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sldIdLst>
    <p:sldId id="295" r:id="rId2"/>
    <p:sldId id="284" r:id="rId3"/>
    <p:sldId id="297" r:id="rId4"/>
    <p:sldId id="296" r:id="rId5"/>
    <p:sldId id="285" r:id="rId6"/>
    <p:sldId id="298" r:id="rId7"/>
    <p:sldId id="299" r:id="rId8"/>
    <p:sldId id="300" r:id="rId9"/>
    <p:sldId id="301" r:id="rId10"/>
    <p:sldId id="302" r:id="rId11"/>
    <p:sldId id="303" r:id="rId12"/>
    <p:sldId id="305" r:id="rId13"/>
    <p:sldId id="304" r:id="rId14"/>
    <p:sldId id="306" r:id="rId15"/>
    <p:sldId id="307" r:id="rId16"/>
    <p:sldId id="308" r:id="rId17"/>
    <p:sldId id="342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19" r:id="rId28"/>
    <p:sldId id="320" r:id="rId29"/>
    <p:sldId id="321" r:id="rId30"/>
    <p:sldId id="322" r:id="rId31"/>
    <p:sldId id="323" r:id="rId32"/>
    <p:sldId id="343" r:id="rId33"/>
    <p:sldId id="324" r:id="rId34"/>
    <p:sldId id="325" r:id="rId35"/>
    <p:sldId id="326" r:id="rId36"/>
    <p:sldId id="328" r:id="rId37"/>
    <p:sldId id="327" r:id="rId38"/>
    <p:sldId id="329" r:id="rId39"/>
    <p:sldId id="344" r:id="rId40"/>
    <p:sldId id="332" r:id="rId41"/>
    <p:sldId id="333" r:id="rId42"/>
    <p:sldId id="334" r:id="rId43"/>
    <p:sldId id="335" r:id="rId44"/>
    <p:sldId id="331" r:id="rId45"/>
    <p:sldId id="336" r:id="rId46"/>
    <p:sldId id="337" r:id="rId47"/>
    <p:sldId id="338" r:id="rId48"/>
    <p:sldId id="339" r:id="rId49"/>
    <p:sldId id="340" r:id="rId50"/>
    <p:sldId id="260" r:id="rId51"/>
    <p:sldId id="341" r:id="rId52"/>
  </p:sldIdLst>
  <p:sldSz cx="9144000" cy="6858000" type="screen4x3"/>
  <p:notesSz cx="7010400" cy="9236075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FFFF66"/>
    <a:srgbClr val="FF0000"/>
    <a:srgbClr val="CC0099"/>
    <a:srgbClr val="008000"/>
    <a:srgbClr val="DDDDD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0929"/>
  </p:normalViewPr>
  <p:slideViewPr>
    <p:cSldViewPr>
      <p:cViewPr varScale="1">
        <p:scale>
          <a:sx n="84" d="100"/>
          <a:sy n="84" d="100"/>
        </p:scale>
        <p:origin x="14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370"/>
    </p:cViewPr>
  </p:sorterViewPr>
  <p:notesViewPr>
    <p:cSldViewPr>
      <p:cViewPr varScale="1">
        <p:scale>
          <a:sx n="42" d="100"/>
          <a:sy n="42" d="100"/>
        </p:scale>
        <p:origin x="-1426" y="-6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633918-4C32-47BD-8413-948F38CAD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6126A-C76A-4EC9-A92C-957CC92101D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415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531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489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564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387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915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6126A-C76A-4EC9-A92C-957CC92101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32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919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9276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29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6126A-C76A-4EC9-A92C-957CC92101D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1186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582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350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175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25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8250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66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2257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8435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680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898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6126A-C76A-4EC9-A92C-957CC92101D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0550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4311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6126A-C76A-4EC9-A92C-957CC92101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653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7811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4526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1576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5339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2477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20569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6126A-C76A-4EC9-A92C-957CC92101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2078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2610B1-57F9-42F6-ABA1-4D0B5FE9A266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2610B1-57F9-42F6-ABA1-4D0B5FE9A266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71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957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300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285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78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978AD-0559-439C-AE16-C4F64E60034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032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C2B3-822B-4CB7-B88C-4C733C5FF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6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201E-8F61-4066-8932-0BFF7D7FE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9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BE5F-A737-4ADC-8D15-523F91814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9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102C-350B-4B8E-BBB4-DDA2109B2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5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69C0-8E8B-4F8A-A73D-820639073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478B-17DC-413C-8217-3916540D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4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C817-3295-43C4-81A2-F92E511FE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03A8-A80A-461B-8397-11EEEED3B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5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F417-2712-42D1-BB8B-EE3A84675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67FB-E726-4410-AAB6-285923C25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0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F38C-FD58-427F-A7A1-2BFE7733E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6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FE788B-611D-49C9-84B6-9543FE010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traight-tube_heat_exchanger_2-pass.PNG" TargetMode="External"/><Relationship Id="rId3" Type="http://schemas.openxmlformats.org/officeDocument/2006/relationships/hyperlink" Target="https://commons.wikimedia.org/wiki/File:Steer_system.jpg" TargetMode="External"/><Relationship Id="rId7" Type="http://schemas.openxmlformats.org/officeDocument/2006/relationships/hyperlink" Target="http://petrowiki.org/Centrifugal_compressor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witsworkss.blogspot.ca/2015/06/centrifugal-compressor.html" TargetMode="External"/><Relationship Id="rId5" Type="http://schemas.openxmlformats.org/officeDocument/2006/relationships/hyperlink" Target="https://commons.wikimedia.org/wiki/File:Gear_pump.png" TargetMode="External"/><Relationship Id="rId4" Type="http://schemas.openxmlformats.org/officeDocument/2006/relationships/hyperlink" Target="https://commons.wikimedia.org/wiki/File:Centrifugal_3.png#/media/File:Centrifugal_3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235450" y="1949450"/>
            <a:ext cx="4637088" cy="3717925"/>
          </a:xfrm>
          <a:prstGeom prst="rect">
            <a:avLst/>
          </a:prstGeom>
          <a:solidFill>
            <a:srgbClr val="9BFF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7175" y="1941513"/>
            <a:ext cx="2867025" cy="37179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84175" y="228600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Process Operability Class Materials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Process Flexibility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14325" y="57054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Copyright © Thomas Marlin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2019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The copyright holder provides a royalty-free license for use of this material at non-profit educational institutions</a:t>
            </a: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327025" y="2674938"/>
            <a:ext cx="2557463" cy="2032000"/>
            <a:chOff x="1735133" y="788988"/>
            <a:chExt cx="5387980" cy="4198937"/>
          </a:xfrm>
        </p:grpSpPr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6459538" y="3200400"/>
              <a:ext cx="663575" cy="1325563"/>
            </a:xfrm>
            <a:custGeom>
              <a:avLst/>
              <a:gdLst>
                <a:gd name="T0" fmla="*/ 1192048911 w 1670"/>
                <a:gd name="T1" fmla="*/ 2147483646 h 3342"/>
                <a:gd name="T2" fmla="*/ 2147483646 w 1670"/>
                <a:gd name="T3" fmla="*/ 2147483646 h 3342"/>
                <a:gd name="T4" fmla="*/ 2147483646 w 1670"/>
                <a:gd name="T5" fmla="*/ 2147483646 h 3342"/>
                <a:gd name="T6" fmla="*/ 2147483646 w 1670"/>
                <a:gd name="T7" fmla="*/ 2147483646 h 3342"/>
                <a:gd name="T8" fmla="*/ 2147483646 w 1670"/>
                <a:gd name="T9" fmla="*/ 2147483646 h 3342"/>
                <a:gd name="T10" fmla="*/ 2147483646 w 1670"/>
                <a:gd name="T11" fmla="*/ 2147483646 h 3342"/>
                <a:gd name="T12" fmla="*/ 2147483646 w 1670"/>
                <a:gd name="T13" fmla="*/ 2147483646 h 3342"/>
                <a:gd name="T14" fmla="*/ 2147483646 w 1670"/>
                <a:gd name="T15" fmla="*/ 2147483646 h 3342"/>
                <a:gd name="T16" fmla="*/ 2147483646 w 1670"/>
                <a:gd name="T17" fmla="*/ 2147483646 h 3342"/>
                <a:gd name="T18" fmla="*/ 2147483646 w 1670"/>
                <a:gd name="T19" fmla="*/ 2147483646 h 3342"/>
                <a:gd name="T20" fmla="*/ 2147483646 w 1670"/>
                <a:gd name="T21" fmla="*/ 2147483646 h 3342"/>
                <a:gd name="T22" fmla="*/ 2147483646 w 1670"/>
                <a:gd name="T23" fmla="*/ 2147483646 h 3342"/>
                <a:gd name="T24" fmla="*/ 2147483646 w 1670"/>
                <a:gd name="T25" fmla="*/ 2147483646 h 3342"/>
                <a:gd name="T26" fmla="*/ 2147483646 w 1670"/>
                <a:gd name="T27" fmla="*/ 2147483646 h 3342"/>
                <a:gd name="T28" fmla="*/ 2147483646 w 1670"/>
                <a:gd name="T29" fmla="*/ 2147483646 h 3342"/>
                <a:gd name="T30" fmla="*/ 2147483646 w 1670"/>
                <a:gd name="T31" fmla="*/ 2147483646 h 3342"/>
                <a:gd name="T32" fmla="*/ 2147483646 w 1670"/>
                <a:gd name="T33" fmla="*/ 2147483646 h 3342"/>
                <a:gd name="T34" fmla="*/ 2147483646 w 1670"/>
                <a:gd name="T35" fmla="*/ 2147483646 h 3342"/>
                <a:gd name="T36" fmla="*/ 2147483646 w 1670"/>
                <a:gd name="T37" fmla="*/ 2147483646 h 3342"/>
                <a:gd name="T38" fmla="*/ 2147483646 w 1670"/>
                <a:gd name="T39" fmla="*/ 2147483646 h 3342"/>
                <a:gd name="T40" fmla="*/ 2147483646 w 1670"/>
                <a:gd name="T41" fmla="*/ 2147483646 h 3342"/>
                <a:gd name="T42" fmla="*/ 2147483646 w 1670"/>
                <a:gd name="T43" fmla="*/ 2147483646 h 3342"/>
                <a:gd name="T44" fmla="*/ 2147483646 w 1670"/>
                <a:gd name="T45" fmla="*/ 2147483646 h 3342"/>
                <a:gd name="T46" fmla="*/ 2147483646 w 1670"/>
                <a:gd name="T47" fmla="*/ 2147483646 h 3342"/>
                <a:gd name="T48" fmla="*/ 2147483646 w 1670"/>
                <a:gd name="T49" fmla="*/ 2147483646 h 3342"/>
                <a:gd name="T50" fmla="*/ 2147483646 w 1670"/>
                <a:gd name="T51" fmla="*/ 2147483646 h 3342"/>
                <a:gd name="T52" fmla="*/ 2147483646 w 1670"/>
                <a:gd name="T53" fmla="*/ 2147483646 h 3342"/>
                <a:gd name="T54" fmla="*/ 2147483646 w 1670"/>
                <a:gd name="T55" fmla="*/ 2147483646 h 3342"/>
                <a:gd name="T56" fmla="*/ 2147483646 w 1670"/>
                <a:gd name="T57" fmla="*/ 2147483646 h 3342"/>
                <a:gd name="T58" fmla="*/ 2147483646 w 1670"/>
                <a:gd name="T59" fmla="*/ 2147483646 h 3342"/>
                <a:gd name="T60" fmla="*/ 2147483646 w 1670"/>
                <a:gd name="T61" fmla="*/ 1123117561 h 3342"/>
                <a:gd name="T62" fmla="*/ 2147483646 w 1670"/>
                <a:gd name="T63" fmla="*/ 187212570 h 3342"/>
                <a:gd name="T64" fmla="*/ 2147483646 w 1670"/>
                <a:gd name="T65" fmla="*/ 0 h 3342"/>
                <a:gd name="T66" fmla="*/ 2147483646 w 1670"/>
                <a:gd name="T67" fmla="*/ 499180768 h 3342"/>
                <a:gd name="T68" fmla="*/ 2147483646 w 1670"/>
                <a:gd name="T69" fmla="*/ 1310330131 h 3342"/>
                <a:gd name="T70" fmla="*/ 2147483646 w 1670"/>
                <a:gd name="T71" fmla="*/ 2147483646 h 3342"/>
                <a:gd name="T72" fmla="*/ 2147483646 w 1670"/>
                <a:gd name="T73" fmla="*/ 2147483646 h 3342"/>
                <a:gd name="T74" fmla="*/ 2147483646 w 1670"/>
                <a:gd name="T75" fmla="*/ 2147483646 h 3342"/>
                <a:gd name="T76" fmla="*/ 2147483646 w 1670"/>
                <a:gd name="T77" fmla="*/ 2147483646 h 3342"/>
                <a:gd name="T78" fmla="*/ 2147483646 w 1670"/>
                <a:gd name="T79" fmla="*/ 2147483646 h 3342"/>
                <a:gd name="T80" fmla="*/ 2147483646 w 1670"/>
                <a:gd name="T81" fmla="*/ 2147483646 h 3342"/>
                <a:gd name="T82" fmla="*/ 2147483646 w 1670"/>
                <a:gd name="T83" fmla="*/ 2147483646 h 3342"/>
                <a:gd name="T84" fmla="*/ 2147483646 w 1670"/>
                <a:gd name="T85" fmla="*/ 2147483646 h 3342"/>
                <a:gd name="T86" fmla="*/ 878326943 w 1670"/>
                <a:gd name="T87" fmla="*/ 2147483646 h 3342"/>
                <a:gd name="T88" fmla="*/ 125520178 w 1670"/>
                <a:gd name="T89" fmla="*/ 2147483646 h 3342"/>
                <a:gd name="T90" fmla="*/ 0 w 1670"/>
                <a:gd name="T91" fmla="*/ 2147483646 h 33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70" h="3342">
                  <a:moveTo>
                    <a:pt x="0" y="2925"/>
                  </a:moveTo>
                  <a:lnTo>
                    <a:pt x="8" y="2950"/>
                  </a:lnTo>
                  <a:lnTo>
                    <a:pt x="19" y="2974"/>
                  </a:lnTo>
                  <a:lnTo>
                    <a:pt x="32" y="2999"/>
                  </a:lnTo>
                  <a:lnTo>
                    <a:pt x="47" y="3023"/>
                  </a:lnTo>
                  <a:lnTo>
                    <a:pt x="64" y="3047"/>
                  </a:lnTo>
                  <a:lnTo>
                    <a:pt x="81" y="3069"/>
                  </a:lnTo>
                  <a:lnTo>
                    <a:pt x="103" y="3091"/>
                  </a:lnTo>
                  <a:lnTo>
                    <a:pt x="124" y="3112"/>
                  </a:lnTo>
                  <a:lnTo>
                    <a:pt x="148" y="3133"/>
                  </a:lnTo>
                  <a:lnTo>
                    <a:pt x="172" y="3152"/>
                  </a:lnTo>
                  <a:lnTo>
                    <a:pt x="199" y="3171"/>
                  </a:lnTo>
                  <a:lnTo>
                    <a:pt x="227" y="3188"/>
                  </a:lnTo>
                  <a:lnTo>
                    <a:pt x="257" y="3206"/>
                  </a:lnTo>
                  <a:lnTo>
                    <a:pt x="286" y="3222"/>
                  </a:lnTo>
                  <a:lnTo>
                    <a:pt x="318" y="3237"/>
                  </a:lnTo>
                  <a:lnTo>
                    <a:pt x="351" y="3251"/>
                  </a:lnTo>
                  <a:lnTo>
                    <a:pt x="386" y="3265"/>
                  </a:lnTo>
                  <a:lnTo>
                    <a:pt x="420" y="3277"/>
                  </a:lnTo>
                  <a:lnTo>
                    <a:pt x="457" y="3289"/>
                  </a:lnTo>
                  <a:lnTo>
                    <a:pt x="493" y="3300"/>
                  </a:lnTo>
                  <a:lnTo>
                    <a:pt x="531" y="3309"/>
                  </a:lnTo>
                  <a:lnTo>
                    <a:pt x="570" y="3317"/>
                  </a:lnTo>
                  <a:lnTo>
                    <a:pt x="609" y="3324"/>
                  </a:lnTo>
                  <a:lnTo>
                    <a:pt x="650" y="3330"/>
                  </a:lnTo>
                  <a:lnTo>
                    <a:pt x="690" y="3335"/>
                  </a:lnTo>
                  <a:lnTo>
                    <a:pt x="731" y="3339"/>
                  </a:lnTo>
                  <a:lnTo>
                    <a:pt x="773" y="3341"/>
                  </a:lnTo>
                  <a:lnTo>
                    <a:pt x="815" y="3342"/>
                  </a:lnTo>
                  <a:lnTo>
                    <a:pt x="858" y="3342"/>
                  </a:lnTo>
                  <a:lnTo>
                    <a:pt x="901" y="3341"/>
                  </a:lnTo>
                  <a:lnTo>
                    <a:pt x="943" y="3337"/>
                  </a:lnTo>
                  <a:lnTo>
                    <a:pt x="987" y="3334"/>
                  </a:lnTo>
                  <a:lnTo>
                    <a:pt x="1019" y="3330"/>
                  </a:lnTo>
                  <a:lnTo>
                    <a:pt x="1051" y="3326"/>
                  </a:lnTo>
                  <a:lnTo>
                    <a:pt x="1082" y="3320"/>
                  </a:lnTo>
                  <a:lnTo>
                    <a:pt x="1114" y="3314"/>
                  </a:lnTo>
                  <a:lnTo>
                    <a:pt x="1143" y="3308"/>
                  </a:lnTo>
                  <a:lnTo>
                    <a:pt x="1173" y="3300"/>
                  </a:lnTo>
                  <a:lnTo>
                    <a:pt x="1203" y="3292"/>
                  </a:lnTo>
                  <a:lnTo>
                    <a:pt x="1231" y="3283"/>
                  </a:lnTo>
                  <a:lnTo>
                    <a:pt x="1259" y="3274"/>
                  </a:lnTo>
                  <a:lnTo>
                    <a:pt x="1287" y="3264"/>
                  </a:lnTo>
                  <a:lnTo>
                    <a:pt x="1313" y="3253"/>
                  </a:lnTo>
                  <a:lnTo>
                    <a:pt x="1339" y="3243"/>
                  </a:lnTo>
                  <a:lnTo>
                    <a:pt x="1365" y="3231"/>
                  </a:lnTo>
                  <a:lnTo>
                    <a:pt x="1388" y="3219"/>
                  </a:lnTo>
                  <a:lnTo>
                    <a:pt x="1412" y="3206"/>
                  </a:lnTo>
                  <a:lnTo>
                    <a:pt x="1435" y="3193"/>
                  </a:lnTo>
                  <a:lnTo>
                    <a:pt x="1457" y="3179"/>
                  </a:lnTo>
                  <a:lnTo>
                    <a:pt x="1478" y="3165"/>
                  </a:lnTo>
                  <a:lnTo>
                    <a:pt x="1498" y="3151"/>
                  </a:lnTo>
                  <a:lnTo>
                    <a:pt x="1517" y="3135"/>
                  </a:lnTo>
                  <a:lnTo>
                    <a:pt x="1536" y="3120"/>
                  </a:lnTo>
                  <a:lnTo>
                    <a:pt x="1554" y="3105"/>
                  </a:lnTo>
                  <a:lnTo>
                    <a:pt x="1570" y="3088"/>
                  </a:lnTo>
                  <a:lnTo>
                    <a:pt x="1586" y="3071"/>
                  </a:lnTo>
                  <a:lnTo>
                    <a:pt x="1600" y="3054"/>
                  </a:lnTo>
                  <a:lnTo>
                    <a:pt x="1613" y="3036"/>
                  </a:lnTo>
                  <a:lnTo>
                    <a:pt x="1625" y="3018"/>
                  </a:lnTo>
                  <a:lnTo>
                    <a:pt x="1637" y="3000"/>
                  </a:lnTo>
                  <a:lnTo>
                    <a:pt x="1646" y="2982"/>
                  </a:lnTo>
                  <a:lnTo>
                    <a:pt x="1656" y="2963"/>
                  </a:lnTo>
                  <a:lnTo>
                    <a:pt x="1659" y="2953"/>
                  </a:lnTo>
                  <a:lnTo>
                    <a:pt x="1663" y="2944"/>
                  </a:lnTo>
                  <a:lnTo>
                    <a:pt x="1667" y="2934"/>
                  </a:lnTo>
                  <a:lnTo>
                    <a:pt x="1670" y="2925"/>
                  </a:lnTo>
                  <a:lnTo>
                    <a:pt x="1670" y="417"/>
                  </a:lnTo>
                  <a:lnTo>
                    <a:pt x="1661" y="391"/>
                  </a:lnTo>
                  <a:lnTo>
                    <a:pt x="1650" y="366"/>
                  </a:lnTo>
                  <a:lnTo>
                    <a:pt x="1637" y="342"/>
                  </a:lnTo>
                  <a:lnTo>
                    <a:pt x="1623" y="318"/>
                  </a:lnTo>
                  <a:lnTo>
                    <a:pt x="1606" y="295"/>
                  </a:lnTo>
                  <a:lnTo>
                    <a:pt x="1587" y="273"/>
                  </a:lnTo>
                  <a:lnTo>
                    <a:pt x="1567" y="251"/>
                  </a:lnTo>
                  <a:lnTo>
                    <a:pt x="1546" y="229"/>
                  </a:lnTo>
                  <a:lnTo>
                    <a:pt x="1522" y="209"/>
                  </a:lnTo>
                  <a:lnTo>
                    <a:pt x="1497" y="189"/>
                  </a:lnTo>
                  <a:lnTo>
                    <a:pt x="1470" y="171"/>
                  </a:lnTo>
                  <a:lnTo>
                    <a:pt x="1443" y="152"/>
                  </a:lnTo>
                  <a:lnTo>
                    <a:pt x="1413" y="136"/>
                  </a:lnTo>
                  <a:lnTo>
                    <a:pt x="1382" y="119"/>
                  </a:lnTo>
                  <a:lnTo>
                    <a:pt x="1350" y="104"/>
                  </a:lnTo>
                  <a:lnTo>
                    <a:pt x="1317" y="90"/>
                  </a:lnTo>
                  <a:lnTo>
                    <a:pt x="1284" y="77"/>
                  </a:lnTo>
                  <a:lnTo>
                    <a:pt x="1249" y="64"/>
                  </a:lnTo>
                  <a:lnTo>
                    <a:pt x="1213" y="53"/>
                  </a:lnTo>
                  <a:lnTo>
                    <a:pt x="1175" y="42"/>
                  </a:lnTo>
                  <a:lnTo>
                    <a:pt x="1137" y="33"/>
                  </a:lnTo>
                  <a:lnTo>
                    <a:pt x="1100" y="25"/>
                  </a:lnTo>
                  <a:lnTo>
                    <a:pt x="1059" y="18"/>
                  </a:lnTo>
                  <a:lnTo>
                    <a:pt x="1020" y="12"/>
                  </a:lnTo>
                  <a:lnTo>
                    <a:pt x="979" y="7"/>
                  </a:lnTo>
                  <a:lnTo>
                    <a:pt x="938" y="3"/>
                  </a:lnTo>
                  <a:lnTo>
                    <a:pt x="896" y="1"/>
                  </a:lnTo>
                  <a:lnTo>
                    <a:pt x="854" y="0"/>
                  </a:lnTo>
                  <a:lnTo>
                    <a:pt x="812" y="0"/>
                  </a:lnTo>
                  <a:lnTo>
                    <a:pt x="769" y="1"/>
                  </a:lnTo>
                  <a:lnTo>
                    <a:pt x="725" y="3"/>
                  </a:lnTo>
                  <a:lnTo>
                    <a:pt x="683" y="8"/>
                  </a:lnTo>
                  <a:lnTo>
                    <a:pt x="651" y="12"/>
                  </a:lnTo>
                  <a:lnTo>
                    <a:pt x="619" y="16"/>
                  </a:lnTo>
                  <a:lnTo>
                    <a:pt x="587" y="21"/>
                  </a:lnTo>
                  <a:lnTo>
                    <a:pt x="556" y="27"/>
                  </a:lnTo>
                  <a:lnTo>
                    <a:pt x="525" y="34"/>
                  </a:lnTo>
                  <a:lnTo>
                    <a:pt x="496" y="41"/>
                  </a:lnTo>
                  <a:lnTo>
                    <a:pt x="466" y="50"/>
                  </a:lnTo>
                  <a:lnTo>
                    <a:pt x="438" y="58"/>
                  </a:lnTo>
                  <a:lnTo>
                    <a:pt x="410" y="67"/>
                  </a:lnTo>
                  <a:lnTo>
                    <a:pt x="383" y="78"/>
                  </a:lnTo>
                  <a:lnTo>
                    <a:pt x="356" y="87"/>
                  </a:lnTo>
                  <a:lnTo>
                    <a:pt x="330" y="99"/>
                  </a:lnTo>
                  <a:lnTo>
                    <a:pt x="305" y="110"/>
                  </a:lnTo>
                  <a:lnTo>
                    <a:pt x="280" y="123"/>
                  </a:lnTo>
                  <a:lnTo>
                    <a:pt x="257" y="135"/>
                  </a:lnTo>
                  <a:lnTo>
                    <a:pt x="234" y="149"/>
                  </a:lnTo>
                  <a:lnTo>
                    <a:pt x="213" y="162"/>
                  </a:lnTo>
                  <a:lnTo>
                    <a:pt x="191" y="176"/>
                  </a:lnTo>
                  <a:lnTo>
                    <a:pt x="171" y="190"/>
                  </a:lnTo>
                  <a:lnTo>
                    <a:pt x="151" y="206"/>
                  </a:lnTo>
                  <a:lnTo>
                    <a:pt x="133" y="221"/>
                  </a:lnTo>
                  <a:lnTo>
                    <a:pt x="116" y="238"/>
                  </a:lnTo>
                  <a:lnTo>
                    <a:pt x="99" y="254"/>
                  </a:lnTo>
                  <a:lnTo>
                    <a:pt x="84" y="271"/>
                  </a:lnTo>
                  <a:lnTo>
                    <a:pt x="69" y="287"/>
                  </a:lnTo>
                  <a:lnTo>
                    <a:pt x="55" y="305"/>
                  </a:lnTo>
                  <a:lnTo>
                    <a:pt x="43" y="323"/>
                  </a:lnTo>
                  <a:lnTo>
                    <a:pt x="33" y="342"/>
                  </a:lnTo>
                  <a:lnTo>
                    <a:pt x="22" y="359"/>
                  </a:lnTo>
                  <a:lnTo>
                    <a:pt x="14" y="378"/>
                  </a:lnTo>
                  <a:lnTo>
                    <a:pt x="9" y="388"/>
                  </a:lnTo>
                  <a:lnTo>
                    <a:pt x="6" y="398"/>
                  </a:lnTo>
                  <a:lnTo>
                    <a:pt x="2" y="408"/>
                  </a:lnTo>
                  <a:lnTo>
                    <a:pt x="0" y="417"/>
                  </a:lnTo>
                  <a:lnTo>
                    <a:pt x="0" y="29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7"/>
            <p:cNvSpPr>
              <a:spLocks/>
            </p:cNvSpPr>
            <p:nvPr/>
          </p:nvSpPr>
          <p:spPr bwMode="auto">
            <a:xfrm>
              <a:off x="6459538" y="3200400"/>
              <a:ext cx="663575" cy="1325563"/>
            </a:xfrm>
            <a:custGeom>
              <a:avLst/>
              <a:gdLst>
                <a:gd name="T0" fmla="*/ 1192048911 w 1670"/>
                <a:gd name="T1" fmla="*/ 2147483646 h 3342"/>
                <a:gd name="T2" fmla="*/ 2147483646 w 1670"/>
                <a:gd name="T3" fmla="*/ 2147483646 h 3342"/>
                <a:gd name="T4" fmla="*/ 2147483646 w 1670"/>
                <a:gd name="T5" fmla="*/ 2147483646 h 3342"/>
                <a:gd name="T6" fmla="*/ 2147483646 w 1670"/>
                <a:gd name="T7" fmla="*/ 2147483646 h 3342"/>
                <a:gd name="T8" fmla="*/ 2147483646 w 1670"/>
                <a:gd name="T9" fmla="*/ 2147483646 h 3342"/>
                <a:gd name="T10" fmla="*/ 2147483646 w 1670"/>
                <a:gd name="T11" fmla="*/ 2147483646 h 3342"/>
                <a:gd name="T12" fmla="*/ 2147483646 w 1670"/>
                <a:gd name="T13" fmla="*/ 2147483646 h 3342"/>
                <a:gd name="T14" fmla="*/ 2147483646 w 1670"/>
                <a:gd name="T15" fmla="*/ 2147483646 h 3342"/>
                <a:gd name="T16" fmla="*/ 2147483646 w 1670"/>
                <a:gd name="T17" fmla="*/ 2147483646 h 3342"/>
                <a:gd name="T18" fmla="*/ 2147483646 w 1670"/>
                <a:gd name="T19" fmla="*/ 2147483646 h 3342"/>
                <a:gd name="T20" fmla="*/ 2147483646 w 1670"/>
                <a:gd name="T21" fmla="*/ 2147483646 h 3342"/>
                <a:gd name="T22" fmla="*/ 2147483646 w 1670"/>
                <a:gd name="T23" fmla="*/ 2147483646 h 3342"/>
                <a:gd name="T24" fmla="*/ 2147483646 w 1670"/>
                <a:gd name="T25" fmla="*/ 2147483646 h 3342"/>
                <a:gd name="T26" fmla="*/ 2147483646 w 1670"/>
                <a:gd name="T27" fmla="*/ 2147483646 h 3342"/>
                <a:gd name="T28" fmla="*/ 2147483646 w 1670"/>
                <a:gd name="T29" fmla="*/ 2147483646 h 3342"/>
                <a:gd name="T30" fmla="*/ 2147483646 w 1670"/>
                <a:gd name="T31" fmla="*/ 2147483646 h 3342"/>
                <a:gd name="T32" fmla="*/ 2147483646 w 1670"/>
                <a:gd name="T33" fmla="*/ 2147483646 h 3342"/>
                <a:gd name="T34" fmla="*/ 2147483646 w 1670"/>
                <a:gd name="T35" fmla="*/ 2147483646 h 3342"/>
                <a:gd name="T36" fmla="*/ 2147483646 w 1670"/>
                <a:gd name="T37" fmla="*/ 2147483646 h 3342"/>
                <a:gd name="T38" fmla="*/ 2147483646 w 1670"/>
                <a:gd name="T39" fmla="*/ 2147483646 h 3342"/>
                <a:gd name="T40" fmla="*/ 2147483646 w 1670"/>
                <a:gd name="T41" fmla="*/ 2147483646 h 3342"/>
                <a:gd name="T42" fmla="*/ 2147483646 w 1670"/>
                <a:gd name="T43" fmla="*/ 2147483646 h 3342"/>
                <a:gd name="T44" fmla="*/ 2147483646 w 1670"/>
                <a:gd name="T45" fmla="*/ 2147483646 h 3342"/>
                <a:gd name="T46" fmla="*/ 2147483646 w 1670"/>
                <a:gd name="T47" fmla="*/ 2147483646 h 3342"/>
                <a:gd name="T48" fmla="*/ 2147483646 w 1670"/>
                <a:gd name="T49" fmla="*/ 2147483646 h 3342"/>
                <a:gd name="T50" fmla="*/ 2147483646 w 1670"/>
                <a:gd name="T51" fmla="*/ 2147483646 h 3342"/>
                <a:gd name="T52" fmla="*/ 2147483646 w 1670"/>
                <a:gd name="T53" fmla="*/ 2147483646 h 3342"/>
                <a:gd name="T54" fmla="*/ 2147483646 w 1670"/>
                <a:gd name="T55" fmla="*/ 2147483646 h 3342"/>
                <a:gd name="T56" fmla="*/ 2147483646 w 1670"/>
                <a:gd name="T57" fmla="*/ 2147483646 h 3342"/>
                <a:gd name="T58" fmla="*/ 2147483646 w 1670"/>
                <a:gd name="T59" fmla="*/ 2147483646 h 3342"/>
                <a:gd name="T60" fmla="*/ 2147483646 w 1670"/>
                <a:gd name="T61" fmla="*/ 1123117561 h 3342"/>
                <a:gd name="T62" fmla="*/ 2147483646 w 1670"/>
                <a:gd name="T63" fmla="*/ 187212570 h 3342"/>
                <a:gd name="T64" fmla="*/ 2147483646 w 1670"/>
                <a:gd name="T65" fmla="*/ 0 h 3342"/>
                <a:gd name="T66" fmla="*/ 2147483646 w 1670"/>
                <a:gd name="T67" fmla="*/ 499180768 h 3342"/>
                <a:gd name="T68" fmla="*/ 2147483646 w 1670"/>
                <a:gd name="T69" fmla="*/ 1310330131 h 3342"/>
                <a:gd name="T70" fmla="*/ 2147483646 w 1670"/>
                <a:gd name="T71" fmla="*/ 2147483646 h 3342"/>
                <a:gd name="T72" fmla="*/ 2147483646 w 1670"/>
                <a:gd name="T73" fmla="*/ 2147483646 h 3342"/>
                <a:gd name="T74" fmla="*/ 2147483646 w 1670"/>
                <a:gd name="T75" fmla="*/ 2147483646 h 3342"/>
                <a:gd name="T76" fmla="*/ 2147483646 w 1670"/>
                <a:gd name="T77" fmla="*/ 2147483646 h 3342"/>
                <a:gd name="T78" fmla="*/ 2147483646 w 1670"/>
                <a:gd name="T79" fmla="*/ 2147483646 h 3342"/>
                <a:gd name="T80" fmla="*/ 2147483646 w 1670"/>
                <a:gd name="T81" fmla="*/ 2147483646 h 3342"/>
                <a:gd name="T82" fmla="*/ 2147483646 w 1670"/>
                <a:gd name="T83" fmla="*/ 2147483646 h 3342"/>
                <a:gd name="T84" fmla="*/ 2147483646 w 1670"/>
                <a:gd name="T85" fmla="*/ 2147483646 h 3342"/>
                <a:gd name="T86" fmla="*/ 878326943 w 1670"/>
                <a:gd name="T87" fmla="*/ 2147483646 h 3342"/>
                <a:gd name="T88" fmla="*/ 125520178 w 1670"/>
                <a:gd name="T89" fmla="*/ 2147483646 h 3342"/>
                <a:gd name="T90" fmla="*/ 0 w 1670"/>
                <a:gd name="T91" fmla="*/ 2147483646 h 33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70" h="3342">
                  <a:moveTo>
                    <a:pt x="0" y="2925"/>
                  </a:moveTo>
                  <a:lnTo>
                    <a:pt x="8" y="2950"/>
                  </a:lnTo>
                  <a:lnTo>
                    <a:pt x="19" y="2974"/>
                  </a:lnTo>
                  <a:lnTo>
                    <a:pt x="32" y="2999"/>
                  </a:lnTo>
                  <a:lnTo>
                    <a:pt x="47" y="3023"/>
                  </a:lnTo>
                  <a:lnTo>
                    <a:pt x="64" y="3047"/>
                  </a:lnTo>
                  <a:lnTo>
                    <a:pt x="81" y="3069"/>
                  </a:lnTo>
                  <a:lnTo>
                    <a:pt x="103" y="3091"/>
                  </a:lnTo>
                  <a:lnTo>
                    <a:pt x="124" y="3112"/>
                  </a:lnTo>
                  <a:lnTo>
                    <a:pt x="148" y="3133"/>
                  </a:lnTo>
                  <a:lnTo>
                    <a:pt x="172" y="3152"/>
                  </a:lnTo>
                  <a:lnTo>
                    <a:pt x="199" y="3171"/>
                  </a:lnTo>
                  <a:lnTo>
                    <a:pt x="227" y="3188"/>
                  </a:lnTo>
                  <a:lnTo>
                    <a:pt x="257" y="3206"/>
                  </a:lnTo>
                  <a:lnTo>
                    <a:pt x="286" y="3222"/>
                  </a:lnTo>
                  <a:lnTo>
                    <a:pt x="318" y="3237"/>
                  </a:lnTo>
                  <a:lnTo>
                    <a:pt x="351" y="3251"/>
                  </a:lnTo>
                  <a:lnTo>
                    <a:pt x="386" y="3265"/>
                  </a:lnTo>
                  <a:lnTo>
                    <a:pt x="420" y="3277"/>
                  </a:lnTo>
                  <a:lnTo>
                    <a:pt x="457" y="3289"/>
                  </a:lnTo>
                  <a:lnTo>
                    <a:pt x="493" y="3300"/>
                  </a:lnTo>
                  <a:lnTo>
                    <a:pt x="531" y="3309"/>
                  </a:lnTo>
                  <a:lnTo>
                    <a:pt x="570" y="3317"/>
                  </a:lnTo>
                  <a:lnTo>
                    <a:pt x="609" y="3324"/>
                  </a:lnTo>
                  <a:lnTo>
                    <a:pt x="650" y="3330"/>
                  </a:lnTo>
                  <a:lnTo>
                    <a:pt x="690" y="3335"/>
                  </a:lnTo>
                  <a:lnTo>
                    <a:pt x="731" y="3339"/>
                  </a:lnTo>
                  <a:lnTo>
                    <a:pt x="773" y="3341"/>
                  </a:lnTo>
                  <a:lnTo>
                    <a:pt x="815" y="3342"/>
                  </a:lnTo>
                  <a:lnTo>
                    <a:pt x="858" y="3342"/>
                  </a:lnTo>
                  <a:lnTo>
                    <a:pt x="901" y="3341"/>
                  </a:lnTo>
                  <a:lnTo>
                    <a:pt x="943" y="3337"/>
                  </a:lnTo>
                  <a:lnTo>
                    <a:pt x="987" y="3334"/>
                  </a:lnTo>
                  <a:lnTo>
                    <a:pt x="1019" y="3330"/>
                  </a:lnTo>
                  <a:lnTo>
                    <a:pt x="1051" y="3326"/>
                  </a:lnTo>
                  <a:lnTo>
                    <a:pt x="1082" y="3320"/>
                  </a:lnTo>
                  <a:lnTo>
                    <a:pt x="1114" y="3314"/>
                  </a:lnTo>
                  <a:lnTo>
                    <a:pt x="1143" y="3308"/>
                  </a:lnTo>
                  <a:lnTo>
                    <a:pt x="1173" y="3300"/>
                  </a:lnTo>
                  <a:lnTo>
                    <a:pt x="1203" y="3292"/>
                  </a:lnTo>
                  <a:lnTo>
                    <a:pt x="1231" y="3283"/>
                  </a:lnTo>
                  <a:lnTo>
                    <a:pt x="1259" y="3274"/>
                  </a:lnTo>
                  <a:lnTo>
                    <a:pt x="1287" y="3264"/>
                  </a:lnTo>
                  <a:lnTo>
                    <a:pt x="1313" y="3253"/>
                  </a:lnTo>
                  <a:lnTo>
                    <a:pt x="1339" y="3243"/>
                  </a:lnTo>
                  <a:lnTo>
                    <a:pt x="1365" y="3231"/>
                  </a:lnTo>
                  <a:lnTo>
                    <a:pt x="1388" y="3219"/>
                  </a:lnTo>
                  <a:lnTo>
                    <a:pt x="1412" y="3206"/>
                  </a:lnTo>
                  <a:lnTo>
                    <a:pt x="1435" y="3193"/>
                  </a:lnTo>
                  <a:lnTo>
                    <a:pt x="1457" y="3179"/>
                  </a:lnTo>
                  <a:lnTo>
                    <a:pt x="1478" y="3165"/>
                  </a:lnTo>
                  <a:lnTo>
                    <a:pt x="1498" y="3151"/>
                  </a:lnTo>
                  <a:lnTo>
                    <a:pt x="1517" y="3135"/>
                  </a:lnTo>
                  <a:lnTo>
                    <a:pt x="1536" y="3120"/>
                  </a:lnTo>
                  <a:lnTo>
                    <a:pt x="1554" y="3105"/>
                  </a:lnTo>
                  <a:lnTo>
                    <a:pt x="1570" y="3088"/>
                  </a:lnTo>
                  <a:lnTo>
                    <a:pt x="1586" y="3071"/>
                  </a:lnTo>
                  <a:lnTo>
                    <a:pt x="1600" y="3054"/>
                  </a:lnTo>
                  <a:lnTo>
                    <a:pt x="1613" y="3036"/>
                  </a:lnTo>
                  <a:lnTo>
                    <a:pt x="1625" y="3018"/>
                  </a:lnTo>
                  <a:lnTo>
                    <a:pt x="1637" y="3000"/>
                  </a:lnTo>
                  <a:lnTo>
                    <a:pt x="1646" y="2982"/>
                  </a:lnTo>
                  <a:lnTo>
                    <a:pt x="1656" y="2963"/>
                  </a:lnTo>
                  <a:lnTo>
                    <a:pt x="1659" y="2953"/>
                  </a:lnTo>
                  <a:lnTo>
                    <a:pt x="1663" y="2944"/>
                  </a:lnTo>
                  <a:lnTo>
                    <a:pt x="1667" y="2934"/>
                  </a:lnTo>
                  <a:lnTo>
                    <a:pt x="1670" y="2925"/>
                  </a:lnTo>
                  <a:lnTo>
                    <a:pt x="1670" y="417"/>
                  </a:lnTo>
                  <a:lnTo>
                    <a:pt x="1661" y="391"/>
                  </a:lnTo>
                  <a:lnTo>
                    <a:pt x="1650" y="366"/>
                  </a:lnTo>
                  <a:lnTo>
                    <a:pt x="1637" y="342"/>
                  </a:lnTo>
                  <a:lnTo>
                    <a:pt x="1623" y="318"/>
                  </a:lnTo>
                  <a:lnTo>
                    <a:pt x="1606" y="295"/>
                  </a:lnTo>
                  <a:lnTo>
                    <a:pt x="1587" y="273"/>
                  </a:lnTo>
                  <a:lnTo>
                    <a:pt x="1567" y="251"/>
                  </a:lnTo>
                  <a:lnTo>
                    <a:pt x="1546" y="229"/>
                  </a:lnTo>
                  <a:lnTo>
                    <a:pt x="1522" y="209"/>
                  </a:lnTo>
                  <a:lnTo>
                    <a:pt x="1497" y="189"/>
                  </a:lnTo>
                  <a:lnTo>
                    <a:pt x="1470" y="171"/>
                  </a:lnTo>
                  <a:lnTo>
                    <a:pt x="1443" y="152"/>
                  </a:lnTo>
                  <a:lnTo>
                    <a:pt x="1413" y="136"/>
                  </a:lnTo>
                  <a:lnTo>
                    <a:pt x="1382" y="119"/>
                  </a:lnTo>
                  <a:lnTo>
                    <a:pt x="1350" y="104"/>
                  </a:lnTo>
                  <a:lnTo>
                    <a:pt x="1317" y="90"/>
                  </a:lnTo>
                  <a:lnTo>
                    <a:pt x="1284" y="77"/>
                  </a:lnTo>
                  <a:lnTo>
                    <a:pt x="1249" y="64"/>
                  </a:lnTo>
                  <a:lnTo>
                    <a:pt x="1213" y="53"/>
                  </a:lnTo>
                  <a:lnTo>
                    <a:pt x="1175" y="42"/>
                  </a:lnTo>
                  <a:lnTo>
                    <a:pt x="1137" y="33"/>
                  </a:lnTo>
                  <a:lnTo>
                    <a:pt x="1100" y="25"/>
                  </a:lnTo>
                  <a:lnTo>
                    <a:pt x="1059" y="18"/>
                  </a:lnTo>
                  <a:lnTo>
                    <a:pt x="1020" y="12"/>
                  </a:lnTo>
                  <a:lnTo>
                    <a:pt x="979" y="7"/>
                  </a:lnTo>
                  <a:lnTo>
                    <a:pt x="938" y="3"/>
                  </a:lnTo>
                  <a:lnTo>
                    <a:pt x="896" y="1"/>
                  </a:lnTo>
                  <a:lnTo>
                    <a:pt x="854" y="0"/>
                  </a:lnTo>
                  <a:lnTo>
                    <a:pt x="812" y="0"/>
                  </a:lnTo>
                  <a:lnTo>
                    <a:pt x="769" y="1"/>
                  </a:lnTo>
                  <a:lnTo>
                    <a:pt x="725" y="3"/>
                  </a:lnTo>
                  <a:lnTo>
                    <a:pt x="683" y="8"/>
                  </a:lnTo>
                  <a:lnTo>
                    <a:pt x="651" y="12"/>
                  </a:lnTo>
                  <a:lnTo>
                    <a:pt x="619" y="16"/>
                  </a:lnTo>
                  <a:lnTo>
                    <a:pt x="587" y="21"/>
                  </a:lnTo>
                  <a:lnTo>
                    <a:pt x="556" y="27"/>
                  </a:lnTo>
                  <a:lnTo>
                    <a:pt x="525" y="34"/>
                  </a:lnTo>
                  <a:lnTo>
                    <a:pt x="496" y="41"/>
                  </a:lnTo>
                  <a:lnTo>
                    <a:pt x="466" y="50"/>
                  </a:lnTo>
                  <a:lnTo>
                    <a:pt x="438" y="58"/>
                  </a:lnTo>
                  <a:lnTo>
                    <a:pt x="410" y="67"/>
                  </a:lnTo>
                  <a:lnTo>
                    <a:pt x="383" y="78"/>
                  </a:lnTo>
                  <a:lnTo>
                    <a:pt x="356" y="87"/>
                  </a:lnTo>
                  <a:lnTo>
                    <a:pt x="330" y="99"/>
                  </a:lnTo>
                  <a:lnTo>
                    <a:pt x="305" y="110"/>
                  </a:lnTo>
                  <a:lnTo>
                    <a:pt x="280" y="123"/>
                  </a:lnTo>
                  <a:lnTo>
                    <a:pt x="257" y="135"/>
                  </a:lnTo>
                  <a:lnTo>
                    <a:pt x="234" y="149"/>
                  </a:lnTo>
                  <a:lnTo>
                    <a:pt x="213" y="162"/>
                  </a:lnTo>
                  <a:lnTo>
                    <a:pt x="191" y="176"/>
                  </a:lnTo>
                  <a:lnTo>
                    <a:pt x="171" y="190"/>
                  </a:lnTo>
                  <a:lnTo>
                    <a:pt x="151" y="206"/>
                  </a:lnTo>
                  <a:lnTo>
                    <a:pt x="133" y="221"/>
                  </a:lnTo>
                  <a:lnTo>
                    <a:pt x="116" y="238"/>
                  </a:lnTo>
                  <a:lnTo>
                    <a:pt x="99" y="254"/>
                  </a:lnTo>
                  <a:lnTo>
                    <a:pt x="84" y="271"/>
                  </a:lnTo>
                  <a:lnTo>
                    <a:pt x="69" y="287"/>
                  </a:lnTo>
                  <a:lnTo>
                    <a:pt x="55" y="305"/>
                  </a:lnTo>
                  <a:lnTo>
                    <a:pt x="43" y="323"/>
                  </a:lnTo>
                  <a:lnTo>
                    <a:pt x="33" y="342"/>
                  </a:lnTo>
                  <a:lnTo>
                    <a:pt x="22" y="359"/>
                  </a:lnTo>
                  <a:lnTo>
                    <a:pt x="14" y="378"/>
                  </a:lnTo>
                  <a:lnTo>
                    <a:pt x="9" y="388"/>
                  </a:lnTo>
                  <a:lnTo>
                    <a:pt x="6" y="398"/>
                  </a:lnTo>
                  <a:lnTo>
                    <a:pt x="2" y="408"/>
                  </a:lnTo>
                  <a:lnTo>
                    <a:pt x="0" y="417"/>
                  </a:lnTo>
                  <a:lnTo>
                    <a:pt x="0" y="292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8"/>
            <p:cNvSpPr>
              <a:spLocks noChangeArrowheads="1"/>
            </p:cNvSpPr>
            <p:nvPr/>
          </p:nvSpPr>
          <p:spPr bwMode="auto">
            <a:xfrm>
              <a:off x="6459538" y="3492500"/>
              <a:ext cx="663575" cy="701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7" name="Line 20"/>
            <p:cNvSpPr>
              <a:spLocks noChangeShapeType="1"/>
            </p:cNvSpPr>
            <p:nvPr/>
          </p:nvSpPr>
          <p:spPr bwMode="auto">
            <a:xfrm flipH="1" flipV="1">
              <a:off x="6459538" y="3492500"/>
              <a:ext cx="663575" cy="7016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1"/>
            <p:cNvSpPr>
              <a:spLocks noChangeShapeType="1"/>
            </p:cNvSpPr>
            <p:nvPr/>
          </p:nvSpPr>
          <p:spPr bwMode="auto">
            <a:xfrm flipV="1">
              <a:off x="6459538" y="3492500"/>
              <a:ext cx="663575" cy="7016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1"/>
            <p:cNvSpPr>
              <a:spLocks noChangeArrowheads="1"/>
            </p:cNvSpPr>
            <p:nvPr/>
          </p:nvSpPr>
          <p:spPr bwMode="auto">
            <a:xfrm>
              <a:off x="6459538" y="3492500"/>
              <a:ext cx="663575" cy="7016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0" name="Rectangle 12"/>
            <p:cNvSpPr>
              <a:spLocks noChangeArrowheads="1"/>
            </p:cNvSpPr>
            <p:nvPr/>
          </p:nvSpPr>
          <p:spPr bwMode="auto">
            <a:xfrm>
              <a:off x="6791325" y="3119439"/>
              <a:ext cx="26657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1" name="Freeform 13"/>
            <p:cNvSpPr>
              <a:spLocks/>
            </p:cNvSpPr>
            <p:nvPr/>
          </p:nvSpPr>
          <p:spPr bwMode="auto">
            <a:xfrm>
              <a:off x="4246563" y="2020888"/>
              <a:ext cx="450850" cy="450850"/>
            </a:xfrm>
            <a:custGeom>
              <a:avLst/>
              <a:gdLst>
                <a:gd name="T0" fmla="*/ 2147483646 w 1138"/>
                <a:gd name="T1" fmla="*/ 124309804 h 1138"/>
                <a:gd name="T2" fmla="*/ 2147483646 w 1138"/>
                <a:gd name="T3" fmla="*/ 559707297 h 1138"/>
                <a:gd name="T4" fmla="*/ 2147483646 w 1138"/>
                <a:gd name="T5" fmla="*/ 1368033805 h 1138"/>
                <a:gd name="T6" fmla="*/ 2147483646 w 1138"/>
                <a:gd name="T7" fmla="*/ 2147483646 h 1138"/>
                <a:gd name="T8" fmla="*/ 2147483646 w 1138"/>
                <a:gd name="T9" fmla="*/ 2147483646 h 1138"/>
                <a:gd name="T10" fmla="*/ 2147483646 w 1138"/>
                <a:gd name="T11" fmla="*/ 2147483646 h 1138"/>
                <a:gd name="T12" fmla="*/ 2147483646 w 1138"/>
                <a:gd name="T13" fmla="*/ 2147483646 h 1138"/>
                <a:gd name="T14" fmla="*/ 2147483646 w 1138"/>
                <a:gd name="T15" fmla="*/ 2147483646 h 1138"/>
                <a:gd name="T16" fmla="*/ 2147483646 w 1138"/>
                <a:gd name="T17" fmla="*/ 2147483646 h 1138"/>
                <a:gd name="T18" fmla="*/ 2147483646 w 1138"/>
                <a:gd name="T19" fmla="*/ 2147483646 h 1138"/>
                <a:gd name="T20" fmla="*/ 2147483646 w 1138"/>
                <a:gd name="T21" fmla="*/ 2147483646 h 1138"/>
                <a:gd name="T22" fmla="*/ 2147483646 w 1138"/>
                <a:gd name="T23" fmla="*/ 2147483646 h 1138"/>
                <a:gd name="T24" fmla="*/ 2147483646 w 1138"/>
                <a:gd name="T25" fmla="*/ 2147483646 h 1138"/>
                <a:gd name="T26" fmla="*/ 2147483646 w 1138"/>
                <a:gd name="T27" fmla="*/ 2147483646 h 1138"/>
                <a:gd name="T28" fmla="*/ 2147483646 w 1138"/>
                <a:gd name="T29" fmla="*/ 2147483646 h 1138"/>
                <a:gd name="T30" fmla="*/ 2147483646 w 1138"/>
                <a:gd name="T31" fmla="*/ 2147483646 h 1138"/>
                <a:gd name="T32" fmla="*/ 2147483646 w 1138"/>
                <a:gd name="T33" fmla="*/ 2147483646 h 1138"/>
                <a:gd name="T34" fmla="*/ 2147483646 w 1138"/>
                <a:gd name="T35" fmla="*/ 2147483646 h 1138"/>
                <a:gd name="T36" fmla="*/ 2147483646 w 1138"/>
                <a:gd name="T37" fmla="*/ 2147483646 h 1138"/>
                <a:gd name="T38" fmla="*/ 2147483646 w 1138"/>
                <a:gd name="T39" fmla="*/ 2147483646 h 1138"/>
                <a:gd name="T40" fmla="*/ 2147483646 w 1138"/>
                <a:gd name="T41" fmla="*/ 2147483646 h 1138"/>
                <a:gd name="T42" fmla="*/ 2147483646 w 1138"/>
                <a:gd name="T43" fmla="*/ 2147483646 h 1138"/>
                <a:gd name="T44" fmla="*/ 2147483646 w 1138"/>
                <a:gd name="T45" fmla="*/ 2147483646 h 1138"/>
                <a:gd name="T46" fmla="*/ 2147483646 w 1138"/>
                <a:gd name="T47" fmla="*/ 2147483646 h 1138"/>
                <a:gd name="T48" fmla="*/ 2147483646 w 1138"/>
                <a:gd name="T49" fmla="*/ 2147483646 h 1138"/>
                <a:gd name="T50" fmla="*/ 2147483646 w 1138"/>
                <a:gd name="T51" fmla="*/ 2147483646 h 1138"/>
                <a:gd name="T52" fmla="*/ 2147483646 w 1138"/>
                <a:gd name="T53" fmla="*/ 2147483646 h 1138"/>
                <a:gd name="T54" fmla="*/ 2147483646 w 1138"/>
                <a:gd name="T55" fmla="*/ 2147483646 h 1138"/>
                <a:gd name="T56" fmla="*/ 2147483646 w 1138"/>
                <a:gd name="T57" fmla="*/ 2147483646 h 1138"/>
                <a:gd name="T58" fmla="*/ 2147483646 w 1138"/>
                <a:gd name="T59" fmla="*/ 2147483646 h 1138"/>
                <a:gd name="T60" fmla="*/ 2147483646 w 1138"/>
                <a:gd name="T61" fmla="*/ 2147483646 h 1138"/>
                <a:gd name="T62" fmla="*/ 2147483646 w 1138"/>
                <a:gd name="T63" fmla="*/ 2147483646 h 1138"/>
                <a:gd name="T64" fmla="*/ 2147483646 w 1138"/>
                <a:gd name="T65" fmla="*/ 2147483646 h 1138"/>
                <a:gd name="T66" fmla="*/ 2147483646 w 1138"/>
                <a:gd name="T67" fmla="*/ 2147483646 h 1138"/>
                <a:gd name="T68" fmla="*/ 1616809904 w 1138"/>
                <a:gd name="T69" fmla="*/ 2147483646 h 1138"/>
                <a:gd name="T70" fmla="*/ 746171805 w 1138"/>
                <a:gd name="T71" fmla="*/ 2147483646 h 1138"/>
                <a:gd name="T72" fmla="*/ 248776098 w 1138"/>
                <a:gd name="T73" fmla="*/ 2147483646 h 1138"/>
                <a:gd name="T74" fmla="*/ 0 w 1138"/>
                <a:gd name="T75" fmla="*/ 2147483646 h 1138"/>
                <a:gd name="T76" fmla="*/ 248776098 w 1138"/>
                <a:gd name="T77" fmla="*/ 2147483646 h 1138"/>
                <a:gd name="T78" fmla="*/ 746171805 w 1138"/>
                <a:gd name="T79" fmla="*/ 2147483646 h 1138"/>
                <a:gd name="T80" fmla="*/ 1616809904 w 1138"/>
                <a:gd name="T81" fmla="*/ 2147483646 h 1138"/>
                <a:gd name="T82" fmla="*/ 2147483646 w 1138"/>
                <a:gd name="T83" fmla="*/ 2147483646 h 1138"/>
                <a:gd name="T84" fmla="*/ 2147483646 w 1138"/>
                <a:gd name="T85" fmla="*/ 2147483646 h 1138"/>
                <a:gd name="T86" fmla="*/ 2147483646 w 1138"/>
                <a:gd name="T87" fmla="*/ 2147483646 h 1138"/>
                <a:gd name="T88" fmla="*/ 2147483646 w 1138"/>
                <a:gd name="T89" fmla="*/ 2147483646 h 1138"/>
                <a:gd name="T90" fmla="*/ 2147483646 w 1138"/>
                <a:gd name="T91" fmla="*/ 2147483646 h 1138"/>
                <a:gd name="T92" fmla="*/ 2147483646 w 1138"/>
                <a:gd name="T93" fmla="*/ 2114205610 h 1138"/>
                <a:gd name="T94" fmla="*/ 2147483646 w 1138"/>
                <a:gd name="T95" fmla="*/ 1119257707 h 1138"/>
                <a:gd name="T96" fmla="*/ 2147483646 w 1138"/>
                <a:gd name="T97" fmla="*/ 435240606 h 1138"/>
                <a:gd name="T98" fmla="*/ 2147483646 w 1138"/>
                <a:gd name="T99" fmla="*/ 62154704 h 11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38" h="1138">
                  <a:moveTo>
                    <a:pt x="570" y="0"/>
                  </a:moveTo>
                  <a:lnTo>
                    <a:pt x="584" y="0"/>
                  </a:lnTo>
                  <a:lnTo>
                    <a:pt x="599" y="1"/>
                  </a:lnTo>
                  <a:lnTo>
                    <a:pt x="614" y="2"/>
                  </a:lnTo>
                  <a:lnTo>
                    <a:pt x="628" y="3"/>
                  </a:lnTo>
                  <a:lnTo>
                    <a:pt x="642" y="5"/>
                  </a:lnTo>
                  <a:lnTo>
                    <a:pt x="656" y="7"/>
                  </a:lnTo>
                  <a:lnTo>
                    <a:pt x="670" y="9"/>
                  </a:lnTo>
                  <a:lnTo>
                    <a:pt x="685" y="12"/>
                  </a:lnTo>
                  <a:lnTo>
                    <a:pt x="698" y="15"/>
                  </a:lnTo>
                  <a:lnTo>
                    <a:pt x="712" y="18"/>
                  </a:lnTo>
                  <a:lnTo>
                    <a:pt x="725" y="22"/>
                  </a:lnTo>
                  <a:lnTo>
                    <a:pt x="739" y="26"/>
                  </a:lnTo>
                  <a:lnTo>
                    <a:pt x="752" y="31"/>
                  </a:lnTo>
                  <a:lnTo>
                    <a:pt x="765" y="34"/>
                  </a:lnTo>
                  <a:lnTo>
                    <a:pt x="778" y="40"/>
                  </a:lnTo>
                  <a:lnTo>
                    <a:pt x="791" y="45"/>
                  </a:lnTo>
                  <a:lnTo>
                    <a:pt x="804" y="51"/>
                  </a:lnTo>
                  <a:lnTo>
                    <a:pt x="816" y="57"/>
                  </a:lnTo>
                  <a:lnTo>
                    <a:pt x="841" y="68"/>
                  </a:lnTo>
                  <a:lnTo>
                    <a:pt x="865" y="83"/>
                  </a:lnTo>
                  <a:lnTo>
                    <a:pt x="887" y="97"/>
                  </a:lnTo>
                  <a:lnTo>
                    <a:pt x="910" y="113"/>
                  </a:lnTo>
                  <a:lnTo>
                    <a:pt x="931" y="130"/>
                  </a:lnTo>
                  <a:lnTo>
                    <a:pt x="952" y="148"/>
                  </a:lnTo>
                  <a:lnTo>
                    <a:pt x="972" y="166"/>
                  </a:lnTo>
                  <a:lnTo>
                    <a:pt x="990" y="187"/>
                  </a:lnTo>
                  <a:lnTo>
                    <a:pt x="1009" y="207"/>
                  </a:lnTo>
                  <a:lnTo>
                    <a:pt x="1026" y="229"/>
                  </a:lnTo>
                  <a:lnTo>
                    <a:pt x="1041" y="250"/>
                  </a:lnTo>
                  <a:lnTo>
                    <a:pt x="1056" y="274"/>
                  </a:lnTo>
                  <a:lnTo>
                    <a:pt x="1069" y="298"/>
                  </a:lnTo>
                  <a:lnTo>
                    <a:pt x="1083" y="323"/>
                  </a:lnTo>
                  <a:lnTo>
                    <a:pt x="1088" y="334"/>
                  </a:lnTo>
                  <a:lnTo>
                    <a:pt x="1093" y="347"/>
                  </a:lnTo>
                  <a:lnTo>
                    <a:pt x="1099" y="360"/>
                  </a:lnTo>
                  <a:lnTo>
                    <a:pt x="1104" y="373"/>
                  </a:lnTo>
                  <a:lnTo>
                    <a:pt x="1109" y="386"/>
                  </a:lnTo>
                  <a:lnTo>
                    <a:pt x="1113" y="399"/>
                  </a:lnTo>
                  <a:lnTo>
                    <a:pt x="1117" y="414"/>
                  </a:lnTo>
                  <a:lnTo>
                    <a:pt x="1120" y="427"/>
                  </a:lnTo>
                  <a:lnTo>
                    <a:pt x="1124" y="441"/>
                  </a:lnTo>
                  <a:lnTo>
                    <a:pt x="1126" y="454"/>
                  </a:lnTo>
                  <a:lnTo>
                    <a:pt x="1130" y="468"/>
                  </a:lnTo>
                  <a:lnTo>
                    <a:pt x="1132" y="482"/>
                  </a:lnTo>
                  <a:lnTo>
                    <a:pt x="1133" y="496"/>
                  </a:lnTo>
                  <a:lnTo>
                    <a:pt x="1136" y="511"/>
                  </a:lnTo>
                  <a:lnTo>
                    <a:pt x="1137" y="525"/>
                  </a:lnTo>
                  <a:lnTo>
                    <a:pt x="1137" y="540"/>
                  </a:lnTo>
                  <a:lnTo>
                    <a:pt x="1138" y="554"/>
                  </a:lnTo>
                  <a:lnTo>
                    <a:pt x="1138" y="568"/>
                  </a:lnTo>
                  <a:lnTo>
                    <a:pt x="1138" y="584"/>
                  </a:lnTo>
                  <a:lnTo>
                    <a:pt x="1138" y="598"/>
                  </a:lnTo>
                  <a:lnTo>
                    <a:pt x="1137" y="613"/>
                  </a:lnTo>
                  <a:lnTo>
                    <a:pt x="1136" y="628"/>
                  </a:lnTo>
                  <a:lnTo>
                    <a:pt x="1133" y="642"/>
                  </a:lnTo>
                  <a:lnTo>
                    <a:pt x="1132" y="656"/>
                  </a:lnTo>
                  <a:lnTo>
                    <a:pt x="1130" y="670"/>
                  </a:lnTo>
                  <a:lnTo>
                    <a:pt x="1127" y="683"/>
                  </a:lnTo>
                  <a:lnTo>
                    <a:pt x="1124" y="697"/>
                  </a:lnTo>
                  <a:lnTo>
                    <a:pt x="1120" y="711"/>
                  </a:lnTo>
                  <a:lnTo>
                    <a:pt x="1117" y="724"/>
                  </a:lnTo>
                  <a:lnTo>
                    <a:pt x="1113" y="739"/>
                  </a:lnTo>
                  <a:lnTo>
                    <a:pt x="1109" y="752"/>
                  </a:lnTo>
                  <a:lnTo>
                    <a:pt x="1104" y="765"/>
                  </a:lnTo>
                  <a:lnTo>
                    <a:pt x="1099" y="778"/>
                  </a:lnTo>
                  <a:lnTo>
                    <a:pt x="1094" y="791"/>
                  </a:lnTo>
                  <a:lnTo>
                    <a:pt x="1088" y="804"/>
                  </a:lnTo>
                  <a:lnTo>
                    <a:pt x="1083" y="816"/>
                  </a:lnTo>
                  <a:lnTo>
                    <a:pt x="1069" y="840"/>
                  </a:lnTo>
                  <a:lnTo>
                    <a:pt x="1056" y="864"/>
                  </a:lnTo>
                  <a:lnTo>
                    <a:pt x="1041" y="888"/>
                  </a:lnTo>
                  <a:lnTo>
                    <a:pt x="1026" y="909"/>
                  </a:lnTo>
                  <a:lnTo>
                    <a:pt x="1009" y="931"/>
                  </a:lnTo>
                  <a:lnTo>
                    <a:pt x="990" y="951"/>
                  </a:lnTo>
                  <a:lnTo>
                    <a:pt x="972" y="972"/>
                  </a:lnTo>
                  <a:lnTo>
                    <a:pt x="952" y="990"/>
                  </a:lnTo>
                  <a:lnTo>
                    <a:pt x="931" y="1008"/>
                  </a:lnTo>
                  <a:lnTo>
                    <a:pt x="910" y="1025"/>
                  </a:lnTo>
                  <a:lnTo>
                    <a:pt x="887" y="1041"/>
                  </a:lnTo>
                  <a:lnTo>
                    <a:pt x="865" y="1056"/>
                  </a:lnTo>
                  <a:lnTo>
                    <a:pt x="841" y="1070"/>
                  </a:lnTo>
                  <a:lnTo>
                    <a:pt x="816" y="1082"/>
                  </a:lnTo>
                  <a:lnTo>
                    <a:pt x="804" y="1087"/>
                  </a:lnTo>
                  <a:lnTo>
                    <a:pt x="791" y="1093"/>
                  </a:lnTo>
                  <a:lnTo>
                    <a:pt x="778" y="1098"/>
                  </a:lnTo>
                  <a:lnTo>
                    <a:pt x="765" y="1104"/>
                  </a:lnTo>
                  <a:lnTo>
                    <a:pt x="752" y="1108"/>
                  </a:lnTo>
                  <a:lnTo>
                    <a:pt x="739" y="1112"/>
                  </a:lnTo>
                  <a:lnTo>
                    <a:pt x="725" y="1116"/>
                  </a:lnTo>
                  <a:lnTo>
                    <a:pt x="712" y="1121"/>
                  </a:lnTo>
                  <a:lnTo>
                    <a:pt x="698" y="1123"/>
                  </a:lnTo>
                  <a:lnTo>
                    <a:pt x="685" y="1126"/>
                  </a:lnTo>
                  <a:lnTo>
                    <a:pt x="670" y="1129"/>
                  </a:lnTo>
                  <a:lnTo>
                    <a:pt x="656" y="1131"/>
                  </a:lnTo>
                  <a:lnTo>
                    <a:pt x="642" y="1134"/>
                  </a:lnTo>
                  <a:lnTo>
                    <a:pt x="628" y="1135"/>
                  </a:lnTo>
                  <a:lnTo>
                    <a:pt x="614" y="1136"/>
                  </a:lnTo>
                  <a:lnTo>
                    <a:pt x="598" y="1137"/>
                  </a:lnTo>
                  <a:lnTo>
                    <a:pt x="584" y="1138"/>
                  </a:lnTo>
                  <a:lnTo>
                    <a:pt x="570" y="1138"/>
                  </a:lnTo>
                  <a:lnTo>
                    <a:pt x="554" y="1138"/>
                  </a:lnTo>
                  <a:lnTo>
                    <a:pt x="540" y="1137"/>
                  </a:lnTo>
                  <a:lnTo>
                    <a:pt x="526" y="1136"/>
                  </a:lnTo>
                  <a:lnTo>
                    <a:pt x="512" y="1135"/>
                  </a:lnTo>
                  <a:lnTo>
                    <a:pt x="498" y="1134"/>
                  </a:lnTo>
                  <a:lnTo>
                    <a:pt x="483" y="1131"/>
                  </a:lnTo>
                  <a:lnTo>
                    <a:pt x="469" y="1129"/>
                  </a:lnTo>
                  <a:lnTo>
                    <a:pt x="455" y="1126"/>
                  </a:lnTo>
                  <a:lnTo>
                    <a:pt x="441" y="1123"/>
                  </a:lnTo>
                  <a:lnTo>
                    <a:pt x="428" y="1121"/>
                  </a:lnTo>
                  <a:lnTo>
                    <a:pt x="414" y="1117"/>
                  </a:lnTo>
                  <a:lnTo>
                    <a:pt x="401" y="1112"/>
                  </a:lnTo>
                  <a:lnTo>
                    <a:pt x="388" y="1108"/>
                  </a:lnTo>
                  <a:lnTo>
                    <a:pt x="375" y="1104"/>
                  </a:lnTo>
                  <a:lnTo>
                    <a:pt x="361" y="1098"/>
                  </a:lnTo>
                  <a:lnTo>
                    <a:pt x="348" y="1093"/>
                  </a:lnTo>
                  <a:lnTo>
                    <a:pt x="335" y="1087"/>
                  </a:lnTo>
                  <a:lnTo>
                    <a:pt x="324" y="1082"/>
                  </a:lnTo>
                  <a:lnTo>
                    <a:pt x="299" y="1070"/>
                  </a:lnTo>
                  <a:lnTo>
                    <a:pt x="275" y="1056"/>
                  </a:lnTo>
                  <a:lnTo>
                    <a:pt x="251" y="1041"/>
                  </a:lnTo>
                  <a:lnTo>
                    <a:pt x="229" y="1025"/>
                  </a:lnTo>
                  <a:lnTo>
                    <a:pt x="208" y="1008"/>
                  </a:lnTo>
                  <a:lnTo>
                    <a:pt x="187" y="990"/>
                  </a:lnTo>
                  <a:lnTo>
                    <a:pt x="167" y="972"/>
                  </a:lnTo>
                  <a:lnTo>
                    <a:pt x="148" y="951"/>
                  </a:lnTo>
                  <a:lnTo>
                    <a:pt x="131" y="931"/>
                  </a:lnTo>
                  <a:lnTo>
                    <a:pt x="114" y="909"/>
                  </a:lnTo>
                  <a:lnTo>
                    <a:pt x="99" y="888"/>
                  </a:lnTo>
                  <a:lnTo>
                    <a:pt x="83" y="864"/>
                  </a:lnTo>
                  <a:lnTo>
                    <a:pt x="69" y="840"/>
                  </a:lnTo>
                  <a:lnTo>
                    <a:pt x="57" y="816"/>
                  </a:lnTo>
                  <a:lnTo>
                    <a:pt x="51" y="804"/>
                  </a:lnTo>
                  <a:lnTo>
                    <a:pt x="45" y="791"/>
                  </a:lnTo>
                  <a:lnTo>
                    <a:pt x="41" y="778"/>
                  </a:lnTo>
                  <a:lnTo>
                    <a:pt x="36" y="765"/>
                  </a:lnTo>
                  <a:lnTo>
                    <a:pt x="31" y="752"/>
                  </a:lnTo>
                  <a:lnTo>
                    <a:pt x="26" y="739"/>
                  </a:lnTo>
                  <a:lnTo>
                    <a:pt x="23" y="724"/>
                  </a:lnTo>
                  <a:lnTo>
                    <a:pt x="19" y="711"/>
                  </a:lnTo>
                  <a:lnTo>
                    <a:pt x="16" y="697"/>
                  </a:lnTo>
                  <a:lnTo>
                    <a:pt x="12" y="683"/>
                  </a:lnTo>
                  <a:lnTo>
                    <a:pt x="10" y="670"/>
                  </a:lnTo>
                  <a:lnTo>
                    <a:pt x="8" y="656"/>
                  </a:lnTo>
                  <a:lnTo>
                    <a:pt x="5" y="642"/>
                  </a:lnTo>
                  <a:lnTo>
                    <a:pt x="4" y="628"/>
                  </a:lnTo>
                  <a:lnTo>
                    <a:pt x="3" y="612"/>
                  </a:lnTo>
                  <a:lnTo>
                    <a:pt x="2" y="598"/>
                  </a:lnTo>
                  <a:lnTo>
                    <a:pt x="2" y="584"/>
                  </a:lnTo>
                  <a:lnTo>
                    <a:pt x="0" y="568"/>
                  </a:lnTo>
                  <a:lnTo>
                    <a:pt x="2" y="554"/>
                  </a:lnTo>
                  <a:lnTo>
                    <a:pt x="2" y="540"/>
                  </a:lnTo>
                  <a:lnTo>
                    <a:pt x="3" y="525"/>
                  </a:lnTo>
                  <a:lnTo>
                    <a:pt x="4" y="511"/>
                  </a:lnTo>
                  <a:lnTo>
                    <a:pt x="5" y="496"/>
                  </a:lnTo>
                  <a:lnTo>
                    <a:pt x="8" y="482"/>
                  </a:lnTo>
                  <a:lnTo>
                    <a:pt x="10" y="468"/>
                  </a:lnTo>
                  <a:lnTo>
                    <a:pt x="12" y="455"/>
                  </a:lnTo>
                  <a:lnTo>
                    <a:pt x="16" y="441"/>
                  </a:lnTo>
                  <a:lnTo>
                    <a:pt x="19" y="427"/>
                  </a:lnTo>
                  <a:lnTo>
                    <a:pt x="23" y="414"/>
                  </a:lnTo>
                  <a:lnTo>
                    <a:pt x="26" y="399"/>
                  </a:lnTo>
                  <a:lnTo>
                    <a:pt x="31" y="386"/>
                  </a:lnTo>
                  <a:lnTo>
                    <a:pt x="36" y="373"/>
                  </a:lnTo>
                  <a:lnTo>
                    <a:pt x="41" y="360"/>
                  </a:lnTo>
                  <a:lnTo>
                    <a:pt x="45" y="347"/>
                  </a:lnTo>
                  <a:lnTo>
                    <a:pt x="51" y="334"/>
                  </a:lnTo>
                  <a:lnTo>
                    <a:pt x="57" y="323"/>
                  </a:lnTo>
                  <a:lnTo>
                    <a:pt x="69" y="298"/>
                  </a:lnTo>
                  <a:lnTo>
                    <a:pt x="83" y="274"/>
                  </a:lnTo>
                  <a:lnTo>
                    <a:pt x="99" y="250"/>
                  </a:lnTo>
                  <a:lnTo>
                    <a:pt x="114" y="229"/>
                  </a:lnTo>
                  <a:lnTo>
                    <a:pt x="131" y="207"/>
                  </a:lnTo>
                  <a:lnTo>
                    <a:pt x="148" y="187"/>
                  </a:lnTo>
                  <a:lnTo>
                    <a:pt x="167" y="166"/>
                  </a:lnTo>
                  <a:lnTo>
                    <a:pt x="187" y="148"/>
                  </a:lnTo>
                  <a:lnTo>
                    <a:pt x="208" y="130"/>
                  </a:lnTo>
                  <a:lnTo>
                    <a:pt x="229" y="113"/>
                  </a:lnTo>
                  <a:lnTo>
                    <a:pt x="251" y="97"/>
                  </a:lnTo>
                  <a:lnTo>
                    <a:pt x="275" y="83"/>
                  </a:lnTo>
                  <a:lnTo>
                    <a:pt x="299" y="68"/>
                  </a:lnTo>
                  <a:lnTo>
                    <a:pt x="324" y="57"/>
                  </a:lnTo>
                  <a:lnTo>
                    <a:pt x="335" y="51"/>
                  </a:lnTo>
                  <a:lnTo>
                    <a:pt x="348" y="45"/>
                  </a:lnTo>
                  <a:lnTo>
                    <a:pt x="361" y="40"/>
                  </a:lnTo>
                  <a:lnTo>
                    <a:pt x="375" y="34"/>
                  </a:lnTo>
                  <a:lnTo>
                    <a:pt x="388" y="29"/>
                  </a:lnTo>
                  <a:lnTo>
                    <a:pt x="401" y="26"/>
                  </a:lnTo>
                  <a:lnTo>
                    <a:pt x="414" y="21"/>
                  </a:lnTo>
                  <a:lnTo>
                    <a:pt x="428" y="18"/>
                  </a:lnTo>
                  <a:lnTo>
                    <a:pt x="441" y="15"/>
                  </a:lnTo>
                  <a:lnTo>
                    <a:pt x="455" y="12"/>
                  </a:lnTo>
                  <a:lnTo>
                    <a:pt x="469" y="9"/>
                  </a:lnTo>
                  <a:lnTo>
                    <a:pt x="483" y="7"/>
                  </a:lnTo>
                  <a:lnTo>
                    <a:pt x="496" y="5"/>
                  </a:lnTo>
                  <a:lnTo>
                    <a:pt x="512" y="3"/>
                  </a:lnTo>
                  <a:lnTo>
                    <a:pt x="526" y="2"/>
                  </a:lnTo>
                  <a:lnTo>
                    <a:pt x="540" y="1"/>
                  </a:lnTo>
                  <a:lnTo>
                    <a:pt x="554" y="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4"/>
            <p:cNvSpPr>
              <a:spLocks/>
            </p:cNvSpPr>
            <p:nvPr/>
          </p:nvSpPr>
          <p:spPr bwMode="auto">
            <a:xfrm>
              <a:off x="4359275" y="2020888"/>
              <a:ext cx="225425" cy="450850"/>
            </a:xfrm>
            <a:custGeom>
              <a:avLst/>
              <a:gdLst>
                <a:gd name="T0" fmla="*/ 2147483646 w 568"/>
                <a:gd name="T1" fmla="*/ 0 h 1138"/>
                <a:gd name="T2" fmla="*/ 2147483646 w 568"/>
                <a:gd name="T3" fmla="*/ 2147483646 h 1138"/>
                <a:gd name="T4" fmla="*/ 2147483646 w 568"/>
                <a:gd name="T5" fmla="*/ 2147483646 h 1138"/>
                <a:gd name="T6" fmla="*/ 0 w 568"/>
                <a:gd name="T7" fmla="*/ 2147483646 h 1138"/>
                <a:gd name="T8" fmla="*/ 2147483646 w 568"/>
                <a:gd name="T9" fmla="*/ 2147483646 h 1138"/>
                <a:gd name="T10" fmla="*/ 2147483646 w 568"/>
                <a:gd name="T11" fmla="*/ 2147483646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1138">
                  <a:moveTo>
                    <a:pt x="299" y="0"/>
                  </a:moveTo>
                  <a:lnTo>
                    <a:pt x="299" y="143"/>
                  </a:lnTo>
                  <a:lnTo>
                    <a:pt x="568" y="427"/>
                  </a:lnTo>
                  <a:lnTo>
                    <a:pt x="0" y="740"/>
                  </a:lnTo>
                  <a:lnTo>
                    <a:pt x="299" y="996"/>
                  </a:lnTo>
                  <a:lnTo>
                    <a:pt x="299" y="113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5"/>
            <p:cNvSpPr>
              <a:spLocks/>
            </p:cNvSpPr>
            <p:nvPr/>
          </p:nvSpPr>
          <p:spPr bwMode="auto">
            <a:xfrm>
              <a:off x="4246563" y="2020888"/>
              <a:ext cx="450850" cy="450850"/>
            </a:xfrm>
            <a:custGeom>
              <a:avLst/>
              <a:gdLst>
                <a:gd name="T0" fmla="*/ 2147483646 w 1138"/>
                <a:gd name="T1" fmla="*/ 124309804 h 1138"/>
                <a:gd name="T2" fmla="*/ 2147483646 w 1138"/>
                <a:gd name="T3" fmla="*/ 559707297 h 1138"/>
                <a:gd name="T4" fmla="*/ 2147483646 w 1138"/>
                <a:gd name="T5" fmla="*/ 1368033805 h 1138"/>
                <a:gd name="T6" fmla="*/ 2147483646 w 1138"/>
                <a:gd name="T7" fmla="*/ 2147483646 h 1138"/>
                <a:gd name="T8" fmla="*/ 2147483646 w 1138"/>
                <a:gd name="T9" fmla="*/ 2147483646 h 1138"/>
                <a:gd name="T10" fmla="*/ 2147483646 w 1138"/>
                <a:gd name="T11" fmla="*/ 2147483646 h 1138"/>
                <a:gd name="T12" fmla="*/ 2147483646 w 1138"/>
                <a:gd name="T13" fmla="*/ 2147483646 h 1138"/>
                <a:gd name="T14" fmla="*/ 2147483646 w 1138"/>
                <a:gd name="T15" fmla="*/ 2147483646 h 1138"/>
                <a:gd name="T16" fmla="*/ 2147483646 w 1138"/>
                <a:gd name="T17" fmla="*/ 2147483646 h 1138"/>
                <a:gd name="T18" fmla="*/ 2147483646 w 1138"/>
                <a:gd name="T19" fmla="*/ 2147483646 h 1138"/>
                <a:gd name="T20" fmla="*/ 2147483646 w 1138"/>
                <a:gd name="T21" fmla="*/ 2147483646 h 1138"/>
                <a:gd name="T22" fmla="*/ 2147483646 w 1138"/>
                <a:gd name="T23" fmla="*/ 2147483646 h 1138"/>
                <a:gd name="T24" fmla="*/ 2147483646 w 1138"/>
                <a:gd name="T25" fmla="*/ 2147483646 h 1138"/>
                <a:gd name="T26" fmla="*/ 2147483646 w 1138"/>
                <a:gd name="T27" fmla="*/ 2147483646 h 1138"/>
                <a:gd name="T28" fmla="*/ 2147483646 w 1138"/>
                <a:gd name="T29" fmla="*/ 2147483646 h 1138"/>
                <a:gd name="T30" fmla="*/ 2147483646 w 1138"/>
                <a:gd name="T31" fmla="*/ 2147483646 h 1138"/>
                <a:gd name="T32" fmla="*/ 2147483646 w 1138"/>
                <a:gd name="T33" fmla="*/ 2147483646 h 1138"/>
                <a:gd name="T34" fmla="*/ 2147483646 w 1138"/>
                <a:gd name="T35" fmla="*/ 2147483646 h 1138"/>
                <a:gd name="T36" fmla="*/ 2147483646 w 1138"/>
                <a:gd name="T37" fmla="*/ 2147483646 h 1138"/>
                <a:gd name="T38" fmla="*/ 2147483646 w 1138"/>
                <a:gd name="T39" fmla="*/ 2147483646 h 1138"/>
                <a:gd name="T40" fmla="*/ 2147483646 w 1138"/>
                <a:gd name="T41" fmla="*/ 2147483646 h 1138"/>
                <a:gd name="T42" fmla="*/ 2147483646 w 1138"/>
                <a:gd name="T43" fmla="*/ 2147483646 h 1138"/>
                <a:gd name="T44" fmla="*/ 2147483646 w 1138"/>
                <a:gd name="T45" fmla="*/ 2147483646 h 1138"/>
                <a:gd name="T46" fmla="*/ 2147483646 w 1138"/>
                <a:gd name="T47" fmla="*/ 2147483646 h 1138"/>
                <a:gd name="T48" fmla="*/ 2147483646 w 1138"/>
                <a:gd name="T49" fmla="*/ 2147483646 h 1138"/>
                <a:gd name="T50" fmla="*/ 2147483646 w 1138"/>
                <a:gd name="T51" fmla="*/ 2147483646 h 1138"/>
                <a:gd name="T52" fmla="*/ 2147483646 w 1138"/>
                <a:gd name="T53" fmla="*/ 2147483646 h 1138"/>
                <a:gd name="T54" fmla="*/ 2147483646 w 1138"/>
                <a:gd name="T55" fmla="*/ 2147483646 h 1138"/>
                <a:gd name="T56" fmla="*/ 2147483646 w 1138"/>
                <a:gd name="T57" fmla="*/ 2147483646 h 1138"/>
                <a:gd name="T58" fmla="*/ 2147483646 w 1138"/>
                <a:gd name="T59" fmla="*/ 2147483646 h 1138"/>
                <a:gd name="T60" fmla="*/ 2147483646 w 1138"/>
                <a:gd name="T61" fmla="*/ 2147483646 h 1138"/>
                <a:gd name="T62" fmla="*/ 2147483646 w 1138"/>
                <a:gd name="T63" fmla="*/ 2147483646 h 1138"/>
                <a:gd name="T64" fmla="*/ 2147483646 w 1138"/>
                <a:gd name="T65" fmla="*/ 2147483646 h 1138"/>
                <a:gd name="T66" fmla="*/ 2147483646 w 1138"/>
                <a:gd name="T67" fmla="*/ 2147483646 h 1138"/>
                <a:gd name="T68" fmla="*/ 1616809904 w 1138"/>
                <a:gd name="T69" fmla="*/ 2147483646 h 1138"/>
                <a:gd name="T70" fmla="*/ 746171805 w 1138"/>
                <a:gd name="T71" fmla="*/ 2147483646 h 1138"/>
                <a:gd name="T72" fmla="*/ 248776098 w 1138"/>
                <a:gd name="T73" fmla="*/ 2147483646 h 1138"/>
                <a:gd name="T74" fmla="*/ 0 w 1138"/>
                <a:gd name="T75" fmla="*/ 2147483646 h 1138"/>
                <a:gd name="T76" fmla="*/ 248776098 w 1138"/>
                <a:gd name="T77" fmla="*/ 2147483646 h 1138"/>
                <a:gd name="T78" fmla="*/ 746171805 w 1138"/>
                <a:gd name="T79" fmla="*/ 2147483646 h 1138"/>
                <a:gd name="T80" fmla="*/ 1616809904 w 1138"/>
                <a:gd name="T81" fmla="*/ 2147483646 h 1138"/>
                <a:gd name="T82" fmla="*/ 2147483646 w 1138"/>
                <a:gd name="T83" fmla="*/ 2147483646 h 1138"/>
                <a:gd name="T84" fmla="*/ 2147483646 w 1138"/>
                <a:gd name="T85" fmla="*/ 2147483646 h 1138"/>
                <a:gd name="T86" fmla="*/ 2147483646 w 1138"/>
                <a:gd name="T87" fmla="*/ 2147483646 h 1138"/>
                <a:gd name="T88" fmla="*/ 2147483646 w 1138"/>
                <a:gd name="T89" fmla="*/ 2147483646 h 1138"/>
                <a:gd name="T90" fmla="*/ 2147483646 w 1138"/>
                <a:gd name="T91" fmla="*/ 2147483646 h 1138"/>
                <a:gd name="T92" fmla="*/ 2147483646 w 1138"/>
                <a:gd name="T93" fmla="*/ 2114205610 h 1138"/>
                <a:gd name="T94" fmla="*/ 2147483646 w 1138"/>
                <a:gd name="T95" fmla="*/ 1119257707 h 1138"/>
                <a:gd name="T96" fmla="*/ 2147483646 w 1138"/>
                <a:gd name="T97" fmla="*/ 435240606 h 1138"/>
                <a:gd name="T98" fmla="*/ 2147483646 w 1138"/>
                <a:gd name="T99" fmla="*/ 62154704 h 11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38" h="1138">
                  <a:moveTo>
                    <a:pt x="570" y="0"/>
                  </a:moveTo>
                  <a:lnTo>
                    <a:pt x="584" y="0"/>
                  </a:lnTo>
                  <a:lnTo>
                    <a:pt x="599" y="1"/>
                  </a:lnTo>
                  <a:lnTo>
                    <a:pt x="614" y="2"/>
                  </a:lnTo>
                  <a:lnTo>
                    <a:pt x="628" y="3"/>
                  </a:lnTo>
                  <a:lnTo>
                    <a:pt x="642" y="5"/>
                  </a:lnTo>
                  <a:lnTo>
                    <a:pt x="656" y="7"/>
                  </a:lnTo>
                  <a:lnTo>
                    <a:pt x="670" y="9"/>
                  </a:lnTo>
                  <a:lnTo>
                    <a:pt x="685" y="12"/>
                  </a:lnTo>
                  <a:lnTo>
                    <a:pt x="698" y="15"/>
                  </a:lnTo>
                  <a:lnTo>
                    <a:pt x="712" y="18"/>
                  </a:lnTo>
                  <a:lnTo>
                    <a:pt x="725" y="22"/>
                  </a:lnTo>
                  <a:lnTo>
                    <a:pt x="739" y="26"/>
                  </a:lnTo>
                  <a:lnTo>
                    <a:pt x="752" y="31"/>
                  </a:lnTo>
                  <a:lnTo>
                    <a:pt x="765" y="34"/>
                  </a:lnTo>
                  <a:lnTo>
                    <a:pt x="778" y="40"/>
                  </a:lnTo>
                  <a:lnTo>
                    <a:pt x="791" y="45"/>
                  </a:lnTo>
                  <a:lnTo>
                    <a:pt x="804" y="51"/>
                  </a:lnTo>
                  <a:lnTo>
                    <a:pt x="816" y="57"/>
                  </a:lnTo>
                  <a:lnTo>
                    <a:pt x="841" y="68"/>
                  </a:lnTo>
                  <a:lnTo>
                    <a:pt x="865" y="83"/>
                  </a:lnTo>
                  <a:lnTo>
                    <a:pt x="887" y="97"/>
                  </a:lnTo>
                  <a:lnTo>
                    <a:pt x="910" y="113"/>
                  </a:lnTo>
                  <a:lnTo>
                    <a:pt x="931" y="130"/>
                  </a:lnTo>
                  <a:lnTo>
                    <a:pt x="952" y="148"/>
                  </a:lnTo>
                  <a:lnTo>
                    <a:pt x="972" y="166"/>
                  </a:lnTo>
                  <a:lnTo>
                    <a:pt x="990" y="187"/>
                  </a:lnTo>
                  <a:lnTo>
                    <a:pt x="1009" y="207"/>
                  </a:lnTo>
                  <a:lnTo>
                    <a:pt x="1026" y="229"/>
                  </a:lnTo>
                  <a:lnTo>
                    <a:pt x="1041" y="250"/>
                  </a:lnTo>
                  <a:lnTo>
                    <a:pt x="1056" y="274"/>
                  </a:lnTo>
                  <a:lnTo>
                    <a:pt x="1069" y="298"/>
                  </a:lnTo>
                  <a:lnTo>
                    <a:pt x="1083" y="323"/>
                  </a:lnTo>
                  <a:lnTo>
                    <a:pt x="1088" y="334"/>
                  </a:lnTo>
                  <a:lnTo>
                    <a:pt x="1093" y="347"/>
                  </a:lnTo>
                  <a:lnTo>
                    <a:pt x="1099" y="360"/>
                  </a:lnTo>
                  <a:lnTo>
                    <a:pt x="1104" y="373"/>
                  </a:lnTo>
                  <a:lnTo>
                    <a:pt x="1109" y="386"/>
                  </a:lnTo>
                  <a:lnTo>
                    <a:pt x="1113" y="399"/>
                  </a:lnTo>
                  <a:lnTo>
                    <a:pt x="1117" y="414"/>
                  </a:lnTo>
                  <a:lnTo>
                    <a:pt x="1120" y="427"/>
                  </a:lnTo>
                  <a:lnTo>
                    <a:pt x="1124" y="441"/>
                  </a:lnTo>
                  <a:lnTo>
                    <a:pt x="1126" y="454"/>
                  </a:lnTo>
                  <a:lnTo>
                    <a:pt x="1130" y="468"/>
                  </a:lnTo>
                  <a:lnTo>
                    <a:pt x="1132" y="482"/>
                  </a:lnTo>
                  <a:lnTo>
                    <a:pt x="1133" y="496"/>
                  </a:lnTo>
                  <a:lnTo>
                    <a:pt x="1136" y="511"/>
                  </a:lnTo>
                  <a:lnTo>
                    <a:pt x="1137" y="525"/>
                  </a:lnTo>
                  <a:lnTo>
                    <a:pt x="1137" y="540"/>
                  </a:lnTo>
                  <a:lnTo>
                    <a:pt x="1138" y="554"/>
                  </a:lnTo>
                  <a:lnTo>
                    <a:pt x="1138" y="568"/>
                  </a:lnTo>
                  <a:lnTo>
                    <a:pt x="1138" y="584"/>
                  </a:lnTo>
                  <a:lnTo>
                    <a:pt x="1138" y="598"/>
                  </a:lnTo>
                  <a:lnTo>
                    <a:pt x="1137" y="613"/>
                  </a:lnTo>
                  <a:lnTo>
                    <a:pt x="1136" y="628"/>
                  </a:lnTo>
                  <a:lnTo>
                    <a:pt x="1133" y="642"/>
                  </a:lnTo>
                  <a:lnTo>
                    <a:pt x="1132" y="656"/>
                  </a:lnTo>
                  <a:lnTo>
                    <a:pt x="1130" y="670"/>
                  </a:lnTo>
                  <a:lnTo>
                    <a:pt x="1127" y="683"/>
                  </a:lnTo>
                  <a:lnTo>
                    <a:pt x="1124" y="697"/>
                  </a:lnTo>
                  <a:lnTo>
                    <a:pt x="1120" y="711"/>
                  </a:lnTo>
                  <a:lnTo>
                    <a:pt x="1117" y="724"/>
                  </a:lnTo>
                  <a:lnTo>
                    <a:pt x="1113" y="739"/>
                  </a:lnTo>
                  <a:lnTo>
                    <a:pt x="1109" y="752"/>
                  </a:lnTo>
                  <a:lnTo>
                    <a:pt x="1104" y="765"/>
                  </a:lnTo>
                  <a:lnTo>
                    <a:pt x="1099" y="778"/>
                  </a:lnTo>
                  <a:lnTo>
                    <a:pt x="1094" y="791"/>
                  </a:lnTo>
                  <a:lnTo>
                    <a:pt x="1088" y="804"/>
                  </a:lnTo>
                  <a:lnTo>
                    <a:pt x="1083" y="816"/>
                  </a:lnTo>
                  <a:lnTo>
                    <a:pt x="1069" y="840"/>
                  </a:lnTo>
                  <a:lnTo>
                    <a:pt x="1056" y="864"/>
                  </a:lnTo>
                  <a:lnTo>
                    <a:pt x="1041" y="888"/>
                  </a:lnTo>
                  <a:lnTo>
                    <a:pt x="1026" y="909"/>
                  </a:lnTo>
                  <a:lnTo>
                    <a:pt x="1009" y="931"/>
                  </a:lnTo>
                  <a:lnTo>
                    <a:pt x="990" y="951"/>
                  </a:lnTo>
                  <a:lnTo>
                    <a:pt x="972" y="972"/>
                  </a:lnTo>
                  <a:lnTo>
                    <a:pt x="952" y="990"/>
                  </a:lnTo>
                  <a:lnTo>
                    <a:pt x="931" y="1008"/>
                  </a:lnTo>
                  <a:lnTo>
                    <a:pt x="910" y="1025"/>
                  </a:lnTo>
                  <a:lnTo>
                    <a:pt x="887" y="1041"/>
                  </a:lnTo>
                  <a:lnTo>
                    <a:pt x="865" y="1056"/>
                  </a:lnTo>
                  <a:lnTo>
                    <a:pt x="841" y="1070"/>
                  </a:lnTo>
                  <a:lnTo>
                    <a:pt x="816" y="1082"/>
                  </a:lnTo>
                  <a:lnTo>
                    <a:pt x="804" y="1087"/>
                  </a:lnTo>
                  <a:lnTo>
                    <a:pt x="791" y="1093"/>
                  </a:lnTo>
                  <a:lnTo>
                    <a:pt x="778" y="1098"/>
                  </a:lnTo>
                  <a:lnTo>
                    <a:pt x="765" y="1104"/>
                  </a:lnTo>
                  <a:lnTo>
                    <a:pt x="752" y="1108"/>
                  </a:lnTo>
                  <a:lnTo>
                    <a:pt x="739" y="1112"/>
                  </a:lnTo>
                  <a:lnTo>
                    <a:pt x="725" y="1116"/>
                  </a:lnTo>
                  <a:lnTo>
                    <a:pt x="712" y="1121"/>
                  </a:lnTo>
                  <a:lnTo>
                    <a:pt x="698" y="1123"/>
                  </a:lnTo>
                  <a:lnTo>
                    <a:pt x="685" y="1126"/>
                  </a:lnTo>
                  <a:lnTo>
                    <a:pt x="670" y="1129"/>
                  </a:lnTo>
                  <a:lnTo>
                    <a:pt x="656" y="1131"/>
                  </a:lnTo>
                  <a:lnTo>
                    <a:pt x="642" y="1134"/>
                  </a:lnTo>
                  <a:lnTo>
                    <a:pt x="628" y="1135"/>
                  </a:lnTo>
                  <a:lnTo>
                    <a:pt x="614" y="1136"/>
                  </a:lnTo>
                  <a:lnTo>
                    <a:pt x="598" y="1137"/>
                  </a:lnTo>
                  <a:lnTo>
                    <a:pt x="584" y="1138"/>
                  </a:lnTo>
                  <a:lnTo>
                    <a:pt x="570" y="1138"/>
                  </a:lnTo>
                  <a:lnTo>
                    <a:pt x="554" y="1138"/>
                  </a:lnTo>
                  <a:lnTo>
                    <a:pt x="540" y="1137"/>
                  </a:lnTo>
                  <a:lnTo>
                    <a:pt x="526" y="1136"/>
                  </a:lnTo>
                  <a:lnTo>
                    <a:pt x="512" y="1135"/>
                  </a:lnTo>
                  <a:lnTo>
                    <a:pt x="498" y="1134"/>
                  </a:lnTo>
                  <a:lnTo>
                    <a:pt x="483" y="1131"/>
                  </a:lnTo>
                  <a:lnTo>
                    <a:pt x="469" y="1129"/>
                  </a:lnTo>
                  <a:lnTo>
                    <a:pt x="455" y="1126"/>
                  </a:lnTo>
                  <a:lnTo>
                    <a:pt x="441" y="1123"/>
                  </a:lnTo>
                  <a:lnTo>
                    <a:pt x="428" y="1121"/>
                  </a:lnTo>
                  <a:lnTo>
                    <a:pt x="414" y="1117"/>
                  </a:lnTo>
                  <a:lnTo>
                    <a:pt x="401" y="1112"/>
                  </a:lnTo>
                  <a:lnTo>
                    <a:pt x="388" y="1108"/>
                  </a:lnTo>
                  <a:lnTo>
                    <a:pt x="375" y="1104"/>
                  </a:lnTo>
                  <a:lnTo>
                    <a:pt x="361" y="1098"/>
                  </a:lnTo>
                  <a:lnTo>
                    <a:pt x="348" y="1093"/>
                  </a:lnTo>
                  <a:lnTo>
                    <a:pt x="335" y="1087"/>
                  </a:lnTo>
                  <a:lnTo>
                    <a:pt x="324" y="1082"/>
                  </a:lnTo>
                  <a:lnTo>
                    <a:pt x="299" y="1070"/>
                  </a:lnTo>
                  <a:lnTo>
                    <a:pt x="275" y="1056"/>
                  </a:lnTo>
                  <a:lnTo>
                    <a:pt x="251" y="1041"/>
                  </a:lnTo>
                  <a:lnTo>
                    <a:pt x="229" y="1025"/>
                  </a:lnTo>
                  <a:lnTo>
                    <a:pt x="208" y="1008"/>
                  </a:lnTo>
                  <a:lnTo>
                    <a:pt x="187" y="990"/>
                  </a:lnTo>
                  <a:lnTo>
                    <a:pt x="167" y="972"/>
                  </a:lnTo>
                  <a:lnTo>
                    <a:pt x="148" y="951"/>
                  </a:lnTo>
                  <a:lnTo>
                    <a:pt x="131" y="931"/>
                  </a:lnTo>
                  <a:lnTo>
                    <a:pt x="114" y="909"/>
                  </a:lnTo>
                  <a:lnTo>
                    <a:pt x="99" y="888"/>
                  </a:lnTo>
                  <a:lnTo>
                    <a:pt x="83" y="864"/>
                  </a:lnTo>
                  <a:lnTo>
                    <a:pt x="69" y="840"/>
                  </a:lnTo>
                  <a:lnTo>
                    <a:pt x="57" y="816"/>
                  </a:lnTo>
                  <a:lnTo>
                    <a:pt x="51" y="804"/>
                  </a:lnTo>
                  <a:lnTo>
                    <a:pt x="45" y="791"/>
                  </a:lnTo>
                  <a:lnTo>
                    <a:pt x="41" y="778"/>
                  </a:lnTo>
                  <a:lnTo>
                    <a:pt x="36" y="765"/>
                  </a:lnTo>
                  <a:lnTo>
                    <a:pt x="31" y="752"/>
                  </a:lnTo>
                  <a:lnTo>
                    <a:pt x="26" y="739"/>
                  </a:lnTo>
                  <a:lnTo>
                    <a:pt x="23" y="724"/>
                  </a:lnTo>
                  <a:lnTo>
                    <a:pt x="19" y="711"/>
                  </a:lnTo>
                  <a:lnTo>
                    <a:pt x="16" y="697"/>
                  </a:lnTo>
                  <a:lnTo>
                    <a:pt x="12" y="683"/>
                  </a:lnTo>
                  <a:lnTo>
                    <a:pt x="10" y="670"/>
                  </a:lnTo>
                  <a:lnTo>
                    <a:pt x="8" y="656"/>
                  </a:lnTo>
                  <a:lnTo>
                    <a:pt x="5" y="642"/>
                  </a:lnTo>
                  <a:lnTo>
                    <a:pt x="4" y="628"/>
                  </a:lnTo>
                  <a:lnTo>
                    <a:pt x="3" y="612"/>
                  </a:lnTo>
                  <a:lnTo>
                    <a:pt x="2" y="598"/>
                  </a:lnTo>
                  <a:lnTo>
                    <a:pt x="2" y="584"/>
                  </a:lnTo>
                  <a:lnTo>
                    <a:pt x="0" y="568"/>
                  </a:lnTo>
                  <a:lnTo>
                    <a:pt x="2" y="554"/>
                  </a:lnTo>
                  <a:lnTo>
                    <a:pt x="2" y="540"/>
                  </a:lnTo>
                  <a:lnTo>
                    <a:pt x="3" y="525"/>
                  </a:lnTo>
                  <a:lnTo>
                    <a:pt x="4" y="511"/>
                  </a:lnTo>
                  <a:lnTo>
                    <a:pt x="5" y="496"/>
                  </a:lnTo>
                  <a:lnTo>
                    <a:pt x="8" y="482"/>
                  </a:lnTo>
                  <a:lnTo>
                    <a:pt x="10" y="468"/>
                  </a:lnTo>
                  <a:lnTo>
                    <a:pt x="12" y="455"/>
                  </a:lnTo>
                  <a:lnTo>
                    <a:pt x="16" y="441"/>
                  </a:lnTo>
                  <a:lnTo>
                    <a:pt x="19" y="427"/>
                  </a:lnTo>
                  <a:lnTo>
                    <a:pt x="23" y="414"/>
                  </a:lnTo>
                  <a:lnTo>
                    <a:pt x="26" y="399"/>
                  </a:lnTo>
                  <a:lnTo>
                    <a:pt x="31" y="386"/>
                  </a:lnTo>
                  <a:lnTo>
                    <a:pt x="36" y="373"/>
                  </a:lnTo>
                  <a:lnTo>
                    <a:pt x="41" y="360"/>
                  </a:lnTo>
                  <a:lnTo>
                    <a:pt x="45" y="347"/>
                  </a:lnTo>
                  <a:lnTo>
                    <a:pt x="51" y="334"/>
                  </a:lnTo>
                  <a:lnTo>
                    <a:pt x="57" y="323"/>
                  </a:lnTo>
                  <a:lnTo>
                    <a:pt x="69" y="298"/>
                  </a:lnTo>
                  <a:lnTo>
                    <a:pt x="83" y="274"/>
                  </a:lnTo>
                  <a:lnTo>
                    <a:pt x="99" y="250"/>
                  </a:lnTo>
                  <a:lnTo>
                    <a:pt x="114" y="229"/>
                  </a:lnTo>
                  <a:lnTo>
                    <a:pt x="131" y="207"/>
                  </a:lnTo>
                  <a:lnTo>
                    <a:pt x="148" y="187"/>
                  </a:lnTo>
                  <a:lnTo>
                    <a:pt x="167" y="166"/>
                  </a:lnTo>
                  <a:lnTo>
                    <a:pt x="187" y="148"/>
                  </a:lnTo>
                  <a:lnTo>
                    <a:pt x="208" y="130"/>
                  </a:lnTo>
                  <a:lnTo>
                    <a:pt x="229" y="113"/>
                  </a:lnTo>
                  <a:lnTo>
                    <a:pt x="251" y="97"/>
                  </a:lnTo>
                  <a:lnTo>
                    <a:pt x="275" y="83"/>
                  </a:lnTo>
                  <a:lnTo>
                    <a:pt x="299" y="68"/>
                  </a:lnTo>
                  <a:lnTo>
                    <a:pt x="324" y="57"/>
                  </a:lnTo>
                  <a:lnTo>
                    <a:pt x="335" y="51"/>
                  </a:lnTo>
                  <a:lnTo>
                    <a:pt x="348" y="45"/>
                  </a:lnTo>
                  <a:lnTo>
                    <a:pt x="361" y="40"/>
                  </a:lnTo>
                  <a:lnTo>
                    <a:pt x="375" y="34"/>
                  </a:lnTo>
                  <a:lnTo>
                    <a:pt x="388" y="29"/>
                  </a:lnTo>
                  <a:lnTo>
                    <a:pt x="401" y="26"/>
                  </a:lnTo>
                  <a:lnTo>
                    <a:pt x="414" y="21"/>
                  </a:lnTo>
                  <a:lnTo>
                    <a:pt x="428" y="18"/>
                  </a:lnTo>
                  <a:lnTo>
                    <a:pt x="441" y="15"/>
                  </a:lnTo>
                  <a:lnTo>
                    <a:pt x="455" y="12"/>
                  </a:lnTo>
                  <a:lnTo>
                    <a:pt x="469" y="9"/>
                  </a:lnTo>
                  <a:lnTo>
                    <a:pt x="483" y="7"/>
                  </a:lnTo>
                  <a:lnTo>
                    <a:pt x="496" y="5"/>
                  </a:lnTo>
                  <a:lnTo>
                    <a:pt x="512" y="3"/>
                  </a:lnTo>
                  <a:lnTo>
                    <a:pt x="526" y="2"/>
                  </a:lnTo>
                  <a:lnTo>
                    <a:pt x="540" y="1"/>
                  </a:lnTo>
                  <a:lnTo>
                    <a:pt x="554" y="0"/>
                  </a:lnTo>
                  <a:lnTo>
                    <a:pt x="57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Rectangle 16"/>
            <p:cNvSpPr>
              <a:spLocks noChangeArrowheads="1"/>
            </p:cNvSpPr>
            <p:nvPr/>
          </p:nvSpPr>
          <p:spPr bwMode="auto">
            <a:xfrm>
              <a:off x="4738689" y="2206625"/>
              <a:ext cx="26657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5" name="Freeform 17"/>
            <p:cNvSpPr>
              <a:spLocks/>
            </p:cNvSpPr>
            <p:nvPr/>
          </p:nvSpPr>
          <p:spPr bwMode="auto">
            <a:xfrm>
              <a:off x="4471988" y="2540000"/>
              <a:ext cx="2317750" cy="2447925"/>
            </a:xfrm>
            <a:custGeom>
              <a:avLst/>
              <a:gdLst>
                <a:gd name="T0" fmla="*/ 2147483646 w 5839"/>
                <a:gd name="T1" fmla="*/ 2147483646 h 6165"/>
                <a:gd name="T2" fmla="*/ 2147483646 w 5839"/>
                <a:gd name="T3" fmla="*/ 2147483646 h 6165"/>
                <a:gd name="T4" fmla="*/ 0 w 5839"/>
                <a:gd name="T5" fmla="*/ 2147483646 h 6165"/>
                <a:gd name="T6" fmla="*/ 0 w 5839"/>
                <a:gd name="T7" fmla="*/ 0 h 6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39" h="6165">
                  <a:moveTo>
                    <a:pt x="5839" y="5027"/>
                  </a:moveTo>
                  <a:lnTo>
                    <a:pt x="5839" y="6165"/>
                  </a:lnTo>
                  <a:lnTo>
                    <a:pt x="0" y="616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8"/>
            <p:cNvSpPr>
              <a:spLocks/>
            </p:cNvSpPr>
            <p:nvPr/>
          </p:nvSpPr>
          <p:spPr bwMode="auto">
            <a:xfrm>
              <a:off x="4433888" y="2471738"/>
              <a:ext cx="77787" cy="79375"/>
            </a:xfrm>
            <a:custGeom>
              <a:avLst/>
              <a:gdLst>
                <a:gd name="T0" fmla="*/ 2147483646 w 196"/>
                <a:gd name="T1" fmla="*/ 2147483646 h 198"/>
                <a:gd name="T2" fmla="*/ 2147483646 w 196"/>
                <a:gd name="T3" fmla="*/ 0 h 198"/>
                <a:gd name="T4" fmla="*/ 0 w 196"/>
                <a:gd name="T5" fmla="*/ 2147483646 h 198"/>
                <a:gd name="T6" fmla="*/ 2147483646 w 196"/>
                <a:gd name="T7" fmla="*/ 2147483646 h 1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" h="198">
                  <a:moveTo>
                    <a:pt x="196" y="198"/>
                  </a:moveTo>
                  <a:lnTo>
                    <a:pt x="98" y="0"/>
                  </a:lnTo>
                  <a:lnTo>
                    <a:pt x="0" y="198"/>
                  </a:lnTo>
                  <a:lnTo>
                    <a:pt x="196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30"/>
            <p:cNvSpPr>
              <a:spLocks noChangeShapeType="1"/>
            </p:cNvSpPr>
            <p:nvPr/>
          </p:nvSpPr>
          <p:spPr bwMode="auto">
            <a:xfrm>
              <a:off x="3741738" y="2239963"/>
              <a:ext cx="436562" cy="9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0"/>
            <p:cNvSpPr>
              <a:spLocks/>
            </p:cNvSpPr>
            <p:nvPr/>
          </p:nvSpPr>
          <p:spPr bwMode="auto">
            <a:xfrm>
              <a:off x="4167188" y="2209800"/>
              <a:ext cx="79375" cy="77788"/>
            </a:xfrm>
            <a:custGeom>
              <a:avLst/>
              <a:gdLst>
                <a:gd name="T0" fmla="*/ 250125706 w 200"/>
                <a:gd name="T1" fmla="*/ 0 h 196"/>
                <a:gd name="T2" fmla="*/ 2147483646 w 200"/>
                <a:gd name="T3" fmla="*/ 2147483646 h 196"/>
                <a:gd name="T4" fmla="*/ 0 w 200"/>
                <a:gd name="T5" fmla="*/ 2147483646 h 196"/>
                <a:gd name="T6" fmla="*/ 250125706 w 200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96">
                  <a:moveTo>
                    <a:pt x="4" y="0"/>
                  </a:moveTo>
                  <a:lnTo>
                    <a:pt x="200" y="102"/>
                  </a:lnTo>
                  <a:lnTo>
                    <a:pt x="0" y="19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1"/>
            <p:cNvSpPr>
              <a:spLocks/>
            </p:cNvSpPr>
            <p:nvPr/>
          </p:nvSpPr>
          <p:spPr bwMode="auto">
            <a:xfrm>
              <a:off x="4702175" y="2278063"/>
              <a:ext cx="2087563" cy="854075"/>
            </a:xfrm>
            <a:custGeom>
              <a:avLst/>
              <a:gdLst>
                <a:gd name="T0" fmla="*/ 0 w 5261"/>
                <a:gd name="T1" fmla="*/ 0 h 2150"/>
                <a:gd name="T2" fmla="*/ 2147483646 w 5261"/>
                <a:gd name="T3" fmla="*/ 0 h 2150"/>
                <a:gd name="T4" fmla="*/ 2147483646 w 5261"/>
                <a:gd name="T5" fmla="*/ 2147483646 h 2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1" h="2150">
                  <a:moveTo>
                    <a:pt x="0" y="0"/>
                  </a:moveTo>
                  <a:lnTo>
                    <a:pt x="5261" y="0"/>
                  </a:lnTo>
                  <a:lnTo>
                    <a:pt x="5261" y="215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2"/>
            <p:cNvSpPr>
              <a:spLocks/>
            </p:cNvSpPr>
            <p:nvPr/>
          </p:nvSpPr>
          <p:spPr bwMode="auto">
            <a:xfrm>
              <a:off x="6750050" y="3121025"/>
              <a:ext cx="79375" cy="79375"/>
            </a:xfrm>
            <a:custGeom>
              <a:avLst/>
              <a:gdLst>
                <a:gd name="T0" fmla="*/ 0 w 197"/>
                <a:gd name="T1" fmla="*/ 0 h 198"/>
                <a:gd name="T2" fmla="*/ 2147483646 w 197"/>
                <a:gd name="T3" fmla="*/ 2147483646 h 198"/>
                <a:gd name="T4" fmla="*/ 2147483646 w 197"/>
                <a:gd name="T5" fmla="*/ 0 h 198"/>
                <a:gd name="T6" fmla="*/ 0 w 197"/>
                <a:gd name="T7" fmla="*/ 0 h 1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198">
                  <a:moveTo>
                    <a:pt x="0" y="0"/>
                  </a:moveTo>
                  <a:lnTo>
                    <a:pt x="98" y="198"/>
                  </a:lnTo>
                  <a:lnTo>
                    <a:pt x="1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3"/>
            <p:cNvSpPr>
              <a:spLocks/>
            </p:cNvSpPr>
            <p:nvPr/>
          </p:nvSpPr>
          <p:spPr bwMode="auto">
            <a:xfrm>
              <a:off x="3343275" y="2151063"/>
              <a:ext cx="376238" cy="187325"/>
            </a:xfrm>
            <a:custGeom>
              <a:avLst/>
              <a:gdLst>
                <a:gd name="T0" fmla="*/ 0 w 948"/>
                <a:gd name="T1" fmla="*/ 0 h 475"/>
                <a:gd name="T2" fmla="*/ 2147483646 w 948"/>
                <a:gd name="T3" fmla="*/ 2147483646 h 475"/>
                <a:gd name="T4" fmla="*/ 2147483646 w 948"/>
                <a:gd name="T5" fmla="*/ 0 h 475"/>
                <a:gd name="T6" fmla="*/ 0 w 948"/>
                <a:gd name="T7" fmla="*/ 2147483646 h 475"/>
                <a:gd name="T8" fmla="*/ 0 w 948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8" h="475">
                  <a:moveTo>
                    <a:pt x="0" y="0"/>
                  </a:moveTo>
                  <a:lnTo>
                    <a:pt x="948" y="475"/>
                  </a:lnTo>
                  <a:lnTo>
                    <a:pt x="948" y="0"/>
                  </a:lnTo>
                  <a:lnTo>
                    <a:pt x="0" y="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4"/>
            <p:cNvSpPr>
              <a:spLocks/>
            </p:cNvSpPr>
            <p:nvPr/>
          </p:nvSpPr>
          <p:spPr bwMode="auto">
            <a:xfrm>
              <a:off x="3343275" y="2151063"/>
              <a:ext cx="376238" cy="187325"/>
            </a:xfrm>
            <a:custGeom>
              <a:avLst/>
              <a:gdLst>
                <a:gd name="T0" fmla="*/ 0 w 948"/>
                <a:gd name="T1" fmla="*/ 0 h 475"/>
                <a:gd name="T2" fmla="*/ 2147483646 w 948"/>
                <a:gd name="T3" fmla="*/ 2147483646 h 475"/>
                <a:gd name="T4" fmla="*/ 2147483646 w 948"/>
                <a:gd name="T5" fmla="*/ 0 h 475"/>
                <a:gd name="T6" fmla="*/ 0 w 948"/>
                <a:gd name="T7" fmla="*/ 2147483646 h 475"/>
                <a:gd name="T8" fmla="*/ 0 w 948"/>
                <a:gd name="T9" fmla="*/ 0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8" h="475">
                  <a:moveTo>
                    <a:pt x="0" y="0"/>
                  </a:moveTo>
                  <a:lnTo>
                    <a:pt x="948" y="475"/>
                  </a:lnTo>
                  <a:lnTo>
                    <a:pt x="948" y="0"/>
                  </a:lnTo>
                  <a:lnTo>
                    <a:pt x="0" y="4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5"/>
            <p:cNvSpPr>
              <a:spLocks/>
            </p:cNvSpPr>
            <p:nvPr/>
          </p:nvSpPr>
          <p:spPr bwMode="auto">
            <a:xfrm>
              <a:off x="3455988" y="2044700"/>
              <a:ext cx="150812" cy="34925"/>
            </a:xfrm>
            <a:custGeom>
              <a:avLst/>
              <a:gdLst>
                <a:gd name="T0" fmla="*/ 0 w 380"/>
                <a:gd name="T1" fmla="*/ 2147483646 h 86"/>
                <a:gd name="T2" fmla="*/ 249966524 w 380"/>
                <a:gd name="T3" fmla="*/ 2147483646 h 86"/>
                <a:gd name="T4" fmla="*/ 437559190 w 380"/>
                <a:gd name="T5" fmla="*/ 2147483646 h 86"/>
                <a:gd name="T6" fmla="*/ 687683273 w 380"/>
                <a:gd name="T7" fmla="*/ 2147483646 h 86"/>
                <a:gd name="T8" fmla="*/ 1000180422 w 380"/>
                <a:gd name="T9" fmla="*/ 2147483646 h 86"/>
                <a:gd name="T10" fmla="*/ 1250146549 w 380"/>
                <a:gd name="T11" fmla="*/ 2147483646 h 86"/>
                <a:gd name="T12" fmla="*/ 1562801653 w 380"/>
                <a:gd name="T13" fmla="*/ 2147483646 h 86"/>
                <a:gd name="T14" fmla="*/ 1937829822 w 380"/>
                <a:gd name="T15" fmla="*/ 2147483646 h 86"/>
                <a:gd name="T16" fmla="*/ 2147483646 w 380"/>
                <a:gd name="T17" fmla="*/ 2147483646 h 86"/>
                <a:gd name="T18" fmla="*/ 2147483646 w 380"/>
                <a:gd name="T19" fmla="*/ 2147483646 h 86"/>
                <a:gd name="T20" fmla="*/ 2147483646 w 380"/>
                <a:gd name="T21" fmla="*/ 2147483646 h 86"/>
                <a:gd name="T22" fmla="*/ 2147483646 w 380"/>
                <a:gd name="T23" fmla="*/ 2076190130 h 86"/>
                <a:gd name="T24" fmla="*/ 2147483646 w 380"/>
                <a:gd name="T25" fmla="*/ 1875316556 h 86"/>
                <a:gd name="T26" fmla="*/ 2147483646 w 380"/>
                <a:gd name="T27" fmla="*/ 1406445994 h 86"/>
                <a:gd name="T28" fmla="*/ 2147483646 w 380"/>
                <a:gd name="T29" fmla="*/ 1004698846 h 86"/>
                <a:gd name="T30" fmla="*/ 2147483646 w 380"/>
                <a:gd name="T31" fmla="*/ 669744136 h 86"/>
                <a:gd name="T32" fmla="*/ 2147483646 w 380"/>
                <a:gd name="T33" fmla="*/ 401912433 h 86"/>
                <a:gd name="T34" fmla="*/ 2147483646 w 380"/>
                <a:gd name="T35" fmla="*/ 200873574 h 86"/>
                <a:gd name="T36" fmla="*/ 2147483646 w 380"/>
                <a:gd name="T37" fmla="*/ 133915851 h 86"/>
                <a:gd name="T38" fmla="*/ 2147483646 w 380"/>
                <a:gd name="T39" fmla="*/ 0 h 86"/>
                <a:gd name="T40" fmla="*/ 2147483646 w 380"/>
                <a:gd name="T41" fmla="*/ 0 h 86"/>
                <a:gd name="T42" fmla="*/ 2147483646 w 380"/>
                <a:gd name="T43" fmla="*/ 0 h 86"/>
                <a:gd name="T44" fmla="*/ 2147483646 w 380"/>
                <a:gd name="T45" fmla="*/ 133915851 h 86"/>
                <a:gd name="T46" fmla="*/ 2147483646 w 380"/>
                <a:gd name="T47" fmla="*/ 200873574 h 86"/>
                <a:gd name="T48" fmla="*/ 2147483646 w 380"/>
                <a:gd name="T49" fmla="*/ 267831703 h 86"/>
                <a:gd name="T50" fmla="*/ 2147483646 w 380"/>
                <a:gd name="T51" fmla="*/ 334954710 h 86"/>
                <a:gd name="T52" fmla="*/ 2147483646 w 380"/>
                <a:gd name="T53" fmla="*/ 535828284 h 86"/>
                <a:gd name="T54" fmla="*/ 2147483646 w 380"/>
                <a:gd name="T55" fmla="*/ 669744136 h 86"/>
                <a:gd name="T56" fmla="*/ 2147483646 w 380"/>
                <a:gd name="T57" fmla="*/ 870617710 h 86"/>
                <a:gd name="T58" fmla="*/ 2147483646 w 380"/>
                <a:gd name="T59" fmla="*/ 1138614697 h 86"/>
                <a:gd name="T60" fmla="*/ 2147483646 w 380"/>
                <a:gd name="T61" fmla="*/ 1473404123 h 86"/>
                <a:gd name="T62" fmla="*/ 2147483646 w 380"/>
                <a:gd name="T63" fmla="*/ 1674442982 h 86"/>
                <a:gd name="T64" fmla="*/ 2147483646 w 380"/>
                <a:gd name="T65" fmla="*/ 2009232407 h 86"/>
                <a:gd name="T66" fmla="*/ 2147483646 w 380"/>
                <a:gd name="T67" fmla="*/ 2147483646 h 86"/>
                <a:gd name="T68" fmla="*/ 2147483646 w 380"/>
                <a:gd name="T69" fmla="*/ 2147483646 h 86"/>
                <a:gd name="T70" fmla="*/ 2147483646 w 380"/>
                <a:gd name="T71" fmla="*/ 2147483646 h 86"/>
                <a:gd name="T72" fmla="*/ 2147483646 w 380"/>
                <a:gd name="T73" fmla="*/ 2147483646 h 86"/>
                <a:gd name="T74" fmla="*/ 2147483646 w 380"/>
                <a:gd name="T75" fmla="*/ 2147483646 h 86"/>
                <a:gd name="T76" fmla="*/ 2147483646 w 380"/>
                <a:gd name="T77" fmla="*/ 2147483646 h 86"/>
                <a:gd name="T78" fmla="*/ 2147483646 w 380"/>
                <a:gd name="T79" fmla="*/ 2147483646 h 86"/>
                <a:gd name="T80" fmla="*/ 2147483646 w 380"/>
                <a:gd name="T81" fmla="*/ 2147483646 h 86"/>
                <a:gd name="T82" fmla="*/ 2147483646 w 380"/>
                <a:gd name="T83" fmla="*/ 2147483646 h 86"/>
                <a:gd name="T84" fmla="*/ 2147483646 w 380"/>
                <a:gd name="T85" fmla="*/ 2147483646 h 86"/>
                <a:gd name="T86" fmla="*/ 0 w 380"/>
                <a:gd name="T87" fmla="*/ 2147483646 h 86"/>
                <a:gd name="T88" fmla="*/ 0 w 380"/>
                <a:gd name="T89" fmla="*/ 2147483646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86">
                  <a:moveTo>
                    <a:pt x="0" y="86"/>
                  </a:moveTo>
                  <a:lnTo>
                    <a:pt x="4" y="80"/>
                  </a:lnTo>
                  <a:lnTo>
                    <a:pt x="7" y="75"/>
                  </a:lnTo>
                  <a:lnTo>
                    <a:pt x="11" y="69"/>
                  </a:lnTo>
                  <a:lnTo>
                    <a:pt x="16" y="63"/>
                  </a:lnTo>
                  <a:lnTo>
                    <a:pt x="20" y="58"/>
                  </a:lnTo>
                  <a:lnTo>
                    <a:pt x="25" y="54"/>
                  </a:lnTo>
                  <a:lnTo>
                    <a:pt x="31" y="49"/>
                  </a:lnTo>
                  <a:lnTo>
                    <a:pt x="37" y="44"/>
                  </a:lnTo>
                  <a:lnTo>
                    <a:pt x="43" y="39"/>
                  </a:lnTo>
                  <a:lnTo>
                    <a:pt x="50" y="36"/>
                  </a:lnTo>
                  <a:lnTo>
                    <a:pt x="57" y="31"/>
                  </a:lnTo>
                  <a:lnTo>
                    <a:pt x="64" y="28"/>
                  </a:lnTo>
                  <a:lnTo>
                    <a:pt x="80" y="21"/>
                  </a:lnTo>
                  <a:lnTo>
                    <a:pt x="95" y="15"/>
                  </a:lnTo>
                  <a:lnTo>
                    <a:pt x="113" y="10"/>
                  </a:lnTo>
                  <a:lnTo>
                    <a:pt x="130" y="6"/>
                  </a:lnTo>
                  <a:lnTo>
                    <a:pt x="148" y="3"/>
                  </a:lnTo>
                  <a:lnTo>
                    <a:pt x="167" y="2"/>
                  </a:lnTo>
                  <a:lnTo>
                    <a:pt x="186" y="0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5" y="3"/>
                  </a:lnTo>
                  <a:lnTo>
                    <a:pt x="236" y="4"/>
                  </a:lnTo>
                  <a:lnTo>
                    <a:pt x="245" y="5"/>
                  </a:lnTo>
                  <a:lnTo>
                    <a:pt x="257" y="8"/>
                  </a:lnTo>
                  <a:lnTo>
                    <a:pt x="269" y="10"/>
                  </a:lnTo>
                  <a:lnTo>
                    <a:pt x="280" y="13"/>
                  </a:lnTo>
                  <a:lnTo>
                    <a:pt x="291" y="17"/>
                  </a:lnTo>
                  <a:lnTo>
                    <a:pt x="301" y="22"/>
                  </a:lnTo>
                  <a:lnTo>
                    <a:pt x="312" y="25"/>
                  </a:lnTo>
                  <a:lnTo>
                    <a:pt x="321" y="30"/>
                  </a:lnTo>
                  <a:lnTo>
                    <a:pt x="329" y="35"/>
                  </a:lnTo>
                  <a:lnTo>
                    <a:pt x="338" y="41"/>
                  </a:lnTo>
                  <a:lnTo>
                    <a:pt x="346" y="47"/>
                  </a:lnTo>
                  <a:lnTo>
                    <a:pt x="353" y="52"/>
                  </a:lnTo>
                  <a:lnTo>
                    <a:pt x="360" y="58"/>
                  </a:lnTo>
                  <a:lnTo>
                    <a:pt x="366" y="65"/>
                  </a:lnTo>
                  <a:lnTo>
                    <a:pt x="371" y="71"/>
                  </a:lnTo>
                  <a:lnTo>
                    <a:pt x="376" y="78"/>
                  </a:lnTo>
                  <a:lnTo>
                    <a:pt x="38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6"/>
            <p:cNvSpPr>
              <a:spLocks/>
            </p:cNvSpPr>
            <p:nvPr/>
          </p:nvSpPr>
          <p:spPr bwMode="auto">
            <a:xfrm>
              <a:off x="3455988" y="2044700"/>
              <a:ext cx="150812" cy="34925"/>
            </a:xfrm>
            <a:custGeom>
              <a:avLst/>
              <a:gdLst>
                <a:gd name="T0" fmla="*/ 0 w 380"/>
                <a:gd name="T1" fmla="*/ 2147483646 h 86"/>
                <a:gd name="T2" fmla="*/ 249966524 w 380"/>
                <a:gd name="T3" fmla="*/ 2147483646 h 86"/>
                <a:gd name="T4" fmla="*/ 437559190 w 380"/>
                <a:gd name="T5" fmla="*/ 2147483646 h 86"/>
                <a:gd name="T6" fmla="*/ 687683273 w 380"/>
                <a:gd name="T7" fmla="*/ 2147483646 h 86"/>
                <a:gd name="T8" fmla="*/ 1000180422 w 380"/>
                <a:gd name="T9" fmla="*/ 2147483646 h 86"/>
                <a:gd name="T10" fmla="*/ 1250146549 w 380"/>
                <a:gd name="T11" fmla="*/ 2147483646 h 86"/>
                <a:gd name="T12" fmla="*/ 1562801653 w 380"/>
                <a:gd name="T13" fmla="*/ 2147483646 h 86"/>
                <a:gd name="T14" fmla="*/ 1937829822 w 380"/>
                <a:gd name="T15" fmla="*/ 2147483646 h 86"/>
                <a:gd name="T16" fmla="*/ 2147483646 w 380"/>
                <a:gd name="T17" fmla="*/ 2147483646 h 86"/>
                <a:gd name="T18" fmla="*/ 2147483646 w 380"/>
                <a:gd name="T19" fmla="*/ 2147483646 h 86"/>
                <a:gd name="T20" fmla="*/ 2147483646 w 380"/>
                <a:gd name="T21" fmla="*/ 2147483646 h 86"/>
                <a:gd name="T22" fmla="*/ 2147483646 w 380"/>
                <a:gd name="T23" fmla="*/ 2076190130 h 86"/>
                <a:gd name="T24" fmla="*/ 2147483646 w 380"/>
                <a:gd name="T25" fmla="*/ 1875316556 h 86"/>
                <a:gd name="T26" fmla="*/ 2147483646 w 380"/>
                <a:gd name="T27" fmla="*/ 1406445994 h 86"/>
                <a:gd name="T28" fmla="*/ 2147483646 w 380"/>
                <a:gd name="T29" fmla="*/ 1004698846 h 86"/>
                <a:gd name="T30" fmla="*/ 2147483646 w 380"/>
                <a:gd name="T31" fmla="*/ 669744136 h 86"/>
                <a:gd name="T32" fmla="*/ 2147483646 w 380"/>
                <a:gd name="T33" fmla="*/ 401912433 h 86"/>
                <a:gd name="T34" fmla="*/ 2147483646 w 380"/>
                <a:gd name="T35" fmla="*/ 200873574 h 86"/>
                <a:gd name="T36" fmla="*/ 2147483646 w 380"/>
                <a:gd name="T37" fmla="*/ 133915851 h 86"/>
                <a:gd name="T38" fmla="*/ 2147483646 w 380"/>
                <a:gd name="T39" fmla="*/ 0 h 86"/>
                <a:gd name="T40" fmla="*/ 2147483646 w 380"/>
                <a:gd name="T41" fmla="*/ 0 h 86"/>
                <a:gd name="T42" fmla="*/ 2147483646 w 380"/>
                <a:gd name="T43" fmla="*/ 0 h 86"/>
                <a:gd name="T44" fmla="*/ 2147483646 w 380"/>
                <a:gd name="T45" fmla="*/ 133915851 h 86"/>
                <a:gd name="T46" fmla="*/ 2147483646 w 380"/>
                <a:gd name="T47" fmla="*/ 200873574 h 86"/>
                <a:gd name="T48" fmla="*/ 2147483646 w 380"/>
                <a:gd name="T49" fmla="*/ 267831703 h 86"/>
                <a:gd name="T50" fmla="*/ 2147483646 w 380"/>
                <a:gd name="T51" fmla="*/ 334954710 h 86"/>
                <a:gd name="T52" fmla="*/ 2147483646 w 380"/>
                <a:gd name="T53" fmla="*/ 535828284 h 86"/>
                <a:gd name="T54" fmla="*/ 2147483646 w 380"/>
                <a:gd name="T55" fmla="*/ 669744136 h 86"/>
                <a:gd name="T56" fmla="*/ 2147483646 w 380"/>
                <a:gd name="T57" fmla="*/ 870617710 h 86"/>
                <a:gd name="T58" fmla="*/ 2147483646 w 380"/>
                <a:gd name="T59" fmla="*/ 1138614697 h 86"/>
                <a:gd name="T60" fmla="*/ 2147483646 w 380"/>
                <a:gd name="T61" fmla="*/ 1473404123 h 86"/>
                <a:gd name="T62" fmla="*/ 2147483646 w 380"/>
                <a:gd name="T63" fmla="*/ 1674442982 h 86"/>
                <a:gd name="T64" fmla="*/ 2147483646 w 380"/>
                <a:gd name="T65" fmla="*/ 2009232407 h 86"/>
                <a:gd name="T66" fmla="*/ 2147483646 w 380"/>
                <a:gd name="T67" fmla="*/ 2147483646 h 86"/>
                <a:gd name="T68" fmla="*/ 2147483646 w 380"/>
                <a:gd name="T69" fmla="*/ 2147483646 h 86"/>
                <a:gd name="T70" fmla="*/ 2147483646 w 380"/>
                <a:gd name="T71" fmla="*/ 2147483646 h 86"/>
                <a:gd name="T72" fmla="*/ 2147483646 w 380"/>
                <a:gd name="T73" fmla="*/ 2147483646 h 86"/>
                <a:gd name="T74" fmla="*/ 2147483646 w 380"/>
                <a:gd name="T75" fmla="*/ 2147483646 h 86"/>
                <a:gd name="T76" fmla="*/ 2147483646 w 380"/>
                <a:gd name="T77" fmla="*/ 2147483646 h 86"/>
                <a:gd name="T78" fmla="*/ 2147483646 w 380"/>
                <a:gd name="T79" fmla="*/ 2147483646 h 86"/>
                <a:gd name="T80" fmla="*/ 2147483646 w 380"/>
                <a:gd name="T81" fmla="*/ 2147483646 h 86"/>
                <a:gd name="T82" fmla="*/ 2147483646 w 380"/>
                <a:gd name="T83" fmla="*/ 2147483646 h 86"/>
                <a:gd name="T84" fmla="*/ 2147483646 w 380"/>
                <a:gd name="T85" fmla="*/ 2147483646 h 86"/>
                <a:gd name="T86" fmla="*/ 0 w 380"/>
                <a:gd name="T87" fmla="*/ 2147483646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80" h="86">
                  <a:moveTo>
                    <a:pt x="0" y="86"/>
                  </a:moveTo>
                  <a:lnTo>
                    <a:pt x="4" y="80"/>
                  </a:lnTo>
                  <a:lnTo>
                    <a:pt x="7" y="75"/>
                  </a:lnTo>
                  <a:lnTo>
                    <a:pt x="11" y="69"/>
                  </a:lnTo>
                  <a:lnTo>
                    <a:pt x="16" y="63"/>
                  </a:lnTo>
                  <a:lnTo>
                    <a:pt x="20" y="58"/>
                  </a:lnTo>
                  <a:lnTo>
                    <a:pt x="25" y="54"/>
                  </a:lnTo>
                  <a:lnTo>
                    <a:pt x="31" y="49"/>
                  </a:lnTo>
                  <a:lnTo>
                    <a:pt x="37" y="44"/>
                  </a:lnTo>
                  <a:lnTo>
                    <a:pt x="43" y="39"/>
                  </a:lnTo>
                  <a:lnTo>
                    <a:pt x="50" y="36"/>
                  </a:lnTo>
                  <a:lnTo>
                    <a:pt x="57" y="31"/>
                  </a:lnTo>
                  <a:lnTo>
                    <a:pt x="64" y="28"/>
                  </a:lnTo>
                  <a:lnTo>
                    <a:pt x="80" y="21"/>
                  </a:lnTo>
                  <a:lnTo>
                    <a:pt x="95" y="15"/>
                  </a:lnTo>
                  <a:lnTo>
                    <a:pt x="113" y="10"/>
                  </a:lnTo>
                  <a:lnTo>
                    <a:pt x="130" y="6"/>
                  </a:lnTo>
                  <a:lnTo>
                    <a:pt x="148" y="3"/>
                  </a:lnTo>
                  <a:lnTo>
                    <a:pt x="167" y="2"/>
                  </a:lnTo>
                  <a:lnTo>
                    <a:pt x="186" y="0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5" y="3"/>
                  </a:lnTo>
                  <a:lnTo>
                    <a:pt x="236" y="4"/>
                  </a:lnTo>
                  <a:lnTo>
                    <a:pt x="245" y="5"/>
                  </a:lnTo>
                  <a:lnTo>
                    <a:pt x="257" y="8"/>
                  </a:lnTo>
                  <a:lnTo>
                    <a:pt x="269" y="10"/>
                  </a:lnTo>
                  <a:lnTo>
                    <a:pt x="280" y="13"/>
                  </a:lnTo>
                  <a:lnTo>
                    <a:pt x="291" y="17"/>
                  </a:lnTo>
                  <a:lnTo>
                    <a:pt x="301" y="22"/>
                  </a:lnTo>
                  <a:lnTo>
                    <a:pt x="312" y="25"/>
                  </a:lnTo>
                  <a:lnTo>
                    <a:pt x="321" y="30"/>
                  </a:lnTo>
                  <a:lnTo>
                    <a:pt x="329" y="35"/>
                  </a:lnTo>
                  <a:lnTo>
                    <a:pt x="338" y="41"/>
                  </a:lnTo>
                  <a:lnTo>
                    <a:pt x="346" y="47"/>
                  </a:lnTo>
                  <a:lnTo>
                    <a:pt x="353" y="52"/>
                  </a:lnTo>
                  <a:lnTo>
                    <a:pt x="360" y="58"/>
                  </a:lnTo>
                  <a:lnTo>
                    <a:pt x="366" y="65"/>
                  </a:lnTo>
                  <a:lnTo>
                    <a:pt x="371" y="71"/>
                  </a:lnTo>
                  <a:lnTo>
                    <a:pt x="376" y="78"/>
                  </a:lnTo>
                  <a:lnTo>
                    <a:pt x="380" y="86"/>
                  </a:lnTo>
                  <a:lnTo>
                    <a:pt x="0" y="8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38"/>
            <p:cNvSpPr>
              <a:spLocks noChangeShapeType="1"/>
            </p:cNvSpPr>
            <p:nvPr/>
          </p:nvSpPr>
          <p:spPr bwMode="auto">
            <a:xfrm flipV="1">
              <a:off x="3532188" y="2079625"/>
              <a:ext cx="1587" cy="165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8"/>
            <p:cNvSpPr>
              <a:spLocks/>
            </p:cNvSpPr>
            <p:nvPr/>
          </p:nvSpPr>
          <p:spPr bwMode="auto">
            <a:xfrm>
              <a:off x="2967038" y="1492250"/>
              <a:ext cx="320675" cy="319088"/>
            </a:xfrm>
            <a:custGeom>
              <a:avLst/>
              <a:gdLst>
                <a:gd name="T0" fmla="*/ 126000608 w 806"/>
                <a:gd name="T1" fmla="*/ 2147483646 h 806"/>
                <a:gd name="T2" fmla="*/ 818688447 w 806"/>
                <a:gd name="T3" fmla="*/ 2147483646 h 806"/>
                <a:gd name="T4" fmla="*/ 2015379115 w 806"/>
                <a:gd name="T5" fmla="*/ 2147483646 h 806"/>
                <a:gd name="T6" fmla="*/ 2147483646 w 806"/>
                <a:gd name="T7" fmla="*/ 2147483646 h 806"/>
                <a:gd name="T8" fmla="*/ 2147483646 w 806"/>
                <a:gd name="T9" fmla="*/ 2147483646 h 806"/>
                <a:gd name="T10" fmla="*/ 2147483646 w 806"/>
                <a:gd name="T11" fmla="*/ 2147483646 h 806"/>
                <a:gd name="T12" fmla="*/ 2147483646 w 806"/>
                <a:gd name="T13" fmla="*/ 2147483646 h 806"/>
                <a:gd name="T14" fmla="*/ 2147483646 w 806"/>
                <a:gd name="T15" fmla="*/ 2147483646 h 806"/>
                <a:gd name="T16" fmla="*/ 2147483646 w 806"/>
                <a:gd name="T17" fmla="*/ 1054789724 h 806"/>
                <a:gd name="T18" fmla="*/ 2147483646 w 806"/>
                <a:gd name="T19" fmla="*/ 248259569 h 806"/>
                <a:gd name="T20" fmla="*/ 2147483646 w 806"/>
                <a:gd name="T21" fmla="*/ 0 h 806"/>
                <a:gd name="T22" fmla="*/ 2147483646 w 806"/>
                <a:gd name="T23" fmla="*/ 248259569 h 806"/>
                <a:gd name="T24" fmla="*/ 2147483646 w 806"/>
                <a:gd name="T25" fmla="*/ 1054789724 h 806"/>
                <a:gd name="T26" fmla="*/ 2147483646 w 806"/>
                <a:gd name="T27" fmla="*/ 2147483646 h 806"/>
                <a:gd name="T28" fmla="*/ 2147483646 w 806"/>
                <a:gd name="T29" fmla="*/ 2147483646 h 806"/>
                <a:gd name="T30" fmla="*/ 2147483646 w 806"/>
                <a:gd name="T31" fmla="*/ 2147483646 h 806"/>
                <a:gd name="T32" fmla="*/ 2147483646 w 806"/>
                <a:gd name="T33" fmla="*/ 2147483646 h 806"/>
                <a:gd name="T34" fmla="*/ 2147483646 w 806"/>
                <a:gd name="T35" fmla="*/ 2147483646 h 806"/>
                <a:gd name="T36" fmla="*/ 2147483646 w 806"/>
                <a:gd name="T37" fmla="*/ 2147483646 h 806"/>
                <a:gd name="T38" fmla="*/ 2147483646 w 806"/>
                <a:gd name="T39" fmla="*/ 2147483646 h 806"/>
                <a:gd name="T40" fmla="*/ 2147483646 w 806"/>
                <a:gd name="T41" fmla="*/ 2147483646 h 806"/>
                <a:gd name="T42" fmla="*/ 2147483646 w 806"/>
                <a:gd name="T43" fmla="*/ 2147483646 h 806"/>
                <a:gd name="T44" fmla="*/ 2147483646 w 806"/>
                <a:gd name="T45" fmla="*/ 2147483646 h 806"/>
                <a:gd name="T46" fmla="*/ 2147483646 w 806"/>
                <a:gd name="T47" fmla="*/ 2147483646 h 806"/>
                <a:gd name="T48" fmla="*/ 2147483646 w 806"/>
                <a:gd name="T49" fmla="*/ 2147483646 h 806"/>
                <a:gd name="T50" fmla="*/ 2147483646 w 806"/>
                <a:gd name="T51" fmla="*/ 2147483646 h 806"/>
                <a:gd name="T52" fmla="*/ 2147483646 w 806"/>
                <a:gd name="T53" fmla="*/ 2147483646 h 806"/>
                <a:gd name="T54" fmla="*/ 2147483646 w 806"/>
                <a:gd name="T55" fmla="*/ 2147483646 h 806"/>
                <a:gd name="T56" fmla="*/ 2147483646 w 806"/>
                <a:gd name="T57" fmla="*/ 2147483646 h 806"/>
                <a:gd name="T58" fmla="*/ 2147483646 w 806"/>
                <a:gd name="T59" fmla="*/ 2147483646 h 806"/>
                <a:gd name="T60" fmla="*/ 2147483646 w 806"/>
                <a:gd name="T61" fmla="*/ 2147483646 h 806"/>
                <a:gd name="T62" fmla="*/ 2147483646 w 806"/>
                <a:gd name="T63" fmla="*/ 2147483646 h 806"/>
                <a:gd name="T64" fmla="*/ 2147483646 w 806"/>
                <a:gd name="T65" fmla="*/ 2147483646 h 806"/>
                <a:gd name="T66" fmla="*/ 2147483646 w 806"/>
                <a:gd name="T67" fmla="*/ 2147483646 h 806"/>
                <a:gd name="T68" fmla="*/ 2147483646 w 806"/>
                <a:gd name="T69" fmla="*/ 2147483646 h 806"/>
                <a:gd name="T70" fmla="*/ 2147483646 w 806"/>
                <a:gd name="T71" fmla="*/ 2147483646 h 806"/>
                <a:gd name="T72" fmla="*/ 2147483646 w 806"/>
                <a:gd name="T73" fmla="*/ 2147483646 h 806"/>
                <a:gd name="T74" fmla="*/ 2147483646 w 806"/>
                <a:gd name="T75" fmla="*/ 2147483646 h 806"/>
                <a:gd name="T76" fmla="*/ 2147483646 w 806"/>
                <a:gd name="T77" fmla="*/ 2147483646 h 806"/>
                <a:gd name="T78" fmla="*/ 2147483646 w 806"/>
                <a:gd name="T79" fmla="*/ 2147483646 h 806"/>
                <a:gd name="T80" fmla="*/ 1574376591 w 806"/>
                <a:gd name="T81" fmla="*/ 2147483646 h 806"/>
                <a:gd name="T82" fmla="*/ 503844878 w 806"/>
                <a:gd name="T83" fmla="*/ 2147483646 h 806"/>
                <a:gd name="T84" fmla="*/ 63000304 w 806"/>
                <a:gd name="T85" fmla="*/ 2147483646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6" h="806">
                  <a:moveTo>
                    <a:pt x="0" y="403"/>
                  </a:moveTo>
                  <a:lnTo>
                    <a:pt x="1" y="381"/>
                  </a:lnTo>
                  <a:lnTo>
                    <a:pt x="2" y="361"/>
                  </a:lnTo>
                  <a:lnTo>
                    <a:pt x="5" y="341"/>
                  </a:lnTo>
                  <a:lnTo>
                    <a:pt x="8" y="321"/>
                  </a:lnTo>
                  <a:lnTo>
                    <a:pt x="13" y="302"/>
                  </a:lnTo>
                  <a:lnTo>
                    <a:pt x="18" y="282"/>
                  </a:lnTo>
                  <a:lnTo>
                    <a:pt x="25" y="264"/>
                  </a:lnTo>
                  <a:lnTo>
                    <a:pt x="32" y="245"/>
                  </a:lnTo>
                  <a:lnTo>
                    <a:pt x="40" y="228"/>
                  </a:lnTo>
                  <a:lnTo>
                    <a:pt x="48" y="210"/>
                  </a:lnTo>
                  <a:lnTo>
                    <a:pt x="58" y="193"/>
                  </a:lnTo>
                  <a:lnTo>
                    <a:pt x="68" y="177"/>
                  </a:lnTo>
                  <a:lnTo>
                    <a:pt x="80" y="162"/>
                  </a:lnTo>
                  <a:lnTo>
                    <a:pt x="92" y="146"/>
                  </a:lnTo>
                  <a:lnTo>
                    <a:pt x="105" y="132"/>
                  </a:lnTo>
                  <a:lnTo>
                    <a:pt x="118" y="118"/>
                  </a:lnTo>
                  <a:lnTo>
                    <a:pt x="132" y="104"/>
                  </a:lnTo>
                  <a:lnTo>
                    <a:pt x="147" y="92"/>
                  </a:lnTo>
                  <a:lnTo>
                    <a:pt x="162" y="80"/>
                  </a:lnTo>
                  <a:lnTo>
                    <a:pt x="177" y="68"/>
                  </a:lnTo>
                  <a:lnTo>
                    <a:pt x="194" y="57"/>
                  </a:lnTo>
                  <a:lnTo>
                    <a:pt x="211" y="48"/>
                  </a:lnTo>
                  <a:lnTo>
                    <a:pt x="228" y="40"/>
                  </a:lnTo>
                  <a:lnTo>
                    <a:pt x="246" y="31"/>
                  </a:lnTo>
                  <a:lnTo>
                    <a:pt x="264" y="24"/>
                  </a:lnTo>
                  <a:lnTo>
                    <a:pt x="283" y="17"/>
                  </a:lnTo>
                  <a:lnTo>
                    <a:pt x="302" y="13"/>
                  </a:lnTo>
                  <a:lnTo>
                    <a:pt x="322" y="8"/>
                  </a:lnTo>
                  <a:lnTo>
                    <a:pt x="342" y="4"/>
                  </a:lnTo>
                  <a:lnTo>
                    <a:pt x="362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44" y="2"/>
                  </a:lnTo>
                  <a:lnTo>
                    <a:pt x="464" y="4"/>
                  </a:lnTo>
                  <a:lnTo>
                    <a:pt x="484" y="8"/>
                  </a:lnTo>
                  <a:lnTo>
                    <a:pt x="504" y="13"/>
                  </a:lnTo>
                  <a:lnTo>
                    <a:pt x="523" y="17"/>
                  </a:lnTo>
                  <a:lnTo>
                    <a:pt x="541" y="24"/>
                  </a:lnTo>
                  <a:lnTo>
                    <a:pt x="560" y="31"/>
                  </a:lnTo>
                  <a:lnTo>
                    <a:pt x="578" y="40"/>
                  </a:lnTo>
                  <a:lnTo>
                    <a:pt x="595" y="48"/>
                  </a:lnTo>
                  <a:lnTo>
                    <a:pt x="612" y="57"/>
                  </a:lnTo>
                  <a:lnTo>
                    <a:pt x="628" y="68"/>
                  </a:lnTo>
                  <a:lnTo>
                    <a:pt x="644" y="80"/>
                  </a:lnTo>
                  <a:lnTo>
                    <a:pt x="659" y="92"/>
                  </a:lnTo>
                  <a:lnTo>
                    <a:pt x="673" y="104"/>
                  </a:lnTo>
                  <a:lnTo>
                    <a:pt x="688" y="118"/>
                  </a:lnTo>
                  <a:lnTo>
                    <a:pt x="701" y="132"/>
                  </a:lnTo>
                  <a:lnTo>
                    <a:pt x="714" y="146"/>
                  </a:lnTo>
                  <a:lnTo>
                    <a:pt x="726" y="162"/>
                  </a:lnTo>
                  <a:lnTo>
                    <a:pt x="737" y="177"/>
                  </a:lnTo>
                  <a:lnTo>
                    <a:pt x="747" y="193"/>
                  </a:lnTo>
                  <a:lnTo>
                    <a:pt x="757" y="210"/>
                  </a:lnTo>
                  <a:lnTo>
                    <a:pt x="766" y="228"/>
                  </a:lnTo>
                  <a:lnTo>
                    <a:pt x="774" y="245"/>
                  </a:lnTo>
                  <a:lnTo>
                    <a:pt x="781" y="264"/>
                  </a:lnTo>
                  <a:lnTo>
                    <a:pt x="787" y="282"/>
                  </a:lnTo>
                  <a:lnTo>
                    <a:pt x="793" y="302"/>
                  </a:lnTo>
                  <a:lnTo>
                    <a:pt x="798" y="321"/>
                  </a:lnTo>
                  <a:lnTo>
                    <a:pt x="801" y="341"/>
                  </a:lnTo>
                  <a:lnTo>
                    <a:pt x="804" y="361"/>
                  </a:lnTo>
                  <a:lnTo>
                    <a:pt x="805" y="381"/>
                  </a:lnTo>
                  <a:lnTo>
                    <a:pt x="806" y="403"/>
                  </a:lnTo>
                  <a:lnTo>
                    <a:pt x="805" y="423"/>
                  </a:lnTo>
                  <a:lnTo>
                    <a:pt x="804" y="444"/>
                  </a:lnTo>
                  <a:lnTo>
                    <a:pt x="801" y="464"/>
                  </a:lnTo>
                  <a:lnTo>
                    <a:pt x="798" y="483"/>
                  </a:lnTo>
                  <a:lnTo>
                    <a:pt x="793" y="503"/>
                  </a:lnTo>
                  <a:lnTo>
                    <a:pt x="787" y="522"/>
                  </a:lnTo>
                  <a:lnTo>
                    <a:pt x="781" y="541"/>
                  </a:lnTo>
                  <a:lnTo>
                    <a:pt x="774" y="559"/>
                  </a:lnTo>
                  <a:lnTo>
                    <a:pt x="766" y="578"/>
                  </a:lnTo>
                  <a:lnTo>
                    <a:pt x="757" y="594"/>
                  </a:lnTo>
                  <a:lnTo>
                    <a:pt x="748" y="612"/>
                  </a:lnTo>
                  <a:lnTo>
                    <a:pt x="737" y="627"/>
                  </a:lnTo>
                  <a:lnTo>
                    <a:pt x="726" y="644"/>
                  </a:lnTo>
                  <a:lnTo>
                    <a:pt x="714" y="659"/>
                  </a:lnTo>
                  <a:lnTo>
                    <a:pt x="701" y="673"/>
                  </a:lnTo>
                  <a:lnTo>
                    <a:pt x="688" y="688"/>
                  </a:lnTo>
                  <a:lnTo>
                    <a:pt x="673" y="701"/>
                  </a:lnTo>
                  <a:lnTo>
                    <a:pt x="659" y="714"/>
                  </a:lnTo>
                  <a:lnTo>
                    <a:pt x="644" y="725"/>
                  </a:lnTo>
                  <a:lnTo>
                    <a:pt x="628" y="736"/>
                  </a:lnTo>
                  <a:lnTo>
                    <a:pt x="612" y="747"/>
                  </a:lnTo>
                  <a:lnTo>
                    <a:pt x="595" y="757"/>
                  </a:lnTo>
                  <a:lnTo>
                    <a:pt x="578" y="766"/>
                  </a:lnTo>
                  <a:lnTo>
                    <a:pt x="560" y="774"/>
                  </a:lnTo>
                  <a:lnTo>
                    <a:pt x="541" y="781"/>
                  </a:lnTo>
                  <a:lnTo>
                    <a:pt x="523" y="787"/>
                  </a:lnTo>
                  <a:lnTo>
                    <a:pt x="504" y="793"/>
                  </a:lnTo>
                  <a:lnTo>
                    <a:pt x="484" y="798"/>
                  </a:lnTo>
                  <a:lnTo>
                    <a:pt x="464" y="801"/>
                  </a:lnTo>
                  <a:lnTo>
                    <a:pt x="444" y="803"/>
                  </a:lnTo>
                  <a:lnTo>
                    <a:pt x="424" y="805"/>
                  </a:lnTo>
                  <a:lnTo>
                    <a:pt x="403" y="806"/>
                  </a:lnTo>
                  <a:lnTo>
                    <a:pt x="382" y="805"/>
                  </a:lnTo>
                  <a:lnTo>
                    <a:pt x="362" y="803"/>
                  </a:lnTo>
                  <a:lnTo>
                    <a:pt x="342" y="801"/>
                  </a:lnTo>
                  <a:lnTo>
                    <a:pt x="322" y="798"/>
                  </a:lnTo>
                  <a:lnTo>
                    <a:pt x="302" y="793"/>
                  </a:lnTo>
                  <a:lnTo>
                    <a:pt x="283" y="787"/>
                  </a:lnTo>
                  <a:lnTo>
                    <a:pt x="264" y="781"/>
                  </a:lnTo>
                  <a:lnTo>
                    <a:pt x="246" y="774"/>
                  </a:lnTo>
                  <a:lnTo>
                    <a:pt x="228" y="766"/>
                  </a:lnTo>
                  <a:lnTo>
                    <a:pt x="211" y="757"/>
                  </a:lnTo>
                  <a:lnTo>
                    <a:pt x="194" y="747"/>
                  </a:lnTo>
                  <a:lnTo>
                    <a:pt x="177" y="736"/>
                  </a:lnTo>
                  <a:lnTo>
                    <a:pt x="162" y="725"/>
                  </a:lnTo>
                  <a:lnTo>
                    <a:pt x="147" y="714"/>
                  </a:lnTo>
                  <a:lnTo>
                    <a:pt x="132" y="701"/>
                  </a:lnTo>
                  <a:lnTo>
                    <a:pt x="118" y="688"/>
                  </a:lnTo>
                  <a:lnTo>
                    <a:pt x="105" y="673"/>
                  </a:lnTo>
                  <a:lnTo>
                    <a:pt x="92" y="659"/>
                  </a:lnTo>
                  <a:lnTo>
                    <a:pt x="80" y="644"/>
                  </a:lnTo>
                  <a:lnTo>
                    <a:pt x="68" y="627"/>
                  </a:lnTo>
                  <a:lnTo>
                    <a:pt x="58" y="612"/>
                  </a:lnTo>
                  <a:lnTo>
                    <a:pt x="48" y="594"/>
                  </a:lnTo>
                  <a:lnTo>
                    <a:pt x="40" y="578"/>
                  </a:lnTo>
                  <a:lnTo>
                    <a:pt x="32" y="559"/>
                  </a:lnTo>
                  <a:lnTo>
                    <a:pt x="25" y="541"/>
                  </a:lnTo>
                  <a:lnTo>
                    <a:pt x="18" y="522"/>
                  </a:lnTo>
                  <a:lnTo>
                    <a:pt x="13" y="503"/>
                  </a:lnTo>
                  <a:lnTo>
                    <a:pt x="8" y="483"/>
                  </a:lnTo>
                  <a:lnTo>
                    <a:pt x="5" y="464"/>
                  </a:lnTo>
                  <a:lnTo>
                    <a:pt x="2" y="444"/>
                  </a:lnTo>
                  <a:lnTo>
                    <a:pt x="1" y="42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9"/>
            <p:cNvSpPr>
              <a:spLocks/>
            </p:cNvSpPr>
            <p:nvPr/>
          </p:nvSpPr>
          <p:spPr bwMode="auto">
            <a:xfrm>
              <a:off x="2967038" y="1492250"/>
              <a:ext cx="320675" cy="319088"/>
            </a:xfrm>
            <a:custGeom>
              <a:avLst/>
              <a:gdLst>
                <a:gd name="T0" fmla="*/ 126000608 w 806"/>
                <a:gd name="T1" fmla="*/ 2147483646 h 806"/>
                <a:gd name="T2" fmla="*/ 818688447 w 806"/>
                <a:gd name="T3" fmla="*/ 2147483646 h 806"/>
                <a:gd name="T4" fmla="*/ 2015379115 w 806"/>
                <a:gd name="T5" fmla="*/ 2147483646 h 806"/>
                <a:gd name="T6" fmla="*/ 2147483646 w 806"/>
                <a:gd name="T7" fmla="*/ 2147483646 h 806"/>
                <a:gd name="T8" fmla="*/ 2147483646 w 806"/>
                <a:gd name="T9" fmla="*/ 2147483646 h 806"/>
                <a:gd name="T10" fmla="*/ 2147483646 w 806"/>
                <a:gd name="T11" fmla="*/ 2147483646 h 806"/>
                <a:gd name="T12" fmla="*/ 2147483646 w 806"/>
                <a:gd name="T13" fmla="*/ 2147483646 h 806"/>
                <a:gd name="T14" fmla="*/ 2147483646 w 806"/>
                <a:gd name="T15" fmla="*/ 2147483646 h 806"/>
                <a:gd name="T16" fmla="*/ 2147483646 w 806"/>
                <a:gd name="T17" fmla="*/ 1054789724 h 806"/>
                <a:gd name="T18" fmla="*/ 2147483646 w 806"/>
                <a:gd name="T19" fmla="*/ 248259569 h 806"/>
                <a:gd name="T20" fmla="*/ 2147483646 w 806"/>
                <a:gd name="T21" fmla="*/ 0 h 806"/>
                <a:gd name="T22" fmla="*/ 2147483646 w 806"/>
                <a:gd name="T23" fmla="*/ 248259569 h 806"/>
                <a:gd name="T24" fmla="*/ 2147483646 w 806"/>
                <a:gd name="T25" fmla="*/ 1054789724 h 806"/>
                <a:gd name="T26" fmla="*/ 2147483646 w 806"/>
                <a:gd name="T27" fmla="*/ 2147483646 h 806"/>
                <a:gd name="T28" fmla="*/ 2147483646 w 806"/>
                <a:gd name="T29" fmla="*/ 2147483646 h 806"/>
                <a:gd name="T30" fmla="*/ 2147483646 w 806"/>
                <a:gd name="T31" fmla="*/ 2147483646 h 806"/>
                <a:gd name="T32" fmla="*/ 2147483646 w 806"/>
                <a:gd name="T33" fmla="*/ 2147483646 h 806"/>
                <a:gd name="T34" fmla="*/ 2147483646 w 806"/>
                <a:gd name="T35" fmla="*/ 2147483646 h 806"/>
                <a:gd name="T36" fmla="*/ 2147483646 w 806"/>
                <a:gd name="T37" fmla="*/ 2147483646 h 806"/>
                <a:gd name="T38" fmla="*/ 2147483646 w 806"/>
                <a:gd name="T39" fmla="*/ 2147483646 h 806"/>
                <a:gd name="T40" fmla="*/ 2147483646 w 806"/>
                <a:gd name="T41" fmla="*/ 2147483646 h 806"/>
                <a:gd name="T42" fmla="*/ 2147483646 w 806"/>
                <a:gd name="T43" fmla="*/ 2147483646 h 806"/>
                <a:gd name="T44" fmla="*/ 2147483646 w 806"/>
                <a:gd name="T45" fmla="*/ 2147483646 h 806"/>
                <a:gd name="T46" fmla="*/ 2147483646 w 806"/>
                <a:gd name="T47" fmla="*/ 2147483646 h 806"/>
                <a:gd name="T48" fmla="*/ 2147483646 w 806"/>
                <a:gd name="T49" fmla="*/ 2147483646 h 806"/>
                <a:gd name="T50" fmla="*/ 2147483646 w 806"/>
                <a:gd name="T51" fmla="*/ 2147483646 h 806"/>
                <a:gd name="T52" fmla="*/ 2147483646 w 806"/>
                <a:gd name="T53" fmla="*/ 2147483646 h 806"/>
                <a:gd name="T54" fmla="*/ 2147483646 w 806"/>
                <a:gd name="T55" fmla="*/ 2147483646 h 806"/>
                <a:gd name="T56" fmla="*/ 2147483646 w 806"/>
                <a:gd name="T57" fmla="*/ 2147483646 h 806"/>
                <a:gd name="T58" fmla="*/ 2147483646 w 806"/>
                <a:gd name="T59" fmla="*/ 2147483646 h 806"/>
                <a:gd name="T60" fmla="*/ 2147483646 w 806"/>
                <a:gd name="T61" fmla="*/ 2147483646 h 806"/>
                <a:gd name="T62" fmla="*/ 2147483646 w 806"/>
                <a:gd name="T63" fmla="*/ 2147483646 h 806"/>
                <a:gd name="T64" fmla="*/ 2147483646 w 806"/>
                <a:gd name="T65" fmla="*/ 2147483646 h 806"/>
                <a:gd name="T66" fmla="*/ 2147483646 w 806"/>
                <a:gd name="T67" fmla="*/ 2147483646 h 806"/>
                <a:gd name="T68" fmla="*/ 2147483646 w 806"/>
                <a:gd name="T69" fmla="*/ 2147483646 h 806"/>
                <a:gd name="T70" fmla="*/ 2147483646 w 806"/>
                <a:gd name="T71" fmla="*/ 2147483646 h 806"/>
                <a:gd name="T72" fmla="*/ 2147483646 w 806"/>
                <a:gd name="T73" fmla="*/ 2147483646 h 806"/>
                <a:gd name="T74" fmla="*/ 2147483646 w 806"/>
                <a:gd name="T75" fmla="*/ 2147483646 h 806"/>
                <a:gd name="T76" fmla="*/ 2147483646 w 806"/>
                <a:gd name="T77" fmla="*/ 2147483646 h 806"/>
                <a:gd name="T78" fmla="*/ 2147483646 w 806"/>
                <a:gd name="T79" fmla="*/ 2147483646 h 806"/>
                <a:gd name="T80" fmla="*/ 1574376591 w 806"/>
                <a:gd name="T81" fmla="*/ 2147483646 h 806"/>
                <a:gd name="T82" fmla="*/ 503844878 w 806"/>
                <a:gd name="T83" fmla="*/ 2147483646 h 806"/>
                <a:gd name="T84" fmla="*/ 63000304 w 806"/>
                <a:gd name="T85" fmla="*/ 2147483646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6" h="806">
                  <a:moveTo>
                    <a:pt x="0" y="403"/>
                  </a:moveTo>
                  <a:lnTo>
                    <a:pt x="1" y="381"/>
                  </a:lnTo>
                  <a:lnTo>
                    <a:pt x="2" y="361"/>
                  </a:lnTo>
                  <a:lnTo>
                    <a:pt x="5" y="341"/>
                  </a:lnTo>
                  <a:lnTo>
                    <a:pt x="8" y="321"/>
                  </a:lnTo>
                  <a:lnTo>
                    <a:pt x="13" y="302"/>
                  </a:lnTo>
                  <a:lnTo>
                    <a:pt x="18" y="282"/>
                  </a:lnTo>
                  <a:lnTo>
                    <a:pt x="25" y="264"/>
                  </a:lnTo>
                  <a:lnTo>
                    <a:pt x="32" y="245"/>
                  </a:lnTo>
                  <a:lnTo>
                    <a:pt x="40" y="228"/>
                  </a:lnTo>
                  <a:lnTo>
                    <a:pt x="48" y="210"/>
                  </a:lnTo>
                  <a:lnTo>
                    <a:pt x="58" y="193"/>
                  </a:lnTo>
                  <a:lnTo>
                    <a:pt x="68" y="177"/>
                  </a:lnTo>
                  <a:lnTo>
                    <a:pt x="80" y="162"/>
                  </a:lnTo>
                  <a:lnTo>
                    <a:pt x="92" y="146"/>
                  </a:lnTo>
                  <a:lnTo>
                    <a:pt x="105" y="132"/>
                  </a:lnTo>
                  <a:lnTo>
                    <a:pt x="118" y="118"/>
                  </a:lnTo>
                  <a:lnTo>
                    <a:pt x="132" y="104"/>
                  </a:lnTo>
                  <a:lnTo>
                    <a:pt x="147" y="92"/>
                  </a:lnTo>
                  <a:lnTo>
                    <a:pt x="162" y="80"/>
                  </a:lnTo>
                  <a:lnTo>
                    <a:pt x="177" y="68"/>
                  </a:lnTo>
                  <a:lnTo>
                    <a:pt x="194" y="57"/>
                  </a:lnTo>
                  <a:lnTo>
                    <a:pt x="211" y="48"/>
                  </a:lnTo>
                  <a:lnTo>
                    <a:pt x="228" y="40"/>
                  </a:lnTo>
                  <a:lnTo>
                    <a:pt x="246" y="31"/>
                  </a:lnTo>
                  <a:lnTo>
                    <a:pt x="264" y="24"/>
                  </a:lnTo>
                  <a:lnTo>
                    <a:pt x="283" y="17"/>
                  </a:lnTo>
                  <a:lnTo>
                    <a:pt x="302" y="13"/>
                  </a:lnTo>
                  <a:lnTo>
                    <a:pt x="322" y="8"/>
                  </a:lnTo>
                  <a:lnTo>
                    <a:pt x="342" y="4"/>
                  </a:lnTo>
                  <a:lnTo>
                    <a:pt x="362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44" y="2"/>
                  </a:lnTo>
                  <a:lnTo>
                    <a:pt x="464" y="4"/>
                  </a:lnTo>
                  <a:lnTo>
                    <a:pt x="484" y="8"/>
                  </a:lnTo>
                  <a:lnTo>
                    <a:pt x="504" y="13"/>
                  </a:lnTo>
                  <a:lnTo>
                    <a:pt x="523" y="17"/>
                  </a:lnTo>
                  <a:lnTo>
                    <a:pt x="541" y="24"/>
                  </a:lnTo>
                  <a:lnTo>
                    <a:pt x="560" y="31"/>
                  </a:lnTo>
                  <a:lnTo>
                    <a:pt x="578" y="40"/>
                  </a:lnTo>
                  <a:lnTo>
                    <a:pt x="595" y="48"/>
                  </a:lnTo>
                  <a:lnTo>
                    <a:pt x="612" y="57"/>
                  </a:lnTo>
                  <a:lnTo>
                    <a:pt x="628" y="68"/>
                  </a:lnTo>
                  <a:lnTo>
                    <a:pt x="644" y="80"/>
                  </a:lnTo>
                  <a:lnTo>
                    <a:pt x="659" y="92"/>
                  </a:lnTo>
                  <a:lnTo>
                    <a:pt x="673" y="104"/>
                  </a:lnTo>
                  <a:lnTo>
                    <a:pt x="688" y="118"/>
                  </a:lnTo>
                  <a:lnTo>
                    <a:pt x="701" y="132"/>
                  </a:lnTo>
                  <a:lnTo>
                    <a:pt x="714" y="146"/>
                  </a:lnTo>
                  <a:lnTo>
                    <a:pt x="726" y="162"/>
                  </a:lnTo>
                  <a:lnTo>
                    <a:pt x="737" y="177"/>
                  </a:lnTo>
                  <a:lnTo>
                    <a:pt x="747" y="193"/>
                  </a:lnTo>
                  <a:lnTo>
                    <a:pt x="757" y="210"/>
                  </a:lnTo>
                  <a:lnTo>
                    <a:pt x="766" y="228"/>
                  </a:lnTo>
                  <a:lnTo>
                    <a:pt x="774" y="245"/>
                  </a:lnTo>
                  <a:lnTo>
                    <a:pt x="781" y="264"/>
                  </a:lnTo>
                  <a:lnTo>
                    <a:pt x="787" y="282"/>
                  </a:lnTo>
                  <a:lnTo>
                    <a:pt x="793" y="302"/>
                  </a:lnTo>
                  <a:lnTo>
                    <a:pt x="798" y="321"/>
                  </a:lnTo>
                  <a:lnTo>
                    <a:pt x="801" y="341"/>
                  </a:lnTo>
                  <a:lnTo>
                    <a:pt x="804" y="361"/>
                  </a:lnTo>
                  <a:lnTo>
                    <a:pt x="805" y="381"/>
                  </a:lnTo>
                  <a:lnTo>
                    <a:pt x="806" y="403"/>
                  </a:lnTo>
                  <a:lnTo>
                    <a:pt x="805" y="423"/>
                  </a:lnTo>
                  <a:lnTo>
                    <a:pt x="804" y="444"/>
                  </a:lnTo>
                  <a:lnTo>
                    <a:pt x="801" y="464"/>
                  </a:lnTo>
                  <a:lnTo>
                    <a:pt x="798" y="483"/>
                  </a:lnTo>
                  <a:lnTo>
                    <a:pt x="793" y="503"/>
                  </a:lnTo>
                  <a:lnTo>
                    <a:pt x="787" y="522"/>
                  </a:lnTo>
                  <a:lnTo>
                    <a:pt x="781" y="541"/>
                  </a:lnTo>
                  <a:lnTo>
                    <a:pt x="774" y="559"/>
                  </a:lnTo>
                  <a:lnTo>
                    <a:pt x="766" y="578"/>
                  </a:lnTo>
                  <a:lnTo>
                    <a:pt x="757" y="594"/>
                  </a:lnTo>
                  <a:lnTo>
                    <a:pt x="748" y="612"/>
                  </a:lnTo>
                  <a:lnTo>
                    <a:pt x="737" y="627"/>
                  </a:lnTo>
                  <a:lnTo>
                    <a:pt x="726" y="644"/>
                  </a:lnTo>
                  <a:lnTo>
                    <a:pt x="714" y="659"/>
                  </a:lnTo>
                  <a:lnTo>
                    <a:pt x="701" y="673"/>
                  </a:lnTo>
                  <a:lnTo>
                    <a:pt x="688" y="688"/>
                  </a:lnTo>
                  <a:lnTo>
                    <a:pt x="673" y="701"/>
                  </a:lnTo>
                  <a:lnTo>
                    <a:pt x="659" y="714"/>
                  </a:lnTo>
                  <a:lnTo>
                    <a:pt x="644" y="725"/>
                  </a:lnTo>
                  <a:lnTo>
                    <a:pt x="628" y="736"/>
                  </a:lnTo>
                  <a:lnTo>
                    <a:pt x="612" y="747"/>
                  </a:lnTo>
                  <a:lnTo>
                    <a:pt x="595" y="757"/>
                  </a:lnTo>
                  <a:lnTo>
                    <a:pt x="578" y="766"/>
                  </a:lnTo>
                  <a:lnTo>
                    <a:pt x="560" y="774"/>
                  </a:lnTo>
                  <a:lnTo>
                    <a:pt x="541" y="781"/>
                  </a:lnTo>
                  <a:lnTo>
                    <a:pt x="523" y="787"/>
                  </a:lnTo>
                  <a:lnTo>
                    <a:pt x="504" y="793"/>
                  </a:lnTo>
                  <a:lnTo>
                    <a:pt x="484" y="798"/>
                  </a:lnTo>
                  <a:lnTo>
                    <a:pt x="464" y="801"/>
                  </a:lnTo>
                  <a:lnTo>
                    <a:pt x="444" y="803"/>
                  </a:lnTo>
                  <a:lnTo>
                    <a:pt x="424" y="805"/>
                  </a:lnTo>
                  <a:lnTo>
                    <a:pt x="403" y="806"/>
                  </a:lnTo>
                  <a:lnTo>
                    <a:pt x="382" y="805"/>
                  </a:lnTo>
                  <a:lnTo>
                    <a:pt x="362" y="803"/>
                  </a:lnTo>
                  <a:lnTo>
                    <a:pt x="342" y="801"/>
                  </a:lnTo>
                  <a:lnTo>
                    <a:pt x="322" y="798"/>
                  </a:lnTo>
                  <a:lnTo>
                    <a:pt x="302" y="793"/>
                  </a:lnTo>
                  <a:lnTo>
                    <a:pt x="283" y="787"/>
                  </a:lnTo>
                  <a:lnTo>
                    <a:pt x="264" y="781"/>
                  </a:lnTo>
                  <a:lnTo>
                    <a:pt x="246" y="774"/>
                  </a:lnTo>
                  <a:lnTo>
                    <a:pt x="228" y="766"/>
                  </a:lnTo>
                  <a:lnTo>
                    <a:pt x="211" y="757"/>
                  </a:lnTo>
                  <a:lnTo>
                    <a:pt x="194" y="747"/>
                  </a:lnTo>
                  <a:lnTo>
                    <a:pt x="177" y="736"/>
                  </a:lnTo>
                  <a:lnTo>
                    <a:pt x="162" y="725"/>
                  </a:lnTo>
                  <a:lnTo>
                    <a:pt x="147" y="714"/>
                  </a:lnTo>
                  <a:lnTo>
                    <a:pt x="132" y="701"/>
                  </a:lnTo>
                  <a:lnTo>
                    <a:pt x="118" y="688"/>
                  </a:lnTo>
                  <a:lnTo>
                    <a:pt x="105" y="673"/>
                  </a:lnTo>
                  <a:lnTo>
                    <a:pt x="92" y="659"/>
                  </a:lnTo>
                  <a:lnTo>
                    <a:pt x="80" y="644"/>
                  </a:lnTo>
                  <a:lnTo>
                    <a:pt x="68" y="627"/>
                  </a:lnTo>
                  <a:lnTo>
                    <a:pt x="58" y="612"/>
                  </a:lnTo>
                  <a:lnTo>
                    <a:pt x="48" y="594"/>
                  </a:lnTo>
                  <a:lnTo>
                    <a:pt x="40" y="578"/>
                  </a:lnTo>
                  <a:lnTo>
                    <a:pt x="32" y="559"/>
                  </a:lnTo>
                  <a:lnTo>
                    <a:pt x="25" y="541"/>
                  </a:lnTo>
                  <a:lnTo>
                    <a:pt x="18" y="522"/>
                  </a:lnTo>
                  <a:lnTo>
                    <a:pt x="13" y="503"/>
                  </a:lnTo>
                  <a:lnTo>
                    <a:pt x="8" y="483"/>
                  </a:lnTo>
                  <a:lnTo>
                    <a:pt x="5" y="464"/>
                  </a:lnTo>
                  <a:lnTo>
                    <a:pt x="2" y="444"/>
                  </a:lnTo>
                  <a:lnTo>
                    <a:pt x="1" y="423"/>
                  </a:lnTo>
                  <a:lnTo>
                    <a:pt x="0" y="40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41"/>
            <p:cNvSpPr>
              <a:spLocks noChangeShapeType="1"/>
            </p:cNvSpPr>
            <p:nvPr/>
          </p:nvSpPr>
          <p:spPr bwMode="auto">
            <a:xfrm>
              <a:off x="2967038" y="1652588"/>
              <a:ext cx="3206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Rectangle 31"/>
            <p:cNvSpPr>
              <a:spLocks noChangeArrowheads="1"/>
            </p:cNvSpPr>
            <p:nvPr/>
          </p:nvSpPr>
          <p:spPr bwMode="auto">
            <a:xfrm>
              <a:off x="3060701" y="1524000"/>
              <a:ext cx="127354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000000"/>
                  </a:solidFill>
                  <a:latin typeface="Arial" panose="020B0604020202020204" pitchFamily="34" charset="0"/>
                </a:rPr>
                <a:t>FC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0" name="Rectangle 32"/>
            <p:cNvSpPr>
              <a:spLocks noChangeArrowheads="1"/>
            </p:cNvSpPr>
            <p:nvPr/>
          </p:nvSpPr>
          <p:spPr bwMode="auto">
            <a:xfrm>
              <a:off x="3098800" y="1663699"/>
              <a:ext cx="53310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1" name="Freeform 33"/>
            <p:cNvSpPr>
              <a:spLocks noEditPoints="1"/>
            </p:cNvSpPr>
            <p:nvPr/>
          </p:nvSpPr>
          <p:spPr bwMode="auto">
            <a:xfrm>
              <a:off x="3278188" y="1643063"/>
              <a:ext cx="263525" cy="333375"/>
            </a:xfrm>
            <a:custGeom>
              <a:avLst/>
              <a:gdLst>
                <a:gd name="T0" fmla="*/ 2147483646 w 661"/>
                <a:gd name="T1" fmla="*/ 0 h 838"/>
                <a:gd name="T2" fmla="*/ 2147483646 w 661"/>
                <a:gd name="T3" fmla="*/ 62988382 h 838"/>
                <a:gd name="T4" fmla="*/ 2147483646 w 661"/>
                <a:gd name="T5" fmla="*/ 377772753 h 838"/>
                <a:gd name="T6" fmla="*/ 2147483646 w 661"/>
                <a:gd name="T7" fmla="*/ 818533489 h 838"/>
                <a:gd name="T8" fmla="*/ 2147483646 w 661"/>
                <a:gd name="T9" fmla="*/ 1448101833 h 838"/>
                <a:gd name="T10" fmla="*/ 2147483646 w 661"/>
                <a:gd name="T11" fmla="*/ 1951693016 h 838"/>
                <a:gd name="T12" fmla="*/ 2147483646 w 661"/>
                <a:gd name="T13" fmla="*/ 2147483646 h 838"/>
                <a:gd name="T14" fmla="*/ 2147483646 w 661"/>
                <a:gd name="T15" fmla="*/ 2147483646 h 838"/>
                <a:gd name="T16" fmla="*/ 2147483646 w 661"/>
                <a:gd name="T17" fmla="*/ 2147483646 h 838"/>
                <a:gd name="T18" fmla="*/ 1077155049 w 661"/>
                <a:gd name="T19" fmla="*/ 2147483646 h 838"/>
                <a:gd name="T20" fmla="*/ 570286439 w 661"/>
                <a:gd name="T21" fmla="*/ 2147483646 h 838"/>
                <a:gd name="T22" fmla="*/ 190095613 w 661"/>
                <a:gd name="T23" fmla="*/ 2147483646 h 838"/>
                <a:gd name="T24" fmla="*/ 0 w 661"/>
                <a:gd name="T25" fmla="*/ 1699897425 h 838"/>
                <a:gd name="T26" fmla="*/ 0 w 661"/>
                <a:gd name="T27" fmla="*/ 1133317860 h 838"/>
                <a:gd name="T28" fmla="*/ 190095613 w 661"/>
                <a:gd name="T29" fmla="*/ 629568344 h 838"/>
                <a:gd name="T30" fmla="*/ 570286439 w 661"/>
                <a:gd name="T31" fmla="*/ 251795591 h 838"/>
                <a:gd name="T32" fmla="*/ 1077155049 w 661"/>
                <a:gd name="T33" fmla="*/ 0 h 838"/>
                <a:gd name="T34" fmla="*/ 1394086719 w 661"/>
                <a:gd name="T35" fmla="*/ 0 h 838"/>
                <a:gd name="T36" fmla="*/ 2147483646 w 661"/>
                <a:gd name="T37" fmla="*/ 0 h 838"/>
                <a:gd name="T38" fmla="*/ 2147483646 w 661"/>
                <a:gd name="T39" fmla="*/ 62988382 h 838"/>
                <a:gd name="T40" fmla="*/ 2147483646 w 661"/>
                <a:gd name="T41" fmla="*/ 377772753 h 838"/>
                <a:gd name="T42" fmla="*/ 2147483646 w 661"/>
                <a:gd name="T43" fmla="*/ 818533489 h 838"/>
                <a:gd name="T44" fmla="*/ 2147483646 w 661"/>
                <a:gd name="T45" fmla="*/ 1448101833 h 838"/>
                <a:gd name="T46" fmla="*/ 2147483646 w 661"/>
                <a:gd name="T47" fmla="*/ 2147483646 h 838"/>
                <a:gd name="T48" fmla="*/ 2147483646 w 661"/>
                <a:gd name="T49" fmla="*/ 2147483646 h 838"/>
                <a:gd name="T50" fmla="*/ 2147483646 w 661"/>
                <a:gd name="T51" fmla="*/ 2147483646 h 838"/>
                <a:gd name="T52" fmla="*/ 2147483646 w 661"/>
                <a:gd name="T53" fmla="*/ 2147483646 h 838"/>
                <a:gd name="T54" fmla="*/ 2147483646 w 661"/>
                <a:gd name="T55" fmla="*/ 2147483646 h 838"/>
                <a:gd name="T56" fmla="*/ 2147483646 w 661"/>
                <a:gd name="T57" fmla="*/ 2147483646 h 838"/>
                <a:gd name="T58" fmla="*/ 2147483646 w 661"/>
                <a:gd name="T59" fmla="*/ 2147483646 h 838"/>
                <a:gd name="T60" fmla="*/ 2147483646 w 661"/>
                <a:gd name="T61" fmla="*/ 2147483646 h 838"/>
                <a:gd name="T62" fmla="*/ 2147483646 w 661"/>
                <a:gd name="T63" fmla="*/ 1448101833 h 838"/>
                <a:gd name="T64" fmla="*/ 2147483646 w 661"/>
                <a:gd name="T65" fmla="*/ 2147483646 h 838"/>
                <a:gd name="T66" fmla="*/ 2147483646 w 661"/>
                <a:gd name="T67" fmla="*/ 2147483646 h 838"/>
                <a:gd name="T68" fmla="*/ 2147483646 w 661"/>
                <a:gd name="T69" fmla="*/ 2147483646 h 838"/>
                <a:gd name="T70" fmla="*/ 2147483646 w 661"/>
                <a:gd name="T71" fmla="*/ 1951693016 h 838"/>
                <a:gd name="T72" fmla="*/ 2147483646 w 661"/>
                <a:gd name="T73" fmla="*/ 1448101833 h 838"/>
                <a:gd name="T74" fmla="*/ 2147483646 w 661"/>
                <a:gd name="T75" fmla="*/ 818533489 h 838"/>
                <a:gd name="T76" fmla="*/ 2147483646 w 661"/>
                <a:gd name="T77" fmla="*/ 377772753 h 838"/>
                <a:gd name="T78" fmla="*/ 2147483646 w 661"/>
                <a:gd name="T79" fmla="*/ 62988382 h 838"/>
                <a:gd name="T80" fmla="*/ 2147483646 w 661"/>
                <a:gd name="T81" fmla="*/ 0 h 838"/>
                <a:gd name="T82" fmla="*/ 2147483646 w 661"/>
                <a:gd name="T83" fmla="*/ 2147483646 h 838"/>
                <a:gd name="T84" fmla="*/ 2147483646 w 661"/>
                <a:gd name="T85" fmla="*/ 2147483646 h 838"/>
                <a:gd name="T86" fmla="*/ 2147483646 w 661"/>
                <a:gd name="T87" fmla="*/ 2147483646 h 838"/>
                <a:gd name="T88" fmla="*/ 2147483646 w 661"/>
                <a:gd name="T89" fmla="*/ 2147483646 h 838"/>
                <a:gd name="T90" fmla="*/ 2147483646 w 661"/>
                <a:gd name="T91" fmla="*/ 2147483646 h 838"/>
                <a:gd name="T92" fmla="*/ 2147483646 w 661"/>
                <a:gd name="T93" fmla="*/ 2147483646 h 838"/>
                <a:gd name="T94" fmla="*/ 2147483646 w 661"/>
                <a:gd name="T95" fmla="*/ 2147483646 h 838"/>
                <a:gd name="T96" fmla="*/ 2147483646 w 661"/>
                <a:gd name="T97" fmla="*/ 2147483646 h 838"/>
                <a:gd name="T98" fmla="*/ 2147483646 w 661"/>
                <a:gd name="T99" fmla="*/ 2147483646 h 838"/>
                <a:gd name="T100" fmla="*/ 2147483646 w 661"/>
                <a:gd name="T101" fmla="*/ 2147483646 h 838"/>
                <a:gd name="T102" fmla="*/ 2147483646 w 661"/>
                <a:gd name="T103" fmla="*/ 2147483646 h 838"/>
                <a:gd name="T104" fmla="*/ 2147483646 w 661"/>
                <a:gd name="T105" fmla="*/ 2147483646 h 838"/>
                <a:gd name="T106" fmla="*/ 2147483646 w 661"/>
                <a:gd name="T107" fmla="*/ 2147483646 h 838"/>
                <a:gd name="T108" fmla="*/ 2147483646 w 661"/>
                <a:gd name="T109" fmla="*/ 2147483646 h 838"/>
                <a:gd name="T110" fmla="*/ 2147483646 w 661"/>
                <a:gd name="T111" fmla="*/ 2147483646 h 838"/>
                <a:gd name="T112" fmla="*/ 2147483646 w 661"/>
                <a:gd name="T113" fmla="*/ 2147483646 h 838"/>
                <a:gd name="T114" fmla="*/ 2147483646 w 661"/>
                <a:gd name="T115" fmla="*/ 2147483646 h 838"/>
                <a:gd name="T116" fmla="*/ 2147483646 w 661"/>
                <a:gd name="T117" fmla="*/ 2147483646 h 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1" h="838">
                  <a:moveTo>
                    <a:pt x="22" y="0"/>
                  </a:moveTo>
                  <a:lnTo>
                    <a:pt x="341" y="0"/>
                  </a:lnTo>
                  <a:lnTo>
                    <a:pt x="345" y="0"/>
                  </a:lnTo>
                  <a:lnTo>
                    <a:pt x="349" y="1"/>
                  </a:lnTo>
                  <a:lnTo>
                    <a:pt x="354" y="4"/>
                  </a:lnTo>
                  <a:lnTo>
                    <a:pt x="357" y="6"/>
                  </a:lnTo>
                  <a:lnTo>
                    <a:pt x="359" y="10"/>
                  </a:lnTo>
                  <a:lnTo>
                    <a:pt x="362" y="13"/>
                  </a:lnTo>
                  <a:lnTo>
                    <a:pt x="363" y="18"/>
                  </a:lnTo>
                  <a:lnTo>
                    <a:pt x="363" y="23"/>
                  </a:lnTo>
                  <a:lnTo>
                    <a:pt x="363" y="27"/>
                  </a:lnTo>
                  <a:lnTo>
                    <a:pt x="362" y="31"/>
                  </a:lnTo>
                  <a:lnTo>
                    <a:pt x="359" y="36"/>
                  </a:lnTo>
                  <a:lnTo>
                    <a:pt x="357" y="38"/>
                  </a:lnTo>
                  <a:lnTo>
                    <a:pt x="354" y="42"/>
                  </a:lnTo>
                  <a:lnTo>
                    <a:pt x="349" y="44"/>
                  </a:lnTo>
                  <a:lnTo>
                    <a:pt x="345" y="45"/>
                  </a:lnTo>
                  <a:lnTo>
                    <a:pt x="341" y="45"/>
                  </a:lnTo>
                  <a:lnTo>
                    <a:pt x="22" y="45"/>
                  </a:lnTo>
                  <a:lnTo>
                    <a:pt x="17" y="45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4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568" y="0"/>
                  </a:moveTo>
                  <a:lnTo>
                    <a:pt x="638" y="0"/>
                  </a:lnTo>
                  <a:lnTo>
                    <a:pt x="642" y="0"/>
                  </a:lnTo>
                  <a:lnTo>
                    <a:pt x="647" y="1"/>
                  </a:lnTo>
                  <a:lnTo>
                    <a:pt x="651" y="4"/>
                  </a:lnTo>
                  <a:lnTo>
                    <a:pt x="654" y="6"/>
                  </a:lnTo>
                  <a:lnTo>
                    <a:pt x="657" y="10"/>
                  </a:lnTo>
                  <a:lnTo>
                    <a:pt x="659" y="13"/>
                  </a:lnTo>
                  <a:lnTo>
                    <a:pt x="660" y="18"/>
                  </a:lnTo>
                  <a:lnTo>
                    <a:pt x="661" y="23"/>
                  </a:lnTo>
                  <a:lnTo>
                    <a:pt x="661" y="271"/>
                  </a:lnTo>
                  <a:lnTo>
                    <a:pt x="660" y="276"/>
                  </a:lnTo>
                  <a:lnTo>
                    <a:pt x="659" y="279"/>
                  </a:lnTo>
                  <a:lnTo>
                    <a:pt x="657" y="283"/>
                  </a:lnTo>
                  <a:lnTo>
                    <a:pt x="654" y="286"/>
                  </a:lnTo>
                  <a:lnTo>
                    <a:pt x="651" y="290"/>
                  </a:lnTo>
                  <a:lnTo>
                    <a:pt x="647" y="291"/>
                  </a:lnTo>
                  <a:lnTo>
                    <a:pt x="642" y="292"/>
                  </a:lnTo>
                  <a:lnTo>
                    <a:pt x="638" y="293"/>
                  </a:lnTo>
                  <a:lnTo>
                    <a:pt x="633" y="292"/>
                  </a:lnTo>
                  <a:lnTo>
                    <a:pt x="629" y="291"/>
                  </a:lnTo>
                  <a:lnTo>
                    <a:pt x="626" y="290"/>
                  </a:lnTo>
                  <a:lnTo>
                    <a:pt x="622" y="286"/>
                  </a:lnTo>
                  <a:lnTo>
                    <a:pt x="620" y="283"/>
                  </a:lnTo>
                  <a:lnTo>
                    <a:pt x="618" y="279"/>
                  </a:lnTo>
                  <a:lnTo>
                    <a:pt x="616" y="276"/>
                  </a:lnTo>
                  <a:lnTo>
                    <a:pt x="615" y="271"/>
                  </a:lnTo>
                  <a:lnTo>
                    <a:pt x="615" y="23"/>
                  </a:lnTo>
                  <a:lnTo>
                    <a:pt x="638" y="45"/>
                  </a:lnTo>
                  <a:lnTo>
                    <a:pt x="568" y="45"/>
                  </a:lnTo>
                  <a:lnTo>
                    <a:pt x="563" y="45"/>
                  </a:lnTo>
                  <a:lnTo>
                    <a:pt x="560" y="44"/>
                  </a:lnTo>
                  <a:lnTo>
                    <a:pt x="555" y="42"/>
                  </a:lnTo>
                  <a:lnTo>
                    <a:pt x="552" y="38"/>
                  </a:lnTo>
                  <a:lnTo>
                    <a:pt x="549" y="36"/>
                  </a:lnTo>
                  <a:lnTo>
                    <a:pt x="548" y="31"/>
                  </a:lnTo>
                  <a:lnTo>
                    <a:pt x="545" y="27"/>
                  </a:lnTo>
                  <a:lnTo>
                    <a:pt x="545" y="23"/>
                  </a:lnTo>
                  <a:lnTo>
                    <a:pt x="545" y="18"/>
                  </a:lnTo>
                  <a:lnTo>
                    <a:pt x="548" y="13"/>
                  </a:lnTo>
                  <a:lnTo>
                    <a:pt x="549" y="10"/>
                  </a:lnTo>
                  <a:lnTo>
                    <a:pt x="552" y="6"/>
                  </a:lnTo>
                  <a:lnTo>
                    <a:pt x="555" y="4"/>
                  </a:lnTo>
                  <a:lnTo>
                    <a:pt x="560" y="1"/>
                  </a:lnTo>
                  <a:lnTo>
                    <a:pt x="563" y="0"/>
                  </a:lnTo>
                  <a:lnTo>
                    <a:pt x="568" y="0"/>
                  </a:lnTo>
                  <a:close/>
                  <a:moveTo>
                    <a:pt x="661" y="498"/>
                  </a:moveTo>
                  <a:lnTo>
                    <a:pt x="661" y="816"/>
                  </a:lnTo>
                  <a:lnTo>
                    <a:pt x="660" y="821"/>
                  </a:lnTo>
                  <a:lnTo>
                    <a:pt x="659" y="824"/>
                  </a:lnTo>
                  <a:lnTo>
                    <a:pt x="657" y="829"/>
                  </a:lnTo>
                  <a:lnTo>
                    <a:pt x="654" y="831"/>
                  </a:lnTo>
                  <a:lnTo>
                    <a:pt x="651" y="835"/>
                  </a:lnTo>
                  <a:lnTo>
                    <a:pt x="647" y="837"/>
                  </a:lnTo>
                  <a:lnTo>
                    <a:pt x="642" y="838"/>
                  </a:lnTo>
                  <a:lnTo>
                    <a:pt x="638" y="838"/>
                  </a:lnTo>
                  <a:lnTo>
                    <a:pt x="633" y="838"/>
                  </a:lnTo>
                  <a:lnTo>
                    <a:pt x="629" y="837"/>
                  </a:lnTo>
                  <a:lnTo>
                    <a:pt x="626" y="835"/>
                  </a:lnTo>
                  <a:lnTo>
                    <a:pt x="622" y="831"/>
                  </a:lnTo>
                  <a:lnTo>
                    <a:pt x="620" y="829"/>
                  </a:lnTo>
                  <a:lnTo>
                    <a:pt x="618" y="824"/>
                  </a:lnTo>
                  <a:lnTo>
                    <a:pt x="616" y="821"/>
                  </a:lnTo>
                  <a:lnTo>
                    <a:pt x="615" y="816"/>
                  </a:lnTo>
                  <a:lnTo>
                    <a:pt x="615" y="498"/>
                  </a:lnTo>
                  <a:lnTo>
                    <a:pt x="616" y="493"/>
                  </a:lnTo>
                  <a:lnTo>
                    <a:pt x="618" y="489"/>
                  </a:lnTo>
                  <a:lnTo>
                    <a:pt x="620" y="485"/>
                  </a:lnTo>
                  <a:lnTo>
                    <a:pt x="622" y="481"/>
                  </a:lnTo>
                  <a:lnTo>
                    <a:pt x="626" y="479"/>
                  </a:lnTo>
                  <a:lnTo>
                    <a:pt x="629" y="477"/>
                  </a:lnTo>
                  <a:lnTo>
                    <a:pt x="633" y="476"/>
                  </a:lnTo>
                  <a:lnTo>
                    <a:pt x="638" y="476"/>
                  </a:lnTo>
                  <a:lnTo>
                    <a:pt x="642" y="476"/>
                  </a:lnTo>
                  <a:lnTo>
                    <a:pt x="647" y="477"/>
                  </a:lnTo>
                  <a:lnTo>
                    <a:pt x="651" y="479"/>
                  </a:lnTo>
                  <a:lnTo>
                    <a:pt x="654" y="481"/>
                  </a:lnTo>
                  <a:lnTo>
                    <a:pt x="657" y="485"/>
                  </a:lnTo>
                  <a:lnTo>
                    <a:pt x="659" y="489"/>
                  </a:lnTo>
                  <a:lnTo>
                    <a:pt x="660" y="493"/>
                  </a:lnTo>
                  <a:lnTo>
                    <a:pt x="661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4"/>
            <p:cNvSpPr>
              <a:spLocks/>
            </p:cNvSpPr>
            <p:nvPr/>
          </p:nvSpPr>
          <p:spPr bwMode="auto">
            <a:xfrm>
              <a:off x="3492500" y="1968500"/>
              <a:ext cx="79375" cy="79375"/>
            </a:xfrm>
            <a:custGeom>
              <a:avLst/>
              <a:gdLst>
                <a:gd name="T0" fmla="*/ 0 w 198"/>
                <a:gd name="T1" fmla="*/ 0 h 197"/>
                <a:gd name="T2" fmla="*/ 2147483646 w 198"/>
                <a:gd name="T3" fmla="*/ 2147483646 h 197"/>
                <a:gd name="T4" fmla="*/ 2147483646 w 198"/>
                <a:gd name="T5" fmla="*/ 0 h 197"/>
                <a:gd name="T6" fmla="*/ 0 w 198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197">
                  <a:moveTo>
                    <a:pt x="0" y="0"/>
                  </a:moveTo>
                  <a:lnTo>
                    <a:pt x="99" y="197"/>
                  </a:lnTo>
                  <a:lnTo>
                    <a:pt x="1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6"/>
            <p:cNvSpPr>
              <a:spLocks noChangeShapeType="1"/>
            </p:cNvSpPr>
            <p:nvPr/>
          </p:nvSpPr>
          <p:spPr bwMode="auto">
            <a:xfrm>
              <a:off x="4471988" y="979488"/>
              <a:ext cx="1587" cy="1041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6"/>
            <p:cNvSpPr>
              <a:spLocks/>
            </p:cNvSpPr>
            <p:nvPr/>
          </p:nvSpPr>
          <p:spPr bwMode="auto">
            <a:xfrm>
              <a:off x="4433888" y="909638"/>
              <a:ext cx="77787" cy="79375"/>
            </a:xfrm>
            <a:custGeom>
              <a:avLst/>
              <a:gdLst>
                <a:gd name="T0" fmla="*/ 2147483646 w 196"/>
                <a:gd name="T1" fmla="*/ 2147483646 h 197"/>
                <a:gd name="T2" fmla="*/ 2147483646 w 196"/>
                <a:gd name="T3" fmla="*/ 0 h 197"/>
                <a:gd name="T4" fmla="*/ 0 w 196"/>
                <a:gd name="T5" fmla="*/ 2147483646 h 197"/>
                <a:gd name="T6" fmla="*/ 2147483646 w 196"/>
                <a:gd name="T7" fmla="*/ 2147483646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" h="197">
                  <a:moveTo>
                    <a:pt x="196" y="197"/>
                  </a:moveTo>
                  <a:lnTo>
                    <a:pt x="98" y="0"/>
                  </a:lnTo>
                  <a:lnTo>
                    <a:pt x="0" y="197"/>
                  </a:lnTo>
                  <a:lnTo>
                    <a:pt x="196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7"/>
            <p:cNvSpPr>
              <a:spLocks/>
            </p:cNvSpPr>
            <p:nvPr/>
          </p:nvSpPr>
          <p:spPr bwMode="auto">
            <a:xfrm>
              <a:off x="1765300" y="788988"/>
              <a:ext cx="833438" cy="509587"/>
            </a:xfrm>
            <a:custGeom>
              <a:avLst/>
              <a:gdLst>
                <a:gd name="T0" fmla="*/ 2147483646 w 2102"/>
                <a:gd name="T1" fmla="*/ 378645435 h 1280"/>
                <a:gd name="T2" fmla="*/ 2147483646 w 2102"/>
                <a:gd name="T3" fmla="*/ 1261940451 h 1280"/>
                <a:gd name="T4" fmla="*/ 2147483646 w 2102"/>
                <a:gd name="T5" fmla="*/ 2147483646 h 1280"/>
                <a:gd name="T6" fmla="*/ 2147483646 w 2102"/>
                <a:gd name="T7" fmla="*/ 2147483646 h 1280"/>
                <a:gd name="T8" fmla="*/ 2147483646 w 2102"/>
                <a:gd name="T9" fmla="*/ 2147483646 h 1280"/>
                <a:gd name="T10" fmla="*/ 2147483646 w 2102"/>
                <a:gd name="T11" fmla="*/ 2147483646 h 1280"/>
                <a:gd name="T12" fmla="*/ 2147483646 w 2102"/>
                <a:gd name="T13" fmla="*/ 2147483646 h 1280"/>
                <a:gd name="T14" fmla="*/ 2147483646 w 2102"/>
                <a:gd name="T15" fmla="*/ 2147483646 h 1280"/>
                <a:gd name="T16" fmla="*/ 2147483646 w 2102"/>
                <a:gd name="T17" fmla="*/ 2147483646 h 1280"/>
                <a:gd name="T18" fmla="*/ 2056940447 w 2102"/>
                <a:gd name="T19" fmla="*/ 2147483646 h 1280"/>
                <a:gd name="T20" fmla="*/ 872674612 w 2102"/>
                <a:gd name="T21" fmla="*/ 2147483646 h 1280"/>
                <a:gd name="T22" fmla="*/ 186923253 w 2102"/>
                <a:gd name="T23" fmla="*/ 2147483646 h 1280"/>
                <a:gd name="T24" fmla="*/ 0 w 2102"/>
                <a:gd name="T25" fmla="*/ 2147483646 h 1280"/>
                <a:gd name="T26" fmla="*/ 374003518 w 2102"/>
                <a:gd name="T27" fmla="*/ 2147483646 h 1280"/>
                <a:gd name="T28" fmla="*/ 1059597864 w 2102"/>
                <a:gd name="T29" fmla="*/ 2147483646 h 1280"/>
                <a:gd name="T30" fmla="*/ 1994685166 w 2102"/>
                <a:gd name="T31" fmla="*/ 2147483646 h 1280"/>
                <a:gd name="T32" fmla="*/ 2147483646 w 2102"/>
                <a:gd name="T33" fmla="*/ 2147483646 h 1280"/>
                <a:gd name="T34" fmla="*/ 2147483646 w 2102"/>
                <a:gd name="T35" fmla="*/ 2147483646 h 1280"/>
                <a:gd name="T36" fmla="*/ 2147483646 w 2102"/>
                <a:gd name="T37" fmla="*/ 2147483646 h 1280"/>
                <a:gd name="T38" fmla="*/ 2147483646 w 2102"/>
                <a:gd name="T39" fmla="*/ 2147483646 h 1280"/>
                <a:gd name="T40" fmla="*/ 2147483646 w 2102"/>
                <a:gd name="T41" fmla="*/ 2147483646 h 1280"/>
                <a:gd name="T42" fmla="*/ 2147483646 w 2102"/>
                <a:gd name="T43" fmla="*/ 2147483646 h 1280"/>
                <a:gd name="T44" fmla="*/ 2147483646 w 2102"/>
                <a:gd name="T45" fmla="*/ 2147483646 h 1280"/>
                <a:gd name="T46" fmla="*/ 2147483646 w 2102"/>
                <a:gd name="T47" fmla="*/ 2147483646 h 1280"/>
                <a:gd name="T48" fmla="*/ 2147483646 w 2102"/>
                <a:gd name="T49" fmla="*/ 2147483646 h 1280"/>
                <a:gd name="T50" fmla="*/ 2147483646 w 2102"/>
                <a:gd name="T51" fmla="*/ 2147483646 h 1280"/>
                <a:gd name="T52" fmla="*/ 2147483646 w 2102"/>
                <a:gd name="T53" fmla="*/ 2147483646 h 1280"/>
                <a:gd name="T54" fmla="*/ 2147483646 w 2102"/>
                <a:gd name="T55" fmla="*/ 2147483646 h 1280"/>
                <a:gd name="T56" fmla="*/ 2147483646 w 2102"/>
                <a:gd name="T57" fmla="*/ 2147483646 h 1280"/>
                <a:gd name="T58" fmla="*/ 2147483646 w 2102"/>
                <a:gd name="T59" fmla="*/ 2147483646 h 1280"/>
                <a:gd name="T60" fmla="*/ 2147483646 w 2102"/>
                <a:gd name="T61" fmla="*/ 2147483646 h 1280"/>
                <a:gd name="T62" fmla="*/ 2147483646 w 2102"/>
                <a:gd name="T63" fmla="*/ 2147483646 h 1280"/>
                <a:gd name="T64" fmla="*/ 2147483646 w 2102"/>
                <a:gd name="T65" fmla="*/ 2147483646 h 1280"/>
                <a:gd name="T66" fmla="*/ 2147483646 w 2102"/>
                <a:gd name="T67" fmla="*/ 2147483646 h 1280"/>
                <a:gd name="T68" fmla="*/ 2147483646 w 2102"/>
                <a:gd name="T69" fmla="*/ 2147483646 h 1280"/>
                <a:gd name="T70" fmla="*/ 2147483646 w 2102"/>
                <a:gd name="T71" fmla="*/ 2147483646 h 1280"/>
                <a:gd name="T72" fmla="*/ 2147483646 w 2102"/>
                <a:gd name="T73" fmla="*/ 2147483646 h 1280"/>
                <a:gd name="T74" fmla="*/ 2147483646 w 2102"/>
                <a:gd name="T75" fmla="*/ 2147483646 h 1280"/>
                <a:gd name="T76" fmla="*/ 2147483646 w 2102"/>
                <a:gd name="T77" fmla="*/ 2147483646 h 1280"/>
                <a:gd name="T78" fmla="*/ 2147483646 w 2102"/>
                <a:gd name="T79" fmla="*/ 2147483646 h 1280"/>
                <a:gd name="T80" fmla="*/ 2147483646 w 2102"/>
                <a:gd name="T81" fmla="*/ 2147483646 h 1280"/>
                <a:gd name="T82" fmla="*/ 2147483646 w 2102"/>
                <a:gd name="T83" fmla="*/ 2147483646 h 1280"/>
                <a:gd name="T84" fmla="*/ 2147483646 w 2102"/>
                <a:gd name="T85" fmla="*/ 2147483646 h 1280"/>
                <a:gd name="T86" fmla="*/ 2147483646 w 2102"/>
                <a:gd name="T87" fmla="*/ 2147483646 h 1280"/>
                <a:gd name="T88" fmla="*/ 2147483646 w 2102"/>
                <a:gd name="T89" fmla="*/ 2147483646 h 1280"/>
                <a:gd name="T90" fmla="*/ 2147483646 w 2102"/>
                <a:gd name="T91" fmla="*/ 2147483646 h 1280"/>
                <a:gd name="T92" fmla="*/ 2147483646 w 2102"/>
                <a:gd name="T93" fmla="*/ 2147483646 h 1280"/>
                <a:gd name="T94" fmla="*/ 2147483646 w 2102"/>
                <a:gd name="T95" fmla="*/ 2082313017 h 1280"/>
                <a:gd name="T96" fmla="*/ 2147483646 w 2102"/>
                <a:gd name="T97" fmla="*/ 630970225 h 1280"/>
                <a:gd name="T98" fmla="*/ 2147483646 w 2102"/>
                <a:gd name="T99" fmla="*/ 0 h 12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02" h="1280">
                  <a:moveTo>
                    <a:pt x="320" y="0"/>
                  </a:moveTo>
                  <a:lnTo>
                    <a:pt x="310" y="2"/>
                  </a:lnTo>
                  <a:lnTo>
                    <a:pt x="301" y="6"/>
                  </a:lnTo>
                  <a:lnTo>
                    <a:pt x="291" y="10"/>
                  </a:lnTo>
                  <a:lnTo>
                    <a:pt x="281" y="15"/>
                  </a:lnTo>
                  <a:lnTo>
                    <a:pt x="271" y="20"/>
                  </a:lnTo>
                  <a:lnTo>
                    <a:pt x="263" y="25"/>
                  </a:lnTo>
                  <a:lnTo>
                    <a:pt x="254" y="30"/>
                  </a:lnTo>
                  <a:lnTo>
                    <a:pt x="244" y="35"/>
                  </a:lnTo>
                  <a:lnTo>
                    <a:pt x="236" y="42"/>
                  </a:lnTo>
                  <a:lnTo>
                    <a:pt x="226" y="48"/>
                  </a:lnTo>
                  <a:lnTo>
                    <a:pt x="218" y="55"/>
                  </a:lnTo>
                  <a:lnTo>
                    <a:pt x="210" y="62"/>
                  </a:lnTo>
                  <a:lnTo>
                    <a:pt x="200" y="71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6"/>
                  </a:lnTo>
                  <a:lnTo>
                    <a:pt x="168" y="104"/>
                  </a:lnTo>
                  <a:lnTo>
                    <a:pt x="161" y="113"/>
                  </a:lnTo>
                  <a:lnTo>
                    <a:pt x="146" y="132"/>
                  </a:lnTo>
                  <a:lnTo>
                    <a:pt x="132" y="152"/>
                  </a:lnTo>
                  <a:lnTo>
                    <a:pt x="117" y="174"/>
                  </a:lnTo>
                  <a:lnTo>
                    <a:pt x="104" y="196"/>
                  </a:lnTo>
                  <a:lnTo>
                    <a:pt x="92" y="220"/>
                  </a:lnTo>
                  <a:lnTo>
                    <a:pt x="81" y="243"/>
                  </a:lnTo>
                  <a:lnTo>
                    <a:pt x="69" y="269"/>
                  </a:lnTo>
                  <a:lnTo>
                    <a:pt x="59" y="295"/>
                  </a:lnTo>
                  <a:lnTo>
                    <a:pt x="50" y="323"/>
                  </a:lnTo>
                  <a:lnTo>
                    <a:pt x="40" y="350"/>
                  </a:lnTo>
                  <a:lnTo>
                    <a:pt x="33" y="378"/>
                  </a:lnTo>
                  <a:lnTo>
                    <a:pt x="26" y="406"/>
                  </a:lnTo>
                  <a:lnTo>
                    <a:pt x="19" y="437"/>
                  </a:lnTo>
                  <a:lnTo>
                    <a:pt x="14" y="467"/>
                  </a:lnTo>
                  <a:lnTo>
                    <a:pt x="10" y="497"/>
                  </a:lnTo>
                  <a:lnTo>
                    <a:pt x="6" y="528"/>
                  </a:lnTo>
                  <a:lnTo>
                    <a:pt x="3" y="560"/>
                  </a:lnTo>
                  <a:lnTo>
                    <a:pt x="1" y="592"/>
                  </a:lnTo>
                  <a:lnTo>
                    <a:pt x="0" y="624"/>
                  </a:lnTo>
                  <a:lnTo>
                    <a:pt x="0" y="657"/>
                  </a:lnTo>
                  <a:lnTo>
                    <a:pt x="1" y="690"/>
                  </a:lnTo>
                  <a:lnTo>
                    <a:pt x="3" y="722"/>
                  </a:lnTo>
                  <a:lnTo>
                    <a:pt x="6" y="755"/>
                  </a:lnTo>
                  <a:lnTo>
                    <a:pt x="10" y="781"/>
                  </a:lnTo>
                  <a:lnTo>
                    <a:pt x="13" y="805"/>
                  </a:lnTo>
                  <a:lnTo>
                    <a:pt x="17" y="830"/>
                  </a:lnTo>
                  <a:lnTo>
                    <a:pt x="21" y="853"/>
                  </a:lnTo>
                  <a:lnTo>
                    <a:pt x="26" y="876"/>
                  </a:lnTo>
                  <a:lnTo>
                    <a:pt x="32" y="899"/>
                  </a:lnTo>
                  <a:lnTo>
                    <a:pt x="38" y="922"/>
                  </a:lnTo>
                  <a:lnTo>
                    <a:pt x="45" y="943"/>
                  </a:lnTo>
                  <a:lnTo>
                    <a:pt x="52" y="964"/>
                  </a:lnTo>
                  <a:lnTo>
                    <a:pt x="59" y="986"/>
                  </a:lnTo>
                  <a:lnTo>
                    <a:pt x="68" y="1006"/>
                  </a:lnTo>
                  <a:lnTo>
                    <a:pt x="76" y="1026"/>
                  </a:lnTo>
                  <a:lnTo>
                    <a:pt x="85" y="1045"/>
                  </a:lnTo>
                  <a:lnTo>
                    <a:pt x="95" y="1064"/>
                  </a:lnTo>
                  <a:lnTo>
                    <a:pt x="104" y="1082"/>
                  </a:lnTo>
                  <a:lnTo>
                    <a:pt x="114" y="1099"/>
                  </a:lnTo>
                  <a:lnTo>
                    <a:pt x="124" y="1116"/>
                  </a:lnTo>
                  <a:lnTo>
                    <a:pt x="135" y="1132"/>
                  </a:lnTo>
                  <a:lnTo>
                    <a:pt x="147" y="1148"/>
                  </a:lnTo>
                  <a:lnTo>
                    <a:pt x="159" y="1163"/>
                  </a:lnTo>
                  <a:lnTo>
                    <a:pt x="171" y="1177"/>
                  </a:lnTo>
                  <a:lnTo>
                    <a:pt x="182" y="1190"/>
                  </a:lnTo>
                  <a:lnTo>
                    <a:pt x="195" y="1203"/>
                  </a:lnTo>
                  <a:lnTo>
                    <a:pt x="207" y="1215"/>
                  </a:lnTo>
                  <a:lnTo>
                    <a:pt x="220" y="1226"/>
                  </a:lnTo>
                  <a:lnTo>
                    <a:pt x="235" y="1236"/>
                  </a:lnTo>
                  <a:lnTo>
                    <a:pt x="248" y="1246"/>
                  </a:lnTo>
                  <a:lnTo>
                    <a:pt x="262" y="1254"/>
                  </a:lnTo>
                  <a:lnTo>
                    <a:pt x="276" y="1261"/>
                  </a:lnTo>
                  <a:lnTo>
                    <a:pt x="290" y="1268"/>
                  </a:lnTo>
                  <a:lnTo>
                    <a:pt x="306" y="1274"/>
                  </a:lnTo>
                  <a:lnTo>
                    <a:pt x="320" y="1280"/>
                  </a:lnTo>
                  <a:lnTo>
                    <a:pt x="1782" y="1280"/>
                  </a:lnTo>
                  <a:lnTo>
                    <a:pt x="1791" y="1277"/>
                  </a:lnTo>
                  <a:lnTo>
                    <a:pt x="1801" y="1273"/>
                  </a:lnTo>
                  <a:lnTo>
                    <a:pt x="1812" y="1268"/>
                  </a:lnTo>
                  <a:lnTo>
                    <a:pt x="1821" y="1265"/>
                  </a:lnTo>
                  <a:lnTo>
                    <a:pt x="1830" y="1260"/>
                  </a:lnTo>
                  <a:lnTo>
                    <a:pt x="1839" y="1254"/>
                  </a:lnTo>
                  <a:lnTo>
                    <a:pt x="1848" y="1249"/>
                  </a:lnTo>
                  <a:lnTo>
                    <a:pt x="1858" y="1243"/>
                  </a:lnTo>
                  <a:lnTo>
                    <a:pt x="1866" y="1236"/>
                  </a:lnTo>
                  <a:lnTo>
                    <a:pt x="1875" y="1230"/>
                  </a:lnTo>
                  <a:lnTo>
                    <a:pt x="1884" y="1223"/>
                  </a:lnTo>
                  <a:lnTo>
                    <a:pt x="1892" y="1216"/>
                  </a:lnTo>
                  <a:lnTo>
                    <a:pt x="1902" y="1208"/>
                  </a:lnTo>
                  <a:lnTo>
                    <a:pt x="1910" y="1201"/>
                  </a:lnTo>
                  <a:lnTo>
                    <a:pt x="1917" y="1193"/>
                  </a:lnTo>
                  <a:lnTo>
                    <a:pt x="1925" y="1184"/>
                  </a:lnTo>
                  <a:lnTo>
                    <a:pt x="1933" y="1175"/>
                  </a:lnTo>
                  <a:lnTo>
                    <a:pt x="1941" y="1165"/>
                  </a:lnTo>
                  <a:lnTo>
                    <a:pt x="1956" y="1147"/>
                  </a:lnTo>
                  <a:lnTo>
                    <a:pt x="1970" y="1126"/>
                  </a:lnTo>
                  <a:lnTo>
                    <a:pt x="1984" y="1105"/>
                  </a:lnTo>
                  <a:lnTo>
                    <a:pt x="1997" y="1083"/>
                  </a:lnTo>
                  <a:lnTo>
                    <a:pt x="2009" y="1059"/>
                  </a:lnTo>
                  <a:lnTo>
                    <a:pt x="2021" y="1035"/>
                  </a:lnTo>
                  <a:lnTo>
                    <a:pt x="2033" y="1009"/>
                  </a:lnTo>
                  <a:lnTo>
                    <a:pt x="2042" y="983"/>
                  </a:lnTo>
                  <a:lnTo>
                    <a:pt x="2052" y="956"/>
                  </a:lnTo>
                  <a:lnTo>
                    <a:pt x="2061" y="929"/>
                  </a:lnTo>
                  <a:lnTo>
                    <a:pt x="2068" y="901"/>
                  </a:lnTo>
                  <a:lnTo>
                    <a:pt x="2076" y="871"/>
                  </a:lnTo>
                  <a:lnTo>
                    <a:pt x="2083" y="842"/>
                  </a:lnTo>
                  <a:lnTo>
                    <a:pt x="2087" y="812"/>
                  </a:lnTo>
                  <a:lnTo>
                    <a:pt x="2092" y="781"/>
                  </a:lnTo>
                  <a:lnTo>
                    <a:pt x="2096" y="750"/>
                  </a:lnTo>
                  <a:lnTo>
                    <a:pt x="2099" y="719"/>
                  </a:lnTo>
                  <a:lnTo>
                    <a:pt x="2100" y="687"/>
                  </a:lnTo>
                  <a:lnTo>
                    <a:pt x="2102" y="655"/>
                  </a:lnTo>
                  <a:lnTo>
                    <a:pt x="2102" y="622"/>
                  </a:lnTo>
                  <a:lnTo>
                    <a:pt x="2100" y="589"/>
                  </a:lnTo>
                  <a:lnTo>
                    <a:pt x="2098" y="555"/>
                  </a:lnTo>
                  <a:lnTo>
                    <a:pt x="2096" y="522"/>
                  </a:lnTo>
                  <a:lnTo>
                    <a:pt x="2092" y="499"/>
                  </a:lnTo>
                  <a:lnTo>
                    <a:pt x="2089" y="474"/>
                  </a:lnTo>
                  <a:lnTo>
                    <a:pt x="2085" y="449"/>
                  </a:lnTo>
                  <a:lnTo>
                    <a:pt x="2080" y="425"/>
                  </a:lnTo>
                  <a:lnTo>
                    <a:pt x="2076" y="403"/>
                  </a:lnTo>
                  <a:lnTo>
                    <a:pt x="2070" y="379"/>
                  </a:lnTo>
                  <a:lnTo>
                    <a:pt x="2064" y="358"/>
                  </a:lnTo>
                  <a:lnTo>
                    <a:pt x="2057" y="336"/>
                  </a:lnTo>
                  <a:lnTo>
                    <a:pt x="2050" y="314"/>
                  </a:lnTo>
                  <a:lnTo>
                    <a:pt x="2042" y="293"/>
                  </a:lnTo>
                  <a:lnTo>
                    <a:pt x="2034" y="273"/>
                  </a:lnTo>
                  <a:lnTo>
                    <a:pt x="2026" y="253"/>
                  </a:lnTo>
                  <a:lnTo>
                    <a:pt x="2016" y="234"/>
                  </a:lnTo>
                  <a:lnTo>
                    <a:pt x="2007" y="215"/>
                  </a:lnTo>
                  <a:lnTo>
                    <a:pt x="1997" y="197"/>
                  </a:lnTo>
                  <a:lnTo>
                    <a:pt x="1988" y="179"/>
                  </a:lnTo>
                  <a:lnTo>
                    <a:pt x="1977" y="163"/>
                  </a:lnTo>
                  <a:lnTo>
                    <a:pt x="1967" y="146"/>
                  </a:lnTo>
                  <a:lnTo>
                    <a:pt x="1955" y="131"/>
                  </a:lnTo>
                  <a:lnTo>
                    <a:pt x="1943" y="116"/>
                  </a:lnTo>
                  <a:lnTo>
                    <a:pt x="1931" y="101"/>
                  </a:lnTo>
                  <a:lnTo>
                    <a:pt x="1919" y="88"/>
                  </a:lnTo>
                  <a:lnTo>
                    <a:pt x="1906" y="75"/>
                  </a:lnTo>
                  <a:lnTo>
                    <a:pt x="1894" y="64"/>
                  </a:lnTo>
                  <a:lnTo>
                    <a:pt x="1881" y="53"/>
                  </a:lnTo>
                  <a:lnTo>
                    <a:pt x="1867" y="42"/>
                  </a:lnTo>
                  <a:lnTo>
                    <a:pt x="1854" y="33"/>
                  </a:lnTo>
                  <a:lnTo>
                    <a:pt x="1840" y="25"/>
                  </a:lnTo>
                  <a:lnTo>
                    <a:pt x="1826" y="17"/>
                  </a:lnTo>
                  <a:lnTo>
                    <a:pt x="1812" y="10"/>
                  </a:lnTo>
                  <a:lnTo>
                    <a:pt x="1796" y="4"/>
                  </a:lnTo>
                  <a:lnTo>
                    <a:pt x="1782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8"/>
            <p:cNvSpPr>
              <a:spLocks/>
            </p:cNvSpPr>
            <p:nvPr/>
          </p:nvSpPr>
          <p:spPr bwMode="auto">
            <a:xfrm>
              <a:off x="1765300" y="788988"/>
              <a:ext cx="833438" cy="509587"/>
            </a:xfrm>
            <a:custGeom>
              <a:avLst/>
              <a:gdLst>
                <a:gd name="T0" fmla="*/ 2147483646 w 2102"/>
                <a:gd name="T1" fmla="*/ 378645435 h 1280"/>
                <a:gd name="T2" fmla="*/ 2147483646 w 2102"/>
                <a:gd name="T3" fmla="*/ 1261940451 h 1280"/>
                <a:gd name="T4" fmla="*/ 2147483646 w 2102"/>
                <a:gd name="T5" fmla="*/ 2147483646 h 1280"/>
                <a:gd name="T6" fmla="*/ 2147483646 w 2102"/>
                <a:gd name="T7" fmla="*/ 2147483646 h 1280"/>
                <a:gd name="T8" fmla="*/ 2147483646 w 2102"/>
                <a:gd name="T9" fmla="*/ 2147483646 h 1280"/>
                <a:gd name="T10" fmla="*/ 2147483646 w 2102"/>
                <a:gd name="T11" fmla="*/ 2147483646 h 1280"/>
                <a:gd name="T12" fmla="*/ 2147483646 w 2102"/>
                <a:gd name="T13" fmla="*/ 2147483646 h 1280"/>
                <a:gd name="T14" fmla="*/ 2147483646 w 2102"/>
                <a:gd name="T15" fmla="*/ 2147483646 h 1280"/>
                <a:gd name="T16" fmla="*/ 2147483646 w 2102"/>
                <a:gd name="T17" fmla="*/ 2147483646 h 1280"/>
                <a:gd name="T18" fmla="*/ 2056940447 w 2102"/>
                <a:gd name="T19" fmla="*/ 2147483646 h 1280"/>
                <a:gd name="T20" fmla="*/ 872674612 w 2102"/>
                <a:gd name="T21" fmla="*/ 2147483646 h 1280"/>
                <a:gd name="T22" fmla="*/ 186923253 w 2102"/>
                <a:gd name="T23" fmla="*/ 2147483646 h 1280"/>
                <a:gd name="T24" fmla="*/ 0 w 2102"/>
                <a:gd name="T25" fmla="*/ 2147483646 h 1280"/>
                <a:gd name="T26" fmla="*/ 374003518 w 2102"/>
                <a:gd name="T27" fmla="*/ 2147483646 h 1280"/>
                <a:gd name="T28" fmla="*/ 1059597864 w 2102"/>
                <a:gd name="T29" fmla="*/ 2147483646 h 1280"/>
                <a:gd name="T30" fmla="*/ 1994685166 w 2102"/>
                <a:gd name="T31" fmla="*/ 2147483646 h 1280"/>
                <a:gd name="T32" fmla="*/ 2147483646 w 2102"/>
                <a:gd name="T33" fmla="*/ 2147483646 h 1280"/>
                <a:gd name="T34" fmla="*/ 2147483646 w 2102"/>
                <a:gd name="T35" fmla="*/ 2147483646 h 1280"/>
                <a:gd name="T36" fmla="*/ 2147483646 w 2102"/>
                <a:gd name="T37" fmla="*/ 2147483646 h 1280"/>
                <a:gd name="T38" fmla="*/ 2147483646 w 2102"/>
                <a:gd name="T39" fmla="*/ 2147483646 h 1280"/>
                <a:gd name="T40" fmla="*/ 2147483646 w 2102"/>
                <a:gd name="T41" fmla="*/ 2147483646 h 1280"/>
                <a:gd name="T42" fmla="*/ 2147483646 w 2102"/>
                <a:gd name="T43" fmla="*/ 2147483646 h 1280"/>
                <a:gd name="T44" fmla="*/ 2147483646 w 2102"/>
                <a:gd name="T45" fmla="*/ 2147483646 h 1280"/>
                <a:gd name="T46" fmla="*/ 2147483646 w 2102"/>
                <a:gd name="T47" fmla="*/ 2147483646 h 1280"/>
                <a:gd name="T48" fmla="*/ 2147483646 w 2102"/>
                <a:gd name="T49" fmla="*/ 2147483646 h 1280"/>
                <a:gd name="T50" fmla="*/ 2147483646 w 2102"/>
                <a:gd name="T51" fmla="*/ 2147483646 h 1280"/>
                <a:gd name="T52" fmla="*/ 2147483646 w 2102"/>
                <a:gd name="T53" fmla="*/ 2147483646 h 1280"/>
                <a:gd name="T54" fmla="*/ 2147483646 w 2102"/>
                <a:gd name="T55" fmla="*/ 2147483646 h 1280"/>
                <a:gd name="T56" fmla="*/ 2147483646 w 2102"/>
                <a:gd name="T57" fmla="*/ 2147483646 h 1280"/>
                <a:gd name="T58" fmla="*/ 2147483646 w 2102"/>
                <a:gd name="T59" fmla="*/ 2147483646 h 1280"/>
                <a:gd name="T60" fmla="*/ 2147483646 w 2102"/>
                <a:gd name="T61" fmla="*/ 2147483646 h 1280"/>
                <a:gd name="T62" fmla="*/ 2147483646 w 2102"/>
                <a:gd name="T63" fmla="*/ 2147483646 h 1280"/>
                <a:gd name="T64" fmla="*/ 2147483646 w 2102"/>
                <a:gd name="T65" fmla="*/ 2147483646 h 1280"/>
                <a:gd name="T66" fmla="*/ 2147483646 w 2102"/>
                <a:gd name="T67" fmla="*/ 2147483646 h 1280"/>
                <a:gd name="T68" fmla="*/ 2147483646 w 2102"/>
                <a:gd name="T69" fmla="*/ 2147483646 h 1280"/>
                <a:gd name="T70" fmla="*/ 2147483646 w 2102"/>
                <a:gd name="T71" fmla="*/ 2147483646 h 1280"/>
                <a:gd name="T72" fmla="*/ 2147483646 w 2102"/>
                <a:gd name="T73" fmla="*/ 2147483646 h 1280"/>
                <a:gd name="T74" fmla="*/ 2147483646 w 2102"/>
                <a:gd name="T75" fmla="*/ 2147483646 h 1280"/>
                <a:gd name="T76" fmla="*/ 2147483646 w 2102"/>
                <a:gd name="T77" fmla="*/ 2147483646 h 1280"/>
                <a:gd name="T78" fmla="*/ 2147483646 w 2102"/>
                <a:gd name="T79" fmla="*/ 2147483646 h 1280"/>
                <a:gd name="T80" fmla="*/ 2147483646 w 2102"/>
                <a:gd name="T81" fmla="*/ 2147483646 h 1280"/>
                <a:gd name="T82" fmla="*/ 2147483646 w 2102"/>
                <a:gd name="T83" fmla="*/ 2147483646 h 1280"/>
                <a:gd name="T84" fmla="*/ 2147483646 w 2102"/>
                <a:gd name="T85" fmla="*/ 2147483646 h 1280"/>
                <a:gd name="T86" fmla="*/ 2147483646 w 2102"/>
                <a:gd name="T87" fmla="*/ 2147483646 h 1280"/>
                <a:gd name="T88" fmla="*/ 2147483646 w 2102"/>
                <a:gd name="T89" fmla="*/ 2147483646 h 1280"/>
                <a:gd name="T90" fmla="*/ 2147483646 w 2102"/>
                <a:gd name="T91" fmla="*/ 2147483646 h 1280"/>
                <a:gd name="T92" fmla="*/ 2147483646 w 2102"/>
                <a:gd name="T93" fmla="*/ 2147483646 h 1280"/>
                <a:gd name="T94" fmla="*/ 2147483646 w 2102"/>
                <a:gd name="T95" fmla="*/ 2082313017 h 1280"/>
                <a:gd name="T96" fmla="*/ 2147483646 w 2102"/>
                <a:gd name="T97" fmla="*/ 630970225 h 1280"/>
                <a:gd name="T98" fmla="*/ 2147483646 w 2102"/>
                <a:gd name="T99" fmla="*/ 0 h 12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02" h="1280">
                  <a:moveTo>
                    <a:pt x="320" y="0"/>
                  </a:moveTo>
                  <a:lnTo>
                    <a:pt x="310" y="2"/>
                  </a:lnTo>
                  <a:lnTo>
                    <a:pt x="301" y="6"/>
                  </a:lnTo>
                  <a:lnTo>
                    <a:pt x="291" y="10"/>
                  </a:lnTo>
                  <a:lnTo>
                    <a:pt x="281" y="15"/>
                  </a:lnTo>
                  <a:lnTo>
                    <a:pt x="271" y="20"/>
                  </a:lnTo>
                  <a:lnTo>
                    <a:pt x="263" y="25"/>
                  </a:lnTo>
                  <a:lnTo>
                    <a:pt x="254" y="30"/>
                  </a:lnTo>
                  <a:lnTo>
                    <a:pt x="244" y="35"/>
                  </a:lnTo>
                  <a:lnTo>
                    <a:pt x="236" y="42"/>
                  </a:lnTo>
                  <a:lnTo>
                    <a:pt x="226" y="48"/>
                  </a:lnTo>
                  <a:lnTo>
                    <a:pt x="218" y="55"/>
                  </a:lnTo>
                  <a:lnTo>
                    <a:pt x="210" y="62"/>
                  </a:lnTo>
                  <a:lnTo>
                    <a:pt x="200" y="71"/>
                  </a:lnTo>
                  <a:lnTo>
                    <a:pt x="192" y="78"/>
                  </a:lnTo>
                  <a:lnTo>
                    <a:pt x="185" y="86"/>
                  </a:lnTo>
                  <a:lnTo>
                    <a:pt x="177" y="96"/>
                  </a:lnTo>
                  <a:lnTo>
                    <a:pt x="168" y="104"/>
                  </a:lnTo>
                  <a:lnTo>
                    <a:pt x="161" y="113"/>
                  </a:lnTo>
                  <a:lnTo>
                    <a:pt x="146" y="132"/>
                  </a:lnTo>
                  <a:lnTo>
                    <a:pt x="132" y="152"/>
                  </a:lnTo>
                  <a:lnTo>
                    <a:pt x="117" y="174"/>
                  </a:lnTo>
                  <a:lnTo>
                    <a:pt x="104" y="196"/>
                  </a:lnTo>
                  <a:lnTo>
                    <a:pt x="92" y="220"/>
                  </a:lnTo>
                  <a:lnTo>
                    <a:pt x="81" y="243"/>
                  </a:lnTo>
                  <a:lnTo>
                    <a:pt x="69" y="269"/>
                  </a:lnTo>
                  <a:lnTo>
                    <a:pt x="59" y="295"/>
                  </a:lnTo>
                  <a:lnTo>
                    <a:pt x="50" y="323"/>
                  </a:lnTo>
                  <a:lnTo>
                    <a:pt x="40" y="350"/>
                  </a:lnTo>
                  <a:lnTo>
                    <a:pt x="33" y="378"/>
                  </a:lnTo>
                  <a:lnTo>
                    <a:pt x="26" y="406"/>
                  </a:lnTo>
                  <a:lnTo>
                    <a:pt x="19" y="437"/>
                  </a:lnTo>
                  <a:lnTo>
                    <a:pt x="14" y="467"/>
                  </a:lnTo>
                  <a:lnTo>
                    <a:pt x="10" y="497"/>
                  </a:lnTo>
                  <a:lnTo>
                    <a:pt x="6" y="528"/>
                  </a:lnTo>
                  <a:lnTo>
                    <a:pt x="3" y="560"/>
                  </a:lnTo>
                  <a:lnTo>
                    <a:pt x="1" y="592"/>
                  </a:lnTo>
                  <a:lnTo>
                    <a:pt x="0" y="624"/>
                  </a:lnTo>
                  <a:lnTo>
                    <a:pt x="0" y="657"/>
                  </a:lnTo>
                  <a:lnTo>
                    <a:pt x="1" y="690"/>
                  </a:lnTo>
                  <a:lnTo>
                    <a:pt x="3" y="722"/>
                  </a:lnTo>
                  <a:lnTo>
                    <a:pt x="6" y="755"/>
                  </a:lnTo>
                  <a:lnTo>
                    <a:pt x="10" y="781"/>
                  </a:lnTo>
                  <a:lnTo>
                    <a:pt x="13" y="805"/>
                  </a:lnTo>
                  <a:lnTo>
                    <a:pt x="17" y="830"/>
                  </a:lnTo>
                  <a:lnTo>
                    <a:pt x="21" y="853"/>
                  </a:lnTo>
                  <a:lnTo>
                    <a:pt x="26" y="876"/>
                  </a:lnTo>
                  <a:lnTo>
                    <a:pt x="32" y="899"/>
                  </a:lnTo>
                  <a:lnTo>
                    <a:pt x="38" y="922"/>
                  </a:lnTo>
                  <a:lnTo>
                    <a:pt x="45" y="943"/>
                  </a:lnTo>
                  <a:lnTo>
                    <a:pt x="52" y="964"/>
                  </a:lnTo>
                  <a:lnTo>
                    <a:pt x="59" y="986"/>
                  </a:lnTo>
                  <a:lnTo>
                    <a:pt x="68" y="1006"/>
                  </a:lnTo>
                  <a:lnTo>
                    <a:pt x="76" y="1026"/>
                  </a:lnTo>
                  <a:lnTo>
                    <a:pt x="85" y="1045"/>
                  </a:lnTo>
                  <a:lnTo>
                    <a:pt x="95" y="1064"/>
                  </a:lnTo>
                  <a:lnTo>
                    <a:pt x="104" y="1082"/>
                  </a:lnTo>
                  <a:lnTo>
                    <a:pt x="114" y="1099"/>
                  </a:lnTo>
                  <a:lnTo>
                    <a:pt x="124" y="1116"/>
                  </a:lnTo>
                  <a:lnTo>
                    <a:pt x="135" y="1132"/>
                  </a:lnTo>
                  <a:lnTo>
                    <a:pt x="147" y="1148"/>
                  </a:lnTo>
                  <a:lnTo>
                    <a:pt x="159" y="1163"/>
                  </a:lnTo>
                  <a:lnTo>
                    <a:pt x="171" y="1177"/>
                  </a:lnTo>
                  <a:lnTo>
                    <a:pt x="182" y="1190"/>
                  </a:lnTo>
                  <a:lnTo>
                    <a:pt x="195" y="1203"/>
                  </a:lnTo>
                  <a:lnTo>
                    <a:pt x="207" y="1215"/>
                  </a:lnTo>
                  <a:lnTo>
                    <a:pt x="220" y="1226"/>
                  </a:lnTo>
                  <a:lnTo>
                    <a:pt x="235" y="1236"/>
                  </a:lnTo>
                  <a:lnTo>
                    <a:pt x="248" y="1246"/>
                  </a:lnTo>
                  <a:lnTo>
                    <a:pt x="262" y="1254"/>
                  </a:lnTo>
                  <a:lnTo>
                    <a:pt x="276" y="1261"/>
                  </a:lnTo>
                  <a:lnTo>
                    <a:pt x="290" y="1268"/>
                  </a:lnTo>
                  <a:lnTo>
                    <a:pt x="306" y="1274"/>
                  </a:lnTo>
                  <a:lnTo>
                    <a:pt x="320" y="1280"/>
                  </a:lnTo>
                  <a:lnTo>
                    <a:pt x="1782" y="1280"/>
                  </a:lnTo>
                  <a:lnTo>
                    <a:pt x="1791" y="1277"/>
                  </a:lnTo>
                  <a:lnTo>
                    <a:pt x="1801" y="1273"/>
                  </a:lnTo>
                  <a:lnTo>
                    <a:pt x="1812" y="1268"/>
                  </a:lnTo>
                  <a:lnTo>
                    <a:pt x="1821" y="1265"/>
                  </a:lnTo>
                  <a:lnTo>
                    <a:pt x="1830" y="1260"/>
                  </a:lnTo>
                  <a:lnTo>
                    <a:pt x="1839" y="1254"/>
                  </a:lnTo>
                  <a:lnTo>
                    <a:pt x="1848" y="1249"/>
                  </a:lnTo>
                  <a:lnTo>
                    <a:pt x="1858" y="1243"/>
                  </a:lnTo>
                  <a:lnTo>
                    <a:pt x="1866" y="1236"/>
                  </a:lnTo>
                  <a:lnTo>
                    <a:pt x="1875" y="1230"/>
                  </a:lnTo>
                  <a:lnTo>
                    <a:pt x="1884" y="1223"/>
                  </a:lnTo>
                  <a:lnTo>
                    <a:pt x="1892" y="1216"/>
                  </a:lnTo>
                  <a:lnTo>
                    <a:pt x="1902" y="1208"/>
                  </a:lnTo>
                  <a:lnTo>
                    <a:pt x="1910" y="1201"/>
                  </a:lnTo>
                  <a:lnTo>
                    <a:pt x="1917" y="1193"/>
                  </a:lnTo>
                  <a:lnTo>
                    <a:pt x="1925" y="1184"/>
                  </a:lnTo>
                  <a:lnTo>
                    <a:pt x="1933" y="1175"/>
                  </a:lnTo>
                  <a:lnTo>
                    <a:pt x="1941" y="1165"/>
                  </a:lnTo>
                  <a:lnTo>
                    <a:pt x="1956" y="1147"/>
                  </a:lnTo>
                  <a:lnTo>
                    <a:pt x="1970" y="1126"/>
                  </a:lnTo>
                  <a:lnTo>
                    <a:pt x="1984" y="1105"/>
                  </a:lnTo>
                  <a:lnTo>
                    <a:pt x="1997" y="1083"/>
                  </a:lnTo>
                  <a:lnTo>
                    <a:pt x="2009" y="1059"/>
                  </a:lnTo>
                  <a:lnTo>
                    <a:pt x="2021" y="1035"/>
                  </a:lnTo>
                  <a:lnTo>
                    <a:pt x="2033" y="1009"/>
                  </a:lnTo>
                  <a:lnTo>
                    <a:pt x="2042" y="983"/>
                  </a:lnTo>
                  <a:lnTo>
                    <a:pt x="2052" y="956"/>
                  </a:lnTo>
                  <a:lnTo>
                    <a:pt x="2061" y="929"/>
                  </a:lnTo>
                  <a:lnTo>
                    <a:pt x="2068" y="901"/>
                  </a:lnTo>
                  <a:lnTo>
                    <a:pt x="2076" y="871"/>
                  </a:lnTo>
                  <a:lnTo>
                    <a:pt x="2083" y="842"/>
                  </a:lnTo>
                  <a:lnTo>
                    <a:pt x="2087" y="812"/>
                  </a:lnTo>
                  <a:lnTo>
                    <a:pt x="2092" y="781"/>
                  </a:lnTo>
                  <a:lnTo>
                    <a:pt x="2096" y="750"/>
                  </a:lnTo>
                  <a:lnTo>
                    <a:pt x="2099" y="719"/>
                  </a:lnTo>
                  <a:lnTo>
                    <a:pt x="2100" y="687"/>
                  </a:lnTo>
                  <a:lnTo>
                    <a:pt x="2102" y="655"/>
                  </a:lnTo>
                  <a:lnTo>
                    <a:pt x="2102" y="622"/>
                  </a:lnTo>
                  <a:lnTo>
                    <a:pt x="2100" y="589"/>
                  </a:lnTo>
                  <a:lnTo>
                    <a:pt x="2098" y="555"/>
                  </a:lnTo>
                  <a:lnTo>
                    <a:pt x="2096" y="522"/>
                  </a:lnTo>
                  <a:lnTo>
                    <a:pt x="2092" y="499"/>
                  </a:lnTo>
                  <a:lnTo>
                    <a:pt x="2089" y="474"/>
                  </a:lnTo>
                  <a:lnTo>
                    <a:pt x="2085" y="449"/>
                  </a:lnTo>
                  <a:lnTo>
                    <a:pt x="2080" y="425"/>
                  </a:lnTo>
                  <a:lnTo>
                    <a:pt x="2076" y="403"/>
                  </a:lnTo>
                  <a:lnTo>
                    <a:pt x="2070" y="379"/>
                  </a:lnTo>
                  <a:lnTo>
                    <a:pt x="2064" y="358"/>
                  </a:lnTo>
                  <a:lnTo>
                    <a:pt x="2057" y="336"/>
                  </a:lnTo>
                  <a:lnTo>
                    <a:pt x="2050" y="314"/>
                  </a:lnTo>
                  <a:lnTo>
                    <a:pt x="2042" y="293"/>
                  </a:lnTo>
                  <a:lnTo>
                    <a:pt x="2034" y="273"/>
                  </a:lnTo>
                  <a:lnTo>
                    <a:pt x="2026" y="253"/>
                  </a:lnTo>
                  <a:lnTo>
                    <a:pt x="2016" y="234"/>
                  </a:lnTo>
                  <a:lnTo>
                    <a:pt x="2007" y="215"/>
                  </a:lnTo>
                  <a:lnTo>
                    <a:pt x="1997" y="197"/>
                  </a:lnTo>
                  <a:lnTo>
                    <a:pt x="1988" y="179"/>
                  </a:lnTo>
                  <a:lnTo>
                    <a:pt x="1977" y="163"/>
                  </a:lnTo>
                  <a:lnTo>
                    <a:pt x="1967" y="146"/>
                  </a:lnTo>
                  <a:lnTo>
                    <a:pt x="1955" y="131"/>
                  </a:lnTo>
                  <a:lnTo>
                    <a:pt x="1943" y="116"/>
                  </a:lnTo>
                  <a:lnTo>
                    <a:pt x="1931" y="101"/>
                  </a:lnTo>
                  <a:lnTo>
                    <a:pt x="1919" y="88"/>
                  </a:lnTo>
                  <a:lnTo>
                    <a:pt x="1906" y="75"/>
                  </a:lnTo>
                  <a:lnTo>
                    <a:pt x="1894" y="64"/>
                  </a:lnTo>
                  <a:lnTo>
                    <a:pt x="1881" y="53"/>
                  </a:lnTo>
                  <a:lnTo>
                    <a:pt x="1867" y="42"/>
                  </a:lnTo>
                  <a:lnTo>
                    <a:pt x="1854" y="33"/>
                  </a:lnTo>
                  <a:lnTo>
                    <a:pt x="1840" y="25"/>
                  </a:lnTo>
                  <a:lnTo>
                    <a:pt x="1826" y="17"/>
                  </a:lnTo>
                  <a:lnTo>
                    <a:pt x="1812" y="10"/>
                  </a:lnTo>
                  <a:lnTo>
                    <a:pt x="1796" y="4"/>
                  </a:lnTo>
                  <a:lnTo>
                    <a:pt x="1782" y="0"/>
                  </a:lnTo>
                  <a:lnTo>
                    <a:pt x="32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Rectangle 39"/>
            <p:cNvSpPr>
              <a:spLocks noChangeArrowheads="1"/>
            </p:cNvSpPr>
            <p:nvPr/>
          </p:nvSpPr>
          <p:spPr bwMode="auto">
            <a:xfrm>
              <a:off x="2724150" y="1003299"/>
              <a:ext cx="26657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8" name="Freeform 40"/>
            <p:cNvSpPr>
              <a:spLocks/>
            </p:cNvSpPr>
            <p:nvPr/>
          </p:nvSpPr>
          <p:spPr bwMode="auto">
            <a:xfrm>
              <a:off x="1739900" y="1373188"/>
              <a:ext cx="196850" cy="636587"/>
            </a:xfrm>
            <a:custGeom>
              <a:avLst/>
              <a:gdLst>
                <a:gd name="T0" fmla="*/ 2147483646 w 498"/>
                <a:gd name="T1" fmla="*/ 0 h 1606"/>
                <a:gd name="T2" fmla="*/ 2147483646 w 498"/>
                <a:gd name="T3" fmla="*/ 2147483646 h 1606"/>
                <a:gd name="T4" fmla="*/ 0 w 498"/>
                <a:gd name="T5" fmla="*/ 2147483646 h 16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8" h="1606">
                  <a:moveTo>
                    <a:pt x="498" y="0"/>
                  </a:moveTo>
                  <a:lnTo>
                    <a:pt x="498" y="1606"/>
                  </a:lnTo>
                  <a:lnTo>
                    <a:pt x="0" y="160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1"/>
            <p:cNvSpPr>
              <a:spLocks/>
            </p:cNvSpPr>
            <p:nvPr/>
          </p:nvSpPr>
          <p:spPr bwMode="auto">
            <a:xfrm>
              <a:off x="1898650" y="1303338"/>
              <a:ext cx="77788" cy="79375"/>
            </a:xfrm>
            <a:custGeom>
              <a:avLst/>
              <a:gdLst>
                <a:gd name="T0" fmla="*/ 0 w 197"/>
                <a:gd name="T1" fmla="*/ 2147483646 h 198"/>
                <a:gd name="T2" fmla="*/ 2147483646 w 197"/>
                <a:gd name="T3" fmla="*/ 0 h 198"/>
                <a:gd name="T4" fmla="*/ 2147483646 w 197"/>
                <a:gd name="T5" fmla="*/ 2147483646 h 198"/>
                <a:gd name="T6" fmla="*/ 0 w 197"/>
                <a:gd name="T7" fmla="*/ 2147483646 h 1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198">
                  <a:moveTo>
                    <a:pt x="0" y="198"/>
                  </a:moveTo>
                  <a:lnTo>
                    <a:pt x="99" y="0"/>
                  </a:lnTo>
                  <a:lnTo>
                    <a:pt x="197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2"/>
            <p:cNvSpPr>
              <a:spLocks/>
            </p:cNvSpPr>
            <p:nvPr/>
          </p:nvSpPr>
          <p:spPr bwMode="auto">
            <a:xfrm>
              <a:off x="1747838" y="1293813"/>
              <a:ext cx="349250" cy="1849437"/>
            </a:xfrm>
            <a:custGeom>
              <a:avLst/>
              <a:gdLst>
                <a:gd name="T0" fmla="*/ 2147483646 w 881"/>
                <a:gd name="T1" fmla="*/ 0 h 4658"/>
                <a:gd name="T2" fmla="*/ 2147483646 w 881"/>
                <a:gd name="T3" fmla="*/ 2147483646 h 4658"/>
                <a:gd name="T4" fmla="*/ 0 w 881"/>
                <a:gd name="T5" fmla="*/ 2147483646 h 4658"/>
                <a:gd name="T6" fmla="*/ 0 w 881"/>
                <a:gd name="T7" fmla="*/ 2147483646 h 46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1" h="4658">
                  <a:moveTo>
                    <a:pt x="881" y="0"/>
                  </a:moveTo>
                  <a:lnTo>
                    <a:pt x="881" y="2063"/>
                  </a:lnTo>
                  <a:lnTo>
                    <a:pt x="0" y="2063"/>
                  </a:lnTo>
                  <a:lnTo>
                    <a:pt x="0" y="465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3"/>
            <p:cNvSpPr>
              <a:spLocks/>
            </p:cNvSpPr>
            <p:nvPr/>
          </p:nvSpPr>
          <p:spPr bwMode="auto">
            <a:xfrm>
              <a:off x="2681288" y="2225675"/>
              <a:ext cx="495300" cy="766763"/>
            </a:xfrm>
            <a:custGeom>
              <a:avLst/>
              <a:gdLst>
                <a:gd name="T0" fmla="*/ 0 w 1251"/>
                <a:gd name="T1" fmla="*/ 0 h 1931"/>
                <a:gd name="T2" fmla="*/ 0 w 1251"/>
                <a:gd name="T3" fmla="*/ 2147483646 h 1931"/>
                <a:gd name="T4" fmla="*/ 2147483646 w 1251"/>
                <a:gd name="T5" fmla="*/ 2147483646 h 1931"/>
                <a:gd name="T6" fmla="*/ 2147483646 w 1251"/>
                <a:gd name="T7" fmla="*/ 2147483646 h 19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1" h="1931">
                  <a:moveTo>
                    <a:pt x="0" y="0"/>
                  </a:moveTo>
                  <a:lnTo>
                    <a:pt x="0" y="312"/>
                  </a:lnTo>
                  <a:lnTo>
                    <a:pt x="1251" y="312"/>
                  </a:lnTo>
                  <a:lnTo>
                    <a:pt x="1251" y="19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2" name="Group 44"/>
            <p:cNvGrpSpPr>
              <a:grpSpLocks/>
            </p:cNvGrpSpPr>
            <p:nvPr/>
          </p:nvGrpSpPr>
          <p:grpSpPr bwMode="auto">
            <a:xfrm>
              <a:off x="1735133" y="2847974"/>
              <a:ext cx="1430332" cy="461963"/>
              <a:chOff x="1093" y="1794"/>
              <a:chExt cx="901" cy="291"/>
            </a:xfrm>
          </p:grpSpPr>
          <p:sp>
            <p:nvSpPr>
              <p:cNvPr id="3134" name="Freeform 56"/>
              <p:cNvSpPr>
                <a:spLocks noEditPoints="1"/>
              </p:cNvSpPr>
              <p:nvPr/>
            </p:nvSpPr>
            <p:spPr bwMode="auto">
              <a:xfrm>
                <a:off x="1448" y="1876"/>
                <a:ext cx="189" cy="209"/>
              </a:xfrm>
              <a:custGeom>
                <a:avLst/>
                <a:gdLst>
                  <a:gd name="T0" fmla="*/ 0 w 758"/>
                  <a:gd name="T1" fmla="*/ 5 h 835"/>
                  <a:gd name="T2" fmla="*/ 0 w 758"/>
                  <a:gd name="T3" fmla="*/ 5 h 835"/>
                  <a:gd name="T4" fmla="*/ 0 w 758"/>
                  <a:gd name="T5" fmla="*/ 4 h 835"/>
                  <a:gd name="T6" fmla="*/ 1 w 758"/>
                  <a:gd name="T7" fmla="*/ 3 h 835"/>
                  <a:gd name="T8" fmla="*/ 1 w 758"/>
                  <a:gd name="T9" fmla="*/ 2 h 835"/>
                  <a:gd name="T10" fmla="*/ 2 w 758"/>
                  <a:gd name="T11" fmla="*/ 2 h 835"/>
                  <a:gd name="T12" fmla="*/ 2 w 758"/>
                  <a:gd name="T13" fmla="*/ 1 h 835"/>
                  <a:gd name="T14" fmla="*/ 3 w 758"/>
                  <a:gd name="T15" fmla="*/ 1 h 835"/>
                  <a:gd name="T16" fmla="*/ 4 w 758"/>
                  <a:gd name="T17" fmla="*/ 0 h 835"/>
                  <a:gd name="T18" fmla="*/ 5 w 758"/>
                  <a:gd name="T19" fmla="*/ 0 h 835"/>
                  <a:gd name="T20" fmla="*/ 6 w 758"/>
                  <a:gd name="T21" fmla="*/ 0 h 835"/>
                  <a:gd name="T22" fmla="*/ 7 w 758"/>
                  <a:gd name="T23" fmla="*/ 0 h 835"/>
                  <a:gd name="T24" fmla="*/ 7 w 758"/>
                  <a:gd name="T25" fmla="*/ 0 h 835"/>
                  <a:gd name="T26" fmla="*/ 8 w 758"/>
                  <a:gd name="T27" fmla="*/ 1 h 835"/>
                  <a:gd name="T28" fmla="*/ 9 w 758"/>
                  <a:gd name="T29" fmla="*/ 1 h 835"/>
                  <a:gd name="T30" fmla="*/ 10 w 758"/>
                  <a:gd name="T31" fmla="*/ 2 h 835"/>
                  <a:gd name="T32" fmla="*/ 10 w 758"/>
                  <a:gd name="T33" fmla="*/ 2 h 835"/>
                  <a:gd name="T34" fmla="*/ 11 w 758"/>
                  <a:gd name="T35" fmla="*/ 3 h 835"/>
                  <a:gd name="T36" fmla="*/ 11 w 758"/>
                  <a:gd name="T37" fmla="*/ 4 h 835"/>
                  <a:gd name="T38" fmla="*/ 11 w 758"/>
                  <a:gd name="T39" fmla="*/ 5 h 835"/>
                  <a:gd name="T40" fmla="*/ 12 w 758"/>
                  <a:gd name="T41" fmla="*/ 5 h 835"/>
                  <a:gd name="T42" fmla="*/ 12 w 758"/>
                  <a:gd name="T43" fmla="*/ 6 h 835"/>
                  <a:gd name="T44" fmla="*/ 12 w 758"/>
                  <a:gd name="T45" fmla="*/ 7 h 835"/>
                  <a:gd name="T46" fmla="*/ 11 w 758"/>
                  <a:gd name="T47" fmla="*/ 8 h 835"/>
                  <a:gd name="T48" fmla="*/ 11 w 758"/>
                  <a:gd name="T49" fmla="*/ 9 h 835"/>
                  <a:gd name="T50" fmla="*/ 11 w 758"/>
                  <a:gd name="T51" fmla="*/ 9 h 835"/>
                  <a:gd name="T52" fmla="*/ 10 w 758"/>
                  <a:gd name="T53" fmla="*/ 10 h 835"/>
                  <a:gd name="T54" fmla="*/ 10 w 758"/>
                  <a:gd name="T55" fmla="*/ 11 h 835"/>
                  <a:gd name="T56" fmla="*/ 9 w 758"/>
                  <a:gd name="T57" fmla="*/ 11 h 835"/>
                  <a:gd name="T58" fmla="*/ 8 w 758"/>
                  <a:gd name="T59" fmla="*/ 12 h 835"/>
                  <a:gd name="T60" fmla="*/ 7 w 758"/>
                  <a:gd name="T61" fmla="*/ 12 h 835"/>
                  <a:gd name="T62" fmla="*/ 6 w 758"/>
                  <a:gd name="T63" fmla="*/ 12 h 835"/>
                  <a:gd name="T64" fmla="*/ 5 w 758"/>
                  <a:gd name="T65" fmla="*/ 12 h 835"/>
                  <a:gd name="T66" fmla="*/ 5 w 758"/>
                  <a:gd name="T67" fmla="*/ 12 h 835"/>
                  <a:gd name="T68" fmla="*/ 4 w 758"/>
                  <a:gd name="T69" fmla="*/ 12 h 835"/>
                  <a:gd name="T70" fmla="*/ 3 w 758"/>
                  <a:gd name="T71" fmla="*/ 11 h 835"/>
                  <a:gd name="T72" fmla="*/ 2 w 758"/>
                  <a:gd name="T73" fmla="*/ 11 h 835"/>
                  <a:gd name="T74" fmla="*/ 2 w 758"/>
                  <a:gd name="T75" fmla="*/ 10 h 835"/>
                  <a:gd name="T76" fmla="*/ 1 w 758"/>
                  <a:gd name="T77" fmla="*/ 10 h 835"/>
                  <a:gd name="T78" fmla="*/ 1 w 758"/>
                  <a:gd name="T79" fmla="*/ 9 h 835"/>
                  <a:gd name="T80" fmla="*/ 0 w 758"/>
                  <a:gd name="T81" fmla="*/ 8 h 835"/>
                  <a:gd name="T82" fmla="*/ 0 w 758"/>
                  <a:gd name="T83" fmla="*/ 7 h 835"/>
                  <a:gd name="T84" fmla="*/ 0 w 758"/>
                  <a:gd name="T85" fmla="*/ 6 h 835"/>
                  <a:gd name="T86" fmla="*/ 3 w 758"/>
                  <a:gd name="T87" fmla="*/ 11 h 835"/>
                  <a:gd name="T88" fmla="*/ 9 w 758"/>
                  <a:gd name="T89" fmla="*/ 11 h 835"/>
                  <a:gd name="T90" fmla="*/ 8 w 758"/>
                  <a:gd name="T91" fmla="*/ 11 h 835"/>
                  <a:gd name="T92" fmla="*/ 8 w 758"/>
                  <a:gd name="T93" fmla="*/ 12 h 835"/>
                  <a:gd name="T94" fmla="*/ 7 w 758"/>
                  <a:gd name="T95" fmla="*/ 12 h 835"/>
                  <a:gd name="T96" fmla="*/ 7 w 758"/>
                  <a:gd name="T97" fmla="*/ 12 h 835"/>
                  <a:gd name="T98" fmla="*/ 6 w 758"/>
                  <a:gd name="T99" fmla="*/ 12 h 835"/>
                  <a:gd name="T100" fmla="*/ 6 w 758"/>
                  <a:gd name="T101" fmla="*/ 12 h 835"/>
                  <a:gd name="T102" fmla="*/ 5 w 758"/>
                  <a:gd name="T103" fmla="*/ 12 h 835"/>
                  <a:gd name="T104" fmla="*/ 4 w 758"/>
                  <a:gd name="T105" fmla="*/ 12 h 835"/>
                  <a:gd name="T106" fmla="*/ 4 w 758"/>
                  <a:gd name="T107" fmla="*/ 12 h 835"/>
                  <a:gd name="T108" fmla="*/ 3 w 758"/>
                  <a:gd name="T109" fmla="*/ 11 h 835"/>
                  <a:gd name="T110" fmla="*/ 3 w 758"/>
                  <a:gd name="T111" fmla="*/ 11 h 8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58" h="835">
                    <a:moveTo>
                      <a:pt x="0" y="379"/>
                    </a:moveTo>
                    <a:lnTo>
                      <a:pt x="0" y="360"/>
                    </a:lnTo>
                    <a:lnTo>
                      <a:pt x="1" y="340"/>
                    </a:lnTo>
                    <a:lnTo>
                      <a:pt x="3" y="321"/>
                    </a:lnTo>
                    <a:lnTo>
                      <a:pt x="7" y="303"/>
                    </a:lnTo>
                    <a:lnTo>
                      <a:pt x="12" y="285"/>
                    </a:lnTo>
                    <a:lnTo>
                      <a:pt x="16" y="267"/>
                    </a:lnTo>
                    <a:lnTo>
                      <a:pt x="22" y="249"/>
                    </a:lnTo>
                    <a:lnTo>
                      <a:pt x="29" y="232"/>
                    </a:lnTo>
                    <a:lnTo>
                      <a:pt x="37" y="215"/>
                    </a:lnTo>
                    <a:lnTo>
                      <a:pt x="45" y="199"/>
                    </a:lnTo>
                    <a:lnTo>
                      <a:pt x="54" y="183"/>
                    </a:lnTo>
                    <a:lnTo>
                      <a:pt x="64" y="168"/>
                    </a:lnTo>
                    <a:lnTo>
                      <a:pt x="74" y="152"/>
                    </a:lnTo>
                    <a:lnTo>
                      <a:pt x="86" y="138"/>
                    </a:lnTo>
                    <a:lnTo>
                      <a:pt x="98" y="124"/>
                    </a:lnTo>
                    <a:lnTo>
                      <a:pt x="110" y="111"/>
                    </a:lnTo>
                    <a:lnTo>
                      <a:pt x="123" y="99"/>
                    </a:lnTo>
                    <a:lnTo>
                      <a:pt x="137" y="87"/>
                    </a:lnTo>
                    <a:lnTo>
                      <a:pt x="151" y="76"/>
                    </a:lnTo>
                    <a:lnTo>
                      <a:pt x="167" y="65"/>
                    </a:lnTo>
                    <a:lnTo>
                      <a:pt x="182" y="55"/>
                    </a:lnTo>
                    <a:lnTo>
                      <a:pt x="198" y="46"/>
                    </a:lnTo>
                    <a:lnTo>
                      <a:pt x="214" y="38"/>
                    </a:lnTo>
                    <a:lnTo>
                      <a:pt x="231" y="29"/>
                    </a:lnTo>
                    <a:lnTo>
                      <a:pt x="249" y="24"/>
                    </a:lnTo>
                    <a:lnTo>
                      <a:pt x="265" y="18"/>
                    </a:lnTo>
                    <a:lnTo>
                      <a:pt x="284" y="12"/>
                    </a:lnTo>
                    <a:lnTo>
                      <a:pt x="302" y="8"/>
                    </a:lnTo>
                    <a:lnTo>
                      <a:pt x="321" y="5"/>
                    </a:lnTo>
                    <a:lnTo>
                      <a:pt x="340" y="2"/>
                    </a:lnTo>
                    <a:lnTo>
                      <a:pt x="359" y="1"/>
                    </a:lnTo>
                    <a:lnTo>
                      <a:pt x="379" y="0"/>
                    </a:lnTo>
                    <a:lnTo>
                      <a:pt x="398" y="1"/>
                    </a:lnTo>
                    <a:lnTo>
                      <a:pt x="418" y="2"/>
                    </a:lnTo>
                    <a:lnTo>
                      <a:pt x="437" y="5"/>
                    </a:lnTo>
                    <a:lnTo>
                      <a:pt x="455" y="8"/>
                    </a:lnTo>
                    <a:lnTo>
                      <a:pt x="473" y="12"/>
                    </a:lnTo>
                    <a:lnTo>
                      <a:pt x="491" y="18"/>
                    </a:lnTo>
                    <a:lnTo>
                      <a:pt x="509" y="24"/>
                    </a:lnTo>
                    <a:lnTo>
                      <a:pt x="526" y="29"/>
                    </a:lnTo>
                    <a:lnTo>
                      <a:pt x="543" y="38"/>
                    </a:lnTo>
                    <a:lnTo>
                      <a:pt x="559" y="46"/>
                    </a:lnTo>
                    <a:lnTo>
                      <a:pt x="575" y="55"/>
                    </a:lnTo>
                    <a:lnTo>
                      <a:pt x="591" y="65"/>
                    </a:lnTo>
                    <a:lnTo>
                      <a:pt x="605" y="76"/>
                    </a:lnTo>
                    <a:lnTo>
                      <a:pt x="620" y="87"/>
                    </a:lnTo>
                    <a:lnTo>
                      <a:pt x="633" y="99"/>
                    </a:lnTo>
                    <a:lnTo>
                      <a:pt x="646" y="111"/>
                    </a:lnTo>
                    <a:lnTo>
                      <a:pt x="659" y="124"/>
                    </a:lnTo>
                    <a:lnTo>
                      <a:pt x="671" y="138"/>
                    </a:lnTo>
                    <a:lnTo>
                      <a:pt x="682" y="152"/>
                    </a:lnTo>
                    <a:lnTo>
                      <a:pt x="692" y="168"/>
                    </a:lnTo>
                    <a:lnTo>
                      <a:pt x="703" y="183"/>
                    </a:lnTo>
                    <a:lnTo>
                      <a:pt x="711" y="199"/>
                    </a:lnTo>
                    <a:lnTo>
                      <a:pt x="720" y="215"/>
                    </a:lnTo>
                    <a:lnTo>
                      <a:pt x="728" y="232"/>
                    </a:lnTo>
                    <a:lnTo>
                      <a:pt x="735" y="249"/>
                    </a:lnTo>
                    <a:lnTo>
                      <a:pt x="741" y="267"/>
                    </a:lnTo>
                    <a:lnTo>
                      <a:pt x="746" y="285"/>
                    </a:lnTo>
                    <a:lnTo>
                      <a:pt x="750" y="303"/>
                    </a:lnTo>
                    <a:lnTo>
                      <a:pt x="753" y="321"/>
                    </a:lnTo>
                    <a:lnTo>
                      <a:pt x="755" y="340"/>
                    </a:lnTo>
                    <a:lnTo>
                      <a:pt x="758" y="360"/>
                    </a:lnTo>
                    <a:lnTo>
                      <a:pt x="758" y="379"/>
                    </a:lnTo>
                    <a:lnTo>
                      <a:pt x="758" y="400"/>
                    </a:lnTo>
                    <a:lnTo>
                      <a:pt x="755" y="418"/>
                    </a:lnTo>
                    <a:lnTo>
                      <a:pt x="753" y="437"/>
                    </a:lnTo>
                    <a:lnTo>
                      <a:pt x="750" y="456"/>
                    </a:lnTo>
                    <a:lnTo>
                      <a:pt x="746" y="474"/>
                    </a:lnTo>
                    <a:lnTo>
                      <a:pt x="741" y="492"/>
                    </a:lnTo>
                    <a:lnTo>
                      <a:pt x="735" y="509"/>
                    </a:lnTo>
                    <a:lnTo>
                      <a:pt x="728" y="527"/>
                    </a:lnTo>
                    <a:lnTo>
                      <a:pt x="720" y="544"/>
                    </a:lnTo>
                    <a:lnTo>
                      <a:pt x="711" y="560"/>
                    </a:lnTo>
                    <a:lnTo>
                      <a:pt x="703" y="576"/>
                    </a:lnTo>
                    <a:lnTo>
                      <a:pt x="692" y="591"/>
                    </a:lnTo>
                    <a:lnTo>
                      <a:pt x="682" y="606"/>
                    </a:lnTo>
                    <a:lnTo>
                      <a:pt x="671" y="621"/>
                    </a:lnTo>
                    <a:lnTo>
                      <a:pt x="659" y="635"/>
                    </a:lnTo>
                    <a:lnTo>
                      <a:pt x="646" y="648"/>
                    </a:lnTo>
                    <a:lnTo>
                      <a:pt x="633" y="661"/>
                    </a:lnTo>
                    <a:lnTo>
                      <a:pt x="620" y="673"/>
                    </a:lnTo>
                    <a:lnTo>
                      <a:pt x="605" y="683"/>
                    </a:lnTo>
                    <a:lnTo>
                      <a:pt x="591" y="694"/>
                    </a:lnTo>
                    <a:lnTo>
                      <a:pt x="575" y="705"/>
                    </a:lnTo>
                    <a:lnTo>
                      <a:pt x="559" y="713"/>
                    </a:lnTo>
                    <a:lnTo>
                      <a:pt x="543" y="721"/>
                    </a:lnTo>
                    <a:lnTo>
                      <a:pt x="526" y="729"/>
                    </a:lnTo>
                    <a:lnTo>
                      <a:pt x="509" y="736"/>
                    </a:lnTo>
                    <a:lnTo>
                      <a:pt x="491" y="742"/>
                    </a:lnTo>
                    <a:lnTo>
                      <a:pt x="473" y="747"/>
                    </a:lnTo>
                    <a:lnTo>
                      <a:pt x="455" y="751"/>
                    </a:lnTo>
                    <a:lnTo>
                      <a:pt x="437" y="754"/>
                    </a:lnTo>
                    <a:lnTo>
                      <a:pt x="418" y="757"/>
                    </a:lnTo>
                    <a:lnTo>
                      <a:pt x="398" y="759"/>
                    </a:lnTo>
                    <a:lnTo>
                      <a:pt x="379" y="759"/>
                    </a:lnTo>
                    <a:lnTo>
                      <a:pt x="359" y="759"/>
                    </a:lnTo>
                    <a:lnTo>
                      <a:pt x="340" y="757"/>
                    </a:lnTo>
                    <a:lnTo>
                      <a:pt x="321" y="754"/>
                    </a:lnTo>
                    <a:lnTo>
                      <a:pt x="302" y="751"/>
                    </a:lnTo>
                    <a:lnTo>
                      <a:pt x="284" y="747"/>
                    </a:lnTo>
                    <a:lnTo>
                      <a:pt x="265" y="742"/>
                    </a:lnTo>
                    <a:lnTo>
                      <a:pt x="249" y="736"/>
                    </a:lnTo>
                    <a:lnTo>
                      <a:pt x="231" y="729"/>
                    </a:lnTo>
                    <a:lnTo>
                      <a:pt x="214" y="721"/>
                    </a:lnTo>
                    <a:lnTo>
                      <a:pt x="198" y="713"/>
                    </a:lnTo>
                    <a:lnTo>
                      <a:pt x="182" y="705"/>
                    </a:lnTo>
                    <a:lnTo>
                      <a:pt x="167" y="694"/>
                    </a:lnTo>
                    <a:lnTo>
                      <a:pt x="151" y="683"/>
                    </a:lnTo>
                    <a:lnTo>
                      <a:pt x="137" y="673"/>
                    </a:lnTo>
                    <a:lnTo>
                      <a:pt x="123" y="661"/>
                    </a:lnTo>
                    <a:lnTo>
                      <a:pt x="110" y="648"/>
                    </a:lnTo>
                    <a:lnTo>
                      <a:pt x="98" y="635"/>
                    </a:lnTo>
                    <a:lnTo>
                      <a:pt x="86" y="621"/>
                    </a:lnTo>
                    <a:lnTo>
                      <a:pt x="74" y="606"/>
                    </a:lnTo>
                    <a:lnTo>
                      <a:pt x="64" y="591"/>
                    </a:lnTo>
                    <a:lnTo>
                      <a:pt x="54" y="576"/>
                    </a:lnTo>
                    <a:lnTo>
                      <a:pt x="45" y="560"/>
                    </a:lnTo>
                    <a:lnTo>
                      <a:pt x="37" y="544"/>
                    </a:lnTo>
                    <a:lnTo>
                      <a:pt x="29" y="527"/>
                    </a:lnTo>
                    <a:lnTo>
                      <a:pt x="22" y="509"/>
                    </a:lnTo>
                    <a:lnTo>
                      <a:pt x="16" y="492"/>
                    </a:lnTo>
                    <a:lnTo>
                      <a:pt x="12" y="474"/>
                    </a:lnTo>
                    <a:lnTo>
                      <a:pt x="7" y="456"/>
                    </a:lnTo>
                    <a:lnTo>
                      <a:pt x="3" y="437"/>
                    </a:lnTo>
                    <a:lnTo>
                      <a:pt x="1" y="418"/>
                    </a:lnTo>
                    <a:lnTo>
                      <a:pt x="0" y="400"/>
                    </a:lnTo>
                    <a:lnTo>
                      <a:pt x="0" y="379"/>
                    </a:lnTo>
                    <a:close/>
                    <a:moveTo>
                      <a:pt x="189" y="706"/>
                    </a:moveTo>
                    <a:lnTo>
                      <a:pt x="0" y="835"/>
                    </a:lnTo>
                    <a:lnTo>
                      <a:pt x="758" y="835"/>
                    </a:lnTo>
                    <a:lnTo>
                      <a:pt x="568" y="706"/>
                    </a:lnTo>
                    <a:lnTo>
                      <a:pt x="558" y="712"/>
                    </a:lnTo>
                    <a:lnTo>
                      <a:pt x="546" y="719"/>
                    </a:lnTo>
                    <a:lnTo>
                      <a:pt x="535" y="723"/>
                    </a:lnTo>
                    <a:lnTo>
                      <a:pt x="523" y="729"/>
                    </a:lnTo>
                    <a:lnTo>
                      <a:pt x="511" y="734"/>
                    </a:lnTo>
                    <a:lnTo>
                      <a:pt x="499" y="738"/>
                    </a:lnTo>
                    <a:lnTo>
                      <a:pt x="488" y="742"/>
                    </a:lnTo>
                    <a:lnTo>
                      <a:pt x="476" y="746"/>
                    </a:lnTo>
                    <a:lnTo>
                      <a:pt x="464" y="748"/>
                    </a:lnTo>
                    <a:lnTo>
                      <a:pt x="452" y="752"/>
                    </a:lnTo>
                    <a:lnTo>
                      <a:pt x="440" y="754"/>
                    </a:lnTo>
                    <a:lnTo>
                      <a:pt x="427" y="755"/>
                    </a:lnTo>
                    <a:lnTo>
                      <a:pt x="415" y="757"/>
                    </a:lnTo>
                    <a:lnTo>
                      <a:pt x="404" y="758"/>
                    </a:lnTo>
                    <a:lnTo>
                      <a:pt x="391" y="759"/>
                    </a:lnTo>
                    <a:lnTo>
                      <a:pt x="379" y="759"/>
                    </a:lnTo>
                    <a:lnTo>
                      <a:pt x="366" y="759"/>
                    </a:lnTo>
                    <a:lnTo>
                      <a:pt x="354" y="758"/>
                    </a:lnTo>
                    <a:lnTo>
                      <a:pt x="342" y="757"/>
                    </a:lnTo>
                    <a:lnTo>
                      <a:pt x="329" y="755"/>
                    </a:lnTo>
                    <a:lnTo>
                      <a:pt x="317" y="754"/>
                    </a:lnTo>
                    <a:lnTo>
                      <a:pt x="305" y="752"/>
                    </a:lnTo>
                    <a:lnTo>
                      <a:pt x="292" y="748"/>
                    </a:lnTo>
                    <a:lnTo>
                      <a:pt x="280" y="746"/>
                    </a:lnTo>
                    <a:lnTo>
                      <a:pt x="269" y="742"/>
                    </a:lnTo>
                    <a:lnTo>
                      <a:pt x="257" y="738"/>
                    </a:lnTo>
                    <a:lnTo>
                      <a:pt x="245" y="734"/>
                    </a:lnTo>
                    <a:lnTo>
                      <a:pt x="234" y="729"/>
                    </a:lnTo>
                    <a:lnTo>
                      <a:pt x="222" y="723"/>
                    </a:lnTo>
                    <a:lnTo>
                      <a:pt x="211" y="719"/>
                    </a:lnTo>
                    <a:lnTo>
                      <a:pt x="200" y="712"/>
                    </a:lnTo>
                    <a:lnTo>
                      <a:pt x="189" y="7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Freeform 57"/>
              <p:cNvSpPr>
                <a:spLocks/>
              </p:cNvSpPr>
              <p:nvPr/>
            </p:nvSpPr>
            <p:spPr bwMode="auto">
              <a:xfrm>
                <a:off x="1448" y="1876"/>
                <a:ext cx="189" cy="190"/>
              </a:xfrm>
              <a:custGeom>
                <a:avLst/>
                <a:gdLst>
                  <a:gd name="T0" fmla="*/ 0 w 758"/>
                  <a:gd name="T1" fmla="*/ 5 h 759"/>
                  <a:gd name="T2" fmla="*/ 0 w 758"/>
                  <a:gd name="T3" fmla="*/ 5 h 759"/>
                  <a:gd name="T4" fmla="*/ 0 w 758"/>
                  <a:gd name="T5" fmla="*/ 4 h 759"/>
                  <a:gd name="T6" fmla="*/ 1 w 758"/>
                  <a:gd name="T7" fmla="*/ 3 h 759"/>
                  <a:gd name="T8" fmla="*/ 1 w 758"/>
                  <a:gd name="T9" fmla="*/ 2 h 759"/>
                  <a:gd name="T10" fmla="*/ 2 w 758"/>
                  <a:gd name="T11" fmla="*/ 2 h 759"/>
                  <a:gd name="T12" fmla="*/ 2 w 758"/>
                  <a:gd name="T13" fmla="*/ 1 h 759"/>
                  <a:gd name="T14" fmla="*/ 3 w 758"/>
                  <a:gd name="T15" fmla="*/ 1 h 759"/>
                  <a:gd name="T16" fmla="*/ 4 w 758"/>
                  <a:gd name="T17" fmla="*/ 0 h 759"/>
                  <a:gd name="T18" fmla="*/ 5 w 758"/>
                  <a:gd name="T19" fmla="*/ 0 h 759"/>
                  <a:gd name="T20" fmla="*/ 6 w 758"/>
                  <a:gd name="T21" fmla="*/ 0 h 759"/>
                  <a:gd name="T22" fmla="*/ 7 w 758"/>
                  <a:gd name="T23" fmla="*/ 0 h 759"/>
                  <a:gd name="T24" fmla="*/ 7 w 758"/>
                  <a:gd name="T25" fmla="*/ 0 h 759"/>
                  <a:gd name="T26" fmla="*/ 8 w 758"/>
                  <a:gd name="T27" fmla="*/ 1 h 759"/>
                  <a:gd name="T28" fmla="*/ 9 w 758"/>
                  <a:gd name="T29" fmla="*/ 1 h 759"/>
                  <a:gd name="T30" fmla="*/ 10 w 758"/>
                  <a:gd name="T31" fmla="*/ 2 h 759"/>
                  <a:gd name="T32" fmla="*/ 10 w 758"/>
                  <a:gd name="T33" fmla="*/ 2 h 759"/>
                  <a:gd name="T34" fmla="*/ 11 w 758"/>
                  <a:gd name="T35" fmla="*/ 3 h 759"/>
                  <a:gd name="T36" fmla="*/ 11 w 758"/>
                  <a:gd name="T37" fmla="*/ 4 h 759"/>
                  <a:gd name="T38" fmla="*/ 11 w 758"/>
                  <a:gd name="T39" fmla="*/ 5 h 759"/>
                  <a:gd name="T40" fmla="*/ 12 w 758"/>
                  <a:gd name="T41" fmla="*/ 5 h 759"/>
                  <a:gd name="T42" fmla="*/ 12 w 758"/>
                  <a:gd name="T43" fmla="*/ 6 h 759"/>
                  <a:gd name="T44" fmla="*/ 12 w 758"/>
                  <a:gd name="T45" fmla="*/ 7 h 759"/>
                  <a:gd name="T46" fmla="*/ 11 w 758"/>
                  <a:gd name="T47" fmla="*/ 8 h 759"/>
                  <a:gd name="T48" fmla="*/ 11 w 758"/>
                  <a:gd name="T49" fmla="*/ 9 h 759"/>
                  <a:gd name="T50" fmla="*/ 11 w 758"/>
                  <a:gd name="T51" fmla="*/ 9 h 759"/>
                  <a:gd name="T52" fmla="*/ 10 w 758"/>
                  <a:gd name="T53" fmla="*/ 10 h 759"/>
                  <a:gd name="T54" fmla="*/ 10 w 758"/>
                  <a:gd name="T55" fmla="*/ 11 h 759"/>
                  <a:gd name="T56" fmla="*/ 9 w 758"/>
                  <a:gd name="T57" fmla="*/ 11 h 759"/>
                  <a:gd name="T58" fmla="*/ 8 w 758"/>
                  <a:gd name="T59" fmla="*/ 12 h 759"/>
                  <a:gd name="T60" fmla="*/ 7 w 758"/>
                  <a:gd name="T61" fmla="*/ 12 h 759"/>
                  <a:gd name="T62" fmla="*/ 6 w 758"/>
                  <a:gd name="T63" fmla="*/ 12 h 759"/>
                  <a:gd name="T64" fmla="*/ 5 w 758"/>
                  <a:gd name="T65" fmla="*/ 12 h 759"/>
                  <a:gd name="T66" fmla="*/ 5 w 758"/>
                  <a:gd name="T67" fmla="*/ 12 h 759"/>
                  <a:gd name="T68" fmla="*/ 4 w 758"/>
                  <a:gd name="T69" fmla="*/ 12 h 759"/>
                  <a:gd name="T70" fmla="*/ 3 w 758"/>
                  <a:gd name="T71" fmla="*/ 11 h 759"/>
                  <a:gd name="T72" fmla="*/ 2 w 758"/>
                  <a:gd name="T73" fmla="*/ 11 h 759"/>
                  <a:gd name="T74" fmla="*/ 2 w 758"/>
                  <a:gd name="T75" fmla="*/ 10 h 759"/>
                  <a:gd name="T76" fmla="*/ 1 w 758"/>
                  <a:gd name="T77" fmla="*/ 10 h 759"/>
                  <a:gd name="T78" fmla="*/ 1 w 758"/>
                  <a:gd name="T79" fmla="*/ 9 h 759"/>
                  <a:gd name="T80" fmla="*/ 0 w 758"/>
                  <a:gd name="T81" fmla="*/ 8 h 759"/>
                  <a:gd name="T82" fmla="*/ 0 w 758"/>
                  <a:gd name="T83" fmla="*/ 7 h 759"/>
                  <a:gd name="T84" fmla="*/ 0 w 758"/>
                  <a:gd name="T85" fmla="*/ 6 h 7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8" h="759">
                    <a:moveTo>
                      <a:pt x="0" y="379"/>
                    </a:moveTo>
                    <a:lnTo>
                      <a:pt x="0" y="360"/>
                    </a:lnTo>
                    <a:lnTo>
                      <a:pt x="1" y="340"/>
                    </a:lnTo>
                    <a:lnTo>
                      <a:pt x="3" y="321"/>
                    </a:lnTo>
                    <a:lnTo>
                      <a:pt x="7" y="303"/>
                    </a:lnTo>
                    <a:lnTo>
                      <a:pt x="12" y="285"/>
                    </a:lnTo>
                    <a:lnTo>
                      <a:pt x="16" y="267"/>
                    </a:lnTo>
                    <a:lnTo>
                      <a:pt x="22" y="249"/>
                    </a:lnTo>
                    <a:lnTo>
                      <a:pt x="29" y="232"/>
                    </a:lnTo>
                    <a:lnTo>
                      <a:pt x="37" y="215"/>
                    </a:lnTo>
                    <a:lnTo>
                      <a:pt x="45" y="199"/>
                    </a:lnTo>
                    <a:lnTo>
                      <a:pt x="54" y="183"/>
                    </a:lnTo>
                    <a:lnTo>
                      <a:pt x="64" y="168"/>
                    </a:lnTo>
                    <a:lnTo>
                      <a:pt x="74" y="152"/>
                    </a:lnTo>
                    <a:lnTo>
                      <a:pt x="86" y="138"/>
                    </a:lnTo>
                    <a:lnTo>
                      <a:pt x="98" y="124"/>
                    </a:lnTo>
                    <a:lnTo>
                      <a:pt x="110" y="111"/>
                    </a:lnTo>
                    <a:lnTo>
                      <a:pt x="123" y="99"/>
                    </a:lnTo>
                    <a:lnTo>
                      <a:pt x="137" y="87"/>
                    </a:lnTo>
                    <a:lnTo>
                      <a:pt x="151" y="76"/>
                    </a:lnTo>
                    <a:lnTo>
                      <a:pt x="167" y="65"/>
                    </a:lnTo>
                    <a:lnTo>
                      <a:pt x="182" y="55"/>
                    </a:lnTo>
                    <a:lnTo>
                      <a:pt x="198" y="46"/>
                    </a:lnTo>
                    <a:lnTo>
                      <a:pt x="214" y="38"/>
                    </a:lnTo>
                    <a:lnTo>
                      <a:pt x="231" y="29"/>
                    </a:lnTo>
                    <a:lnTo>
                      <a:pt x="249" y="24"/>
                    </a:lnTo>
                    <a:lnTo>
                      <a:pt x="265" y="18"/>
                    </a:lnTo>
                    <a:lnTo>
                      <a:pt x="284" y="12"/>
                    </a:lnTo>
                    <a:lnTo>
                      <a:pt x="302" y="8"/>
                    </a:lnTo>
                    <a:lnTo>
                      <a:pt x="321" y="5"/>
                    </a:lnTo>
                    <a:lnTo>
                      <a:pt x="340" y="2"/>
                    </a:lnTo>
                    <a:lnTo>
                      <a:pt x="359" y="1"/>
                    </a:lnTo>
                    <a:lnTo>
                      <a:pt x="379" y="0"/>
                    </a:lnTo>
                    <a:lnTo>
                      <a:pt x="398" y="1"/>
                    </a:lnTo>
                    <a:lnTo>
                      <a:pt x="418" y="2"/>
                    </a:lnTo>
                    <a:lnTo>
                      <a:pt x="437" y="5"/>
                    </a:lnTo>
                    <a:lnTo>
                      <a:pt x="455" y="8"/>
                    </a:lnTo>
                    <a:lnTo>
                      <a:pt x="473" y="12"/>
                    </a:lnTo>
                    <a:lnTo>
                      <a:pt x="491" y="18"/>
                    </a:lnTo>
                    <a:lnTo>
                      <a:pt x="509" y="24"/>
                    </a:lnTo>
                    <a:lnTo>
                      <a:pt x="526" y="29"/>
                    </a:lnTo>
                    <a:lnTo>
                      <a:pt x="543" y="38"/>
                    </a:lnTo>
                    <a:lnTo>
                      <a:pt x="559" y="46"/>
                    </a:lnTo>
                    <a:lnTo>
                      <a:pt x="575" y="55"/>
                    </a:lnTo>
                    <a:lnTo>
                      <a:pt x="591" y="65"/>
                    </a:lnTo>
                    <a:lnTo>
                      <a:pt x="605" y="76"/>
                    </a:lnTo>
                    <a:lnTo>
                      <a:pt x="620" y="87"/>
                    </a:lnTo>
                    <a:lnTo>
                      <a:pt x="633" y="99"/>
                    </a:lnTo>
                    <a:lnTo>
                      <a:pt x="646" y="111"/>
                    </a:lnTo>
                    <a:lnTo>
                      <a:pt x="659" y="124"/>
                    </a:lnTo>
                    <a:lnTo>
                      <a:pt x="671" y="138"/>
                    </a:lnTo>
                    <a:lnTo>
                      <a:pt x="682" y="152"/>
                    </a:lnTo>
                    <a:lnTo>
                      <a:pt x="692" y="168"/>
                    </a:lnTo>
                    <a:lnTo>
                      <a:pt x="703" y="183"/>
                    </a:lnTo>
                    <a:lnTo>
                      <a:pt x="711" y="199"/>
                    </a:lnTo>
                    <a:lnTo>
                      <a:pt x="720" y="215"/>
                    </a:lnTo>
                    <a:lnTo>
                      <a:pt x="728" y="232"/>
                    </a:lnTo>
                    <a:lnTo>
                      <a:pt x="735" y="249"/>
                    </a:lnTo>
                    <a:lnTo>
                      <a:pt x="741" y="267"/>
                    </a:lnTo>
                    <a:lnTo>
                      <a:pt x="746" y="285"/>
                    </a:lnTo>
                    <a:lnTo>
                      <a:pt x="750" y="303"/>
                    </a:lnTo>
                    <a:lnTo>
                      <a:pt x="753" y="321"/>
                    </a:lnTo>
                    <a:lnTo>
                      <a:pt x="755" y="340"/>
                    </a:lnTo>
                    <a:lnTo>
                      <a:pt x="758" y="360"/>
                    </a:lnTo>
                    <a:lnTo>
                      <a:pt x="758" y="379"/>
                    </a:lnTo>
                    <a:lnTo>
                      <a:pt x="758" y="400"/>
                    </a:lnTo>
                    <a:lnTo>
                      <a:pt x="755" y="418"/>
                    </a:lnTo>
                    <a:lnTo>
                      <a:pt x="753" y="437"/>
                    </a:lnTo>
                    <a:lnTo>
                      <a:pt x="750" y="456"/>
                    </a:lnTo>
                    <a:lnTo>
                      <a:pt x="746" y="474"/>
                    </a:lnTo>
                    <a:lnTo>
                      <a:pt x="741" y="492"/>
                    </a:lnTo>
                    <a:lnTo>
                      <a:pt x="735" y="509"/>
                    </a:lnTo>
                    <a:lnTo>
                      <a:pt x="728" y="527"/>
                    </a:lnTo>
                    <a:lnTo>
                      <a:pt x="720" y="544"/>
                    </a:lnTo>
                    <a:lnTo>
                      <a:pt x="711" y="560"/>
                    </a:lnTo>
                    <a:lnTo>
                      <a:pt x="703" y="576"/>
                    </a:lnTo>
                    <a:lnTo>
                      <a:pt x="692" y="591"/>
                    </a:lnTo>
                    <a:lnTo>
                      <a:pt x="682" y="606"/>
                    </a:lnTo>
                    <a:lnTo>
                      <a:pt x="671" y="621"/>
                    </a:lnTo>
                    <a:lnTo>
                      <a:pt x="659" y="635"/>
                    </a:lnTo>
                    <a:lnTo>
                      <a:pt x="646" y="648"/>
                    </a:lnTo>
                    <a:lnTo>
                      <a:pt x="633" y="661"/>
                    </a:lnTo>
                    <a:lnTo>
                      <a:pt x="620" y="673"/>
                    </a:lnTo>
                    <a:lnTo>
                      <a:pt x="605" y="683"/>
                    </a:lnTo>
                    <a:lnTo>
                      <a:pt x="591" y="694"/>
                    </a:lnTo>
                    <a:lnTo>
                      <a:pt x="575" y="705"/>
                    </a:lnTo>
                    <a:lnTo>
                      <a:pt x="559" y="713"/>
                    </a:lnTo>
                    <a:lnTo>
                      <a:pt x="543" y="721"/>
                    </a:lnTo>
                    <a:lnTo>
                      <a:pt x="526" y="729"/>
                    </a:lnTo>
                    <a:lnTo>
                      <a:pt x="509" y="736"/>
                    </a:lnTo>
                    <a:lnTo>
                      <a:pt x="491" y="742"/>
                    </a:lnTo>
                    <a:lnTo>
                      <a:pt x="473" y="747"/>
                    </a:lnTo>
                    <a:lnTo>
                      <a:pt x="455" y="751"/>
                    </a:lnTo>
                    <a:lnTo>
                      <a:pt x="437" y="754"/>
                    </a:lnTo>
                    <a:lnTo>
                      <a:pt x="418" y="757"/>
                    </a:lnTo>
                    <a:lnTo>
                      <a:pt x="398" y="759"/>
                    </a:lnTo>
                    <a:lnTo>
                      <a:pt x="379" y="759"/>
                    </a:lnTo>
                    <a:lnTo>
                      <a:pt x="359" y="759"/>
                    </a:lnTo>
                    <a:lnTo>
                      <a:pt x="340" y="757"/>
                    </a:lnTo>
                    <a:lnTo>
                      <a:pt x="321" y="754"/>
                    </a:lnTo>
                    <a:lnTo>
                      <a:pt x="302" y="751"/>
                    </a:lnTo>
                    <a:lnTo>
                      <a:pt x="284" y="747"/>
                    </a:lnTo>
                    <a:lnTo>
                      <a:pt x="265" y="742"/>
                    </a:lnTo>
                    <a:lnTo>
                      <a:pt x="249" y="736"/>
                    </a:lnTo>
                    <a:lnTo>
                      <a:pt x="231" y="729"/>
                    </a:lnTo>
                    <a:lnTo>
                      <a:pt x="214" y="721"/>
                    </a:lnTo>
                    <a:lnTo>
                      <a:pt x="198" y="713"/>
                    </a:lnTo>
                    <a:lnTo>
                      <a:pt x="182" y="705"/>
                    </a:lnTo>
                    <a:lnTo>
                      <a:pt x="167" y="694"/>
                    </a:lnTo>
                    <a:lnTo>
                      <a:pt x="151" y="683"/>
                    </a:lnTo>
                    <a:lnTo>
                      <a:pt x="137" y="673"/>
                    </a:lnTo>
                    <a:lnTo>
                      <a:pt x="123" y="661"/>
                    </a:lnTo>
                    <a:lnTo>
                      <a:pt x="110" y="648"/>
                    </a:lnTo>
                    <a:lnTo>
                      <a:pt x="98" y="635"/>
                    </a:lnTo>
                    <a:lnTo>
                      <a:pt x="86" y="621"/>
                    </a:lnTo>
                    <a:lnTo>
                      <a:pt x="74" y="606"/>
                    </a:lnTo>
                    <a:lnTo>
                      <a:pt x="64" y="591"/>
                    </a:lnTo>
                    <a:lnTo>
                      <a:pt x="54" y="576"/>
                    </a:lnTo>
                    <a:lnTo>
                      <a:pt x="45" y="560"/>
                    </a:lnTo>
                    <a:lnTo>
                      <a:pt x="37" y="544"/>
                    </a:lnTo>
                    <a:lnTo>
                      <a:pt x="29" y="527"/>
                    </a:lnTo>
                    <a:lnTo>
                      <a:pt x="22" y="509"/>
                    </a:lnTo>
                    <a:lnTo>
                      <a:pt x="16" y="492"/>
                    </a:lnTo>
                    <a:lnTo>
                      <a:pt x="12" y="474"/>
                    </a:lnTo>
                    <a:lnTo>
                      <a:pt x="7" y="456"/>
                    </a:lnTo>
                    <a:lnTo>
                      <a:pt x="3" y="437"/>
                    </a:lnTo>
                    <a:lnTo>
                      <a:pt x="1" y="418"/>
                    </a:lnTo>
                    <a:lnTo>
                      <a:pt x="0" y="400"/>
                    </a:lnTo>
                    <a:lnTo>
                      <a:pt x="0" y="37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50"/>
              <p:cNvSpPr>
                <a:spLocks noChangeShapeType="1"/>
              </p:cNvSpPr>
              <p:nvPr/>
            </p:nvSpPr>
            <p:spPr bwMode="auto">
              <a:xfrm>
                <a:off x="1353" y="1971"/>
                <a:ext cx="14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Line 51"/>
              <p:cNvSpPr>
                <a:spLocks noChangeShapeType="1"/>
              </p:cNvSpPr>
              <p:nvPr/>
            </p:nvSpPr>
            <p:spPr bwMode="auto">
              <a:xfrm>
                <a:off x="1542" y="1876"/>
                <a:ext cx="14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Freeform 60"/>
              <p:cNvSpPr>
                <a:spLocks/>
              </p:cNvSpPr>
              <p:nvPr/>
            </p:nvSpPr>
            <p:spPr bwMode="auto">
              <a:xfrm>
                <a:off x="1448" y="2053"/>
                <a:ext cx="189" cy="32"/>
              </a:xfrm>
              <a:custGeom>
                <a:avLst/>
                <a:gdLst>
                  <a:gd name="T0" fmla="*/ 3 w 758"/>
                  <a:gd name="T1" fmla="*/ 0 h 129"/>
                  <a:gd name="T2" fmla="*/ 0 w 758"/>
                  <a:gd name="T3" fmla="*/ 2 h 129"/>
                  <a:gd name="T4" fmla="*/ 12 w 758"/>
                  <a:gd name="T5" fmla="*/ 2 h 129"/>
                  <a:gd name="T6" fmla="*/ 9 w 758"/>
                  <a:gd name="T7" fmla="*/ 0 h 129"/>
                  <a:gd name="T8" fmla="*/ 9 w 758"/>
                  <a:gd name="T9" fmla="*/ 0 h 129"/>
                  <a:gd name="T10" fmla="*/ 9 w 758"/>
                  <a:gd name="T11" fmla="*/ 0 h 129"/>
                  <a:gd name="T12" fmla="*/ 8 w 758"/>
                  <a:gd name="T13" fmla="*/ 0 h 129"/>
                  <a:gd name="T14" fmla="*/ 8 w 758"/>
                  <a:gd name="T15" fmla="*/ 0 h 129"/>
                  <a:gd name="T16" fmla="*/ 8 w 758"/>
                  <a:gd name="T17" fmla="*/ 0 h 129"/>
                  <a:gd name="T18" fmla="*/ 8 w 758"/>
                  <a:gd name="T19" fmla="*/ 0 h 129"/>
                  <a:gd name="T20" fmla="*/ 8 w 758"/>
                  <a:gd name="T21" fmla="*/ 0 h 129"/>
                  <a:gd name="T22" fmla="*/ 7 w 758"/>
                  <a:gd name="T23" fmla="*/ 0 h 129"/>
                  <a:gd name="T24" fmla="*/ 7 w 758"/>
                  <a:gd name="T25" fmla="*/ 0 h 129"/>
                  <a:gd name="T26" fmla="*/ 7 w 758"/>
                  <a:gd name="T27" fmla="*/ 0 h 129"/>
                  <a:gd name="T28" fmla="*/ 7 w 758"/>
                  <a:gd name="T29" fmla="*/ 1 h 129"/>
                  <a:gd name="T30" fmla="*/ 7 w 758"/>
                  <a:gd name="T31" fmla="*/ 1 h 129"/>
                  <a:gd name="T32" fmla="*/ 6 w 758"/>
                  <a:gd name="T33" fmla="*/ 1 h 129"/>
                  <a:gd name="T34" fmla="*/ 6 w 758"/>
                  <a:gd name="T35" fmla="*/ 1 h 129"/>
                  <a:gd name="T36" fmla="*/ 6 w 758"/>
                  <a:gd name="T37" fmla="*/ 1 h 129"/>
                  <a:gd name="T38" fmla="*/ 6 w 758"/>
                  <a:gd name="T39" fmla="*/ 1 h 129"/>
                  <a:gd name="T40" fmla="*/ 6 w 758"/>
                  <a:gd name="T41" fmla="*/ 1 h 129"/>
                  <a:gd name="T42" fmla="*/ 6 w 758"/>
                  <a:gd name="T43" fmla="*/ 1 h 129"/>
                  <a:gd name="T44" fmla="*/ 5 w 758"/>
                  <a:gd name="T45" fmla="*/ 1 h 129"/>
                  <a:gd name="T46" fmla="*/ 5 w 758"/>
                  <a:gd name="T47" fmla="*/ 1 h 129"/>
                  <a:gd name="T48" fmla="*/ 5 w 758"/>
                  <a:gd name="T49" fmla="*/ 1 h 129"/>
                  <a:gd name="T50" fmla="*/ 5 w 758"/>
                  <a:gd name="T51" fmla="*/ 1 h 129"/>
                  <a:gd name="T52" fmla="*/ 5 w 758"/>
                  <a:gd name="T53" fmla="*/ 1 h 129"/>
                  <a:gd name="T54" fmla="*/ 4 w 758"/>
                  <a:gd name="T55" fmla="*/ 0 h 129"/>
                  <a:gd name="T56" fmla="*/ 4 w 758"/>
                  <a:gd name="T57" fmla="*/ 0 h 129"/>
                  <a:gd name="T58" fmla="*/ 4 w 758"/>
                  <a:gd name="T59" fmla="*/ 0 h 129"/>
                  <a:gd name="T60" fmla="*/ 4 w 758"/>
                  <a:gd name="T61" fmla="*/ 0 h 129"/>
                  <a:gd name="T62" fmla="*/ 4 w 758"/>
                  <a:gd name="T63" fmla="*/ 0 h 129"/>
                  <a:gd name="T64" fmla="*/ 3 w 758"/>
                  <a:gd name="T65" fmla="*/ 0 h 129"/>
                  <a:gd name="T66" fmla="*/ 3 w 758"/>
                  <a:gd name="T67" fmla="*/ 0 h 129"/>
                  <a:gd name="T68" fmla="*/ 3 w 758"/>
                  <a:gd name="T69" fmla="*/ 0 h 129"/>
                  <a:gd name="T70" fmla="*/ 3 w 758"/>
                  <a:gd name="T71" fmla="*/ 0 h 129"/>
                  <a:gd name="T72" fmla="*/ 3 w 758"/>
                  <a:gd name="T73" fmla="*/ 0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58" h="129">
                    <a:moveTo>
                      <a:pt x="189" y="0"/>
                    </a:moveTo>
                    <a:lnTo>
                      <a:pt x="0" y="129"/>
                    </a:lnTo>
                    <a:lnTo>
                      <a:pt x="758" y="129"/>
                    </a:lnTo>
                    <a:lnTo>
                      <a:pt x="568" y="0"/>
                    </a:lnTo>
                    <a:lnTo>
                      <a:pt x="558" y="6"/>
                    </a:lnTo>
                    <a:lnTo>
                      <a:pt x="546" y="13"/>
                    </a:lnTo>
                    <a:lnTo>
                      <a:pt x="535" y="17"/>
                    </a:lnTo>
                    <a:lnTo>
                      <a:pt x="523" y="23"/>
                    </a:lnTo>
                    <a:lnTo>
                      <a:pt x="511" y="28"/>
                    </a:lnTo>
                    <a:lnTo>
                      <a:pt x="499" y="32"/>
                    </a:lnTo>
                    <a:lnTo>
                      <a:pt x="488" y="36"/>
                    </a:lnTo>
                    <a:lnTo>
                      <a:pt x="476" y="40"/>
                    </a:lnTo>
                    <a:lnTo>
                      <a:pt x="464" y="42"/>
                    </a:lnTo>
                    <a:lnTo>
                      <a:pt x="452" y="46"/>
                    </a:lnTo>
                    <a:lnTo>
                      <a:pt x="440" y="48"/>
                    </a:lnTo>
                    <a:lnTo>
                      <a:pt x="427" y="49"/>
                    </a:lnTo>
                    <a:lnTo>
                      <a:pt x="415" y="51"/>
                    </a:lnTo>
                    <a:lnTo>
                      <a:pt x="404" y="52"/>
                    </a:lnTo>
                    <a:lnTo>
                      <a:pt x="391" y="53"/>
                    </a:lnTo>
                    <a:lnTo>
                      <a:pt x="379" y="53"/>
                    </a:lnTo>
                    <a:lnTo>
                      <a:pt x="366" y="53"/>
                    </a:lnTo>
                    <a:lnTo>
                      <a:pt x="354" y="52"/>
                    </a:lnTo>
                    <a:lnTo>
                      <a:pt x="342" y="51"/>
                    </a:lnTo>
                    <a:lnTo>
                      <a:pt x="329" y="49"/>
                    </a:lnTo>
                    <a:lnTo>
                      <a:pt x="317" y="48"/>
                    </a:lnTo>
                    <a:lnTo>
                      <a:pt x="305" y="46"/>
                    </a:lnTo>
                    <a:lnTo>
                      <a:pt x="292" y="42"/>
                    </a:lnTo>
                    <a:lnTo>
                      <a:pt x="280" y="40"/>
                    </a:lnTo>
                    <a:lnTo>
                      <a:pt x="269" y="36"/>
                    </a:lnTo>
                    <a:lnTo>
                      <a:pt x="257" y="32"/>
                    </a:lnTo>
                    <a:lnTo>
                      <a:pt x="245" y="28"/>
                    </a:lnTo>
                    <a:lnTo>
                      <a:pt x="234" y="23"/>
                    </a:lnTo>
                    <a:lnTo>
                      <a:pt x="222" y="17"/>
                    </a:lnTo>
                    <a:lnTo>
                      <a:pt x="211" y="13"/>
                    </a:lnTo>
                    <a:lnTo>
                      <a:pt x="200" y="6"/>
                    </a:lnTo>
                    <a:lnTo>
                      <a:pt x="18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Freeform 61"/>
              <p:cNvSpPr>
                <a:spLocks/>
              </p:cNvSpPr>
              <p:nvPr/>
            </p:nvSpPr>
            <p:spPr bwMode="auto">
              <a:xfrm>
                <a:off x="1493" y="1947"/>
                <a:ext cx="49" cy="49"/>
              </a:xfrm>
              <a:custGeom>
                <a:avLst/>
                <a:gdLst>
                  <a:gd name="T0" fmla="*/ 0 w 198"/>
                  <a:gd name="T1" fmla="*/ 0 h 198"/>
                  <a:gd name="T2" fmla="*/ 3 w 198"/>
                  <a:gd name="T3" fmla="*/ 1 h 198"/>
                  <a:gd name="T4" fmla="*/ 0 w 198"/>
                  <a:gd name="T5" fmla="*/ 3 h 198"/>
                  <a:gd name="T6" fmla="*/ 0 w 198"/>
                  <a:gd name="T7" fmla="*/ 0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" h="198">
                    <a:moveTo>
                      <a:pt x="0" y="0"/>
                    </a:moveTo>
                    <a:lnTo>
                      <a:pt x="198" y="98"/>
                    </a:lnTo>
                    <a:lnTo>
                      <a:pt x="0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62"/>
              <p:cNvSpPr>
                <a:spLocks/>
              </p:cNvSpPr>
              <p:nvPr/>
            </p:nvSpPr>
            <p:spPr bwMode="auto">
              <a:xfrm>
                <a:off x="1683" y="1852"/>
                <a:ext cx="49" cy="49"/>
              </a:xfrm>
              <a:custGeom>
                <a:avLst/>
                <a:gdLst>
                  <a:gd name="T0" fmla="*/ 0 w 198"/>
                  <a:gd name="T1" fmla="*/ 0 h 197"/>
                  <a:gd name="T2" fmla="*/ 3 w 198"/>
                  <a:gd name="T3" fmla="*/ 1 h 197"/>
                  <a:gd name="T4" fmla="*/ 0 w 198"/>
                  <a:gd name="T5" fmla="*/ 3 h 197"/>
                  <a:gd name="T6" fmla="*/ 0 w 198"/>
                  <a:gd name="T7" fmla="*/ 0 h 1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" h="197">
                    <a:moveTo>
                      <a:pt x="0" y="0"/>
                    </a:moveTo>
                    <a:lnTo>
                      <a:pt x="198" y="98"/>
                    </a:lnTo>
                    <a:lnTo>
                      <a:pt x="0" y="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Rectangle 63"/>
              <p:cNvSpPr>
                <a:spLocks noChangeArrowheads="1"/>
              </p:cNvSpPr>
              <p:nvPr/>
            </p:nvSpPr>
            <p:spPr bwMode="auto">
              <a:xfrm>
                <a:off x="1542" y="1794"/>
                <a:ext cx="17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 sz="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2" name="Freeform 64"/>
              <p:cNvSpPr>
                <a:spLocks/>
              </p:cNvSpPr>
              <p:nvPr/>
            </p:nvSpPr>
            <p:spPr bwMode="auto">
              <a:xfrm>
                <a:off x="1191" y="1930"/>
                <a:ext cx="162" cy="81"/>
              </a:xfrm>
              <a:custGeom>
                <a:avLst/>
                <a:gdLst>
                  <a:gd name="T0" fmla="*/ 0 w 648"/>
                  <a:gd name="T1" fmla="*/ 0 h 324"/>
                  <a:gd name="T2" fmla="*/ 10 w 648"/>
                  <a:gd name="T3" fmla="*/ 5 h 324"/>
                  <a:gd name="T4" fmla="*/ 10 w 648"/>
                  <a:gd name="T5" fmla="*/ 0 h 324"/>
                  <a:gd name="T6" fmla="*/ 0 w 648"/>
                  <a:gd name="T7" fmla="*/ 5 h 324"/>
                  <a:gd name="T8" fmla="*/ 0 w 648"/>
                  <a:gd name="T9" fmla="*/ 0 h 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8" h="324">
                    <a:moveTo>
                      <a:pt x="0" y="0"/>
                    </a:moveTo>
                    <a:lnTo>
                      <a:pt x="648" y="324"/>
                    </a:lnTo>
                    <a:lnTo>
                      <a:pt x="648" y="0"/>
                    </a:lnTo>
                    <a:lnTo>
                      <a:pt x="0" y="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Freeform 65"/>
              <p:cNvSpPr>
                <a:spLocks/>
              </p:cNvSpPr>
              <p:nvPr/>
            </p:nvSpPr>
            <p:spPr bwMode="auto">
              <a:xfrm>
                <a:off x="1191" y="1930"/>
                <a:ext cx="162" cy="81"/>
              </a:xfrm>
              <a:custGeom>
                <a:avLst/>
                <a:gdLst>
                  <a:gd name="T0" fmla="*/ 0 w 648"/>
                  <a:gd name="T1" fmla="*/ 0 h 324"/>
                  <a:gd name="T2" fmla="*/ 10 w 648"/>
                  <a:gd name="T3" fmla="*/ 5 h 324"/>
                  <a:gd name="T4" fmla="*/ 10 w 648"/>
                  <a:gd name="T5" fmla="*/ 0 h 324"/>
                  <a:gd name="T6" fmla="*/ 0 w 648"/>
                  <a:gd name="T7" fmla="*/ 5 h 324"/>
                  <a:gd name="T8" fmla="*/ 0 w 648"/>
                  <a:gd name="T9" fmla="*/ 0 h 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8" h="324">
                    <a:moveTo>
                      <a:pt x="0" y="0"/>
                    </a:moveTo>
                    <a:lnTo>
                      <a:pt x="648" y="324"/>
                    </a:lnTo>
                    <a:lnTo>
                      <a:pt x="648" y="0"/>
                    </a:lnTo>
                    <a:lnTo>
                      <a:pt x="0" y="32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63"/>
              <p:cNvSpPr>
                <a:spLocks noChangeShapeType="1"/>
              </p:cNvSpPr>
              <p:nvPr/>
            </p:nvSpPr>
            <p:spPr bwMode="auto">
              <a:xfrm flipV="1">
                <a:off x="1272" y="1889"/>
                <a:ext cx="1" cy="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64"/>
              <p:cNvSpPr>
                <a:spLocks noChangeShapeType="1"/>
              </p:cNvSpPr>
              <p:nvPr/>
            </p:nvSpPr>
            <p:spPr bwMode="auto">
              <a:xfrm>
                <a:off x="1231" y="1889"/>
                <a:ext cx="8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Freeform 68"/>
              <p:cNvSpPr>
                <a:spLocks/>
              </p:cNvSpPr>
              <p:nvPr/>
            </p:nvSpPr>
            <p:spPr bwMode="auto">
              <a:xfrm>
                <a:off x="1732" y="1829"/>
                <a:ext cx="122" cy="95"/>
              </a:xfrm>
              <a:custGeom>
                <a:avLst/>
                <a:gdLst>
                  <a:gd name="T0" fmla="*/ 0 w 489"/>
                  <a:gd name="T1" fmla="*/ 6 h 379"/>
                  <a:gd name="T2" fmla="*/ 0 w 489"/>
                  <a:gd name="T3" fmla="*/ 0 h 379"/>
                  <a:gd name="T4" fmla="*/ 7 w 489"/>
                  <a:gd name="T5" fmla="*/ 6 h 379"/>
                  <a:gd name="T6" fmla="*/ 7 w 489"/>
                  <a:gd name="T7" fmla="*/ 0 h 3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9" h="379">
                    <a:moveTo>
                      <a:pt x="0" y="379"/>
                    </a:moveTo>
                    <a:lnTo>
                      <a:pt x="0" y="0"/>
                    </a:lnTo>
                    <a:lnTo>
                      <a:pt x="489" y="379"/>
                    </a:lnTo>
                    <a:lnTo>
                      <a:pt x="48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67"/>
              <p:cNvSpPr>
                <a:spLocks noChangeShapeType="1"/>
              </p:cNvSpPr>
              <p:nvPr/>
            </p:nvSpPr>
            <p:spPr bwMode="auto">
              <a:xfrm flipH="1">
                <a:off x="1093" y="1971"/>
                <a:ext cx="9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Line 69"/>
              <p:cNvSpPr>
                <a:spLocks noChangeShapeType="1"/>
              </p:cNvSpPr>
              <p:nvPr/>
            </p:nvSpPr>
            <p:spPr bwMode="auto">
              <a:xfrm>
                <a:off x="1854" y="1879"/>
                <a:ext cx="14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3" name="Line 70"/>
            <p:cNvSpPr>
              <a:spLocks noChangeShapeType="1"/>
            </p:cNvSpPr>
            <p:nvPr/>
          </p:nvSpPr>
          <p:spPr bwMode="auto">
            <a:xfrm>
              <a:off x="2681288" y="2239963"/>
              <a:ext cx="6477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6"/>
            <p:cNvSpPr>
              <a:spLocks/>
            </p:cNvSpPr>
            <p:nvPr/>
          </p:nvSpPr>
          <p:spPr bwMode="auto">
            <a:xfrm>
              <a:off x="2803525" y="1652588"/>
              <a:ext cx="158750" cy="587375"/>
            </a:xfrm>
            <a:custGeom>
              <a:avLst/>
              <a:gdLst>
                <a:gd name="T0" fmla="*/ 2147483646 w 403"/>
                <a:gd name="T1" fmla="*/ 0 h 1481"/>
                <a:gd name="T2" fmla="*/ 0 w 403"/>
                <a:gd name="T3" fmla="*/ 0 h 1481"/>
                <a:gd name="T4" fmla="*/ 0 w 403"/>
                <a:gd name="T5" fmla="*/ 2147483646 h 1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3" h="1481">
                  <a:moveTo>
                    <a:pt x="403" y="0"/>
                  </a:moveTo>
                  <a:lnTo>
                    <a:pt x="0" y="0"/>
                  </a:lnTo>
                  <a:lnTo>
                    <a:pt x="0" y="148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7"/>
            <p:cNvSpPr>
              <a:spLocks/>
            </p:cNvSpPr>
            <p:nvPr/>
          </p:nvSpPr>
          <p:spPr bwMode="auto">
            <a:xfrm>
              <a:off x="2657475" y="917575"/>
              <a:ext cx="319088" cy="320675"/>
            </a:xfrm>
            <a:custGeom>
              <a:avLst/>
              <a:gdLst>
                <a:gd name="T0" fmla="*/ 124595342 w 805"/>
                <a:gd name="T1" fmla="*/ 2147483646 h 806"/>
                <a:gd name="T2" fmla="*/ 747415876 w 805"/>
                <a:gd name="T3" fmla="*/ 2147483646 h 806"/>
                <a:gd name="T4" fmla="*/ 1930680195 w 805"/>
                <a:gd name="T5" fmla="*/ 2147483646 h 806"/>
                <a:gd name="T6" fmla="*/ 2147483646 w 805"/>
                <a:gd name="T7" fmla="*/ 2147483646 h 806"/>
                <a:gd name="T8" fmla="*/ 2147483646 w 805"/>
                <a:gd name="T9" fmla="*/ 2147483646 h 806"/>
                <a:gd name="T10" fmla="*/ 2147483646 w 805"/>
                <a:gd name="T11" fmla="*/ 2147483646 h 806"/>
                <a:gd name="T12" fmla="*/ 2147483646 w 805"/>
                <a:gd name="T13" fmla="*/ 2147483646 h 806"/>
                <a:gd name="T14" fmla="*/ 2147483646 w 805"/>
                <a:gd name="T15" fmla="*/ 2147483646 h 806"/>
                <a:gd name="T16" fmla="*/ 2147483646 w 805"/>
                <a:gd name="T17" fmla="*/ 1070690060 h 806"/>
                <a:gd name="T18" fmla="*/ 2147483646 w 805"/>
                <a:gd name="T19" fmla="*/ 251843265 h 806"/>
                <a:gd name="T20" fmla="*/ 2147483646 w 805"/>
                <a:gd name="T21" fmla="*/ 0 h 806"/>
                <a:gd name="T22" fmla="*/ 2147483646 w 805"/>
                <a:gd name="T23" fmla="*/ 251843265 h 806"/>
                <a:gd name="T24" fmla="*/ 2147483646 w 805"/>
                <a:gd name="T25" fmla="*/ 1070690060 h 806"/>
                <a:gd name="T26" fmla="*/ 2147483646 w 805"/>
                <a:gd name="T27" fmla="*/ 2147483646 h 806"/>
                <a:gd name="T28" fmla="*/ 2147483646 w 805"/>
                <a:gd name="T29" fmla="*/ 2147483646 h 806"/>
                <a:gd name="T30" fmla="*/ 2147483646 w 805"/>
                <a:gd name="T31" fmla="*/ 2147483646 h 806"/>
                <a:gd name="T32" fmla="*/ 2147483646 w 805"/>
                <a:gd name="T33" fmla="*/ 2147483646 h 806"/>
                <a:gd name="T34" fmla="*/ 2147483646 w 805"/>
                <a:gd name="T35" fmla="*/ 2147483646 h 806"/>
                <a:gd name="T36" fmla="*/ 2147483646 w 805"/>
                <a:gd name="T37" fmla="*/ 2147483646 h 806"/>
                <a:gd name="T38" fmla="*/ 2147483646 w 805"/>
                <a:gd name="T39" fmla="*/ 2147483646 h 806"/>
                <a:gd name="T40" fmla="*/ 2147483646 w 805"/>
                <a:gd name="T41" fmla="*/ 2147483646 h 806"/>
                <a:gd name="T42" fmla="*/ 2147483646 w 805"/>
                <a:gd name="T43" fmla="*/ 2147483646 h 806"/>
                <a:gd name="T44" fmla="*/ 2147483646 w 805"/>
                <a:gd name="T45" fmla="*/ 2147483646 h 806"/>
                <a:gd name="T46" fmla="*/ 2147483646 w 805"/>
                <a:gd name="T47" fmla="*/ 2147483646 h 806"/>
                <a:gd name="T48" fmla="*/ 2147483646 w 805"/>
                <a:gd name="T49" fmla="*/ 2147483646 h 806"/>
                <a:gd name="T50" fmla="*/ 2147483646 w 805"/>
                <a:gd name="T51" fmla="*/ 2147483646 h 806"/>
                <a:gd name="T52" fmla="*/ 2147483646 w 805"/>
                <a:gd name="T53" fmla="*/ 2147483646 h 806"/>
                <a:gd name="T54" fmla="*/ 2147483646 w 805"/>
                <a:gd name="T55" fmla="*/ 2147483646 h 806"/>
                <a:gd name="T56" fmla="*/ 2147483646 w 805"/>
                <a:gd name="T57" fmla="*/ 2147483646 h 806"/>
                <a:gd name="T58" fmla="*/ 2147483646 w 805"/>
                <a:gd name="T59" fmla="*/ 2147483646 h 806"/>
                <a:gd name="T60" fmla="*/ 2147483646 w 805"/>
                <a:gd name="T61" fmla="*/ 2147483646 h 806"/>
                <a:gd name="T62" fmla="*/ 2147483646 w 805"/>
                <a:gd name="T63" fmla="*/ 2147483646 h 806"/>
                <a:gd name="T64" fmla="*/ 2147483646 w 805"/>
                <a:gd name="T65" fmla="*/ 2147483646 h 806"/>
                <a:gd name="T66" fmla="*/ 2147483646 w 805"/>
                <a:gd name="T67" fmla="*/ 2147483646 h 806"/>
                <a:gd name="T68" fmla="*/ 2147483646 w 805"/>
                <a:gd name="T69" fmla="*/ 2147483646 h 806"/>
                <a:gd name="T70" fmla="*/ 2147483646 w 805"/>
                <a:gd name="T71" fmla="*/ 2147483646 h 806"/>
                <a:gd name="T72" fmla="*/ 2147483646 w 805"/>
                <a:gd name="T73" fmla="*/ 2147483646 h 806"/>
                <a:gd name="T74" fmla="*/ 2147483646 w 805"/>
                <a:gd name="T75" fmla="*/ 2147483646 h 806"/>
                <a:gd name="T76" fmla="*/ 2147483646 w 805"/>
                <a:gd name="T77" fmla="*/ 2147483646 h 806"/>
                <a:gd name="T78" fmla="*/ 2147483646 w 805"/>
                <a:gd name="T79" fmla="*/ 2147483646 h 806"/>
                <a:gd name="T80" fmla="*/ 1494674784 w 805"/>
                <a:gd name="T81" fmla="*/ 2147483646 h 806"/>
                <a:gd name="T82" fmla="*/ 498224796 w 805"/>
                <a:gd name="T83" fmla="*/ 2147483646 h 806"/>
                <a:gd name="T84" fmla="*/ 0 w 805"/>
                <a:gd name="T85" fmla="*/ 2147483646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5" h="806">
                  <a:moveTo>
                    <a:pt x="0" y="403"/>
                  </a:moveTo>
                  <a:lnTo>
                    <a:pt x="0" y="382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1"/>
                  </a:lnTo>
                  <a:lnTo>
                    <a:pt x="12" y="301"/>
                  </a:lnTo>
                  <a:lnTo>
                    <a:pt x="18" y="282"/>
                  </a:lnTo>
                  <a:lnTo>
                    <a:pt x="24" y="263"/>
                  </a:lnTo>
                  <a:lnTo>
                    <a:pt x="31" y="246"/>
                  </a:lnTo>
                  <a:lnTo>
                    <a:pt x="39" y="228"/>
                  </a:lnTo>
                  <a:lnTo>
                    <a:pt x="49" y="210"/>
                  </a:lnTo>
                  <a:lnTo>
                    <a:pt x="58" y="194"/>
                  </a:lnTo>
                  <a:lnTo>
                    <a:pt x="69" y="177"/>
                  </a:lnTo>
                  <a:lnTo>
                    <a:pt x="80" y="162"/>
                  </a:lnTo>
                  <a:lnTo>
                    <a:pt x="92" y="146"/>
                  </a:lnTo>
                  <a:lnTo>
                    <a:pt x="105" y="131"/>
                  </a:lnTo>
                  <a:lnTo>
                    <a:pt x="118" y="117"/>
                  </a:lnTo>
                  <a:lnTo>
                    <a:pt x="132" y="104"/>
                  </a:lnTo>
                  <a:lnTo>
                    <a:pt x="146" y="91"/>
                  </a:lnTo>
                  <a:lnTo>
                    <a:pt x="161" y="79"/>
                  </a:lnTo>
                  <a:lnTo>
                    <a:pt x="178" y="68"/>
                  </a:lnTo>
                  <a:lnTo>
                    <a:pt x="193" y="58"/>
                  </a:lnTo>
                  <a:lnTo>
                    <a:pt x="211" y="48"/>
                  </a:lnTo>
                  <a:lnTo>
                    <a:pt x="228" y="39"/>
                  </a:lnTo>
                  <a:lnTo>
                    <a:pt x="245" y="30"/>
                  </a:lnTo>
                  <a:lnTo>
                    <a:pt x="264" y="23"/>
                  </a:lnTo>
                  <a:lnTo>
                    <a:pt x="283" y="17"/>
                  </a:lnTo>
                  <a:lnTo>
                    <a:pt x="302" y="12"/>
                  </a:lnTo>
                  <a:lnTo>
                    <a:pt x="321" y="8"/>
                  </a:lnTo>
                  <a:lnTo>
                    <a:pt x="341" y="4"/>
                  </a:lnTo>
                  <a:lnTo>
                    <a:pt x="361" y="1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23" y="0"/>
                  </a:lnTo>
                  <a:lnTo>
                    <a:pt x="444" y="1"/>
                  </a:lnTo>
                  <a:lnTo>
                    <a:pt x="464" y="4"/>
                  </a:lnTo>
                  <a:lnTo>
                    <a:pt x="483" y="8"/>
                  </a:lnTo>
                  <a:lnTo>
                    <a:pt x="504" y="12"/>
                  </a:lnTo>
                  <a:lnTo>
                    <a:pt x="523" y="17"/>
                  </a:lnTo>
                  <a:lnTo>
                    <a:pt x="541" y="23"/>
                  </a:lnTo>
                  <a:lnTo>
                    <a:pt x="559" y="30"/>
                  </a:lnTo>
                  <a:lnTo>
                    <a:pt x="577" y="39"/>
                  </a:lnTo>
                  <a:lnTo>
                    <a:pt x="595" y="48"/>
                  </a:lnTo>
                  <a:lnTo>
                    <a:pt x="611" y="58"/>
                  </a:lnTo>
                  <a:lnTo>
                    <a:pt x="628" y="68"/>
                  </a:lnTo>
                  <a:lnTo>
                    <a:pt x="643" y="79"/>
                  </a:lnTo>
                  <a:lnTo>
                    <a:pt x="659" y="91"/>
                  </a:lnTo>
                  <a:lnTo>
                    <a:pt x="674" y="104"/>
                  </a:lnTo>
                  <a:lnTo>
                    <a:pt x="687" y="117"/>
                  </a:lnTo>
                  <a:lnTo>
                    <a:pt x="701" y="131"/>
                  </a:lnTo>
                  <a:lnTo>
                    <a:pt x="713" y="146"/>
                  </a:lnTo>
                  <a:lnTo>
                    <a:pt x="726" y="162"/>
                  </a:lnTo>
                  <a:lnTo>
                    <a:pt x="737" y="177"/>
                  </a:lnTo>
                  <a:lnTo>
                    <a:pt x="747" y="194"/>
                  </a:lnTo>
                  <a:lnTo>
                    <a:pt x="757" y="210"/>
                  </a:lnTo>
                  <a:lnTo>
                    <a:pt x="766" y="228"/>
                  </a:lnTo>
                  <a:lnTo>
                    <a:pt x="773" y="246"/>
                  </a:lnTo>
                  <a:lnTo>
                    <a:pt x="781" y="263"/>
                  </a:lnTo>
                  <a:lnTo>
                    <a:pt x="788" y="282"/>
                  </a:lnTo>
                  <a:lnTo>
                    <a:pt x="792" y="301"/>
                  </a:lnTo>
                  <a:lnTo>
                    <a:pt x="797" y="321"/>
                  </a:lnTo>
                  <a:lnTo>
                    <a:pt x="801" y="341"/>
                  </a:lnTo>
                  <a:lnTo>
                    <a:pt x="803" y="361"/>
                  </a:lnTo>
                  <a:lnTo>
                    <a:pt x="805" y="382"/>
                  </a:lnTo>
                  <a:lnTo>
                    <a:pt x="805" y="403"/>
                  </a:lnTo>
                  <a:lnTo>
                    <a:pt x="805" y="423"/>
                  </a:lnTo>
                  <a:lnTo>
                    <a:pt x="803" y="443"/>
                  </a:lnTo>
                  <a:lnTo>
                    <a:pt x="801" y="463"/>
                  </a:lnTo>
                  <a:lnTo>
                    <a:pt x="797" y="483"/>
                  </a:lnTo>
                  <a:lnTo>
                    <a:pt x="792" y="503"/>
                  </a:lnTo>
                  <a:lnTo>
                    <a:pt x="788" y="522"/>
                  </a:lnTo>
                  <a:lnTo>
                    <a:pt x="781" y="541"/>
                  </a:lnTo>
                  <a:lnTo>
                    <a:pt x="773" y="559"/>
                  </a:lnTo>
                  <a:lnTo>
                    <a:pt x="766" y="577"/>
                  </a:lnTo>
                  <a:lnTo>
                    <a:pt x="757" y="594"/>
                  </a:lnTo>
                  <a:lnTo>
                    <a:pt x="747" y="611"/>
                  </a:lnTo>
                  <a:lnTo>
                    <a:pt x="737" y="627"/>
                  </a:lnTo>
                  <a:lnTo>
                    <a:pt x="726" y="644"/>
                  </a:lnTo>
                  <a:lnTo>
                    <a:pt x="713" y="658"/>
                  </a:lnTo>
                  <a:lnTo>
                    <a:pt x="701" y="674"/>
                  </a:lnTo>
                  <a:lnTo>
                    <a:pt x="687" y="688"/>
                  </a:lnTo>
                  <a:lnTo>
                    <a:pt x="674" y="701"/>
                  </a:lnTo>
                  <a:lnTo>
                    <a:pt x="659" y="714"/>
                  </a:lnTo>
                  <a:lnTo>
                    <a:pt x="643" y="726"/>
                  </a:lnTo>
                  <a:lnTo>
                    <a:pt x="628" y="736"/>
                  </a:lnTo>
                  <a:lnTo>
                    <a:pt x="611" y="747"/>
                  </a:lnTo>
                  <a:lnTo>
                    <a:pt x="595" y="756"/>
                  </a:lnTo>
                  <a:lnTo>
                    <a:pt x="577" y="766"/>
                  </a:lnTo>
                  <a:lnTo>
                    <a:pt x="559" y="774"/>
                  </a:lnTo>
                  <a:lnTo>
                    <a:pt x="541" y="781"/>
                  </a:lnTo>
                  <a:lnTo>
                    <a:pt x="523" y="787"/>
                  </a:lnTo>
                  <a:lnTo>
                    <a:pt x="504" y="793"/>
                  </a:lnTo>
                  <a:lnTo>
                    <a:pt x="483" y="798"/>
                  </a:lnTo>
                  <a:lnTo>
                    <a:pt x="464" y="801"/>
                  </a:lnTo>
                  <a:lnTo>
                    <a:pt x="444" y="804"/>
                  </a:lnTo>
                  <a:lnTo>
                    <a:pt x="423" y="805"/>
                  </a:lnTo>
                  <a:lnTo>
                    <a:pt x="403" y="806"/>
                  </a:lnTo>
                  <a:lnTo>
                    <a:pt x="382" y="805"/>
                  </a:lnTo>
                  <a:lnTo>
                    <a:pt x="361" y="804"/>
                  </a:lnTo>
                  <a:lnTo>
                    <a:pt x="341" y="801"/>
                  </a:lnTo>
                  <a:lnTo>
                    <a:pt x="321" y="798"/>
                  </a:lnTo>
                  <a:lnTo>
                    <a:pt x="302" y="793"/>
                  </a:lnTo>
                  <a:lnTo>
                    <a:pt x="283" y="787"/>
                  </a:lnTo>
                  <a:lnTo>
                    <a:pt x="264" y="781"/>
                  </a:lnTo>
                  <a:lnTo>
                    <a:pt x="245" y="774"/>
                  </a:lnTo>
                  <a:lnTo>
                    <a:pt x="228" y="766"/>
                  </a:lnTo>
                  <a:lnTo>
                    <a:pt x="211" y="756"/>
                  </a:lnTo>
                  <a:lnTo>
                    <a:pt x="193" y="747"/>
                  </a:lnTo>
                  <a:lnTo>
                    <a:pt x="178" y="736"/>
                  </a:lnTo>
                  <a:lnTo>
                    <a:pt x="161" y="726"/>
                  </a:lnTo>
                  <a:lnTo>
                    <a:pt x="146" y="714"/>
                  </a:lnTo>
                  <a:lnTo>
                    <a:pt x="132" y="701"/>
                  </a:lnTo>
                  <a:lnTo>
                    <a:pt x="118" y="688"/>
                  </a:lnTo>
                  <a:lnTo>
                    <a:pt x="105" y="674"/>
                  </a:lnTo>
                  <a:lnTo>
                    <a:pt x="92" y="658"/>
                  </a:lnTo>
                  <a:lnTo>
                    <a:pt x="80" y="644"/>
                  </a:lnTo>
                  <a:lnTo>
                    <a:pt x="69" y="627"/>
                  </a:lnTo>
                  <a:lnTo>
                    <a:pt x="58" y="611"/>
                  </a:lnTo>
                  <a:lnTo>
                    <a:pt x="49" y="594"/>
                  </a:lnTo>
                  <a:lnTo>
                    <a:pt x="39" y="577"/>
                  </a:lnTo>
                  <a:lnTo>
                    <a:pt x="31" y="559"/>
                  </a:lnTo>
                  <a:lnTo>
                    <a:pt x="24" y="541"/>
                  </a:lnTo>
                  <a:lnTo>
                    <a:pt x="18" y="522"/>
                  </a:lnTo>
                  <a:lnTo>
                    <a:pt x="12" y="503"/>
                  </a:lnTo>
                  <a:lnTo>
                    <a:pt x="8" y="483"/>
                  </a:lnTo>
                  <a:lnTo>
                    <a:pt x="4" y="463"/>
                  </a:lnTo>
                  <a:lnTo>
                    <a:pt x="2" y="443"/>
                  </a:lnTo>
                  <a:lnTo>
                    <a:pt x="0" y="42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8"/>
            <p:cNvSpPr>
              <a:spLocks/>
            </p:cNvSpPr>
            <p:nvPr/>
          </p:nvSpPr>
          <p:spPr bwMode="auto">
            <a:xfrm>
              <a:off x="2657475" y="917575"/>
              <a:ext cx="319088" cy="320675"/>
            </a:xfrm>
            <a:custGeom>
              <a:avLst/>
              <a:gdLst>
                <a:gd name="T0" fmla="*/ 124595342 w 805"/>
                <a:gd name="T1" fmla="*/ 2147483646 h 806"/>
                <a:gd name="T2" fmla="*/ 747415876 w 805"/>
                <a:gd name="T3" fmla="*/ 2147483646 h 806"/>
                <a:gd name="T4" fmla="*/ 1930680195 w 805"/>
                <a:gd name="T5" fmla="*/ 2147483646 h 806"/>
                <a:gd name="T6" fmla="*/ 2147483646 w 805"/>
                <a:gd name="T7" fmla="*/ 2147483646 h 806"/>
                <a:gd name="T8" fmla="*/ 2147483646 w 805"/>
                <a:gd name="T9" fmla="*/ 2147483646 h 806"/>
                <a:gd name="T10" fmla="*/ 2147483646 w 805"/>
                <a:gd name="T11" fmla="*/ 2147483646 h 806"/>
                <a:gd name="T12" fmla="*/ 2147483646 w 805"/>
                <a:gd name="T13" fmla="*/ 2147483646 h 806"/>
                <a:gd name="T14" fmla="*/ 2147483646 w 805"/>
                <a:gd name="T15" fmla="*/ 2147483646 h 806"/>
                <a:gd name="T16" fmla="*/ 2147483646 w 805"/>
                <a:gd name="T17" fmla="*/ 1070690060 h 806"/>
                <a:gd name="T18" fmla="*/ 2147483646 w 805"/>
                <a:gd name="T19" fmla="*/ 251843265 h 806"/>
                <a:gd name="T20" fmla="*/ 2147483646 w 805"/>
                <a:gd name="T21" fmla="*/ 0 h 806"/>
                <a:gd name="T22" fmla="*/ 2147483646 w 805"/>
                <a:gd name="T23" fmla="*/ 251843265 h 806"/>
                <a:gd name="T24" fmla="*/ 2147483646 w 805"/>
                <a:gd name="T25" fmla="*/ 1070690060 h 806"/>
                <a:gd name="T26" fmla="*/ 2147483646 w 805"/>
                <a:gd name="T27" fmla="*/ 2147483646 h 806"/>
                <a:gd name="T28" fmla="*/ 2147483646 w 805"/>
                <a:gd name="T29" fmla="*/ 2147483646 h 806"/>
                <a:gd name="T30" fmla="*/ 2147483646 w 805"/>
                <a:gd name="T31" fmla="*/ 2147483646 h 806"/>
                <a:gd name="T32" fmla="*/ 2147483646 w 805"/>
                <a:gd name="T33" fmla="*/ 2147483646 h 806"/>
                <a:gd name="T34" fmla="*/ 2147483646 w 805"/>
                <a:gd name="T35" fmla="*/ 2147483646 h 806"/>
                <a:gd name="T36" fmla="*/ 2147483646 w 805"/>
                <a:gd name="T37" fmla="*/ 2147483646 h 806"/>
                <a:gd name="T38" fmla="*/ 2147483646 w 805"/>
                <a:gd name="T39" fmla="*/ 2147483646 h 806"/>
                <a:gd name="T40" fmla="*/ 2147483646 w 805"/>
                <a:gd name="T41" fmla="*/ 2147483646 h 806"/>
                <a:gd name="T42" fmla="*/ 2147483646 w 805"/>
                <a:gd name="T43" fmla="*/ 2147483646 h 806"/>
                <a:gd name="T44" fmla="*/ 2147483646 w 805"/>
                <a:gd name="T45" fmla="*/ 2147483646 h 806"/>
                <a:gd name="T46" fmla="*/ 2147483646 w 805"/>
                <a:gd name="T47" fmla="*/ 2147483646 h 806"/>
                <a:gd name="T48" fmla="*/ 2147483646 w 805"/>
                <a:gd name="T49" fmla="*/ 2147483646 h 806"/>
                <a:gd name="T50" fmla="*/ 2147483646 w 805"/>
                <a:gd name="T51" fmla="*/ 2147483646 h 806"/>
                <a:gd name="T52" fmla="*/ 2147483646 w 805"/>
                <a:gd name="T53" fmla="*/ 2147483646 h 806"/>
                <a:gd name="T54" fmla="*/ 2147483646 w 805"/>
                <a:gd name="T55" fmla="*/ 2147483646 h 806"/>
                <a:gd name="T56" fmla="*/ 2147483646 w 805"/>
                <a:gd name="T57" fmla="*/ 2147483646 h 806"/>
                <a:gd name="T58" fmla="*/ 2147483646 w 805"/>
                <a:gd name="T59" fmla="*/ 2147483646 h 806"/>
                <a:gd name="T60" fmla="*/ 2147483646 w 805"/>
                <a:gd name="T61" fmla="*/ 2147483646 h 806"/>
                <a:gd name="T62" fmla="*/ 2147483646 w 805"/>
                <a:gd name="T63" fmla="*/ 2147483646 h 806"/>
                <a:gd name="T64" fmla="*/ 2147483646 w 805"/>
                <a:gd name="T65" fmla="*/ 2147483646 h 806"/>
                <a:gd name="T66" fmla="*/ 2147483646 w 805"/>
                <a:gd name="T67" fmla="*/ 2147483646 h 806"/>
                <a:gd name="T68" fmla="*/ 2147483646 w 805"/>
                <a:gd name="T69" fmla="*/ 2147483646 h 806"/>
                <a:gd name="T70" fmla="*/ 2147483646 w 805"/>
                <a:gd name="T71" fmla="*/ 2147483646 h 806"/>
                <a:gd name="T72" fmla="*/ 2147483646 w 805"/>
                <a:gd name="T73" fmla="*/ 2147483646 h 806"/>
                <a:gd name="T74" fmla="*/ 2147483646 w 805"/>
                <a:gd name="T75" fmla="*/ 2147483646 h 806"/>
                <a:gd name="T76" fmla="*/ 2147483646 w 805"/>
                <a:gd name="T77" fmla="*/ 2147483646 h 806"/>
                <a:gd name="T78" fmla="*/ 2147483646 w 805"/>
                <a:gd name="T79" fmla="*/ 2147483646 h 806"/>
                <a:gd name="T80" fmla="*/ 1494674784 w 805"/>
                <a:gd name="T81" fmla="*/ 2147483646 h 806"/>
                <a:gd name="T82" fmla="*/ 498224796 w 805"/>
                <a:gd name="T83" fmla="*/ 2147483646 h 806"/>
                <a:gd name="T84" fmla="*/ 0 w 805"/>
                <a:gd name="T85" fmla="*/ 2147483646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5" h="806">
                  <a:moveTo>
                    <a:pt x="0" y="403"/>
                  </a:moveTo>
                  <a:lnTo>
                    <a:pt x="0" y="382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1"/>
                  </a:lnTo>
                  <a:lnTo>
                    <a:pt x="12" y="301"/>
                  </a:lnTo>
                  <a:lnTo>
                    <a:pt x="18" y="282"/>
                  </a:lnTo>
                  <a:lnTo>
                    <a:pt x="24" y="263"/>
                  </a:lnTo>
                  <a:lnTo>
                    <a:pt x="31" y="246"/>
                  </a:lnTo>
                  <a:lnTo>
                    <a:pt x="39" y="228"/>
                  </a:lnTo>
                  <a:lnTo>
                    <a:pt x="49" y="210"/>
                  </a:lnTo>
                  <a:lnTo>
                    <a:pt x="58" y="194"/>
                  </a:lnTo>
                  <a:lnTo>
                    <a:pt x="69" y="177"/>
                  </a:lnTo>
                  <a:lnTo>
                    <a:pt x="80" y="162"/>
                  </a:lnTo>
                  <a:lnTo>
                    <a:pt x="92" y="146"/>
                  </a:lnTo>
                  <a:lnTo>
                    <a:pt x="105" y="131"/>
                  </a:lnTo>
                  <a:lnTo>
                    <a:pt x="118" y="117"/>
                  </a:lnTo>
                  <a:lnTo>
                    <a:pt x="132" y="104"/>
                  </a:lnTo>
                  <a:lnTo>
                    <a:pt x="146" y="91"/>
                  </a:lnTo>
                  <a:lnTo>
                    <a:pt x="161" y="79"/>
                  </a:lnTo>
                  <a:lnTo>
                    <a:pt x="178" y="68"/>
                  </a:lnTo>
                  <a:lnTo>
                    <a:pt x="193" y="58"/>
                  </a:lnTo>
                  <a:lnTo>
                    <a:pt x="211" y="48"/>
                  </a:lnTo>
                  <a:lnTo>
                    <a:pt x="228" y="39"/>
                  </a:lnTo>
                  <a:lnTo>
                    <a:pt x="245" y="30"/>
                  </a:lnTo>
                  <a:lnTo>
                    <a:pt x="264" y="23"/>
                  </a:lnTo>
                  <a:lnTo>
                    <a:pt x="283" y="17"/>
                  </a:lnTo>
                  <a:lnTo>
                    <a:pt x="302" y="12"/>
                  </a:lnTo>
                  <a:lnTo>
                    <a:pt x="321" y="8"/>
                  </a:lnTo>
                  <a:lnTo>
                    <a:pt x="341" y="4"/>
                  </a:lnTo>
                  <a:lnTo>
                    <a:pt x="361" y="1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23" y="0"/>
                  </a:lnTo>
                  <a:lnTo>
                    <a:pt x="444" y="1"/>
                  </a:lnTo>
                  <a:lnTo>
                    <a:pt x="464" y="4"/>
                  </a:lnTo>
                  <a:lnTo>
                    <a:pt x="483" y="8"/>
                  </a:lnTo>
                  <a:lnTo>
                    <a:pt x="504" y="12"/>
                  </a:lnTo>
                  <a:lnTo>
                    <a:pt x="523" y="17"/>
                  </a:lnTo>
                  <a:lnTo>
                    <a:pt x="541" y="23"/>
                  </a:lnTo>
                  <a:lnTo>
                    <a:pt x="559" y="30"/>
                  </a:lnTo>
                  <a:lnTo>
                    <a:pt x="577" y="39"/>
                  </a:lnTo>
                  <a:lnTo>
                    <a:pt x="595" y="48"/>
                  </a:lnTo>
                  <a:lnTo>
                    <a:pt x="611" y="58"/>
                  </a:lnTo>
                  <a:lnTo>
                    <a:pt x="628" y="68"/>
                  </a:lnTo>
                  <a:lnTo>
                    <a:pt x="643" y="79"/>
                  </a:lnTo>
                  <a:lnTo>
                    <a:pt x="659" y="91"/>
                  </a:lnTo>
                  <a:lnTo>
                    <a:pt x="674" y="104"/>
                  </a:lnTo>
                  <a:lnTo>
                    <a:pt x="687" y="117"/>
                  </a:lnTo>
                  <a:lnTo>
                    <a:pt x="701" y="131"/>
                  </a:lnTo>
                  <a:lnTo>
                    <a:pt x="713" y="146"/>
                  </a:lnTo>
                  <a:lnTo>
                    <a:pt x="726" y="162"/>
                  </a:lnTo>
                  <a:lnTo>
                    <a:pt x="737" y="177"/>
                  </a:lnTo>
                  <a:lnTo>
                    <a:pt x="747" y="194"/>
                  </a:lnTo>
                  <a:lnTo>
                    <a:pt x="757" y="210"/>
                  </a:lnTo>
                  <a:lnTo>
                    <a:pt x="766" y="228"/>
                  </a:lnTo>
                  <a:lnTo>
                    <a:pt x="773" y="246"/>
                  </a:lnTo>
                  <a:lnTo>
                    <a:pt x="781" y="263"/>
                  </a:lnTo>
                  <a:lnTo>
                    <a:pt x="788" y="282"/>
                  </a:lnTo>
                  <a:lnTo>
                    <a:pt x="792" y="301"/>
                  </a:lnTo>
                  <a:lnTo>
                    <a:pt x="797" y="321"/>
                  </a:lnTo>
                  <a:lnTo>
                    <a:pt x="801" y="341"/>
                  </a:lnTo>
                  <a:lnTo>
                    <a:pt x="803" y="361"/>
                  </a:lnTo>
                  <a:lnTo>
                    <a:pt x="805" y="382"/>
                  </a:lnTo>
                  <a:lnTo>
                    <a:pt x="805" y="403"/>
                  </a:lnTo>
                  <a:lnTo>
                    <a:pt x="805" y="423"/>
                  </a:lnTo>
                  <a:lnTo>
                    <a:pt x="803" y="443"/>
                  </a:lnTo>
                  <a:lnTo>
                    <a:pt x="801" y="463"/>
                  </a:lnTo>
                  <a:lnTo>
                    <a:pt x="797" y="483"/>
                  </a:lnTo>
                  <a:lnTo>
                    <a:pt x="792" y="503"/>
                  </a:lnTo>
                  <a:lnTo>
                    <a:pt x="788" y="522"/>
                  </a:lnTo>
                  <a:lnTo>
                    <a:pt x="781" y="541"/>
                  </a:lnTo>
                  <a:lnTo>
                    <a:pt x="773" y="559"/>
                  </a:lnTo>
                  <a:lnTo>
                    <a:pt x="766" y="577"/>
                  </a:lnTo>
                  <a:lnTo>
                    <a:pt x="757" y="594"/>
                  </a:lnTo>
                  <a:lnTo>
                    <a:pt x="747" y="611"/>
                  </a:lnTo>
                  <a:lnTo>
                    <a:pt x="737" y="627"/>
                  </a:lnTo>
                  <a:lnTo>
                    <a:pt x="726" y="644"/>
                  </a:lnTo>
                  <a:lnTo>
                    <a:pt x="713" y="658"/>
                  </a:lnTo>
                  <a:lnTo>
                    <a:pt x="701" y="674"/>
                  </a:lnTo>
                  <a:lnTo>
                    <a:pt x="687" y="688"/>
                  </a:lnTo>
                  <a:lnTo>
                    <a:pt x="674" y="701"/>
                  </a:lnTo>
                  <a:lnTo>
                    <a:pt x="659" y="714"/>
                  </a:lnTo>
                  <a:lnTo>
                    <a:pt x="643" y="726"/>
                  </a:lnTo>
                  <a:lnTo>
                    <a:pt x="628" y="736"/>
                  </a:lnTo>
                  <a:lnTo>
                    <a:pt x="611" y="747"/>
                  </a:lnTo>
                  <a:lnTo>
                    <a:pt x="595" y="756"/>
                  </a:lnTo>
                  <a:lnTo>
                    <a:pt x="577" y="766"/>
                  </a:lnTo>
                  <a:lnTo>
                    <a:pt x="559" y="774"/>
                  </a:lnTo>
                  <a:lnTo>
                    <a:pt x="541" y="781"/>
                  </a:lnTo>
                  <a:lnTo>
                    <a:pt x="523" y="787"/>
                  </a:lnTo>
                  <a:lnTo>
                    <a:pt x="504" y="793"/>
                  </a:lnTo>
                  <a:lnTo>
                    <a:pt x="483" y="798"/>
                  </a:lnTo>
                  <a:lnTo>
                    <a:pt x="464" y="801"/>
                  </a:lnTo>
                  <a:lnTo>
                    <a:pt x="444" y="804"/>
                  </a:lnTo>
                  <a:lnTo>
                    <a:pt x="423" y="805"/>
                  </a:lnTo>
                  <a:lnTo>
                    <a:pt x="403" y="806"/>
                  </a:lnTo>
                  <a:lnTo>
                    <a:pt x="382" y="805"/>
                  </a:lnTo>
                  <a:lnTo>
                    <a:pt x="361" y="804"/>
                  </a:lnTo>
                  <a:lnTo>
                    <a:pt x="341" y="801"/>
                  </a:lnTo>
                  <a:lnTo>
                    <a:pt x="321" y="798"/>
                  </a:lnTo>
                  <a:lnTo>
                    <a:pt x="302" y="793"/>
                  </a:lnTo>
                  <a:lnTo>
                    <a:pt x="283" y="787"/>
                  </a:lnTo>
                  <a:lnTo>
                    <a:pt x="264" y="781"/>
                  </a:lnTo>
                  <a:lnTo>
                    <a:pt x="245" y="774"/>
                  </a:lnTo>
                  <a:lnTo>
                    <a:pt x="228" y="766"/>
                  </a:lnTo>
                  <a:lnTo>
                    <a:pt x="211" y="756"/>
                  </a:lnTo>
                  <a:lnTo>
                    <a:pt x="193" y="747"/>
                  </a:lnTo>
                  <a:lnTo>
                    <a:pt x="178" y="736"/>
                  </a:lnTo>
                  <a:lnTo>
                    <a:pt x="161" y="726"/>
                  </a:lnTo>
                  <a:lnTo>
                    <a:pt x="146" y="714"/>
                  </a:lnTo>
                  <a:lnTo>
                    <a:pt x="132" y="701"/>
                  </a:lnTo>
                  <a:lnTo>
                    <a:pt x="118" y="688"/>
                  </a:lnTo>
                  <a:lnTo>
                    <a:pt x="105" y="674"/>
                  </a:lnTo>
                  <a:lnTo>
                    <a:pt x="92" y="658"/>
                  </a:lnTo>
                  <a:lnTo>
                    <a:pt x="80" y="644"/>
                  </a:lnTo>
                  <a:lnTo>
                    <a:pt x="69" y="627"/>
                  </a:lnTo>
                  <a:lnTo>
                    <a:pt x="58" y="611"/>
                  </a:lnTo>
                  <a:lnTo>
                    <a:pt x="49" y="594"/>
                  </a:lnTo>
                  <a:lnTo>
                    <a:pt x="39" y="577"/>
                  </a:lnTo>
                  <a:lnTo>
                    <a:pt x="31" y="559"/>
                  </a:lnTo>
                  <a:lnTo>
                    <a:pt x="24" y="541"/>
                  </a:lnTo>
                  <a:lnTo>
                    <a:pt x="18" y="522"/>
                  </a:lnTo>
                  <a:lnTo>
                    <a:pt x="12" y="503"/>
                  </a:lnTo>
                  <a:lnTo>
                    <a:pt x="8" y="483"/>
                  </a:lnTo>
                  <a:lnTo>
                    <a:pt x="4" y="463"/>
                  </a:lnTo>
                  <a:lnTo>
                    <a:pt x="2" y="443"/>
                  </a:lnTo>
                  <a:lnTo>
                    <a:pt x="0" y="423"/>
                  </a:lnTo>
                  <a:lnTo>
                    <a:pt x="0" y="40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74"/>
            <p:cNvSpPr>
              <a:spLocks noChangeShapeType="1"/>
            </p:cNvSpPr>
            <p:nvPr/>
          </p:nvSpPr>
          <p:spPr bwMode="auto">
            <a:xfrm>
              <a:off x="2657475" y="1077913"/>
              <a:ext cx="31908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Rectangle 50"/>
            <p:cNvSpPr>
              <a:spLocks noChangeArrowheads="1"/>
            </p:cNvSpPr>
            <p:nvPr/>
          </p:nvSpPr>
          <p:spPr bwMode="auto">
            <a:xfrm>
              <a:off x="2749550" y="949325"/>
              <a:ext cx="127354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000000"/>
                  </a:solidFill>
                  <a:latin typeface="Arial" panose="020B0604020202020204" pitchFamily="34" charset="0"/>
                </a:rPr>
                <a:t>LC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9" name="Rectangle 51"/>
            <p:cNvSpPr>
              <a:spLocks noChangeArrowheads="1"/>
            </p:cNvSpPr>
            <p:nvPr/>
          </p:nvSpPr>
          <p:spPr bwMode="auto">
            <a:xfrm>
              <a:off x="2789238" y="1089024"/>
              <a:ext cx="53310" cy="11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0" name="Freeform 52"/>
            <p:cNvSpPr>
              <a:spLocks/>
            </p:cNvSpPr>
            <p:nvPr/>
          </p:nvSpPr>
          <p:spPr bwMode="auto">
            <a:xfrm>
              <a:off x="2540000" y="833438"/>
              <a:ext cx="285750" cy="84137"/>
            </a:xfrm>
            <a:custGeom>
              <a:avLst/>
              <a:gdLst>
                <a:gd name="T0" fmla="*/ 0 w 724"/>
                <a:gd name="T1" fmla="*/ 0 h 214"/>
                <a:gd name="T2" fmla="*/ 2147483646 w 724"/>
                <a:gd name="T3" fmla="*/ 0 h 214"/>
                <a:gd name="T4" fmla="*/ 2147483646 w 724"/>
                <a:gd name="T5" fmla="*/ 2147483646 h 2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4" h="214">
                  <a:moveTo>
                    <a:pt x="0" y="0"/>
                  </a:moveTo>
                  <a:lnTo>
                    <a:pt x="724" y="0"/>
                  </a:lnTo>
                  <a:lnTo>
                    <a:pt x="724" y="21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2516188" y="1233488"/>
              <a:ext cx="300037" cy="52387"/>
            </a:xfrm>
            <a:custGeom>
              <a:avLst/>
              <a:gdLst>
                <a:gd name="T0" fmla="*/ 0 w 759"/>
                <a:gd name="T1" fmla="*/ 2147483646 h 131"/>
                <a:gd name="T2" fmla="*/ 2147483646 w 759"/>
                <a:gd name="T3" fmla="*/ 2147483646 h 131"/>
                <a:gd name="T4" fmla="*/ 2147483646 w 759"/>
                <a:gd name="T5" fmla="*/ 0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9" h="131">
                  <a:moveTo>
                    <a:pt x="0" y="131"/>
                  </a:moveTo>
                  <a:lnTo>
                    <a:pt x="759" y="131"/>
                  </a:lnTo>
                  <a:lnTo>
                    <a:pt x="75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4"/>
            <p:cNvSpPr>
              <a:spLocks noEditPoints="1"/>
            </p:cNvSpPr>
            <p:nvPr/>
          </p:nvSpPr>
          <p:spPr bwMode="auto">
            <a:xfrm>
              <a:off x="2971800" y="1063625"/>
              <a:ext cx="174625" cy="363538"/>
            </a:xfrm>
            <a:custGeom>
              <a:avLst/>
              <a:gdLst>
                <a:gd name="T0" fmla="*/ 2147483646 w 437"/>
                <a:gd name="T1" fmla="*/ 0 h 917"/>
                <a:gd name="T2" fmla="*/ 2147483646 w 437"/>
                <a:gd name="T3" fmla="*/ 186871218 h 917"/>
                <a:gd name="T4" fmla="*/ 2147483646 w 437"/>
                <a:gd name="T5" fmla="*/ 436138164 h 917"/>
                <a:gd name="T6" fmla="*/ 2147483646 w 437"/>
                <a:gd name="T7" fmla="*/ 934671263 h 917"/>
                <a:gd name="T8" fmla="*/ 2147483646 w 437"/>
                <a:gd name="T9" fmla="*/ 1495442702 h 917"/>
                <a:gd name="T10" fmla="*/ 2147483646 w 437"/>
                <a:gd name="T11" fmla="*/ 1993818809 h 917"/>
                <a:gd name="T12" fmla="*/ 2147483646 w 437"/>
                <a:gd name="T13" fmla="*/ 2147483646 h 917"/>
                <a:gd name="T14" fmla="*/ 2147483646 w 437"/>
                <a:gd name="T15" fmla="*/ 2147483646 h 917"/>
                <a:gd name="T16" fmla="*/ 2147483646 w 437"/>
                <a:gd name="T17" fmla="*/ 2147483646 h 917"/>
                <a:gd name="T18" fmla="*/ 1148576957 w 437"/>
                <a:gd name="T19" fmla="*/ 2147483646 h 917"/>
                <a:gd name="T20" fmla="*/ 574208558 w 437"/>
                <a:gd name="T21" fmla="*/ 2147483646 h 917"/>
                <a:gd name="T22" fmla="*/ 191456133 w 437"/>
                <a:gd name="T23" fmla="*/ 2147483646 h 917"/>
                <a:gd name="T24" fmla="*/ 0 w 437"/>
                <a:gd name="T25" fmla="*/ 1744552260 h 917"/>
                <a:gd name="T26" fmla="*/ 0 w 437"/>
                <a:gd name="T27" fmla="*/ 1183780821 h 917"/>
                <a:gd name="T28" fmla="*/ 191456133 w 437"/>
                <a:gd name="T29" fmla="*/ 685404713 h 917"/>
                <a:gd name="T30" fmla="*/ 574208558 w 437"/>
                <a:gd name="T31" fmla="*/ 311504889 h 917"/>
                <a:gd name="T32" fmla="*/ 1148576957 w 437"/>
                <a:gd name="T33" fmla="*/ 124633275 h 917"/>
                <a:gd name="T34" fmla="*/ 1403745240 w 437"/>
                <a:gd name="T35" fmla="*/ 0 h 917"/>
                <a:gd name="T36" fmla="*/ 2147483646 w 437"/>
                <a:gd name="T37" fmla="*/ 2147483646 h 917"/>
                <a:gd name="T38" fmla="*/ 2147483646 w 437"/>
                <a:gd name="T39" fmla="*/ 2147483646 h 917"/>
                <a:gd name="T40" fmla="*/ 2147483646 w 437"/>
                <a:gd name="T41" fmla="*/ 2147483646 h 917"/>
                <a:gd name="T42" fmla="*/ 2147483646 w 437"/>
                <a:gd name="T43" fmla="*/ 2147483646 h 917"/>
                <a:gd name="T44" fmla="*/ 2147483646 w 437"/>
                <a:gd name="T45" fmla="*/ 2147483646 h 917"/>
                <a:gd name="T46" fmla="*/ 2147483646 w 437"/>
                <a:gd name="T47" fmla="*/ 2147483646 h 917"/>
                <a:gd name="T48" fmla="*/ 2147483646 w 437"/>
                <a:gd name="T49" fmla="*/ 2147483646 h 917"/>
                <a:gd name="T50" fmla="*/ 2147483646 w 437"/>
                <a:gd name="T51" fmla="*/ 2147483646 h 917"/>
                <a:gd name="T52" fmla="*/ 2147483646 w 437"/>
                <a:gd name="T53" fmla="*/ 2147483646 h 917"/>
                <a:gd name="T54" fmla="*/ 2147483646 w 437"/>
                <a:gd name="T55" fmla="*/ 2147483646 h 917"/>
                <a:gd name="T56" fmla="*/ 2147483646 w 437"/>
                <a:gd name="T57" fmla="*/ 2147483646 h 917"/>
                <a:gd name="T58" fmla="*/ 2147483646 w 437"/>
                <a:gd name="T59" fmla="*/ 2147483646 h 917"/>
                <a:gd name="T60" fmla="*/ 2147483646 w 437"/>
                <a:gd name="T61" fmla="*/ 2147483646 h 917"/>
                <a:gd name="T62" fmla="*/ 2147483646 w 437"/>
                <a:gd name="T63" fmla="*/ 2147483646 h 917"/>
                <a:gd name="T64" fmla="*/ 2147483646 w 437"/>
                <a:gd name="T65" fmla="*/ 2147483646 h 917"/>
                <a:gd name="T66" fmla="*/ 2147483646 w 437"/>
                <a:gd name="T67" fmla="*/ 2147483646 h 917"/>
                <a:gd name="T68" fmla="*/ 2147483646 w 437"/>
                <a:gd name="T69" fmla="*/ 2147483646 h 917"/>
                <a:gd name="T70" fmla="*/ 2147483646 w 437"/>
                <a:gd name="T71" fmla="*/ 2147483646 h 917"/>
                <a:gd name="T72" fmla="*/ 2147483646 w 437"/>
                <a:gd name="T73" fmla="*/ 2147483646 h 917"/>
                <a:gd name="T74" fmla="*/ 2147483646 w 437"/>
                <a:gd name="T75" fmla="*/ 2147483646 h 917"/>
                <a:gd name="T76" fmla="*/ 2147483646 w 437"/>
                <a:gd name="T77" fmla="*/ 2147483646 h 917"/>
                <a:gd name="T78" fmla="*/ 2147483646 w 437"/>
                <a:gd name="T79" fmla="*/ 2147483646 h 917"/>
                <a:gd name="T80" fmla="*/ 2147483646 w 437"/>
                <a:gd name="T81" fmla="*/ 2147483646 h 917"/>
                <a:gd name="T82" fmla="*/ 2147483646 w 437"/>
                <a:gd name="T83" fmla="*/ 2147483646 h 917"/>
                <a:gd name="T84" fmla="*/ 2147483646 w 437"/>
                <a:gd name="T85" fmla="*/ 2147483646 h 917"/>
                <a:gd name="T86" fmla="*/ 2147483646 w 437"/>
                <a:gd name="T87" fmla="*/ 2147483646 h 917"/>
                <a:gd name="T88" fmla="*/ 2147483646 w 437"/>
                <a:gd name="T89" fmla="*/ 2147483646 h 917"/>
                <a:gd name="T90" fmla="*/ 2147483646 w 437"/>
                <a:gd name="T91" fmla="*/ 2147483646 h 917"/>
                <a:gd name="T92" fmla="*/ 2147483646 w 437"/>
                <a:gd name="T93" fmla="*/ 2147483646 h 917"/>
                <a:gd name="T94" fmla="*/ 2147483646 w 437"/>
                <a:gd name="T95" fmla="*/ 2147483646 h 917"/>
                <a:gd name="T96" fmla="*/ 2147483646 w 437"/>
                <a:gd name="T97" fmla="*/ 2147483646 h 917"/>
                <a:gd name="T98" fmla="*/ 2147483646 w 437"/>
                <a:gd name="T99" fmla="*/ 2147483646 h 917"/>
                <a:gd name="T100" fmla="*/ 2147483646 w 437"/>
                <a:gd name="T101" fmla="*/ 2147483646 h 917"/>
                <a:gd name="T102" fmla="*/ 2147483646 w 437"/>
                <a:gd name="T103" fmla="*/ 2147483646 h 917"/>
                <a:gd name="T104" fmla="*/ 2147483646 w 437"/>
                <a:gd name="T105" fmla="*/ 2147483646 h 917"/>
                <a:gd name="T106" fmla="*/ 2147483646 w 437"/>
                <a:gd name="T107" fmla="*/ 2147483646 h 9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7" h="917">
                  <a:moveTo>
                    <a:pt x="22" y="0"/>
                  </a:moveTo>
                  <a:lnTo>
                    <a:pt x="341" y="0"/>
                  </a:lnTo>
                  <a:lnTo>
                    <a:pt x="346" y="2"/>
                  </a:lnTo>
                  <a:lnTo>
                    <a:pt x="350" y="3"/>
                  </a:lnTo>
                  <a:lnTo>
                    <a:pt x="354" y="5"/>
                  </a:lnTo>
                  <a:lnTo>
                    <a:pt x="357" y="7"/>
                  </a:lnTo>
                  <a:lnTo>
                    <a:pt x="360" y="11"/>
                  </a:lnTo>
                  <a:lnTo>
                    <a:pt x="362" y="15"/>
                  </a:lnTo>
                  <a:lnTo>
                    <a:pt x="363" y="19"/>
                  </a:lnTo>
                  <a:lnTo>
                    <a:pt x="364" y="24"/>
                  </a:lnTo>
                  <a:lnTo>
                    <a:pt x="363" y="28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4" y="42"/>
                  </a:lnTo>
                  <a:lnTo>
                    <a:pt x="350" y="44"/>
                  </a:lnTo>
                  <a:lnTo>
                    <a:pt x="346" y="45"/>
                  </a:lnTo>
                  <a:lnTo>
                    <a:pt x="341" y="46"/>
                  </a:lnTo>
                  <a:lnTo>
                    <a:pt x="22" y="46"/>
                  </a:lnTo>
                  <a:lnTo>
                    <a:pt x="18" y="45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7" y="7"/>
                  </a:lnTo>
                  <a:lnTo>
                    <a:pt x="9" y="5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2" y="0"/>
                  </a:lnTo>
                  <a:close/>
                  <a:moveTo>
                    <a:pt x="437" y="179"/>
                  </a:moveTo>
                  <a:lnTo>
                    <a:pt x="437" y="497"/>
                  </a:lnTo>
                  <a:lnTo>
                    <a:pt x="435" y="500"/>
                  </a:lnTo>
                  <a:lnTo>
                    <a:pt x="434" y="505"/>
                  </a:lnTo>
                  <a:lnTo>
                    <a:pt x="432" y="509"/>
                  </a:lnTo>
                  <a:lnTo>
                    <a:pt x="430" y="512"/>
                  </a:lnTo>
                  <a:lnTo>
                    <a:pt x="426" y="515"/>
                  </a:lnTo>
                  <a:lnTo>
                    <a:pt x="422" y="517"/>
                  </a:lnTo>
                  <a:lnTo>
                    <a:pt x="418" y="518"/>
                  </a:lnTo>
                  <a:lnTo>
                    <a:pt x="414" y="519"/>
                  </a:lnTo>
                  <a:lnTo>
                    <a:pt x="409" y="518"/>
                  </a:lnTo>
                  <a:lnTo>
                    <a:pt x="405" y="517"/>
                  </a:lnTo>
                  <a:lnTo>
                    <a:pt x="401" y="515"/>
                  </a:lnTo>
                  <a:lnTo>
                    <a:pt x="398" y="512"/>
                  </a:lnTo>
                  <a:lnTo>
                    <a:pt x="395" y="509"/>
                  </a:lnTo>
                  <a:lnTo>
                    <a:pt x="393" y="505"/>
                  </a:lnTo>
                  <a:lnTo>
                    <a:pt x="392" y="500"/>
                  </a:lnTo>
                  <a:lnTo>
                    <a:pt x="390" y="497"/>
                  </a:lnTo>
                  <a:lnTo>
                    <a:pt x="390" y="179"/>
                  </a:lnTo>
                  <a:lnTo>
                    <a:pt x="392" y="174"/>
                  </a:lnTo>
                  <a:lnTo>
                    <a:pt x="393" y="169"/>
                  </a:lnTo>
                  <a:lnTo>
                    <a:pt x="395" y="166"/>
                  </a:lnTo>
                  <a:lnTo>
                    <a:pt x="398" y="162"/>
                  </a:lnTo>
                  <a:lnTo>
                    <a:pt x="401" y="160"/>
                  </a:lnTo>
                  <a:lnTo>
                    <a:pt x="405" y="158"/>
                  </a:lnTo>
                  <a:lnTo>
                    <a:pt x="409" y="156"/>
                  </a:lnTo>
                  <a:lnTo>
                    <a:pt x="414" y="155"/>
                  </a:lnTo>
                  <a:lnTo>
                    <a:pt x="418" y="156"/>
                  </a:lnTo>
                  <a:lnTo>
                    <a:pt x="422" y="158"/>
                  </a:lnTo>
                  <a:lnTo>
                    <a:pt x="426" y="160"/>
                  </a:lnTo>
                  <a:lnTo>
                    <a:pt x="430" y="162"/>
                  </a:lnTo>
                  <a:lnTo>
                    <a:pt x="432" y="166"/>
                  </a:lnTo>
                  <a:lnTo>
                    <a:pt x="434" y="169"/>
                  </a:lnTo>
                  <a:lnTo>
                    <a:pt x="435" y="174"/>
                  </a:lnTo>
                  <a:lnTo>
                    <a:pt x="437" y="179"/>
                  </a:lnTo>
                  <a:close/>
                  <a:moveTo>
                    <a:pt x="437" y="724"/>
                  </a:moveTo>
                  <a:lnTo>
                    <a:pt x="437" y="894"/>
                  </a:lnTo>
                  <a:lnTo>
                    <a:pt x="435" y="899"/>
                  </a:lnTo>
                  <a:lnTo>
                    <a:pt x="434" y="902"/>
                  </a:lnTo>
                  <a:lnTo>
                    <a:pt x="432" y="907"/>
                  </a:lnTo>
                  <a:lnTo>
                    <a:pt x="430" y="911"/>
                  </a:lnTo>
                  <a:lnTo>
                    <a:pt x="426" y="913"/>
                  </a:lnTo>
                  <a:lnTo>
                    <a:pt x="422" y="915"/>
                  </a:lnTo>
                  <a:lnTo>
                    <a:pt x="418" y="917"/>
                  </a:lnTo>
                  <a:lnTo>
                    <a:pt x="414" y="917"/>
                  </a:lnTo>
                  <a:lnTo>
                    <a:pt x="409" y="917"/>
                  </a:lnTo>
                  <a:lnTo>
                    <a:pt x="405" y="915"/>
                  </a:lnTo>
                  <a:lnTo>
                    <a:pt x="401" y="913"/>
                  </a:lnTo>
                  <a:lnTo>
                    <a:pt x="398" y="911"/>
                  </a:lnTo>
                  <a:lnTo>
                    <a:pt x="395" y="907"/>
                  </a:lnTo>
                  <a:lnTo>
                    <a:pt x="393" y="902"/>
                  </a:lnTo>
                  <a:lnTo>
                    <a:pt x="392" y="899"/>
                  </a:lnTo>
                  <a:lnTo>
                    <a:pt x="390" y="894"/>
                  </a:lnTo>
                  <a:lnTo>
                    <a:pt x="390" y="724"/>
                  </a:lnTo>
                  <a:lnTo>
                    <a:pt x="392" y="719"/>
                  </a:lnTo>
                  <a:lnTo>
                    <a:pt x="393" y="714"/>
                  </a:lnTo>
                  <a:lnTo>
                    <a:pt x="395" y="711"/>
                  </a:lnTo>
                  <a:lnTo>
                    <a:pt x="398" y="707"/>
                  </a:lnTo>
                  <a:lnTo>
                    <a:pt x="401" y="705"/>
                  </a:lnTo>
                  <a:lnTo>
                    <a:pt x="405" y="703"/>
                  </a:lnTo>
                  <a:lnTo>
                    <a:pt x="409" y="701"/>
                  </a:lnTo>
                  <a:lnTo>
                    <a:pt x="414" y="701"/>
                  </a:lnTo>
                  <a:lnTo>
                    <a:pt x="418" y="701"/>
                  </a:lnTo>
                  <a:lnTo>
                    <a:pt x="422" y="703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2" y="711"/>
                  </a:lnTo>
                  <a:lnTo>
                    <a:pt x="434" y="714"/>
                  </a:lnTo>
                  <a:lnTo>
                    <a:pt x="435" y="719"/>
                  </a:lnTo>
                  <a:lnTo>
                    <a:pt x="437" y="7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5"/>
            <p:cNvSpPr>
              <a:spLocks/>
            </p:cNvSpPr>
            <p:nvPr/>
          </p:nvSpPr>
          <p:spPr bwMode="auto">
            <a:xfrm>
              <a:off x="3097213" y="1409700"/>
              <a:ext cx="79375" cy="77788"/>
            </a:xfrm>
            <a:custGeom>
              <a:avLst/>
              <a:gdLst>
                <a:gd name="T0" fmla="*/ 0 w 197"/>
                <a:gd name="T1" fmla="*/ 0 h 198"/>
                <a:gd name="T2" fmla="*/ 2147483646 w 197"/>
                <a:gd name="T3" fmla="*/ 2147483646 h 198"/>
                <a:gd name="T4" fmla="*/ 2147483646 w 197"/>
                <a:gd name="T5" fmla="*/ 0 h 198"/>
                <a:gd name="T6" fmla="*/ 0 w 197"/>
                <a:gd name="T7" fmla="*/ 0 h 1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198">
                  <a:moveTo>
                    <a:pt x="0" y="0"/>
                  </a:moveTo>
                  <a:lnTo>
                    <a:pt x="99" y="198"/>
                  </a:lnTo>
                  <a:lnTo>
                    <a:pt x="1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Right Arrow 71"/>
          <p:cNvSpPr>
            <a:spLocks noChangeArrowheads="1"/>
          </p:cNvSpPr>
          <p:nvPr/>
        </p:nvSpPr>
        <p:spPr bwMode="auto">
          <a:xfrm>
            <a:off x="3214688" y="3527425"/>
            <a:ext cx="914400" cy="576263"/>
          </a:xfrm>
          <a:prstGeom prst="rightArrow">
            <a:avLst>
              <a:gd name="adj1" fmla="val 50000"/>
              <a:gd name="adj2" fmla="val 4994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72"/>
          <p:cNvSpPr>
            <a:spLocks noChangeArrowheads="1"/>
          </p:cNvSpPr>
          <p:nvPr/>
        </p:nvSpPr>
        <p:spPr bwMode="auto">
          <a:xfrm>
            <a:off x="152400" y="1844675"/>
            <a:ext cx="8839200" cy="38608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133600"/>
            <a:ext cx="45497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Box 74"/>
          <p:cNvSpPr txBox="1">
            <a:spLocks noChangeArrowheads="1"/>
          </p:cNvSpPr>
          <p:nvPr/>
        </p:nvSpPr>
        <p:spPr bwMode="auto">
          <a:xfrm>
            <a:off x="522288" y="2133600"/>
            <a:ext cx="2306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Basic flowsheet</a:t>
            </a:r>
          </a:p>
        </p:txBody>
      </p:sp>
      <p:sp>
        <p:nvSpPr>
          <p:cNvPr id="3083" name="TextBox 75"/>
          <p:cNvSpPr txBox="1">
            <a:spLocks noChangeArrowheads="1"/>
          </p:cNvSpPr>
          <p:nvPr/>
        </p:nvSpPr>
        <p:spPr bwMode="auto">
          <a:xfrm>
            <a:off x="5443538" y="2165350"/>
            <a:ext cx="3090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Design with 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1767460" y="4496944"/>
            <a:ext cx="0" cy="19812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1767460" y="6478144"/>
            <a:ext cx="3276600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2665985" y="6565457"/>
            <a:ext cx="885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kern="0">
                <a:solidFill>
                  <a:srgbClr val="000000"/>
                </a:solidFill>
                <a:latin typeface="Calibri" panose="020F0502020204030204"/>
              </a:rPr>
              <a:t>Flow rate</a:t>
            </a:r>
            <a:endParaRPr lang="en-US" altLang="en-US" sz="2400" b="1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 rot="16200000">
            <a:off x="506191" y="5197826"/>
            <a:ext cx="193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kern="0">
                <a:solidFill>
                  <a:srgbClr val="000000"/>
                </a:solidFill>
                <a:latin typeface="Calibri" panose="020F0502020204030204"/>
              </a:rPr>
              <a:t>Head at outlet of pump</a:t>
            </a:r>
            <a:endParaRPr lang="en-US" altLang="en-US" sz="2400" b="1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>
            <a:off x="1767460" y="6097144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kern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5868" y="3196018"/>
            <a:ext cx="3673303" cy="2528511"/>
            <a:chOff x="5013498" y="3489796"/>
            <a:chExt cx="3673303" cy="2528511"/>
          </a:xfrm>
        </p:grpSpPr>
        <p:sp>
          <p:nvSpPr>
            <p:cNvPr id="21" name="Text Box 52"/>
            <p:cNvSpPr txBox="1">
              <a:spLocks noChangeArrowheads="1"/>
            </p:cNvSpPr>
            <p:nvPr/>
          </p:nvSpPr>
          <p:spPr bwMode="auto">
            <a:xfrm>
              <a:off x="5720775" y="4941089"/>
              <a:ext cx="2966026" cy="1077218"/>
            </a:xfrm>
            <a:prstGeom prst="rect">
              <a:avLst/>
            </a:prstGeom>
            <a:noFill/>
            <a:ln w="2857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600" b="1" kern="0" dirty="0">
                  <a:solidFill>
                    <a:srgbClr val="000000"/>
                  </a:solidFill>
                  <a:latin typeface="Calibri" panose="020F0502020204030204"/>
                </a:rPr>
                <a:t>To achieve the desired flow, we </a:t>
              </a:r>
              <a:r>
                <a:rPr lang="en-US" altLang="en-US" sz="1600" b="1" u="sng" kern="0" dirty="0">
                  <a:solidFill>
                    <a:srgbClr val="FF0000"/>
                  </a:solidFill>
                  <a:latin typeface="Calibri" panose="020F0502020204030204"/>
                </a:rPr>
                <a:t>vary the system resistance</a:t>
              </a:r>
              <a:r>
                <a:rPr lang="en-US" altLang="en-US" sz="1600" b="1" kern="0" dirty="0">
                  <a:solidFill>
                    <a:srgbClr val="000000"/>
                  </a:solidFill>
                  <a:latin typeface="Calibri" panose="020F0502020204030204"/>
                </a:rPr>
                <a:t> by changing the </a:t>
              </a:r>
              <a:r>
                <a:rPr lang="en-US" altLang="en-US" sz="1600" b="1" kern="0" dirty="0" smtClean="0">
                  <a:solidFill>
                    <a:srgbClr val="000000"/>
                  </a:solidFill>
                  <a:latin typeface="Calibri" panose="020F0502020204030204"/>
                </a:rPr>
                <a:t>valve opening that affects the valve pressure drop.</a:t>
              </a:r>
              <a:endParaRPr lang="en-US" altLang="en-US" sz="1600" b="1" kern="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5111175" y="4941089"/>
              <a:ext cx="6096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" name="Line 54"/>
            <p:cNvSpPr>
              <a:spLocks noChangeShapeType="1"/>
            </p:cNvSpPr>
            <p:nvPr/>
          </p:nvSpPr>
          <p:spPr bwMode="auto">
            <a:xfrm flipH="1" flipV="1">
              <a:off x="5013498" y="3489796"/>
              <a:ext cx="120650" cy="147129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16735" y="4282245"/>
            <a:ext cx="1931322" cy="1840459"/>
            <a:chOff x="2306448" y="4524200"/>
            <a:chExt cx="1931322" cy="1840459"/>
          </a:xfrm>
        </p:grpSpPr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2306448" y="4840659"/>
              <a:ext cx="1371600" cy="1524000"/>
            </a:xfrm>
            <a:custGeom>
              <a:avLst/>
              <a:gdLst>
                <a:gd name="T0" fmla="*/ 0 w 864"/>
                <a:gd name="T1" fmla="*/ 960 h 960"/>
                <a:gd name="T2" fmla="*/ 432 w 864"/>
                <a:gd name="T3" fmla="*/ 816 h 960"/>
                <a:gd name="T4" fmla="*/ 720 w 864"/>
                <a:gd name="T5" fmla="*/ 432 h 960"/>
                <a:gd name="T6" fmla="*/ 864 w 86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4" h="960">
                  <a:moveTo>
                    <a:pt x="0" y="960"/>
                  </a:moveTo>
                  <a:cubicBezTo>
                    <a:pt x="156" y="932"/>
                    <a:pt x="312" y="904"/>
                    <a:pt x="432" y="816"/>
                  </a:cubicBezTo>
                  <a:cubicBezTo>
                    <a:pt x="552" y="728"/>
                    <a:pt x="648" y="568"/>
                    <a:pt x="720" y="432"/>
                  </a:cubicBezTo>
                  <a:cubicBezTo>
                    <a:pt x="792" y="296"/>
                    <a:pt x="828" y="148"/>
                    <a:pt x="864" y="0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3507361" y="5051891"/>
              <a:ext cx="179832" cy="19202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69039" y="4524200"/>
              <a:ext cx="768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80%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67459" y="4143745"/>
            <a:ext cx="1974936" cy="2026804"/>
            <a:chOff x="1757172" y="4385700"/>
            <a:chExt cx="1974936" cy="2026804"/>
          </a:xfrm>
        </p:grpSpPr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1757172" y="4729754"/>
              <a:ext cx="1371600" cy="1682750"/>
            </a:xfrm>
            <a:custGeom>
              <a:avLst/>
              <a:gdLst>
                <a:gd name="T0" fmla="*/ 0 w 864"/>
                <a:gd name="T1" fmla="*/ 960 h 960"/>
                <a:gd name="T2" fmla="*/ 432 w 864"/>
                <a:gd name="T3" fmla="*/ 816 h 960"/>
                <a:gd name="T4" fmla="*/ 720 w 864"/>
                <a:gd name="T5" fmla="*/ 432 h 960"/>
                <a:gd name="T6" fmla="*/ 864 w 86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4" h="960">
                  <a:moveTo>
                    <a:pt x="0" y="960"/>
                  </a:moveTo>
                  <a:cubicBezTo>
                    <a:pt x="156" y="932"/>
                    <a:pt x="312" y="904"/>
                    <a:pt x="432" y="816"/>
                  </a:cubicBezTo>
                  <a:cubicBezTo>
                    <a:pt x="552" y="728"/>
                    <a:pt x="648" y="568"/>
                    <a:pt x="720" y="432"/>
                  </a:cubicBezTo>
                  <a:cubicBezTo>
                    <a:pt x="792" y="296"/>
                    <a:pt x="828" y="148"/>
                    <a:pt x="864" y="0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2975581" y="4955879"/>
              <a:ext cx="179832" cy="19202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63377" y="4385700"/>
              <a:ext cx="768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60%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91687" y="601603"/>
            <a:ext cx="5180713" cy="3733457"/>
            <a:chOff x="2591687" y="601603"/>
            <a:chExt cx="5831889" cy="405056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624" y="601603"/>
              <a:ext cx="5256303" cy="4050561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092624" y="1633564"/>
              <a:ext cx="1079978" cy="128016"/>
            </a:xfrm>
            <a:custGeom>
              <a:avLst/>
              <a:gdLst>
                <a:gd name="connsiteX0" fmla="*/ 0 w 1444752"/>
                <a:gd name="connsiteY0" fmla="*/ 36576 h 137160"/>
                <a:gd name="connsiteX1" fmla="*/ 274320 w 1444752"/>
                <a:gd name="connsiteY1" fmla="*/ 45720 h 137160"/>
                <a:gd name="connsiteX2" fmla="*/ 310896 w 1444752"/>
                <a:gd name="connsiteY2" fmla="*/ 91440 h 137160"/>
                <a:gd name="connsiteX3" fmla="*/ 338328 w 1444752"/>
                <a:gd name="connsiteY3" fmla="*/ 109728 h 137160"/>
                <a:gd name="connsiteX4" fmla="*/ 374904 w 1444752"/>
                <a:gd name="connsiteY4" fmla="*/ 137160 h 137160"/>
                <a:gd name="connsiteX5" fmla="*/ 530352 w 1444752"/>
                <a:gd name="connsiteY5" fmla="*/ 128016 h 137160"/>
                <a:gd name="connsiteX6" fmla="*/ 557784 w 1444752"/>
                <a:gd name="connsiteY6" fmla="*/ 100584 h 137160"/>
                <a:gd name="connsiteX7" fmla="*/ 603504 w 1444752"/>
                <a:gd name="connsiteY7" fmla="*/ 82296 h 137160"/>
                <a:gd name="connsiteX8" fmla="*/ 694944 w 1444752"/>
                <a:gd name="connsiteY8" fmla="*/ 54864 h 137160"/>
                <a:gd name="connsiteX9" fmla="*/ 822960 w 1444752"/>
                <a:gd name="connsiteY9" fmla="*/ 45720 h 137160"/>
                <a:gd name="connsiteX10" fmla="*/ 896112 w 1444752"/>
                <a:gd name="connsiteY10" fmla="*/ 27432 h 137160"/>
                <a:gd name="connsiteX11" fmla="*/ 923544 w 1444752"/>
                <a:gd name="connsiteY11" fmla="*/ 18288 h 137160"/>
                <a:gd name="connsiteX12" fmla="*/ 996696 w 1444752"/>
                <a:gd name="connsiteY12" fmla="*/ 0 h 137160"/>
                <a:gd name="connsiteX13" fmla="*/ 1115568 w 1444752"/>
                <a:gd name="connsiteY13" fmla="*/ 9144 h 137160"/>
                <a:gd name="connsiteX14" fmla="*/ 1143000 w 1444752"/>
                <a:gd name="connsiteY14" fmla="*/ 36576 h 137160"/>
                <a:gd name="connsiteX15" fmla="*/ 1207008 w 1444752"/>
                <a:gd name="connsiteY15" fmla="*/ 45720 h 137160"/>
                <a:gd name="connsiteX16" fmla="*/ 1271016 w 1444752"/>
                <a:gd name="connsiteY16" fmla="*/ 64008 h 137160"/>
                <a:gd name="connsiteX17" fmla="*/ 1298448 w 1444752"/>
                <a:gd name="connsiteY17" fmla="*/ 82296 h 137160"/>
                <a:gd name="connsiteX18" fmla="*/ 1417320 w 1444752"/>
                <a:gd name="connsiteY18" fmla="*/ 109728 h 137160"/>
                <a:gd name="connsiteX19" fmla="*/ 1444752 w 1444752"/>
                <a:gd name="connsiteY19" fmla="*/ 109728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752" h="137160">
                  <a:moveTo>
                    <a:pt x="0" y="36576"/>
                  </a:moveTo>
                  <a:cubicBezTo>
                    <a:pt x="91440" y="39624"/>
                    <a:pt x="183205" y="37437"/>
                    <a:pt x="274320" y="45720"/>
                  </a:cubicBezTo>
                  <a:cubicBezTo>
                    <a:pt x="313885" y="49317"/>
                    <a:pt x="294669" y="71156"/>
                    <a:pt x="310896" y="91440"/>
                  </a:cubicBezTo>
                  <a:cubicBezTo>
                    <a:pt x="317761" y="100022"/>
                    <a:pt x="329385" y="103340"/>
                    <a:pt x="338328" y="109728"/>
                  </a:cubicBezTo>
                  <a:cubicBezTo>
                    <a:pt x="350729" y="118586"/>
                    <a:pt x="362712" y="128016"/>
                    <a:pt x="374904" y="137160"/>
                  </a:cubicBezTo>
                  <a:cubicBezTo>
                    <a:pt x="426720" y="134112"/>
                    <a:pt x="479454" y="138196"/>
                    <a:pt x="530352" y="128016"/>
                  </a:cubicBezTo>
                  <a:cubicBezTo>
                    <a:pt x="543032" y="125480"/>
                    <a:pt x="546818" y="107438"/>
                    <a:pt x="557784" y="100584"/>
                  </a:cubicBezTo>
                  <a:cubicBezTo>
                    <a:pt x="571703" y="91885"/>
                    <a:pt x="588078" y="87905"/>
                    <a:pt x="603504" y="82296"/>
                  </a:cubicBezTo>
                  <a:cubicBezTo>
                    <a:pt x="615640" y="77883"/>
                    <a:pt x="675294" y="57047"/>
                    <a:pt x="694944" y="54864"/>
                  </a:cubicBezTo>
                  <a:cubicBezTo>
                    <a:pt x="737463" y="50140"/>
                    <a:pt x="780288" y="48768"/>
                    <a:pt x="822960" y="45720"/>
                  </a:cubicBezTo>
                  <a:cubicBezTo>
                    <a:pt x="847344" y="39624"/>
                    <a:pt x="872267" y="35380"/>
                    <a:pt x="896112" y="27432"/>
                  </a:cubicBezTo>
                  <a:cubicBezTo>
                    <a:pt x="905256" y="24384"/>
                    <a:pt x="914193" y="20626"/>
                    <a:pt x="923544" y="18288"/>
                  </a:cubicBezTo>
                  <a:lnTo>
                    <a:pt x="996696" y="0"/>
                  </a:lnTo>
                  <a:cubicBezTo>
                    <a:pt x="1036320" y="3048"/>
                    <a:pt x="1077014" y="-495"/>
                    <a:pt x="1115568" y="9144"/>
                  </a:cubicBezTo>
                  <a:cubicBezTo>
                    <a:pt x="1128113" y="12280"/>
                    <a:pt x="1130993" y="31773"/>
                    <a:pt x="1143000" y="36576"/>
                  </a:cubicBezTo>
                  <a:cubicBezTo>
                    <a:pt x="1163011" y="44580"/>
                    <a:pt x="1185934" y="41204"/>
                    <a:pt x="1207008" y="45720"/>
                  </a:cubicBezTo>
                  <a:cubicBezTo>
                    <a:pt x="1228705" y="50369"/>
                    <a:pt x="1249680" y="57912"/>
                    <a:pt x="1271016" y="64008"/>
                  </a:cubicBezTo>
                  <a:cubicBezTo>
                    <a:pt x="1280160" y="70104"/>
                    <a:pt x="1288405" y="77833"/>
                    <a:pt x="1298448" y="82296"/>
                  </a:cubicBezTo>
                  <a:cubicBezTo>
                    <a:pt x="1340218" y="100860"/>
                    <a:pt x="1371728" y="105169"/>
                    <a:pt x="1417320" y="109728"/>
                  </a:cubicBezTo>
                  <a:cubicBezTo>
                    <a:pt x="1426419" y="110638"/>
                    <a:pt x="1435608" y="109728"/>
                    <a:pt x="1444752" y="109728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74936" y="737452"/>
              <a:ext cx="54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P</a:t>
              </a:r>
              <a:r>
                <a:rPr lang="en-US" sz="1800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603547" y="3901718"/>
              <a:ext cx="369378" cy="365764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3911329" y="3516154"/>
              <a:ext cx="283464" cy="41604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591687" y="3625463"/>
              <a:ext cx="1260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Calibri" panose="020F0502020204030204"/>
                </a:rPr>
                <a:t>Constant speed electric motor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16419" y="4141694"/>
            <a:ext cx="126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Percent valve opening</a:t>
            </a: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43491" y="4446571"/>
            <a:ext cx="2644568" cy="2245625"/>
            <a:chOff x="4043491" y="4446571"/>
            <a:chExt cx="2644568" cy="2245625"/>
          </a:xfrm>
        </p:grpSpPr>
        <p:sp>
          <p:nvSpPr>
            <p:cNvPr id="31" name="TextBox 30"/>
            <p:cNvSpPr txBox="1"/>
            <p:nvPr/>
          </p:nvSpPr>
          <p:spPr>
            <a:xfrm>
              <a:off x="4106228" y="4446571"/>
              <a:ext cx="768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100%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43491" y="5038536"/>
              <a:ext cx="2644568" cy="1653660"/>
              <a:chOff x="4043491" y="5038536"/>
              <a:chExt cx="2644568" cy="1653660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4043491" y="5038536"/>
                <a:ext cx="179832" cy="192024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 kern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144966" y="5299052"/>
                <a:ext cx="2543093" cy="1393144"/>
                <a:chOff x="5129050" y="4152722"/>
                <a:chExt cx="2543093" cy="1393144"/>
              </a:xfrm>
            </p:grpSpPr>
            <p:sp>
              <p:nvSpPr>
                <p:cNvPr id="4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750239" y="4961091"/>
                  <a:ext cx="1921904" cy="5847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lang="en-US" altLang="en-US" sz="1600" b="1" kern="0" dirty="0" smtClean="0">
                      <a:solidFill>
                        <a:srgbClr val="000000"/>
                      </a:solidFill>
                      <a:latin typeface="Calibri" panose="020F0502020204030204"/>
                    </a:rPr>
                    <a:t>Flow rate with the valve 100% open.</a:t>
                  </a:r>
                  <a:endParaRPr lang="en-US" altLang="en-US" sz="1600" b="1" kern="0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5129050" y="4961092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134147" y="4152722"/>
                  <a:ext cx="11891" cy="808369"/>
                </a:xfrm>
                <a:prstGeom prst="line">
                  <a:avLst/>
                </a:prstGeom>
                <a:noFill/>
                <a:ln w="28575">
                  <a:solidFill>
                    <a:srgbClr val="33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1767460" y="4649344"/>
            <a:ext cx="2819400" cy="1219200"/>
            <a:chOff x="1767460" y="4649344"/>
            <a:chExt cx="2819400" cy="1219200"/>
          </a:xfrm>
        </p:grpSpPr>
        <p:sp>
          <p:nvSpPr>
            <p:cNvPr id="17" name="Freeform 43"/>
            <p:cNvSpPr>
              <a:spLocks/>
            </p:cNvSpPr>
            <p:nvPr/>
          </p:nvSpPr>
          <p:spPr bwMode="auto">
            <a:xfrm>
              <a:off x="1767460" y="4649344"/>
              <a:ext cx="2819400" cy="1219200"/>
            </a:xfrm>
            <a:custGeom>
              <a:avLst/>
              <a:gdLst>
                <a:gd name="T0" fmla="*/ 0 w 1776"/>
                <a:gd name="T1" fmla="*/ 0 h 768"/>
                <a:gd name="T2" fmla="*/ 2147483647 w 1776"/>
                <a:gd name="T3" fmla="*/ 2147483647 h 768"/>
                <a:gd name="T4" fmla="*/ 2147483647 w 1776"/>
                <a:gd name="T5" fmla="*/ 2147483647 h 768"/>
                <a:gd name="T6" fmla="*/ 2147483647 w 1776"/>
                <a:gd name="T7" fmla="*/ 2147483647 h 768"/>
                <a:gd name="T8" fmla="*/ 2147483647 w 1776"/>
                <a:gd name="T9" fmla="*/ 2147483647 h 768"/>
                <a:gd name="T10" fmla="*/ 2147483647 w 1776"/>
                <a:gd name="T11" fmla="*/ 2147483647 h 768"/>
                <a:gd name="T12" fmla="*/ 2147483647 w 1776"/>
                <a:gd name="T13" fmla="*/ 2147483647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6" h="768">
                  <a:moveTo>
                    <a:pt x="0" y="0"/>
                  </a:moveTo>
                  <a:cubicBezTo>
                    <a:pt x="164" y="16"/>
                    <a:pt x="328" y="32"/>
                    <a:pt x="480" y="48"/>
                  </a:cubicBezTo>
                  <a:cubicBezTo>
                    <a:pt x="632" y="64"/>
                    <a:pt x="776" y="72"/>
                    <a:pt x="912" y="96"/>
                  </a:cubicBezTo>
                  <a:cubicBezTo>
                    <a:pt x="1048" y="120"/>
                    <a:pt x="1192" y="152"/>
                    <a:pt x="1296" y="192"/>
                  </a:cubicBezTo>
                  <a:cubicBezTo>
                    <a:pt x="1400" y="232"/>
                    <a:pt x="1464" y="272"/>
                    <a:pt x="1536" y="336"/>
                  </a:cubicBezTo>
                  <a:cubicBezTo>
                    <a:pt x="1608" y="400"/>
                    <a:pt x="1688" y="504"/>
                    <a:pt x="1728" y="576"/>
                  </a:cubicBezTo>
                  <a:cubicBezTo>
                    <a:pt x="1768" y="648"/>
                    <a:pt x="1772" y="708"/>
                    <a:pt x="1776" y="76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39785" y="4755739"/>
              <a:ext cx="828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rgbClr val="FF0000"/>
                  </a:solidFill>
                  <a:latin typeface="Calibri" panose="020F0502020204030204"/>
                </a:rPr>
                <a:t>Pump head</a:t>
              </a:r>
              <a:endParaRPr lang="en-US" sz="10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67460" y="4725544"/>
            <a:ext cx="2590800" cy="1585263"/>
            <a:chOff x="1767460" y="4725544"/>
            <a:chExt cx="2590800" cy="1585263"/>
          </a:xfrm>
        </p:grpSpPr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1767460" y="4725544"/>
              <a:ext cx="2590800" cy="1447800"/>
            </a:xfrm>
            <a:custGeom>
              <a:avLst/>
              <a:gdLst>
                <a:gd name="T0" fmla="*/ 0 w 1632"/>
                <a:gd name="T1" fmla="*/ 2147483647 h 912"/>
                <a:gd name="T2" fmla="*/ 2147483647 w 1632"/>
                <a:gd name="T3" fmla="*/ 2147483647 h 912"/>
                <a:gd name="T4" fmla="*/ 2147483647 w 1632"/>
                <a:gd name="T5" fmla="*/ 2147483647 h 912"/>
                <a:gd name="T6" fmla="*/ 2147483647 w 1632"/>
                <a:gd name="T7" fmla="*/ 2147483647 h 912"/>
                <a:gd name="T8" fmla="*/ 2147483647 w 1632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912">
                  <a:moveTo>
                    <a:pt x="0" y="912"/>
                  </a:moveTo>
                  <a:cubicBezTo>
                    <a:pt x="152" y="908"/>
                    <a:pt x="304" y="904"/>
                    <a:pt x="480" y="864"/>
                  </a:cubicBezTo>
                  <a:cubicBezTo>
                    <a:pt x="656" y="824"/>
                    <a:pt x="904" y="752"/>
                    <a:pt x="1056" y="672"/>
                  </a:cubicBezTo>
                  <a:cubicBezTo>
                    <a:pt x="1208" y="592"/>
                    <a:pt x="1296" y="496"/>
                    <a:pt x="1392" y="384"/>
                  </a:cubicBezTo>
                  <a:cubicBezTo>
                    <a:pt x="1488" y="272"/>
                    <a:pt x="1560" y="136"/>
                    <a:pt x="1632" y="0"/>
                  </a:cubicBezTo>
                </a:path>
              </a:pathLst>
            </a:custGeom>
            <a:noFill/>
            <a:ln w="28575" cmpd="sng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5278" y="6064586"/>
              <a:ext cx="1017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rgbClr val="0066FF"/>
                  </a:solidFill>
                  <a:latin typeface="Calibri" panose="020F0502020204030204"/>
                </a:rPr>
                <a:t>System losses</a:t>
              </a:r>
              <a:endParaRPr lang="en-US" sz="1000" b="1" dirty="0">
                <a:solidFill>
                  <a:srgbClr val="0066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5985" y="647811"/>
            <a:ext cx="389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Flow flexibility through valve adjustments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8260" y="2247621"/>
            <a:ext cx="200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Centrifugal pump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8575" y="574407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570" y="683327"/>
            <a:ext cx="37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Flow flexibility through speed adjustments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8260" y="2247621"/>
            <a:ext cx="200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Centrifugal pump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1788455" y="4479234"/>
            <a:ext cx="0" cy="19812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1788455" y="6460434"/>
            <a:ext cx="3276600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2686980" y="6547747"/>
            <a:ext cx="885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kern="0">
                <a:solidFill>
                  <a:srgbClr val="000000"/>
                </a:solidFill>
                <a:latin typeface="Calibri" panose="020F0502020204030204"/>
              </a:rPr>
              <a:t>Flow rate</a:t>
            </a:r>
            <a:endParaRPr lang="en-US" altLang="en-US" sz="2400" b="1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 rot="16200000">
            <a:off x="527186" y="5180116"/>
            <a:ext cx="193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kern="0">
                <a:solidFill>
                  <a:srgbClr val="000000"/>
                </a:solidFill>
                <a:latin typeface="Calibri" panose="020F0502020204030204"/>
              </a:rPr>
              <a:t>Head at outlet of pump</a:t>
            </a:r>
            <a:endParaRPr lang="en-US" altLang="en-US" sz="2400" b="1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>
            <a:off x="1931604" y="4255765"/>
            <a:ext cx="2819400" cy="1219200"/>
          </a:xfrm>
          <a:custGeom>
            <a:avLst/>
            <a:gdLst>
              <a:gd name="T0" fmla="*/ 0 w 1776"/>
              <a:gd name="T1" fmla="*/ 0 h 768"/>
              <a:gd name="T2" fmla="*/ 2147483647 w 1776"/>
              <a:gd name="T3" fmla="*/ 2147483647 h 768"/>
              <a:gd name="T4" fmla="*/ 2147483647 w 1776"/>
              <a:gd name="T5" fmla="*/ 2147483647 h 768"/>
              <a:gd name="T6" fmla="*/ 2147483647 w 1776"/>
              <a:gd name="T7" fmla="*/ 2147483647 h 768"/>
              <a:gd name="T8" fmla="*/ 2147483647 w 1776"/>
              <a:gd name="T9" fmla="*/ 2147483647 h 768"/>
              <a:gd name="T10" fmla="*/ 2147483647 w 1776"/>
              <a:gd name="T11" fmla="*/ 2147483647 h 768"/>
              <a:gd name="T12" fmla="*/ 2147483647 w 1776"/>
              <a:gd name="T13" fmla="*/ 2147483647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76" h="768">
                <a:moveTo>
                  <a:pt x="0" y="0"/>
                </a:moveTo>
                <a:cubicBezTo>
                  <a:pt x="164" y="16"/>
                  <a:pt x="328" y="32"/>
                  <a:pt x="480" y="48"/>
                </a:cubicBezTo>
                <a:cubicBezTo>
                  <a:pt x="632" y="64"/>
                  <a:pt x="776" y="72"/>
                  <a:pt x="912" y="96"/>
                </a:cubicBezTo>
                <a:cubicBezTo>
                  <a:pt x="1048" y="120"/>
                  <a:pt x="1192" y="152"/>
                  <a:pt x="1296" y="192"/>
                </a:cubicBezTo>
                <a:cubicBezTo>
                  <a:pt x="1400" y="232"/>
                  <a:pt x="1464" y="272"/>
                  <a:pt x="1536" y="336"/>
                </a:cubicBezTo>
                <a:cubicBezTo>
                  <a:pt x="1608" y="400"/>
                  <a:pt x="1688" y="504"/>
                  <a:pt x="1728" y="576"/>
                </a:cubicBezTo>
                <a:cubicBezTo>
                  <a:pt x="1768" y="648"/>
                  <a:pt x="1772" y="708"/>
                  <a:pt x="1776" y="7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>
            <a:off x="1788455" y="6079434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kern="0" smtClea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4" name="Freeform 45"/>
          <p:cNvSpPr>
            <a:spLocks/>
          </p:cNvSpPr>
          <p:nvPr/>
        </p:nvSpPr>
        <p:spPr bwMode="auto">
          <a:xfrm>
            <a:off x="1788455" y="4707834"/>
            <a:ext cx="2590800" cy="1447800"/>
          </a:xfrm>
          <a:custGeom>
            <a:avLst/>
            <a:gdLst>
              <a:gd name="T0" fmla="*/ 0 w 1632"/>
              <a:gd name="T1" fmla="*/ 2147483647 h 912"/>
              <a:gd name="T2" fmla="*/ 2147483647 w 1632"/>
              <a:gd name="T3" fmla="*/ 2147483647 h 912"/>
              <a:gd name="T4" fmla="*/ 2147483647 w 1632"/>
              <a:gd name="T5" fmla="*/ 2147483647 h 912"/>
              <a:gd name="T6" fmla="*/ 2147483647 w 1632"/>
              <a:gd name="T7" fmla="*/ 2147483647 h 912"/>
              <a:gd name="T8" fmla="*/ 2147483647 w 1632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2" h="912">
                <a:moveTo>
                  <a:pt x="0" y="912"/>
                </a:moveTo>
                <a:cubicBezTo>
                  <a:pt x="152" y="908"/>
                  <a:pt x="304" y="904"/>
                  <a:pt x="480" y="864"/>
                </a:cubicBezTo>
                <a:cubicBezTo>
                  <a:pt x="656" y="824"/>
                  <a:pt x="904" y="752"/>
                  <a:pt x="1056" y="672"/>
                </a:cubicBezTo>
                <a:cubicBezTo>
                  <a:pt x="1208" y="592"/>
                  <a:pt x="1296" y="496"/>
                  <a:pt x="1392" y="384"/>
                </a:cubicBezTo>
                <a:cubicBezTo>
                  <a:pt x="1488" y="272"/>
                  <a:pt x="1560" y="136"/>
                  <a:pt x="1632" y="0"/>
                </a:cubicBezTo>
              </a:path>
            </a:pathLst>
          </a:custGeom>
          <a:noFill/>
          <a:ln w="28575" cmpd="sng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kern="0" smtClean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6968" y="3717227"/>
            <a:ext cx="5220080" cy="1754748"/>
            <a:chOff x="3926968" y="3717227"/>
            <a:chExt cx="5220080" cy="1754748"/>
          </a:xfrm>
        </p:grpSpPr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5694439" y="4640978"/>
              <a:ext cx="3452609" cy="830997"/>
            </a:xfrm>
            <a:prstGeom prst="rect">
              <a:avLst/>
            </a:prstGeom>
            <a:noFill/>
            <a:ln w="2857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600" b="1" kern="0" dirty="0">
                  <a:solidFill>
                    <a:srgbClr val="000000"/>
                  </a:solidFill>
                  <a:latin typeface="Calibri" panose="020F0502020204030204"/>
                </a:rPr>
                <a:t>To achieve the desired flow, we </a:t>
              </a:r>
              <a:r>
                <a:rPr lang="en-US" altLang="en-US" sz="1600" b="1" u="sng" kern="0" dirty="0">
                  <a:solidFill>
                    <a:srgbClr val="FF0000"/>
                  </a:solidFill>
                  <a:latin typeface="Calibri" panose="020F0502020204030204"/>
                </a:rPr>
                <a:t>vary the </a:t>
              </a:r>
              <a:r>
                <a:rPr lang="en-US" altLang="en-US" sz="1600" b="1" u="sng" kern="0" dirty="0" err="1" smtClean="0">
                  <a:solidFill>
                    <a:srgbClr val="FF0000"/>
                  </a:solidFill>
                  <a:latin typeface="Calibri" panose="020F0502020204030204"/>
                </a:rPr>
                <a:t>the</a:t>
              </a:r>
              <a:r>
                <a:rPr lang="en-US" altLang="en-US" sz="1600" b="1" u="sng" kern="0" dirty="0" smtClean="0">
                  <a:solidFill>
                    <a:srgbClr val="FF0000"/>
                  </a:solidFill>
                  <a:latin typeface="Calibri" panose="020F0502020204030204"/>
                </a:rPr>
                <a:t> pump speed (rpm)</a:t>
              </a:r>
              <a:r>
                <a:rPr lang="en-US" altLang="en-US" sz="1600" b="1" kern="0" dirty="0" smtClean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altLang="en-US" sz="1600" b="1" kern="0" dirty="0" smtClean="0">
                  <a:solidFill>
                    <a:prstClr val="black"/>
                  </a:solidFill>
                  <a:latin typeface="Calibri" panose="020F0502020204030204"/>
                </a:rPr>
                <a:t>with all valves fully opened.</a:t>
              </a:r>
              <a:endParaRPr lang="en-US" altLang="en-US" sz="1600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H="1">
              <a:off x="5084840" y="4640978"/>
              <a:ext cx="6096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 smtClea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H="1" flipV="1">
              <a:off x="3926968" y="3717227"/>
              <a:ext cx="1180845" cy="94375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kern="0" smtClea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289" y="301492"/>
            <a:ext cx="5256303" cy="4050561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3066289" y="1333453"/>
            <a:ext cx="1079978" cy="128016"/>
          </a:xfrm>
          <a:custGeom>
            <a:avLst/>
            <a:gdLst>
              <a:gd name="connsiteX0" fmla="*/ 0 w 1444752"/>
              <a:gd name="connsiteY0" fmla="*/ 36576 h 137160"/>
              <a:gd name="connsiteX1" fmla="*/ 274320 w 1444752"/>
              <a:gd name="connsiteY1" fmla="*/ 45720 h 137160"/>
              <a:gd name="connsiteX2" fmla="*/ 310896 w 1444752"/>
              <a:gd name="connsiteY2" fmla="*/ 91440 h 137160"/>
              <a:gd name="connsiteX3" fmla="*/ 338328 w 1444752"/>
              <a:gd name="connsiteY3" fmla="*/ 109728 h 137160"/>
              <a:gd name="connsiteX4" fmla="*/ 374904 w 1444752"/>
              <a:gd name="connsiteY4" fmla="*/ 137160 h 137160"/>
              <a:gd name="connsiteX5" fmla="*/ 530352 w 1444752"/>
              <a:gd name="connsiteY5" fmla="*/ 128016 h 137160"/>
              <a:gd name="connsiteX6" fmla="*/ 557784 w 1444752"/>
              <a:gd name="connsiteY6" fmla="*/ 100584 h 137160"/>
              <a:gd name="connsiteX7" fmla="*/ 603504 w 1444752"/>
              <a:gd name="connsiteY7" fmla="*/ 82296 h 137160"/>
              <a:gd name="connsiteX8" fmla="*/ 694944 w 1444752"/>
              <a:gd name="connsiteY8" fmla="*/ 54864 h 137160"/>
              <a:gd name="connsiteX9" fmla="*/ 822960 w 1444752"/>
              <a:gd name="connsiteY9" fmla="*/ 45720 h 137160"/>
              <a:gd name="connsiteX10" fmla="*/ 896112 w 1444752"/>
              <a:gd name="connsiteY10" fmla="*/ 27432 h 137160"/>
              <a:gd name="connsiteX11" fmla="*/ 923544 w 1444752"/>
              <a:gd name="connsiteY11" fmla="*/ 18288 h 137160"/>
              <a:gd name="connsiteX12" fmla="*/ 996696 w 1444752"/>
              <a:gd name="connsiteY12" fmla="*/ 0 h 137160"/>
              <a:gd name="connsiteX13" fmla="*/ 1115568 w 1444752"/>
              <a:gd name="connsiteY13" fmla="*/ 9144 h 137160"/>
              <a:gd name="connsiteX14" fmla="*/ 1143000 w 1444752"/>
              <a:gd name="connsiteY14" fmla="*/ 36576 h 137160"/>
              <a:gd name="connsiteX15" fmla="*/ 1207008 w 1444752"/>
              <a:gd name="connsiteY15" fmla="*/ 45720 h 137160"/>
              <a:gd name="connsiteX16" fmla="*/ 1271016 w 1444752"/>
              <a:gd name="connsiteY16" fmla="*/ 64008 h 137160"/>
              <a:gd name="connsiteX17" fmla="*/ 1298448 w 1444752"/>
              <a:gd name="connsiteY17" fmla="*/ 82296 h 137160"/>
              <a:gd name="connsiteX18" fmla="*/ 1417320 w 1444752"/>
              <a:gd name="connsiteY18" fmla="*/ 109728 h 137160"/>
              <a:gd name="connsiteX19" fmla="*/ 1444752 w 1444752"/>
              <a:gd name="connsiteY19" fmla="*/ 109728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752" h="137160">
                <a:moveTo>
                  <a:pt x="0" y="36576"/>
                </a:moveTo>
                <a:cubicBezTo>
                  <a:pt x="91440" y="39624"/>
                  <a:pt x="183205" y="37437"/>
                  <a:pt x="274320" y="45720"/>
                </a:cubicBezTo>
                <a:cubicBezTo>
                  <a:pt x="313885" y="49317"/>
                  <a:pt x="294669" y="71156"/>
                  <a:pt x="310896" y="91440"/>
                </a:cubicBezTo>
                <a:cubicBezTo>
                  <a:pt x="317761" y="100022"/>
                  <a:pt x="329385" y="103340"/>
                  <a:pt x="338328" y="109728"/>
                </a:cubicBezTo>
                <a:cubicBezTo>
                  <a:pt x="350729" y="118586"/>
                  <a:pt x="362712" y="128016"/>
                  <a:pt x="374904" y="137160"/>
                </a:cubicBezTo>
                <a:cubicBezTo>
                  <a:pt x="426720" y="134112"/>
                  <a:pt x="479454" y="138196"/>
                  <a:pt x="530352" y="128016"/>
                </a:cubicBezTo>
                <a:cubicBezTo>
                  <a:pt x="543032" y="125480"/>
                  <a:pt x="546818" y="107438"/>
                  <a:pt x="557784" y="100584"/>
                </a:cubicBezTo>
                <a:cubicBezTo>
                  <a:pt x="571703" y="91885"/>
                  <a:pt x="588078" y="87905"/>
                  <a:pt x="603504" y="82296"/>
                </a:cubicBezTo>
                <a:cubicBezTo>
                  <a:pt x="615640" y="77883"/>
                  <a:pt x="675294" y="57047"/>
                  <a:pt x="694944" y="54864"/>
                </a:cubicBezTo>
                <a:cubicBezTo>
                  <a:pt x="737463" y="50140"/>
                  <a:pt x="780288" y="48768"/>
                  <a:pt x="822960" y="45720"/>
                </a:cubicBezTo>
                <a:cubicBezTo>
                  <a:pt x="847344" y="39624"/>
                  <a:pt x="872267" y="35380"/>
                  <a:pt x="896112" y="27432"/>
                </a:cubicBezTo>
                <a:cubicBezTo>
                  <a:pt x="905256" y="24384"/>
                  <a:pt x="914193" y="20626"/>
                  <a:pt x="923544" y="18288"/>
                </a:cubicBezTo>
                <a:lnTo>
                  <a:pt x="996696" y="0"/>
                </a:lnTo>
                <a:cubicBezTo>
                  <a:pt x="1036320" y="3048"/>
                  <a:pt x="1077014" y="-495"/>
                  <a:pt x="1115568" y="9144"/>
                </a:cubicBezTo>
                <a:cubicBezTo>
                  <a:pt x="1128113" y="12280"/>
                  <a:pt x="1130993" y="31773"/>
                  <a:pt x="1143000" y="36576"/>
                </a:cubicBezTo>
                <a:cubicBezTo>
                  <a:pt x="1163011" y="44580"/>
                  <a:pt x="1185934" y="41204"/>
                  <a:pt x="1207008" y="45720"/>
                </a:cubicBezTo>
                <a:cubicBezTo>
                  <a:pt x="1228705" y="50369"/>
                  <a:pt x="1249680" y="57912"/>
                  <a:pt x="1271016" y="64008"/>
                </a:cubicBezTo>
                <a:cubicBezTo>
                  <a:pt x="1280160" y="70104"/>
                  <a:pt x="1288405" y="77833"/>
                  <a:pt x="1298448" y="82296"/>
                </a:cubicBezTo>
                <a:cubicBezTo>
                  <a:pt x="1340218" y="100860"/>
                  <a:pt x="1371728" y="105169"/>
                  <a:pt x="1417320" y="109728"/>
                </a:cubicBezTo>
                <a:cubicBezTo>
                  <a:pt x="1426419" y="110638"/>
                  <a:pt x="1435608" y="109728"/>
                  <a:pt x="1444752" y="10972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94321" y="46477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en-US" sz="1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2" name="Oval 61"/>
          <p:cNvSpPr/>
          <p:nvPr/>
        </p:nvSpPr>
        <p:spPr>
          <a:xfrm>
            <a:off x="3497200" y="3417758"/>
            <a:ext cx="429768" cy="420624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60773" y="4702696"/>
            <a:ext cx="2819400" cy="1219200"/>
            <a:chOff x="1860773" y="4702696"/>
            <a:chExt cx="2819400" cy="1219200"/>
          </a:xfrm>
        </p:grpSpPr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4064486" y="5020826"/>
              <a:ext cx="179832" cy="19202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1860773" y="4702696"/>
              <a:ext cx="2819400" cy="1219200"/>
            </a:xfrm>
            <a:custGeom>
              <a:avLst/>
              <a:gdLst>
                <a:gd name="T0" fmla="*/ 0 w 1776"/>
                <a:gd name="T1" fmla="*/ 0 h 768"/>
                <a:gd name="T2" fmla="*/ 2147483647 w 1776"/>
                <a:gd name="T3" fmla="*/ 2147483647 h 768"/>
                <a:gd name="T4" fmla="*/ 2147483647 w 1776"/>
                <a:gd name="T5" fmla="*/ 2147483647 h 768"/>
                <a:gd name="T6" fmla="*/ 2147483647 w 1776"/>
                <a:gd name="T7" fmla="*/ 2147483647 h 768"/>
                <a:gd name="T8" fmla="*/ 2147483647 w 1776"/>
                <a:gd name="T9" fmla="*/ 2147483647 h 768"/>
                <a:gd name="T10" fmla="*/ 2147483647 w 1776"/>
                <a:gd name="T11" fmla="*/ 2147483647 h 768"/>
                <a:gd name="T12" fmla="*/ 2147483647 w 1776"/>
                <a:gd name="T13" fmla="*/ 2147483647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6" h="768">
                  <a:moveTo>
                    <a:pt x="0" y="0"/>
                  </a:moveTo>
                  <a:cubicBezTo>
                    <a:pt x="164" y="16"/>
                    <a:pt x="328" y="32"/>
                    <a:pt x="480" y="48"/>
                  </a:cubicBezTo>
                  <a:cubicBezTo>
                    <a:pt x="632" y="64"/>
                    <a:pt x="776" y="72"/>
                    <a:pt x="912" y="96"/>
                  </a:cubicBezTo>
                  <a:cubicBezTo>
                    <a:pt x="1048" y="120"/>
                    <a:pt x="1192" y="152"/>
                    <a:pt x="1296" y="192"/>
                  </a:cubicBezTo>
                  <a:cubicBezTo>
                    <a:pt x="1400" y="232"/>
                    <a:pt x="1464" y="272"/>
                    <a:pt x="1536" y="336"/>
                  </a:cubicBezTo>
                  <a:cubicBezTo>
                    <a:pt x="1608" y="400"/>
                    <a:pt x="1688" y="504"/>
                    <a:pt x="1728" y="576"/>
                  </a:cubicBezTo>
                  <a:cubicBezTo>
                    <a:pt x="1768" y="648"/>
                    <a:pt x="1772" y="708"/>
                    <a:pt x="1776" y="76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cxnSp>
        <p:nvCxnSpPr>
          <p:cNvPr id="65" name="Straight Connector 64"/>
          <p:cNvCxnSpPr>
            <a:endCxn id="62" idx="7"/>
          </p:cNvCxnSpPr>
          <p:nvPr/>
        </p:nvCxnSpPr>
        <p:spPr>
          <a:xfrm flipH="1">
            <a:off x="3864030" y="3214822"/>
            <a:ext cx="282237" cy="26453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4255082" y="4681838"/>
            <a:ext cx="179832" cy="192024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kern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812457" y="5116838"/>
            <a:ext cx="2819400" cy="1219200"/>
            <a:chOff x="1812457" y="5116838"/>
            <a:chExt cx="2819400" cy="1219200"/>
          </a:xfrm>
        </p:grpSpPr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1812457" y="5116838"/>
              <a:ext cx="2819400" cy="1219200"/>
            </a:xfrm>
            <a:custGeom>
              <a:avLst/>
              <a:gdLst>
                <a:gd name="T0" fmla="*/ 0 w 1776"/>
                <a:gd name="T1" fmla="*/ 0 h 768"/>
                <a:gd name="T2" fmla="*/ 2147483647 w 1776"/>
                <a:gd name="T3" fmla="*/ 2147483647 h 768"/>
                <a:gd name="T4" fmla="*/ 2147483647 w 1776"/>
                <a:gd name="T5" fmla="*/ 2147483647 h 768"/>
                <a:gd name="T6" fmla="*/ 2147483647 w 1776"/>
                <a:gd name="T7" fmla="*/ 2147483647 h 768"/>
                <a:gd name="T8" fmla="*/ 2147483647 w 1776"/>
                <a:gd name="T9" fmla="*/ 2147483647 h 768"/>
                <a:gd name="T10" fmla="*/ 2147483647 w 1776"/>
                <a:gd name="T11" fmla="*/ 2147483647 h 768"/>
                <a:gd name="T12" fmla="*/ 2147483647 w 1776"/>
                <a:gd name="T13" fmla="*/ 2147483647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6" h="768">
                  <a:moveTo>
                    <a:pt x="0" y="0"/>
                  </a:moveTo>
                  <a:cubicBezTo>
                    <a:pt x="164" y="16"/>
                    <a:pt x="328" y="32"/>
                    <a:pt x="480" y="48"/>
                  </a:cubicBezTo>
                  <a:cubicBezTo>
                    <a:pt x="632" y="64"/>
                    <a:pt x="776" y="72"/>
                    <a:pt x="912" y="96"/>
                  </a:cubicBezTo>
                  <a:cubicBezTo>
                    <a:pt x="1048" y="120"/>
                    <a:pt x="1192" y="152"/>
                    <a:pt x="1296" y="192"/>
                  </a:cubicBezTo>
                  <a:cubicBezTo>
                    <a:pt x="1400" y="232"/>
                    <a:pt x="1464" y="272"/>
                    <a:pt x="1536" y="336"/>
                  </a:cubicBezTo>
                  <a:cubicBezTo>
                    <a:pt x="1608" y="400"/>
                    <a:pt x="1688" y="504"/>
                    <a:pt x="1728" y="576"/>
                  </a:cubicBezTo>
                  <a:cubicBezTo>
                    <a:pt x="1768" y="648"/>
                    <a:pt x="1772" y="708"/>
                    <a:pt x="1776" y="76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3819834" y="5348473"/>
              <a:ext cx="179143" cy="20036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12215" y="5440022"/>
            <a:ext cx="4005649" cy="998910"/>
            <a:chOff x="4812215" y="5440022"/>
            <a:chExt cx="4005649" cy="998910"/>
          </a:xfrm>
        </p:grpSpPr>
        <p:sp>
          <p:nvSpPr>
            <p:cNvPr id="68" name="Right Brace 67"/>
            <p:cNvSpPr/>
            <p:nvPr/>
          </p:nvSpPr>
          <p:spPr>
            <a:xfrm rot="1396640">
              <a:off x="4812215" y="5440022"/>
              <a:ext cx="352667" cy="998910"/>
            </a:xfrm>
            <a:prstGeom prst="rightBrace">
              <a:avLst>
                <a:gd name="adj1" fmla="val 70811"/>
                <a:gd name="adj2" fmla="val 50000"/>
              </a:avLst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6841" y="5848245"/>
              <a:ext cx="3621023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 panose="020F0502020204030204"/>
                </a:rPr>
                <a:t>Pump head curves for different speeds with the same impeller diameter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298575" y="574407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98573" y="584031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8574" y="718195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200" y="1373247"/>
            <a:ext cx="779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Positive displacement pumps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73624" y="2022475"/>
            <a:ext cx="4194176" cy="3921125"/>
            <a:chOff x="4873624" y="2022475"/>
            <a:chExt cx="4194176" cy="3921125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873624" y="2022475"/>
              <a:ext cx="4194176" cy="3921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998" y="2318041"/>
              <a:ext cx="4078215" cy="31396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48447" y="6248310"/>
            <a:ext cx="736695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Flexibility through speed adjustments, NOT valve adjustments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2022475"/>
            <a:ext cx="3276599" cy="3921125"/>
            <a:chOff x="1447800" y="2022475"/>
            <a:chExt cx="3276599" cy="3921125"/>
          </a:xfrm>
        </p:grpSpPr>
        <p:grpSp>
          <p:nvGrpSpPr>
            <p:cNvPr id="9" name="Group 8"/>
            <p:cNvGrpSpPr/>
            <p:nvPr/>
          </p:nvGrpSpPr>
          <p:grpSpPr>
            <a:xfrm>
              <a:off x="1447800" y="2022475"/>
              <a:ext cx="3276599" cy="3921125"/>
              <a:chOff x="1447800" y="2022475"/>
              <a:chExt cx="3276599" cy="3921125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447800" y="2022475"/>
                <a:ext cx="3276599" cy="39211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34" name="Picture 2" descr="File:Gear pum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447" y="2327185"/>
                <a:ext cx="3043873" cy="2378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676399" y="4953000"/>
                <a:ext cx="28194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Positive displacement Gear pump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667000" y="5623264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Citation 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1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98575" y="590236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Gases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3624" y="2022475"/>
            <a:ext cx="4041776" cy="3921125"/>
            <a:chOff x="4873624" y="2022475"/>
            <a:chExt cx="4041776" cy="39211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873624" y="2022475"/>
              <a:ext cx="4041776" cy="3921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2982" y="2327184"/>
              <a:ext cx="3944303" cy="319579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98575" y="1241415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Compressor to increase gas pressure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447" y="6248310"/>
            <a:ext cx="736695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How is flexibility introduced?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2022475"/>
            <a:ext cx="3276599" cy="3944124"/>
            <a:chOff x="1447800" y="2022475"/>
            <a:chExt cx="3276599" cy="3944124"/>
          </a:xfrm>
        </p:grpSpPr>
        <p:grpSp>
          <p:nvGrpSpPr>
            <p:cNvPr id="5" name="Group 4"/>
            <p:cNvGrpSpPr/>
            <p:nvPr/>
          </p:nvGrpSpPr>
          <p:grpSpPr>
            <a:xfrm>
              <a:off x="1447800" y="2022475"/>
              <a:ext cx="3276599" cy="3921125"/>
              <a:chOff x="1447800" y="2022475"/>
              <a:chExt cx="3276599" cy="3921125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447800" y="2022475"/>
                <a:ext cx="3276599" cy="39211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508760" y="2438400"/>
                <a:ext cx="3139440" cy="2415210"/>
                <a:chOff x="433349" y="2133600"/>
                <a:chExt cx="3011672" cy="2241505"/>
              </a:xfrm>
            </p:grpSpPr>
            <p:pic>
              <p:nvPicPr>
                <p:cNvPr id="8" name="Picture 4" descr="http://4.bp.blogspot.com/-wq7X2NjuSQY/VXRKFausRsI/AAAAAAAAARk/U6X3VLgC7aQ/s1600/centrifugal-compressor-single-stage-115061-4287183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349" y="2286000"/>
                  <a:ext cx="3011672" cy="20891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" name="Straight Arrow Connector 8"/>
                <p:cNvCxnSpPr/>
                <p:nvPr/>
              </p:nvCxnSpPr>
              <p:spPr bwMode="auto">
                <a:xfrm flipV="1">
                  <a:off x="762000" y="3657600"/>
                  <a:ext cx="755374" cy="457200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Straight Arrow Connector 9"/>
                <p:cNvCxnSpPr/>
                <p:nvPr/>
              </p:nvCxnSpPr>
              <p:spPr bwMode="auto">
                <a:xfrm flipV="1">
                  <a:off x="1219200" y="2133600"/>
                  <a:ext cx="0" cy="381000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" name="TextBox 3"/>
              <p:cNvSpPr txBox="1"/>
              <p:nvPr/>
            </p:nvSpPr>
            <p:spPr>
              <a:xfrm>
                <a:off x="2244701" y="5072978"/>
                <a:ext cx="16489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Centrifugal compressor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638774" y="56896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Citation 3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63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98575" y="590236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Gases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575" y="1241415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Compressor to increase gas pressure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5375" y="1890371"/>
            <a:ext cx="5711825" cy="4815229"/>
            <a:chOff x="4005072" y="1078878"/>
            <a:chExt cx="4615101" cy="3792107"/>
          </a:xfrm>
        </p:grpSpPr>
        <p:pic>
          <p:nvPicPr>
            <p:cNvPr id="20" name="Picture 4" descr="File:Vol3 Page 279 Image 00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072" y="1078878"/>
              <a:ext cx="4615101" cy="379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7205472" y="2220010"/>
              <a:ext cx="93311" cy="12157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252127" y="2345585"/>
              <a:ext cx="0" cy="2113639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440737" y="2259767"/>
              <a:ext cx="2821330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1946973" y="639038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 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45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98575" y="590236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Gases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575" y="1241415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Compressor to increase gas pressure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05200" y="1799971"/>
            <a:ext cx="2816225" cy="2376829"/>
            <a:chOff x="4005072" y="1078878"/>
            <a:chExt cx="4615101" cy="3792107"/>
          </a:xfrm>
        </p:grpSpPr>
        <p:pic>
          <p:nvPicPr>
            <p:cNvPr id="20" name="Picture 4" descr="File:Vol3 Page 279 Image 00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072" y="1078878"/>
              <a:ext cx="4615101" cy="379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7205472" y="2220010"/>
              <a:ext cx="93311" cy="12157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252127" y="2345585"/>
              <a:ext cx="0" cy="2113639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440737" y="2259767"/>
              <a:ext cx="2821330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1551495" y="4419600"/>
            <a:ext cx="7336536" cy="224676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 compressor map shows that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 variables are the volumetric flow rate and pressure ratio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he speed affects the head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The maximum efficiency can be predicted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minimum flow is needed to prevent surge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maximum flow occurs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the stonewall</a:t>
            </a:r>
          </a:p>
        </p:txBody>
      </p:sp>
    </p:spTree>
    <p:extLst>
      <p:ext uri="{BB962C8B-B14F-4D97-AF65-F5344CB8AC3E}">
        <p14:creationId xmlns:p14="http://schemas.microsoft.com/office/powerpoint/2010/main" val="18720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98575" y="590236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Gases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575" y="1241415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Compressor to increase gas pressure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66504"/>
            <a:ext cx="6318733" cy="49556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90800" y="3417888"/>
            <a:ext cx="3962400" cy="1306512"/>
            <a:chOff x="2590800" y="3417888"/>
            <a:chExt cx="3962400" cy="1306512"/>
          </a:xfrm>
        </p:grpSpPr>
        <p:sp>
          <p:nvSpPr>
            <p:cNvPr id="4" name="Rectangle 3"/>
            <p:cNvSpPr/>
            <p:nvPr/>
          </p:nvSpPr>
          <p:spPr bwMode="auto">
            <a:xfrm>
              <a:off x="2590800" y="3417888"/>
              <a:ext cx="3962400" cy="7264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943600" y="4038600"/>
              <a:ext cx="15240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3822192" y="4169664"/>
            <a:ext cx="402336" cy="9784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33600" y="4178808"/>
            <a:ext cx="4102608" cy="2443381"/>
            <a:chOff x="2133600" y="4178808"/>
            <a:chExt cx="4102608" cy="2443381"/>
          </a:xfrm>
        </p:grpSpPr>
        <p:sp>
          <p:nvSpPr>
            <p:cNvPr id="8" name="Rectangle 7"/>
            <p:cNvSpPr/>
            <p:nvPr/>
          </p:nvSpPr>
          <p:spPr bwMode="auto">
            <a:xfrm>
              <a:off x="2133600" y="5522976"/>
              <a:ext cx="4102608" cy="10992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133600" y="5120640"/>
              <a:ext cx="2667000" cy="441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96312" y="4178808"/>
              <a:ext cx="1115568" cy="9509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22959" y="1710489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Add flexibility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Key Operability issues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Operating window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Flexibility/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controllability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Reliability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Safety &amp; equipment protection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Efficiency &amp; profitability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Operation during transitions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 Dynamic Performance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 Monitoring &amp; diagnosis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Chapter 3 Flexibility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999" y="1203004"/>
            <a:ext cx="784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Outline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Flexibility for Fluid 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Flexibility for Heat Transfer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Production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Operation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- Boiler and Steam System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 flipH="1">
            <a:off x="7086600" y="3113088"/>
            <a:ext cx="609600" cy="3048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2" descr="Check, Check Mark, Red, Mark,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09" y="2230988"/>
            <a:ext cx="332581" cy="3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Heat Transfer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0"/>
            <a:ext cx="6010593" cy="23258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86382" y="4273296"/>
            <a:ext cx="7845425" cy="2590800"/>
            <a:chOff x="1286382" y="4273296"/>
            <a:chExt cx="7845425" cy="2590800"/>
          </a:xfrm>
        </p:grpSpPr>
        <p:sp>
          <p:nvSpPr>
            <p:cNvPr id="13" name="TextBox 12"/>
            <p:cNvSpPr txBox="1"/>
            <p:nvPr/>
          </p:nvSpPr>
          <p:spPr>
            <a:xfrm>
              <a:off x="1286382" y="4273296"/>
              <a:ext cx="784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Calibri" panose="020F0502020204030204" pitchFamily="34" charset="0"/>
                </a:rPr>
                <a:t>Q = U A </a:t>
              </a:r>
              <a:r>
                <a:rPr lang="en-US" sz="36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∆T</a:t>
              </a:r>
              <a:r>
                <a:rPr lang="en-US" sz="3600" b="1" baseline="300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3600" b="1" baseline="30000" dirty="0"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43091" y="6587097"/>
              <a:ext cx="34112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∆T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modified for equipment design, e.g., log-mean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33207" y="5257800"/>
            <a:ext cx="744010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Flexibility can be introduced by influencing any of the terms; U , A , or 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∆T</a:t>
            </a:r>
            <a:r>
              <a:rPr lang="en-US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71135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 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44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Heat Transfer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8575" y="1256655"/>
            <a:ext cx="784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Q = U A 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∆T</a:t>
            </a:r>
            <a:r>
              <a:rPr lang="en-US" sz="3600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3600" b="1" baseline="300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3091" y="6587097"/>
            <a:ext cx="3411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∆T</a:t>
            </a:r>
            <a:r>
              <a:rPr lang="en-US" sz="1200" b="1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modified for equipment design, e.g., log-mean</a:t>
            </a:r>
            <a:endParaRPr lang="en-US" sz="12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667499" y="2688651"/>
            <a:ext cx="1816100" cy="415925"/>
          </a:xfrm>
          <a:custGeom>
            <a:avLst/>
            <a:gdLst>
              <a:gd name="T0" fmla="*/ 1144 w 1144"/>
              <a:gd name="T1" fmla="*/ 126 h 262"/>
              <a:gd name="T2" fmla="*/ 861 w 1144"/>
              <a:gd name="T3" fmla="*/ 126 h 262"/>
              <a:gd name="T4" fmla="*/ 811 w 1144"/>
              <a:gd name="T5" fmla="*/ 0 h 262"/>
              <a:gd name="T6" fmla="*/ 714 w 1144"/>
              <a:gd name="T7" fmla="*/ 262 h 262"/>
              <a:gd name="T8" fmla="*/ 653 w 1144"/>
              <a:gd name="T9" fmla="*/ 126 h 262"/>
              <a:gd name="T10" fmla="*/ 283 w 1144"/>
              <a:gd name="T11" fmla="*/ 126 h 262"/>
              <a:gd name="T12" fmla="*/ 0 w 1144"/>
              <a:gd name="T13" fmla="*/ 12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262">
                <a:moveTo>
                  <a:pt x="1144" y="126"/>
                </a:moveTo>
                <a:lnTo>
                  <a:pt x="861" y="126"/>
                </a:lnTo>
                <a:lnTo>
                  <a:pt x="811" y="0"/>
                </a:lnTo>
                <a:lnTo>
                  <a:pt x="714" y="262"/>
                </a:lnTo>
                <a:lnTo>
                  <a:pt x="653" y="126"/>
                </a:lnTo>
                <a:lnTo>
                  <a:pt x="283" y="126"/>
                </a:lnTo>
                <a:lnTo>
                  <a:pt x="0" y="129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891461" y="3201414"/>
            <a:ext cx="1588" cy="614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7891461" y="2283839"/>
            <a:ext cx="1588" cy="296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583486" y="2580701"/>
            <a:ext cx="615950" cy="620713"/>
          </a:xfrm>
          <a:custGeom>
            <a:avLst/>
            <a:gdLst>
              <a:gd name="T0" fmla="*/ 388 w 388"/>
              <a:gd name="T1" fmla="*/ 194 h 391"/>
              <a:gd name="T2" fmla="*/ 384 w 388"/>
              <a:gd name="T3" fmla="*/ 154 h 391"/>
              <a:gd name="T4" fmla="*/ 370 w 388"/>
              <a:gd name="T5" fmla="*/ 111 h 391"/>
              <a:gd name="T6" fmla="*/ 349 w 388"/>
              <a:gd name="T7" fmla="*/ 75 h 391"/>
              <a:gd name="T8" fmla="*/ 316 w 388"/>
              <a:gd name="T9" fmla="*/ 43 h 391"/>
              <a:gd name="T10" fmla="*/ 280 w 388"/>
              <a:gd name="T11" fmla="*/ 21 h 391"/>
              <a:gd name="T12" fmla="*/ 241 w 388"/>
              <a:gd name="T13" fmla="*/ 7 h 391"/>
              <a:gd name="T14" fmla="*/ 198 w 388"/>
              <a:gd name="T15" fmla="*/ 0 h 391"/>
              <a:gd name="T16" fmla="*/ 155 w 388"/>
              <a:gd name="T17" fmla="*/ 4 h 391"/>
              <a:gd name="T18" fmla="*/ 112 w 388"/>
              <a:gd name="T19" fmla="*/ 18 h 391"/>
              <a:gd name="T20" fmla="*/ 76 w 388"/>
              <a:gd name="T21" fmla="*/ 43 h 391"/>
              <a:gd name="T22" fmla="*/ 43 w 388"/>
              <a:gd name="T23" fmla="*/ 72 h 391"/>
              <a:gd name="T24" fmla="*/ 22 w 388"/>
              <a:gd name="T25" fmla="*/ 108 h 391"/>
              <a:gd name="T26" fmla="*/ 8 w 388"/>
              <a:gd name="T27" fmla="*/ 147 h 391"/>
              <a:gd name="T28" fmla="*/ 0 w 388"/>
              <a:gd name="T29" fmla="*/ 190 h 391"/>
              <a:gd name="T30" fmla="*/ 4 w 388"/>
              <a:gd name="T31" fmla="*/ 233 h 391"/>
              <a:gd name="T32" fmla="*/ 18 w 388"/>
              <a:gd name="T33" fmla="*/ 276 h 391"/>
              <a:gd name="T34" fmla="*/ 40 w 388"/>
              <a:gd name="T35" fmla="*/ 312 h 391"/>
              <a:gd name="T36" fmla="*/ 69 w 388"/>
              <a:gd name="T37" fmla="*/ 344 h 391"/>
              <a:gd name="T38" fmla="*/ 104 w 388"/>
              <a:gd name="T39" fmla="*/ 369 h 391"/>
              <a:gd name="T40" fmla="*/ 148 w 388"/>
              <a:gd name="T41" fmla="*/ 384 h 391"/>
              <a:gd name="T42" fmla="*/ 191 w 388"/>
              <a:gd name="T43" fmla="*/ 391 h 391"/>
              <a:gd name="T44" fmla="*/ 234 w 388"/>
              <a:gd name="T45" fmla="*/ 387 h 391"/>
              <a:gd name="T46" fmla="*/ 273 w 388"/>
              <a:gd name="T47" fmla="*/ 373 h 391"/>
              <a:gd name="T48" fmla="*/ 313 w 388"/>
              <a:gd name="T49" fmla="*/ 351 h 391"/>
              <a:gd name="T50" fmla="*/ 341 w 388"/>
              <a:gd name="T51" fmla="*/ 323 h 391"/>
              <a:gd name="T52" fmla="*/ 366 w 388"/>
              <a:gd name="T53" fmla="*/ 287 h 391"/>
              <a:gd name="T54" fmla="*/ 384 w 388"/>
              <a:gd name="T55" fmla="*/ 247 h 391"/>
              <a:gd name="T56" fmla="*/ 388 w 388"/>
              <a:gd name="T57" fmla="*/ 204 h 391"/>
              <a:gd name="T58" fmla="*/ 388 w 388"/>
              <a:gd name="T59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8" h="391">
                <a:moveTo>
                  <a:pt x="388" y="194"/>
                </a:moveTo>
                <a:lnTo>
                  <a:pt x="384" y="154"/>
                </a:lnTo>
                <a:lnTo>
                  <a:pt x="370" y="111"/>
                </a:lnTo>
                <a:lnTo>
                  <a:pt x="349" y="75"/>
                </a:lnTo>
                <a:lnTo>
                  <a:pt x="316" y="43"/>
                </a:lnTo>
                <a:lnTo>
                  <a:pt x="280" y="21"/>
                </a:lnTo>
                <a:lnTo>
                  <a:pt x="241" y="7"/>
                </a:lnTo>
                <a:lnTo>
                  <a:pt x="198" y="0"/>
                </a:lnTo>
                <a:lnTo>
                  <a:pt x="155" y="4"/>
                </a:lnTo>
                <a:lnTo>
                  <a:pt x="112" y="18"/>
                </a:lnTo>
                <a:lnTo>
                  <a:pt x="76" y="43"/>
                </a:lnTo>
                <a:lnTo>
                  <a:pt x="43" y="72"/>
                </a:lnTo>
                <a:lnTo>
                  <a:pt x="22" y="108"/>
                </a:lnTo>
                <a:lnTo>
                  <a:pt x="8" y="147"/>
                </a:lnTo>
                <a:lnTo>
                  <a:pt x="0" y="190"/>
                </a:lnTo>
                <a:lnTo>
                  <a:pt x="4" y="233"/>
                </a:lnTo>
                <a:lnTo>
                  <a:pt x="18" y="276"/>
                </a:lnTo>
                <a:lnTo>
                  <a:pt x="40" y="312"/>
                </a:lnTo>
                <a:lnTo>
                  <a:pt x="69" y="344"/>
                </a:lnTo>
                <a:lnTo>
                  <a:pt x="104" y="369"/>
                </a:lnTo>
                <a:lnTo>
                  <a:pt x="148" y="384"/>
                </a:lnTo>
                <a:lnTo>
                  <a:pt x="191" y="391"/>
                </a:lnTo>
                <a:lnTo>
                  <a:pt x="234" y="387"/>
                </a:lnTo>
                <a:lnTo>
                  <a:pt x="273" y="373"/>
                </a:lnTo>
                <a:lnTo>
                  <a:pt x="313" y="351"/>
                </a:lnTo>
                <a:lnTo>
                  <a:pt x="341" y="323"/>
                </a:lnTo>
                <a:lnTo>
                  <a:pt x="366" y="287"/>
                </a:lnTo>
                <a:lnTo>
                  <a:pt x="384" y="247"/>
                </a:lnTo>
                <a:lnTo>
                  <a:pt x="388" y="204"/>
                </a:lnTo>
                <a:lnTo>
                  <a:pt x="388" y="19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7845424" y="3195064"/>
            <a:ext cx="103187" cy="142875"/>
          </a:xfrm>
          <a:custGeom>
            <a:avLst/>
            <a:gdLst>
              <a:gd name="T0" fmla="*/ 33 w 65"/>
              <a:gd name="T1" fmla="*/ 0 h 90"/>
              <a:gd name="T2" fmla="*/ 0 w 65"/>
              <a:gd name="T3" fmla="*/ 90 h 90"/>
              <a:gd name="T4" fmla="*/ 65 w 65"/>
              <a:gd name="T5" fmla="*/ 90 h 90"/>
              <a:gd name="T6" fmla="*/ 33 w 65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90">
                <a:moveTo>
                  <a:pt x="33" y="0"/>
                </a:moveTo>
                <a:lnTo>
                  <a:pt x="0" y="90"/>
                </a:lnTo>
                <a:lnTo>
                  <a:pt x="65" y="9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7316786" y="2831526"/>
            <a:ext cx="153988" cy="114300"/>
          </a:xfrm>
          <a:custGeom>
            <a:avLst/>
            <a:gdLst>
              <a:gd name="T0" fmla="*/ 0 w 97"/>
              <a:gd name="T1" fmla="*/ 72 h 72"/>
              <a:gd name="T2" fmla="*/ 0 w 97"/>
              <a:gd name="T3" fmla="*/ 0 h 72"/>
              <a:gd name="T4" fmla="*/ 97 w 97"/>
              <a:gd name="T5" fmla="*/ 36 h 72"/>
              <a:gd name="T6" fmla="*/ 0 w 9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72">
                <a:moveTo>
                  <a:pt x="0" y="72"/>
                </a:moveTo>
                <a:lnTo>
                  <a:pt x="0" y="0"/>
                </a:lnTo>
                <a:lnTo>
                  <a:pt x="97" y="3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8507411" y="2831526"/>
            <a:ext cx="153988" cy="114300"/>
          </a:xfrm>
          <a:custGeom>
            <a:avLst/>
            <a:gdLst>
              <a:gd name="T0" fmla="*/ 0 w 97"/>
              <a:gd name="T1" fmla="*/ 72 h 72"/>
              <a:gd name="T2" fmla="*/ 0 w 97"/>
              <a:gd name="T3" fmla="*/ 0 h 72"/>
              <a:gd name="T4" fmla="*/ 97 w 97"/>
              <a:gd name="T5" fmla="*/ 36 h 72"/>
              <a:gd name="T6" fmla="*/ 0 w 9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72">
                <a:moveTo>
                  <a:pt x="0" y="72"/>
                </a:moveTo>
                <a:lnTo>
                  <a:pt x="0" y="0"/>
                </a:lnTo>
                <a:lnTo>
                  <a:pt x="97" y="3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>
            <a:off x="7834311" y="2171126"/>
            <a:ext cx="103188" cy="136525"/>
          </a:xfrm>
          <a:custGeom>
            <a:avLst/>
            <a:gdLst>
              <a:gd name="T0" fmla="*/ 33 w 65"/>
              <a:gd name="T1" fmla="*/ 0 h 86"/>
              <a:gd name="T2" fmla="*/ 0 w 65"/>
              <a:gd name="T3" fmla="*/ 86 h 86"/>
              <a:gd name="T4" fmla="*/ 65 w 65"/>
              <a:gd name="T5" fmla="*/ 86 h 86"/>
              <a:gd name="T6" fmla="*/ 33 w 65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86">
                <a:moveTo>
                  <a:pt x="33" y="0"/>
                </a:moveTo>
                <a:lnTo>
                  <a:pt x="0" y="86"/>
                </a:lnTo>
                <a:lnTo>
                  <a:pt x="65" y="86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791200" y="2514600"/>
            <a:ext cx="1295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Process stream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8275636" y="2180651"/>
            <a:ext cx="457200" cy="4572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8504236" y="263785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604314" y="4827211"/>
            <a:ext cx="11902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Utility stream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06" y="3790285"/>
            <a:ext cx="489630" cy="647627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885905" y="4437912"/>
            <a:ext cx="0" cy="357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447800" y="2180651"/>
            <a:ext cx="4114800" cy="4143949"/>
            <a:chOff x="1447800" y="2180651"/>
            <a:chExt cx="4114800" cy="4143949"/>
          </a:xfrm>
        </p:grpSpPr>
        <p:sp>
          <p:nvSpPr>
            <p:cNvPr id="6" name="Rectangle 5"/>
            <p:cNvSpPr/>
            <p:nvPr/>
          </p:nvSpPr>
          <p:spPr bwMode="auto">
            <a:xfrm>
              <a:off x="1447800" y="2180651"/>
              <a:ext cx="4114800" cy="41439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51495" y="2180651"/>
              <a:ext cx="4011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anose="020F0502020204030204" pitchFamily="34" charset="0"/>
                </a:rPr>
                <a:t>Flexibility through changing one total flow rate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63800" y="3180848"/>
            <a:ext cx="392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Influences heat transfer coefficient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800" y="4119325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Utility adjustment does not influence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production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1495" y="5063628"/>
            <a:ext cx="4239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Utility stream (cooling water, steam, etc.) must be provided in the plant design</a:t>
            </a:r>
          </a:p>
        </p:txBody>
      </p:sp>
    </p:spTree>
    <p:extLst>
      <p:ext uri="{BB962C8B-B14F-4D97-AF65-F5344CB8AC3E}">
        <p14:creationId xmlns:p14="http://schemas.microsoft.com/office/powerpoint/2010/main" val="37997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7" name="Picture 4" descr="https://upload.wikimedia.org/wikipedia/commons/b/be/Steer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680745" cy="23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9906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When you design an automobile, your customers would appreciate a way to steer the vehicle!  Seems pretty obvious, but have you thought about the way to control all of the equipment that you have learned about: flow, heat transfer mass transfer, chemical reactor, etc.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One important aspect of the design is the addition of flexibility – ways to adjust the operation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156532"/>
            <a:ext cx="3467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This diagram shows rack and pinion steering.  The engineers had to include this in the design.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What about your process design?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497450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191919"/>
                </a:solidFill>
                <a:latin typeface="Helvetica" panose="020B0604020202020204" pitchFamily="34" charset="0"/>
              </a:rPr>
              <a:t>Citation 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522539" y="2254418"/>
            <a:ext cx="656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Goal: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Maintain cold effluent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cold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at a desired value</a:t>
            </a: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2317751" y="4013200"/>
            <a:ext cx="1816100" cy="415925"/>
          </a:xfrm>
          <a:custGeom>
            <a:avLst/>
            <a:gdLst>
              <a:gd name="T0" fmla="*/ 1144 w 1144"/>
              <a:gd name="T1" fmla="*/ 126 h 262"/>
              <a:gd name="T2" fmla="*/ 861 w 1144"/>
              <a:gd name="T3" fmla="*/ 126 h 262"/>
              <a:gd name="T4" fmla="*/ 811 w 1144"/>
              <a:gd name="T5" fmla="*/ 0 h 262"/>
              <a:gd name="T6" fmla="*/ 714 w 1144"/>
              <a:gd name="T7" fmla="*/ 262 h 262"/>
              <a:gd name="T8" fmla="*/ 653 w 1144"/>
              <a:gd name="T9" fmla="*/ 126 h 262"/>
              <a:gd name="T10" fmla="*/ 283 w 1144"/>
              <a:gd name="T11" fmla="*/ 126 h 262"/>
              <a:gd name="T12" fmla="*/ 0 w 1144"/>
              <a:gd name="T13" fmla="*/ 12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262">
                <a:moveTo>
                  <a:pt x="1144" y="126"/>
                </a:moveTo>
                <a:lnTo>
                  <a:pt x="861" y="126"/>
                </a:lnTo>
                <a:lnTo>
                  <a:pt x="811" y="0"/>
                </a:lnTo>
                <a:lnTo>
                  <a:pt x="714" y="262"/>
                </a:lnTo>
                <a:lnTo>
                  <a:pt x="653" y="126"/>
                </a:lnTo>
                <a:lnTo>
                  <a:pt x="283" y="126"/>
                </a:lnTo>
                <a:lnTo>
                  <a:pt x="0" y="129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V="1">
            <a:off x="3541713" y="4525963"/>
            <a:ext cx="1588" cy="614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V="1">
            <a:off x="3541713" y="3608388"/>
            <a:ext cx="1588" cy="296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3233738" y="3905250"/>
            <a:ext cx="615950" cy="620713"/>
          </a:xfrm>
          <a:custGeom>
            <a:avLst/>
            <a:gdLst>
              <a:gd name="T0" fmla="*/ 388 w 388"/>
              <a:gd name="T1" fmla="*/ 194 h 391"/>
              <a:gd name="T2" fmla="*/ 384 w 388"/>
              <a:gd name="T3" fmla="*/ 154 h 391"/>
              <a:gd name="T4" fmla="*/ 370 w 388"/>
              <a:gd name="T5" fmla="*/ 111 h 391"/>
              <a:gd name="T6" fmla="*/ 349 w 388"/>
              <a:gd name="T7" fmla="*/ 75 h 391"/>
              <a:gd name="T8" fmla="*/ 316 w 388"/>
              <a:gd name="T9" fmla="*/ 43 h 391"/>
              <a:gd name="T10" fmla="*/ 280 w 388"/>
              <a:gd name="T11" fmla="*/ 21 h 391"/>
              <a:gd name="T12" fmla="*/ 241 w 388"/>
              <a:gd name="T13" fmla="*/ 7 h 391"/>
              <a:gd name="T14" fmla="*/ 198 w 388"/>
              <a:gd name="T15" fmla="*/ 0 h 391"/>
              <a:gd name="T16" fmla="*/ 155 w 388"/>
              <a:gd name="T17" fmla="*/ 4 h 391"/>
              <a:gd name="T18" fmla="*/ 112 w 388"/>
              <a:gd name="T19" fmla="*/ 18 h 391"/>
              <a:gd name="T20" fmla="*/ 76 w 388"/>
              <a:gd name="T21" fmla="*/ 43 h 391"/>
              <a:gd name="T22" fmla="*/ 43 w 388"/>
              <a:gd name="T23" fmla="*/ 72 h 391"/>
              <a:gd name="T24" fmla="*/ 22 w 388"/>
              <a:gd name="T25" fmla="*/ 108 h 391"/>
              <a:gd name="T26" fmla="*/ 8 w 388"/>
              <a:gd name="T27" fmla="*/ 147 h 391"/>
              <a:gd name="T28" fmla="*/ 0 w 388"/>
              <a:gd name="T29" fmla="*/ 190 h 391"/>
              <a:gd name="T30" fmla="*/ 4 w 388"/>
              <a:gd name="T31" fmla="*/ 233 h 391"/>
              <a:gd name="T32" fmla="*/ 18 w 388"/>
              <a:gd name="T33" fmla="*/ 276 h 391"/>
              <a:gd name="T34" fmla="*/ 40 w 388"/>
              <a:gd name="T35" fmla="*/ 312 h 391"/>
              <a:gd name="T36" fmla="*/ 69 w 388"/>
              <a:gd name="T37" fmla="*/ 344 h 391"/>
              <a:gd name="T38" fmla="*/ 104 w 388"/>
              <a:gd name="T39" fmla="*/ 369 h 391"/>
              <a:gd name="T40" fmla="*/ 148 w 388"/>
              <a:gd name="T41" fmla="*/ 384 h 391"/>
              <a:gd name="T42" fmla="*/ 191 w 388"/>
              <a:gd name="T43" fmla="*/ 391 h 391"/>
              <a:gd name="T44" fmla="*/ 234 w 388"/>
              <a:gd name="T45" fmla="*/ 387 h 391"/>
              <a:gd name="T46" fmla="*/ 273 w 388"/>
              <a:gd name="T47" fmla="*/ 373 h 391"/>
              <a:gd name="T48" fmla="*/ 313 w 388"/>
              <a:gd name="T49" fmla="*/ 351 h 391"/>
              <a:gd name="T50" fmla="*/ 341 w 388"/>
              <a:gd name="T51" fmla="*/ 323 h 391"/>
              <a:gd name="T52" fmla="*/ 366 w 388"/>
              <a:gd name="T53" fmla="*/ 287 h 391"/>
              <a:gd name="T54" fmla="*/ 384 w 388"/>
              <a:gd name="T55" fmla="*/ 247 h 391"/>
              <a:gd name="T56" fmla="*/ 388 w 388"/>
              <a:gd name="T57" fmla="*/ 204 h 391"/>
              <a:gd name="T58" fmla="*/ 388 w 388"/>
              <a:gd name="T59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8" h="391">
                <a:moveTo>
                  <a:pt x="388" y="194"/>
                </a:moveTo>
                <a:lnTo>
                  <a:pt x="384" y="154"/>
                </a:lnTo>
                <a:lnTo>
                  <a:pt x="370" y="111"/>
                </a:lnTo>
                <a:lnTo>
                  <a:pt x="349" y="75"/>
                </a:lnTo>
                <a:lnTo>
                  <a:pt x="316" y="43"/>
                </a:lnTo>
                <a:lnTo>
                  <a:pt x="280" y="21"/>
                </a:lnTo>
                <a:lnTo>
                  <a:pt x="241" y="7"/>
                </a:lnTo>
                <a:lnTo>
                  <a:pt x="198" y="0"/>
                </a:lnTo>
                <a:lnTo>
                  <a:pt x="155" y="4"/>
                </a:lnTo>
                <a:lnTo>
                  <a:pt x="112" y="18"/>
                </a:lnTo>
                <a:lnTo>
                  <a:pt x="76" y="43"/>
                </a:lnTo>
                <a:lnTo>
                  <a:pt x="43" y="72"/>
                </a:lnTo>
                <a:lnTo>
                  <a:pt x="22" y="108"/>
                </a:lnTo>
                <a:lnTo>
                  <a:pt x="8" y="147"/>
                </a:lnTo>
                <a:lnTo>
                  <a:pt x="0" y="190"/>
                </a:lnTo>
                <a:lnTo>
                  <a:pt x="4" y="233"/>
                </a:lnTo>
                <a:lnTo>
                  <a:pt x="18" y="276"/>
                </a:lnTo>
                <a:lnTo>
                  <a:pt x="40" y="312"/>
                </a:lnTo>
                <a:lnTo>
                  <a:pt x="69" y="344"/>
                </a:lnTo>
                <a:lnTo>
                  <a:pt x="104" y="369"/>
                </a:lnTo>
                <a:lnTo>
                  <a:pt x="148" y="384"/>
                </a:lnTo>
                <a:lnTo>
                  <a:pt x="191" y="391"/>
                </a:lnTo>
                <a:lnTo>
                  <a:pt x="234" y="387"/>
                </a:lnTo>
                <a:lnTo>
                  <a:pt x="273" y="373"/>
                </a:lnTo>
                <a:lnTo>
                  <a:pt x="313" y="351"/>
                </a:lnTo>
                <a:lnTo>
                  <a:pt x="341" y="323"/>
                </a:lnTo>
                <a:lnTo>
                  <a:pt x="366" y="287"/>
                </a:lnTo>
                <a:lnTo>
                  <a:pt x="384" y="247"/>
                </a:lnTo>
                <a:lnTo>
                  <a:pt x="388" y="204"/>
                </a:lnTo>
                <a:lnTo>
                  <a:pt x="388" y="19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3495676" y="4519613"/>
            <a:ext cx="103187" cy="142875"/>
          </a:xfrm>
          <a:custGeom>
            <a:avLst/>
            <a:gdLst>
              <a:gd name="T0" fmla="*/ 33 w 65"/>
              <a:gd name="T1" fmla="*/ 0 h 90"/>
              <a:gd name="T2" fmla="*/ 0 w 65"/>
              <a:gd name="T3" fmla="*/ 90 h 90"/>
              <a:gd name="T4" fmla="*/ 65 w 65"/>
              <a:gd name="T5" fmla="*/ 90 h 90"/>
              <a:gd name="T6" fmla="*/ 33 w 65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90">
                <a:moveTo>
                  <a:pt x="33" y="0"/>
                </a:moveTo>
                <a:lnTo>
                  <a:pt x="0" y="90"/>
                </a:lnTo>
                <a:lnTo>
                  <a:pt x="65" y="9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2967038" y="4156075"/>
            <a:ext cx="153988" cy="114300"/>
          </a:xfrm>
          <a:custGeom>
            <a:avLst/>
            <a:gdLst>
              <a:gd name="T0" fmla="*/ 0 w 97"/>
              <a:gd name="T1" fmla="*/ 72 h 72"/>
              <a:gd name="T2" fmla="*/ 0 w 97"/>
              <a:gd name="T3" fmla="*/ 0 h 72"/>
              <a:gd name="T4" fmla="*/ 97 w 97"/>
              <a:gd name="T5" fmla="*/ 36 h 72"/>
              <a:gd name="T6" fmla="*/ 0 w 9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72">
                <a:moveTo>
                  <a:pt x="0" y="72"/>
                </a:moveTo>
                <a:lnTo>
                  <a:pt x="0" y="0"/>
                </a:lnTo>
                <a:lnTo>
                  <a:pt x="97" y="3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4157663" y="4156075"/>
            <a:ext cx="153988" cy="114300"/>
          </a:xfrm>
          <a:custGeom>
            <a:avLst/>
            <a:gdLst>
              <a:gd name="T0" fmla="*/ 0 w 97"/>
              <a:gd name="T1" fmla="*/ 72 h 72"/>
              <a:gd name="T2" fmla="*/ 0 w 97"/>
              <a:gd name="T3" fmla="*/ 0 h 72"/>
              <a:gd name="T4" fmla="*/ 97 w 97"/>
              <a:gd name="T5" fmla="*/ 36 h 72"/>
              <a:gd name="T6" fmla="*/ 0 w 9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72">
                <a:moveTo>
                  <a:pt x="0" y="72"/>
                </a:moveTo>
                <a:lnTo>
                  <a:pt x="0" y="0"/>
                </a:lnTo>
                <a:lnTo>
                  <a:pt x="97" y="3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3484563" y="3495675"/>
            <a:ext cx="103188" cy="136525"/>
          </a:xfrm>
          <a:custGeom>
            <a:avLst/>
            <a:gdLst>
              <a:gd name="T0" fmla="*/ 33 w 65"/>
              <a:gd name="T1" fmla="*/ 0 h 86"/>
              <a:gd name="T2" fmla="*/ 0 w 65"/>
              <a:gd name="T3" fmla="*/ 86 h 86"/>
              <a:gd name="T4" fmla="*/ 65 w 65"/>
              <a:gd name="T5" fmla="*/ 86 h 86"/>
              <a:gd name="T6" fmla="*/ 33 w 65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86">
                <a:moveTo>
                  <a:pt x="33" y="0"/>
                </a:moveTo>
                <a:lnTo>
                  <a:pt x="0" y="86"/>
                </a:lnTo>
                <a:lnTo>
                  <a:pt x="65" y="86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547813" y="4037013"/>
            <a:ext cx="5718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547813" y="4202113"/>
            <a:ext cx="3545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(cold)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3222626" y="5226050"/>
            <a:ext cx="5654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B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3222626" y="538638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(hot)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4953000" y="3200400"/>
            <a:ext cx="3621088" cy="2708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Freedom to adjust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total flows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A     </a:t>
            </a: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1.   Constant         Adjustable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2.   Adjustable      Constant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3.   Constant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Constant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 Add flexibility to the heat exchanger to achieve the goal for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three different scenarios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You may add piping and valve(s).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3925888" y="3505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4154488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47813" y="6192838"/>
            <a:ext cx="74072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 phase change occurs to either stream.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5441907" y="3687679"/>
            <a:ext cx="3549693" cy="30672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599621" y="3690198"/>
            <a:ext cx="3733991" cy="30672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00200" y="762000"/>
            <a:ext cx="3733991" cy="2819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806130" y="1041392"/>
            <a:ext cx="2978753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Freedom to adjust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total flow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rates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A          Stream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Constant         Adjustable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Adjustable      Constant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Constant  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Constant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24" name="Group 87"/>
          <p:cNvGrpSpPr>
            <a:grpSpLocks/>
          </p:cNvGrpSpPr>
          <p:nvPr/>
        </p:nvGrpSpPr>
        <p:grpSpPr bwMode="auto">
          <a:xfrm>
            <a:off x="1821053" y="1219200"/>
            <a:ext cx="3076575" cy="2166938"/>
            <a:chOff x="1200" y="816"/>
            <a:chExt cx="1938" cy="1365"/>
          </a:xfrm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1684" y="1303"/>
              <a:ext cx="1030" cy="236"/>
            </a:xfrm>
            <a:custGeom>
              <a:avLst/>
              <a:gdLst>
                <a:gd name="T0" fmla="*/ 1030 w 1030"/>
                <a:gd name="T1" fmla="*/ 113 h 236"/>
                <a:gd name="T2" fmla="*/ 775 w 1030"/>
                <a:gd name="T3" fmla="*/ 113 h 236"/>
                <a:gd name="T4" fmla="*/ 730 w 1030"/>
                <a:gd name="T5" fmla="*/ 0 h 236"/>
                <a:gd name="T6" fmla="*/ 642 w 1030"/>
                <a:gd name="T7" fmla="*/ 236 h 236"/>
                <a:gd name="T8" fmla="*/ 587 w 1030"/>
                <a:gd name="T9" fmla="*/ 113 h 236"/>
                <a:gd name="T10" fmla="*/ 255 w 1030"/>
                <a:gd name="T11" fmla="*/ 113 h 236"/>
                <a:gd name="T12" fmla="*/ 0 w 1030"/>
                <a:gd name="T13" fmla="*/ 1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0" h="236">
                  <a:moveTo>
                    <a:pt x="1030" y="113"/>
                  </a:moveTo>
                  <a:lnTo>
                    <a:pt x="775" y="113"/>
                  </a:lnTo>
                  <a:lnTo>
                    <a:pt x="730" y="0"/>
                  </a:lnTo>
                  <a:lnTo>
                    <a:pt x="642" y="236"/>
                  </a:lnTo>
                  <a:lnTo>
                    <a:pt x="587" y="113"/>
                  </a:lnTo>
                  <a:lnTo>
                    <a:pt x="255" y="113"/>
                  </a:lnTo>
                  <a:lnTo>
                    <a:pt x="0" y="1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V="1">
              <a:off x="2378" y="1594"/>
              <a:ext cx="1" cy="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V="1">
              <a:off x="2378" y="1073"/>
              <a:ext cx="1" cy="1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204" y="1241"/>
              <a:ext cx="348" cy="353"/>
            </a:xfrm>
            <a:custGeom>
              <a:avLst/>
              <a:gdLst>
                <a:gd name="T0" fmla="*/ 348 w 348"/>
                <a:gd name="T1" fmla="*/ 175 h 353"/>
                <a:gd name="T2" fmla="*/ 345 w 348"/>
                <a:gd name="T3" fmla="*/ 139 h 353"/>
                <a:gd name="T4" fmla="*/ 332 w 348"/>
                <a:gd name="T5" fmla="*/ 101 h 353"/>
                <a:gd name="T6" fmla="*/ 313 w 348"/>
                <a:gd name="T7" fmla="*/ 68 h 353"/>
                <a:gd name="T8" fmla="*/ 284 w 348"/>
                <a:gd name="T9" fmla="*/ 39 h 353"/>
                <a:gd name="T10" fmla="*/ 252 w 348"/>
                <a:gd name="T11" fmla="*/ 20 h 353"/>
                <a:gd name="T12" fmla="*/ 216 w 348"/>
                <a:gd name="T13" fmla="*/ 7 h 353"/>
                <a:gd name="T14" fmla="*/ 177 w 348"/>
                <a:gd name="T15" fmla="*/ 0 h 353"/>
                <a:gd name="T16" fmla="*/ 138 w 348"/>
                <a:gd name="T17" fmla="*/ 3 h 353"/>
                <a:gd name="T18" fmla="*/ 100 w 348"/>
                <a:gd name="T19" fmla="*/ 16 h 353"/>
                <a:gd name="T20" fmla="*/ 67 w 348"/>
                <a:gd name="T21" fmla="*/ 39 h 353"/>
                <a:gd name="T22" fmla="*/ 38 w 348"/>
                <a:gd name="T23" fmla="*/ 65 h 353"/>
                <a:gd name="T24" fmla="*/ 19 w 348"/>
                <a:gd name="T25" fmla="*/ 97 h 353"/>
                <a:gd name="T26" fmla="*/ 6 w 348"/>
                <a:gd name="T27" fmla="*/ 133 h 353"/>
                <a:gd name="T28" fmla="*/ 0 w 348"/>
                <a:gd name="T29" fmla="*/ 172 h 353"/>
                <a:gd name="T30" fmla="*/ 3 w 348"/>
                <a:gd name="T31" fmla="*/ 211 h 353"/>
                <a:gd name="T32" fmla="*/ 16 w 348"/>
                <a:gd name="T33" fmla="*/ 250 h 353"/>
                <a:gd name="T34" fmla="*/ 35 w 348"/>
                <a:gd name="T35" fmla="*/ 282 h 353"/>
                <a:gd name="T36" fmla="*/ 61 w 348"/>
                <a:gd name="T37" fmla="*/ 311 h 353"/>
                <a:gd name="T38" fmla="*/ 93 w 348"/>
                <a:gd name="T39" fmla="*/ 334 h 353"/>
                <a:gd name="T40" fmla="*/ 132 w 348"/>
                <a:gd name="T41" fmla="*/ 347 h 353"/>
                <a:gd name="T42" fmla="*/ 171 w 348"/>
                <a:gd name="T43" fmla="*/ 353 h 353"/>
                <a:gd name="T44" fmla="*/ 210 w 348"/>
                <a:gd name="T45" fmla="*/ 350 h 353"/>
                <a:gd name="T46" fmla="*/ 245 w 348"/>
                <a:gd name="T47" fmla="*/ 337 h 353"/>
                <a:gd name="T48" fmla="*/ 281 w 348"/>
                <a:gd name="T49" fmla="*/ 318 h 353"/>
                <a:gd name="T50" fmla="*/ 306 w 348"/>
                <a:gd name="T51" fmla="*/ 292 h 353"/>
                <a:gd name="T52" fmla="*/ 329 w 348"/>
                <a:gd name="T53" fmla="*/ 259 h 353"/>
                <a:gd name="T54" fmla="*/ 345 w 348"/>
                <a:gd name="T55" fmla="*/ 224 h 353"/>
                <a:gd name="T56" fmla="*/ 348 w 348"/>
                <a:gd name="T57" fmla="*/ 185 h 353"/>
                <a:gd name="T58" fmla="*/ 348 w 348"/>
                <a:gd name="T59" fmla="*/ 1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53">
                  <a:moveTo>
                    <a:pt x="348" y="175"/>
                  </a:moveTo>
                  <a:lnTo>
                    <a:pt x="345" y="139"/>
                  </a:lnTo>
                  <a:lnTo>
                    <a:pt x="332" y="101"/>
                  </a:lnTo>
                  <a:lnTo>
                    <a:pt x="313" y="68"/>
                  </a:lnTo>
                  <a:lnTo>
                    <a:pt x="284" y="39"/>
                  </a:lnTo>
                  <a:lnTo>
                    <a:pt x="252" y="20"/>
                  </a:lnTo>
                  <a:lnTo>
                    <a:pt x="216" y="7"/>
                  </a:lnTo>
                  <a:lnTo>
                    <a:pt x="177" y="0"/>
                  </a:lnTo>
                  <a:lnTo>
                    <a:pt x="138" y="3"/>
                  </a:lnTo>
                  <a:lnTo>
                    <a:pt x="100" y="16"/>
                  </a:lnTo>
                  <a:lnTo>
                    <a:pt x="67" y="39"/>
                  </a:lnTo>
                  <a:lnTo>
                    <a:pt x="38" y="65"/>
                  </a:lnTo>
                  <a:lnTo>
                    <a:pt x="19" y="97"/>
                  </a:lnTo>
                  <a:lnTo>
                    <a:pt x="6" y="133"/>
                  </a:lnTo>
                  <a:lnTo>
                    <a:pt x="0" y="172"/>
                  </a:lnTo>
                  <a:lnTo>
                    <a:pt x="3" y="211"/>
                  </a:lnTo>
                  <a:lnTo>
                    <a:pt x="16" y="250"/>
                  </a:lnTo>
                  <a:lnTo>
                    <a:pt x="35" y="282"/>
                  </a:lnTo>
                  <a:lnTo>
                    <a:pt x="61" y="311"/>
                  </a:lnTo>
                  <a:lnTo>
                    <a:pt x="93" y="334"/>
                  </a:lnTo>
                  <a:lnTo>
                    <a:pt x="132" y="347"/>
                  </a:lnTo>
                  <a:lnTo>
                    <a:pt x="171" y="353"/>
                  </a:lnTo>
                  <a:lnTo>
                    <a:pt x="210" y="350"/>
                  </a:lnTo>
                  <a:lnTo>
                    <a:pt x="245" y="337"/>
                  </a:lnTo>
                  <a:lnTo>
                    <a:pt x="281" y="318"/>
                  </a:lnTo>
                  <a:lnTo>
                    <a:pt x="306" y="292"/>
                  </a:lnTo>
                  <a:lnTo>
                    <a:pt x="329" y="259"/>
                  </a:lnTo>
                  <a:lnTo>
                    <a:pt x="345" y="224"/>
                  </a:lnTo>
                  <a:lnTo>
                    <a:pt x="348" y="185"/>
                  </a:lnTo>
                  <a:lnTo>
                    <a:pt x="348" y="17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2352" y="1591"/>
              <a:ext cx="58" cy="81"/>
            </a:xfrm>
            <a:custGeom>
              <a:avLst/>
              <a:gdLst>
                <a:gd name="T0" fmla="*/ 29 w 58"/>
                <a:gd name="T1" fmla="*/ 0 h 81"/>
                <a:gd name="T2" fmla="*/ 0 w 58"/>
                <a:gd name="T3" fmla="*/ 81 h 81"/>
                <a:gd name="T4" fmla="*/ 58 w 58"/>
                <a:gd name="T5" fmla="*/ 81 h 81"/>
                <a:gd name="T6" fmla="*/ 29 w 58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81">
                  <a:moveTo>
                    <a:pt x="29" y="0"/>
                  </a:moveTo>
                  <a:lnTo>
                    <a:pt x="0" y="81"/>
                  </a:lnTo>
                  <a:lnTo>
                    <a:pt x="58" y="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052" y="1384"/>
              <a:ext cx="87" cy="65"/>
            </a:xfrm>
            <a:custGeom>
              <a:avLst/>
              <a:gdLst>
                <a:gd name="T0" fmla="*/ 0 w 87"/>
                <a:gd name="T1" fmla="*/ 65 h 65"/>
                <a:gd name="T2" fmla="*/ 0 w 87"/>
                <a:gd name="T3" fmla="*/ 0 h 65"/>
                <a:gd name="T4" fmla="*/ 87 w 87"/>
                <a:gd name="T5" fmla="*/ 32 h 65"/>
                <a:gd name="T6" fmla="*/ 0 w 8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65">
                  <a:moveTo>
                    <a:pt x="0" y="65"/>
                  </a:moveTo>
                  <a:lnTo>
                    <a:pt x="0" y="0"/>
                  </a:lnTo>
                  <a:lnTo>
                    <a:pt x="87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2727" y="1384"/>
              <a:ext cx="87" cy="65"/>
            </a:xfrm>
            <a:custGeom>
              <a:avLst/>
              <a:gdLst>
                <a:gd name="T0" fmla="*/ 0 w 87"/>
                <a:gd name="T1" fmla="*/ 65 h 65"/>
                <a:gd name="T2" fmla="*/ 0 w 87"/>
                <a:gd name="T3" fmla="*/ 0 h 65"/>
                <a:gd name="T4" fmla="*/ 87 w 87"/>
                <a:gd name="T5" fmla="*/ 32 h 65"/>
                <a:gd name="T6" fmla="*/ 0 w 8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65">
                  <a:moveTo>
                    <a:pt x="0" y="65"/>
                  </a:moveTo>
                  <a:lnTo>
                    <a:pt x="0" y="0"/>
                  </a:lnTo>
                  <a:lnTo>
                    <a:pt x="87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2346" y="1008"/>
              <a:ext cx="58" cy="78"/>
            </a:xfrm>
            <a:custGeom>
              <a:avLst/>
              <a:gdLst>
                <a:gd name="T0" fmla="*/ 29 w 58"/>
                <a:gd name="T1" fmla="*/ 0 h 78"/>
                <a:gd name="T2" fmla="*/ 0 w 58"/>
                <a:gd name="T3" fmla="*/ 78 h 78"/>
                <a:gd name="T4" fmla="*/ 58 w 58"/>
                <a:gd name="T5" fmla="*/ 78 h 78"/>
                <a:gd name="T6" fmla="*/ 29 w 5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8">
                  <a:moveTo>
                    <a:pt x="29" y="0"/>
                  </a:moveTo>
                  <a:lnTo>
                    <a:pt x="0" y="78"/>
                  </a:lnTo>
                  <a:lnTo>
                    <a:pt x="58" y="7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1248" y="1315"/>
              <a:ext cx="3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Stream A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1248" y="1409"/>
              <a:ext cx="20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(cold)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1794" y="1983"/>
              <a:ext cx="3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Stream B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4" name="Rectangle 18"/>
            <p:cNvSpPr>
              <a:spLocks noChangeArrowheads="1"/>
            </p:cNvSpPr>
            <p:nvPr/>
          </p:nvSpPr>
          <p:spPr bwMode="auto">
            <a:xfrm>
              <a:off x="1794" y="2074"/>
              <a:ext cx="1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(hot)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2596" y="1014"/>
              <a:ext cx="259" cy="2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2725" y="1274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grpSp>
          <p:nvGrpSpPr>
            <p:cNvPr id="57" name="Group 21"/>
            <p:cNvGrpSpPr>
              <a:grpSpLocks/>
            </p:cNvGrpSpPr>
            <p:nvPr/>
          </p:nvGrpSpPr>
          <p:grpSpPr bwMode="auto">
            <a:xfrm rot="5400000">
              <a:off x="2297" y="1960"/>
              <a:ext cx="212" cy="161"/>
              <a:chOff x="2736" y="1979"/>
              <a:chExt cx="288" cy="225"/>
            </a:xfrm>
          </p:grpSpPr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2736" y="2060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144 h 144"/>
                  <a:gd name="T4" fmla="*/ 288 w 288"/>
                  <a:gd name="T5" fmla="*/ 0 h 144"/>
                  <a:gd name="T6" fmla="*/ 0 w 288"/>
                  <a:gd name="T7" fmla="*/ 144 h 144"/>
                  <a:gd name="T8" fmla="*/ 0 w 28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lnTo>
                      <a:pt x="288" y="144"/>
                    </a:lnTo>
                    <a:lnTo>
                      <a:pt x="288" y="0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23"/>
              <p:cNvSpPr>
                <a:spLocks/>
              </p:cNvSpPr>
              <p:nvPr/>
            </p:nvSpPr>
            <p:spPr bwMode="auto">
              <a:xfrm>
                <a:off x="2822" y="1979"/>
                <a:ext cx="116" cy="25"/>
              </a:xfrm>
              <a:custGeom>
                <a:avLst/>
                <a:gdLst>
                  <a:gd name="T0" fmla="*/ 0 w 116"/>
                  <a:gd name="T1" fmla="*/ 25 h 25"/>
                  <a:gd name="T2" fmla="*/ 8 w 116"/>
                  <a:gd name="T3" fmla="*/ 16 h 25"/>
                  <a:gd name="T4" fmla="*/ 22 w 116"/>
                  <a:gd name="T5" fmla="*/ 6 h 25"/>
                  <a:gd name="T6" fmla="*/ 39 w 116"/>
                  <a:gd name="T7" fmla="*/ 2 h 25"/>
                  <a:gd name="T8" fmla="*/ 58 w 116"/>
                  <a:gd name="T9" fmla="*/ 0 h 25"/>
                  <a:gd name="T10" fmla="*/ 77 w 116"/>
                  <a:gd name="T11" fmla="*/ 2 h 25"/>
                  <a:gd name="T12" fmla="*/ 94 w 116"/>
                  <a:gd name="T13" fmla="*/ 6 h 25"/>
                  <a:gd name="T14" fmla="*/ 108 w 116"/>
                  <a:gd name="T15" fmla="*/ 16 h 25"/>
                  <a:gd name="T16" fmla="*/ 116 w 116"/>
                  <a:gd name="T17" fmla="*/ 25 h 25"/>
                  <a:gd name="T18" fmla="*/ 0 w 116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25">
                    <a:moveTo>
                      <a:pt x="0" y="25"/>
                    </a:moveTo>
                    <a:lnTo>
                      <a:pt x="8" y="16"/>
                    </a:lnTo>
                    <a:lnTo>
                      <a:pt x="22" y="6"/>
                    </a:lnTo>
                    <a:lnTo>
                      <a:pt x="39" y="2"/>
                    </a:lnTo>
                    <a:lnTo>
                      <a:pt x="58" y="0"/>
                    </a:lnTo>
                    <a:lnTo>
                      <a:pt x="77" y="2"/>
                    </a:lnTo>
                    <a:lnTo>
                      <a:pt x="94" y="6"/>
                    </a:lnTo>
                    <a:lnTo>
                      <a:pt x="108" y="16"/>
                    </a:lnTo>
                    <a:lnTo>
                      <a:pt x="11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 flipV="1">
                <a:off x="2880" y="2004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>
              <a:off x="2850" y="111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2514" y="2031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 flipV="1">
              <a:off x="3138" y="1119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1" name="Oval 28"/>
            <p:cNvSpPr>
              <a:spLocks noChangeArrowheads="1"/>
            </p:cNvSpPr>
            <p:nvPr/>
          </p:nvSpPr>
          <p:spPr bwMode="auto">
            <a:xfrm>
              <a:off x="1200" y="816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65" name="Freeform 30"/>
          <p:cNvSpPr>
            <a:spLocks/>
          </p:cNvSpPr>
          <p:nvPr/>
        </p:nvSpPr>
        <p:spPr bwMode="auto">
          <a:xfrm>
            <a:off x="6340856" y="4795838"/>
            <a:ext cx="1635126" cy="374650"/>
          </a:xfrm>
          <a:custGeom>
            <a:avLst/>
            <a:gdLst>
              <a:gd name="T0" fmla="*/ 1030 w 1030"/>
              <a:gd name="T1" fmla="*/ 113 h 236"/>
              <a:gd name="T2" fmla="*/ 775 w 1030"/>
              <a:gd name="T3" fmla="*/ 113 h 236"/>
              <a:gd name="T4" fmla="*/ 730 w 1030"/>
              <a:gd name="T5" fmla="*/ 0 h 236"/>
              <a:gd name="T6" fmla="*/ 642 w 1030"/>
              <a:gd name="T7" fmla="*/ 236 h 236"/>
              <a:gd name="T8" fmla="*/ 587 w 1030"/>
              <a:gd name="T9" fmla="*/ 113 h 236"/>
              <a:gd name="T10" fmla="*/ 255 w 1030"/>
              <a:gd name="T11" fmla="*/ 113 h 236"/>
              <a:gd name="T12" fmla="*/ 0 w 1030"/>
              <a:gd name="T13" fmla="*/ 11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0" h="236">
                <a:moveTo>
                  <a:pt x="1030" y="113"/>
                </a:moveTo>
                <a:lnTo>
                  <a:pt x="775" y="113"/>
                </a:lnTo>
                <a:lnTo>
                  <a:pt x="730" y="0"/>
                </a:lnTo>
                <a:lnTo>
                  <a:pt x="642" y="236"/>
                </a:lnTo>
                <a:lnTo>
                  <a:pt x="587" y="113"/>
                </a:lnTo>
                <a:lnTo>
                  <a:pt x="255" y="113"/>
                </a:lnTo>
                <a:lnTo>
                  <a:pt x="0" y="1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 flipV="1">
            <a:off x="7442582" y="5257801"/>
            <a:ext cx="1588" cy="555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 flipV="1">
            <a:off x="7442582" y="4430713"/>
            <a:ext cx="1588" cy="26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7166357" y="4697413"/>
            <a:ext cx="552450" cy="560388"/>
          </a:xfrm>
          <a:custGeom>
            <a:avLst/>
            <a:gdLst>
              <a:gd name="T0" fmla="*/ 348 w 348"/>
              <a:gd name="T1" fmla="*/ 175 h 353"/>
              <a:gd name="T2" fmla="*/ 345 w 348"/>
              <a:gd name="T3" fmla="*/ 139 h 353"/>
              <a:gd name="T4" fmla="*/ 332 w 348"/>
              <a:gd name="T5" fmla="*/ 101 h 353"/>
              <a:gd name="T6" fmla="*/ 313 w 348"/>
              <a:gd name="T7" fmla="*/ 68 h 353"/>
              <a:gd name="T8" fmla="*/ 284 w 348"/>
              <a:gd name="T9" fmla="*/ 39 h 353"/>
              <a:gd name="T10" fmla="*/ 252 w 348"/>
              <a:gd name="T11" fmla="*/ 20 h 353"/>
              <a:gd name="T12" fmla="*/ 216 w 348"/>
              <a:gd name="T13" fmla="*/ 7 h 353"/>
              <a:gd name="T14" fmla="*/ 177 w 348"/>
              <a:gd name="T15" fmla="*/ 0 h 353"/>
              <a:gd name="T16" fmla="*/ 138 w 348"/>
              <a:gd name="T17" fmla="*/ 3 h 353"/>
              <a:gd name="T18" fmla="*/ 100 w 348"/>
              <a:gd name="T19" fmla="*/ 16 h 353"/>
              <a:gd name="T20" fmla="*/ 67 w 348"/>
              <a:gd name="T21" fmla="*/ 39 h 353"/>
              <a:gd name="T22" fmla="*/ 38 w 348"/>
              <a:gd name="T23" fmla="*/ 65 h 353"/>
              <a:gd name="T24" fmla="*/ 19 w 348"/>
              <a:gd name="T25" fmla="*/ 97 h 353"/>
              <a:gd name="T26" fmla="*/ 6 w 348"/>
              <a:gd name="T27" fmla="*/ 133 h 353"/>
              <a:gd name="T28" fmla="*/ 0 w 348"/>
              <a:gd name="T29" fmla="*/ 172 h 353"/>
              <a:gd name="T30" fmla="*/ 3 w 348"/>
              <a:gd name="T31" fmla="*/ 211 h 353"/>
              <a:gd name="T32" fmla="*/ 16 w 348"/>
              <a:gd name="T33" fmla="*/ 250 h 353"/>
              <a:gd name="T34" fmla="*/ 35 w 348"/>
              <a:gd name="T35" fmla="*/ 282 h 353"/>
              <a:gd name="T36" fmla="*/ 61 w 348"/>
              <a:gd name="T37" fmla="*/ 311 h 353"/>
              <a:gd name="T38" fmla="*/ 93 w 348"/>
              <a:gd name="T39" fmla="*/ 334 h 353"/>
              <a:gd name="T40" fmla="*/ 132 w 348"/>
              <a:gd name="T41" fmla="*/ 347 h 353"/>
              <a:gd name="T42" fmla="*/ 171 w 348"/>
              <a:gd name="T43" fmla="*/ 353 h 353"/>
              <a:gd name="T44" fmla="*/ 210 w 348"/>
              <a:gd name="T45" fmla="*/ 350 h 353"/>
              <a:gd name="T46" fmla="*/ 245 w 348"/>
              <a:gd name="T47" fmla="*/ 337 h 353"/>
              <a:gd name="T48" fmla="*/ 281 w 348"/>
              <a:gd name="T49" fmla="*/ 318 h 353"/>
              <a:gd name="T50" fmla="*/ 306 w 348"/>
              <a:gd name="T51" fmla="*/ 292 h 353"/>
              <a:gd name="T52" fmla="*/ 329 w 348"/>
              <a:gd name="T53" fmla="*/ 259 h 353"/>
              <a:gd name="T54" fmla="*/ 345 w 348"/>
              <a:gd name="T55" fmla="*/ 224 h 353"/>
              <a:gd name="T56" fmla="*/ 348 w 348"/>
              <a:gd name="T57" fmla="*/ 185 h 353"/>
              <a:gd name="T58" fmla="*/ 348 w 348"/>
              <a:gd name="T59" fmla="*/ 17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8" h="353">
                <a:moveTo>
                  <a:pt x="348" y="175"/>
                </a:moveTo>
                <a:lnTo>
                  <a:pt x="345" y="139"/>
                </a:lnTo>
                <a:lnTo>
                  <a:pt x="332" y="101"/>
                </a:lnTo>
                <a:lnTo>
                  <a:pt x="313" y="68"/>
                </a:lnTo>
                <a:lnTo>
                  <a:pt x="284" y="39"/>
                </a:lnTo>
                <a:lnTo>
                  <a:pt x="252" y="20"/>
                </a:lnTo>
                <a:lnTo>
                  <a:pt x="216" y="7"/>
                </a:lnTo>
                <a:lnTo>
                  <a:pt x="177" y="0"/>
                </a:lnTo>
                <a:lnTo>
                  <a:pt x="138" y="3"/>
                </a:lnTo>
                <a:lnTo>
                  <a:pt x="100" y="16"/>
                </a:lnTo>
                <a:lnTo>
                  <a:pt x="67" y="39"/>
                </a:lnTo>
                <a:lnTo>
                  <a:pt x="38" y="65"/>
                </a:lnTo>
                <a:lnTo>
                  <a:pt x="19" y="97"/>
                </a:lnTo>
                <a:lnTo>
                  <a:pt x="6" y="133"/>
                </a:lnTo>
                <a:lnTo>
                  <a:pt x="0" y="172"/>
                </a:lnTo>
                <a:lnTo>
                  <a:pt x="3" y="211"/>
                </a:lnTo>
                <a:lnTo>
                  <a:pt x="16" y="250"/>
                </a:lnTo>
                <a:lnTo>
                  <a:pt x="35" y="282"/>
                </a:lnTo>
                <a:lnTo>
                  <a:pt x="61" y="311"/>
                </a:lnTo>
                <a:lnTo>
                  <a:pt x="93" y="334"/>
                </a:lnTo>
                <a:lnTo>
                  <a:pt x="132" y="347"/>
                </a:lnTo>
                <a:lnTo>
                  <a:pt x="171" y="353"/>
                </a:lnTo>
                <a:lnTo>
                  <a:pt x="210" y="350"/>
                </a:lnTo>
                <a:lnTo>
                  <a:pt x="245" y="337"/>
                </a:lnTo>
                <a:lnTo>
                  <a:pt x="281" y="318"/>
                </a:lnTo>
                <a:lnTo>
                  <a:pt x="306" y="292"/>
                </a:lnTo>
                <a:lnTo>
                  <a:pt x="329" y="259"/>
                </a:lnTo>
                <a:lnTo>
                  <a:pt x="345" y="224"/>
                </a:lnTo>
                <a:lnTo>
                  <a:pt x="348" y="185"/>
                </a:lnTo>
                <a:lnTo>
                  <a:pt x="348" y="175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Freeform 34"/>
          <p:cNvSpPr>
            <a:spLocks/>
          </p:cNvSpPr>
          <p:nvPr/>
        </p:nvSpPr>
        <p:spPr bwMode="auto">
          <a:xfrm>
            <a:off x="7401307" y="5253038"/>
            <a:ext cx="92075" cy="128588"/>
          </a:xfrm>
          <a:custGeom>
            <a:avLst/>
            <a:gdLst>
              <a:gd name="T0" fmla="*/ 29 w 58"/>
              <a:gd name="T1" fmla="*/ 0 h 81"/>
              <a:gd name="T2" fmla="*/ 0 w 58"/>
              <a:gd name="T3" fmla="*/ 81 h 81"/>
              <a:gd name="T4" fmla="*/ 58 w 58"/>
              <a:gd name="T5" fmla="*/ 81 h 81"/>
              <a:gd name="T6" fmla="*/ 29 w 58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81">
                <a:moveTo>
                  <a:pt x="29" y="0"/>
                </a:moveTo>
                <a:lnTo>
                  <a:pt x="0" y="81"/>
                </a:lnTo>
                <a:lnTo>
                  <a:pt x="58" y="8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0" name="Freeform 35"/>
          <p:cNvSpPr>
            <a:spLocks/>
          </p:cNvSpPr>
          <p:nvPr/>
        </p:nvSpPr>
        <p:spPr bwMode="auto">
          <a:xfrm>
            <a:off x="6925056" y="4924426"/>
            <a:ext cx="138113" cy="103188"/>
          </a:xfrm>
          <a:custGeom>
            <a:avLst/>
            <a:gdLst>
              <a:gd name="T0" fmla="*/ 0 w 87"/>
              <a:gd name="T1" fmla="*/ 65 h 65"/>
              <a:gd name="T2" fmla="*/ 0 w 87"/>
              <a:gd name="T3" fmla="*/ 0 h 65"/>
              <a:gd name="T4" fmla="*/ 87 w 87"/>
              <a:gd name="T5" fmla="*/ 32 h 65"/>
              <a:gd name="T6" fmla="*/ 0 w 87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65">
                <a:moveTo>
                  <a:pt x="0" y="65"/>
                </a:moveTo>
                <a:lnTo>
                  <a:pt x="0" y="0"/>
                </a:lnTo>
                <a:lnTo>
                  <a:pt x="87" y="3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1" name="Freeform 37"/>
          <p:cNvSpPr>
            <a:spLocks/>
          </p:cNvSpPr>
          <p:nvPr/>
        </p:nvSpPr>
        <p:spPr bwMode="auto">
          <a:xfrm>
            <a:off x="7391782" y="4327526"/>
            <a:ext cx="92075" cy="123825"/>
          </a:xfrm>
          <a:custGeom>
            <a:avLst/>
            <a:gdLst>
              <a:gd name="T0" fmla="*/ 29 w 58"/>
              <a:gd name="T1" fmla="*/ 0 h 78"/>
              <a:gd name="T2" fmla="*/ 0 w 58"/>
              <a:gd name="T3" fmla="*/ 78 h 78"/>
              <a:gd name="T4" fmla="*/ 58 w 58"/>
              <a:gd name="T5" fmla="*/ 78 h 78"/>
              <a:gd name="T6" fmla="*/ 29 w 58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78">
                <a:moveTo>
                  <a:pt x="29" y="0"/>
                </a:moveTo>
                <a:lnTo>
                  <a:pt x="0" y="78"/>
                </a:lnTo>
                <a:lnTo>
                  <a:pt x="58" y="78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5648706" y="4814888"/>
            <a:ext cx="530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5648706" y="4964113"/>
            <a:ext cx="331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(cold)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7155244" y="5889626"/>
            <a:ext cx="5222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B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5" name="Rectangle 41"/>
          <p:cNvSpPr>
            <a:spLocks noChangeArrowheads="1"/>
          </p:cNvSpPr>
          <p:nvPr/>
        </p:nvSpPr>
        <p:spPr bwMode="auto">
          <a:xfrm>
            <a:off x="7155244" y="6034088"/>
            <a:ext cx="28052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(hot)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>
            <a:off x="7992627" y="4339845"/>
            <a:ext cx="411163" cy="41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7" name="Line 43"/>
          <p:cNvSpPr>
            <a:spLocks noChangeShapeType="1"/>
          </p:cNvSpPr>
          <p:nvPr/>
        </p:nvSpPr>
        <p:spPr bwMode="auto">
          <a:xfrm>
            <a:off x="8197414" y="4752595"/>
            <a:ext cx="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6591681" y="496093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Line 45"/>
          <p:cNvSpPr>
            <a:spLocks noChangeShapeType="1"/>
          </p:cNvSpPr>
          <p:nvPr/>
        </p:nvSpPr>
        <p:spPr bwMode="auto">
          <a:xfrm>
            <a:off x="6591681" y="64849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0" name="Line 46"/>
          <p:cNvSpPr>
            <a:spLocks noChangeShapeType="1"/>
          </p:cNvSpPr>
          <p:nvPr/>
        </p:nvSpPr>
        <p:spPr bwMode="auto">
          <a:xfrm flipV="1">
            <a:off x="7992627" y="564794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81" name="Group 47"/>
          <p:cNvGrpSpPr>
            <a:grpSpLocks/>
          </p:cNvGrpSpPr>
          <p:nvPr/>
        </p:nvGrpSpPr>
        <p:grpSpPr bwMode="auto">
          <a:xfrm rot="5400000">
            <a:off x="7864039" y="5322507"/>
            <a:ext cx="336550" cy="255588"/>
            <a:chOff x="2736" y="1979"/>
            <a:chExt cx="288" cy="225"/>
          </a:xfrm>
        </p:grpSpPr>
        <p:sp>
          <p:nvSpPr>
            <p:cNvPr id="82" name="Freeform 48"/>
            <p:cNvSpPr>
              <a:spLocks/>
            </p:cNvSpPr>
            <p:nvPr/>
          </p:nvSpPr>
          <p:spPr bwMode="auto">
            <a:xfrm>
              <a:off x="2736" y="2060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288 w 288"/>
                <a:gd name="T3" fmla="*/ 144 h 144"/>
                <a:gd name="T4" fmla="*/ 288 w 288"/>
                <a:gd name="T5" fmla="*/ 0 h 144"/>
                <a:gd name="T6" fmla="*/ 0 w 288"/>
                <a:gd name="T7" fmla="*/ 144 h 144"/>
                <a:gd name="T8" fmla="*/ 0 w 288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44">
                  <a:moveTo>
                    <a:pt x="0" y="0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3" name="Freeform 49"/>
            <p:cNvSpPr>
              <a:spLocks/>
            </p:cNvSpPr>
            <p:nvPr/>
          </p:nvSpPr>
          <p:spPr bwMode="auto">
            <a:xfrm>
              <a:off x="2822" y="1979"/>
              <a:ext cx="116" cy="25"/>
            </a:xfrm>
            <a:custGeom>
              <a:avLst/>
              <a:gdLst>
                <a:gd name="T0" fmla="*/ 0 w 116"/>
                <a:gd name="T1" fmla="*/ 25 h 25"/>
                <a:gd name="T2" fmla="*/ 8 w 116"/>
                <a:gd name="T3" fmla="*/ 16 h 25"/>
                <a:gd name="T4" fmla="*/ 22 w 116"/>
                <a:gd name="T5" fmla="*/ 6 h 25"/>
                <a:gd name="T6" fmla="*/ 39 w 116"/>
                <a:gd name="T7" fmla="*/ 2 h 25"/>
                <a:gd name="T8" fmla="*/ 58 w 116"/>
                <a:gd name="T9" fmla="*/ 0 h 25"/>
                <a:gd name="T10" fmla="*/ 77 w 116"/>
                <a:gd name="T11" fmla="*/ 2 h 25"/>
                <a:gd name="T12" fmla="*/ 94 w 116"/>
                <a:gd name="T13" fmla="*/ 6 h 25"/>
                <a:gd name="T14" fmla="*/ 108 w 116"/>
                <a:gd name="T15" fmla="*/ 16 h 25"/>
                <a:gd name="T16" fmla="*/ 116 w 116"/>
                <a:gd name="T17" fmla="*/ 25 h 25"/>
                <a:gd name="T18" fmla="*/ 0 w 116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5">
                  <a:moveTo>
                    <a:pt x="0" y="25"/>
                  </a:moveTo>
                  <a:lnTo>
                    <a:pt x="8" y="16"/>
                  </a:lnTo>
                  <a:lnTo>
                    <a:pt x="22" y="6"/>
                  </a:lnTo>
                  <a:lnTo>
                    <a:pt x="39" y="2"/>
                  </a:lnTo>
                  <a:lnTo>
                    <a:pt x="58" y="0"/>
                  </a:lnTo>
                  <a:lnTo>
                    <a:pt x="77" y="2"/>
                  </a:lnTo>
                  <a:lnTo>
                    <a:pt x="94" y="6"/>
                  </a:lnTo>
                  <a:lnTo>
                    <a:pt x="108" y="16"/>
                  </a:lnTo>
                  <a:lnTo>
                    <a:pt x="11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 flipV="1">
              <a:off x="2880" y="2004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85" name="Line 51"/>
          <p:cNvSpPr>
            <a:spLocks noChangeShapeType="1"/>
          </p:cNvSpPr>
          <p:nvPr/>
        </p:nvSpPr>
        <p:spPr bwMode="auto">
          <a:xfrm flipV="1">
            <a:off x="7976752" y="497643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6" name="Line 52"/>
          <p:cNvSpPr>
            <a:spLocks noChangeShapeType="1"/>
          </p:cNvSpPr>
          <p:nvPr/>
        </p:nvSpPr>
        <p:spPr bwMode="auto">
          <a:xfrm flipV="1">
            <a:off x="8403789" y="4501770"/>
            <a:ext cx="436563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auto">
          <a:xfrm>
            <a:off x="8160109" y="5450301"/>
            <a:ext cx="646905" cy="2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8" name="Line 54"/>
          <p:cNvSpPr>
            <a:spLocks noChangeShapeType="1"/>
          </p:cNvSpPr>
          <p:nvPr/>
        </p:nvSpPr>
        <p:spPr bwMode="auto">
          <a:xfrm flipV="1">
            <a:off x="8838764" y="453828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>
            <a:off x="5531008" y="3815843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1" name="Line 57"/>
          <p:cNvSpPr>
            <a:spLocks noChangeShapeType="1"/>
          </p:cNvSpPr>
          <p:nvPr/>
        </p:nvSpPr>
        <p:spPr bwMode="auto">
          <a:xfrm flipV="1">
            <a:off x="4792853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2" name="Freeform 59"/>
          <p:cNvSpPr>
            <a:spLocks/>
          </p:cNvSpPr>
          <p:nvPr/>
        </p:nvSpPr>
        <p:spPr bwMode="auto">
          <a:xfrm>
            <a:off x="2560828" y="4635500"/>
            <a:ext cx="1635125" cy="374650"/>
          </a:xfrm>
          <a:custGeom>
            <a:avLst/>
            <a:gdLst>
              <a:gd name="T0" fmla="*/ 1030 w 1030"/>
              <a:gd name="T1" fmla="*/ 113 h 236"/>
              <a:gd name="T2" fmla="*/ 775 w 1030"/>
              <a:gd name="T3" fmla="*/ 113 h 236"/>
              <a:gd name="T4" fmla="*/ 730 w 1030"/>
              <a:gd name="T5" fmla="*/ 0 h 236"/>
              <a:gd name="T6" fmla="*/ 642 w 1030"/>
              <a:gd name="T7" fmla="*/ 236 h 236"/>
              <a:gd name="T8" fmla="*/ 587 w 1030"/>
              <a:gd name="T9" fmla="*/ 113 h 236"/>
              <a:gd name="T10" fmla="*/ 255 w 1030"/>
              <a:gd name="T11" fmla="*/ 113 h 236"/>
              <a:gd name="T12" fmla="*/ 0 w 1030"/>
              <a:gd name="T13" fmla="*/ 11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0" h="236">
                <a:moveTo>
                  <a:pt x="1030" y="113"/>
                </a:moveTo>
                <a:lnTo>
                  <a:pt x="775" y="113"/>
                </a:lnTo>
                <a:lnTo>
                  <a:pt x="730" y="0"/>
                </a:lnTo>
                <a:lnTo>
                  <a:pt x="642" y="236"/>
                </a:lnTo>
                <a:lnTo>
                  <a:pt x="587" y="113"/>
                </a:lnTo>
                <a:lnTo>
                  <a:pt x="255" y="113"/>
                </a:lnTo>
                <a:lnTo>
                  <a:pt x="0" y="1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3" name="Line 60"/>
          <p:cNvSpPr>
            <a:spLocks noChangeShapeType="1"/>
          </p:cNvSpPr>
          <p:nvPr/>
        </p:nvSpPr>
        <p:spPr bwMode="auto">
          <a:xfrm flipV="1">
            <a:off x="3662553" y="5097463"/>
            <a:ext cx="1588" cy="555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4" name="Line 61"/>
          <p:cNvSpPr>
            <a:spLocks noChangeShapeType="1"/>
          </p:cNvSpPr>
          <p:nvPr/>
        </p:nvSpPr>
        <p:spPr bwMode="auto">
          <a:xfrm flipV="1">
            <a:off x="3662553" y="4270375"/>
            <a:ext cx="1588" cy="26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5" name="Freeform 62"/>
          <p:cNvSpPr>
            <a:spLocks/>
          </p:cNvSpPr>
          <p:nvPr/>
        </p:nvSpPr>
        <p:spPr bwMode="auto">
          <a:xfrm>
            <a:off x="3386328" y="4537075"/>
            <a:ext cx="552450" cy="560388"/>
          </a:xfrm>
          <a:custGeom>
            <a:avLst/>
            <a:gdLst>
              <a:gd name="T0" fmla="*/ 348 w 348"/>
              <a:gd name="T1" fmla="*/ 175 h 353"/>
              <a:gd name="T2" fmla="*/ 345 w 348"/>
              <a:gd name="T3" fmla="*/ 139 h 353"/>
              <a:gd name="T4" fmla="*/ 332 w 348"/>
              <a:gd name="T5" fmla="*/ 101 h 353"/>
              <a:gd name="T6" fmla="*/ 313 w 348"/>
              <a:gd name="T7" fmla="*/ 68 h 353"/>
              <a:gd name="T8" fmla="*/ 284 w 348"/>
              <a:gd name="T9" fmla="*/ 39 h 353"/>
              <a:gd name="T10" fmla="*/ 252 w 348"/>
              <a:gd name="T11" fmla="*/ 20 h 353"/>
              <a:gd name="T12" fmla="*/ 216 w 348"/>
              <a:gd name="T13" fmla="*/ 7 h 353"/>
              <a:gd name="T14" fmla="*/ 177 w 348"/>
              <a:gd name="T15" fmla="*/ 0 h 353"/>
              <a:gd name="T16" fmla="*/ 138 w 348"/>
              <a:gd name="T17" fmla="*/ 3 h 353"/>
              <a:gd name="T18" fmla="*/ 100 w 348"/>
              <a:gd name="T19" fmla="*/ 16 h 353"/>
              <a:gd name="T20" fmla="*/ 67 w 348"/>
              <a:gd name="T21" fmla="*/ 39 h 353"/>
              <a:gd name="T22" fmla="*/ 38 w 348"/>
              <a:gd name="T23" fmla="*/ 65 h 353"/>
              <a:gd name="T24" fmla="*/ 19 w 348"/>
              <a:gd name="T25" fmla="*/ 97 h 353"/>
              <a:gd name="T26" fmla="*/ 6 w 348"/>
              <a:gd name="T27" fmla="*/ 133 h 353"/>
              <a:gd name="T28" fmla="*/ 0 w 348"/>
              <a:gd name="T29" fmla="*/ 172 h 353"/>
              <a:gd name="T30" fmla="*/ 3 w 348"/>
              <a:gd name="T31" fmla="*/ 211 h 353"/>
              <a:gd name="T32" fmla="*/ 16 w 348"/>
              <a:gd name="T33" fmla="*/ 250 h 353"/>
              <a:gd name="T34" fmla="*/ 35 w 348"/>
              <a:gd name="T35" fmla="*/ 282 h 353"/>
              <a:gd name="T36" fmla="*/ 61 w 348"/>
              <a:gd name="T37" fmla="*/ 311 h 353"/>
              <a:gd name="T38" fmla="*/ 93 w 348"/>
              <a:gd name="T39" fmla="*/ 334 h 353"/>
              <a:gd name="T40" fmla="*/ 132 w 348"/>
              <a:gd name="T41" fmla="*/ 347 h 353"/>
              <a:gd name="T42" fmla="*/ 171 w 348"/>
              <a:gd name="T43" fmla="*/ 353 h 353"/>
              <a:gd name="T44" fmla="*/ 210 w 348"/>
              <a:gd name="T45" fmla="*/ 350 h 353"/>
              <a:gd name="T46" fmla="*/ 245 w 348"/>
              <a:gd name="T47" fmla="*/ 337 h 353"/>
              <a:gd name="T48" fmla="*/ 281 w 348"/>
              <a:gd name="T49" fmla="*/ 318 h 353"/>
              <a:gd name="T50" fmla="*/ 306 w 348"/>
              <a:gd name="T51" fmla="*/ 292 h 353"/>
              <a:gd name="T52" fmla="*/ 329 w 348"/>
              <a:gd name="T53" fmla="*/ 259 h 353"/>
              <a:gd name="T54" fmla="*/ 345 w 348"/>
              <a:gd name="T55" fmla="*/ 224 h 353"/>
              <a:gd name="T56" fmla="*/ 348 w 348"/>
              <a:gd name="T57" fmla="*/ 185 h 353"/>
              <a:gd name="T58" fmla="*/ 348 w 348"/>
              <a:gd name="T59" fmla="*/ 17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8" h="353">
                <a:moveTo>
                  <a:pt x="348" y="175"/>
                </a:moveTo>
                <a:lnTo>
                  <a:pt x="345" y="139"/>
                </a:lnTo>
                <a:lnTo>
                  <a:pt x="332" y="101"/>
                </a:lnTo>
                <a:lnTo>
                  <a:pt x="313" y="68"/>
                </a:lnTo>
                <a:lnTo>
                  <a:pt x="284" y="39"/>
                </a:lnTo>
                <a:lnTo>
                  <a:pt x="252" y="20"/>
                </a:lnTo>
                <a:lnTo>
                  <a:pt x="216" y="7"/>
                </a:lnTo>
                <a:lnTo>
                  <a:pt x="177" y="0"/>
                </a:lnTo>
                <a:lnTo>
                  <a:pt x="138" y="3"/>
                </a:lnTo>
                <a:lnTo>
                  <a:pt x="100" y="16"/>
                </a:lnTo>
                <a:lnTo>
                  <a:pt x="67" y="39"/>
                </a:lnTo>
                <a:lnTo>
                  <a:pt x="38" y="65"/>
                </a:lnTo>
                <a:lnTo>
                  <a:pt x="19" y="97"/>
                </a:lnTo>
                <a:lnTo>
                  <a:pt x="6" y="133"/>
                </a:lnTo>
                <a:lnTo>
                  <a:pt x="0" y="172"/>
                </a:lnTo>
                <a:lnTo>
                  <a:pt x="3" y="211"/>
                </a:lnTo>
                <a:lnTo>
                  <a:pt x="16" y="250"/>
                </a:lnTo>
                <a:lnTo>
                  <a:pt x="35" y="282"/>
                </a:lnTo>
                <a:lnTo>
                  <a:pt x="61" y="311"/>
                </a:lnTo>
                <a:lnTo>
                  <a:pt x="93" y="334"/>
                </a:lnTo>
                <a:lnTo>
                  <a:pt x="132" y="347"/>
                </a:lnTo>
                <a:lnTo>
                  <a:pt x="171" y="353"/>
                </a:lnTo>
                <a:lnTo>
                  <a:pt x="210" y="350"/>
                </a:lnTo>
                <a:lnTo>
                  <a:pt x="245" y="337"/>
                </a:lnTo>
                <a:lnTo>
                  <a:pt x="281" y="318"/>
                </a:lnTo>
                <a:lnTo>
                  <a:pt x="306" y="292"/>
                </a:lnTo>
                <a:lnTo>
                  <a:pt x="329" y="259"/>
                </a:lnTo>
                <a:lnTo>
                  <a:pt x="345" y="224"/>
                </a:lnTo>
                <a:lnTo>
                  <a:pt x="348" y="185"/>
                </a:lnTo>
                <a:lnTo>
                  <a:pt x="348" y="175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6" name="Freeform 63"/>
          <p:cNvSpPr>
            <a:spLocks/>
          </p:cNvSpPr>
          <p:nvPr/>
        </p:nvSpPr>
        <p:spPr bwMode="auto">
          <a:xfrm>
            <a:off x="3621278" y="5092700"/>
            <a:ext cx="92075" cy="128588"/>
          </a:xfrm>
          <a:custGeom>
            <a:avLst/>
            <a:gdLst>
              <a:gd name="T0" fmla="*/ 29 w 58"/>
              <a:gd name="T1" fmla="*/ 0 h 81"/>
              <a:gd name="T2" fmla="*/ 0 w 58"/>
              <a:gd name="T3" fmla="*/ 81 h 81"/>
              <a:gd name="T4" fmla="*/ 58 w 58"/>
              <a:gd name="T5" fmla="*/ 81 h 81"/>
              <a:gd name="T6" fmla="*/ 29 w 58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81">
                <a:moveTo>
                  <a:pt x="29" y="0"/>
                </a:moveTo>
                <a:lnTo>
                  <a:pt x="0" y="81"/>
                </a:lnTo>
                <a:lnTo>
                  <a:pt x="58" y="8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7" name="Freeform 64"/>
          <p:cNvSpPr>
            <a:spLocks/>
          </p:cNvSpPr>
          <p:nvPr/>
        </p:nvSpPr>
        <p:spPr bwMode="auto">
          <a:xfrm>
            <a:off x="3145028" y="4764088"/>
            <a:ext cx="138113" cy="103188"/>
          </a:xfrm>
          <a:custGeom>
            <a:avLst/>
            <a:gdLst>
              <a:gd name="T0" fmla="*/ 0 w 87"/>
              <a:gd name="T1" fmla="*/ 65 h 65"/>
              <a:gd name="T2" fmla="*/ 0 w 87"/>
              <a:gd name="T3" fmla="*/ 0 h 65"/>
              <a:gd name="T4" fmla="*/ 87 w 87"/>
              <a:gd name="T5" fmla="*/ 32 h 65"/>
              <a:gd name="T6" fmla="*/ 0 w 87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65">
                <a:moveTo>
                  <a:pt x="0" y="65"/>
                </a:moveTo>
                <a:lnTo>
                  <a:pt x="0" y="0"/>
                </a:lnTo>
                <a:lnTo>
                  <a:pt x="87" y="3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8" name="Freeform 65"/>
          <p:cNvSpPr>
            <a:spLocks/>
          </p:cNvSpPr>
          <p:nvPr/>
        </p:nvSpPr>
        <p:spPr bwMode="auto">
          <a:xfrm>
            <a:off x="4216591" y="4764088"/>
            <a:ext cx="138113" cy="103188"/>
          </a:xfrm>
          <a:custGeom>
            <a:avLst/>
            <a:gdLst>
              <a:gd name="T0" fmla="*/ 0 w 87"/>
              <a:gd name="T1" fmla="*/ 65 h 65"/>
              <a:gd name="T2" fmla="*/ 0 w 87"/>
              <a:gd name="T3" fmla="*/ 0 h 65"/>
              <a:gd name="T4" fmla="*/ 87 w 87"/>
              <a:gd name="T5" fmla="*/ 32 h 65"/>
              <a:gd name="T6" fmla="*/ 0 w 87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65">
                <a:moveTo>
                  <a:pt x="0" y="65"/>
                </a:moveTo>
                <a:lnTo>
                  <a:pt x="0" y="0"/>
                </a:lnTo>
                <a:lnTo>
                  <a:pt x="87" y="3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9" name="Freeform 66"/>
          <p:cNvSpPr>
            <a:spLocks/>
          </p:cNvSpPr>
          <p:nvPr/>
        </p:nvSpPr>
        <p:spPr bwMode="auto">
          <a:xfrm>
            <a:off x="3611753" y="4167188"/>
            <a:ext cx="92075" cy="123825"/>
          </a:xfrm>
          <a:custGeom>
            <a:avLst/>
            <a:gdLst>
              <a:gd name="T0" fmla="*/ 29 w 58"/>
              <a:gd name="T1" fmla="*/ 0 h 78"/>
              <a:gd name="T2" fmla="*/ 0 w 58"/>
              <a:gd name="T3" fmla="*/ 78 h 78"/>
              <a:gd name="T4" fmla="*/ 58 w 58"/>
              <a:gd name="T5" fmla="*/ 78 h 78"/>
              <a:gd name="T6" fmla="*/ 29 w 58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78">
                <a:moveTo>
                  <a:pt x="29" y="0"/>
                </a:moveTo>
                <a:lnTo>
                  <a:pt x="0" y="78"/>
                </a:lnTo>
                <a:lnTo>
                  <a:pt x="58" y="78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0" name="Rectangle 67"/>
          <p:cNvSpPr>
            <a:spLocks noChangeArrowheads="1"/>
          </p:cNvSpPr>
          <p:nvPr/>
        </p:nvSpPr>
        <p:spPr bwMode="auto">
          <a:xfrm>
            <a:off x="2059178" y="5168900"/>
            <a:ext cx="530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1" name="Rectangle 68"/>
          <p:cNvSpPr>
            <a:spLocks noChangeArrowheads="1"/>
          </p:cNvSpPr>
          <p:nvPr/>
        </p:nvSpPr>
        <p:spPr bwMode="auto">
          <a:xfrm>
            <a:off x="2059178" y="5318125"/>
            <a:ext cx="331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(cold)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" name="Rectangle 69"/>
          <p:cNvSpPr>
            <a:spLocks noChangeArrowheads="1"/>
          </p:cNvSpPr>
          <p:nvPr/>
        </p:nvSpPr>
        <p:spPr bwMode="auto">
          <a:xfrm>
            <a:off x="3375216" y="5729288"/>
            <a:ext cx="5222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B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3" name="Rectangle 70"/>
          <p:cNvSpPr>
            <a:spLocks noChangeArrowheads="1"/>
          </p:cNvSpPr>
          <p:nvPr/>
        </p:nvSpPr>
        <p:spPr bwMode="auto">
          <a:xfrm>
            <a:off x="3375216" y="5873750"/>
            <a:ext cx="2809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(hot)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4" name="Oval 71"/>
          <p:cNvSpPr>
            <a:spLocks noChangeArrowheads="1"/>
          </p:cNvSpPr>
          <p:nvPr/>
        </p:nvSpPr>
        <p:spPr bwMode="auto">
          <a:xfrm>
            <a:off x="4008628" y="4176713"/>
            <a:ext cx="411163" cy="41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5" name="Line 72"/>
          <p:cNvSpPr>
            <a:spLocks noChangeShapeType="1"/>
          </p:cNvSpPr>
          <p:nvPr/>
        </p:nvSpPr>
        <p:spPr bwMode="auto">
          <a:xfrm>
            <a:off x="4213416" y="4589463"/>
            <a:ext cx="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106" name="Group 73"/>
          <p:cNvGrpSpPr>
            <a:grpSpLocks/>
          </p:cNvGrpSpPr>
          <p:nvPr/>
        </p:nvGrpSpPr>
        <p:grpSpPr bwMode="auto">
          <a:xfrm>
            <a:off x="2222691" y="4641850"/>
            <a:ext cx="336550" cy="255588"/>
            <a:chOff x="2736" y="1979"/>
            <a:chExt cx="288" cy="225"/>
          </a:xfrm>
        </p:grpSpPr>
        <p:sp>
          <p:nvSpPr>
            <p:cNvPr id="112" name="Freeform 74"/>
            <p:cNvSpPr>
              <a:spLocks/>
            </p:cNvSpPr>
            <p:nvPr/>
          </p:nvSpPr>
          <p:spPr bwMode="auto">
            <a:xfrm>
              <a:off x="2736" y="2060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288 w 288"/>
                <a:gd name="T3" fmla="*/ 144 h 144"/>
                <a:gd name="T4" fmla="*/ 288 w 288"/>
                <a:gd name="T5" fmla="*/ 0 h 144"/>
                <a:gd name="T6" fmla="*/ 0 w 288"/>
                <a:gd name="T7" fmla="*/ 144 h 144"/>
                <a:gd name="T8" fmla="*/ 0 w 288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44">
                  <a:moveTo>
                    <a:pt x="0" y="0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2822" y="1979"/>
              <a:ext cx="116" cy="25"/>
            </a:xfrm>
            <a:custGeom>
              <a:avLst/>
              <a:gdLst>
                <a:gd name="T0" fmla="*/ 0 w 116"/>
                <a:gd name="T1" fmla="*/ 25 h 25"/>
                <a:gd name="T2" fmla="*/ 8 w 116"/>
                <a:gd name="T3" fmla="*/ 16 h 25"/>
                <a:gd name="T4" fmla="*/ 22 w 116"/>
                <a:gd name="T5" fmla="*/ 6 h 25"/>
                <a:gd name="T6" fmla="*/ 39 w 116"/>
                <a:gd name="T7" fmla="*/ 2 h 25"/>
                <a:gd name="T8" fmla="*/ 58 w 116"/>
                <a:gd name="T9" fmla="*/ 0 h 25"/>
                <a:gd name="T10" fmla="*/ 77 w 116"/>
                <a:gd name="T11" fmla="*/ 2 h 25"/>
                <a:gd name="T12" fmla="*/ 94 w 116"/>
                <a:gd name="T13" fmla="*/ 6 h 25"/>
                <a:gd name="T14" fmla="*/ 108 w 116"/>
                <a:gd name="T15" fmla="*/ 16 h 25"/>
                <a:gd name="T16" fmla="*/ 116 w 116"/>
                <a:gd name="T17" fmla="*/ 25 h 25"/>
                <a:gd name="T18" fmla="*/ 0 w 116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5">
                  <a:moveTo>
                    <a:pt x="0" y="25"/>
                  </a:moveTo>
                  <a:lnTo>
                    <a:pt x="8" y="16"/>
                  </a:lnTo>
                  <a:lnTo>
                    <a:pt x="22" y="6"/>
                  </a:lnTo>
                  <a:lnTo>
                    <a:pt x="39" y="2"/>
                  </a:lnTo>
                  <a:lnTo>
                    <a:pt x="58" y="0"/>
                  </a:lnTo>
                  <a:lnTo>
                    <a:pt x="77" y="2"/>
                  </a:lnTo>
                  <a:lnTo>
                    <a:pt x="94" y="6"/>
                  </a:lnTo>
                  <a:lnTo>
                    <a:pt x="108" y="16"/>
                  </a:lnTo>
                  <a:lnTo>
                    <a:pt x="11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4" name="Line 76"/>
            <p:cNvSpPr>
              <a:spLocks noChangeShapeType="1"/>
            </p:cNvSpPr>
            <p:nvPr/>
          </p:nvSpPr>
          <p:spPr bwMode="auto">
            <a:xfrm flipV="1">
              <a:off x="2880" y="2004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07" name="Line 77"/>
          <p:cNvSpPr>
            <a:spLocks noChangeShapeType="1"/>
          </p:cNvSpPr>
          <p:nvPr/>
        </p:nvSpPr>
        <p:spPr bwMode="auto">
          <a:xfrm>
            <a:off x="4411853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8" name="Line 78"/>
          <p:cNvSpPr>
            <a:spLocks noChangeShapeType="1"/>
          </p:cNvSpPr>
          <p:nvPr/>
        </p:nvSpPr>
        <p:spPr bwMode="auto">
          <a:xfrm flipV="1">
            <a:off x="2386203" y="39465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9" name="Line 79"/>
          <p:cNvSpPr>
            <a:spLocks noChangeShapeType="1"/>
          </p:cNvSpPr>
          <p:nvPr/>
        </p:nvSpPr>
        <p:spPr bwMode="auto">
          <a:xfrm>
            <a:off x="2430653" y="390207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0" name="Oval 80"/>
          <p:cNvSpPr>
            <a:spLocks noChangeArrowheads="1"/>
          </p:cNvSpPr>
          <p:nvPr/>
        </p:nvSpPr>
        <p:spPr bwMode="auto">
          <a:xfrm>
            <a:off x="1848041" y="3743325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1" name="Text Box 81"/>
          <p:cNvSpPr txBox="1">
            <a:spLocks noChangeArrowheads="1"/>
          </p:cNvSpPr>
          <p:nvPr/>
        </p:nvSpPr>
        <p:spPr bwMode="auto">
          <a:xfrm>
            <a:off x="1751130" y="6030913"/>
            <a:ext cx="344901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It is not typical to adjust a stream flow to control its temperature; if the temperature is important, likely the flow rate is also important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115" name="Straight Arrow Connector 114"/>
          <p:cNvCxnSpPr>
            <a:stCxn id="85" idx="1"/>
          </p:cNvCxnSpPr>
          <p:nvPr/>
        </p:nvCxnSpPr>
        <p:spPr bwMode="auto">
          <a:xfrm flipV="1">
            <a:off x="7976753" y="4970464"/>
            <a:ext cx="513698" cy="59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3522854" y="1305501"/>
            <a:ext cx="1522300" cy="2080637"/>
            <a:chOff x="3522854" y="1305501"/>
            <a:chExt cx="1522300" cy="2080637"/>
          </a:xfrm>
        </p:grpSpPr>
        <p:sp>
          <p:nvSpPr>
            <p:cNvPr id="2" name="Rectangle 1"/>
            <p:cNvSpPr/>
            <p:nvPr/>
          </p:nvSpPr>
          <p:spPr bwMode="auto">
            <a:xfrm>
              <a:off x="4453128" y="1305501"/>
              <a:ext cx="514350" cy="5686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851591" y="1788101"/>
              <a:ext cx="193563" cy="13749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522854" y="2968625"/>
              <a:ext cx="1361772" cy="4175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40383" y="3835774"/>
            <a:ext cx="2757245" cy="1174376"/>
            <a:chOff x="2140383" y="3835774"/>
            <a:chExt cx="2757245" cy="1174376"/>
          </a:xfrm>
        </p:grpSpPr>
        <p:sp>
          <p:nvSpPr>
            <p:cNvPr id="6" name="Rectangle 5"/>
            <p:cNvSpPr/>
            <p:nvPr/>
          </p:nvSpPr>
          <p:spPr bwMode="auto">
            <a:xfrm>
              <a:off x="2314765" y="3886200"/>
              <a:ext cx="143979" cy="877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40383" y="4679577"/>
              <a:ext cx="449020" cy="3305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398903" y="3835774"/>
              <a:ext cx="2431763" cy="1107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10303" y="3875087"/>
              <a:ext cx="187325" cy="498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34840" y="4242816"/>
              <a:ext cx="342328" cy="2377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18656" y="4379975"/>
            <a:ext cx="2381120" cy="2305211"/>
            <a:chOff x="6518656" y="4379975"/>
            <a:chExt cx="2381120" cy="230521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518656" y="4995125"/>
              <a:ext cx="110876" cy="15144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54150" y="6457267"/>
              <a:ext cx="1656515" cy="115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888325" y="5000784"/>
              <a:ext cx="379944" cy="16844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8232001" y="5388357"/>
              <a:ext cx="667775" cy="2677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8781994" y="4403725"/>
              <a:ext cx="73855" cy="11143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8412480" y="4379975"/>
              <a:ext cx="463188" cy="3533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365249" y="629894"/>
            <a:ext cx="28130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Workshop solution</a:t>
            </a:r>
            <a:endParaRPr lang="en-US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38400" y="2895600"/>
            <a:ext cx="4114800" cy="3048000"/>
            <a:chOff x="5204975" y="3962210"/>
            <a:chExt cx="3191646" cy="2158619"/>
          </a:xfrm>
        </p:grpSpPr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5897125" y="4430522"/>
              <a:ext cx="1635126" cy="374650"/>
            </a:xfrm>
            <a:custGeom>
              <a:avLst/>
              <a:gdLst>
                <a:gd name="T0" fmla="*/ 1030 w 1030"/>
                <a:gd name="T1" fmla="*/ 113 h 236"/>
                <a:gd name="T2" fmla="*/ 775 w 1030"/>
                <a:gd name="T3" fmla="*/ 113 h 236"/>
                <a:gd name="T4" fmla="*/ 730 w 1030"/>
                <a:gd name="T5" fmla="*/ 0 h 236"/>
                <a:gd name="T6" fmla="*/ 642 w 1030"/>
                <a:gd name="T7" fmla="*/ 236 h 236"/>
                <a:gd name="T8" fmla="*/ 587 w 1030"/>
                <a:gd name="T9" fmla="*/ 113 h 236"/>
                <a:gd name="T10" fmla="*/ 255 w 1030"/>
                <a:gd name="T11" fmla="*/ 113 h 236"/>
                <a:gd name="T12" fmla="*/ 0 w 1030"/>
                <a:gd name="T13" fmla="*/ 1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0" h="236">
                  <a:moveTo>
                    <a:pt x="1030" y="113"/>
                  </a:moveTo>
                  <a:lnTo>
                    <a:pt x="775" y="113"/>
                  </a:lnTo>
                  <a:lnTo>
                    <a:pt x="730" y="0"/>
                  </a:lnTo>
                  <a:lnTo>
                    <a:pt x="642" y="236"/>
                  </a:lnTo>
                  <a:lnTo>
                    <a:pt x="587" y="113"/>
                  </a:lnTo>
                  <a:lnTo>
                    <a:pt x="255" y="113"/>
                  </a:lnTo>
                  <a:lnTo>
                    <a:pt x="0" y="1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1" name="Line 31"/>
            <p:cNvSpPr>
              <a:spLocks noChangeShapeType="1"/>
            </p:cNvSpPr>
            <p:nvPr/>
          </p:nvSpPr>
          <p:spPr bwMode="auto">
            <a:xfrm flipV="1">
              <a:off x="6998851" y="4892485"/>
              <a:ext cx="1588" cy="555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 flipV="1">
              <a:off x="6998851" y="4065397"/>
              <a:ext cx="1588" cy="26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6722626" y="4332097"/>
              <a:ext cx="552450" cy="560388"/>
            </a:xfrm>
            <a:custGeom>
              <a:avLst/>
              <a:gdLst>
                <a:gd name="T0" fmla="*/ 348 w 348"/>
                <a:gd name="T1" fmla="*/ 175 h 353"/>
                <a:gd name="T2" fmla="*/ 345 w 348"/>
                <a:gd name="T3" fmla="*/ 139 h 353"/>
                <a:gd name="T4" fmla="*/ 332 w 348"/>
                <a:gd name="T5" fmla="*/ 101 h 353"/>
                <a:gd name="T6" fmla="*/ 313 w 348"/>
                <a:gd name="T7" fmla="*/ 68 h 353"/>
                <a:gd name="T8" fmla="*/ 284 w 348"/>
                <a:gd name="T9" fmla="*/ 39 h 353"/>
                <a:gd name="T10" fmla="*/ 252 w 348"/>
                <a:gd name="T11" fmla="*/ 20 h 353"/>
                <a:gd name="T12" fmla="*/ 216 w 348"/>
                <a:gd name="T13" fmla="*/ 7 h 353"/>
                <a:gd name="T14" fmla="*/ 177 w 348"/>
                <a:gd name="T15" fmla="*/ 0 h 353"/>
                <a:gd name="T16" fmla="*/ 138 w 348"/>
                <a:gd name="T17" fmla="*/ 3 h 353"/>
                <a:gd name="T18" fmla="*/ 100 w 348"/>
                <a:gd name="T19" fmla="*/ 16 h 353"/>
                <a:gd name="T20" fmla="*/ 67 w 348"/>
                <a:gd name="T21" fmla="*/ 39 h 353"/>
                <a:gd name="T22" fmla="*/ 38 w 348"/>
                <a:gd name="T23" fmla="*/ 65 h 353"/>
                <a:gd name="T24" fmla="*/ 19 w 348"/>
                <a:gd name="T25" fmla="*/ 97 h 353"/>
                <a:gd name="T26" fmla="*/ 6 w 348"/>
                <a:gd name="T27" fmla="*/ 133 h 353"/>
                <a:gd name="T28" fmla="*/ 0 w 348"/>
                <a:gd name="T29" fmla="*/ 172 h 353"/>
                <a:gd name="T30" fmla="*/ 3 w 348"/>
                <a:gd name="T31" fmla="*/ 211 h 353"/>
                <a:gd name="T32" fmla="*/ 16 w 348"/>
                <a:gd name="T33" fmla="*/ 250 h 353"/>
                <a:gd name="T34" fmla="*/ 35 w 348"/>
                <a:gd name="T35" fmla="*/ 282 h 353"/>
                <a:gd name="T36" fmla="*/ 61 w 348"/>
                <a:gd name="T37" fmla="*/ 311 h 353"/>
                <a:gd name="T38" fmla="*/ 93 w 348"/>
                <a:gd name="T39" fmla="*/ 334 h 353"/>
                <a:gd name="T40" fmla="*/ 132 w 348"/>
                <a:gd name="T41" fmla="*/ 347 h 353"/>
                <a:gd name="T42" fmla="*/ 171 w 348"/>
                <a:gd name="T43" fmla="*/ 353 h 353"/>
                <a:gd name="T44" fmla="*/ 210 w 348"/>
                <a:gd name="T45" fmla="*/ 350 h 353"/>
                <a:gd name="T46" fmla="*/ 245 w 348"/>
                <a:gd name="T47" fmla="*/ 337 h 353"/>
                <a:gd name="T48" fmla="*/ 281 w 348"/>
                <a:gd name="T49" fmla="*/ 318 h 353"/>
                <a:gd name="T50" fmla="*/ 306 w 348"/>
                <a:gd name="T51" fmla="*/ 292 h 353"/>
                <a:gd name="T52" fmla="*/ 329 w 348"/>
                <a:gd name="T53" fmla="*/ 259 h 353"/>
                <a:gd name="T54" fmla="*/ 345 w 348"/>
                <a:gd name="T55" fmla="*/ 224 h 353"/>
                <a:gd name="T56" fmla="*/ 348 w 348"/>
                <a:gd name="T57" fmla="*/ 185 h 353"/>
                <a:gd name="T58" fmla="*/ 348 w 348"/>
                <a:gd name="T59" fmla="*/ 1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353">
                  <a:moveTo>
                    <a:pt x="348" y="175"/>
                  </a:moveTo>
                  <a:lnTo>
                    <a:pt x="345" y="139"/>
                  </a:lnTo>
                  <a:lnTo>
                    <a:pt x="332" y="101"/>
                  </a:lnTo>
                  <a:lnTo>
                    <a:pt x="313" y="68"/>
                  </a:lnTo>
                  <a:lnTo>
                    <a:pt x="284" y="39"/>
                  </a:lnTo>
                  <a:lnTo>
                    <a:pt x="252" y="20"/>
                  </a:lnTo>
                  <a:lnTo>
                    <a:pt x="216" y="7"/>
                  </a:lnTo>
                  <a:lnTo>
                    <a:pt x="177" y="0"/>
                  </a:lnTo>
                  <a:lnTo>
                    <a:pt x="138" y="3"/>
                  </a:lnTo>
                  <a:lnTo>
                    <a:pt x="100" y="16"/>
                  </a:lnTo>
                  <a:lnTo>
                    <a:pt x="67" y="39"/>
                  </a:lnTo>
                  <a:lnTo>
                    <a:pt x="38" y="65"/>
                  </a:lnTo>
                  <a:lnTo>
                    <a:pt x="19" y="97"/>
                  </a:lnTo>
                  <a:lnTo>
                    <a:pt x="6" y="133"/>
                  </a:lnTo>
                  <a:lnTo>
                    <a:pt x="0" y="172"/>
                  </a:lnTo>
                  <a:lnTo>
                    <a:pt x="3" y="211"/>
                  </a:lnTo>
                  <a:lnTo>
                    <a:pt x="16" y="250"/>
                  </a:lnTo>
                  <a:lnTo>
                    <a:pt x="35" y="282"/>
                  </a:lnTo>
                  <a:lnTo>
                    <a:pt x="61" y="311"/>
                  </a:lnTo>
                  <a:lnTo>
                    <a:pt x="93" y="334"/>
                  </a:lnTo>
                  <a:lnTo>
                    <a:pt x="132" y="347"/>
                  </a:lnTo>
                  <a:lnTo>
                    <a:pt x="171" y="353"/>
                  </a:lnTo>
                  <a:lnTo>
                    <a:pt x="210" y="350"/>
                  </a:lnTo>
                  <a:lnTo>
                    <a:pt x="245" y="337"/>
                  </a:lnTo>
                  <a:lnTo>
                    <a:pt x="281" y="318"/>
                  </a:lnTo>
                  <a:lnTo>
                    <a:pt x="306" y="292"/>
                  </a:lnTo>
                  <a:lnTo>
                    <a:pt x="329" y="259"/>
                  </a:lnTo>
                  <a:lnTo>
                    <a:pt x="345" y="224"/>
                  </a:lnTo>
                  <a:lnTo>
                    <a:pt x="348" y="185"/>
                  </a:lnTo>
                  <a:lnTo>
                    <a:pt x="348" y="17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6" name="Freeform 34"/>
            <p:cNvSpPr>
              <a:spLocks/>
            </p:cNvSpPr>
            <p:nvPr/>
          </p:nvSpPr>
          <p:spPr bwMode="auto">
            <a:xfrm>
              <a:off x="6957576" y="4887722"/>
              <a:ext cx="92075" cy="128588"/>
            </a:xfrm>
            <a:custGeom>
              <a:avLst/>
              <a:gdLst>
                <a:gd name="T0" fmla="*/ 29 w 58"/>
                <a:gd name="T1" fmla="*/ 0 h 81"/>
                <a:gd name="T2" fmla="*/ 0 w 58"/>
                <a:gd name="T3" fmla="*/ 81 h 81"/>
                <a:gd name="T4" fmla="*/ 58 w 58"/>
                <a:gd name="T5" fmla="*/ 81 h 81"/>
                <a:gd name="T6" fmla="*/ 29 w 58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81">
                  <a:moveTo>
                    <a:pt x="29" y="0"/>
                  </a:moveTo>
                  <a:lnTo>
                    <a:pt x="0" y="81"/>
                  </a:lnTo>
                  <a:lnTo>
                    <a:pt x="58" y="8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7" name="Freeform 35"/>
            <p:cNvSpPr>
              <a:spLocks/>
            </p:cNvSpPr>
            <p:nvPr/>
          </p:nvSpPr>
          <p:spPr bwMode="auto">
            <a:xfrm>
              <a:off x="6481325" y="4559110"/>
              <a:ext cx="138113" cy="103188"/>
            </a:xfrm>
            <a:custGeom>
              <a:avLst/>
              <a:gdLst>
                <a:gd name="T0" fmla="*/ 0 w 87"/>
                <a:gd name="T1" fmla="*/ 65 h 65"/>
                <a:gd name="T2" fmla="*/ 0 w 87"/>
                <a:gd name="T3" fmla="*/ 0 h 65"/>
                <a:gd name="T4" fmla="*/ 87 w 87"/>
                <a:gd name="T5" fmla="*/ 32 h 65"/>
                <a:gd name="T6" fmla="*/ 0 w 8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65">
                  <a:moveTo>
                    <a:pt x="0" y="65"/>
                  </a:moveTo>
                  <a:lnTo>
                    <a:pt x="0" y="0"/>
                  </a:lnTo>
                  <a:lnTo>
                    <a:pt x="87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8" name="Freeform 37"/>
            <p:cNvSpPr>
              <a:spLocks/>
            </p:cNvSpPr>
            <p:nvPr/>
          </p:nvSpPr>
          <p:spPr bwMode="auto">
            <a:xfrm>
              <a:off x="6948051" y="3962210"/>
              <a:ext cx="92075" cy="123825"/>
            </a:xfrm>
            <a:custGeom>
              <a:avLst/>
              <a:gdLst>
                <a:gd name="T0" fmla="*/ 29 w 58"/>
                <a:gd name="T1" fmla="*/ 0 h 78"/>
                <a:gd name="T2" fmla="*/ 0 w 58"/>
                <a:gd name="T3" fmla="*/ 78 h 78"/>
                <a:gd name="T4" fmla="*/ 58 w 58"/>
                <a:gd name="T5" fmla="*/ 78 h 78"/>
                <a:gd name="T6" fmla="*/ 29 w 5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8">
                  <a:moveTo>
                    <a:pt x="29" y="0"/>
                  </a:moveTo>
                  <a:lnTo>
                    <a:pt x="0" y="78"/>
                  </a:lnTo>
                  <a:lnTo>
                    <a:pt x="58" y="7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9" name="Rectangle 38"/>
            <p:cNvSpPr>
              <a:spLocks noChangeArrowheads="1"/>
            </p:cNvSpPr>
            <p:nvPr/>
          </p:nvSpPr>
          <p:spPr bwMode="auto">
            <a:xfrm>
              <a:off x="5204975" y="4449572"/>
              <a:ext cx="5302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Stream A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0" name="Rectangle 39"/>
            <p:cNvSpPr>
              <a:spLocks noChangeArrowheads="1"/>
            </p:cNvSpPr>
            <p:nvPr/>
          </p:nvSpPr>
          <p:spPr bwMode="auto">
            <a:xfrm>
              <a:off x="5204975" y="4598797"/>
              <a:ext cx="3317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(cold)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1" name="Rectangle 40"/>
            <p:cNvSpPr>
              <a:spLocks noChangeArrowheads="1"/>
            </p:cNvSpPr>
            <p:nvPr/>
          </p:nvSpPr>
          <p:spPr bwMode="auto">
            <a:xfrm>
              <a:off x="6711513" y="5524310"/>
              <a:ext cx="5222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Stream B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2" name="Rectangle 41"/>
            <p:cNvSpPr>
              <a:spLocks noChangeArrowheads="1"/>
            </p:cNvSpPr>
            <p:nvPr/>
          </p:nvSpPr>
          <p:spPr bwMode="auto">
            <a:xfrm>
              <a:off x="6711513" y="5668772"/>
              <a:ext cx="2805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(hot)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3" name="Oval 42"/>
            <p:cNvSpPr>
              <a:spLocks noChangeArrowheads="1"/>
            </p:cNvSpPr>
            <p:nvPr/>
          </p:nvSpPr>
          <p:spPr bwMode="auto">
            <a:xfrm>
              <a:off x="7548896" y="3974529"/>
              <a:ext cx="411163" cy="4127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auto">
            <a:xfrm>
              <a:off x="7753683" y="4387279"/>
              <a:ext cx="0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>
              <a:off x="6147950" y="4595622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>
              <a:off x="6147950" y="611962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7" name="Line 46"/>
            <p:cNvSpPr>
              <a:spLocks noChangeShapeType="1"/>
            </p:cNvSpPr>
            <p:nvPr/>
          </p:nvSpPr>
          <p:spPr bwMode="auto">
            <a:xfrm flipV="1">
              <a:off x="7548896" y="5282629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grpSp>
          <p:nvGrpSpPr>
            <p:cNvPr id="138" name="Group 47"/>
            <p:cNvGrpSpPr>
              <a:grpSpLocks/>
            </p:cNvGrpSpPr>
            <p:nvPr/>
          </p:nvGrpSpPr>
          <p:grpSpPr bwMode="auto">
            <a:xfrm rot="5400000">
              <a:off x="7420308" y="4957191"/>
              <a:ext cx="336550" cy="255588"/>
              <a:chOff x="2736" y="1979"/>
              <a:chExt cx="288" cy="225"/>
            </a:xfrm>
          </p:grpSpPr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2736" y="2060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144 h 144"/>
                  <a:gd name="T4" fmla="*/ 288 w 288"/>
                  <a:gd name="T5" fmla="*/ 0 h 144"/>
                  <a:gd name="T6" fmla="*/ 0 w 288"/>
                  <a:gd name="T7" fmla="*/ 144 h 144"/>
                  <a:gd name="T8" fmla="*/ 0 w 28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lnTo>
                      <a:pt x="288" y="144"/>
                    </a:lnTo>
                    <a:lnTo>
                      <a:pt x="288" y="0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2822" y="1979"/>
                <a:ext cx="116" cy="25"/>
              </a:xfrm>
              <a:custGeom>
                <a:avLst/>
                <a:gdLst>
                  <a:gd name="T0" fmla="*/ 0 w 116"/>
                  <a:gd name="T1" fmla="*/ 25 h 25"/>
                  <a:gd name="T2" fmla="*/ 8 w 116"/>
                  <a:gd name="T3" fmla="*/ 16 h 25"/>
                  <a:gd name="T4" fmla="*/ 22 w 116"/>
                  <a:gd name="T5" fmla="*/ 6 h 25"/>
                  <a:gd name="T6" fmla="*/ 39 w 116"/>
                  <a:gd name="T7" fmla="*/ 2 h 25"/>
                  <a:gd name="T8" fmla="*/ 58 w 116"/>
                  <a:gd name="T9" fmla="*/ 0 h 25"/>
                  <a:gd name="T10" fmla="*/ 77 w 116"/>
                  <a:gd name="T11" fmla="*/ 2 h 25"/>
                  <a:gd name="T12" fmla="*/ 94 w 116"/>
                  <a:gd name="T13" fmla="*/ 6 h 25"/>
                  <a:gd name="T14" fmla="*/ 108 w 116"/>
                  <a:gd name="T15" fmla="*/ 16 h 25"/>
                  <a:gd name="T16" fmla="*/ 116 w 116"/>
                  <a:gd name="T17" fmla="*/ 25 h 25"/>
                  <a:gd name="T18" fmla="*/ 0 w 116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25">
                    <a:moveTo>
                      <a:pt x="0" y="25"/>
                    </a:moveTo>
                    <a:lnTo>
                      <a:pt x="8" y="16"/>
                    </a:lnTo>
                    <a:lnTo>
                      <a:pt x="22" y="6"/>
                    </a:lnTo>
                    <a:lnTo>
                      <a:pt x="39" y="2"/>
                    </a:lnTo>
                    <a:lnTo>
                      <a:pt x="58" y="0"/>
                    </a:lnTo>
                    <a:lnTo>
                      <a:pt x="77" y="2"/>
                    </a:lnTo>
                    <a:lnTo>
                      <a:pt x="94" y="6"/>
                    </a:lnTo>
                    <a:lnTo>
                      <a:pt x="108" y="16"/>
                    </a:lnTo>
                    <a:lnTo>
                      <a:pt x="11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Line 50"/>
              <p:cNvSpPr>
                <a:spLocks noChangeShapeType="1"/>
              </p:cNvSpPr>
              <p:nvPr/>
            </p:nvSpPr>
            <p:spPr bwMode="auto">
              <a:xfrm flipV="1">
                <a:off x="2880" y="2004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2" name="Line 51"/>
            <p:cNvSpPr>
              <a:spLocks noChangeShapeType="1"/>
            </p:cNvSpPr>
            <p:nvPr/>
          </p:nvSpPr>
          <p:spPr bwMode="auto">
            <a:xfrm flipV="1">
              <a:off x="7533021" y="461111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43" name="Line 52"/>
            <p:cNvSpPr>
              <a:spLocks noChangeShapeType="1"/>
            </p:cNvSpPr>
            <p:nvPr/>
          </p:nvSpPr>
          <p:spPr bwMode="auto">
            <a:xfrm flipV="1">
              <a:off x="7960058" y="4136454"/>
              <a:ext cx="436563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44" name="Line 53"/>
            <p:cNvSpPr>
              <a:spLocks noChangeShapeType="1"/>
            </p:cNvSpPr>
            <p:nvPr/>
          </p:nvSpPr>
          <p:spPr bwMode="auto">
            <a:xfrm>
              <a:off x="7716378" y="5084985"/>
              <a:ext cx="646905" cy="2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45" name="Line 54"/>
            <p:cNvSpPr>
              <a:spLocks noChangeShapeType="1"/>
            </p:cNvSpPr>
            <p:nvPr/>
          </p:nvSpPr>
          <p:spPr bwMode="auto">
            <a:xfrm flipV="1">
              <a:off x="8395033" y="4172966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cxnSp>
          <p:nvCxnSpPr>
            <p:cNvPr id="146" name="Straight Arrow Connector 145"/>
            <p:cNvCxnSpPr>
              <a:stCxn id="142" idx="1"/>
            </p:cNvCxnSpPr>
            <p:nvPr/>
          </p:nvCxnSpPr>
          <p:spPr bwMode="auto">
            <a:xfrm flipV="1">
              <a:off x="7533022" y="4605148"/>
              <a:ext cx="513698" cy="59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7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  The previous solution for Case c is repeated below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 The flexibility has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a limited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range of adjustment; complete by-pass is not possible.  Improve the design to allow greater range from 0% to 100% by-pass flow.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3352800" y="2504434"/>
            <a:ext cx="1635125" cy="374650"/>
          </a:xfrm>
          <a:custGeom>
            <a:avLst/>
            <a:gdLst>
              <a:gd name="T0" fmla="*/ 1030 w 1030"/>
              <a:gd name="T1" fmla="*/ 113 h 236"/>
              <a:gd name="T2" fmla="*/ 775 w 1030"/>
              <a:gd name="T3" fmla="*/ 113 h 236"/>
              <a:gd name="T4" fmla="*/ 730 w 1030"/>
              <a:gd name="T5" fmla="*/ 0 h 236"/>
              <a:gd name="T6" fmla="*/ 642 w 1030"/>
              <a:gd name="T7" fmla="*/ 236 h 236"/>
              <a:gd name="T8" fmla="*/ 587 w 1030"/>
              <a:gd name="T9" fmla="*/ 113 h 236"/>
              <a:gd name="T10" fmla="*/ 255 w 1030"/>
              <a:gd name="T11" fmla="*/ 113 h 236"/>
              <a:gd name="T12" fmla="*/ 0 w 1030"/>
              <a:gd name="T13" fmla="*/ 11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0" h="236">
                <a:moveTo>
                  <a:pt x="1030" y="113"/>
                </a:moveTo>
                <a:lnTo>
                  <a:pt x="775" y="113"/>
                </a:lnTo>
                <a:lnTo>
                  <a:pt x="730" y="0"/>
                </a:lnTo>
                <a:lnTo>
                  <a:pt x="642" y="236"/>
                </a:lnTo>
                <a:lnTo>
                  <a:pt x="587" y="113"/>
                </a:lnTo>
                <a:lnTo>
                  <a:pt x="255" y="113"/>
                </a:lnTo>
                <a:lnTo>
                  <a:pt x="0" y="1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4454525" y="2966397"/>
            <a:ext cx="1588" cy="555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4454525" y="2139309"/>
            <a:ext cx="1588" cy="26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4178300" y="2406009"/>
            <a:ext cx="552450" cy="560388"/>
          </a:xfrm>
          <a:custGeom>
            <a:avLst/>
            <a:gdLst>
              <a:gd name="T0" fmla="*/ 348 w 348"/>
              <a:gd name="T1" fmla="*/ 175 h 353"/>
              <a:gd name="T2" fmla="*/ 345 w 348"/>
              <a:gd name="T3" fmla="*/ 139 h 353"/>
              <a:gd name="T4" fmla="*/ 332 w 348"/>
              <a:gd name="T5" fmla="*/ 101 h 353"/>
              <a:gd name="T6" fmla="*/ 313 w 348"/>
              <a:gd name="T7" fmla="*/ 68 h 353"/>
              <a:gd name="T8" fmla="*/ 284 w 348"/>
              <a:gd name="T9" fmla="*/ 39 h 353"/>
              <a:gd name="T10" fmla="*/ 252 w 348"/>
              <a:gd name="T11" fmla="*/ 20 h 353"/>
              <a:gd name="T12" fmla="*/ 216 w 348"/>
              <a:gd name="T13" fmla="*/ 7 h 353"/>
              <a:gd name="T14" fmla="*/ 177 w 348"/>
              <a:gd name="T15" fmla="*/ 0 h 353"/>
              <a:gd name="T16" fmla="*/ 138 w 348"/>
              <a:gd name="T17" fmla="*/ 3 h 353"/>
              <a:gd name="T18" fmla="*/ 100 w 348"/>
              <a:gd name="T19" fmla="*/ 16 h 353"/>
              <a:gd name="T20" fmla="*/ 67 w 348"/>
              <a:gd name="T21" fmla="*/ 39 h 353"/>
              <a:gd name="T22" fmla="*/ 38 w 348"/>
              <a:gd name="T23" fmla="*/ 65 h 353"/>
              <a:gd name="T24" fmla="*/ 19 w 348"/>
              <a:gd name="T25" fmla="*/ 97 h 353"/>
              <a:gd name="T26" fmla="*/ 6 w 348"/>
              <a:gd name="T27" fmla="*/ 133 h 353"/>
              <a:gd name="T28" fmla="*/ 0 w 348"/>
              <a:gd name="T29" fmla="*/ 172 h 353"/>
              <a:gd name="T30" fmla="*/ 3 w 348"/>
              <a:gd name="T31" fmla="*/ 211 h 353"/>
              <a:gd name="T32" fmla="*/ 16 w 348"/>
              <a:gd name="T33" fmla="*/ 250 h 353"/>
              <a:gd name="T34" fmla="*/ 35 w 348"/>
              <a:gd name="T35" fmla="*/ 282 h 353"/>
              <a:gd name="T36" fmla="*/ 61 w 348"/>
              <a:gd name="T37" fmla="*/ 311 h 353"/>
              <a:gd name="T38" fmla="*/ 93 w 348"/>
              <a:gd name="T39" fmla="*/ 334 h 353"/>
              <a:gd name="T40" fmla="*/ 132 w 348"/>
              <a:gd name="T41" fmla="*/ 347 h 353"/>
              <a:gd name="T42" fmla="*/ 171 w 348"/>
              <a:gd name="T43" fmla="*/ 353 h 353"/>
              <a:gd name="T44" fmla="*/ 210 w 348"/>
              <a:gd name="T45" fmla="*/ 350 h 353"/>
              <a:gd name="T46" fmla="*/ 245 w 348"/>
              <a:gd name="T47" fmla="*/ 337 h 353"/>
              <a:gd name="T48" fmla="*/ 281 w 348"/>
              <a:gd name="T49" fmla="*/ 318 h 353"/>
              <a:gd name="T50" fmla="*/ 306 w 348"/>
              <a:gd name="T51" fmla="*/ 292 h 353"/>
              <a:gd name="T52" fmla="*/ 329 w 348"/>
              <a:gd name="T53" fmla="*/ 259 h 353"/>
              <a:gd name="T54" fmla="*/ 345 w 348"/>
              <a:gd name="T55" fmla="*/ 224 h 353"/>
              <a:gd name="T56" fmla="*/ 348 w 348"/>
              <a:gd name="T57" fmla="*/ 185 h 353"/>
              <a:gd name="T58" fmla="*/ 348 w 348"/>
              <a:gd name="T59" fmla="*/ 17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8" h="353">
                <a:moveTo>
                  <a:pt x="348" y="175"/>
                </a:moveTo>
                <a:lnTo>
                  <a:pt x="345" y="139"/>
                </a:lnTo>
                <a:lnTo>
                  <a:pt x="332" y="101"/>
                </a:lnTo>
                <a:lnTo>
                  <a:pt x="313" y="68"/>
                </a:lnTo>
                <a:lnTo>
                  <a:pt x="284" y="39"/>
                </a:lnTo>
                <a:lnTo>
                  <a:pt x="252" y="20"/>
                </a:lnTo>
                <a:lnTo>
                  <a:pt x="216" y="7"/>
                </a:lnTo>
                <a:lnTo>
                  <a:pt x="177" y="0"/>
                </a:lnTo>
                <a:lnTo>
                  <a:pt x="138" y="3"/>
                </a:lnTo>
                <a:lnTo>
                  <a:pt x="100" y="16"/>
                </a:lnTo>
                <a:lnTo>
                  <a:pt x="67" y="39"/>
                </a:lnTo>
                <a:lnTo>
                  <a:pt x="38" y="65"/>
                </a:lnTo>
                <a:lnTo>
                  <a:pt x="19" y="97"/>
                </a:lnTo>
                <a:lnTo>
                  <a:pt x="6" y="133"/>
                </a:lnTo>
                <a:lnTo>
                  <a:pt x="0" y="172"/>
                </a:lnTo>
                <a:lnTo>
                  <a:pt x="3" y="211"/>
                </a:lnTo>
                <a:lnTo>
                  <a:pt x="16" y="250"/>
                </a:lnTo>
                <a:lnTo>
                  <a:pt x="35" y="282"/>
                </a:lnTo>
                <a:lnTo>
                  <a:pt x="61" y="311"/>
                </a:lnTo>
                <a:lnTo>
                  <a:pt x="93" y="334"/>
                </a:lnTo>
                <a:lnTo>
                  <a:pt x="132" y="347"/>
                </a:lnTo>
                <a:lnTo>
                  <a:pt x="171" y="353"/>
                </a:lnTo>
                <a:lnTo>
                  <a:pt x="210" y="350"/>
                </a:lnTo>
                <a:lnTo>
                  <a:pt x="245" y="337"/>
                </a:lnTo>
                <a:lnTo>
                  <a:pt x="281" y="318"/>
                </a:lnTo>
                <a:lnTo>
                  <a:pt x="306" y="292"/>
                </a:lnTo>
                <a:lnTo>
                  <a:pt x="329" y="259"/>
                </a:lnTo>
                <a:lnTo>
                  <a:pt x="345" y="224"/>
                </a:lnTo>
                <a:lnTo>
                  <a:pt x="348" y="185"/>
                </a:lnTo>
                <a:lnTo>
                  <a:pt x="348" y="175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4413250" y="2961634"/>
            <a:ext cx="92075" cy="128588"/>
          </a:xfrm>
          <a:custGeom>
            <a:avLst/>
            <a:gdLst>
              <a:gd name="T0" fmla="*/ 29 w 58"/>
              <a:gd name="T1" fmla="*/ 0 h 81"/>
              <a:gd name="T2" fmla="*/ 0 w 58"/>
              <a:gd name="T3" fmla="*/ 81 h 81"/>
              <a:gd name="T4" fmla="*/ 58 w 58"/>
              <a:gd name="T5" fmla="*/ 81 h 81"/>
              <a:gd name="T6" fmla="*/ 29 w 58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81">
                <a:moveTo>
                  <a:pt x="29" y="0"/>
                </a:moveTo>
                <a:lnTo>
                  <a:pt x="0" y="81"/>
                </a:lnTo>
                <a:lnTo>
                  <a:pt x="58" y="8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3937000" y="2633022"/>
            <a:ext cx="138113" cy="103188"/>
          </a:xfrm>
          <a:custGeom>
            <a:avLst/>
            <a:gdLst>
              <a:gd name="T0" fmla="*/ 0 w 87"/>
              <a:gd name="T1" fmla="*/ 65 h 65"/>
              <a:gd name="T2" fmla="*/ 0 w 87"/>
              <a:gd name="T3" fmla="*/ 0 h 65"/>
              <a:gd name="T4" fmla="*/ 87 w 87"/>
              <a:gd name="T5" fmla="*/ 32 h 65"/>
              <a:gd name="T6" fmla="*/ 0 w 87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65">
                <a:moveTo>
                  <a:pt x="0" y="65"/>
                </a:moveTo>
                <a:lnTo>
                  <a:pt x="0" y="0"/>
                </a:lnTo>
                <a:lnTo>
                  <a:pt x="87" y="3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403725" y="2036122"/>
            <a:ext cx="92075" cy="123825"/>
          </a:xfrm>
          <a:custGeom>
            <a:avLst/>
            <a:gdLst>
              <a:gd name="T0" fmla="*/ 29 w 58"/>
              <a:gd name="T1" fmla="*/ 0 h 78"/>
              <a:gd name="T2" fmla="*/ 0 w 58"/>
              <a:gd name="T3" fmla="*/ 78 h 78"/>
              <a:gd name="T4" fmla="*/ 58 w 58"/>
              <a:gd name="T5" fmla="*/ 78 h 78"/>
              <a:gd name="T6" fmla="*/ 29 w 58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78">
                <a:moveTo>
                  <a:pt x="29" y="0"/>
                </a:moveTo>
                <a:lnTo>
                  <a:pt x="0" y="78"/>
                </a:lnTo>
                <a:lnTo>
                  <a:pt x="58" y="78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60650" y="2523484"/>
            <a:ext cx="530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60650" y="2672709"/>
            <a:ext cx="331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(cold)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167188" y="3598222"/>
            <a:ext cx="5222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Stream B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167188" y="3742684"/>
            <a:ext cx="28052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(hot)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993695" y="2067078"/>
            <a:ext cx="411163" cy="41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199276" y="2479828"/>
            <a:ext cx="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3603625" y="2691490"/>
            <a:ext cx="1588" cy="15020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3603624" y="4193534"/>
            <a:ext cx="2236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 flipV="1">
            <a:off x="5838825" y="3334427"/>
            <a:ext cx="1587" cy="8591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 rot="5400000">
            <a:off x="5711825" y="3029896"/>
            <a:ext cx="336550" cy="255588"/>
            <a:chOff x="2736" y="1979"/>
            <a:chExt cx="288" cy="225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736" y="2060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288 w 288"/>
                <a:gd name="T3" fmla="*/ 144 h 144"/>
                <a:gd name="T4" fmla="*/ 288 w 288"/>
                <a:gd name="T5" fmla="*/ 0 h 144"/>
                <a:gd name="T6" fmla="*/ 0 w 288"/>
                <a:gd name="T7" fmla="*/ 144 h 144"/>
                <a:gd name="T8" fmla="*/ 0 w 288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44">
                  <a:moveTo>
                    <a:pt x="0" y="0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822" y="1979"/>
              <a:ext cx="116" cy="25"/>
            </a:xfrm>
            <a:custGeom>
              <a:avLst/>
              <a:gdLst>
                <a:gd name="T0" fmla="*/ 0 w 116"/>
                <a:gd name="T1" fmla="*/ 25 h 25"/>
                <a:gd name="T2" fmla="*/ 8 w 116"/>
                <a:gd name="T3" fmla="*/ 16 h 25"/>
                <a:gd name="T4" fmla="*/ 22 w 116"/>
                <a:gd name="T5" fmla="*/ 6 h 25"/>
                <a:gd name="T6" fmla="*/ 39 w 116"/>
                <a:gd name="T7" fmla="*/ 2 h 25"/>
                <a:gd name="T8" fmla="*/ 58 w 116"/>
                <a:gd name="T9" fmla="*/ 0 h 25"/>
                <a:gd name="T10" fmla="*/ 77 w 116"/>
                <a:gd name="T11" fmla="*/ 2 h 25"/>
                <a:gd name="T12" fmla="*/ 94 w 116"/>
                <a:gd name="T13" fmla="*/ 6 h 25"/>
                <a:gd name="T14" fmla="*/ 108 w 116"/>
                <a:gd name="T15" fmla="*/ 16 h 25"/>
                <a:gd name="T16" fmla="*/ 116 w 116"/>
                <a:gd name="T17" fmla="*/ 25 h 25"/>
                <a:gd name="T18" fmla="*/ 0 w 116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5">
                  <a:moveTo>
                    <a:pt x="0" y="25"/>
                  </a:moveTo>
                  <a:lnTo>
                    <a:pt x="8" y="16"/>
                  </a:lnTo>
                  <a:lnTo>
                    <a:pt x="22" y="6"/>
                  </a:lnTo>
                  <a:lnTo>
                    <a:pt x="39" y="2"/>
                  </a:lnTo>
                  <a:lnTo>
                    <a:pt x="58" y="0"/>
                  </a:lnTo>
                  <a:lnTo>
                    <a:pt x="77" y="2"/>
                  </a:lnTo>
                  <a:lnTo>
                    <a:pt x="94" y="6"/>
                  </a:lnTo>
                  <a:lnTo>
                    <a:pt x="108" y="16"/>
                  </a:lnTo>
                  <a:lnTo>
                    <a:pt x="11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2880" y="2004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52" name="Line 51"/>
          <p:cNvSpPr>
            <a:spLocks noChangeShapeType="1"/>
          </p:cNvSpPr>
          <p:nvPr/>
        </p:nvSpPr>
        <p:spPr bwMode="auto">
          <a:xfrm flipV="1">
            <a:off x="5824537" y="26838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5308183" y="2683822"/>
            <a:ext cx="11688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Group 47"/>
          <p:cNvGrpSpPr>
            <a:grpSpLocks/>
          </p:cNvGrpSpPr>
          <p:nvPr/>
        </p:nvGrpSpPr>
        <p:grpSpPr bwMode="auto">
          <a:xfrm>
            <a:off x="4971633" y="2506259"/>
            <a:ext cx="336550" cy="255588"/>
            <a:chOff x="2736" y="1979"/>
            <a:chExt cx="288" cy="225"/>
          </a:xfrm>
        </p:grpSpPr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2736" y="2060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288 w 288"/>
                <a:gd name="T3" fmla="*/ 144 h 144"/>
                <a:gd name="T4" fmla="*/ 288 w 288"/>
                <a:gd name="T5" fmla="*/ 0 h 144"/>
                <a:gd name="T6" fmla="*/ 0 w 288"/>
                <a:gd name="T7" fmla="*/ 144 h 144"/>
                <a:gd name="T8" fmla="*/ 0 w 288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44">
                  <a:moveTo>
                    <a:pt x="0" y="0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822" y="1979"/>
              <a:ext cx="116" cy="25"/>
            </a:xfrm>
            <a:custGeom>
              <a:avLst/>
              <a:gdLst>
                <a:gd name="T0" fmla="*/ 0 w 116"/>
                <a:gd name="T1" fmla="*/ 25 h 25"/>
                <a:gd name="T2" fmla="*/ 8 w 116"/>
                <a:gd name="T3" fmla="*/ 16 h 25"/>
                <a:gd name="T4" fmla="*/ 22 w 116"/>
                <a:gd name="T5" fmla="*/ 6 h 25"/>
                <a:gd name="T6" fmla="*/ 39 w 116"/>
                <a:gd name="T7" fmla="*/ 2 h 25"/>
                <a:gd name="T8" fmla="*/ 58 w 116"/>
                <a:gd name="T9" fmla="*/ 0 h 25"/>
                <a:gd name="T10" fmla="*/ 77 w 116"/>
                <a:gd name="T11" fmla="*/ 2 h 25"/>
                <a:gd name="T12" fmla="*/ 94 w 116"/>
                <a:gd name="T13" fmla="*/ 6 h 25"/>
                <a:gd name="T14" fmla="*/ 108 w 116"/>
                <a:gd name="T15" fmla="*/ 16 h 25"/>
                <a:gd name="T16" fmla="*/ 116 w 116"/>
                <a:gd name="T17" fmla="*/ 25 h 25"/>
                <a:gd name="T18" fmla="*/ 0 w 116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25">
                  <a:moveTo>
                    <a:pt x="0" y="25"/>
                  </a:moveTo>
                  <a:lnTo>
                    <a:pt x="8" y="16"/>
                  </a:lnTo>
                  <a:lnTo>
                    <a:pt x="22" y="6"/>
                  </a:lnTo>
                  <a:lnTo>
                    <a:pt x="39" y="2"/>
                  </a:lnTo>
                  <a:lnTo>
                    <a:pt x="58" y="0"/>
                  </a:lnTo>
                  <a:lnTo>
                    <a:pt x="77" y="2"/>
                  </a:lnTo>
                  <a:lnTo>
                    <a:pt x="94" y="6"/>
                  </a:lnTo>
                  <a:lnTo>
                    <a:pt x="108" y="16"/>
                  </a:lnTo>
                  <a:lnTo>
                    <a:pt x="11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 flipV="1">
              <a:off x="2880" y="2004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cxnSp>
        <p:nvCxnSpPr>
          <p:cNvPr id="58" name="Straight Connector 57"/>
          <p:cNvCxnSpPr>
            <a:stCxn id="43" idx="0"/>
          </p:cNvCxnSpPr>
          <p:nvPr/>
        </p:nvCxnSpPr>
        <p:spPr bwMode="auto">
          <a:xfrm flipH="1" flipV="1">
            <a:off x="6199276" y="1781852"/>
            <a:ext cx="1" cy="285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5141077" y="1781852"/>
            <a:ext cx="10581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56" idx="4"/>
          </p:cNvCxnSpPr>
          <p:nvPr/>
        </p:nvCxnSpPr>
        <p:spPr bwMode="auto">
          <a:xfrm flipV="1">
            <a:off x="5139909" y="1781852"/>
            <a:ext cx="1168" cy="7244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6199276" y="1781852"/>
            <a:ext cx="734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6934200" y="1781852"/>
            <a:ext cx="0" cy="1376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endCxn id="50" idx="4"/>
          </p:cNvCxnSpPr>
          <p:nvPr/>
        </p:nvCxnSpPr>
        <p:spPr bwMode="auto">
          <a:xfrm flipH="1" flipV="1">
            <a:off x="6007894" y="3157691"/>
            <a:ext cx="926306" cy="1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 63"/>
          <p:cNvGrpSpPr/>
          <p:nvPr/>
        </p:nvGrpSpPr>
        <p:grpSpPr>
          <a:xfrm>
            <a:off x="5147125" y="2353175"/>
            <a:ext cx="1222402" cy="804515"/>
            <a:chOff x="6823525" y="3771723"/>
            <a:chExt cx="1222402" cy="804515"/>
          </a:xfrm>
        </p:grpSpPr>
        <p:sp>
          <p:nvSpPr>
            <p:cNvPr id="65" name="TextBox 64"/>
            <p:cNvSpPr txBox="1"/>
            <p:nvPr/>
          </p:nvSpPr>
          <p:spPr>
            <a:xfrm>
              <a:off x="6823525" y="3771723"/>
              <a:ext cx="476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itchFamily="34" charset="0"/>
                </a:rPr>
                <a:t>fc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68991" y="4268461"/>
              <a:ext cx="476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</a:rPr>
                <a:t>fo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898010" y="2747985"/>
            <a:ext cx="652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v100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0557" y="3030560"/>
            <a:ext cx="652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v200</a:t>
            </a:r>
            <a:endParaRPr lang="en-US" sz="12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99865" y="4794869"/>
            <a:ext cx="3475437" cy="1787794"/>
            <a:chOff x="2999865" y="4794869"/>
            <a:chExt cx="3475437" cy="1787794"/>
          </a:xfrm>
        </p:grpSpPr>
        <p:cxnSp>
          <p:nvCxnSpPr>
            <p:cNvPr id="69" name="Elbow Connector 68"/>
            <p:cNvCxnSpPr/>
            <p:nvPr/>
          </p:nvCxnSpPr>
          <p:spPr bwMode="auto">
            <a:xfrm>
              <a:off x="3727796" y="5000358"/>
              <a:ext cx="2117923" cy="1261872"/>
            </a:xfrm>
            <a:prstGeom prst="bentConnector3">
              <a:avLst>
                <a:gd name="adj1" fmla="val 34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831872" y="5000358"/>
              <a:ext cx="0" cy="1293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TextBox 70"/>
            <p:cNvSpPr txBox="1"/>
            <p:nvPr/>
          </p:nvSpPr>
          <p:spPr>
            <a:xfrm>
              <a:off x="3641958" y="6305664"/>
              <a:ext cx="2562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0       Controller output (%)         100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05970" y="4794869"/>
              <a:ext cx="369332" cy="144686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v</a:t>
              </a:r>
              <a:r>
                <a:rPr lang="en-US" sz="1200" dirty="0" smtClean="0">
                  <a:latin typeface="Calibri" panose="020F0502020204030204" pitchFamily="34" charset="0"/>
                </a:rPr>
                <a:t>100 percent open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26786" y="6103236"/>
              <a:ext cx="338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0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872" y="6076530"/>
              <a:ext cx="379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0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69197" y="4873281"/>
              <a:ext cx="442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100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37125" y="4864379"/>
              <a:ext cx="442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100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cxnSp>
          <p:nvCxnSpPr>
            <p:cNvPr id="77" name="Straight Connector 76"/>
            <p:cNvCxnSpPr>
              <a:stCxn id="76" idx="1"/>
            </p:cNvCxnSpPr>
            <p:nvPr/>
          </p:nvCxnSpPr>
          <p:spPr bwMode="auto">
            <a:xfrm flipH="1">
              <a:off x="3723962" y="5002879"/>
              <a:ext cx="2113163" cy="12593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732004" y="5000358"/>
              <a:ext cx="2102495" cy="12531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>
              <a:off x="4229680" y="5507861"/>
              <a:ext cx="219456" cy="91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xtBox 79"/>
            <p:cNvSpPr txBox="1"/>
            <p:nvPr/>
          </p:nvSpPr>
          <p:spPr>
            <a:xfrm>
              <a:off x="2999865" y="4847220"/>
              <a:ext cx="369332" cy="144686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v200 percent open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5120561" y="5498717"/>
              <a:ext cx="219456" cy="91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1365249" y="629894"/>
            <a:ext cx="28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Workshop solution</a:t>
            </a:r>
            <a:endParaRPr lang="en-US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Liquid refrigerant is vaporizer while providing cooling in the heat exchanger shown below.  Add flexibility so that the Stream A exit temperature can be controlled.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52031"/>
            <a:ext cx="6210279" cy="4180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1949" y="6149361"/>
            <a:ext cx="319893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Helpful hint: The liquid level in the heat exchanger is stable.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249" y="629894"/>
            <a:ext cx="747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Workshop solution: </a:t>
            </a:r>
            <a:r>
              <a:rPr lang="en-US" b="1" dirty="0" smtClean="0">
                <a:latin typeface="Calibri" panose="020F0502020204030204" pitchFamily="34" charset="0"/>
              </a:rPr>
              <a:t>The rate of heat transfer depends on the area of the tubes that are in contact with the liquid refrigerant.  Flexibility changes the liquid level.</a:t>
            </a:r>
            <a:endParaRPr lang="en-US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5896"/>
            <a:ext cx="6553200" cy="46482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181600" y="2860421"/>
            <a:ext cx="3124200" cy="3581400"/>
            <a:chOff x="5105400" y="2209800"/>
            <a:chExt cx="3124200" cy="3581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5105400" y="5029200"/>
              <a:ext cx="31242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848600" y="2286000"/>
              <a:ext cx="228600" cy="289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040880" y="2209800"/>
              <a:ext cx="1027176" cy="323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2438400"/>
            <a:ext cx="5507617" cy="3491106"/>
            <a:chOff x="3325486" y="1183684"/>
            <a:chExt cx="5507617" cy="34911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3929" y="1183684"/>
              <a:ext cx="4483789" cy="34207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358228" y="2488206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  <a:r>
                <a:rPr lang="en-US" sz="1800" dirty="0" smtClean="0">
                  <a:solidFill>
                    <a:prstClr val="black"/>
                  </a:solidFill>
                  <a:latin typeface="Calibri" panose="020F0502020204030204"/>
                </a:rPr>
                <a:t>eed</a:t>
              </a:r>
              <a:endParaRPr lang="en-US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25486" y="3082126"/>
              <a:ext cx="1267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 panose="020F0502020204030204"/>
                </a:rPr>
                <a:t>Heat transfer medium</a:t>
              </a:r>
              <a:endParaRPr lang="en-US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3610" y="4305458"/>
              <a:ext cx="101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 panose="020F0502020204030204"/>
                </a:rPr>
                <a:t>Effluent</a:t>
              </a:r>
              <a:endParaRPr lang="en-US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The stirred tank in the figure requires heating and cooling at different times.  Add flexibility to provide the heat transfer.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01" y="2057400"/>
            <a:ext cx="6768191" cy="4560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5249" y="629894"/>
            <a:ext cx="747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Workshop solution:  </a:t>
            </a:r>
            <a:r>
              <a:rPr lang="en-US" b="1" dirty="0" smtClean="0">
                <a:latin typeface="Calibri" panose="020F0502020204030204" pitchFamily="34" charset="0"/>
              </a:rPr>
              <a:t>This design also includes a barrier between the heat and cooling fluids and the stirred tank.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373247"/>
            <a:ext cx="4524595" cy="53739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Heat Transfer – Direct Mixing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975" y="2667000"/>
            <a:ext cx="21336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Flexibility can be introduced using direct mixing.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The hydrocracker involves highly exothermic reactions.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99" y="2133600"/>
            <a:ext cx="5864536" cy="4589425"/>
          </a:xfrm>
          <a:prstGeom prst="rect">
            <a:avLst/>
          </a:prstGeom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The design involves utilities for heating and cooling. 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Modify the design to retain flexibility and reduce utility costs.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14400"/>
            <a:ext cx="73152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Where do we stand after completing the previous chapter on the Operating Window?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 flipV="1">
            <a:off x="990600" y="1066800"/>
            <a:ext cx="533400" cy="263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524000" y="2037715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We have selected candidate controlled variables and candidate adjusted variables based on steady-state behavior – it provides the range of effects required.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538733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In the heat exchanger network, the operating window requires the heat transfer to be adjusted. 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4681733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What adjustable equipment can be installed to affect the heat duty (remember, the heat exchanger has been installed)?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6019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can the adjustments be automated?</a:t>
            </a:r>
          </a:p>
        </p:txBody>
      </p:sp>
      <p:sp>
        <p:nvSpPr>
          <p:cNvPr id="13" name="TextBox 12"/>
          <p:cNvSpPr txBox="1"/>
          <p:nvPr/>
        </p:nvSpPr>
        <p:spPr>
          <a:xfrm rot="19276350">
            <a:off x="7283140" y="6022291"/>
            <a:ext cx="1087251" cy="523220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ubsequent chapters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9276350">
            <a:off x="7752068" y="4910262"/>
            <a:ext cx="1087251" cy="307777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this chapter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22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The design involves utilities for heating and cooling. 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Modify the design to retain flexibility and reduce utility costs.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5943600" cy="465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919456"/>
            <a:ext cx="3048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Proposed solution 1</a:t>
            </a:r>
            <a:r>
              <a:rPr lang="en-US" b="1" dirty="0" smtClean="0">
                <a:latin typeface="Calibri" panose="020F0502020204030204" pitchFamily="34" charset="0"/>
              </a:rPr>
              <a:t>: Discuss the strengths and weaknesses.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00614"/>
            <a:ext cx="6248400" cy="4612238"/>
          </a:xfrm>
          <a:prstGeom prst="rect">
            <a:avLst/>
          </a:prstGeom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2539" y="719127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Class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</a:rPr>
              <a:t>Workshop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The design involves utilities for heating and cooling. 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Modify the design to retain flexibility and reduce utility costs.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600449"/>
            <a:ext cx="3048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Proposed solution 2</a:t>
            </a:r>
            <a:r>
              <a:rPr lang="en-US" b="1" dirty="0" smtClean="0">
                <a:latin typeface="Calibri" panose="020F0502020204030204" pitchFamily="34" charset="0"/>
              </a:rPr>
              <a:t>: Discuss the strengths and weaknesses.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Key Operability issues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Operating window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Flexibility/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controllability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Reliability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Safety &amp; equipment protection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Efficiency &amp; profitability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Operation during transitions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 Dynamic Performance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 Monitoring &amp; diagnosis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Chapter 3 Flexibility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999" y="1203004"/>
            <a:ext cx="784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Outline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Flexibility for Fluid 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Flexibility for Heat Transfer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Production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Operation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- Boiler and Steam System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 flipH="1">
            <a:off x="7086599" y="3966359"/>
            <a:ext cx="609600" cy="3048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2" descr="Check, Check Mark, Red, Mark,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09" y="2230988"/>
            <a:ext cx="332581" cy="3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, Check Mark, Red, Mark,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09" y="3007031"/>
            <a:ext cx="332581" cy="3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Production Control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35" y="1781683"/>
            <a:ext cx="7706165" cy="4020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63" y="3031472"/>
            <a:ext cx="7315200" cy="589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Cannot match measured flows – measurement errors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71" y="1242109"/>
            <a:ext cx="732739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One flexible variable sets production 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871" y="2068993"/>
            <a:ext cx="732739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Flows through the remainder of the process respond automatically, without human action</a:t>
            </a:r>
          </a:p>
        </p:txBody>
      </p:sp>
    </p:spTree>
    <p:extLst>
      <p:ext uri="{BB962C8B-B14F-4D97-AF65-F5344CB8AC3E}">
        <p14:creationId xmlns:p14="http://schemas.microsoft.com/office/powerpoint/2010/main" val="23516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Production Control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9728" y="1422310"/>
            <a:ext cx="713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Workshop</a:t>
            </a:r>
            <a:r>
              <a:rPr lang="en-US" b="1" dirty="0" smtClean="0">
                <a:latin typeface="Calibri" panose="020F0502020204030204" pitchFamily="34" charset="0"/>
              </a:rPr>
              <a:t>: Ensure that (average) flows match throughout the process by controlling inventories, so that no material accumulation occurs.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971800"/>
            <a:ext cx="5028040" cy="3606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81400" y="2743200"/>
            <a:ext cx="487680" cy="1472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2803534"/>
            <a:ext cx="2514600" cy="2444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77840" y="2706624"/>
            <a:ext cx="155448" cy="96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24450" y="4396279"/>
            <a:ext cx="1200150" cy="145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4362450"/>
            <a:ext cx="857250" cy="1314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19878" y="5404866"/>
            <a:ext cx="407670" cy="3543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Production Control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9728" y="1422310"/>
            <a:ext cx="713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Solution</a:t>
            </a:r>
            <a:r>
              <a:rPr lang="en-US" b="1" dirty="0" smtClean="0">
                <a:latin typeface="Calibri" panose="020F0502020204030204" pitchFamily="34" charset="0"/>
              </a:rPr>
              <a:t>: Level indicates liquid (solid) inventory, and pressure indicates vapor (or liquid-filled) inventory.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971800"/>
            <a:ext cx="5028040" cy="36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Production Control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57611"/>
            <a:ext cx="6769234" cy="5000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857611"/>
            <a:ext cx="3124200" cy="400110"/>
          </a:xfrm>
          <a:prstGeom prst="rect">
            <a:avLst/>
          </a:prstGeom>
          <a:solidFill>
            <a:srgbClr val="FFFF66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Most production systems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357805"/>
            <a:ext cx="3124200" cy="400110"/>
          </a:xfrm>
          <a:prstGeom prst="rect">
            <a:avLst/>
          </a:prstGeom>
          <a:solidFill>
            <a:srgbClr val="FFFF66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Most utility systems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Production Control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33" y="2209800"/>
            <a:ext cx="7559923" cy="394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40" y="3627120"/>
            <a:ext cx="361829" cy="283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47288" y="3079891"/>
            <a:ext cx="361829" cy="28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47287" y="4151908"/>
            <a:ext cx="361829" cy="283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514600"/>
            <a:ext cx="361829" cy="283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368866" y="4770120"/>
            <a:ext cx="361829" cy="28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562600" y="2600007"/>
            <a:ext cx="361829" cy="283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73" y="4646841"/>
            <a:ext cx="361829" cy="2831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82" y="2520822"/>
            <a:ext cx="361829" cy="283133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551495" y="3910253"/>
            <a:ext cx="1730474" cy="2143494"/>
            <a:chOff x="1551495" y="3910253"/>
            <a:chExt cx="1730474" cy="2143494"/>
          </a:xfrm>
        </p:grpSpPr>
        <p:sp>
          <p:nvSpPr>
            <p:cNvPr id="6" name="TextBox 5"/>
            <p:cNvSpPr txBox="1"/>
            <p:nvPr/>
          </p:nvSpPr>
          <p:spPr>
            <a:xfrm>
              <a:off x="1551495" y="5345861"/>
              <a:ext cx="1730474" cy="707886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</a:rPr>
                <a:t>Production rate controller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6" idx="0"/>
              <a:endCxn id="4" idx="2"/>
            </p:cNvCxnSpPr>
            <p:nvPr/>
          </p:nvCxnSpPr>
          <p:spPr bwMode="auto">
            <a:xfrm flipV="1">
              <a:off x="2416732" y="3910253"/>
              <a:ext cx="684323" cy="14356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oup 60"/>
          <p:cNvGrpSpPr/>
          <p:nvPr/>
        </p:nvGrpSpPr>
        <p:grpSpPr>
          <a:xfrm>
            <a:off x="3675889" y="6230308"/>
            <a:ext cx="2971800" cy="551492"/>
            <a:chOff x="3675889" y="6230308"/>
            <a:chExt cx="2971800" cy="55149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675889" y="6230308"/>
              <a:ext cx="2971800" cy="551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894046" y="6277454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2209" y="6352165"/>
              <a:ext cx="2291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 = inventory controller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769769" y="3221457"/>
            <a:ext cx="780011" cy="1064471"/>
            <a:chOff x="3769769" y="3221457"/>
            <a:chExt cx="780011" cy="1064471"/>
          </a:xfrm>
        </p:grpSpPr>
        <p:sp>
          <p:nvSpPr>
            <p:cNvPr id="23" name="Oval 22"/>
            <p:cNvSpPr/>
            <p:nvPr/>
          </p:nvSpPr>
          <p:spPr bwMode="auto">
            <a:xfrm>
              <a:off x="4108273" y="3321566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3977715" y="3550166"/>
              <a:ext cx="1305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Elbow Connector 24"/>
            <p:cNvCxnSpPr>
              <a:endCxn id="23" idx="0"/>
            </p:cNvCxnSpPr>
            <p:nvPr/>
          </p:nvCxnSpPr>
          <p:spPr bwMode="auto">
            <a:xfrm>
              <a:off x="3769769" y="3221457"/>
              <a:ext cx="559258" cy="10010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 27"/>
            <p:cNvSpPr/>
            <p:nvPr/>
          </p:nvSpPr>
          <p:spPr bwMode="auto">
            <a:xfrm>
              <a:off x="4108273" y="3821939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27" name="Straight Connector 26"/>
            <p:cNvCxnSpPr>
              <a:stCxn id="28" idx="2"/>
            </p:cNvCxnSpPr>
            <p:nvPr/>
          </p:nvCxnSpPr>
          <p:spPr bwMode="auto">
            <a:xfrm flipH="1">
              <a:off x="3927359" y="4050539"/>
              <a:ext cx="180914" cy="67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lbow Connector 29"/>
            <p:cNvCxnSpPr>
              <a:endCxn id="28" idx="4"/>
            </p:cNvCxnSpPr>
            <p:nvPr/>
          </p:nvCxnSpPr>
          <p:spPr bwMode="auto">
            <a:xfrm flipV="1">
              <a:off x="3769769" y="4279139"/>
              <a:ext cx="559258" cy="678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/>
          <p:cNvGrpSpPr/>
          <p:nvPr/>
        </p:nvGrpSpPr>
        <p:grpSpPr>
          <a:xfrm>
            <a:off x="3401017" y="1745750"/>
            <a:ext cx="4099479" cy="3872695"/>
            <a:chOff x="3401017" y="1745750"/>
            <a:chExt cx="4099479" cy="3872695"/>
          </a:xfrm>
        </p:grpSpPr>
        <p:sp>
          <p:nvSpPr>
            <p:cNvPr id="33" name="Oval 32"/>
            <p:cNvSpPr/>
            <p:nvPr/>
          </p:nvSpPr>
          <p:spPr bwMode="auto">
            <a:xfrm>
              <a:off x="3401017" y="1745750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628202" y="2209800"/>
              <a:ext cx="0" cy="159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lbow Connector 34"/>
            <p:cNvCxnSpPr>
              <a:stCxn id="33" idx="6"/>
              <a:endCxn id="12" idx="0"/>
            </p:cNvCxnSpPr>
            <p:nvPr/>
          </p:nvCxnSpPr>
          <p:spPr bwMode="auto">
            <a:xfrm>
              <a:off x="3842524" y="1974350"/>
              <a:ext cx="453191" cy="5402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/>
            <p:cNvSpPr/>
            <p:nvPr/>
          </p:nvSpPr>
          <p:spPr bwMode="auto">
            <a:xfrm>
              <a:off x="4767587" y="3092966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38" name="Straight Connector 37"/>
            <p:cNvCxnSpPr>
              <a:stCxn id="39" idx="0"/>
            </p:cNvCxnSpPr>
            <p:nvPr/>
          </p:nvCxnSpPr>
          <p:spPr bwMode="auto">
            <a:xfrm flipH="1" flipV="1">
              <a:off x="4988340" y="3016766"/>
              <a:ext cx="1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Elbow Connector 40"/>
            <p:cNvCxnSpPr>
              <a:endCxn id="14" idx="0"/>
            </p:cNvCxnSpPr>
            <p:nvPr/>
          </p:nvCxnSpPr>
          <p:spPr bwMode="auto">
            <a:xfrm flipV="1">
              <a:off x="5221287" y="2883140"/>
              <a:ext cx="522228" cy="40032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43"/>
            <p:cNvSpPr/>
            <p:nvPr/>
          </p:nvSpPr>
          <p:spPr bwMode="auto">
            <a:xfrm>
              <a:off x="3513989" y="5161245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43" name="Elbow Connector 42"/>
            <p:cNvCxnSpPr/>
            <p:nvPr/>
          </p:nvCxnSpPr>
          <p:spPr bwMode="auto">
            <a:xfrm flipV="1">
              <a:off x="3977715" y="5053253"/>
              <a:ext cx="572065" cy="360165"/>
            </a:xfrm>
            <a:prstGeom prst="bentConnector3">
              <a:avLst>
                <a:gd name="adj1" fmla="val 10115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Oval 48"/>
            <p:cNvSpPr/>
            <p:nvPr/>
          </p:nvSpPr>
          <p:spPr bwMode="auto">
            <a:xfrm>
              <a:off x="6660673" y="1832464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6881426" y="2296514"/>
              <a:ext cx="0" cy="730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49" idx="6"/>
            </p:cNvCxnSpPr>
            <p:nvPr/>
          </p:nvCxnSpPr>
          <p:spPr bwMode="auto">
            <a:xfrm>
              <a:off x="7102180" y="2061064"/>
              <a:ext cx="398316" cy="45353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Oval 53"/>
            <p:cNvSpPr/>
            <p:nvPr/>
          </p:nvSpPr>
          <p:spPr bwMode="auto">
            <a:xfrm>
              <a:off x="6035161" y="4279139"/>
              <a:ext cx="441507" cy="457200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IC</a:t>
              </a:r>
            </a:p>
          </p:txBody>
        </p:sp>
        <p:cxnSp>
          <p:nvCxnSpPr>
            <p:cNvPr id="53" name="Straight Connector 52"/>
            <p:cNvCxnSpPr>
              <a:stCxn id="54" idx="2"/>
            </p:cNvCxnSpPr>
            <p:nvPr/>
          </p:nvCxnSpPr>
          <p:spPr bwMode="auto">
            <a:xfrm flipH="1">
              <a:off x="5961109" y="4507739"/>
              <a:ext cx="74052" cy="48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Elbow Connector 56"/>
            <p:cNvCxnSpPr>
              <a:endCxn id="16" idx="0"/>
            </p:cNvCxnSpPr>
            <p:nvPr/>
          </p:nvCxnSpPr>
          <p:spPr bwMode="auto">
            <a:xfrm>
              <a:off x="6476668" y="4548242"/>
              <a:ext cx="364920" cy="985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2" name="Rectangle 61"/>
          <p:cNvSpPr/>
          <p:nvPr/>
        </p:nvSpPr>
        <p:spPr bwMode="auto">
          <a:xfrm>
            <a:off x="5410200" y="1974350"/>
            <a:ext cx="1045464" cy="640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281928" y="2103120"/>
            <a:ext cx="118872" cy="5852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4" name="Rectangle 6143"/>
          <p:cNvSpPr/>
          <p:nvPr/>
        </p:nvSpPr>
        <p:spPr bwMode="auto">
          <a:xfrm>
            <a:off x="5924429" y="2883140"/>
            <a:ext cx="631819" cy="13078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5" name="Rectangle 6144"/>
          <p:cNvSpPr/>
          <p:nvPr/>
        </p:nvSpPr>
        <p:spPr bwMode="auto">
          <a:xfrm>
            <a:off x="5221287" y="3402372"/>
            <a:ext cx="1227622" cy="8362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8" name="Rectangle 6147"/>
          <p:cNvSpPr/>
          <p:nvPr/>
        </p:nvSpPr>
        <p:spPr bwMode="auto">
          <a:xfrm rot="18776065">
            <a:off x="4453127" y="3959353"/>
            <a:ext cx="996696" cy="301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9" name="Rectangle 6148"/>
          <p:cNvSpPr/>
          <p:nvPr/>
        </p:nvSpPr>
        <p:spPr bwMode="auto">
          <a:xfrm>
            <a:off x="4133088" y="4379976"/>
            <a:ext cx="758952" cy="384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50" name="Rectangle 6149"/>
          <p:cNvSpPr/>
          <p:nvPr/>
        </p:nvSpPr>
        <p:spPr bwMode="auto">
          <a:xfrm>
            <a:off x="4846320" y="4462272"/>
            <a:ext cx="155448" cy="4023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51" name="Rectangle 6150"/>
          <p:cNvSpPr/>
          <p:nvPr/>
        </p:nvSpPr>
        <p:spPr bwMode="auto">
          <a:xfrm>
            <a:off x="4105656" y="4636008"/>
            <a:ext cx="18288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" y="1588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53890"/>
            <a:ext cx="8801205" cy="557972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0" y="658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Production Control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Key Operability issues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Operating window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Flexibility/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controllability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Reliability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Safety &amp; equipment protection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Efficiency &amp; profitability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Operation during transitions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 Dynamic Performance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 Monitoring &amp; diagnosis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Chapter 3 Flexibility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999" y="1203004"/>
            <a:ext cx="784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Outline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Flexibility for Fluid 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Flexibility for Heat Transfer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Production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Operation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- Boiler and Steam System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 flipH="1">
            <a:off x="7040879" y="5694575"/>
            <a:ext cx="609600" cy="3048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2" descr="Check, Check Mark, Red, Mark,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09" y="2230988"/>
            <a:ext cx="332581" cy="3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, Check Mark, Red, Mark,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09" y="3007031"/>
            <a:ext cx="332581" cy="3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, Check Mark, Red, Mark,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08" y="3835643"/>
            <a:ext cx="332581" cy="3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999" y="1203004"/>
            <a:ext cx="784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Lesson Outline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Flexibility for Fluid Flow</a:t>
            </a:r>
          </a:p>
          <a:p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Flexibility for Heat Transfer</a:t>
            </a:r>
          </a:p>
          <a:p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Production Control</a:t>
            </a:r>
          </a:p>
          <a:p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Unit Operation</a:t>
            </a:r>
          </a:p>
          <a:p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	- Boiler and Steam System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flipH="1">
            <a:off x="7095744" y="2276856"/>
            <a:ext cx="609600" cy="3048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Boiler and Steam System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65" y="1565275"/>
            <a:ext cx="6062635" cy="471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371600"/>
            <a:ext cx="7086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Product system sets demands that must be satisfied by the steam system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4038" y="1675189"/>
            <a:ext cx="191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Pull system!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710002"/>
            <a:ext cx="7086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Superheated steam for work; saturated steam for heat transfer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548947"/>
            <a:ext cx="7086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Heat transfer at several temperatures (pressures)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178833"/>
            <a:ext cx="7086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Entire supply system balanced automatically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080116"/>
            <a:ext cx="7086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All steam condensed and returned to boilers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Boiler and Steam System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27" y="1181736"/>
            <a:ext cx="5408161" cy="56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Boiler and Steam System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7383533" cy="4401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199" y="1243291"/>
            <a:ext cx="771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High-pressure steam superheat flexibility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200" y="4191000"/>
            <a:ext cx="1524000" cy="457200"/>
            <a:chOff x="3124200" y="4191000"/>
            <a:chExt cx="15240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3124200" y="4191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Direct mixing</a:t>
              </a:r>
              <a:endParaRPr lang="en-US" sz="160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343400" y="4419600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2362200" y="2348171"/>
            <a:ext cx="1828800" cy="474077"/>
            <a:chOff x="2819400" y="4174123"/>
            <a:chExt cx="1828800" cy="474077"/>
          </a:xfrm>
        </p:grpSpPr>
        <p:sp>
          <p:nvSpPr>
            <p:cNvPr id="13" name="TextBox 12"/>
            <p:cNvSpPr txBox="1"/>
            <p:nvPr/>
          </p:nvSpPr>
          <p:spPr>
            <a:xfrm>
              <a:off x="2819400" y="4174123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Faster dynamics</a:t>
              </a:r>
              <a:endParaRPr lang="en-US" sz="160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343400" y="4419600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252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Boiler and Steam System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59985"/>
            <a:ext cx="7143750" cy="552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5311" y="110361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Three-element Boiler </a:t>
            </a:r>
            <a:r>
              <a:rPr lang="en-US" b="1" dirty="0">
                <a:latin typeface="Calibri" panose="020F0502020204030204" pitchFamily="34" charset="0"/>
              </a:rPr>
              <a:t>D</a:t>
            </a:r>
            <a:r>
              <a:rPr lang="en-US" b="1" dirty="0" smtClean="0">
                <a:latin typeface="Calibri" panose="020F0502020204030204" pitchFamily="34" charset="0"/>
              </a:rPr>
              <a:t>rum Level Control  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1784731"/>
            <a:ext cx="1524000" cy="457200"/>
            <a:chOff x="3124200" y="4191000"/>
            <a:chExt cx="1524000" cy="457200"/>
          </a:xfrm>
        </p:grpSpPr>
        <p:sp>
          <p:nvSpPr>
            <p:cNvPr id="10" name="TextBox 9"/>
            <p:cNvSpPr txBox="1"/>
            <p:nvPr/>
          </p:nvSpPr>
          <p:spPr>
            <a:xfrm>
              <a:off x="3124200" y="4191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Feedforward</a:t>
              </a:r>
              <a:endParaRPr lang="en-US" sz="160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4343400" y="4419600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4343400" y="2717993"/>
            <a:ext cx="1219200" cy="457200"/>
            <a:chOff x="3429000" y="4191000"/>
            <a:chExt cx="1219200" cy="457200"/>
          </a:xfrm>
        </p:grpSpPr>
        <p:sp>
          <p:nvSpPr>
            <p:cNvPr id="13" name="TextBox 12"/>
            <p:cNvSpPr txBox="1"/>
            <p:nvPr/>
          </p:nvSpPr>
          <p:spPr>
            <a:xfrm>
              <a:off x="3429000" y="4191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Feedback</a:t>
              </a:r>
              <a:endParaRPr lang="en-US" sz="160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343400" y="4419600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7242111" y="4876800"/>
            <a:ext cx="1727328" cy="830997"/>
            <a:chOff x="2844672" y="4191000"/>
            <a:chExt cx="1727328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124200" y="4191000"/>
              <a:ext cx="14478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66FF"/>
                  </a:solidFill>
                  <a:latin typeface="Calibri" panose="020F0502020204030204" pitchFamily="34" charset="0"/>
                </a:rPr>
                <a:t>“Swell” occurs in riser and drum</a:t>
              </a:r>
              <a:endParaRPr lang="en-US" sz="160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2844672" y="4341717"/>
              <a:ext cx="279528" cy="3091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35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Boiler and Steam System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67675"/>
            <a:ext cx="7279010" cy="56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Distillation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67000"/>
            <a:ext cx="6005080" cy="35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8573" y="1462702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Flexibility for pressure control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Distillation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573" y="1462702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Flexibility for pressure control – Constant vapor product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2590800"/>
            <a:ext cx="5562600" cy="3962400"/>
            <a:chOff x="277368" y="2165497"/>
            <a:chExt cx="4648200" cy="2895600"/>
          </a:xfrm>
        </p:grpSpPr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77368" y="3560910"/>
              <a:ext cx="1254125" cy="1222375"/>
              <a:chOff x="960" y="2400"/>
              <a:chExt cx="1152" cy="1176"/>
            </a:xfrm>
          </p:grpSpPr>
          <p:sp>
            <p:nvSpPr>
              <p:cNvPr id="70" name="AutoShape 63"/>
              <p:cNvSpPr>
                <a:spLocks noChangeArrowheads="1"/>
              </p:cNvSpPr>
              <p:nvPr/>
            </p:nvSpPr>
            <p:spPr bwMode="auto">
              <a:xfrm rot="-5400000">
                <a:off x="948" y="2532"/>
                <a:ext cx="1080" cy="816"/>
              </a:xfrm>
              <a:prstGeom prst="flowChartDelay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71" name="Rectangle 64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152" cy="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1080" y="3344"/>
                <a:ext cx="816" cy="163"/>
              </a:xfrm>
              <a:custGeom>
                <a:avLst/>
                <a:gdLst>
                  <a:gd name="T0" fmla="*/ 0 w 816"/>
                  <a:gd name="T1" fmla="*/ 34 h 163"/>
                  <a:gd name="T2" fmla="*/ 138 w 816"/>
                  <a:gd name="T3" fmla="*/ 124 h 163"/>
                  <a:gd name="T4" fmla="*/ 306 w 816"/>
                  <a:gd name="T5" fmla="*/ 160 h 163"/>
                  <a:gd name="T6" fmla="*/ 384 w 816"/>
                  <a:gd name="T7" fmla="*/ 142 h 163"/>
                  <a:gd name="T8" fmla="*/ 540 w 816"/>
                  <a:gd name="T9" fmla="*/ 70 h 163"/>
                  <a:gd name="T10" fmla="*/ 600 w 816"/>
                  <a:gd name="T11" fmla="*/ 28 h 163"/>
                  <a:gd name="T12" fmla="*/ 672 w 816"/>
                  <a:gd name="T13" fmla="*/ 4 h 163"/>
                  <a:gd name="T14" fmla="*/ 732 w 816"/>
                  <a:gd name="T15" fmla="*/ 4 h 163"/>
                  <a:gd name="T16" fmla="*/ 774 w 816"/>
                  <a:gd name="T17" fmla="*/ 16 h 163"/>
                  <a:gd name="T18" fmla="*/ 816 w 816"/>
                  <a:gd name="T19" fmla="*/ 4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163">
                    <a:moveTo>
                      <a:pt x="0" y="34"/>
                    </a:moveTo>
                    <a:cubicBezTo>
                      <a:pt x="24" y="49"/>
                      <a:pt x="87" y="103"/>
                      <a:pt x="138" y="124"/>
                    </a:cubicBezTo>
                    <a:cubicBezTo>
                      <a:pt x="189" y="145"/>
                      <a:pt x="265" y="157"/>
                      <a:pt x="306" y="160"/>
                    </a:cubicBezTo>
                    <a:cubicBezTo>
                      <a:pt x="347" y="163"/>
                      <a:pt x="345" y="157"/>
                      <a:pt x="384" y="142"/>
                    </a:cubicBezTo>
                    <a:cubicBezTo>
                      <a:pt x="423" y="127"/>
                      <a:pt x="504" y="89"/>
                      <a:pt x="540" y="70"/>
                    </a:cubicBezTo>
                    <a:cubicBezTo>
                      <a:pt x="576" y="51"/>
                      <a:pt x="578" y="39"/>
                      <a:pt x="600" y="28"/>
                    </a:cubicBezTo>
                    <a:cubicBezTo>
                      <a:pt x="622" y="17"/>
                      <a:pt x="650" y="8"/>
                      <a:pt x="672" y="4"/>
                    </a:cubicBezTo>
                    <a:cubicBezTo>
                      <a:pt x="694" y="0"/>
                      <a:pt x="715" y="2"/>
                      <a:pt x="732" y="4"/>
                    </a:cubicBezTo>
                    <a:cubicBezTo>
                      <a:pt x="749" y="6"/>
                      <a:pt x="760" y="10"/>
                      <a:pt x="774" y="16"/>
                    </a:cubicBezTo>
                    <a:cubicBezTo>
                      <a:pt x="788" y="22"/>
                      <a:pt x="802" y="31"/>
                      <a:pt x="816" y="40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11" name="Line 66"/>
            <p:cNvSpPr>
              <a:spLocks noChangeShapeType="1"/>
            </p:cNvSpPr>
            <p:nvPr/>
          </p:nvSpPr>
          <p:spPr bwMode="auto">
            <a:xfrm flipV="1">
              <a:off x="858393" y="2736997"/>
              <a:ext cx="0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" name="AutoShape 67"/>
            <p:cNvSpPr>
              <a:spLocks noChangeArrowheads="1"/>
            </p:cNvSpPr>
            <p:nvPr/>
          </p:nvSpPr>
          <p:spPr bwMode="auto">
            <a:xfrm>
              <a:off x="2525268" y="3959372"/>
              <a:ext cx="887413" cy="200025"/>
            </a:xfrm>
            <a:prstGeom prst="flowChartTerminator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" name="AutoShape 68"/>
            <p:cNvSpPr>
              <a:spLocks noChangeArrowheads="1"/>
            </p:cNvSpPr>
            <p:nvPr/>
          </p:nvSpPr>
          <p:spPr bwMode="auto">
            <a:xfrm flipV="1">
              <a:off x="2809431" y="4595960"/>
              <a:ext cx="261937" cy="200025"/>
            </a:xfrm>
            <a:prstGeom prst="flowChartMagneticTap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" name="Line 69"/>
            <p:cNvSpPr>
              <a:spLocks noChangeShapeType="1"/>
            </p:cNvSpPr>
            <p:nvPr/>
          </p:nvSpPr>
          <p:spPr bwMode="auto">
            <a:xfrm flipV="1">
              <a:off x="2942781" y="4159397"/>
              <a:ext cx="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" name="Line 70"/>
            <p:cNvSpPr>
              <a:spLocks noChangeShapeType="1"/>
            </p:cNvSpPr>
            <p:nvPr/>
          </p:nvSpPr>
          <p:spPr bwMode="auto">
            <a:xfrm>
              <a:off x="3079306" y="4608660"/>
              <a:ext cx="11509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16" name="Group 71"/>
            <p:cNvGrpSpPr>
              <a:grpSpLocks/>
            </p:cNvGrpSpPr>
            <p:nvPr/>
          </p:nvGrpSpPr>
          <p:grpSpPr bwMode="auto">
            <a:xfrm rot="-5400000">
              <a:off x="4246911" y="4447529"/>
              <a:ext cx="239713" cy="260350"/>
              <a:chOff x="306" y="575"/>
              <a:chExt cx="1142" cy="625"/>
            </a:xfrm>
          </p:grpSpPr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4" name="Line 7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5" name="Line 7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6" name="Line 7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7" name="Line 7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8" name="Line 7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3465068" y="4608660"/>
              <a:ext cx="0" cy="449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8" name="Freeform 80"/>
            <p:cNvSpPr>
              <a:spLocks/>
            </p:cNvSpPr>
            <p:nvPr/>
          </p:nvSpPr>
          <p:spPr bwMode="auto">
            <a:xfrm>
              <a:off x="1787081" y="5057922"/>
              <a:ext cx="1677987" cy="3175"/>
            </a:xfrm>
            <a:custGeom>
              <a:avLst/>
              <a:gdLst>
                <a:gd name="T0" fmla="*/ 1541 w 1541"/>
                <a:gd name="T1" fmla="*/ 0 h 3"/>
                <a:gd name="T2" fmla="*/ 0 w 154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41" h="3">
                  <a:moveTo>
                    <a:pt x="1541" y="0"/>
                  </a:move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19" name="Group 81"/>
            <p:cNvGrpSpPr>
              <a:grpSpLocks/>
            </p:cNvGrpSpPr>
            <p:nvPr/>
          </p:nvGrpSpPr>
          <p:grpSpPr bwMode="auto">
            <a:xfrm>
              <a:off x="1688656" y="4308622"/>
              <a:ext cx="271462" cy="231775"/>
              <a:chOff x="306" y="575"/>
              <a:chExt cx="1142" cy="625"/>
            </a:xfrm>
          </p:grpSpPr>
          <p:sp>
            <p:nvSpPr>
              <p:cNvPr id="56" name="Line 8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7" name="Line 8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8" name="Line 8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9" name="Line 8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0" name="Line 8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1" name="Line 8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62" name="Freeform 8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20" name="Freeform 89"/>
            <p:cNvSpPr>
              <a:spLocks/>
            </p:cNvSpPr>
            <p:nvPr/>
          </p:nvSpPr>
          <p:spPr bwMode="auto">
            <a:xfrm>
              <a:off x="642493" y="4259410"/>
              <a:ext cx="641350" cy="1587"/>
            </a:xfrm>
            <a:custGeom>
              <a:avLst/>
              <a:gdLst>
                <a:gd name="T0" fmla="*/ 588 w 588"/>
                <a:gd name="T1" fmla="*/ 0 h 1"/>
                <a:gd name="T2" fmla="*/ 0 w 588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8" h="1">
                  <a:moveTo>
                    <a:pt x="588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1" name="Line 90"/>
            <p:cNvSpPr>
              <a:spLocks noChangeShapeType="1"/>
            </p:cNvSpPr>
            <p:nvPr/>
          </p:nvSpPr>
          <p:spPr bwMode="auto">
            <a:xfrm>
              <a:off x="434531" y="4559447"/>
              <a:ext cx="6270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2" name="Line 91"/>
            <p:cNvSpPr>
              <a:spLocks noChangeShapeType="1"/>
            </p:cNvSpPr>
            <p:nvPr/>
          </p:nvSpPr>
          <p:spPr bwMode="auto">
            <a:xfrm flipH="1">
              <a:off x="1321943" y="4059385"/>
              <a:ext cx="471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3" name="Line 92"/>
            <p:cNvSpPr>
              <a:spLocks noChangeShapeType="1"/>
            </p:cNvSpPr>
            <p:nvPr/>
          </p:nvSpPr>
          <p:spPr bwMode="auto">
            <a:xfrm>
              <a:off x="1793431" y="4059385"/>
              <a:ext cx="0" cy="249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4" name="Line 93"/>
            <p:cNvSpPr>
              <a:spLocks noChangeShapeType="1"/>
            </p:cNvSpPr>
            <p:nvPr/>
          </p:nvSpPr>
          <p:spPr bwMode="auto">
            <a:xfrm>
              <a:off x="1793431" y="4559447"/>
              <a:ext cx="0" cy="498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5" name="Line 94"/>
            <p:cNvSpPr>
              <a:spLocks noChangeShapeType="1"/>
            </p:cNvSpPr>
            <p:nvPr/>
          </p:nvSpPr>
          <p:spPr bwMode="auto">
            <a:xfrm>
              <a:off x="4508056" y="4602310"/>
              <a:ext cx="417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642493" y="4110185"/>
              <a:ext cx="0" cy="398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7" name="Line 96"/>
            <p:cNvSpPr>
              <a:spLocks noChangeShapeType="1"/>
            </p:cNvSpPr>
            <p:nvPr/>
          </p:nvSpPr>
          <p:spPr bwMode="auto">
            <a:xfrm flipV="1">
              <a:off x="3204718" y="3610122"/>
              <a:ext cx="0" cy="349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8" name="Line 97"/>
            <p:cNvSpPr>
              <a:spLocks noChangeShapeType="1"/>
            </p:cNvSpPr>
            <p:nvPr/>
          </p:nvSpPr>
          <p:spPr bwMode="auto">
            <a:xfrm>
              <a:off x="3204718" y="3610122"/>
              <a:ext cx="939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29" name="Group 98"/>
            <p:cNvGrpSpPr>
              <a:grpSpLocks/>
            </p:cNvGrpSpPr>
            <p:nvPr/>
          </p:nvGrpSpPr>
          <p:grpSpPr bwMode="auto">
            <a:xfrm rot="-5400000">
              <a:off x="4154836" y="3475979"/>
              <a:ext cx="239713" cy="260350"/>
              <a:chOff x="306" y="575"/>
              <a:chExt cx="1142" cy="625"/>
            </a:xfrm>
          </p:grpSpPr>
          <p:sp>
            <p:nvSpPr>
              <p:cNvPr id="49" name="Line 9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0" name="Line 10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1" name="Line 10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2" name="Line 10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3" name="Line 10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4" name="Line 10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" name="Freeform 10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4415981" y="3630760"/>
              <a:ext cx="417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1" name="Oval 107"/>
            <p:cNvSpPr>
              <a:spLocks noChangeArrowheads="1"/>
            </p:cNvSpPr>
            <p:nvPr/>
          </p:nvSpPr>
          <p:spPr bwMode="auto">
            <a:xfrm>
              <a:off x="2571306" y="2886222"/>
              <a:ext cx="469900" cy="4492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>
              <a:off x="2990406" y="2986235"/>
              <a:ext cx="6270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2990406" y="3235472"/>
              <a:ext cx="6270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4" name="Text Box 110"/>
            <p:cNvSpPr txBox="1">
              <a:spLocks noChangeArrowheads="1"/>
            </p:cNvSpPr>
            <p:nvPr/>
          </p:nvSpPr>
          <p:spPr bwMode="auto">
            <a:xfrm>
              <a:off x="3325368" y="2987822"/>
              <a:ext cx="4905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 New Roman"/>
                </a:rPr>
                <a:t>CW</a:t>
              </a:r>
              <a:endParaRPr lang="en-US" sz="1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" name="Line 111"/>
            <p:cNvSpPr>
              <a:spLocks noChangeShapeType="1"/>
            </p:cNvSpPr>
            <p:nvPr/>
          </p:nvSpPr>
          <p:spPr bwMode="auto">
            <a:xfrm flipH="1">
              <a:off x="2666556" y="2986235"/>
              <a:ext cx="327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6" name="Line 112"/>
            <p:cNvSpPr>
              <a:spLocks noChangeShapeType="1"/>
            </p:cNvSpPr>
            <p:nvPr/>
          </p:nvSpPr>
          <p:spPr bwMode="auto">
            <a:xfrm flipH="1">
              <a:off x="2672906" y="3235472"/>
              <a:ext cx="327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7" name="Line 113"/>
            <p:cNvSpPr>
              <a:spLocks noChangeShapeType="1"/>
            </p:cNvSpPr>
            <p:nvPr/>
          </p:nvSpPr>
          <p:spPr bwMode="auto">
            <a:xfrm flipV="1">
              <a:off x="2672906" y="3122760"/>
              <a:ext cx="142875" cy="112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8" name="Line 114"/>
            <p:cNvSpPr>
              <a:spLocks noChangeShapeType="1"/>
            </p:cNvSpPr>
            <p:nvPr/>
          </p:nvSpPr>
          <p:spPr bwMode="auto">
            <a:xfrm flipH="1" flipV="1">
              <a:off x="2666556" y="2983060"/>
              <a:ext cx="153987" cy="136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9" name="Line 115"/>
            <p:cNvSpPr>
              <a:spLocks noChangeShapeType="1"/>
            </p:cNvSpPr>
            <p:nvPr/>
          </p:nvSpPr>
          <p:spPr bwMode="auto">
            <a:xfrm>
              <a:off x="2785618" y="3360885"/>
              <a:ext cx="0" cy="598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" name="Line 116"/>
            <p:cNvSpPr>
              <a:spLocks noChangeShapeType="1"/>
            </p:cNvSpPr>
            <p:nvPr/>
          </p:nvSpPr>
          <p:spPr bwMode="auto">
            <a:xfrm>
              <a:off x="852043" y="2711597"/>
              <a:ext cx="1933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1" name="Line 117"/>
            <p:cNvSpPr>
              <a:spLocks noChangeShapeType="1"/>
            </p:cNvSpPr>
            <p:nvPr/>
          </p:nvSpPr>
          <p:spPr bwMode="auto">
            <a:xfrm>
              <a:off x="2785618" y="2711597"/>
              <a:ext cx="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2" name="Oval 118"/>
            <p:cNvSpPr>
              <a:spLocks noChangeArrowheads="1"/>
            </p:cNvSpPr>
            <p:nvPr/>
          </p:nvSpPr>
          <p:spPr bwMode="auto">
            <a:xfrm>
              <a:off x="1134618" y="2165497"/>
              <a:ext cx="450850" cy="3778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kern="0" smtClean="0">
                  <a:solidFill>
                    <a:srgbClr val="000000"/>
                  </a:solidFill>
                  <a:latin typeface="Tahoma" pitchFamily="34" charset="0"/>
                </a:rPr>
                <a:t>PC</a:t>
              </a:r>
              <a:endParaRPr lang="en-US" sz="1400" kern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3" name="Line 119"/>
            <p:cNvSpPr>
              <a:spLocks noChangeShapeType="1"/>
            </p:cNvSpPr>
            <p:nvPr/>
          </p:nvSpPr>
          <p:spPr bwMode="auto">
            <a:xfrm>
              <a:off x="1360043" y="2543322"/>
              <a:ext cx="0" cy="168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4" name="Freeform 120"/>
            <p:cNvSpPr>
              <a:spLocks/>
            </p:cNvSpPr>
            <p:nvPr/>
          </p:nvSpPr>
          <p:spPr bwMode="auto">
            <a:xfrm>
              <a:off x="4249293" y="2336947"/>
              <a:ext cx="3175" cy="1128713"/>
            </a:xfrm>
            <a:custGeom>
              <a:avLst/>
              <a:gdLst>
                <a:gd name="T0" fmla="*/ 0 w 4"/>
                <a:gd name="T1" fmla="*/ 1291 h 1291"/>
                <a:gd name="T2" fmla="*/ 4 w 4"/>
                <a:gd name="T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291">
                  <a:moveTo>
                    <a:pt x="0" y="1291"/>
                  </a:moveTo>
                  <a:lnTo>
                    <a:pt x="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5" name="Line 121"/>
            <p:cNvSpPr>
              <a:spLocks noChangeShapeType="1"/>
            </p:cNvSpPr>
            <p:nvPr/>
          </p:nvSpPr>
          <p:spPr bwMode="auto">
            <a:xfrm>
              <a:off x="1585468" y="2333772"/>
              <a:ext cx="266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6" name="Oval 122"/>
            <p:cNvSpPr>
              <a:spLocks noChangeArrowheads="1"/>
            </p:cNvSpPr>
            <p:nvPr/>
          </p:nvSpPr>
          <p:spPr bwMode="auto">
            <a:xfrm>
              <a:off x="3480943" y="3843485"/>
              <a:ext cx="452438" cy="3778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kern="0" smtClean="0">
                  <a:solidFill>
                    <a:srgbClr val="000000"/>
                  </a:solidFill>
                  <a:latin typeface="Tahoma" pitchFamily="34" charset="0"/>
                </a:rPr>
                <a:t>LC</a:t>
              </a:r>
              <a:endParaRPr lang="en-US" sz="1400" kern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7" name="Line 123"/>
            <p:cNvSpPr>
              <a:spLocks noChangeShapeType="1"/>
            </p:cNvSpPr>
            <p:nvPr/>
          </p:nvSpPr>
          <p:spPr bwMode="auto">
            <a:xfrm flipV="1">
              <a:off x="4338193" y="4054622"/>
              <a:ext cx="0" cy="419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8" name="Line 124"/>
            <p:cNvSpPr>
              <a:spLocks noChangeShapeType="1"/>
            </p:cNvSpPr>
            <p:nvPr/>
          </p:nvSpPr>
          <p:spPr bwMode="auto">
            <a:xfrm>
              <a:off x="3933381" y="4011760"/>
              <a:ext cx="404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72098" y="2404760"/>
            <a:ext cx="4480846" cy="3310240"/>
            <a:chOff x="3072098" y="2404760"/>
            <a:chExt cx="4480846" cy="3310240"/>
          </a:xfrm>
        </p:grpSpPr>
        <p:sp>
          <p:nvSpPr>
            <p:cNvPr id="6" name="Rectangle 5"/>
            <p:cNvSpPr/>
            <p:nvPr/>
          </p:nvSpPr>
          <p:spPr bwMode="auto">
            <a:xfrm>
              <a:off x="3072098" y="2438400"/>
              <a:ext cx="4480846" cy="8717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803873" y="2404760"/>
              <a:ext cx="191287" cy="1966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952744" y="4791456"/>
              <a:ext cx="1536192" cy="9235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9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Distillation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573" y="1462702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Flexibility for pressure control – No vapor product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18" y="2205334"/>
            <a:ext cx="6416222" cy="4500266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2935287" y="2205334"/>
            <a:ext cx="4837113" cy="3433466"/>
            <a:chOff x="2935287" y="2205334"/>
            <a:chExt cx="4837113" cy="3433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6324600" y="2205334"/>
              <a:ext cx="609600" cy="614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162800" y="3810000"/>
              <a:ext cx="3810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209544" y="2651994"/>
              <a:ext cx="1752600" cy="1700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935287" y="2895600"/>
              <a:ext cx="417513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858512" y="4133088"/>
              <a:ext cx="216408" cy="1005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172200" y="4455467"/>
              <a:ext cx="1600200" cy="11833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Distillation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573" y="1462702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Flexibility for pressure control – No vapor product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13281"/>
            <a:ext cx="6248400" cy="3384331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 bwMode="auto">
          <a:xfrm>
            <a:off x="6096000" y="2010901"/>
            <a:ext cx="2590800" cy="427499"/>
          </a:xfrm>
          <a:prstGeom prst="borderCallout2">
            <a:avLst>
              <a:gd name="adj1" fmla="val 51344"/>
              <a:gd name="adj2" fmla="val 705"/>
              <a:gd name="adj3" fmla="val 96372"/>
              <a:gd name="adj4" fmla="val -42881"/>
              <a:gd name="adj5" fmla="val 365153"/>
              <a:gd name="adj6" fmla="val -47212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What can be adjusted?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484354"/>
            <a:ext cx="2590800" cy="101566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Blade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Blade pitch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Louver position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574" y="658516"/>
            <a:ext cx="784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in Distillation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200" y="1106658"/>
            <a:ext cx="7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Flexibility for typical two-product tower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05494"/>
            <a:ext cx="4495800" cy="51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495" y="718195"/>
            <a:ext cx="7315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To state the obvious, we have to move material around in the process.  Since Chemical Engineering deals mostly with fluids, we will concentrate on 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596301"/>
            <a:ext cx="6321425" cy="3263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2843695"/>
            <a:ext cx="3200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affects the flowrate?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What can be adjusted?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5587" y="1388550"/>
            <a:ext cx="7391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In the operating window, 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Selected controlled and manipulated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Determined the capacity of equipment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587" y="2729100"/>
            <a:ext cx="738981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In the flexibility analysis, 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Added equipment to enable the system to respond to disturbances and changes to set points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587" y="4069650"/>
            <a:ext cx="738981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In the upcoming reliability and safety, 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Add capacity and flexibility for atypical situations that can damage equipment and/or introduce hazards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5587" y="5410200"/>
            <a:ext cx="738981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In the upcoming process control, 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Finalize the strategies for using measurements to adjust final elements automatically achieve the all goals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3815" y="672109"/>
            <a:ext cx="784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Wrap-up and Look ahead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815" y="672109"/>
            <a:ext cx="783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Citations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807" y="4206541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91919"/>
                </a:solidFill>
                <a:latin typeface="Calibri" panose="020F0502020204030204" pitchFamily="34" charset="0"/>
              </a:rPr>
              <a:t>6.  van </a:t>
            </a:r>
            <a:r>
              <a:rPr lang="en-US" sz="1200" dirty="0" err="1" smtClean="0">
                <a:solidFill>
                  <a:srgbClr val="191919"/>
                </a:solidFill>
                <a:latin typeface="Calibri" panose="020F0502020204030204" pitchFamily="34" charset="0"/>
              </a:rPr>
              <a:t>Lieshout</a:t>
            </a:r>
            <a:r>
              <a:rPr lang="en-US" sz="1200" dirty="0" smtClean="0">
                <a:solidFill>
                  <a:srgbClr val="191919"/>
                </a:solidFill>
                <a:latin typeface="Calibri" panose="020F0502020204030204" pitchFamily="34" charset="0"/>
              </a:rPr>
              <a:t>, Laurens (2019) 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commons.wikimedia.org/wiki/File:Steer_system.jpg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0807" y="1943362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1.  </a:t>
            </a:r>
            <a:r>
              <a:rPr lang="en-US" sz="1200" dirty="0" err="1" smtClean="0">
                <a:solidFill>
                  <a:srgbClr val="222222"/>
                </a:solidFill>
                <a:latin typeface="Calibri" panose="020F0502020204030204" pitchFamily="34" charset="0"/>
              </a:rPr>
              <a:t>Castelnuovo</a:t>
            </a:r>
            <a:r>
              <a:rPr lang="en-US" sz="12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, R. (2005)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https://commons.wikimedia.org/wiki/File:Centrifugal_3.png#/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media/File:Centrifugal_3.png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807" y="2395998"/>
            <a:ext cx="6623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2.  </a:t>
            </a:r>
            <a:r>
              <a:rPr lang="en-US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Duk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(2005)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commons.wikimedia.org/wiki/File:Gear_pump.png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0807" y="2848634"/>
            <a:ext cx="7685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3.  </a:t>
            </a:r>
            <a:r>
              <a:rPr lang="en-US" sz="1200" dirty="0" err="1" smtClean="0">
                <a:latin typeface="Calibri" panose="020F0502020204030204" pitchFamily="34" charset="0"/>
              </a:rPr>
              <a:t>Howitworks</a:t>
            </a:r>
            <a:r>
              <a:rPr lang="en-US" sz="1200" dirty="0" smtClean="0">
                <a:latin typeface="Calibri" panose="020F0502020204030204" pitchFamily="34" charset="0"/>
              </a:rPr>
              <a:t> (2019) </a:t>
            </a:r>
            <a:r>
              <a:rPr lang="en-US" sz="1200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</a:t>
            </a:r>
            <a:r>
              <a:rPr lang="en-US" sz="1200" kern="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://howitsworkss.blogspot.ca/2015/06/centrifugal-compressor.html</a:t>
            </a:r>
            <a:r>
              <a:rPr lang="en-US" sz="12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80807" y="3753906"/>
            <a:ext cx="7219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5.  Smith, Glenda (2013) Compressor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performance diagram: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http://petrowiki.org/Centrifugal_compressor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0807" y="3301270"/>
            <a:ext cx="717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latin typeface="Calibri" panose="020F0502020204030204" pitchFamily="34" charset="0"/>
              </a:rPr>
              <a:t>4.  </a:t>
            </a:r>
            <a:r>
              <a:rPr lang="en-US" sz="1200" dirty="0" err="1" smtClean="0">
                <a:latin typeface="Calibri" panose="020F0502020204030204" pitchFamily="34" charset="0"/>
              </a:rPr>
              <a:t>Padleckas</a:t>
            </a:r>
            <a:r>
              <a:rPr lang="en-US" sz="1200" dirty="0" smtClean="0">
                <a:latin typeface="Calibri" panose="020F0502020204030204" pitchFamily="34" charset="0"/>
              </a:rPr>
              <a:t>, H. (2006)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hlinkClick r:id="rId8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8"/>
              </a:rPr>
              <a:t>commons.wikimedia.org/wiki/File:Straight-tube_heat_exchanger_2-pass.PNG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264" y="1268847"/>
            <a:ext cx="6321425" cy="326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920351"/>
            <a:ext cx="6335401" cy="19376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475232" y="3810000"/>
            <a:ext cx="6554856" cy="1703833"/>
            <a:chOff x="1475232" y="3810000"/>
            <a:chExt cx="6554856" cy="1703833"/>
          </a:xfrm>
        </p:grpSpPr>
        <p:sp>
          <p:nvSpPr>
            <p:cNvPr id="6" name="TextBox 5"/>
            <p:cNvSpPr txBox="1"/>
            <p:nvPr/>
          </p:nvSpPr>
          <p:spPr>
            <a:xfrm>
              <a:off x="1475232" y="3810000"/>
              <a:ext cx="22098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Each term depends on the flow rate</a:t>
              </a:r>
              <a:endParaRPr lang="en-US" sz="1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380232" y="4947783"/>
              <a:ext cx="609600" cy="56605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41764" y="4947783"/>
              <a:ext cx="609600" cy="56605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533776" y="4947783"/>
              <a:ext cx="609600" cy="56605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582288" y="4947783"/>
              <a:ext cx="609600" cy="56605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420488" y="4947783"/>
              <a:ext cx="609600" cy="56605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endCxn id="7" idx="0"/>
            </p:cNvCxnSpPr>
            <p:nvPr/>
          </p:nvCxnSpPr>
          <p:spPr bwMode="auto">
            <a:xfrm>
              <a:off x="3685032" y="4343400"/>
              <a:ext cx="0" cy="604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685032" y="4333220"/>
              <a:ext cx="886968" cy="6145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endCxn id="12" idx="1"/>
            </p:cNvCxnSpPr>
            <p:nvPr/>
          </p:nvCxnSpPr>
          <p:spPr bwMode="auto">
            <a:xfrm>
              <a:off x="3678936" y="4319504"/>
              <a:ext cx="1944114" cy="711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endCxn id="19" idx="1"/>
            </p:cNvCxnSpPr>
            <p:nvPr/>
          </p:nvCxnSpPr>
          <p:spPr bwMode="auto">
            <a:xfrm>
              <a:off x="3685032" y="4343400"/>
              <a:ext cx="2986530" cy="6872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Straight Arrow Connector 26"/>
          <p:cNvCxnSpPr>
            <a:endCxn id="20" idx="1"/>
          </p:cNvCxnSpPr>
          <p:nvPr/>
        </p:nvCxnSpPr>
        <p:spPr bwMode="auto">
          <a:xfrm>
            <a:off x="3691129" y="4333220"/>
            <a:ext cx="3818633" cy="697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298575" y="574407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41886"/>
            <a:ext cx="2558536" cy="1320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7400" y="3962400"/>
                <a:ext cx="5699760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𝑣𝑎𝑙𝑣𝑒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962400"/>
                <a:ext cx="5699760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27111" y="6445633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 = summation over all elements except the valve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 bwMode="auto">
          <a:xfrm>
            <a:off x="4648200" y="4419600"/>
            <a:ext cx="990600" cy="914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553081"/>
            <a:ext cx="3048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The flow is influenced by the adjustable valve opening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endCxn id="13" idx="5"/>
          </p:cNvCxnSpPr>
          <p:nvPr/>
        </p:nvCxnSpPr>
        <p:spPr bwMode="auto">
          <a:xfrm flipH="1" flipV="1">
            <a:off x="5493730" y="5200089"/>
            <a:ext cx="373670" cy="3529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2505020" y="2880694"/>
            <a:ext cx="4804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ea typeface="Calibri" panose="020F0502020204030204" pitchFamily="34" charset="0"/>
              </a:rPr>
              <a:t>∆</a:t>
            </a:r>
            <a:r>
              <a:rPr lang="en-US" sz="1400" i="1" dirty="0" err="1">
                <a:ea typeface="Calibri" panose="020F0502020204030204" pitchFamily="34" charset="0"/>
              </a:rPr>
              <a:t>P</a:t>
            </a:r>
            <a:r>
              <a:rPr lang="en-US" sz="1400" i="1" baseline="-25000" dirty="0" err="1">
                <a:ea typeface="Calibri" panose="020F0502020204030204" pitchFamily="34" charset="0"/>
              </a:rPr>
              <a:t>pipe</a:t>
            </a:r>
            <a:r>
              <a:rPr lang="en-US" sz="1400" i="1" dirty="0">
                <a:ea typeface="Calibri" panose="020F0502020204030204" pitchFamily="34" charset="0"/>
              </a:rPr>
              <a:t> </a:t>
            </a:r>
            <a:r>
              <a:rPr lang="en-US" sz="1400" dirty="0" smtClean="0">
                <a:ea typeface="Calibri" panose="020F0502020204030204" pitchFamily="34" charset="0"/>
              </a:rPr>
              <a:t>= </a:t>
            </a:r>
            <a:r>
              <a:rPr lang="en-US" sz="1400" dirty="0">
                <a:ea typeface="Calibri" panose="020F0502020204030204" pitchFamily="34" charset="0"/>
              </a:rPr>
              <a:t>pressure drop due to flow through pipe = </a:t>
            </a:r>
            <a:r>
              <a:rPr lang="en-US" sz="1400" i="1" dirty="0">
                <a:ea typeface="Calibri" panose="020F0502020204030204" pitchFamily="34" charset="0"/>
              </a:rPr>
              <a:t>f (L/D) ρF</a:t>
            </a:r>
            <a:r>
              <a:rPr lang="en-US" sz="1400" i="1" baseline="30000" dirty="0">
                <a:ea typeface="Calibri" panose="020F0502020204030204" pitchFamily="34" charset="0"/>
              </a:rPr>
              <a:t>2</a:t>
            </a:r>
            <a:r>
              <a:rPr lang="en-US" sz="1400" i="1" dirty="0">
                <a:ea typeface="Calibri" panose="020F0502020204030204" pitchFamily="34" charset="0"/>
              </a:rPr>
              <a:t>/2g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505020" y="3297159"/>
            <a:ext cx="4095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ea typeface="Calibri" panose="020F0502020204030204" pitchFamily="34" charset="0"/>
              </a:rPr>
              <a:t>∆P</a:t>
            </a:r>
            <a:r>
              <a:rPr lang="en-US" sz="1400" i="1" baseline="-25000" dirty="0">
                <a:ea typeface="Calibri" panose="020F0502020204030204" pitchFamily="34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</a:rPr>
              <a:t> </a:t>
            </a:r>
            <a:r>
              <a:rPr lang="en-US" sz="1400" i="1" dirty="0" smtClean="0">
                <a:ea typeface="Calibri" panose="020F0502020204030204" pitchFamily="34" charset="0"/>
              </a:rPr>
              <a:t> </a:t>
            </a:r>
            <a:r>
              <a:rPr lang="en-US" sz="1400" dirty="0" smtClean="0">
                <a:ea typeface="Calibri" panose="020F0502020204030204" pitchFamily="34" charset="0"/>
              </a:rPr>
              <a:t>= </a:t>
            </a:r>
            <a:r>
              <a:rPr lang="en-US" sz="1400" dirty="0">
                <a:ea typeface="Calibri" panose="020F0502020204030204" pitchFamily="34" charset="0"/>
              </a:rPr>
              <a:t>pressure drop for all other elements = </a:t>
            </a:r>
            <a:r>
              <a:rPr lang="en-US" sz="1400" i="1" dirty="0">
                <a:ea typeface="Calibri" panose="020F0502020204030204" pitchFamily="34" charset="0"/>
              </a:rPr>
              <a:t>K</a:t>
            </a:r>
            <a:r>
              <a:rPr lang="en-US" sz="1400" i="1" baseline="-25000" dirty="0">
                <a:ea typeface="Calibri" panose="020F0502020204030204" pitchFamily="34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</a:rPr>
              <a:t> ρF</a:t>
            </a:r>
            <a:r>
              <a:rPr lang="en-US" sz="1400" i="1" baseline="30000" dirty="0">
                <a:ea typeface="Calibri" panose="020F0502020204030204" pitchFamily="34" charset="0"/>
              </a:rPr>
              <a:t>2</a:t>
            </a:r>
            <a:r>
              <a:rPr lang="en-US" sz="1400" i="1" dirty="0">
                <a:ea typeface="Calibri" panose="020F0502020204030204" pitchFamily="34" charset="0"/>
              </a:rPr>
              <a:t>/2g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8575" y="574407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26" y="1373247"/>
            <a:ext cx="6604755" cy="5139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37324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We cannot build our plants on a hillside, so we need pumps.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002389"/>
            <a:ext cx="200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Centrifugal pump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8575" y="574407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88"/>
            <a:ext cx="1298575" cy="6832600"/>
          </a:xfrm>
          <a:prstGeom prst="rect">
            <a:avLst/>
          </a:prstGeom>
          <a:solidFill>
            <a:srgbClr val="D9D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u="sng">
                <a:solidFill>
                  <a:srgbClr val="FF0000"/>
                </a:solidFill>
              </a:rPr>
              <a:t>Key Operability issues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1. Operating window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2. Flexibility/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   controllability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3. Reliability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4. Safety &amp; equipment protection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5. Efficiency &amp; profitability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6. Operation during transitions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7. Dynamic Performance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/>
              <a:t>8. Monitoring &amp; diagnosis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25" y="1565275"/>
            <a:ext cx="1143000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1298575" y="1588"/>
            <a:ext cx="7845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Chapter 3 Flexibility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495" y="7181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Flexibility For Fluid Flow</a:t>
            </a:r>
            <a:endParaRPr lang="en-US" sz="28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2361" y="2438400"/>
            <a:ext cx="7124700" cy="4219575"/>
            <a:chOff x="1828800" y="1565275"/>
            <a:chExt cx="7124700" cy="4219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565275"/>
              <a:ext cx="7124700" cy="33623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581400" y="4648200"/>
              <a:ext cx="4038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4927600"/>
              <a:ext cx="4319016" cy="8572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81200" y="156527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Typical pump performance curve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8575" y="574407"/>
            <a:ext cx="1066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Liquids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973" y="639038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20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a523caca20ba46ff8a72217bc347ec256459f95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5&quot;/&gt;&lt;/object&gt;&lt;object type=&quot;3&quot; unique_id=&quot;10004&quot;&gt;&lt;property id=&quot;20148&quot; value=&quot;5&quot;/&gt;&lt;property id=&quot;20300&quot; value=&quot;Slide 2&quot;/&gt;&lt;property id=&quot;20307&quot; value=&quot;284&quot;/&gt;&lt;/object&gt;&lt;object type=&quot;3&quot; unique_id=&quot;10005&quot;&gt;&lt;property id=&quot;20148&quot; value=&quot;5&quot;/&gt;&lt;property id=&quot;20300&quot; value=&quot;Slide 5&quot;/&gt;&lt;property id=&quot;20307&quot; value=&quot;285&quot;/&gt;&lt;/object&gt;&lt;object type=&quot;3&quot; unique_id=&quot;10006&quot;&gt;&lt;property id=&quot;20148&quot; value=&quot;5&quot;/&gt;&lt;property id=&quot;20300&quot; value=&quot;Slide 50&quot;/&gt;&lt;property id=&quot;20307&quot; value=&quot;260&quot;/&gt;&lt;/object&gt;&lt;object type=&quot;3&quot; unique_id=&quot;19959&quot;&gt;&lt;property id=&quot;20148&quot; value=&quot;5&quot;/&gt;&lt;property id=&quot;20300&quot; value=&quot;Slide 3&quot;/&gt;&lt;property id=&quot;20307&quot; value=&quot;297&quot;/&gt;&lt;/object&gt;&lt;object type=&quot;3&quot; unique_id=&quot;19960&quot;&gt;&lt;property id=&quot;20148&quot; value=&quot;5&quot;/&gt;&lt;property id=&quot;20300&quot; value=&quot;Slide 4&quot;/&gt;&lt;property id=&quot;20307&quot; value=&quot;296&quot;/&gt;&lt;/object&gt;&lt;object type=&quot;3&quot; unique_id=&quot;20215&quot;&gt;&lt;property id=&quot;20148&quot; value=&quot;5&quot;/&gt;&lt;property id=&quot;20300&quot; value=&quot;Slide 6&quot;/&gt;&lt;property id=&quot;20307&quot; value=&quot;298&quot;/&gt;&lt;/object&gt;&lt;object type=&quot;3&quot; unique_id=&quot;20216&quot;&gt;&lt;property id=&quot;20148&quot; value=&quot;5&quot;/&gt;&lt;property id=&quot;20300&quot; value=&quot;Slide 7&quot;/&gt;&lt;property id=&quot;20307&quot; value=&quot;299&quot;/&gt;&lt;/object&gt;&lt;object type=&quot;3&quot; unique_id=&quot;20217&quot;&gt;&lt;property id=&quot;20148&quot; value=&quot;5&quot;/&gt;&lt;property id=&quot;20300&quot; value=&quot;Slide 8&quot;/&gt;&lt;property id=&quot;20307&quot; value=&quot;300&quot;/&gt;&lt;/object&gt;&lt;object type=&quot;3&quot; unique_id=&quot;20477&quot;&gt;&lt;property id=&quot;20148&quot; value=&quot;5&quot;/&gt;&lt;property id=&quot;20300&quot; value=&quot;Slide 9&quot;/&gt;&lt;property id=&quot;20307&quot; value=&quot;301&quot;/&gt;&lt;/object&gt;&lt;object type=&quot;3&quot; unique_id=&quot;20794&quot;&gt;&lt;property id=&quot;20148&quot; value=&quot;5&quot;/&gt;&lt;property id=&quot;20300&quot; value=&quot;Slide 10&quot;/&gt;&lt;property id=&quot;20307&quot; value=&quot;302&quot;/&gt;&lt;/object&gt;&lt;object type=&quot;3&quot; unique_id=&quot;20963&quot;&gt;&lt;property id=&quot;20148&quot; value=&quot;5&quot;/&gt;&lt;property id=&quot;20300&quot; value=&quot;Slide 11&quot;/&gt;&lt;property id=&quot;20307&quot; value=&quot;303&quot;/&gt;&lt;/object&gt;&lt;object type=&quot;3&quot; unique_id=&quot;21124&quot;&gt;&lt;property id=&quot;20148&quot; value=&quot;5&quot;/&gt;&lt;property id=&quot;20300&quot; value=&quot;Slide 13&quot;/&gt;&lt;property id=&quot;20307&quot; value=&quot;304&quot;/&gt;&lt;/object&gt;&lt;object type=&quot;3&quot; unique_id=&quot;21422&quot;&gt;&lt;property id=&quot;20148&quot; value=&quot;5&quot;/&gt;&lt;property id=&quot;20300&quot; value=&quot;Slide 12&quot;/&gt;&lt;property id=&quot;20307&quot; value=&quot;305&quot;/&gt;&lt;/object&gt;&lt;object type=&quot;3&quot; unique_id=&quot;21423&quot;&gt;&lt;property id=&quot;20148&quot; value=&quot;5&quot;/&gt;&lt;property id=&quot;20300&quot; value=&quot;Slide 14&quot;/&gt;&lt;property id=&quot;20307&quot; value=&quot;306&quot;/&gt;&lt;/object&gt;&lt;object type=&quot;3&quot; unique_id=&quot;21849&quot;&gt;&lt;property id=&quot;20148&quot; value=&quot;5&quot;/&gt;&lt;property id=&quot;20300&quot; value=&quot;Slide 15&quot;/&gt;&lt;property id=&quot;20307&quot; value=&quot;307&quot;/&gt;&lt;/object&gt;&lt;object type=&quot;3&quot; unique_id=&quot;21850&quot;&gt;&lt;property id=&quot;20148&quot; value=&quot;5&quot;/&gt;&lt;property id=&quot;20300&quot; value=&quot;Slide 16&quot;/&gt;&lt;property id=&quot;20307&quot; value=&quot;308&quot;/&gt;&lt;/object&gt;&lt;object type=&quot;3&quot; unique_id=&quot;21851&quot;&gt;&lt;property id=&quot;20148&quot; value=&quot;5&quot;/&gt;&lt;property id=&quot;20300&quot; value=&quot;Slide 18&quot;/&gt;&lt;property id=&quot;20307&quot; value=&quot;309&quot;/&gt;&lt;/object&gt;&lt;object type=&quot;3&quot; unique_id=&quot;21852&quot;&gt;&lt;property id=&quot;20148&quot; value=&quot;5&quot;/&gt;&lt;property id=&quot;20300&quot; value=&quot;Slide 19&quot;/&gt;&lt;property id=&quot;20307&quot; value=&quot;310&quot;/&gt;&lt;/object&gt;&lt;object type=&quot;3&quot; unique_id=&quot;22041&quot;&gt;&lt;property id=&quot;20148&quot; value=&quot;5&quot;/&gt;&lt;property id=&quot;20300&quot; value=&quot;Slide 20&quot;/&gt;&lt;property id=&quot;20307&quot; value=&quot;311&quot;/&gt;&lt;/object&gt;&lt;object type=&quot;3&quot; unique_id=&quot;22186&quot;&gt;&lt;property id=&quot;20148&quot; value=&quot;5&quot;/&gt;&lt;property id=&quot;20300&quot; value=&quot;Slide 21&quot;/&gt;&lt;property id=&quot;20307&quot; value=&quot;312&quot;/&gt;&lt;/object&gt;&lt;object type=&quot;3&quot; unique_id=&quot;22481&quot;&gt;&lt;property id=&quot;20148&quot; value=&quot;5&quot;/&gt;&lt;property id=&quot;20300&quot; value=&quot;Slide 22&quot;/&gt;&lt;property id=&quot;20307&quot; value=&quot;313&quot;/&gt;&lt;/object&gt;&lt;object type=&quot;3&quot; unique_id=&quot;22482&quot;&gt;&lt;property id=&quot;20148&quot; value=&quot;5&quot;/&gt;&lt;property id=&quot;20300&quot; value=&quot;Slide 23&quot;/&gt;&lt;property id=&quot;20307&quot; value=&quot;314&quot;/&gt;&lt;/object&gt;&lt;object type=&quot;3&quot; unique_id=&quot;22687&quot;&gt;&lt;property id=&quot;20148&quot; value=&quot;5&quot;/&gt;&lt;property id=&quot;20300&quot; value=&quot;Slide 24&quot;/&gt;&lt;property id=&quot;20307&quot; value=&quot;315&quot;/&gt;&lt;/object&gt;&lt;object type=&quot;3&quot; unique_id=&quot;22688&quot;&gt;&lt;property id=&quot;20148&quot; value=&quot;5&quot;/&gt;&lt;property id=&quot;20300&quot; value=&quot;Slide 25&quot;/&gt;&lt;property id=&quot;20307&quot; value=&quot;316&quot;/&gt;&lt;/object&gt;&lt;object type=&quot;3&quot; unique_id=&quot;22955&quot;&gt;&lt;property id=&quot;20148&quot; value=&quot;5&quot;/&gt;&lt;property id=&quot;20300&quot; value=&quot;Slide 26&quot;/&gt;&lt;property id=&quot;20307&quot; value=&quot;318&quot;/&gt;&lt;/object&gt;&lt;object type=&quot;3&quot; unique_id=&quot;22956&quot;&gt;&lt;property id=&quot;20148&quot; value=&quot;5&quot;/&gt;&lt;property id=&quot;20300&quot; value=&quot;Slide 27&quot;/&gt;&lt;property id=&quot;20307&quot; value=&quot;319&quot;/&gt;&lt;/object&gt;&lt;object type=&quot;3&quot; unique_id=&quot;23125&quot;&gt;&lt;property id=&quot;20148&quot; value=&quot;5&quot;/&gt;&lt;property id=&quot;20300&quot; value=&quot;Slide 28&quot;/&gt;&lt;property id=&quot;20307&quot; value=&quot;320&quot;/&gt;&lt;/object&gt;&lt;object type=&quot;3&quot; unique_id=&quot;23453&quot;&gt;&lt;property id=&quot;20148&quot; value=&quot;5&quot;/&gt;&lt;property id=&quot;20300&quot; value=&quot;Slide 29&quot;/&gt;&lt;property id=&quot;20307&quot; value=&quot;321&quot;/&gt;&lt;/object&gt;&lt;object type=&quot;3&quot; unique_id=&quot;23454&quot;&gt;&lt;property id=&quot;20148&quot; value=&quot;5&quot;/&gt;&lt;property id=&quot;20300&quot; value=&quot;Slide 30&quot;/&gt;&lt;property id=&quot;20307&quot; value=&quot;322&quot;/&gt;&lt;/object&gt;&lt;object type=&quot;3&quot; unique_id=&quot;23455&quot;&gt;&lt;property id=&quot;20148&quot; value=&quot;5&quot;/&gt;&lt;property id=&quot;20300&quot; value=&quot;Slide 31&quot;/&gt;&lt;property id=&quot;20307&quot; value=&quot;323&quot;/&gt;&lt;/object&gt;&lt;object type=&quot;3&quot; unique_id=&quot;23940&quot;&gt;&lt;property id=&quot;20148&quot; value=&quot;5&quot;/&gt;&lt;property id=&quot;20300&quot; value=&quot;Slide 33&quot;/&gt;&lt;property id=&quot;20307&quot; value=&quot;324&quot;/&gt;&lt;/object&gt;&lt;object type=&quot;3&quot; unique_id=&quot;23941&quot;&gt;&lt;property id=&quot;20148&quot; value=&quot;5&quot;/&gt;&lt;property id=&quot;20300&quot; value=&quot;Slide 34&quot;/&gt;&lt;property id=&quot;20307&quot; value=&quot;325&quot;/&gt;&lt;/object&gt;&lt;object type=&quot;3&quot; unique_id=&quot;23942&quot;&gt;&lt;property id=&quot;20148&quot; value=&quot;5&quot;/&gt;&lt;property id=&quot;20300&quot; value=&quot;Slide 35&quot;/&gt;&lt;property id=&quot;20307&quot; value=&quot;326&quot;/&gt;&lt;/object&gt;&lt;object type=&quot;3&quot; unique_id=&quot;24258&quot;&gt;&lt;property id=&quot;20148&quot; value=&quot;5&quot;/&gt;&lt;property id=&quot;20300&quot; value=&quot;Slide 36&quot;/&gt;&lt;property id=&quot;20307&quot; value=&quot;328&quot;/&gt;&lt;/object&gt;&lt;object type=&quot;3&quot; unique_id=&quot;24259&quot;&gt;&lt;property id=&quot;20148&quot; value=&quot;5&quot;/&gt;&lt;property id=&quot;20300&quot; value=&quot;Slide 37&quot;/&gt;&lt;property id=&quot;20307&quot; value=&quot;327&quot;/&gt;&lt;/object&gt;&lt;object type=&quot;3&quot; unique_id=&quot;24455&quot;&gt;&lt;property id=&quot;20148&quot; value=&quot;5&quot;/&gt;&lt;property id=&quot;20300&quot; value=&quot;Slide 38&quot;/&gt;&lt;property id=&quot;20307&quot; value=&quot;329&quot;/&gt;&lt;/object&gt;&lt;object type=&quot;3&quot; unique_id=&quot;24867&quot;&gt;&lt;property id=&quot;20148&quot; value=&quot;5&quot;/&gt;&lt;property id=&quot;20300&quot; value=&quot;Slide 40&quot;/&gt;&lt;property id=&quot;20307&quot; value=&quot;332&quot;/&gt;&lt;/object&gt;&lt;object type=&quot;3&quot; unique_id=&quot;24868&quot;&gt;&lt;property id=&quot;20148&quot; value=&quot;5&quot;/&gt;&lt;property id=&quot;20300&quot; value=&quot;Slide 44&quot;/&gt;&lt;property id=&quot;20307&quot; value=&quot;331&quot;/&gt;&lt;/object&gt;&lt;object type=&quot;3&quot; unique_id=&quot;25215&quot;&gt;&lt;property id=&quot;20148&quot; value=&quot;5&quot;/&gt;&lt;property id=&quot;20300&quot; value=&quot;Slide 41&quot;/&gt;&lt;property id=&quot;20307&quot; value=&quot;333&quot;/&gt;&lt;/object&gt;&lt;object type=&quot;3&quot; unique_id=&quot;25216&quot;&gt;&lt;property id=&quot;20148&quot; value=&quot;5&quot;/&gt;&lt;property id=&quot;20300&quot; value=&quot;Slide 42&quot;/&gt;&lt;property id=&quot;20307&quot; value=&quot;334&quot;/&gt;&lt;/object&gt;&lt;object type=&quot;3&quot; unique_id=&quot;25217&quot;&gt;&lt;property id=&quot;20148&quot; value=&quot;5&quot;/&gt;&lt;property id=&quot;20300&quot; value=&quot;Slide 43&quot;/&gt;&lt;property id=&quot;20307&quot; value=&quot;335&quot;/&gt;&lt;/object&gt;&lt;object type=&quot;3&quot; unique_id=&quot;25764&quot;&gt;&lt;property id=&quot;20148&quot; value=&quot;5&quot;/&gt;&lt;property id=&quot;20300&quot; value=&quot;Slide 45&quot;/&gt;&lt;property id=&quot;20307&quot; value=&quot;336&quot;/&gt;&lt;/object&gt;&lt;object type=&quot;3&quot; unique_id=&quot;25765&quot;&gt;&lt;property id=&quot;20148&quot; value=&quot;5&quot;/&gt;&lt;property id=&quot;20300&quot; value=&quot;Slide 46&quot;/&gt;&lt;property id=&quot;20307&quot; value=&quot;337&quot;/&gt;&lt;/object&gt;&lt;object type=&quot;3&quot; unique_id=&quot;25766&quot;&gt;&lt;property id=&quot;20148&quot; value=&quot;5&quot;/&gt;&lt;property id=&quot;20300&quot; value=&quot;Slide 47&quot;/&gt;&lt;property id=&quot;20307&quot; value=&quot;338&quot;/&gt;&lt;/object&gt;&lt;object type=&quot;3&quot; unique_id=&quot;25767&quot;&gt;&lt;property id=&quot;20148&quot; value=&quot;5&quot;/&gt;&lt;property id=&quot;20300&quot; value=&quot;Slide 48&quot;/&gt;&lt;property id=&quot;20307&quot; value=&quot;339&quot;/&gt;&lt;/object&gt;&lt;object type=&quot;3&quot; unique_id=&quot;26206&quot;&gt;&lt;property id=&quot;20148&quot; value=&quot;5&quot;/&gt;&lt;property id=&quot;20300&quot; value=&quot;Slide 49&quot;/&gt;&lt;property id=&quot;20307&quot; value=&quot;340&quot;/&gt;&lt;/object&gt;&lt;object type=&quot;3&quot; unique_id=&quot;26618&quot;&gt;&lt;property id=&quot;20148&quot; value=&quot;5&quot;/&gt;&lt;property id=&quot;20300&quot; value=&quot;Slide 51&quot;/&gt;&lt;property id=&quot;20307&quot; value=&quot;341&quot;/&gt;&lt;/object&gt;&lt;object type=&quot;3&quot; unique_id=&quot;26866&quot;&gt;&lt;property id=&quot;20148&quot; value=&quot;5&quot;/&gt;&lt;property id=&quot;20300&quot; value=&quot;Slide 17&quot;/&gt;&lt;property id=&quot;20307&quot; value=&quot;342&quot;/&gt;&lt;/object&gt;&lt;object type=&quot;3&quot; unique_id=&quot;26867&quot;&gt;&lt;property id=&quot;20148&quot; value=&quot;5&quot;/&gt;&lt;property id=&quot;20300&quot; value=&quot;Slide 32&quot;/&gt;&lt;property id=&quot;20307&quot; value=&quot;343&quot;/&gt;&lt;/object&gt;&lt;object type=&quot;3&quot; unique_id=&quot;26868&quot;&gt;&lt;property id=&quot;20148&quot; value=&quot;5&quot;/&gt;&lt;property id=&quot;20300&quot; value=&quot;Slide 39&quot;/&gt;&lt;property id=&quot;20307&quot; value=&quot;344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2852</TotalTime>
  <Words>3869</Words>
  <Application>Microsoft Office PowerPoint</Application>
  <PresentationFormat>On-screen Show (4:3)</PresentationFormat>
  <Paragraphs>1337</Paragraphs>
  <Slides>51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Helvetica</vt:lpstr>
      <vt:lpstr>Tahoma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Marlin</dc:creator>
  <cp:lastModifiedBy> </cp:lastModifiedBy>
  <cp:revision>103</cp:revision>
  <cp:lastPrinted>2019-09-19T16:03:30Z</cp:lastPrinted>
  <dcterms:created xsi:type="dcterms:W3CDTF">2004-09-02T16:24:09Z</dcterms:created>
  <dcterms:modified xsi:type="dcterms:W3CDTF">2019-09-20T15:48:17Z</dcterms:modified>
</cp:coreProperties>
</file>