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333" r:id="rId2"/>
    <p:sldId id="257" r:id="rId3"/>
    <p:sldId id="258" r:id="rId4"/>
    <p:sldId id="299" r:id="rId5"/>
    <p:sldId id="300" r:id="rId6"/>
    <p:sldId id="301" r:id="rId7"/>
    <p:sldId id="271" r:id="rId8"/>
    <p:sldId id="302" r:id="rId9"/>
    <p:sldId id="319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32" r:id="rId34"/>
    <p:sldId id="328" r:id="rId35"/>
    <p:sldId id="329" r:id="rId36"/>
    <p:sldId id="331" r:id="rId37"/>
    <p:sldId id="327" r:id="rId38"/>
    <p:sldId id="330" r:id="rId39"/>
    <p:sldId id="259" r:id="rId40"/>
    <p:sldId id="296" r:id="rId41"/>
    <p:sldId id="297" r:id="rId42"/>
    <p:sldId id="298" r:id="rId43"/>
    <p:sldId id="260" r:id="rId44"/>
    <p:sldId id="261" r:id="rId45"/>
    <p:sldId id="26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A7A7"/>
    <a:srgbClr val="CCECFF"/>
    <a:srgbClr val="FFFF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9" autoAdjust="0"/>
    <p:restoredTop sz="90929"/>
  </p:normalViewPr>
  <p:slideViewPr>
    <p:cSldViewPr>
      <p:cViewPr varScale="1">
        <p:scale>
          <a:sx n="60" d="100"/>
          <a:sy n="60" d="100"/>
        </p:scale>
        <p:origin x="-18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CEC862-C7A8-4EC0-8ECB-88DBEFE67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2ABA2-6B96-48B2-886F-4B3F969AA4D0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4B63B-4938-4869-970B-2C69741B5849}" type="slidenum">
              <a:rPr lang="en-US"/>
              <a:pPr/>
              <a:t>39</a:t>
            </a:fld>
            <a:endParaRPr lang="en-US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11F7-E569-4ACE-BE24-FBD9D3B1A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B2840-814B-451D-99B7-6BF716305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3E18B-C896-4444-9041-EFDDC757FD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2E9B8-F7FD-4EB4-A781-B92064E12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F5E5B-9431-44B1-8695-AB2874B24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2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D85F7-75E8-4225-B7DD-A0C5B7632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0A59D-01CD-4B35-9B67-FFE5C2B97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9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B268-F236-40CF-BBEF-E4ADCEEE5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8DF5-847C-4389-8730-018AAE61F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3CDD-45EF-4EB9-8D53-187FC747B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D167C-A86C-4287-964A-57259BE52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3D0031-3BA1-4675-AEEE-C75F5028F0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23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800" b="1" smtClean="0">
                <a:solidFill>
                  <a:srgbClr val="000000"/>
                </a:solidFill>
                <a:latin typeface="Calibri" pitchFamily="34" charset="0"/>
              </a:rPr>
              <a:t>Centralized 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Model Predictive Control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261121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What does the MPC Controller calculate?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It determines the </a:t>
            </a:r>
            <a:r>
              <a:rPr lang="en-US" b="1" u="sng">
                <a:solidFill>
                  <a:schemeClr val="accent2"/>
                </a:solidFill>
              </a:rPr>
              <a:t>best (optimal) trajectory</a:t>
            </a:r>
            <a:r>
              <a:rPr lang="en-US" b="1"/>
              <a:t> from the current conditions to the set point.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To perform this calculation using the DMC approach, we need a model that gives predictions of </a:t>
            </a:r>
            <a:r>
              <a:rPr lang="en-US" b="1" u="sng">
                <a:solidFill>
                  <a:schemeClr val="accent2"/>
                </a:solidFill>
              </a:rPr>
              <a:t>discrete values</a:t>
            </a:r>
            <a:r>
              <a:rPr lang="en-US" b="1"/>
              <a:t>, rather than a continuous transfer function.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Therefore, we start with a modified </a:t>
            </a:r>
            <a:r>
              <a:rPr lang="en-US" b="1" u="sng">
                <a:solidFill>
                  <a:schemeClr val="accent2"/>
                </a:solidFill>
              </a:rPr>
              <a:t>modelling approach</a:t>
            </a:r>
            <a:r>
              <a:rPr lang="en-US" b="1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Modelling approach</a:t>
            </a:r>
            <a:r>
              <a:rPr lang="en-US" b="1"/>
              <a:t>: Although we could use use fundamental models, the basis for nearly all applications are empirical models.</a:t>
            </a:r>
          </a:p>
        </p:txBody>
      </p:sp>
      <p:grpSp>
        <p:nvGrpSpPr>
          <p:cNvPr id="56732" name="Group 412"/>
          <p:cNvGrpSpPr>
            <a:grpSpLocks/>
          </p:cNvGrpSpPr>
          <p:nvPr/>
        </p:nvGrpSpPr>
        <p:grpSpPr bwMode="auto">
          <a:xfrm>
            <a:off x="228600" y="3276600"/>
            <a:ext cx="3430588" cy="2638425"/>
            <a:chOff x="261" y="2070"/>
            <a:chExt cx="2161" cy="1662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261" y="2070"/>
              <a:ext cx="2161" cy="166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557" y="2120"/>
              <a:ext cx="1651" cy="1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>
              <a:off x="557" y="2120"/>
              <a:ext cx="0" cy="131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>
              <a:off x="557" y="3433"/>
              <a:ext cx="1649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 flipV="1">
              <a:off x="2206" y="2120"/>
              <a:ext cx="0" cy="131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H="1">
              <a:off x="557" y="2120"/>
              <a:ext cx="1649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532" y="3433"/>
              <a:ext cx="25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>
              <a:off x="532" y="3170"/>
              <a:ext cx="25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442" y="3142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 </a:t>
              </a:r>
              <a:endParaRPr lang="en-US" sz="1000"/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>
              <a:off x="532" y="2908"/>
              <a:ext cx="25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>
              <a:off x="532" y="2645"/>
              <a:ext cx="25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532" y="2383"/>
              <a:ext cx="25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>
              <a:off x="532" y="2120"/>
              <a:ext cx="25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Rectangle 19"/>
            <p:cNvSpPr>
              <a:spLocks noChangeArrowheads="1"/>
            </p:cNvSpPr>
            <p:nvPr/>
          </p:nvSpPr>
          <p:spPr bwMode="auto">
            <a:xfrm rot="16200000">
              <a:off x="137" y="3261"/>
              <a:ext cx="4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input variable</a:t>
              </a:r>
              <a:endParaRPr lang="en-US" sz="1000"/>
            </a:p>
          </p:txBody>
        </p:sp>
        <p:sp>
          <p:nvSpPr>
            <p:cNvPr id="56340" name="Line 20"/>
            <p:cNvSpPr>
              <a:spLocks noChangeShapeType="1"/>
            </p:cNvSpPr>
            <p:nvPr/>
          </p:nvSpPr>
          <p:spPr bwMode="auto">
            <a:xfrm>
              <a:off x="2206" y="3433"/>
              <a:ext cx="24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21"/>
            <p:cNvSpPr>
              <a:spLocks noChangeShapeType="1"/>
            </p:cNvSpPr>
            <p:nvPr/>
          </p:nvSpPr>
          <p:spPr bwMode="auto">
            <a:xfrm>
              <a:off x="2206" y="3170"/>
              <a:ext cx="24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>
              <a:off x="2206" y="2908"/>
              <a:ext cx="2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Rectangle 23"/>
            <p:cNvSpPr>
              <a:spLocks noChangeArrowheads="1"/>
            </p:cNvSpPr>
            <p:nvPr/>
          </p:nvSpPr>
          <p:spPr bwMode="auto">
            <a:xfrm>
              <a:off x="2238" y="2880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 </a:t>
              </a:r>
              <a:endParaRPr lang="en-US" sz="1000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>
              <a:off x="2206" y="2645"/>
              <a:ext cx="2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Rectangle 25"/>
            <p:cNvSpPr>
              <a:spLocks noChangeArrowheads="1"/>
            </p:cNvSpPr>
            <p:nvPr/>
          </p:nvSpPr>
          <p:spPr bwMode="auto">
            <a:xfrm>
              <a:off x="2238" y="2617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 </a:t>
              </a:r>
              <a:endParaRPr lang="en-US" sz="1000"/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>
              <a:off x="2206" y="2383"/>
              <a:ext cx="24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Rectangle 27"/>
            <p:cNvSpPr>
              <a:spLocks noChangeArrowheads="1"/>
            </p:cNvSpPr>
            <p:nvPr/>
          </p:nvSpPr>
          <p:spPr bwMode="auto">
            <a:xfrm>
              <a:off x="2238" y="2354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 </a:t>
              </a:r>
              <a:endParaRPr lang="en-US" sz="1000"/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2206" y="2120"/>
              <a:ext cx="24" cy="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Rectangle 29"/>
            <p:cNvSpPr>
              <a:spLocks noChangeArrowheads="1"/>
            </p:cNvSpPr>
            <p:nvPr/>
          </p:nvSpPr>
          <p:spPr bwMode="auto">
            <a:xfrm>
              <a:off x="2238" y="2092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 </a:t>
              </a:r>
              <a:endParaRPr lang="en-US" sz="1000"/>
            </a:p>
          </p:txBody>
        </p:sp>
        <p:sp>
          <p:nvSpPr>
            <p:cNvPr id="56350" name="Rectangle 30"/>
            <p:cNvSpPr>
              <a:spLocks noChangeArrowheads="1"/>
            </p:cNvSpPr>
            <p:nvPr/>
          </p:nvSpPr>
          <p:spPr bwMode="auto">
            <a:xfrm rot="16200000">
              <a:off x="2091" y="2469"/>
              <a:ext cx="52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output variable</a:t>
              </a:r>
              <a:endParaRPr lang="en-US" sz="1000"/>
            </a:p>
          </p:txBody>
        </p:sp>
        <p:sp>
          <p:nvSpPr>
            <p:cNvPr id="56351" name="Line 31"/>
            <p:cNvSpPr>
              <a:spLocks noChangeShapeType="1"/>
            </p:cNvSpPr>
            <p:nvPr/>
          </p:nvSpPr>
          <p:spPr bwMode="auto">
            <a:xfrm flipV="1">
              <a:off x="557" y="3433"/>
              <a:ext cx="0" cy="1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Rectangle 32"/>
            <p:cNvSpPr>
              <a:spLocks noChangeArrowheads="1"/>
            </p:cNvSpPr>
            <p:nvPr/>
          </p:nvSpPr>
          <p:spPr bwMode="auto">
            <a:xfrm>
              <a:off x="515" y="3481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0 </a:t>
              </a:r>
              <a:endParaRPr lang="en-US" sz="1000"/>
            </a:p>
          </p:txBody>
        </p:sp>
        <p:sp>
          <p:nvSpPr>
            <p:cNvPr id="56353" name="Line 33"/>
            <p:cNvSpPr>
              <a:spLocks noChangeShapeType="1"/>
            </p:cNvSpPr>
            <p:nvPr/>
          </p:nvSpPr>
          <p:spPr bwMode="auto">
            <a:xfrm flipV="1">
              <a:off x="970" y="3433"/>
              <a:ext cx="0" cy="1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Rectangle 34"/>
            <p:cNvSpPr>
              <a:spLocks noChangeArrowheads="1"/>
            </p:cNvSpPr>
            <p:nvPr/>
          </p:nvSpPr>
          <p:spPr bwMode="auto">
            <a:xfrm>
              <a:off x="909" y="3481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 </a:t>
              </a:r>
              <a:endParaRPr lang="en-US" sz="1000"/>
            </a:p>
          </p:txBody>
        </p:sp>
        <p:sp>
          <p:nvSpPr>
            <p:cNvPr id="56355" name="Line 35"/>
            <p:cNvSpPr>
              <a:spLocks noChangeShapeType="1"/>
            </p:cNvSpPr>
            <p:nvPr/>
          </p:nvSpPr>
          <p:spPr bwMode="auto">
            <a:xfrm flipV="1">
              <a:off x="1381" y="3433"/>
              <a:ext cx="1" cy="1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37"/>
            <p:cNvSpPr>
              <a:spLocks noChangeShapeType="1"/>
            </p:cNvSpPr>
            <p:nvPr/>
          </p:nvSpPr>
          <p:spPr bwMode="auto">
            <a:xfrm flipV="1">
              <a:off x="1794" y="3433"/>
              <a:ext cx="0" cy="1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Rectangle 38"/>
            <p:cNvSpPr>
              <a:spLocks noChangeArrowheads="1"/>
            </p:cNvSpPr>
            <p:nvPr/>
          </p:nvSpPr>
          <p:spPr bwMode="auto">
            <a:xfrm>
              <a:off x="1735" y="3481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 </a:t>
              </a:r>
              <a:endParaRPr lang="en-US" sz="1000"/>
            </a:p>
          </p:txBody>
        </p:sp>
        <p:sp>
          <p:nvSpPr>
            <p:cNvPr id="56359" name="Line 39"/>
            <p:cNvSpPr>
              <a:spLocks noChangeShapeType="1"/>
            </p:cNvSpPr>
            <p:nvPr/>
          </p:nvSpPr>
          <p:spPr bwMode="auto">
            <a:xfrm flipV="1">
              <a:off x="2206" y="3433"/>
              <a:ext cx="0" cy="1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Rectangle 41"/>
            <p:cNvSpPr>
              <a:spLocks noChangeArrowheads="1"/>
            </p:cNvSpPr>
            <p:nvPr/>
          </p:nvSpPr>
          <p:spPr bwMode="auto">
            <a:xfrm>
              <a:off x="1287" y="3589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80"/>
                  </a:solidFill>
                  <a:latin typeface="Arial" pitchFamily="34" charset="0"/>
                </a:rPr>
                <a:t>time</a:t>
              </a:r>
              <a:endParaRPr lang="en-US" sz="1000"/>
            </a:p>
          </p:txBody>
        </p:sp>
        <p:sp>
          <p:nvSpPr>
            <p:cNvPr id="56362" name="Line 42"/>
            <p:cNvSpPr>
              <a:spLocks noChangeShapeType="1"/>
            </p:cNvSpPr>
            <p:nvPr/>
          </p:nvSpPr>
          <p:spPr bwMode="auto">
            <a:xfrm>
              <a:off x="557" y="3302"/>
              <a:ext cx="13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Line 43"/>
            <p:cNvSpPr>
              <a:spLocks noChangeShapeType="1"/>
            </p:cNvSpPr>
            <p:nvPr/>
          </p:nvSpPr>
          <p:spPr bwMode="auto">
            <a:xfrm>
              <a:off x="570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Line 44"/>
            <p:cNvSpPr>
              <a:spLocks noChangeShapeType="1"/>
            </p:cNvSpPr>
            <p:nvPr/>
          </p:nvSpPr>
          <p:spPr bwMode="auto">
            <a:xfrm>
              <a:off x="584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Line 45"/>
            <p:cNvSpPr>
              <a:spLocks noChangeShapeType="1"/>
            </p:cNvSpPr>
            <p:nvPr/>
          </p:nvSpPr>
          <p:spPr bwMode="auto">
            <a:xfrm>
              <a:off x="598" y="3302"/>
              <a:ext cx="13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Line 46"/>
            <p:cNvSpPr>
              <a:spLocks noChangeShapeType="1"/>
            </p:cNvSpPr>
            <p:nvPr/>
          </p:nvSpPr>
          <p:spPr bwMode="auto">
            <a:xfrm>
              <a:off x="611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Line 47"/>
            <p:cNvSpPr>
              <a:spLocks noChangeShapeType="1"/>
            </p:cNvSpPr>
            <p:nvPr/>
          </p:nvSpPr>
          <p:spPr bwMode="auto">
            <a:xfrm>
              <a:off x="625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Line 48"/>
            <p:cNvSpPr>
              <a:spLocks noChangeShapeType="1"/>
            </p:cNvSpPr>
            <p:nvPr/>
          </p:nvSpPr>
          <p:spPr bwMode="auto">
            <a:xfrm>
              <a:off x="639" y="3302"/>
              <a:ext cx="13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Line 49"/>
            <p:cNvSpPr>
              <a:spLocks noChangeShapeType="1"/>
            </p:cNvSpPr>
            <p:nvPr/>
          </p:nvSpPr>
          <p:spPr bwMode="auto">
            <a:xfrm>
              <a:off x="652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Line 50"/>
            <p:cNvSpPr>
              <a:spLocks noChangeShapeType="1"/>
            </p:cNvSpPr>
            <p:nvPr/>
          </p:nvSpPr>
          <p:spPr bwMode="auto">
            <a:xfrm>
              <a:off x="666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Line 51"/>
            <p:cNvSpPr>
              <a:spLocks noChangeShapeType="1"/>
            </p:cNvSpPr>
            <p:nvPr/>
          </p:nvSpPr>
          <p:spPr bwMode="auto">
            <a:xfrm>
              <a:off x="680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Line 52"/>
            <p:cNvSpPr>
              <a:spLocks noChangeShapeType="1"/>
            </p:cNvSpPr>
            <p:nvPr/>
          </p:nvSpPr>
          <p:spPr bwMode="auto">
            <a:xfrm>
              <a:off x="694" y="3302"/>
              <a:ext cx="13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Line 53"/>
            <p:cNvSpPr>
              <a:spLocks noChangeShapeType="1"/>
            </p:cNvSpPr>
            <p:nvPr/>
          </p:nvSpPr>
          <p:spPr bwMode="auto">
            <a:xfrm>
              <a:off x="707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4" name="Line 54"/>
            <p:cNvSpPr>
              <a:spLocks noChangeShapeType="1"/>
            </p:cNvSpPr>
            <p:nvPr/>
          </p:nvSpPr>
          <p:spPr bwMode="auto">
            <a:xfrm>
              <a:off x="721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5" name="Line 55"/>
            <p:cNvSpPr>
              <a:spLocks noChangeShapeType="1"/>
            </p:cNvSpPr>
            <p:nvPr/>
          </p:nvSpPr>
          <p:spPr bwMode="auto">
            <a:xfrm>
              <a:off x="735" y="3302"/>
              <a:ext cx="13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Line 56"/>
            <p:cNvSpPr>
              <a:spLocks noChangeShapeType="1"/>
            </p:cNvSpPr>
            <p:nvPr/>
          </p:nvSpPr>
          <p:spPr bwMode="auto">
            <a:xfrm>
              <a:off x="748" y="3302"/>
              <a:ext cx="14" cy="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Line 57"/>
            <p:cNvSpPr>
              <a:spLocks noChangeShapeType="1"/>
            </p:cNvSpPr>
            <p:nvPr/>
          </p:nvSpPr>
          <p:spPr bwMode="auto">
            <a:xfrm flipV="1">
              <a:off x="762" y="3171"/>
              <a:ext cx="1" cy="131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Line 58"/>
            <p:cNvSpPr>
              <a:spLocks noChangeShapeType="1"/>
            </p:cNvSpPr>
            <p:nvPr/>
          </p:nvSpPr>
          <p:spPr bwMode="auto">
            <a:xfrm>
              <a:off x="763" y="3171"/>
              <a:ext cx="26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Line 59"/>
            <p:cNvSpPr>
              <a:spLocks noChangeShapeType="1"/>
            </p:cNvSpPr>
            <p:nvPr/>
          </p:nvSpPr>
          <p:spPr bwMode="auto">
            <a:xfrm>
              <a:off x="78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Line 60"/>
            <p:cNvSpPr>
              <a:spLocks noChangeShapeType="1"/>
            </p:cNvSpPr>
            <p:nvPr/>
          </p:nvSpPr>
          <p:spPr bwMode="auto">
            <a:xfrm>
              <a:off x="80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Line 61"/>
            <p:cNvSpPr>
              <a:spLocks noChangeShapeType="1"/>
            </p:cNvSpPr>
            <p:nvPr/>
          </p:nvSpPr>
          <p:spPr bwMode="auto">
            <a:xfrm>
              <a:off x="817" y="3171"/>
              <a:ext cx="15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Line 62"/>
            <p:cNvSpPr>
              <a:spLocks noChangeShapeType="1"/>
            </p:cNvSpPr>
            <p:nvPr/>
          </p:nvSpPr>
          <p:spPr bwMode="auto">
            <a:xfrm>
              <a:off x="832" y="3171"/>
              <a:ext cx="12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Line 63"/>
            <p:cNvSpPr>
              <a:spLocks noChangeShapeType="1"/>
            </p:cNvSpPr>
            <p:nvPr/>
          </p:nvSpPr>
          <p:spPr bwMode="auto">
            <a:xfrm>
              <a:off x="844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Line 64"/>
            <p:cNvSpPr>
              <a:spLocks noChangeShapeType="1"/>
            </p:cNvSpPr>
            <p:nvPr/>
          </p:nvSpPr>
          <p:spPr bwMode="auto">
            <a:xfrm>
              <a:off x="858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65"/>
            <p:cNvSpPr>
              <a:spLocks noChangeShapeType="1"/>
            </p:cNvSpPr>
            <p:nvPr/>
          </p:nvSpPr>
          <p:spPr bwMode="auto">
            <a:xfrm>
              <a:off x="872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Line 66"/>
            <p:cNvSpPr>
              <a:spLocks noChangeShapeType="1"/>
            </p:cNvSpPr>
            <p:nvPr/>
          </p:nvSpPr>
          <p:spPr bwMode="auto">
            <a:xfrm>
              <a:off x="886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Line 67"/>
            <p:cNvSpPr>
              <a:spLocks noChangeShapeType="1"/>
            </p:cNvSpPr>
            <p:nvPr/>
          </p:nvSpPr>
          <p:spPr bwMode="auto">
            <a:xfrm>
              <a:off x="900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Line 68"/>
            <p:cNvSpPr>
              <a:spLocks noChangeShapeType="1"/>
            </p:cNvSpPr>
            <p:nvPr/>
          </p:nvSpPr>
          <p:spPr bwMode="auto">
            <a:xfrm>
              <a:off x="91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Line 69"/>
            <p:cNvSpPr>
              <a:spLocks noChangeShapeType="1"/>
            </p:cNvSpPr>
            <p:nvPr/>
          </p:nvSpPr>
          <p:spPr bwMode="auto">
            <a:xfrm>
              <a:off x="927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Line 70"/>
            <p:cNvSpPr>
              <a:spLocks noChangeShapeType="1"/>
            </p:cNvSpPr>
            <p:nvPr/>
          </p:nvSpPr>
          <p:spPr bwMode="auto">
            <a:xfrm>
              <a:off x="941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Line 71"/>
            <p:cNvSpPr>
              <a:spLocks noChangeShapeType="1"/>
            </p:cNvSpPr>
            <p:nvPr/>
          </p:nvSpPr>
          <p:spPr bwMode="auto">
            <a:xfrm>
              <a:off x="955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2" name="Line 72"/>
            <p:cNvSpPr>
              <a:spLocks noChangeShapeType="1"/>
            </p:cNvSpPr>
            <p:nvPr/>
          </p:nvSpPr>
          <p:spPr bwMode="auto">
            <a:xfrm>
              <a:off x="969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3" name="Line 73"/>
            <p:cNvSpPr>
              <a:spLocks noChangeShapeType="1"/>
            </p:cNvSpPr>
            <p:nvPr/>
          </p:nvSpPr>
          <p:spPr bwMode="auto">
            <a:xfrm>
              <a:off x="982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4" name="Line 74"/>
            <p:cNvSpPr>
              <a:spLocks noChangeShapeType="1"/>
            </p:cNvSpPr>
            <p:nvPr/>
          </p:nvSpPr>
          <p:spPr bwMode="auto">
            <a:xfrm>
              <a:off x="996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5" name="Line 75"/>
            <p:cNvSpPr>
              <a:spLocks noChangeShapeType="1"/>
            </p:cNvSpPr>
            <p:nvPr/>
          </p:nvSpPr>
          <p:spPr bwMode="auto">
            <a:xfrm>
              <a:off x="1010" y="3171"/>
              <a:ext cx="12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Line 76"/>
            <p:cNvSpPr>
              <a:spLocks noChangeShapeType="1"/>
            </p:cNvSpPr>
            <p:nvPr/>
          </p:nvSpPr>
          <p:spPr bwMode="auto">
            <a:xfrm>
              <a:off x="1022" y="3171"/>
              <a:ext cx="15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7" name="Line 77"/>
            <p:cNvSpPr>
              <a:spLocks noChangeShapeType="1"/>
            </p:cNvSpPr>
            <p:nvPr/>
          </p:nvSpPr>
          <p:spPr bwMode="auto">
            <a:xfrm>
              <a:off x="1037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Line 78"/>
            <p:cNvSpPr>
              <a:spLocks noChangeShapeType="1"/>
            </p:cNvSpPr>
            <p:nvPr/>
          </p:nvSpPr>
          <p:spPr bwMode="auto">
            <a:xfrm>
              <a:off x="1051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9" name="Line 79"/>
            <p:cNvSpPr>
              <a:spLocks noChangeShapeType="1"/>
            </p:cNvSpPr>
            <p:nvPr/>
          </p:nvSpPr>
          <p:spPr bwMode="auto">
            <a:xfrm>
              <a:off x="1065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0" name="Line 80"/>
            <p:cNvSpPr>
              <a:spLocks noChangeShapeType="1"/>
            </p:cNvSpPr>
            <p:nvPr/>
          </p:nvSpPr>
          <p:spPr bwMode="auto">
            <a:xfrm>
              <a:off x="1078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1" name="Line 81"/>
            <p:cNvSpPr>
              <a:spLocks noChangeShapeType="1"/>
            </p:cNvSpPr>
            <p:nvPr/>
          </p:nvSpPr>
          <p:spPr bwMode="auto">
            <a:xfrm>
              <a:off x="1092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>
              <a:off x="1106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3" name="Line 83"/>
            <p:cNvSpPr>
              <a:spLocks noChangeShapeType="1"/>
            </p:cNvSpPr>
            <p:nvPr/>
          </p:nvSpPr>
          <p:spPr bwMode="auto">
            <a:xfrm>
              <a:off x="111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Line 84"/>
            <p:cNvSpPr>
              <a:spLocks noChangeShapeType="1"/>
            </p:cNvSpPr>
            <p:nvPr/>
          </p:nvSpPr>
          <p:spPr bwMode="auto">
            <a:xfrm>
              <a:off x="113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5" name="Line 85"/>
            <p:cNvSpPr>
              <a:spLocks noChangeShapeType="1"/>
            </p:cNvSpPr>
            <p:nvPr/>
          </p:nvSpPr>
          <p:spPr bwMode="auto">
            <a:xfrm>
              <a:off x="1147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Line 86"/>
            <p:cNvSpPr>
              <a:spLocks noChangeShapeType="1"/>
            </p:cNvSpPr>
            <p:nvPr/>
          </p:nvSpPr>
          <p:spPr bwMode="auto">
            <a:xfrm>
              <a:off x="1160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Line 87"/>
            <p:cNvSpPr>
              <a:spLocks noChangeShapeType="1"/>
            </p:cNvSpPr>
            <p:nvPr/>
          </p:nvSpPr>
          <p:spPr bwMode="auto">
            <a:xfrm>
              <a:off x="1174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Line 88"/>
            <p:cNvSpPr>
              <a:spLocks noChangeShapeType="1"/>
            </p:cNvSpPr>
            <p:nvPr/>
          </p:nvSpPr>
          <p:spPr bwMode="auto">
            <a:xfrm>
              <a:off x="1188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Line 89"/>
            <p:cNvSpPr>
              <a:spLocks noChangeShapeType="1"/>
            </p:cNvSpPr>
            <p:nvPr/>
          </p:nvSpPr>
          <p:spPr bwMode="auto">
            <a:xfrm>
              <a:off x="1202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Line 90"/>
            <p:cNvSpPr>
              <a:spLocks noChangeShapeType="1"/>
            </p:cNvSpPr>
            <p:nvPr/>
          </p:nvSpPr>
          <p:spPr bwMode="auto">
            <a:xfrm>
              <a:off x="1215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Line 91"/>
            <p:cNvSpPr>
              <a:spLocks noChangeShapeType="1"/>
            </p:cNvSpPr>
            <p:nvPr/>
          </p:nvSpPr>
          <p:spPr bwMode="auto">
            <a:xfrm>
              <a:off x="122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Line 92"/>
            <p:cNvSpPr>
              <a:spLocks noChangeShapeType="1"/>
            </p:cNvSpPr>
            <p:nvPr/>
          </p:nvSpPr>
          <p:spPr bwMode="auto">
            <a:xfrm>
              <a:off x="1243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Line 93"/>
            <p:cNvSpPr>
              <a:spLocks noChangeShapeType="1"/>
            </p:cNvSpPr>
            <p:nvPr/>
          </p:nvSpPr>
          <p:spPr bwMode="auto">
            <a:xfrm>
              <a:off x="1256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4" name="Line 94"/>
            <p:cNvSpPr>
              <a:spLocks noChangeShapeType="1"/>
            </p:cNvSpPr>
            <p:nvPr/>
          </p:nvSpPr>
          <p:spPr bwMode="auto">
            <a:xfrm>
              <a:off x="1270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5" name="Line 95"/>
            <p:cNvSpPr>
              <a:spLocks noChangeShapeType="1"/>
            </p:cNvSpPr>
            <p:nvPr/>
          </p:nvSpPr>
          <p:spPr bwMode="auto">
            <a:xfrm>
              <a:off x="1284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6" name="Line 96"/>
            <p:cNvSpPr>
              <a:spLocks noChangeShapeType="1"/>
            </p:cNvSpPr>
            <p:nvPr/>
          </p:nvSpPr>
          <p:spPr bwMode="auto">
            <a:xfrm>
              <a:off x="1298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7" name="Line 97"/>
            <p:cNvSpPr>
              <a:spLocks noChangeShapeType="1"/>
            </p:cNvSpPr>
            <p:nvPr/>
          </p:nvSpPr>
          <p:spPr bwMode="auto">
            <a:xfrm>
              <a:off x="1311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8" name="Line 98"/>
            <p:cNvSpPr>
              <a:spLocks noChangeShapeType="1"/>
            </p:cNvSpPr>
            <p:nvPr/>
          </p:nvSpPr>
          <p:spPr bwMode="auto">
            <a:xfrm>
              <a:off x="1325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Line 99"/>
            <p:cNvSpPr>
              <a:spLocks noChangeShapeType="1"/>
            </p:cNvSpPr>
            <p:nvPr/>
          </p:nvSpPr>
          <p:spPr bwMode="auto">
            <a:xfrm>
              <a:off x="1339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Line 100"/>
            <p:cNvSpPr>
              <a:spLocks noChangeShapeType="1"/>
            </p:cNvSpPr>
            <p:nvPr/>
          </p:nvSpPr>
          <p:spPr bwMode="auto">
            <a:xfrm>
              <a:off x="1352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1" name="Line 101"/>
            <p:cNvSpPr>
              <a:spLocks noChangeShapeType="1"/>
            </p:cNvSpPr>
            <p:nvPr/>
          </p:nvSpPr>
          <p:spPr bwMode="auto">
            <a:xfrm>
              <a:off x="1366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2" name="Line 102"/>
            <p:cNvSpPr>
              <a:spLocks noChangeShapeType="1"/>
            </p:cNvSpPr>
            <p:nvPr/>
          </p:nvSpPr>
          <p:spPr bwMode="auto">
            <a:xfrm>
              <a:off x="1380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3" name="Line 103"/>
            <p:cNvSpPr>
              <a:spLocks noChangeShapeType="1"/>
            </p:cNvSpPr>
            <p:nvPr/>
          </p:nvSpPr>
          <p:spPr bwMode="auto">
            <a:xfrm>
              <a:off x="139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Line 104"/>
            <p:cNvSpPr>
              <a:spLocks noChangeShapeType="1"/>
            </p:cNvSpPr>
            <p:nvPr/>
          </p:nvSpPr>
          <p:spPr bwMode="auto">
            <a:xfrm>
              <a:off x="1407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Line 105"/>
            <p:cNvSpPr>
              <a:spLocks noChangeShapeType="1"/>
            </p:cNvSpPr>
            <p:nvPr/>
          </p:nvSpPr>
          <p:spPr bwMode="auto">
            <a:xfrm>
              <a:off x="1421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Line 106"/>
            <p:cNvSpPr>
              <a:spLocks noChangeShapeType="1"/>
            </p:cNvSpPr>
            <p:nvPr/>
          </p:nvSpPr>
          <p:spPr bwMode="auto">
            <a:xfrm>
              <a:off x="1435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Line 107"/>
            <p:cNvSpPr>
              <a:spLocks noChangeShapeType="1"/>
            </p:cNvSpPr>
            <p:nvPr/>
          </p:nvSpPr>
          <p:spPr bwMode="auto">
            <a:xfrm>
              <a:off x="1448" y="3171"/>
              <a:ext cx="15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Line 108"/>
            <p:cNvSpPr>
              <a:spLocks noChangeShapeType="1"/>
            </p:cNvSpPr>
            <p:nvPr/>
          </p:nvSpPr>
          <p:spPr bwMode="auto">
            <a:xfrm>
              <a:off x="146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Line 109"/>
            <p:cNvSpPr>
              <a:spLocks noChangeShapeType="1"/>
            </p:cNvSpPr>
            <p:nvPr/>
          </p:nvSpPr>
          <p:spPr bwMode="auto">
            <a:xfrm>
              <a:off x="1477" y="3171"/>
              <a:ext cx="12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0" name="Line 110"/>
            <p:cNvSpPr>
              <a:spLocks noChangeShapeType="1"/>
            </p:cNvSpPr>
            <p:nvPr/>
          </p:nvSpPr>
          <p:spPr bwMode="auto">
            <a:xfrm>
              <a:off x="148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Line 111"/>
            <p:cNvSpPr>
              <a:spLocks noChangeShapeType="1"/>
            </p:cNvSpPr>
            <p:nvPr/>
          </p:nvSpPr>
          <p:spPr bwMode="auto">
            <a:xfrm>
              <a:off x="1503" y="3171"/>
              <a:ext cx="15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Line 112"/>
            <p:cNvSpPr>
              <a:spLocks noChangeShapeType="1"/>
            </p:cNvSpPr>
            <p:nvPr/>
          </p:nvSpPr>
          <p:spPr bwMode="auto">
            <a:xfrm>
              <a:off x="1518" y="3171"/>
              <a:ext cx="12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Line 113"/>
            <p:cNvSpPr>
              <a:spLocks noChangeShapeType="1"/>
            </p:cNvSpPr>
            <p:nvPr/>
          </p:nvSpPr>
          <p:spPr bwMode="auto">
            <a:xfrm>
              <a:off x="1530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Line 114"/>
            <p:cNvSpPr>
              <a:spLocks noChangeShapeType="1"/>
            </p:cNvSpPr>
            <p:nvPr/>
          </p:nvSpPr>
          <p:spPr bwMode="auto">
            <a:xfrm>
              <a:off x="1544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5" name="Line 115"/>
            <p:cNvSpPr>
              <a:spLocks noChangeShapeType="1"/>
            </p:cNvSpPr>
            <p:nvPr/>
          </p:nvSpPr>
          <p:spPr bwMode="auto">
            <a:xfrm>
              <a:off x="1558" y="3171"/>
              <a:ext cx="15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Line 116"/>
            <p:cNvSpPr>
              <a:spLocks noChangeShapeType="1"/>
            </p:cNvSpPr>
            <p:nvPr/>
          </p:nvSpPr>
          <p:spPr bwMode="auto">
            <a:xfrm>
              <a:off x="1573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Line 117"/>
            <p:cNvSpPr>
              <a:spLocks noChangeShapeType="1"/>
            </p:cNvSpPr>
            <p:nvPr/>
          </p:nvSpPr>
          <p:spPr bwMode="auto">
            <a:xfrm>
              <a:off x="1586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Line 118"/>
            <p:cNvSpPr>
              <a:spLocks noChangeShapeType="1"/>
            </p:cNvSpPr>
            <p:nvPr/>
          </p:nvSpPr>
          <p:spPr bwMode="auto">
            <a:xfrm>
              <a:off x="159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Line 119"/>
            <p:cNvSpPr>
              <a:spLocks noChangeShapeType="1"/>
            </p:cNvSpPr>
            <p:nvPr/>
          </p:nvSpPr>
          <p:spPr bwMode="auto">
            <a:xfrm>
              <a:off x="161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Line 120"/>
            <p:cNvSpPr>
              <a:spLocks noChangeShapeType="1"/>
            </p:cNvSpPr>
            <p:nvPr/>
          </p:nvSpPr>
          <p:spPr bwMode="auto">
            <a:xfrm>
              <a:off x="1627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Line 121"/>
            <p:cNvSpPr>
              <a:spLocks noChangeShapeType="1"/>
            </p:cNvSpPr>
            <p:nvPr/>
          </p:nvSpPr>
          <p:spPr bwMode="auto">
            <a:xfrm>
              <a:off x="1641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Line 122"/>
            <p:cNvSpPr>
              <a:spLocks noChangeShapeType="1"/>
            </p:cNvSpPr>
            <p:nvPr/>
          </p:nvSpPr>
          <p:spPr bwMode="auto">
            <a:xfrm>
              <a:off x="1655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Line 123"/>
            <p:cNvSpPr>
              <a:spLocks noChangeShapeType="1"/>
            </p:cNvSpPr>
            <p:nvPr/>
          </p:nvSpPr>
          <p:spPr bwMode="auto">
            <a:xfrm>
              <a:off x="1669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Line 124"/>
            <p:cNvSpPr>
              <a:spLocks noChangeShapeType="1"/>
            </p:cNvSpPr>
            <p:nvPr/>
          </p:nvSpPr>
          <p:spPr bwMode="auto">
            <a:xfrm>
              <a:off x="1682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Line 125"/>
            <p:cNvSpPr>
              <a:spLocks noChangeShapeType="1"/>
            </p:cNvSpPr>
            <p:nvPr/>
          </p:nvSpPr>
          <p:spPr bwMode="auto">
            <a:xfrm>
              <a:off x="1696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Line 126"/>
            <p:cNvSpPr>
              <a:spLocks noChangeShapeType="1"/>
            </p:cNvSpPr>
            <p:nvPr/>
          </p:nvSpPr>
          <p:spPr bwMode="auto">
            <a:xfrm>
              <a:off x="1710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Line 127"/>
            <p:cNvSpPr>
              <a:spLocks noChangeShapeType="1"/>
            </p:cNvSpPr>
            <p:nvPr/>
          </p:nvSpPr>
          <p:spPr bwMode="auto">
            <a:xfrm>
              <a:off x="172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8" name="Line 128"/>
            <p:cNvSpPr>
              <a:spLocks noChangeShapeType="1"/>
            </p:cNvSpPr>
            <p:nvPr/>
          </p:nvSpPr>
          <p:spPr bwMode="auto">
            <a:xfrm>
              <a:off x="1737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9" name="Line 129"/>
            <p:cNvSpPr>
              <a:spLocks noChangeShapeType="1"/>
            </p:cNvSpPr>
            <p:nvPr/>
          </p:nvSpPr>
          <p:spPr bwMode="auto">
            <a:xfrm>
              <a:off x="1751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0" name="Line 130"/>
            <p:cNvSpPr>
              <a:spLocks noChangeShapeType="1"/>
            </p:cNvSpPr>
            <p:nvPr/>
          </p:nvSpPr>
          <p:spPr bwMode="auto">
            <a:xfrm>
              <a:off x="1764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1" name="Line 131"/>
            <p:cNvSpPr>
              <a:spLocks noChangeShapeType="1"/>
            </p:cNvSpPr>
            <p:nvPr/>
          </p:nvSpPr>
          <p:spPr bwMode="auto">
            <a:xfrm>
              <a:off x="1778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2" name="Line 132"/>
            <p:cNvSpPr>
              <a:spLocks noChangeShapeType="1"/>
            </p:cNvSpPr>
            <p:nvPr/>
          </p:nvSpPr>
          <p:spPr bwMode="auto">
            <a:xfrm>
              <a:off x="1792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3" name="Line 133"/>
            <p:cNvSpPr>
              <a:spLocks noChangeShapeType="1"/>
            </p:cNvSpPr>
            <p:nvPr/>
          </p:nvSpPr>
          <p:spPr bwMode="auto">
            <a:xfrm>
              <a:off x="1806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4" name="Line 134"/>
            <p:cNvSpPr>
              <a:spLocks noChangeShapeType="1"/>
            </p:cNvSpPr>
            <p:nvPr/>
          </p:nvSpPr>
          <p:spPr bwMode="auto">
            <a:xfrm>
              <a:off x="181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Line 135"/>
            <p:cNvSpPr>
              <a:spLocks noChangeShapeType="1"/>
            </p:cNvSpPr>
            <p:nvPr/>
          </p:nvSpPr>
          <p:spPr bwMode="auto">
            <a:xfrm>
              <a:off x="183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Line 136"/>
            <p:cNvSpPr>
              <a:spLocks noChangeShapeType="1"/>
            </p:cNvSpPr>
            <p:nvPr/>
          </p:nvSpPr>
          <p:spPr bwMode="auto">
            <a:xfrm>
              <a:off x="1847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Line 137"/>
            <p:cNvSpPr>
              <a:spLocks noChangeShapeType="1"/>
            </p:cNvSpPr>
            <p:nvPr/>
          </p:nvSpPr>
          <p:spPr bwMode="auto">
            <a:xfrm>
              <a:off x="1860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Line 138"/>
            <p:cNvSpPr>
              <a:spLocks noChangeShapeType="1"/>
            </p:cNvSpPr>
            <p:nvPr/>
          </p:nvSpPr>
          <p:spPr bwMode="auto">
            <a:xfrm>
              <a:off x="1874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Line 139"/>
            <p:cNvSpPr>
              <a:spLocks noChangeShapeType="1"/>
            </p:cNvSpPr>
            <p:nvPr/>
          </p:nvSpPr>
          <p:spPr bwMode="auto">
            <a:xfrm>
              <a:off x="1888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Line 140"/>
            <p:cNvSpPr>
              <a:spLocks noChangeShapeType="1"/>
            </p:cNvSpPr>
            <p:nvPr/>
          </p:nvSpPr>
          <p:spPr bwMode="auto">
            <a:xfrm>
              <a:off x="1901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1" name="Line 141"/>
            <p:cNvSpPr>
              <a:spLocks noChangeShapeType="1"/>
            </p:cNvSpPr>
            <p:nvPr/>
          </p:nvSpPr>
          <p:spPr bwMode="auto">
            <a:xfrm>
              <a:off x="1915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2" name="Line 142"/>
            <p:cNvSpPr>
              <a:spLocks noChangeShapeType="1"/>
            </p:cNvSpPr>
            <p:nvPr/>
          </p:nvSpPr>
          <p:spPr bwMode="auto">
            <a:xfrm>
              <a:off x="192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3" name="Line 143"/>
            <p:cNvSpPr>
              <a:spLocks noChangeShapeType="1"/>
            </p:cNvSpPr>
            <p:nvPr/>
          </p:nvSpPr>
          <p:spPr bwMode="auto">
            <a:xfrm>
              <a:off x="1943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4" name="Line 144"/>
            <p:cNvSpPr>
              <a:spLocks noChangeShapeType="1"/>
            </p:cNvSpPr>
            <p:nvPr/>
          </p:nvSpPr>
          <p:spPr bwMode="auto">
            <a:xfrm>
              <a:off x="1956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Line 145"/>
            <p:cNvSpPr>
              <a:spLocks noChangeShapeType="1"/>
            </p:cNvSpPr>
            <p:nvPr/>
          </p:nvSpPr>
          <p:spPr bwMode="auto">
            <a:xfrm>
              <a:off x="1970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6" name="Line 146"/>
            <p:cNvSpPr>
              <a:spLocks noChangeShapeType="1"/>
            </p:cNvSpPr>
            <p:nvPr/>
          </p:nvSpPr>
          <p:spPr bwMode="auto">
            <a:xfrm>
              <a:off x="1984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7" name="Line 147"/>
            <p:cNvSpPr>
              <a:spLocks noChangeShapeType="1"/>
            </p:cNvSpPr>
            <p:nvPr/>
          </p:nvSpPr>
          <p:spPr bwMode="auto">
            <a:xfrm>
              <a:off x="1997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8" name="Line 148"/>
            <p:cNvSpPr>
              <a:spLocks noChangeShapeType="1"/>
            </p:cNvSpPr>
            <p:nvPr/>
          </p:nvSpPr>
          <p:spPr bwMode="auto">
            <a:xfrm>
              <a:off x="2011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Line 149"/>
            <p:cNvSpPr>
              <a:spLocks noChangeShapeType="1"/>
            </p:cNvSpPr>
            <p:nvPr/>
          </p:nvSpPr>
          <p:spPr bwMode="auto">
            <a:xfrm>
              <a:off x="2025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Line 150"/>
            <p:cNvSpPr>
              <a:spLocks noChangeShapeType="1"/>
            </p:cNvSpPr>
            <p:nvPr/>
          </p:nvSpPr>
          <p:spPr bwMode="auto">
            <a:xfrm>
              <a:off x="2039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Line 151"/>
            <p:cNvSpPr>
              <a:spLocks noChangeShapeType="1"/>
            </p:cNvSpPr>
            <p:nvPr/>
          </p:nvSpPr>
          <p:spPr bwMode="auto">
            <a:xfrm>
              <a:off x="2052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Line 152"/>
            <p:cNvSpPr>
              <a:spLocks noChangeShapeType="1"/>
            </p:cNvSpPr>
            <p:nvPr/>
          </p:nvSpPr>
          <p:spPr bwMode="auto">
            <a:xfrm>
              <a:off x="2066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3" name="Line 153"/>
            <p:cNvSpPr>
              <a:spLocks noChangeShapeType="1"/>
            </p:cNvSpPr>
            <p:nvPr/>
          </p:nvSpPr>
          <p:spPr bwMode="auto">
            <a:xfrm>
              <a:off x="2080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4" name="Line 154"/>
            <p:cNvSpPr>
              <a:spLocks noChangeShapeType="1"/>
            </p:cNvSpPr>
            <p:nvPr/>
          </p:nvSpPr>
          <p:spPr bwMode="auto">
            <a:xfrm>
              <a:off x="2094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Line 155"/>
            <p:cNvSpPr>
              <a:spLocks noChangeShapeType="1"/>
            </p:cNvSpPr>
            <p:nvPr/>
          </p:nvSpPr>
          <p:spPr bwMode="auto">
            <a:xfrm>
              <a:off x="2107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Line 156"/>
            <p:cNvSpPr>
              <a:spLocks noChangeShapeType="1"/>
            </p:cNvSpPr>
            <p:nvPr/>
          </p:nvSpPr>
          <p:spPr bwMode="auto">
            <a:xfrm>
              <a:off x="2121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Line 157"/>
            <p:cNvSpPr>
              <a:spLocks noChangeShapeType="1"/>
            </p:cNvSpPr>
            <p:nvPr/>
          </p:nvSpPr>
          <p:spPr bwMode="auto">
            <a:xfrm>
              <a:off x="2134" y="3171"/>
              <a:ext cx="15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Line 158"/>
            <p:cNvSpPr>
              <a:spLocks noChangeShapeType="1"/>
            </p:cNvSpPr>
            <p:nvPr/>
          </p:nvSpPr>
          <p:spPr bwMode="auto">
            <a:xfrm>
              <a:off x="2149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9" name="Line 159"/>
            <p:cNvSpPr>
              <a:spLocks noChangeShapeType="1"/>
            </p:cNvSpPr>
            <p:nvPr/>
          </p:nvSpPr>
          <p:spPr bwMode="auto">
            <a:xfrm>
              <a:off x="2163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Line 160"/>
            <p:cNvSpPr>
              <a:spLocks noChangeShapeType="1"/>
            </p:cNvSpPr>
            <p:nvPr/>
          </p:nvSpPr>
          <p:spPr bwMode="auto">
            <a:xfrm>
              <a:off x="2177" y="3171"/>
              <a:ext cx="13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1" name="Line 161"/>
            <p:cNvSpPr>
              <a:spLocks noChangeShapeType="1"/>
            </p:cNvSpPr>
            <p:nvPr/>
          </p:nvSpPr>
          <p:spPr bwMode="auto">
            <a:xfrm>
              <a:off x="2190" y="3171"/>
              <a:ext cx="14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2" name="Line 162"/>
            <p:cNvSpPr>
              <a:spLocks noChangeShapeType="1"/>
            </p:cNvSpPr>
            <p:nvPr/>
          </p:nvSpPr>
          <p:spPr bwMode="auto">
            <a:xfrm flipV="1">
              <a:off x="557" y="3081"/>
              <a:ext cx="13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3" name="Line 163"/>
            <p:cNvSpPr>
              <a:spLocks noChangeShapeType="1"/>
            </p:cNvSpPr>
            <p:nvPr/>
          </p:nvSpPr>
          <p:spPr bwMode="auto">
            <a:xfrm>
              <a:off x="570" y="3081"/>
              <a:ext cx="14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4" name="Line 164"/>
            <p:cNvSpPr>
              <a:spLocks noChangeShapeType="1"/>
            </p:cNvSpPr>
            <p:nvPr/>
          </p:nvSpPr>
          <p:spPr bwMode="auto">
            <a:xfrm>
              <a:off x="584" y="3119"/>
              <a:ext cx="14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5" name="Line 165"/>
            <p:cNvSpPr>
              <a:spLocks noChangeShapeType="1"/>
            </p:cNvSpPr>
            <p:nvPr/>
          </p:nvSpPr>
          <p:spPr bwMode="auto">
            <a:xfrm flipV="1">
              <a:off x="598" y="3113"/>
              <a:ext cx="13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6" name="Line 166"/>
            <p:cNvSpPr>
              <a:spLocks noChangeShapeType="1"/>
            </p:cNvSpPr>
            <p:nvPr/>
          </p:nvSpPr>
          <p:spPr bwMode="auto">
            <a:xfrm>
              <a:off x="611" y="3113"/>
              <a:ext cx="14" cy="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Line 167"/>
            <p:cNvSpPr>
              <a:spLocks noChangeShapeType="1"/>
            </p:cNvSpPr>
            <p:nvPr/>
          </p:nvSpPr>
          <p:spPr bwMode="auto">
            <a:xfrm flipV="1">
              <a:off x="625" y="3108"/>
              <a:ext cx="14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8" name="Line 168"/>
            <p:cNvSpPr>
              <a:spLocks noChangeShapeType="1"/>
            </p:cNvSpPr>
            <p:nvPr/>
          </p:nvSpPr>
          <p:spPr bwMode="auto">
            <a:xfrm flipV="1">
              <a:off x="639" y="3078"/>
              <a:ext cx="13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9" name="Line 169"/>
            <p:cNvSpPr>
              <a:spLocks noChangeShapeType="1"/>
            </p:cNvSpPr>
            <p:nvPr/>
          </p:nvSpPr>
          <p:spPr bwMode="auto">
            <a:xfrm>
              <a:off x="652" y="3078"/>
              <a:ext cx="14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0" name="Line 170"/>
            <p:cNvSpPr>
              <a:spLocks noChangeShapeType="1"/>
            </p:cNvSpPr>
            <p:nvPr/>
          </p:nvSpPr>
          <p:spPr bwMode="auto">
            <a:xfrm flipV="1">
              <a:off x="666" y="3063"/>
              <a:ext cx="14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1" name="Line 171"/>
            <p:cNvSpPr>
              <a:spLocks noChangeShapeType="1"/>
            </p:cNvSpPr>
            <p:nvPr/>
          </p:nvSpPr>
          <p:spPr bwMode="auto">
            <a:xfrm>
              <a:off x="680" y="3063"/>
              <a:ext cx="14" cy="6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2" name="Line 172"/>
            <p:cNvSpPr>
              <a:spLocks noChangeShapeType="1"/>
            </p:cNvSpPr>
            <p:nvPr/>
          </p:nvSpPr>
          <p:spPr bwMode="auto">
            <a:xfrm flipV="1">
              <a:off x="694" y="3126"/>
              <a:ext cx="13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3" name="Line 173"/>
            <p:cNvSpPr>
              <a:spLocks noChangeShapeType="1"/>
            </p:cNvSpPr>
            <p:nvPr/>
          </p:nvSpPr>
          <p:spPr bwMode="auto">
            <a:xfrm flipV="1">
              <a:off x="707" y="3078"/>
              <a:ext cx="14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4" name="Line 174"/>
            <p:cNvSpPr>
              <a:spLocks noChangeShapeType="1"/>
            </p:cNvSpPr>
            <p:nvPr/>
          </p:nvSpPr>
          <p:spPr bwMode="auto">
            <a:xfrm>
              <a:off x="721" y="3078"/>
              <a:ext cx="14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5" name="Line 175"/>
            <p:cNvSpPr>
              <a:spLocks noChangeShapeType="1"/>
            </p:cNvSpPr>
            <p:nvPr/>
          </p:nvSpPr>
          <p:spPr bwMode="auto">
            <a:xfrm>
              <a:off x="735" y="3087"/>
              <a:ext cx="13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6" name="Line 176"/>
            <p:cNvSpPr>
              <a:spLocks noChangeShapeType="1"/>
            </p:cNvSpPr>
            <p:nvPr/>
          </p:nvSpPr>
          <p:spPr bwMode="auto">
            <a:xfrm flipV="1">
              <a:off x="748" y="3084"/>
              <a:ext cx="14" cy="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7" name="Line 177"/>
            <p:cNvSpPr>
              <a:spLocks noChangeShapeType="1"/>
            </p:cNvSpPr>
            <p:nvPr/>
          </p:nvSpPr>
          <p:spPr bwMode="auto">
            <a:xfrm>
              <a:off x="762" y="3084"/>
              <a:ext cx="1" cy="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8" name="Line 178"/>
            <p:cNvSpPr>
              <a:spLocks noChangeShapeType="1"/>
            </p:cNvSpPr>
            <p:nvPr/>
          </p:nvSpPr>
          <p:spPr bwMode="auto">
            <a:xfrm>
              <a:off x="763" y="3108"/>
              <a:ext cx="2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99" name="Line 179"/>
            <p:cNvSpPr>
              <a:spLocks noChangeShapeType="1"/>
            </p:cNvSpPr>
            <p:nvPr/>
          </p:nvSpPr>
          <p:spPr bwMode="auto">
            <a:xfrm flipV="1">
              <a:off x="789" y="3107"/>
              <a:ext cx="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0" name="Line 180"/>
            <p:cNvSpPr>
              <a:spLocks noChangeShapeType="1"/>
            </p:cNvSpPr>
            <p:nvPr/>
          </p:nvSpPr>
          <p:spPr bwMode="auto">
            <a:xfrm flipV="1">
              <a:off x="803" y="3091"/>
              <a:ext cx="14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1" name="Line 181"/>
            <p:cNvSpPr>
              <a:spLocks noChangeShapeType="1"/>
            </p:cNvSpPr>
            <p:nvPr/>
          </p:nvSpPr>
          <p:spPr bwMode="auto">
            <a:xfrm flipV="1">
              <a:off x="817" y="3054"/>
              <a:ext cx="15" cy="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2" name="Line 182"/>
            <p:cNvSpPr>
              <a:spLocks noChangeShapeType="1"/>
            </p:cNvSpPr>
            <p:nvPr/>
          </p:nvSpPr>
          <p:spPr bwMode="auto">
            <a:xfrm flipV="1">
              <a:off x="832" y="3045"/>
              <a:ext cx="12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3" name="Line 183"/>
            <p:cNvSpPr>
              <a:spLocks noChangeShapeType="1"/>
            </p:cNvSpPr>
            <p:nvPr/>
          </p:nvSpPr>
          <p:spPr bwMode="auto">
            <a:xfrm>
              <a:off x="844" y="3045"/>
              <a:ext cx="14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4" name="Line 184"/>
            <p:cNvSpPr>
              <a:spLocks noChangeShapeType="1"/>
            </p:cNvSpPr>
            <p:nvPr/>
          </p:nvSpPr>
          <p:spPr bwMode="auto">
            <a:xfrm>
              <a:off x="858" y="3061"/>
              <a:ext cx="14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5" name="Line 185"/>
            <p:cNvSpPr>
              <a:spLocks noChangeShapeType="1"/>
            </p:cNvSpPr>
            <p:nvPr/>
          </p:nvSpPr>
          <p:spPr bwMode="auto">
            <a:xfrm flipV="1">
              <a:off x="872" y="3064"/>
              <a:ext cx="14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6" name="Line 186"/>
            <p:cNvSpPr>
              <a:spLocks noChangeShapeType="1"/>
            </p:cNvSpPr>
            <p:nvPr/>
          </p:nvSpPr>
          <p:spPr bwMode="auto">
            <a:xfrm flipV="1">
              <a:off x="886" y="3021"/>
              <a:ext cx="14" cy="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7" name="Line 187"/>
            <p:cNvSpPr>
              <a:spLocks noChangeShapeType="1"/>
            </p:cNvSpPr>
            <p:nvPr/>
          </p:nvSpPr>
          <p:spPr bwMode="auto">
            <a:xfrm flipV="1">
              <a:off x="900" y="3011"/>
              <a:ext cx="13" cy="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508" name="Group 188"/>
            <p:cNvGrpSpPr>
              <a:grpSpLocks/>
            </p:cNvGrpSpPr>
            <p:nvPr/>
          </p:nvGrpSpPr>
          <p:grpSpPr bwMode="auto">
            <a:xfrm>
              <a:off x="568" y="2195"/>
              <a:ext cx="1647" cy="911"/>
              <a:chOff x="1155" y="830"/>
              <a:chExt cx="3622" cy="1840"/>
            </a:xfrm>
          </p:grpSpPr>
          <p:sp>
            <p:nvSpPr>
              <p:cNvPr id="56509" name="Line 189"/>
              <p:cNvSpPr>
                <a:spLocks noChangeShapeType="1"/>
              </p:cNvSpPr>
              <p:nvPr/>
            </p:nvSpPr>
            <p:spPr bwMode="auto">
              <a:xfrm>
                <a:off x="1939" y="2478"/>
                <a:ext cx="31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0" name="Line 190"/>
              <p:cNvSpPr>
                <a:spLocks noChangeShapeType="1"/>
              </p:cNvSpPr>
              <p:nvPr/>
            </p:nvSpPr>
            <p:spPr bwMode="auto">
              <a:xfrm flipV="1">
                <a:off x="1970" y="2441"/>
                <a:ext cx="29" cy="8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1" name="Line 191"/>
              <p:cNvSpPr>
                <a:spLocks noChangeShapeType="1"/>
              </p:cNvSpPr>
              <p:nvPr/>
            </p:nvSpPr>
            <p:spPr bwMode="auto">
              <a:xfrm flipV="1">
                <a:off x="1999" y="2313"/>
                <a:ext cx="31" cy="1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Line 192"/>
              <p:cNvSpPr>
                <a:spLocks noChangeShapeType="1"/>
              </p:cNvSpPr>
              <p:nvPr/>
            </p:nvSpPr>
            <p:spPr bwMode="auto">
              <a:xfrm flipV="1">
                <a:off x="2030" y="2226"/>
                <a:ext cx="31" cy="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Line 193"/>
              <p:cNvSpPr>
                <a:spLocks noChangeShapeType="1"/>
              </p:cNvSpPr>
              <p:nvPr/>
            </p:nvSpPr>
            <p:spPr bwMode="auto">
              <a:xfrm flipV="1">
                <a:off x="2061" y="2174"/>
                <a:ext cx="28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Line 194"/>
              <p:cNvSpPr>
                <a:spLocks noChangeShapeType="1"/>
              </p:cNvSpPr>
              <p:nvPr/>
            </p:nvSpPr>
            <p:spPr bwMode="auto">
              <a:xfrm>
                <a:off x="2089" y="2174"/>
                <a:ext cx="3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Line 195"/>
              <p:cNvSpPr>
                <a:spLocks noChangeShapeType="1"/>
              </p:cNvSpPr>
              <p:nvPr/>
            </p:nvSpPr>
            <p:spPr bwMode="auto">
              <a:xfrm>
                <a:off x="2120" y="2224"/>
                <a:ext cx="31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Line 196"/>
              <p:cNvSpPr>
                <a:spLocks noChangeShapeType="1"/>
              </p:cNvSpPr>
              <p:nvPr/>
            </p:nvSpPr>
            <p:spPr bwMode="auto">
              <a:xfrm flipV="1">
                <a:off x="2151" y="2064"/>
                <a:ext cx="28" cy="19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7" name="Line 197"/>
              <p:cNvSpPr>
                <a:spLocks noChangeShapeType="1"/>
              </p:cNvSpPr>
              <p:nvPr/>
            </p:nvSpPr>
            <p:spPr bwMode="auto">
              <a:xfrm flipV="1">
                <a:off x="2179" y="1964"/>
                <a:ext cx="31" cy="1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8" name="Line 198"/>
              <p:cNvSpPr>
                <a:spLocks noChangeShapeType="1"/>
              </p:cNvSpPr>
              <p:nvPr/>
            </p:nvSpPr>
            <p:spPr bwMode="auto">
              <a:xfrm flipV="1">
                <a:off x="2210" y="1891"/>
                <a:ext cx="31" cy="7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Line 199"/>
              <p:cNvSpPr>
                <a:spLocks noChangeShapeType="1"/>
              </p:cNvSpPr>
              <p:nvPr/>
            </p:nvSpPr>
            <p:spPr bwMode="auto">
              <a:xfrm>
                <a:off x="2241" y="1891"/>
                <a:ext cx="31" cy="7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0" name="Line 200"/>
              <p:cNvSpPr>
                <a:spLocks noChangeShapeType="1"/>
              </p:cNvSpPr>
              <p:nvPr/>
            </p:nvSpPr>
            <p:spPr bwMode="auto">
              <a:xfrm flipV="1">
                <a:off x="2272" y="1933"/>
                <a:ext cx="29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1" name="Line 201"/>
              <p:cNvSpPr>
                <a:spLocks noChangeShapeType="1"/>
              </p:cNvSpPr>
              <p:nvPr/>
            </p:nvSpPr>
            <p:spPr bwMode="auto">
              <a:xfrm flipV="1">
                <a:off x="2301" y="1851"/>
                <a:ext cx="31" cy="8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2" name="Line 202"/>
              <p:cNvSpPr>
                <a:spLocks noChangeShapeType="1"/>
              </p:cNvSpPr>
              <p:nvPr/>
            </p:nvSpPr>
            <p:spPr bwMode="auto">
              <a:xfrm flipV="1">
                <a:off x="2332" y="1823"/>
                <a:ext cx="30" cy="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Line 203"/>
              <p:cNvSpPr>
                <a:spLocks noChangeShapeType="1"/>
              </p:cNvSpPr>
              <p:nvPr/>
            </p:nvSpPr>
            <p:spPr bwMode="auto">
              <a:xfrm flipV="1">
                <a:off x="2362" y="1809"/>
                <a:ext cx="29" cy="1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4" name="Line 204"/>
              <p:cNvSpPr>
                <a:spLocks noChangeShapeType="1"/>
              </p:cNvSpPr>
              <p:nvPr/>
            </p:nvSpPr>
            <p:spPr bwMode="auto">
              <a:xfrm flipV="1">
                <a:off x="2391" y="1705"/>
                <a:ext cx="31" cy="1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5" name="Line 205"/>
              <p:cNvSpPr>
                <a:spLocks noChangeShapeType="1"/>
              </p:cNvSpPr>
              <p:nvPr/>
            </p:nvSpPr>
            <p:spPr bwMode="auto">
              <a:xfrm flipV="1">
                <a:off x="2422" y="1582"/>
                <a:ext cx="31" cy="1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6" name="Line 206"/>
              <p:cNvSpPr>
                <a:spLocks noChangeShapeType="1"/>
              </p:cNvSpPr>
              <p:nvPr/>
            </p:nvSpPr>
            <p:spPr bwMode="auto">
              <a:xfrm flipV="1">
                <a:off x="2453" y="1540"/>
                <a:ext cx="28" cy="4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Line 207"/>
              <p:cNvSpPr>
                <a:spLocks noChangeShapeType="1"/>
              </p:cNvSpPr>
              <p:nvPr/>
            </p:nvSpPr>
            <p:spPr bwMode="auto">
              <a:xfrm flipV="1">
                <a:off x="2481" y="1466"/>
                <a:ext cx="31" cy="7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8" name="Line 208"/>
              <p:cNvSpPr>
                <a:spLocks noChangeShapeType="1"/>
              </p:cNvSpPr>
              <p:nvPr/>
            </p:nvSpPr>
            <p:spPr bwMode="auto">
              <a:xfrm flipV="1">
                <a:off x="2512" y="1450"/>
                <a:ext cx="3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Line 209"/>
              <p:cNvSpPr>
                <a:spLocks noChangeShapeType="1"/>
              </p:cNvSpPr>
              <p:nvPr/>
            </p:nvSpPr>
            <p:spPr bwMode="auto">
              <a:xfrm flipV="1">
                <a:off x="2543" y="1366"/>
                <a:ext cx="31" cy="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Line 210"/>
              <p:cNvSpPr>
                <a:spLocks noChangeShapeType="1"/>
              </p:cNvSpPr>
              <p:nvPr/>
            </p:nvSpPr>
            <p:spPr bwMode="auto">
              <a:xfrm>
                <a:off x="2574" y="1366"/>
                <a:ext cx="28" cy="10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Line 211"/>
              <p:cNvSpPr>
                <a:spLocks noChangeShapeType="1"/>
              </p:cNvSpPr>
              <p:nvPr/>
            </p:nvSpPr>
            <p:spPr bwMode="auto">
              <a:xfrm>
                <a:off x="2602" y="1468"/>
                <a:ext cx="31" cy="3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2" name="Line 212"/>
              <p:cNvSpPr>
                <a:spLocks noChangeShapeType="1"/>
              </p:cNvSpPr>
              <p:nvPr/>
            </p:nvSpPr>
            <p:spPr bwMode="auto">
              <a:xfrm flipV="1">
                <a:off x="2633" y="1428"/>
                <a:ext cx="31" cy="7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3" name="Line 213"/>
              <p:cNvSpPr>
                <a:spLocks noChangeShapeType="1"/>
              </p:cNvSpPr>
              <p:nvPr/>
            </p:nvSpPr>
            <p:spPr bwMode="auto">
              <a:xfrm flipV="1">
                <a:off x="2664" y="1350"/>
                <a:ext cx="29" cy="7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4" name="Line 214"/>
              <p:cNvSpPr>
                <a:spLocks noChangeShapeType="1"/>
              </p:cNvSpPr>
              <p:nvPr/>
            </p:nvSpPr>
            <p:spPr bwMode="auto">
              <a:xfrm>
                <a:off x="2693" y="1350"/>
                <a:ext cx="31" cy="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Line 215"/>
              <p:cNvSpPr>
                <a:spLocks noChangeShapeType="1"/>
              </p:cNvSpPr>
              <p:nvPr/>
            </p:nvSpPr>
            <p:spPr bwMode="auto">
              <a:xfrm flipV="1">
                <a:off x="2724" y="1278"/>
                <a:ext cx="31" cy="7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Line 216"/>
              <p:cNvSpPr>
                <a:spLocks noChangeShapeType="1"/>
              </p:cNvSpPr>
              <p:nvPr/>
            </p:nvSpPr>
            <p:spPr bwMode="auto">
              <a:xfrm>
                <a:off x="2755" y="1278"/>
                <a:ext cx="30" cy="7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Line 217"/>
              <p:cNvSpPr>
                <a:spLocks noChangeShapeType="1"/>
              </p:cNvSpPr>
              <p:nvPr/>
            </p:nvSpPr>
            <p:spPr bwMode="auto">
              <a:xfrm>
                <a:off x="2785" y="1349"/>
                <a:ext cx="29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8" name="Line 218"/>
              <p:cNvSpPr>
                <a:spLocks noChangeShapeType="1"/>
              </p:cNvSpPr>
              <p:nvPr/>
            </p:nvSpPr>
            <p:spPr bwMode="auto">
              <a:xfrm flipV="1">
                <a:off x="2814" y="1218"/>
                <a:ext cx="31" cy="1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Line 219"/>
              <p:cNvSpPr>
                <a:spLocks noChangeShapeType="1"/>
              </p:cNvSpPr>
              <p:nvPr/>
            </p:nvSpPr>
            <p:spPr bwMode="auto">
              <a:xfrm flipV="1">
                <a:off x="2845" y="1179"/>
                <a:ext cx="31" cy="3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Line 220"/>
              <p:cNvSpPr>
                <a:spLocks noChangeShapeType="1"/>
              </p:cNvSpPr>
              <p:nvPr/>
            </p:nvSpPr>
            <p:spPr bwMode="auto">
              <a:xfrm>
                <a:off x="2876" y="1179"/>
                <a:ext cx="28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Line 221"/>
              <p:cNvSpPr>
                <a:spLocks noChangeShapeType="1"/>
              </p:cNvSpPr>
              <p:nvPr/>
            </p:nvSpPr>
            <p:spPr bwMode="auto">
              <a:xfrm flipV="1">
                <a:off x="2904" y="1169"/>
                <a:ext cx="31" cy="3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Line 222"/>
              <p:cNvSpPr>
                <a:spLocks noChangeShapeType="1"/>
              </p:cNvSpPr>
              <p:nvPr/>
            </p:nvSpPr>
            <p:spPr bwMode="auto">
              <a:xfrm>
                <a:off x="2935" y="1169"/>
                <a:ext cx="31" cy="5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Line 223"/>
              <p:cNvSpPr>
                <a:spLocks noChangeShapeType="1"/>
              </p:cNvSpPr>
              <p:nvPr/>
            </p:nvSpPr>
            <p:spPr bwMode="auto">
              <a:xfrm>
                <a:off x="2966" y="1223"/>
                <a:ext cx="29" cy="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4" name="Line 224"/>
              <p:cNvSpPr>
                <a:spLocks noChangeShapeType="1"/>
              </p:cNvSpPr>
              <p:nvPr/>
            </p:nvSpPr>
            <p:spPr bwMode="auto">
              <a:xfrm>
                <a:off x="2995" y="1230"/>
                <a:ext cx="30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Line 225"/>
              <p:cNvSpPr>
                <a:spLocks noChangeShapeType="1"/>
              </p:cNvSpPr>
              <p:nvPr/>
            </p:nvSpPr>
            <p:spPr bwMode="auto">
              <a:xfrm flipV="1">
                <a:off x="3025" y="1097"/>
                <a:ext cx="31" cy="1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Line 226"/>
              <p:cNvSpPr>
                <a:spLocks noChangeShapeType="1"/>
              </p:cNvSpPr>
              <p:nvPr/>
            </p:nvSpPr>
            <p:spPr bwMode="auto">
              <a:xfrm>
                <a:off x="3056" y="1097"/>
                <a:ext cx="31" cy="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7" name="Line 227"/>
              <p:cNvSpPr>
                <a:spLocks noChangeShapeType="1"/>
              </p:cNvSpPr>
              <p:nvPr/>
            </p:nvSpPr>
            <p:spPr bwMode="auto">
              <a:xfrm flipV="1">
                <a:off x="3087" y="1119"/>
                <a:ext cx="29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8" name="Line 228"/>
              <p:cNvSpPr>
                <a:spLocks noChangeShapeType="1"/>
              </p:cNvSpPr>
              <p:nvPr/>
            </p:nvSpPr>
            <p:spPr bwMode="auto">
              <a:xfrm flipV="1">
                <a:off x="3116" y="1104"/>
                <a:ext cx="3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9" name="Line 229"/>
              <p:cNvSpPr>
                <a:spLocks noChangeShapeType="1"/>
              </p:cNvSpPr>
              <p:nvPr/>
            </p:nvSpPr>
            <p:spPr bwMode="auto">
              <a:xfrm flipV="1">
                <a:off x="3147" y="1001"/>
                <a:ext cx="31" cy="1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0" name="Line 230"/>
              <p:cNvSpPr>
                <a:spLocks noChangeShapeType="1"/>
              </p:cNvSpPr>
              <p:nvPr/>
            </p:nvSpPr>
            <p:spPr bwMode="auto">
              <a:xfrm flipV="1">
                <a:off x="3178" y="959"/>
                <a:ext cx="28" cy="4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Line 231"/>
              <p:cNvSpPr>
                <a:spLocks noChangeShapeType="1"/>
              </p:cNvSpPr>
              <p:nvPr/>
            </p:nvSpPr>
            <p:spPr bwMode="auto">
              <a:xfrm>
                <a:off x="3206" y="959"/>
                <a:ext cx="31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2" name="Line 232"/>
              <p:cNvSpPr>
                <a:spLocks noChangeShapeType="1"/>
              </p:cNvSpPr>
              <p:nvPr/>
            </p:nvSpPr>
            <p:spPr bwMode="auto">
              <a:xfrm flipV="1">
                <a:off x="3237" y="956"/>
                <a:ext cx="31" cy="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3" name="Line 233"/>
              <p:cNvSpPr>
                <a:spLocks noChangeShapeType="1"/>
              </p:cNvSpPr>
              <p:nvPr/>
            </p:nvSpPr>
            <p:spPr bwMode="auto">
              <a:xfrm>
                <a:off x="3268" y="956"/>
                <a:ext cx="2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Line 234"/>
              <p:cNvSpPr>
                <a:spLocks noChangeShapeType="1"/>
              </p:cNvSpPr>
              <p:nvPr/>
            </p:nvSpPr>
            <p:spPr bwMode="auto">
              <a:xfrm>
                <a:off x="3296" y="956"/>
                <a:ext cx="31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Line 235"/>
              <p:cNvSpPr>
                <a:spLocks noChangeShapeType="1"/>
              </p:cNvSpPr>
              <p:nvPr/>
            </p:nvSpPr>
            <p:spPr bwMode="auto">
              <a:xfrm>
                <a:off x="3327" y="959"/>
                <a:ext cx="31" cy="8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6" name="Line 236"/>
              <p:cNvSpPr>
                <a:spLocks noChangeShapeType="1"/>
              </p:cNvSpPr>
              <p:nvPr/>
            </p:nvSpPr>
            <p:spPr bwMode="auto">
              <a:xfrm>
                <a:off x="3358" y="1048"/>
                <a:ext cx="31" cy="3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Line 237"/>
              <p:cNvSpPr>
                <a:spLocks noChangeShapeType="1"/>
              </p:cNvSpPr>
              <p:nvPr/>
            </p:nvSpPr>
            <p:spPr bwMode="auto">
              <a:xfrm>
                <a:off x="3389" y="1085"/>
                <a:ext cx="29" cy="5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Line 238"/>
              <p:cNvSpPr>
                <a:spLocks noChangeShapeType="1"/>
              </p:cNvSpPr>
              <p:nvPr/>
            </p:nvSpPr>
            <p:spPr bwMode="auto">
              <a:xfrm flipV="1">
                <a:off x="3418" y="1090"/>
                <a:ext cx="30" cy="4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9" name="Line 239"/>
              <p:cNvSpPr>
                <a:spLocks noChangeShapeType="1"/>
              </p:cNvSpPr>
              <p:nvPr/>
            </p:nvSpPr>
            <p:spPr bwMode="auto">
              <a:xfrm>
                <a:off x="3448" y="1090"/>
                <a:ext cx="31" cy="4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0" name="Line 240"/>
              <p:cNvSpPr>
                <a:spLocks noChangeShapeType="1"/>
              </p:cNvSpPr>
              <p:nvPr/>
            </p:nvSpPr>
            <p:spPr bwMode="auto">
              <a:xfrm flipV="1">
                <a:off x="3479" y="1072"/>
                <a:ext cx="29" cy="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Line 241"/>
              <p:cNvSpPr>
                <a:spLocks noChangeShapeType="1"/>
              </p:cNvSpPr>
              <p:nvPr/>
            </p:nvSpPr>
            <p:spPr bwMode="auto">
              <a:xfrm flipV="1">
                <a:off x="3508" y="952"/>
                <a:ext cx="31" cy="1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2" name="Line 242"/>
              <p:cNvSpPr>
                <a:spLocks noChangeShapeType="1"/>
              </p:cNvSpPr>
              <p:nvPr/>
            </p:nvSpPr>
            <p:spPr bwMode="auto">
              <a:xfrm>
                <a:off x="3539" y="952"/>
                <a:ext cx="31" cy="1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3" name="Line 243"/>
              <p:cNvSpPr>
                <a:spLocks noChangeShapeType="1"/>
              </p:cNvSpPr>
              <p:nvPr/>
            </p:nvSpPr>
            <p:spPr bwMode="auto">
              <a:xfrm flipV="1">
                <a:off x="3570" y="917"/>
                <a:ext cx="31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Line 244"/>
              <p:cNvSpPr>
                <a:spLocks noChangeShapeType="1"/>
              </p:cNvSpPr>
              <p:nvPr/>
            </p:nvSpPr>
            <p:spPr bwMode="auto">
              <a:xfrm>
                <a:off x="3601" y="917"/>
                <a:ext cx="28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5" name="Line 245"/>
              <p:cNvSpPr>
                <a:spLocks noChangeShapeType="1"/>
              </p:cNvSpPr>
              <p:nvPr/>
            </p:nvSpPr>
            <p:spPr bwMode="auto">
              <a:xfrm>
                <a:off x="3629" y="937"/>
                <a:ext cx="31" cy="12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Line 246"/>
              <p:cNvSpPr>
                <a:spLocks noChangeShapeType="1"/>
              </p:cNvSpPr>
              <p:nvPr/>
            </p:nvSpPr>
            <p:spPr bwMode="auto">
              <a:xfrm flipV="1">
                <a:off x="3660" y="930"/>
                <a:ext cx="31" cy="1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Line 247"/>
              <p:cNvSpPr>
                <a:spLocks noChangeShapeType="1"/>
              </p:cNvSpPr>
              <p:nvPr/>
            </p:nvSpPr>
            <p:spPr bwMode="auto">
              <a:xfrm>
                <a:off x="3691" y="930"/>
                <a:ext cx="28" cy="9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8" name="Line 248"/>
              <p:cNvSpPr>
                <a:spLocks noChangeShapeType="1"/>
              </p:cNvSpPr>
              <p:nvPr/>
            </p:nvSpPr>
            <p:spPr bwMode="auto">
              <a:xfrm flipV="1">
                <a:off x="3719" y="1003"/>
                <a:ext cx="31" cy="2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Line 249"/>
              <p:cNvSpPr>
                <a:spLocks noChangeShapeType="1"/>
              </p:cNvSpPr>
              <p:nvPr/>
            </p:nvSpPr>
            <p:spPr bwMode="auto">
              <a:xfrm flipV="1">
                <a:off x="3750" y="927"/>
                <a:ext cx="31" cy="7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Line 250"/>
              <p:cNvSpPr>
                <a:spLocks noChangeShapeType="1"/>
              </p:cNvSpPr>
              <p:nvPr/>
            </p:nvSpPr>
            <p:spPr bwMode="auto">
              <a:xfrm>
                <a:off x="3781" y="927"/>
                <a:ext cx="29" cy="3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Line 251"/>
              <p:cNvSpPr>
                <a:spLocks noChangeShapeType="1"/>
              </p:cNvSpPr>
              <p:nvPr/>
            </p:nvSpPr>
            <p:spPr bwMode="auto">
              <a:xfrm>
                <a:off x="3810" y="961"/>
                <a:ext cx="31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Line 252"/>
              <p:cNvSpPr>
                <a:spLocks noChangeShapeType="1"/>
              </p:cNvSpPr>
              <p:nvPr/>
            </p:nvSpPr>
            <p:spPr bwMode="auto">
              <a:xfrm flipV="1">
                <a:off x="3841" y="912"/>
                <a:ext cx="31" cy="6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Line 253"/>
              <p:cNvSpPr>
                <a:spLocks noChangeShapeType="1"/>
              </p:cNvSpPr>
              <p:nvPr/>
            </p:nvSpPr>
            <p:spPr bwMode="auto">
              <a:xfrm>
                <a:off x="3872" y="912"/>
                <a:ext cx="30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4" name="Line 254"/>
              <p:cNvSpPr>
                <a:spLocks noChangeShapeType="1"/>
              </p:cNvSpPr>
              <p:nvPr/>
            </p:nvSpPr>
            <p:spPr bwMode="auto">
              <a:xfrm flipV="1">
                <a:off x="3902" y="897"/>
                <a:ext cx="29" cy="3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Line 255"/>
              <p:cNvSpPr>
                <a:spLocks noChangeShapeType="1"/>
              </p:cNvSpPr>
              <p:nvPr/>
            </p:nvSpPr>
            <p:spPr bwMode="auto">
              <a:xfrm>
                <a:off x="3931" y="897"/>
                <a:ext cx="31" cy="2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6" name="Line 256"/>
              <p:cNvSpPr>
                <a:spLocks noChangeShapeType="1"/>
              </p:cNvSpPr>
              <p:nvPr/>
            </p:nvSpPr>
            <p:spPr bwMode="auto">
              <a:xfrm flipV="1">
                <a:off x="3962" y="862"/>
                <a:ext cx="31" cy="5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7" name="Line 257"/>
              <p:cNvSpPr>
                <a:spLocks noChangeShapeType="1"/>
              </p:cNvSpPr>
              <p:nvPr/>
            </p:nvSpPr>
            <p:spPr bwMode="auto">
              <a:xfrm flipV="1">
                <a:off x="3993" y="830"/>
                <a:ext cx="28" cy="3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8" name="Line 258"/>
              <p:cNvSpPr>
                <a:spLocks noChangeShapeType="1"/>
              </p:cNvSpPr>
              <p:nvPr/>
            </p:nvSpPr>
            <p:spPr bwMode="auto">
              <a:xfrm>
                <a:off x="4021" y="830"/>
                <a:ext cx="31" cy="4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9" name="Line 259"/>
              <p:cNvSpPr>
                <a:spLocks noChangeShapeType="1"/>
              </p:cNvSpPr>
              <p:nvPr/>
            </p:nvSpPr>
            <p:spPr bwMode="auto">
              <a:xfrm>
                <a:off x="4052" y="870"/>
                <a:ext cx="31" cy="10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0" name="Line 260"/>
              <p:cNvSpPr>
                <a:spLocks noChangeShapeType="1"/>
              </p:cNvSpPr>
              <p:nvPr/>
            </p:nvSpPr>
            <p:spPr bwMode="auto">
              <a:xfrm>
                <a:off x="4083" y="976"/>
                <a:ext cx="29" cy="4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1" name="Line 261"/>
              <p:cNvSpPr>
                <a:spLocks noChangeShapeType="1"/>
              </p:cNvSpPr>
              <p:nvPr/>
            </p:nvSpPr>
            <p:spPr bwMode="auto">
              <a:xfrm flipV="1">
                <a:off x="4112" y="905"/>
                <a:ext cx="30" cy="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Line 262"/>
              <p:cNvSpPr>
                <a:spLocks noChangeShapeType="1"/>
              </p:cNvSpPr>
              <p:nvPr/>
            </p:nvSpPr>
            <p:spPr bwMode="auto">
              <a:xfrm>
                <a:off x="4142" y="905"/>
                <a:ext cx="31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3" name="Line 263"/>
              <p:cNvSpPr>
                <a:spLocks noChangeShapeType="1"/>
              </p:cNvSpPr>
              <p:nvPr/>
            </p:nvSpPr>
            <p:spPr bwMode="auto">
              <a:xfrm flipV="1">
                <a:off x="4173" y="873"/>
                <a:ext cx="31" cy="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Line 264"/>
              <p:cNvSpPr>
                <a:spLocks noChangeShapeType="1"/>
              </p:cNvSpPr>
              <p:nvPr/>
            </p:nvSpPr>
            <p:spPr bwMode="auto">
              <a:xfrm>
                <a:off x="4204" y="873"/>
                <a:ext cx="29" cy="1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5" name="Line 265"/>
              <p:cNvSpPr>
                <a:spLocks noChangeShapeType="1"/>
              </p:cNvSpPr>
              <p:nvPr/>
            </p:nvSpPr>
            <p:spPr bwMode="auto">
              <a:xfrm flipV="1">
                <a:off x="4233" y="957"/>
                <a:ext cx="31" cy="2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6" name="Line 266"/>
              <p:cNvSpPr>
                <a:spLocks noChangeShapeType="1"/>
              </p:cNvSpPr>
              <p:nvPr/>
            </p:nvSpPr>
            <p:spPr bwMode="auto">
              <a:xfrm>
                <a:off x="4264" y="957"/>
                <a:ext cx="31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7" name="Line 267"/>
              <p:cNvSpPr>
                <a:spLocks noChangeShapeType="1"/>
              </p:cNvSpPr>
              <p:nvPr/>
            </p:nvSpPr>
            <p:spPr bwMode="auto">
              <a:xfrm flipV="1">
                <a:off x="4295" y="957"/>
                <a:ext cx="28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Line 268"/>
              <p:cNvSpPr>
                <a:spLocks noChangeShapeType="1"/>
              </p:cNvSpPr>
              <p:nvPr/>
            </p:nvSpPr>
            <p:spPr bwMode="auto">
              <a:xfrm flipV="1">
                <a:off x="4323" y="946"/>
                <a:ext cx="31" cy="1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9" name="Line 269"/>
              <p:cNvSpPr>
                <a:spLocks noChangeShapeType="1"/>
              </p:cNvSpPr>
              <p:nvPr/>
            </p:nvSpPr>
            <p:spPr bwMode="auto">
              <a:xfrm>
                <a:off x="4354" y="946"/>
                <a:ext cx="31" cy="1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Line 270"/>
              <p:cNvSpPr>
                <a:spLocks noChangeShapeType="1"/>
              </p:cNvSpPr>
              <p:nvPr/>
            </p:nvSpPr>
            <p:spPr bwMode="auto">
              <a:xfrm flipV="1">
                <a:off x="4385" y="934"/>
                <a:ext cx="31" cy="2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1" name="Line 271"/>
              <p:cNvSpPr>
                <a:spLocks noChangeShapeType="1"/>
              </p:cNvSpPr>
              <p:nvPr/>
            </p:nvSpPr>
            <p:spPr bwMode="auto">
              <a:xfrm flipV="1">
                <a:off x="4416" y="910"/>
                <a:ext cx="28" cy="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2" name="Line 272"/>
              <p:cNvSpPr>
                <a:spLocks noChangeShapeType="1"/>
              </p:cNvSpPr>
              <p:nvPr/>
            </p:nvSpPr>
            <p:spPr bwMode="auto">
              <a:xfrm>
                <a:off x="4444" y="910"/>
                <a:ext cx="31" cy="1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3" name="Line 273"/>
              <p:cNvSpPr>
                <a:spLocks noChangeShapeType="1"/>
              </p:cNvSpPr>
              <p:nvPr/>
            </p:nvSpPr>
            <p:spPr bwMode="auto">
              <a:xfrm>
                <a:off x="4475" y="1023"/>
                <a:ext cx="31" cy="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4" name="Line 274"/>
              <p:cNvSpPr>
                <a:spLocks noChangeShapeType="1"/>
              </p:cNvSpPr>
              <p:nvPr/>
            </p:nvSpPr>
            <p:spPr bwMode="auto">
              <a:xfrm>
                <a:off x="4506" y="1030"/>
                <a:ext cx="29" cy="4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5" name="Line 275"/>
              <p:cNvSpPr>
                <a:spLocks noChangeShapeType="1"/>
              </p:cNvSpPr>
              <p:nvPr/>
            </p:nvSpPr>
            <p:spPr bwMode="auto">
              <a:xfrm flipV="1">
                <a:off x="4535" y="1063"/>
                <a:ext cx="30" cy="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Line 276"/>
              <p:cNvSpPr>
                <a:spLocks noChangeShapeType="1"/>
              </p:cNvSpPr>
              <p:nvPr/>
            </p:nvSpPr>
            <p:spPr bwMode="auto">
              <a:xfrm flipV="1">
                <a:off x="4565" y="959"/>
                <a:ext cx="31" cy="1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7" name="Line 277"/>
              <p:cNvSpPr>
                <a:spLocks noChangeShapeType="1"/>
              </p:cNvSpPr>
              <p:nvPr/>
            </p:nvSpPr>
            <p:spPr bwMode="auto">
              <a:xfrm>
                <a:off x="4596" y="959"/>
                <a:ext cx="29" cy="4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Line 278"/>
              <p:cNvSpPr>
                <a:spLocks noChangeShapeType="1"/>
              </p:cNvSpPr>
              <p:nvPr/>
            </p:nvSpPr>
            <p:spPr bwMode="auto">
              <a:xfrm>
                <a:off x="4625" y="1001"/>
                <a:ext cx="31" cy="5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Line 279"/>
              <p:cNvSpPr>
                <a:spLocks noChangeShapeType="1"/>
              </p:cNvSpPr>
              <p:nvPr/>
            </p:nvSpPr>
            <p:spPr bwMode="auto">
              <a:xfrm flipV="1">
                <a:off x="4656" y="952"/>
                <a:ext cx="31" cy="10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Line 280"/>
              <p:cNvSpPr>
                <a:spLocks noChangeShapeType="1"/>
              </p:cNvSpPr>
              <p:nvPr/>
            </p:nvSpPr>
            <p:spPr bwMode="auto">
              <a:xfrm>
                <a:off x="4687" y="952"/>
                <a:ext cx="31" cy="2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Line 281"/>
              <p:cNvSpPr>
                <a:spLocks noChangeShapeType="1"/>
              </p:cNvSpPr>
              <p:nvPr/>
            </p:nvSpPr>
            <p:spPr bwMode="auto">
              <a:xfrm>
                <a:off x="4718" y="978"/>
                <a:ext cx="28" cy="4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Line 282"/>
              <p:cNvSpPr>
                <a:spLocks noChangeShapeType="1"/>
              </p:cNvSpPr>
              <p:nvPr/>
            </p:nvSpPr>
            <p:spPr bwMode="auto">
              <a:xfrm flipV="1">
                <a:off x="4746" y="917"/>
                <a:ext cx="31" cy="10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Line 283"/>
              <p:cNvSpPr>
                <a:spLocks noChangeShapeType="1"/>
              </p:cNvSpPr>
              <p:nvPr/>
            </p:nvSpPr>
            <p:spPr bwMode="auto">
              <a:xfrm>
                <a:off x="1155" y="266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4" name="Line 284"/>
              <p:cNvSpPr>
                <a:spLocks noChangeShapeType="1"/>
              </p:cNvSpPr>
              <p:nvPr/>
            </p:nvSpPr>
            <p:spPr bwMode="auto">
              <a:xfrm>
                <a:off x="1184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Line 285"/>
              <p:cNvSpPr>
                <a:spLocks noChangeShapeType="1"/>
              </p:cNvSpPr>
              <p:nvPr/>
            </p:nvSpPr>
            <p:spPr bwMode="auto">
              <a:xfrm>
                <a:off x="1215" y="266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Line 286"/>
              <p:cNvSpPr>
                <a:spLocks noChangeShapeType="1"/>
              </p:cNvSpPr>
              <p:nvPr/>
            </p:nvSpPr>
            <p:spPr bwMode="auto">
              <a:xfrm>
                <a:off x="1245" y="266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7" name="Line 287"/>
              <p:cNvSpPr>
                <a:spLocks noChangeShapeType="1"/>
              </p:cNvSpPr>
              <p:nvPr/>
            </p:nvSpPr>
            <p:spPr bwMode="auto">
              <a:xfrm>
                <a:off x="1274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8" name="Line 288"/>
              <p:cNvSpPr>
                <a:spLocks noChangeShapeType="1"/>
              </p:cNvSpPr>
              <p:nvPr/>
            </p:nvSpPr>
            <p:spPr bwMode="auto">
              <a:xfrm>
                <a:off x="1305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Line 289"/>
              <p:cNvSpPr>
                <a:spLocks noChangeShapeType="1"/>
              </p:cNvSpPr>
              <p:nvPr/>
            </p:nvSpPr>
            <p:spPr bwMode="auto">
              <a:xfrm>
                <a:off x="1336" y="266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0" name="Line 290"/>
              <p:cNvSpPr>
                <a:spLocks noChangeShapeType="1"/>
              </p:cNvSpPr>
              <p:nvPr/>
            </p:nvSpPr>
            <p:spPr bwMode="auto">
              <a:xfrm>
                <a:off x="1364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1" name="Line 291"/>
              <p:cNvSpPr>
                <a:spLocks noChangeShapeType="1"/>
              </p:cNvSpPr>
              <p:nvPr/>
            </p:nvSpPr>
            <p:spPr bwMode="auto">
              <a:xfrm>
                <a:off x="1395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2" name="Line 292"/>
              <p:cNvSpPr>
                <a:spLocks noChangeShapeType="1"/>
              </p:cNvSpPr>
              <p:nvPr/>
            </p:nvSpPr>
            <p:spPr bwMode="auto">
              <a:xfrm>
                <a:off x="1426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Line 293"/>
              <p:cNvSpPr>
                <a:spLocks noChangeShapeType="1"/>
              </p:cNvSpPr>
              <p:nvPr/>
            </p:nvSpPr>
            <p:spPr bwMode="auto">
              <a:xfrm>
                <a:off x="1457" y="266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Line 294"/>
              <p:cNvSpPr>
                <a:spLocks noChangeShapeType="1"/>
              </p:cNvSpPr>
              <p:nvPr/>
            </p:nvSpPr>
            <p:spPr bwMode="auto">
              <a:xfrm>
                <a:off x="1485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5" name="Line 295"/>
              <p:cNvSpPr>
                <a:spLocks noChangeShapeType="1"/>
              </p:cNvSpPr>
              <p:nvPr/>
            </p:nvSpPr>
            <p:spPr bwMode="auto">
              <a:xfrm>
                <a:off x="1516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Line 296"/>
              <p:cNvSpPr>
                <a:spLocks noChangeShapeType="1"/>
              </p:cNvSpPr>
              <p:nvPr/>
            </p:nvSpPr>
            <p:spPr bwMode="auto">
              <a:xfrm>
                <a:off x="1547" y="266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Line 297"/>
              <p:cNvSpPr>
                <a:spLocks noChangeShapeType="1"/>
              </p:cNvSpPr>
              <p:nvPr/>
            </p:nvSpPr>
            <p:spPr bwMode="auto">
              <a:xfrm>
                <a:off x="1576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8" name="Line 298"/>
              <p:cNvSpPr>
                <a:spLocks noChangeShapeType="1"/>
              </p:cNvSpPr>
              <p:nvPr/>
            </p:nvSpPr>
            <p:spPr bwMode="auto">
              <a:xfrm>
                <a:off x="1607" y="266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9" name="Line 299"/>
              <p:cNvSpPr>
                <a:spLocks noChangeShapeType="1"/>
              </p:cNvSpPr>
              <p:nvPr/>
            </p:nvSpPr>
            <p:spPr bwMode="auto">
              <a:xfrm>
                <a:off x="1609" y="2669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0" name="Line 300"/>
              <p:cNvSpPr>
                <a:spLocks noChangeShapeType="1"/>
              </p:cNvSpPr>
              <p:nvPr/>
            </p:nvSpPr>
            <p:spPr bwMode="auto">
              <a:xfrm>
                <a:off x="1666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Line 301"/>
              <p:cNvSpPr>
                <a:spLocks noChangeShapeType="1"/>
              </p:cNvSpPr>
              <p:nvPr/>
            </p:nvSpPr>
            <p:spPr bwMode="auto">
              <a:xfrm>
                <a:off x="1697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2" name="Line 302"/>
              <p:cNvSpPr>
                <a:spLocks noChangeShapeType="1"/>
              </p:cNvSpPr>
              <p:nvPr/>
            </p:nvSpPr>
            <p:spPr bwMode="auto">
              <a:xfrm>
                <a:off x="1728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3" name="Line 303"/>
              <p:cNvSpPr>
                <a:spLocks noChangeShapeType="1"/>
              </p:cNvSpPr>
              <p:nvPr/>
            </p:nvSpPr>
            <p:spPr bwMode="auto">
              <a:xfrm>
                <a:off x="1759" y="266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4" name="Line 304"/>
              <p:cNvSpPr>
                <a:spLocks noChangeShapeType="1"/>
              </p:cNvSpPr>
              <p:nvPr/>
            </p:nvSpPr>
            <p:spPr bwMode="auto">
              <a:xfrm>
                <a:off x="1787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Line 305"/>
              <p:cNvSpPr>
                <a:spLocks noChangeShapeType="1"/>
              </p:cNvSpPr>
              <p:nvPr/>
            </p:nvSpPr>
            <p:spPr bwMode="auto">
              <a:xfrm>
                <a:off x="1818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6" name="Line 306"/>
              <p:cNvSpPr>
                <a:spLocks noChangeShapeType="1"/>
              </p:cNvSpPr>
              <p:nvPr/>
            </p:nvSpPr>
            <p:spPr bwMode="auto">
              <a:xfrm>
                <a:off x="1849" y="266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7" name="Line 307"/>
              <p:cNvSpPr>
                <a:spLocks noChangeShapeType="1"/>
              </p:cNvSpPr>
              <p:nvPr/>
            </p:nvSpPr>
            <p:spPr bwMode="auto">
              <a:xfrm>
                <a:off x="1878" y="26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8" name="Line 308"/>
              <p:cNvSpPr>
                <a:spLocks noChangeShapeType="1"/>
              </p:cNvSpPr>
              <p:nvPr/>
            </p:nvSpPr>
            <p:spPr bwMode="auto">
              <a:xfrm>
                <a:off x="1909" y="266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Line 309"/>
              <p:cNvSpPr>
                <a:spLocks noChangeShapeType="1"/>
              </p:cNvSpPr>
              <p:nvPr/>
            </p:nvSpPr>
            <p:spPr bwMode="auto">
              <a:xfrm flipV="1">
                <a:off x="1939" y="2563"/>
                <a:ext cx="31" cy="106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0" name="Line 310"/>
              <p:cNvSpPr>
                <a:spLocks noChangeShapeType="1"/>
              </p:cNvSpPr>
              <p:nvPr/>
            </p:nvSpPr>
            <p:spPr bwMode="auto">
              <a:xfrm flipV="1">
                <a:off x="1970" y="2466"/>
                <a:ext cx="29" cy="97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Line 311"/>
              <p:cNvSpPr>
                <a:spLocks noChangeShapeType="1"/>
              </p:cNvSpPr>
              <p:nvPr/>
            </p:nvSpPr>
            <p:spPr bwMode="auto">
              <a:xfrm flipV="1">
                <a:off x="1999" y="2374"/>
                <a:ext cx="31" cy="9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Line 312"/>
              <p:cNvSpPr>
                <a:spLocks noChangeShapeType="1"/>
              </p:cNvSpPr>
              <p:nvPr/>
            </p:nvSpPr>
            <p:spPr bwMode="auto">
              <a:xfrm flipV="1">
                <a:off x="2030" y="2288"/>
                <a:ext cx="31" cy="86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Line 313"/>
              <p:cNvSpPr>
                <a:spLocks noChangeShapeType="1"/>
              </p:cNvSpPr>
              <p:nvPr/>
            </p:nvSpPr>
            <p:spPr bwMode="auto">
              <a:xfrm flipV="1">
                <a:off x="2061" y="2206"/>
                <a:ext cx="28" cy="8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4" name="Line 314"/>
              <p:cNvSpPr>
                <a:spLocks noChangeShapeType="1"/>
              </p:cNvSpPr>
              <p:nvPr/>
            </p:nvSpPr>
            <p:spPr bwMode="auto">
              <a:xfrm flipV="1">
                <a:off x="2089" y="2130"/>
                <a:ext cx="31" cy="76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5" name="Line 315"/>
              <p:cNvSpPr>
                <a:spLocks noChangeShapeType="1"/>
              </p:cNvSpPr>
              <p:nvPr/>
            </p:nvSpPr>
            <p:spPr bwMode="auto">
              <a:xfrm flipV="1">
                <a:off x="2120" y="2058"/>
                <a:ext cx="31" cy="7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6" name="Line 316"/>
              <p:cNvSpPr>
                <a:spLocks noChangeShapeType="1"/>
              </p:cNvSpPr>
              <p:nvPr/>
            </p:nvSpPr>
            <p:spPr bwMode="auto">
              <a:xfrm flipV="1">
                <a:off x="2151" y="1991"/>
                <a:ext cx="28" cy="67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7" name="Line 317"/>
              <p:cNvSpPr>
                <a:spLocks noChangeShapeType="1"/>
              </p:cNvSpPr>
              <p:nvPr/>
            </p:nvSpPr>
            <p:spPr bwMode="auto">
              <a:xfrm flipV="1">
                <a:off x="2179" y="1928"/>
                <a:ext cx="31" cy="63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8" name="Line 318"/>
              <p:cNvSpPr>
                <a:spLocks noChangeShapeType="1"/>
              </p:cNvSpPr>
              <p:nvPr/>
            </p:nvSpPr>
            <p:spPr bwMode="auto">
              <a:xfrm flipV="1">
                <a:off x="2210" y="1870"/>
                <a:ext cx="31" cy="58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9" name="Line 319"/>
              <p:cNvSpPr>
                <a:spLocks noChangeShapeType="1"/>
              </p:cNvSpPr>
              <p:nvPr/>
            </p:nvSpPr>
            <p:spPr bwMode="auto">
              <a:xfrm flipV="1">
                <a:off x="2241" y="1814"/>
                <a:ext cx="31" cy="56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0" name="Line 320"/>
              <p:cNvSpPr>
                <a:spLocks noChangeShapeType="1"/>
              </p:cNvSpPr>
              <p:nvPr/>
            </p:nvSpPr>
            <p:spPr bwMode="auto">
              <a:xfrm flipV="1">
                <a:off x="2272" y="1762"/>
                <a:ext cx="29" cy="5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1" name="Line 321"/>
              <p:cNvSpPr>
                <a:spLocks noChangeShapeType="1"/>
              </p:cNvSpPr>
              <p:nvPr/>
            </p:nvSpPr>
            <p:spPr bwMode="auto">
              <a:xfrm flipV="1">
                <a:off x="2301" y="1713"/>
                <a:ext cx="31" cy="49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2" name="Line 322"/>
              <p:cNvSpPr>
                <a:spLocks noChangeShapeType="1"/>
              </p:cNvSpPr>
              <p:nvPr/>
            </p:nvSpPr>
            <p:spPr bwMode="auto">
              <a:xfrm flipV="1">
                <a:off x="2332" y="1668"/>
                <a:ext cx="30" cy="4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3" name="Line 323"/>
              <p:cNvSpPr>
                <a:spLocks noChangeShapeType="1"/>
              </p:cNvSpPr>
              <p:nvPr/>
            </p:nvSpPr>
            <p:spPr bwMode="auto">
              <a:xfrm flipV="1">
                <a:off x="2362" y="1624"/>
                <a:ext cx="29" cy="44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4" name="Line 324"/>
              <p:cNvSpPr>
                <a:spLocks noChangeShapeType="1"/>
              </p:cNvSpPr>
              <p:nvPr/>
            </p:nvSpPr>
            <p:spPr bwMode="auto">
              <a:xfrm flipV="1">
                <a:off x="2391" y="1584"/>
                <a:ext cx="31" cy="40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5" name="Line 325"/>
              <p:cNvSpPr>
                <a:spLocks noChangeShapeType="1"/>
              </p:cNvSpPr>
              <p:nvPr/>
            </p:nvSpPr>
            <p:spPr bwMode="auto">
              <a:xfrm flipV="1">
                <a:off x="2422" y="1545"/>
                <a:ext cx="31" cy="39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6" name="Line 326"/>
              <p:cNvSpPr>
                <a:spLocks noChangeShapeType="1"/>
              </p:cNvSpPr>
              <p:nvPr/>
            </p:nvSpPr>
            <p:spPr bwMode="auto">
              <a:xfrm flipV="1">
                <a:off x="2453" y="1510"/>
                <a:ext cx="28" cy="3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7" name="Line 327"/>
              <p:cNvSpPr>
                <a:spLocks noChangeShapeType="1"/>
              </p:cNvSpPr>
              <p:nvPr/>
            </p:nvSpPr>
            <p:spPr bwMode="auto">
              <a:xfrm flipV="1">
                <a:off x="2481" y="1478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8" name="Line 328"/>
              <p:cNvSpPr>
                <a:spLocks noChangeShapeType="1"/>
              </p:cNvSpPr>
              <p:nvPr/>
            </p:nvSpPr>
            <p:spPr bwMode="auto">
              <a:xfrm flipV="1">
                <a:off x="2512" y="1446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9" name="Line 329"/>
              <p:cNvSpPr>
                <a:spLocks noChangeShapeType="1"/>
              </p:cNvSpPr>
              <p:nvPr/>
            </p:nvSpPr>
            <p:spPr bwMode="auto">
              <a:xfrm flipV="1">
                <a:off x="2543" y="1416"/>
                <a:ext cx="31" cy="30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0" name="Line 330"/>
              <p:cNvSpPr>
                <a:spLocks noChangeShapeType="1"/>
              </p:cNvSpPr>
              <p:nvPr/>
            </p:nvSpPr>
            <p:spPr bwMode="auto">
              <a:xfrm flipV="1">
                <a:off x="2574" y="1389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1" name="Line 331"/>
              <p:cNvSpPr>
                <a:spLocks noChangeShapeType="1"/>
              </p:cNvSpPr>
              <p:nvPr/>
            </p:nvSpPr>
            <p:spPr bwMode="auto">
              <a:xfrm flipV="1">
                <a:off x="2602" y="1364"/>
                <a:ext cx="31" cy="2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2" name="Line 332"/>
              <p:cNvSpPr>
                <a:spLocks noChangeShapeType="1"/>
              </p:cNvSpPr>
              <p:nvPr/>
            </p:nvSpPr>
            <p:spPr bwMode="auto">
              <a:xfrm flipV="1">
                <a:off x="2633" y="1339"/>
                <a:ext cx="31" cy="2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3" name="Line 333"/>
              <p:cNvSpPr>
                <a:spLocks noChangeShapeType="1"/>
              </p:cNvSpPr>
              <p:nvPr/>
            </p:nvSpPr>
            <p:spPr bwMode="auto">
              <a:xfrm flipV="1">
                <a:off x="2664" y="1317"/>
                <a:ext cx="29" cy="2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4" name="Line 334"/>
              <p:cNvSpPr>
                <a:spLocks noChangeShapeType="1"/>
              </p:cNvSpPr>
              <p:nvPr/>
            </p:nvSpPr>
            <p:spPr bwMode="auto">
              <a:xfrm flipV="1">
                <a:off x="2693" y="1295"/>
                <a:ext cx="31" cy="2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5" name="Line 335"/>
              <p:cNvSpPr>
                <a:spLocks noChangeShapeType="1"/>
              </p:cNvSpPr>
              <p:nvPr/>
            </p:nvSpPr>
            <p:spPr bwMode="auto">
              <a:xfrm flipV="1">
                <a:off x="2724" y="1275"/>
                <a:ext cx="31" cy="20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6" name="Line 336"/>
              <p:cNvSpPr>
                <a:spLocks noChangeShapeType="1"/>
              </p:cNvSpPr>
              <p:nvPr/>
            </p:nvSpPr>
            <p:spPr bwMode="auto">
              <a:xfrm flipV="1">
                <a:off x="2755" y="1256"/>
                <a:ext cx="30" cy="19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7" name="Line 337"/>
              <p:cNvSpPr>
                <a:spLocks noChangeShapeType="1"/>
              </p:cNvSpPr>
              <p:nvPr/>
            </p:nvSpPr>
            <p:spPr bwMode="auto">
              <a:xfrm flipV="1">
                <a:off x="2785" y="1238"/>
                <a:ext cx="29" cy="18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8" name="Line 338"/>
              <p:cNvSpPr>
                <a:spLocks noChangeShapeType="1"/>
              </p:cNvSpPr>
              <p:nvPr/>
            </p:nvSpPr>
            <p:spPr bwMode="auto">
              <a:xfrm flipV="1">
                <a:off x="2814" y="1221"/>
                <a:ext cx="31" cy="17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9" name="Line 339"/>
              <p:cNvSpPr>
                <a:spLocks noChangeShapeType="1"/>
              </p:cNvSpPr>
              <p:nvPr/>
            </p:nvSpPr>
            <p:spPr bwMode="auto">
              <a:xfrm flipV="1">
                <a:off x="2845" y="1206"/>
                <a:ext cx="31" cy="1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0" name="Line 340"/>
              <p:cNvSpPr>
                <a:spLocks noChangeShapeType="1"/>
              </p:cNvSpPr>
              <p:nvPr/>
            </p:nvSpPr>
            <p:spPr bwMode="auto">
              <a:xfrm flipV="1">
                <a:off x="2876" y="1193"/>
                <a:ext cx="28" cy="13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1" name="Line 341"/>
              <p:cNvSpPr>
                <a:spLocks noChangeShapeType="1"/>
              </p:cNvSpPr>
              <p:nvPr/>
            </p:nvSpPr>
            <p:spPr bwMode="auto">
              <a:xfrm flipV="1">
                <a:off x="2904" y="1177"/>
                <a:ext cx="31" cy="16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2" name="Line 342"/>
              <p:cNvSpPr>
                <a:spLocks noChangeShapeType="1"/>
              </p:cNvSpPr>
              <p:nvPr/>
            </p:nvSpPr>
            <p:spPr bwMode="auto">
              <a:xfrm flipV="1">
                <a:off x="2935" y="1166"/>
                <a:ext cx="31" cy="1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3" name="Line 343"/>
              <p:cNvSpPr>
                <a:spLocks noChangeShapeType="1"/>
              </p:cNvSpPr>
              <p:nvPr/>
            </p:nvSpPr>
            <p:spPr bwMode="auto">
              <a:xfrm flipV="1">
                <a:off x="2966" y="1154"/>
                <a:ext cx="29" cy="1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4" name="Line 344"/>
              <p:cNvSpPr>
                <a:spLocks noChangeShapeType="1"/>
              </p:cNvSpPr>
              <p:nvPr/>
            </p:nvSpPr>
            <p:spPr bwMode="auto">
              <a:xfrm flipV="1">
                <a:off x="2995" y="1142"/>
                <a:ext cx="30" cy="1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5" name="Line 345"/>
              <p:cNvSpPr>
                <a:spLocks noChangeShapeType="1"/>
              </p:cNvSpPr>
              <p:nvPr/>
            </p:nvSpPr>
            <p:spPr bwMode="auto">
              <a:xfrm flipV="1">
                <a:off x="3025" y="1132"/>
                <a:ext cx="31" cy="10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6" name="Line 346"/>
              <p:cNvSpPr>
                <a:spLocks noChangeShapeType="1"/>
              </p:cNvSpPr>
              <p:nvPr/>
            </p:nvSpPr>
            <p:spPr bwMode="auto">
              <a:xfrm flipV="1">
                <a:off x="3056" y="1122"/>
                <a:ext cx="31" cy="10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7" name="Line 347"/>
              <p:cNvSpPr>
                <a:spLocks noChangeShapeType="1"/>
              </p:cNvSpPr>
              <p:nvPr/>
            </p:nvSpPr>
            <p:spPr bwMode="auto">
              <a:xfrm flipV="1">
                <a:off x="3087" y="1112"/>
                <a:ext cx="29" cy="10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8" name="Line 348"/>
              <p:cNvSpPr>
                <a:spLocks noChangeShapeType="1"/>
              </p:cNvSpPr>
              <p:nvPr/>
            </p:nvSpPr>
            <p:spPr bwMode="auto">
              <a:xfrm flipV="1">
                <a:off x="3116" y="1104"/>
                <a:ext cx="31" cy="8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Line 349"/>
              <p:cNvSpPr>
                <a:spLocks noChangeShapeType="1"/>
              </p:cNvSpPr>
              <p:nvPr/>
            </p:nvSpPr>
            <p:spPr bwMode="auto">
              <a:xfrm flipV="1">
                <a:off x="3147" y="1095"/>
                <a:ext cx="31" cy="9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0" name="Line 350"/>
              <p:cNvSpPr>
                <a:spLocks noChangeShapeType="1"/>
              </p:cNvSpPr>
              <p:nvPr/>
            </p:nvSpPr>
            <p:spPr bwMode="auto">
              <a:xfrm flipV="1">
                <a:off x="3178" y="1087"/>
                <a:ext cx="28" cy="8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1" name="Line 351"/>
              <p:cNvSpPr>
                <a:spLocks noChangeShapeType="1"/>
              </p:cNvSpPr>
              <p:nvPr/>
            </p:nvSpPr>
            <p:spPr bwMode="auto">
              <a:xfrm flipV="1">
                <a:off x="3206" y="1080"/>
                <a:ext cx="31" cy="7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2" name="Line 352"/>
              <p:cNvSpPr>
                <a:spLocks noChangeShapeType="1"/>
              </p:cNvSpPr>
              <p:nvPr/>
            </p:nvSpPr>
            <p:spPr bwMode="auto">
              <a:xfrm flipV="1">
                <a:off x="3237" y="1073"/>
                <a:ext cx="31" cy="7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3" name="Line 353"/>
              <p:cNvSpPr>
                <a:spLocks noChangeShapeType="1"/>
              </p:cNvSpPr>
              <p:nvPr/>
            </p:nvSpPr>
            <p:spPr bwMode="auto">
              <a:xfrm flipV="1">
                <a:off x="3268" y="1067"/>
                <a:ext cx="28" cy="6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4" name="Line 354"/>
              <p:cNvSpPr>
                <a:spLocks noChangeShapeType="1"/>
              </p:cNvSpPr>
              <p:nvPr/>
            </p:nvSpPr>
            <p:spPr bwMode="auto">
              <a:xfrm flipV="1">
                <a:off x="3296" y="1062"/>
                <a:ext cx="31" cy="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5" name="Line 355"/>
              <p:cNvSpPr>
                <a:spLocks noChangeShapeType="1"/>
              </p:cNvSpPr>
              <p:nvPr/>
            </p:nvSpPr>
            <p:spPr bwMode="auto">
              <a:xfrm flipV="1">
                <a:off x="3327" y="1055"/>
                <a:ext cx="31" cy="7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6" name="Line 356"/>
              <p:cNvSpPr>
                <a:spLocks noChangeShapeType="1"/>
              </p:cNvSpPr>
              <p:nvPr/>
            </p:nvSpPr>
            <p:spPr bwMode="auto">
              <a:xfrm flipV="1">
                <a:off x="3358" y="1050"/>
                <a:ext cx="31" cy="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Line 357"/>
              <p:cNvSpPr>
                <a:spLocks noChangeShapeType="1"/>
              </p:cNvSpPr>
              <p:nvPr/>
            </p:nvSpPr>
            <p:spPr bwMode="auto">
              <a:xfrm flipV="1">
                <a:off x="3389" y="1045"/>
                <a:ext cx="29" cy="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8" name="Line 358"/>
              <p:cNvSpPr>
                <a:spLocks noChangeShapeType="1"/>
              </p:cNvSpPr>
              <p:nvPr/>
            </p:nvSpPr>
            <p:spPr bwMode="auto">
              <a:xfrm flipV="1">
                <a:off x="3418" y="1040"/>
                <a:ext cx="30" cy="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9" name="Line 359"/>
              <p:cNvSpPr>
                <a:spLocks noChangeShapeType="1"/>
              </p:cNvSpPr>
              <p:nvPr/>
            </p:nvSpPr>
            <p:spPr bwMode="auto">
              <a:xfrm flipV="1">
                <a:off x="3448" y="1036"/>
                <a:ext cx="31" cy="4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0" name="Line 360"/>
              <p:cNvSpPr>
                <a:spLocks noChangeShapeType="1"/>
              </p:cNvSpPr>
              <p:nvPr/>
            </p:nvSpPr>
            <p:spPr bwMode="auto">
              <a:xfrm flipV="1">
                <a:off x="3479" y="1031"/>
                <a:ext cx="29" cy="5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1" name="Line 361"/>
              <p:cNvSpPr>
                <a:spLocks noChangeShapeType="1"/>
              </p:cNvSpPr>
              <p:nvPr/>
            </p:nvSpPr>
            <p:spPr bwMode="auto">
              <a:xfrm flipV="1">
                <a:off x="3508" y="1028"/>
                <a:ext cx="31" cy="3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2" name="Line 362"/>
              <p:cNvSpPr>
                <a:spLocks noChangeShapeType="1"/>
              </p:cNvSpPr>
              <p:nvPr/>
            </p:nvSpPr>
            <p:spPr bwMode="auto">
              <a:xfrm flipV="1">
                <a:off x="3539" y="1025"/>
                <a:ext cx="31" cy="3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3" name="Line 363"/>
              <p:cNvSpPr>
                <a:spLocks noChangeShapeType="1"/>
              </p:cNvSpPr>
              <p:nvPr/>
            </p:nvSpPr>
            <p:spPr bwMode="auto">
              <a:xfrm flipV="1">
                <a:off x="3570" y="1021"/>
                <a:ext cx="31" cy="4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4" name="Line 364"/>
              <p:cNvSpPr>
                <a:spLocks noChangeShapeType="1"/>
              </p:cNvSpPr>
              <p:nvPr/>
            </p:nvSpPr>
            <p:spPr bwMode="auto">
              <a:xfrm flipV="1">
                <a:off x="3601" y="1018"/>
                <a:ext cx="28" cy="3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5" name="Line 365"/>
              <p:cNvSpPr>
                <a:spLocks noChangeShapeType="1"/>
              </p:cNvSpPr>
              <p:nvPr/>
            </p:nvSpPr>
            <p:spPr bwMode="auto">
              <a:xfrm flipV="1">
                <a:off x="3629" y="1014"/>
                <a:ext cx="31" cy="4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6" name="Line 366"/>
              <p:cNvSpPr>
                <a:spLocks noChangeShapeType="1"/>
              </p:cNvSpPr>
              <p:nvPr/>
            </p:nvSpPr>
            <p:spPr bwMode="auto">
              <a:xfrm flipV="1">
                <a:off x="3660" y="1013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7" name="Line 367"/>
              <p:cNvSpPr>
                <a:spLocks noChangeShapeType="1"/>
              </p:cNvSpPr>
              <p:nvPr/>
            </p:nvSpPr>
            <p:spPr bwMode="auto">
              <a:xfrm flipV="1">
                <a:off x="3691" y="1009"/>
                <a:ext cx="28" cy="4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8" name="Line 368"/>
              <p:cNvSpPr>
                <a:spLocks noChangeShapeType="1"/>
              </p:cNvSpPr>
              <p:nvPr/>
            </p:nvSpPr>
            <p:spPr bwMode="auto">
              <a:xfrm flipV="1">
                <a:off x="3719" y="1008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9" name="Line 369"/>
              <p:cNvSpPr>
                <a:spLocks noChangeShapeType="1"/>
              </p:cNvSpPr>
              <p:nvPr/>
            </p:nvSpPr>
            <p:spPr bwMode="auto">
              <a:xfrm flipV="1">
                <a:off x="3750" y="1004"/>
                <a:ext cx="31" cy="4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0" name="Line 370"/>
              <p:cNvSpPr>
                <a:spLocks noChangeShapeType="1"/>
              </p:cNvSpPr>
              <p:nvPr/>
            </p:nvSpPr>
            <p:spPr bwMode="auto">
              <a:xfrm flipV="1">
                <a:off x="3781" y="1003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1" name="Line 371"/>
              <p:cNvSpPr>
                <a:spLocks noChangeShapeType="1"/>
              </p:cNvSpPr>
              <p:nvPr/>
            </p:nvSpPr>
            <p:spPr bwMode="auto">
              <a:xfrm flipV="1">
                <a:off x="3810" y="1001"/>
                <a:ext cx="31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2" name="Line 372"/>
              <p:cNvSpPr>
                <a:spLocks noChangeShapeType="1"/>
              </p:cNvSpPr>
              <p:nvPr/>
            </p:nvSpPr>
            <p:spPr bwMode="auto">
              <a:xfrm flipV="1">
                <a:off x="3841" y="999"/>
                <a:ext cx="31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Line 373"/>
              <p:cNvSpPr>
                <a:spLocks noChangeShapeType="1"/>
              </p:cNvSpPr>
              <p:nvPr/>
            </p:nvSpPr>
            <p:spPr bwMode="auto">
              <a:xfrm flipV="1">
                <a:off x="3872" y="998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4" name="Line 374"/>
              <p:cNvSpPr>
                <a:spLocks noChangeShapeType="1"/>
              </p:cNvSpPr>
              <p:nvPr/>
            </p:nvSpPr>
            <p:spPr bwMode="auto">
              <a:xfrm flipV="1">
                <a:off x="3902" y="996"/>
                <a:ext cx="29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5" name="Line 375"/>
              <p:cNvSpPr>
                <a:spLocks noChangeShapeType="1"/>
              </p:cNvSpPr>
              <p:nvPr/>
            </p:nvSpPr>
            <p:spPr bwMode="auto">
              <a:xfrm flipV="1">
                <a:off x="3931" y="994"/>
                <a:ext cx="31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6" name="Line 376"/>
              <p:cNvSpPr>
                <a:spLocks noChangeShapeType="1"/>
              </p:cNvSpPr>
              <p:nvPr/>
            </p:nvSpPr>
            <p:spPr bwMode="auto">
              <a:xfrm flipV="1">
                <a:off x="3962" y="993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7" name="Line 377"/>
              <p:cNvSpPr>
                <a:spLocks noChangeShapeType="1"/>
              </p:cNvSpPr>
              <p:nvPr/>
            </p:nvSpPr>
            <p:spPr bwMode="auto">
              <a:xfrm flipV="1">
                <a:off x="3993" y="991"/>
                <a:ext cx="28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8" name="Line 378"/>
              <p:cNvSpPr>
                <a:spLocks noChangeShapeType="1"/>
              </p:cNvSpPr>
              <p:nvPr/>
            </p:nvSpPr>
            <p:spPr bwMode="auto">
              <a:xfrm flipV="1">
                <a:off x="4021" y="989"/>
                <a:ext cx="31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9" name="Line 379"/>
              <p:cNvSpPr>
                <a:spLocks noChangeShapeType="1"/>
              </p:cNvSpPr>
              <p:nvPr/>
            </p:nvSpPr>
            <p:spPr bwMode="auto">
              <a:xfrm flipV="1">
                <a:off x="4052" y="988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0" name="Line 380"/>
              <p:cNvSpPr>
                <a:spLocks noChangeShapeType="1"/>
              </p:cNvSpPr>
              <p:nvPr/>
            </p:nvSpPr>
            <p:spPr bwMode="auto">
              <a:xfrm>
                <a:off x="4083" y="988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1" name="Line 381"/>
              <p:cNvSpPr>
                <a:spLocks noChangeShapeType="1"/>
              </p:cNvSpPr>
              <p:nvPr/>
            </p:nvSpPr>
            <p:spPr bwMode="auto">
              <a:xfrm flipV="1">
                <a:off x="4112" y="986"/>
                <a:ext cx="30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2" name="Line 382"/>
              <p:cNvSpPr>
                <a:spLocks noChangeShapeType="1"/>
              </p:cNvSpPr>
              <p:nvPr/>
            </p:nvSpPr>
            <p:spPr bwMode="auto">
              <a:xfrm flipV="1">
                <a:off x="4142" y="984"/>
                <a:ext cx="31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3" name="Line 383"/>
              <p:cNvSpPr>
                <a:spLocks noChangeShapeType="1"/>
              </p:cNvSpPr>
              <p:nvPr/>
            </p:nvSpPr>
            <p:spPr bwMode="auto">
              <a:xfrm>
                <a:off x="4173" y="984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4" name="Line 384"/>
              <p:cNvSpPr>
                <a:spLocks noChangeShapeType="1"/>
              </p:cNvSpPr>
              <p:nvPr/>
            </p:nvSpPr>
            <p:spPr bwMode="auto">
              <a:xfrm flipV="1">
                <a:off x="4204" y="983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Line 385"/>
              <p:cNvSpPr>
                <a:spLocks noChangeShapeType="1"/>
              </p:cNvSpPr>
              <p:nvPr/>
            </p:nvSpPr>
            <p:spPr bwMode="auto">
              <a:xfrm>
                <a:off x="4233" y="983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6" name="Line 386"/>
              <p:cNvSpPr>
                <a:spLocks noChangeShapeType="1"/>
              </p:cNvSpPr>
              <p:nvPr/>
            </p:nvSpPr>
            <p:spPr bwMode="auto">
              <a:xfrm flipV="1">
                <a:off x="4264" y="981"/>
                <a:ext cx="31" cy="2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7" name="Line 387"/>
              <p:cNvSpPr>
                <a:spLocks noChangeShapeType="1"/>
              </p:cNvSpPr>
              <p:nvPr/>
            </p:nvSpPr>
            <p:spPr bwMode="auto">
              <a:xfrm>
                <a:off x="4295" y="98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8" name="Line 388"/>
              <p:cNvSpPr>
                <a:spLocks noChangeShapeType="1"/>
              </p:cNvSpPr>
              <p:nvPr/>
            </p:nvSpPr>
            <p:spPr bwMode="auto">
              <a:xfrm>
                <a:off x="4323" y="981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8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09" name="Line 389"/>
            <p:cNvSpPr>
              <a:spLocks noChangeShapeType="1"/>
            </p:cNvSpPr>
            <p:nvPr/>
          </p:nvSpPr>
          <p:spPr bwMode="auto">
            <a:xfrm flipV="1">
              <a:off x="2022" y="2269"/>
              <a:ext cx="14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0" name="Line 390"/>
            <p:cNvSpPr>
              <a:spLocks noChangeShapeType="1"/>
            </p:cNvSpPr>
            <p:nvPr/>
          </p:nvSpPr>
          <p:spPr bwMode="auto">
            <a:xfrm>
              <a:off x="2036" y="2269"/>
              <a:ext cx="14" cy="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1" name="Line 391"/>
            <p:cNvSpPr>
              <a:spLocks noChangeShapeType="1"/>
            </p:cNvSpPr>
            <p:nvPr/>
          </p:nvSpPr>
          <p:spPr bwMode="auto">
            <a:xfrm flipV="1">
              <a:off x="2050" y="2268"/>
              <a:ext cx="13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2" name="Line 392"/>
            <p:cNvSpPr>
              <a:spLocks noChangeShapeType="1"/>
            </p:cNvSpPr>
            <p:nvPr/>
          </p:nvSpPr>
          <p:spPr bwMode="auto">
            <a:xfrm>
              <a:off x="2063" y="2268"/>
              <a:ext cx="14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3" name="Line 393"/>
            <p:cNvSpPr>
              <a:spLocks noChangeShapeType="1"/>
            </p:cNvSpPr>
            <p:nvPr/>
          </p:nvSpPr>
          <p:spPr bwMode="auto">
            <a:xfrm>
              <a:off x="2077" y="2268"/>
              <a:ext cx="14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4" name="Line 394"/>
            <p:cNvSpPr>
              <a:spLocks noChangeShapeType="1"/>
            </p:cNvSpPr>
            <p:nvPr/>
          </p:nvSpPr>
          <p:spPr bwMode="auto">
            <a:xfrm>
              <a:off x="2091" y="2268"/>
              <a:ext cx="13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5" name="Line 395"/>
            <p:cNvSpPr>
              <a:spLocks noChangeShapeType="1"/>
            </p:cNvSpPr>
            <p:nvPr/>
          </p:nvSpPr>
          <p:spPr bwMode="auto">
            <a:xfrm flipV="1">
              <a:off x="2104" y="2267"/>
              <a:ext cx="14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6" name="Line 396"/>
            <p:cNvSpPr>
              <a:spLocks noChangeShapeType="1"/>
            </p:cNvSpPr>
            <p:nvPr/>
          </p:nvSpPr>
          <p:spPr bwMode="auto">
            <a:xfrm>
              <a:off x="2118" y="2267"/>
              <a:ext cx="14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7" name="Line 397"/>
            <p:cNvSpPr>
              <a:spLocks noChangeShapeType="1"/>
            </p:cNvSpPr>
            <p:nvPr/>
          </p:nvSpPr>
          <p:spPr bwMode="auto">
            <a:xfrm>
              <a:off x="2132" y="2267"/>
              <a:ext cx="13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8" name="Line 398"/>
            <p:cNvSpPr>
              <a:spLocks noChangeShapeType="1"/>
            </p:cNvSpPr>
            <p:nvPr/>
          </p:nvSpPr>
          <p:spPr bwMode="auto">
            <a:xfrm>
              <a:off x="2145" y="2267"/>
              <a:ext cx="15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19" name="Line 399"/>
            <p:cNvSpPr>
              <a:spLocks noChangeShapeType="1"/>
            </p:cNvSpPr>
            <p:nvPr/>
          </p:nvSpPr>
          <p:spPr bwMode="auto">
            <a:xfrm flipV="1">
              <a:off x="2160" y="2266"/>
              <a:ext cx="14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0" name="Line 400"/>
            <p:cNvSpPr>
              <a:spLocks noChangeShapeType="1"/>
            </p:cNvSpPr>
            <p:nvPr/>
          </p:nvSpPr>
          <p:spPr bwMode="auto">
            <a:xfrm>
              <a:off x="2174" y="2266"/>
              <a:ext cx="14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1" name="Line 401"/>
            <p:cNvSpPr>
              <a:spLocks noChangeShapeType="1"/>
            </p:cNvSpPr>
            <p:nvPr/>
          </p:nvSpPr>
          <p:spPr bwMode="auto">
            <a:xfrm>
              <a:off x="2188" y="2266"/>
              <a:ext cx="12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22" name="Line 402"/>
            <p:cNvSpPr>
              <a:spLocks noChangeShapeType="1"/>
            </p:cNvSpPr>
            <p:nvPr/>
          </p:nvSpPr>
          <p:spPr bwMode="auto">
            <a:xfrm>
              <a:off x="2200" y="2266"/>
              <a:ext cx="15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23" name="AutoShape 403"/>
          <p:cNvSpPr>
            <a:spLocks noChangeArrowheads="1"/>
          </p:cNvSpPr>
          <p:nvPr/>
        </p:nvSpPr>
        <p:spPr bwMode="auto">
          <a:xfrm>
            <a:off x="3810000" y="44196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724" name="Object 404"/>
          <p:cNvGraphicFramePr>
            <a:graphicFrameLocks noChangeAspect="1"/>
          </p:cNvGraphicFramePr>
          <p:nvPr/>
        </p:nvGraphicFramePr>
        <p:xfrm>
          <a:off x="4267200" y="4267200"/>
          <a:ext cx="1600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0" name="Equation" r:id="rId3" imgW="799920" imgH="368280" progId="Equation.3">
                  <p:embed/>
                </p:oleObj>
              </mc:Choice>
              <mc:Fallback>
                <p:oleObj name="Equation" r:id="rId3" imgW="799920" imgH="368280" progId="Equation.3">
                  <p:embed/>
                  <p:pic>
                    <p:nvPicPr>
                      <p:cNvPr id="0" name="Object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67200"/>
                        <a:ext cx="16002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25" name="AutoShape 405"/>
          <p:cNvSpPr>
            <a:spLocks noChangeArrowheads="1"/>
          </p:cNvSpPr>
          <p:nvPr/>
        </p:nvSpPr>
        <p:spPr bwMode="auto">
          <a:xfrm>
            <a:off x="6281738" y="4433888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26" name="Text Box 406"/>
          <p:cNvSpPr txBox="1">
            <a:spLocks noChangeArrowheads="1"/>
          </p:cNvSpPr>
          <p:nvPr/>
        </p:nvSpPr>
        <p:spPr bwMode="auto">
          <a:xfrm>
            <a:off x="6921500" y="3633788"/>
            <a:ext cx="16764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0        0</a:t>
            </a:r>
          </a:p>
          <a:p>
            <a:r>
              <a:rPr lang="en-US" sz="1600"/>
              <a:t>1        0</a:t>
            </a:r>
          </a:p>
          <a:p>
            <a:r>
              <a:rPr lang="en-US" sz="1600"/>
              <a:t>2        0</a:t>
            </a:r>
          </a:p>
          <a:p>
            <a:r>
              <a:rPr lang="en-US" sz="1600"/>
              <a:t>3        0.394</a:t>
            </a:r>
          </a:p>
          <a:p>
            <a:r>
              <a:rPr lang="en-US" sz="1600"/>
              <a:t>4        0.632</a:t>
            </a:r>
          </a:p>
          <a:p>
            <a:r>
              <a:rPr lang="en-US" sz="1600"/>
              <a:t>5        0.777</a:t>
            </a:r>
          </a:p>
          <a:p>
            <a:r>
              <a:rPr lang="en-US" sz="1600"/>
              <a:t>6        0.864</a:t>
            </a:r>
          </a:p>
          <a:p>
            <a:r>
              <a:rPr lang="en-US" sz="1600"/>
              <a:t>7        0.918</a:t>
            </a:r>
          </a:p>
          <a:p>
            <a:r>
              <a:rPr lang="en-US" sz="1600"/>
              <a:t>8        0.950</a:t>
            </a:r>
          </a:p>
          <a:p>
            <a:r>
              <a:rPr lang="en-US" sz="1600"/>
              <a:t>9        0.970</a:t>
            </a:r>
          </a:p>
          <a:p>
            <a:r>
              <a:rPr lang="en-US" sz="1600"/>
              <a:t>10      0.982</a:t>
            </a:r>
          </a:p>
          <a:p>
            <a:r>
              <a:rPr lang="en-US" sz="1600"/>
              <a:t>11      0.989</a:t>
            </a:r>
            <a:endParaRPr lang="en-US" sz="1800"/>
          </a:p>
        </p:txBody>
      </p:sp>
      <p:sp>
        <p:nvSpPr>
          <p:cNvPr id="56727" name="Text Box 407"/>
          <p:cNvSpPr txBox="1">
            <a:spLocks noChangeArrowheads="1"/>
          </p:cNvSpPr>
          <p:nvPr/>
        </p:nvSpPr>
        <p:spPr bwMode="auto">
          <a:xfrm>
            <a:off x="609600" y="2747963"/>
            <a:ext cx="266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Empirical identification</a:t>
            </a:r>
            <a:endParaRPr lang="en-US" sz="1800"/>
          </a:p>
        </p:txBody>
      </p:sp>
      <p:sp>
        <p:nvSpPr>
          <p:cNvPr id="56728" name="Text Box 408"/>
          <p:cNvSpPr txBox="1">
            <a:spLocks noChangeArrowheads="1"/>
          </p:cNvSpPr>
          <p:nvPr/>
        </p:nvSpPr>
        <p:spPr bwMode="auto">
          <a:xfrm>
            <a:off x="4191000" y="2743200"/>
            <a:ext cx="2133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Continuous</a:t>
            </a:r>
          </a:p>
          <a:p>
            <a:r>
              <a:rPr lang="en-US" sz="1800" b="1">
                <a:solidFill>
                  <a:schemeClr val="accent2"/>
                </a:solidFill>
              </a:rPr>
              <a:t>Model using process reaction curve or statistics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6729" name="Text Box 409"/>
          <p:cNvSpPr txBox="1">
            <a:spLocks noChangeArrowheads="1"/>
          </p:cNvSpPr>
          <p:nvPr/>
        </p:nvSpPr>
        <p:spPr bwMode="auto">
          <a:xfrm>
            <a:off x="6434138" y="2681288"/>
            <a:ext cx="2514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Sampled output model for </a:t>
            </a:r>
            <a:r>
              <a:rPr lang="en-US" sz="1800" b="1" u="sng">
                <a:solidFill>
                  <a:schemeClr val="accent2"/>
                </a:solidFill>
              </a:rPr>
              <a:t>unit</a:t>
            </a:r>
            <a:r>
              <a:rPr lang="en-US" sz="1800" b="1">
                <a:solidFill>
                  <a:schemeClr val="accent2"/>
                </a:solidFill>
              </a:rPr>
              <a:t> step with </a:t>
            </a:r>
            <a:r>
              <a:rPr lang="en-US" sz="1800" b="1">
                <a:solidFill>
                  <a:schemeClr val="accent2"/>
                </a:solidFill>
                <a:sym typeface="Symbol" pitchFamily="18" charset="2"/>
              </a:rPr>
              <a:t>t = 2.5 minutes</a:t>
            </a:r>
            <a:endParaRPr lang="en-US" sz="1800">
              <a:solidFill>
                <a:schemeClr val="accent2"/>
              </a:solidFill>
            </a:endParaRPr>
          </a:p>
        </p:txBody>
      </p:sp>
      <p:graphicFrame>
        <p:nvGraphicFramePr>
          <p:cNvPr id="56730" name="Object 410"/>
          <p:cNvGraphicFramePr>
            <a:graphicFrameLocks noChangeAspect="1"/>
          </p:cNvGraphicFramePr>
          <p:nvPr/>
        </p:nvGraphicFramePr>
        <p:xfrm>
          <a:off x="414338" y="5805488"/>
          <a:ext cx="425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" name="Clip" r:id="rId5" imgW="1395360" imgH="3927240" progId="MS_ClipArt_Gallery.5">
                  <p:embed/>
                </p:oleObj>
              </mc:Choice>
              <mc:Fallback>
                <p:oleObj name="Clip" r:id="rId5" imgW="1395360" imgH="3927240" progId="MS_ClipArt_Gallery.5">
                  <p:embed/>
                  <p:pic>
                    <p:nvPicPr>
                      <p:cNvPr id="0" name="Object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805488"/>
                        <a:ext cx="4254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1" name="AutoShape 411"/>
          <p:cNvSpPr>
            <a:spLocks noChangeArrowheads="1"/>
          </p:cNvSpPr>
          <p:nvPr/>
        </p:nvSpPr>
        <p:spPr bwMode="auto">
          <a:xfrm>
            <a:off x="1023938" y="5957888"/>
            <a:ext cx="5105400" cy="533400"/>
          </a:xfrm>
          <a:prstGeom prst="wedgeRoundRectCallout">
            <a:avLst>
              <a:gd name="adj1" fmla="val -54444"/>
              <a:gd name="adj2" fmla="val -19644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Could we use the data from the experiment as the model?</a:t>
            </a:r>
          </a:p>
        </p:txBody>
      </p:sp>
      <p:sp>
        <p:nvSpPr>
          <p:cNvPr id="56733" name="Line 413"/>
          <p:cNvSpPr>
            <a:spLocks noChangeShapeType="1"/>
          </p:cNvSpPr>
          <p:nvPr/>
        </p:nvSpPr>
        <p:spPr bwMode="auto">
          <a:xfrm flipH="1">
            <a:off x="7696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34" name="Text Box 414"/>
          <p:cNvSpPr txBox="1">
            <a:spLocks noChangeArrowheads="1"/>
          </p:cNvSpPr>
          <p:nvPr/>
        </p:nvSpPr>
        <p:spPr bwMode="auto">
          <a:xfrm>
            <a:off x="8001000" y="3581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Step</a:t>
            </a:r>
          </a:p>
          <a:p>
            <a:r>
              <a:rPr lang="en-US" sz="1200" b="1"/>
              <a:t>here</a:t>
            </a:r>
            <a:endParaRPr lang="en-US"/>
          </a:p>
        </p:txBody>
      </p:sp>
      <p:sp>
        <p:nvSpPr>
          <p:cNvPr id="56735" name="Text Box 415"/>
          <p:cNvSpPr txBox="1">
            <a:spLocks noChangeArrowheads="1"/>
          </p:cNvSpPr>
          <p:nvPr/>
        </p:nvSpPr>
        <p:spPr bwMode="auto">
          <a:xfrm>
            <a:off x="6096000" y="3581400"/>
            <a:ext cx="76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Sample number</a:t>
            </a:r>
            <a:endParaRPr lang="en-US"/>
          </a:p>
        </p:txBody>
      </p:sp>
      <p:sp>
        <p:nvSpPr>
          <p:cNvPr id="56737" name="Line 417"/>
          <p:cNvSpPr>
            <a:spLocks noChangeShapeType="1"/>
          </p:cNvSpPr>
          <p:nvPr/>
        </p:nvSpPr>
        <p:spPr bwMode="auto">
          <a:xfrm>
            <a:off x="68580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848600" cy="28400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Modelling approach</a:t>
            </a:r>
            <a:r>
              <a:rPr lang="en-US" b="1"/>
              <a:t>:</a:t>
            </a:r>
          </a:p>
          <a:p>
            <a:pPr>
              <a:spcBef>
                <a:spcPct val="50000"/>
              </a:spcBef>
            </a:pPr>
            <a:r>
              <a:rPr lang="en-US" b="1"/>
              <a:t>1.	Inputs can be represented as a series of steps.</a:t>
            </a:r>
          </a:p>
          <a:p>
            <a:pPr>
              <a:spcBef>
                <a:spcPct val="50000"/>
              </a:spcBef>
            </a:pPr>
            <a:r>
              <a:rPr lang="en-US" b="1"/>
              <a:t>2.	The effect of a step of magnitude </a:t>
            </a:r>
            <a:r>
              <a:rPr lang="en-US" b="1">
                <a:sym typeface="Symbol" pitchFamily="18" charset="2"/>
              </a:rPr>
              <a:t>MV is the magnitude times the unit step model.</a:t>
            </a:r>
          </a:p>
          <a:p>
            <a:pPr>
              <a:spcBef>
                <a:spcPct val="50000"/>
              </a:spcBef>
            </a:pPr>
            <a:r>
              <a:rPr lang="en-US" b="1"/>
              <a:t>3.	The output effect of a sequence of inputs is the sum of each input effect.</a:t>
            </a:r>
          </a:p>
        </p:txBody>
      </p:sp>
      <p:grpSp>
        <p:nvGrpSpPr>
          <p:cNvPr id="60827" name="Group 411"/>
          <p:cNvGrpSpPr>
            <a:grpSpLocks/>
          </p:cNvGrpSpPr>
          <p:nvPr/>
        </p:nvGrpSpPr>
        <p:grpSpPr bwMode="auto">
          <a:xfrm>
            <a:off x="2349500" y="4252913"/>
            <a:ext cx="4014788" cy="2482850"/>
            <a:chOff x="1891" y="1649"/>
            <a:chExt cx="3389" cy="2283"/>
          </a:xfrm>
        </p:grpSpPr>
        <p:sp>
          <p:nvSpPr>
            <p:cNvPr id="60828" name="Rectangle 412"/>
            <p:cNvSpPr>
              <a:spLocks noChangeArrowheads="1"/>
            </p:cNvSpPr>
            <p:nvPr/>
          </p:nvSpPr>
          <p:spPr bwMode="auto">
            <a:xfrm>
              <a:off x="2102" y="1764"/>
              <a:ext cx="3083" cy="8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29" name="Rectangle 413"/>
            <p:cNvSpPr>
              <a:spLocks noChangeArrowheads="1"/>
            </p:cNvSpPr>
            <p:nvPr/>
          </p:nvSpPr>
          <p:spPr bwMode="auto">
            <a:xfrm>
              <a:off x="2102" y="1764"/>
              <a:ext cx="3083" cy="82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0" name="Line 414"/>
            <p:cNvSpPr>
              <a:spLocks noChangeShapeType="1"/>
            </p:cNvSpPr>
            <p:nvPr/>
          </p:nvSpPr>
          <p:spPr bwMode="auto">
            <a:xfrm>
              <a:off x="2102" y="1764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1" name="Freeform 415"/>
            <p:cNvSpPr>
              <a:spLocks/>
            </p:cNvSpPr>
            <p:nvPr/>
          </p:nvSpPr>
          <p:spPr bwMode="auto">
            <a:xfrm>
              <a:off x="2102" y="1764"/>
              <a:ext cx="3083" cy="82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2" name="Line 416"/>
            <p:cNvSpPr>
              <a:spLocks noChangeShapeType="1"/>
            </p:cNvSpPr>
            <p:nvPr/>
          </p:nvSpPr>
          <p:spPr bwMode="auto">
            <a:xfrm flipV="1">
              <a:off x="2102" y="1764"/>
              <a:ext cx="1" cy="8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3" name="Line 417"/>
            <p:cNvSpPr>
              <a:spLocks noChangeShapeType="1"/>
            </p:cNvSpPr>
            <p:nvPr/>
          </p:nvSpPr>
          <p:spPr bwMode="auto">
            <a:xfrm>
              <a:off x="2102" y="2586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4" name="Line 418"/>
            <p:cNvSpPr>
              <a:spLocks noChangeShapeType="1"/>
            </p:cNvSpPr>
            <p:nvPr/>
          </p:nvSpPr>
          <p:spPr bwMode="auto">
            <a:xfrm flipV="1">
              <a:off x="2102" y="1764"/>
              <a:ext cx="1" cy="8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5" name="Line 419"/>
            <p:cNvSpPr>
              <a:spLocks noChangeShapeType="1"/>
            </p:cNvSpPr>
            <p:nvPr/>
          </p:nvSpPr>
          <p:spPr bwMode="auto">
            <a:xfrm flipV="1">
              <a:off x="2102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6" name="Line 420"/>
            <p:cNvSpPr>
              <a:spLocks noChangeShapeType="1"/>
            </p:cNvSpPr>
            <p:nvPr/>
          </p:nvSpPr>
          <p:spPr bwMode="auto">
            <a:xfrm>
              <a:off x="2102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7" name="Rectangle 421"/>
            <p:cNvSpPr>
              <a:spLocks noChangeArrowheads="1"/>
            </p:cNvSpPr>
            <p:nvPr/>
          </p:nvSpPr>
          <p:spPr bwMode="auto">
            <a:xfrm>
              <a:off x="2088" y="2607"/>
              <a:ext cx="4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60838" name="Line 422"/>
            <p:cNvSpPr>
              <a:spLocks noChangeShapeType="1"/>
            </p:cNvSpPr>
            <p:nvPr/>
          </p:nvSpPr>
          <p:spPr bwMode="auto">
            <a:xfrm flipV="1">
              <a:off x="2719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9" name="Line 423"/>
            <p:cNvSpPr>
              <a:spLocks noChangeShapeType="1"/>
            </p:cNvSpPr>
            <p:nvPr/>
          </p:nvSpPr>
          <p:spPr bwMode="auto">
            <a:xfrm>
              <a:off x="2719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40" name="Rectangle 424"/>
            <p:cNvSpPr>
              <a:spLocks noChangeArrowheads="1"/>
            </p:cNvSpPr>
            <p:nvPr/>
          </p:nvSpPr>
          <p:spPr bwMode="auto">
            <a:xfrm>
              <a:off x="2686" y="2607"/>
              <a:ext cx="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60841" name="Line 425"/>
            <p:cNvSpPr>
              <a:spLocks noChangeShapeType="1"/>
            </p:cNvSpPr>
            <p:nvPr/>
          </p:nvSpPr>
          <p:spPr bwMode="auto">
            <a:xfrm flipV="1">
              <a:off x="3337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42" name="Line 426"/>
            <p:cNvSpPr>
              <a:spLocks noChangeShapeType="1"/>
            </p:cNvSpPr>
            <p:nvPr/>
          </p:nvSpPr>
          <p:spPr bwMode="auto">
            <a:xfrm>
              <a:off x="3337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43" name="Rectangle 427"/>
            <p:cNvSpPr>
              <a:spLocks noChangeArrowheads="1"/>
            </p:cNvSpPr>
            <p:nvPr/>
          </p:nvSpPr>
          <p:spPr bwMode="auto">
            <a:xfrm>
              <a:off x="3287" y="2607"/>
              <a:ext cx="14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60844" name="Line 428"/>
            <p:cNvSpPr>
              <a:spLocks noChangeShapeType="1"/>
            </p:cNvSpPr>
            <p:nvPr/>
          </p:nvSpPr>
          <p:spPr bwMode="auto">
            <a:xfrm flipV="1">
              <a:off x="3950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45" name="Line 429"/>
            <p:cNvSpPr>
              <a:spLocks noChangeShapeType="1"/>
            </p:cNvSpPr>
            <p:nvPr/>
          </p:nvSpPr>
          <p:spPr bwMode="auto">
            <a:xfrm>
              <a:off x="3950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46" name="Rectangle 430"/>
            <p:cNvSpPr>
              <a:spLocks noChangeArrowheads="1"/>
            </p:cNvSpPr>
            <p:nvPr/>
          </p:nvSpPr>
          <p:spPr bwMode="auto">
            <a:xfrm>
              <a:off x="3900" y="2607"/>
              <a:ext cx="1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60847" name="Line 431"/>
            <p:cNvSpPr>
              <a:spLocks noChangeShapeType="1"/>
            </p:cNvSpPr>
            <p:nvPr/>
          </p:nvSpPr>
          <p:spPr bwMode="auto">
            <a:xfrm flipV="1">
              <a:off x="4567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48" name="Line 432"/>
            <p:cNvSpPr>
              <a:spLocks noChangeShapeType="1"/>
            </p:cNvSpPr>
            <p:nvPr/>
          </p:nvSpPr>
          <p:spPr bwMode="auto">
            <a:xfrm>
              <a:off x="4567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49" name="Rectangle 433"/>
            <p:cNvSpPr>
              <a:spLocks noChangeArrowheads="1"/>
            </p:cNvSpPr>
            <p:nvPr/>
          </p:nvSpPr>
          <p:spPr bwMode="auto">
            <a:xfrm>
              <a:off x="4516" y="2607"/>
              <a:ext cx="14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60850" name="Line 434"/>
            <p:cNvSpPr>
              <a:spLocks noChangeShapeType="1"/>
            </p:cNvSpPr>
            <p:nvPr/>
          </p:nvSpPr>
          <p:spPr bwMode="auto">
            <a:xfrm flipV="1">
              <a:off x="5185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51" name="Line 435"/>
            <p:cNvSpPr>
              <a:spLocks noChangeShapeType="1"/>
            </p:cNvSpPr>
            <p:nvPr/>
          </p:nvSpPr>
          <p:spPr bwMode="auto">
            <a:xfrm>
              <a:off x="5185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52" name="Rectangle 436"/>
            <p:cNvSpPr>
              <a:spLocks noChangeArrowheads="1"/>
            </p:cNvSpPr>
            <p:nvPr/>
          </p:nvSpPr>
          <p:spPr bwMode="auto">
            <a:xfrm>
              <a:off x="5135" y="2607"/>
              <a:ext cx="14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60853" name="Line 437"/>
            <p:cNvSpPr>
              <a:spLocks noChangeShapeType="1"/>
            </p:cNvSpPr>
            <p:nvPr/>
          </p:nvSpPr>
          <p:spPr bwMode="auto">
            <a:xfrm>
              <a:off x="2102" y="258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54" name="Line 438"/>
            <p:cNvSpPr>
              <a:spLocks noChangeShapeType="1"/>
            </p:cNvSpPr>
            <p:nvPr/>
          </p:nvSpPr>
          <p:spPr bwMode="auto">
            <a:xfrm flipH="1">
              <a:off x="5155" y="258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55" name="Rectangle 439"/>
            <p:cNvSpPr>
              <a:spLocks noChangeArrowheads="1"/>
            </p:cNvSpPr>
            <p:nvPr/>
          </p:nvSpPr>
          <p:spPr bwMode="auto">
            <a:xfrm>
              <a:off x="2048" y="2545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60856" name="Line 440"/>
            <p:cNvSpPr>
              <a:spLocks noChangeShapeType="1"/>
            </p:cNvSpPr>
            <p:nvPr/>
          </p:nvSpPr>
          <p:spPr bwMode="auto">
            <a:xfrm>
              <a:off x="2102" y="23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57" name="Line 441"/>
            <p:cNvSpPr>
              <a:spLocks noChangeShapeType="1"/>
            </p:cNvSpPr>
            <p:nvPr/>
          </p:nvSpPr>
          <p:spPr bwMode="auto">
            <a:xfrm flipH="1">
              <a:off x="5155" y="23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58" name="Rectangle 442"/>
            <p:cNvSpPr>
              <a:spLocks noChangeArrowheads="1"/>
            </p:cNvSpPr>
            <p:nvPr/>
          </p:nvSpPr>
          <p:spPr bwMode="auto">
            <a:xfrm>
              <a:off x="1993" y="2269"/>
              <a:ext cx="12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60859" name="Line 443"/>
            <p:cNvSpPr>
              <a:spLocks noChangeShapeType="1"/>
            </p:cNvSpPr>
            <p:nvPr/>
          </p:nvSpPr>
          <p:spPr bwMode="auto">
            <a:xfrm>
              <a:off x="2102" y="20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0" name="Line 444"/>
            <p:cNvSpPr>
              <a:spLocks noChangeShapeType="1"/>
            </p:cNvSpPr>
            <p:nvPr/>
          </p:nvSpPr>
          <p:spPr bwMode="auto">
            <a:xfrm flipH="1">
              <a:off x="5155" y="20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1" name="Rectangle 445"/>
            <p:cNvSpPr>
              <a:spLocks noChangeArrowheads="1"/>
            </p:cNvSpPr>
            <p:nvPr/>
          </p:nvSpPr>
          <p:spPr bwMode="auto">
            <a:xfrm>
              <a:off x="2048" y="1999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60862" name="Line 446"/>
            <p:cNvSpPr>
              <a:spLocks noChangeShapeType="1"/>
            </p:cNvSpPr>
            <p:nvPr/>
          </p:nvSpPr>
          <p:spPr bwMode="auto">
            <a:xfrm>
              <a:off x="2102" y="17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3" name="Line 447"/>
            <p:cNvSpPr>
              <a:spLocks noChangeShapeType="1"/>
            </p:cNvSpPr>
            <p:nvPr/>
          </p:nvSpPr>
          <p:spPr bwMode="auto">
            <a:xfrm flipH="1">
              <a:off x="5155" y="17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4" name="Rectangle 448"/>
            <p:cNvSpPr>
              <a:spLocks noChangeArrowheads="1"/>
            </p:cNvSpPr>
            <p:nvPr/>
          </p:nvSpPr>
          <p:spPr bwMode="auto">
            <a:xfrm>
              <a:off x="1993" y="1723"/>
              <a:ext cx="12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60865" name="Line 449"/>
            <p:cNvSpPr>
              <a:spLocks noChangeShapeType="1"/>
            </p:cNvSpPr>
            <p:nvPr/>
          </p:nvSpPr>
          <p:spPr bwMode="auto">
            <a:xfrm>
              <a:off x="2102" y="1764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6" name="Freeform 450"/>
            <p:cNvSpPr>
              <a:spLocks/>
            </p:cNvSpPr>
            <p:nvPr/>
          </p:nvSpPr>
          <p:spPr bwMode="auto">
            <a:xfrm>
              <a:off x="2102" y="1764"/>
              <a:ext cx="3083" cy="82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7" name="Line 451"/>
            <p:cNvSpPr>
              <a:spLocks noChangeShapeType="1"/>
            </p:cNvSpPr>
            <p:nvPr/>
          </p:nvSpPr>
          <p:spPr bwMode="auto">
            <a:xfrm flipV="1">
              <a:off x="2102" y="1764"/>
              <a:ext cx="1" cy="8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8" name="Freeform 452"/>
            <p:cNvSpPr>
              <a:spLocks/>
            </p:cNvSpPr>
            <p:nvPr/>
          </p:nvSpPr>
          <p:spPr bwMode="auto">
            <a:xfrm>
              <a:off x="2102" y="2040"/>
              <a:ext cx="2470" cy="546"/>
            </a:xfrm>
            <a:custGeom>
              <a:avLst/>
              <a:gdLst>
                <a:gd name="T0" fmla="*/ 35 w 2470"/>
                <a:gd name="T1" fmla="*/ 546 h 546"/>
                <a:gd name="T2" fmla="*/ 75 w 2470"/>
                <a:gd name="T3" fmla="*/ 546 h 546"/>
                <a:gd name="T4" fmla="*/ 114 w 2470"/>
                <a:gd name="T5" fmla="*/ 546 h 546"/>
                <a:gd name="T6" fmla="*/ 154 w 2470"/>
                <a:gd name="T7" fmla="*/ 0 h 546"/>
                <a:gd name="T8" fmla="*/ 194 w 2470"/>
                <a:gd name="T9" fmla="*/ 0 h 546"/>
                <a:gd name="T10" fmla="*/ 234 w 2470"/>
                <a:gd name="T11" fmla="*/ 0 h 546"/>
                <a:gd name="T12" fmla="*/ 274 w 2470"/>
                <a:gd name="T13" fmla="*/ 0 h 546"/>
                <a:gd name="T14" fmla="*/ 314 w 2470"/>
                <a:gd name="T15" fmla="*/ 0 h 546"/>
                <a:gd name="T16" fmla="*/ 354 w 2470"/>
                <a:gd name="T17" fmla="*/ 0 h 546"/>
                <a:gd name="T18" fmla="*/ 393 w 2470"/>
                <a:gd name="T19" fmla="*/ 0 h 546"/>
                <a:gd name="T20" fmla="*/ 433 w 2470"/>
                <a:gd name="T21" fmla="*/ 0 h 546"/>
                <a:gd name="T22" fmla="*/ 473 w 2470"/>
                <a:gd name="T23" fmla="*/ 0 h 546"/>
                <a:gd name="T24" fmla="*/ 513 w 2470"/>
                <a:gd name="T25" fmla="*/ 0 h 546"/>
                <a:gd name="T26" fmla="*/ 553 w 2470"/>
                <a:gd name="T27" fmla="*/ 0 h 546"/>
                <a:gd name="T28" fmla="*/ 593 w 2470"/>
                <a:gd name="T29" fmla="*/ 0 h 546"/>
                <a:gd name="T30" fmla="*/ 632 w 2470"/>
                <a:gd name="T31" fmla="*/ 0 h 546"/>
                <a:gd name="T32" fmla="*/ 672 w 2470"/>
                <a:gd name="T33" fmla="*/ 0 h 546"/>
                <a:gd name="T34" fmla="*/ 712 w 2470"/>
                <a:gd name="T35" fmla="*/ 0 h 546"/>
                <a:gd name="T36" fmla="*/ 752 w 2470"/>
                <a:gd name="T37" fmla="*/ 0 h 546"/>
                <a:gd name="T38" fmla="*/ 792 w 2470"/>
                <a:gd name="T39" fmla="*/ 0 h 546"/>
                <a:gd name="T40" fmla="*/ 832 w 2470"/>
                <a:gd name="T41" fmla="*/ 0 h 546"/>
                <a:gd name="T42" fmla="*/ 871 w 2470"/>
                <a:gd name="T43" fmla="*/ 0 h 546"/>
                <a:gd name="T44" fmla="*/ 911 w 2470"/>
                <a:gd name="T45" fmla="*/ 0 h 546"/>
                <a:gd name="T46" fmla="*/ 951 w 2470"/>
                <a:gd name="T47" fmla="*/ 0 h 546"/>
                <a:gd name="T48" fmla="*/ 991 w 2470"/>
                <a:gd name="T49" fmla="*/ 0 h 546"/>
                <a:gd name="T50" fmla="*/ 1031 w 2470"/>
                <a:gd name="T51" fmla="*/ 0 h 546"/>
                <a:gd name="T52" fmla="*/ 1071 w 2470"/>
                <a:gd name="T53" fmla="*/ 0 h 546"/>
                <a:gd name="T54" fmla="*/ 1110 w 2470"/>
                <a:gd name="T55" fmla="*/ 0 h 546"/>
                <a:gd name="T56" fmla="*/ 1150 w 2470"/>
                <a:gd name="T57" fmla="*/ 0 h 546"/>
                <a:gd name="T58" fmla="*/ 1190 w 2470"/>
                <a:gd name="T59" fmla="*/ 0 h 546"/>
                <a:gd name="T60" fmla="*/ 1230 w 2470"/>
                <a:gd name="T61" fmla="*/ 0 h 546"/>
                <a:gd name="T62" fmla="*/ 1270 w 2470"/>
                <a:gd name="T63" fmla="*/ 0 h 546"/>
                <a:gd name="T64" fmla="*/ 1310 w 2470"/>
                <a:gd name="T65" fmla="*/ 0 h 546"/>
                <a:gd name="T66" fmla="*/ 1350 w 2470"/>
                <a:gd name="T67" fmla="*/ 0 h 546"/>
                <a:gd name="T68" fmla="*/ 1389 w 2470"/>
                <a:gd name="T69" fmla="*/ 0 h 546"/>
                <a:gd name="T70" fmla="*/ 1429 w 2470"/>
                <a:gd name="T71" fmla="*/ 0 h 546"/>
                <a:gd name="T72" fmla="*/ 1469 w 2470"/>
                <a:gd name="T73" fmla="*/ 0 h 546"/>
                <a:gd name="T74" fmla="*/ 1509 w 2470"/>
                <a:gd name="T75" fmla="*/ 0 h 546"/>
                <a:gd name="T76" fmla="*/ 1549 w 2470"/>
                <a:gd name="T77" fmla="*/ 0 h 546"/>
                <a:gd name="T78" fmla="*/ 1589 w 2470"/>
                <a:gd name="T79" fmla="*/ 0 h 546"/>
                <a:gd name="T80" fmla="*/ 1628 w 2470"/>
                <a:gd name="T81" fmla="*/ 0 h 546"/>
                <a:gd name="T82" fmla="*/ 1668 w 2470"/>
                <a:gd name="T83" fmla="*/ 0 h 546"/>
                <a:gd name="T84" fmla="*/ 1708 w 2470"/>
                <a:gd name="T85" fmla="*/ 0 h 546"/>
                <a:gd name="T86" fmla="*/ 1748 w 2470"/>
                <a:gd name="T87" fmla="*/ 0 h 546"/>
                <a:gd name="T88" fmla="*/ 1788 w 2470"/>
                <a:gd name="T89" fmla="*/ 0 h 546"/>
                <a:gd name="T90" fmla="*/ 1828 w 2470"/>
                <a:gd name="T91" fmla="*/ 0 h 546"/>
                <a:gd name="T92" fmla="*/ 1867 w 2470"/>
                <a:gd name="T93" fmla="*/ 0 h 546"/>
                <a:gd name="T94" fmla="*/ 1907 w 2470"/>
                <a:gd name="T95" fmla="*/ 0 h 546"/>
                <a:gd name="T96" fmla="*/ 1947 w 2470"/>
                <a:gd name="T97" fmla="*/ 0 h 546"/>
                <a:gd name="T98" fmla="*/ 1987 w 2470"/>
                <a:gd name="T99" fmla="*/ 0 h 546"/>
                <a:gd name="T100" fmla="*/ 2027 w 2470"/>
                <a:gd name="T101" fmla="*/ 0 h 546"/>
                <a:gd name="T102" fmla="*/ 2067 w 2470"/>
                <a:gd name="T103" fmla="*/ 0 h 546"/>
                <a:gd name="T104" fmla="*/ 2106 w 2470"/>
                <a:gd name="T105" fmla="*/ 0 h 546"/>
                <a:gd name="T106" fmla="*/ 2146 w 2470"/>
                <a:gd name="T107" fmla="*/ 0 h 546"/>
                <a:gd name="T108" fmla="*/ 2186 w 2470"/>
                <a:gd name="T109" fmla="*/ 0 h 546"/>
                <a:gd name="T110" fmla="*/ 2226 w 2470"/>
                <a:gd name="T111" fmla="*/ 0 h 546"/>
                <a:gd name="T112" fmla="*/ 2266 w 2470"/>
                <a:gd name="T113" fmla="*/ 0 h 546"/>
                <a:gd name="T114" fmla="*/ 2306 w 2470"/>
                <a:gd name="T115" fmla="*/ 0 h 546"/>
                <a:gd name="T116" fmla="*/ 2346 w 2470"/>
                <a:gd name="T117" fmla="*/ 0 h 546"/>
                <a:gd name="T118" fmla="*/ 2385 w 2470"/>
                <a:gd name="T119" fmla="*/ 0 h 546"/>
                <a:gd name="T120" fmla="*/ 2425 w 2470"/>
                <a:gd name="T121" fmla="*/ 0 h 546"/>
                <a:gd name="T122" fmla="*/ 2465 w 2470"/>
                <a:gd name="T12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0" h="546">
                  <a:moveTo>
                    <a:pt x="0" y="546"/>
                  </a:moveTo>
                  <a:lnTo>
                    <a:pt x="5" y="546"/>
                  </a:lnTo>
                  <a:lnTo>
                    <a:pt x="10" y="546"/>
                  </a:lnTo>
                  <a:lnTo>
                    <a:pt x="15" y="546"/>
                  </a:lnTo>
                  <a:lnTo>
                    <a:pt x="20" y="546"/>
                  </a:lnTo>
                  <a:lnTo>
                    <a:pt x="25" y="546"/>
                  </a:lnTo>
                  <a:lnTo>
                    <a:pt x="30" y="546"/>
                  </a:lnTo>
                  <a:lnTo>
                    <a:pt x="35" y="546"/>
                  </a:lnTo>
                  <a:lnTo>
                    <a:pt x="40" y="546"/>
                  </a:lnTo>
                  <a:lnTo>
                    <a:pt x="45" y="546"/>
                  </a:lnTo>
                  <a:lnTo>
                    <a:pt x="50" y="546"/>
                  </a:lnTo>
                  <a:lnTo>
                    <a:pt x="55" y="546"/>
                  </a:lnTo>
                  <a:lnTo>
                    <a:pt x="60" y="546"/>
                  </a:lnTo>
                  <a:lnTo>
                    <a:pt x="65" y="546"/>
                  </a:lnTo>
                  <a:lnTo>
                    <a:pt x="70" y="546"/>
                  </a:lnTo>
                  <a:lnTo>
                    <a:pt x="75" y="546"/>
                  </a:lnTo>
                  <a:lnTo>
                    <a:pt x="80" y="546"/>
                  </a:lnTo>
                  <a:lnTo>
                    <a:pt x="85" y="546"/>
                  </a:lnTo>
                  <a:lnTo>
                    <a:pt x="90" y="546"/>
                  </a:lnTo>
                  <a:lnTo>
                    <a:pt x="95" y="546"/>
                  </a:lnTo>
                  <a:lnTo>
                    <a:pt x="100" y="546"/>
                  </a:lnTo>
                  <a:lnTo>
                    <a:pt x="105" y="546"/>
                  </a:lnTo>
                  <a:lnTo>
                    <a:pt x="109" y="546"/>
                  </a:lnTo>
                  <a:lnTo>
                    <a:pt x="114" y="546"/>
                  </a:lnTo>
                  <a:lnTo>
                    <a:pt x="119" y="546"/>
                  </a:lnTo>
                  <a:lnTo>
                    <a:pt x="124" y="546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9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4" y="0"/>
                  </a:lnTo>
                  <a:lnTo>
                    <a:pt x="349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8" y="0"/>
                  </a:lnTo>
                  <a:lnTo>
                    <a:pt x="403" y="0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8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8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8" y="0"/>
                  </a:lnTo>
                  <a:lnTo>
                    <a:pt x="603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7" y="0"/>
                  </a:lnTo>
                  <a:lnTo>
                    <a:pt x="652" y="0"/>
                  </a:lnTo>
                  <a:lnTo>
                    <a:pt x="657" y="0"/>
                  </a:lnTo>
                  <a:lnTo>
                    <a:pt x="662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7" y="0"/>
                  </a:lnTo>
                  <a:lnTo>
                    <a:pt x="682" y="0"/>
                  </a:lnTo>
                  <a:lnTo>
                    <a:pt x="687" y="0"/>
                  </a:lnTo>
                  <a:lnTo>
                    <a:pt x="692" y="0"/>
                  </a:lnTo>
                  <a:lnTo>
                    <a:pt x="697" y="0"/>
                  </a:lnTo>
                  <a:lnTo>
                    <a:pt x="702" y="0"/>
                  </a:lnTo>
                  <a:lnTo>
                    <a:pt x="707" y="0"/>
                  </a:lnTo>
                  <a:lnTo>
                    <a:pt x="712" y="0"/>
                  </a:lnTo>
                  <a:lnTo>
                    <a:pt x="717" y="0"/>
                  </a:lnTo>
                  <a:lnTo>
                    <a:pt x="722" y="0"/>
                  </a:lnTo>
                  <a:lnTo>
                    <a:pt x="727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2" y="0"/>
                  </a:lnTo>
                  <a:lnTo>
                    <a:pt x="747" y="0"/>
                  </a:lnTo>
                  <a:lnTo>
                    <a:pt x="752" y="0"/>
                  </a:lnTo>
                  <a:lnTo>
                    <a:pt x="757" y="0"/>
                  </a:lnTo>
                  <a:lnTo>
                    <a:pt x="762" y="0"/>
                  </a:lnTo>
                  <a:lnTo>
                    <a:pt x="767" y="0"/>
                  </a:lnTo>
                  <a:lnTo>
                    <a:pt x="772" y="0"/>
                  </a:lnTo>
                  <a:lnTo>
                    <a:pt x="777" y="0"/>
                  </a:lnTo>
                  <a:lnTo>
                    <a:pt x="782" y="0"/>
                  </a:lnTo>
                  <a:lnTo>
                    <a:pt x="787" y="0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2" y="0"/>
                  </a:lnTo>
                  <a:lnTo>
                    <a:pt x="817" y="0"/>
                  </a:lnTo>
                  <a:lnTo>
                    <a:pt x="822" y="0"/>
                  </a:lnTo>
                  <a:lnTo>
                    <a:pt x="827" y="0"/>
                  </a:lnTo>
                  <a:lnTo>
                    <a:pt x="832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6" y="0"/>
                  </a:lnTo>
                  <a:lnTo>
                    <a:pt x="861" y="0"/>
                  </a:lnTo>
                  <a:lnTo>
                    <a:pt x="866" y="0"/>
                  </a:lnTo>
                  <a:lnTo>
                    <a:pt x="871" y="0"/>
                  </a:lnTo>
                  <a:lnTo>
                    <a:pt x="876" y="0"/>
                  </a:lnTo>
                  <a:lnTo>
                    <a:pt x="881" y="0"/>
                  </a:lnTo>
                  <a:lnTo>
                    <a:pt x="886" y="0"/>
                  </a:lnTo>
                  <a:lnTo>
                    <a:pt x="891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06" y="0"/>
                  </a:lnTo>
                  <a:lnTo>
                    <a:pt x="911" y="0"/>
                  </a:lnTo>
                  <a:lnTo>
                    <a:pt x="916" y="0"/>
                  </a:lnTo>
                  <a:lnTo>
                    <a:pt x="921" y="0"/>
                  </a:lnTo>
                  <a:lnTo>
                    <a:pt x="926" y="0"/>
                  </a:lnTo>
                  <a:lnTo>
                    <a:pt x="931" y="0"/>
                  </a:lnTo>
                  <a:lnTo>
                    <a:pt x="936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1" y="0"/>
                  </a:lnTo>
                  <a:lnTo>
                    <a:pt x="956" y="0"/>
                  </a:lnTo>
                  <a:lnTo>
                    <a:pt x="961" y="0"/>
                  </a:lnTo>
                  <a:lnTo>
                    <a:pt x="966" y="0"/>
                  </a:lnTo>
                  <a:lnTo>
                    <a:pt x="971" y="0"/>
                  </a:lnTo>
                  <a:lnTo>
                    <a:pt x="976" y="0"/>
                  </a:lnTo>
                  <a:lnTo>
                    <a:pt x="981" y="0"/>
                  </a:lnTo>
                  <a:lnTo>
                    <a:pt x="986" y="0"/>
                  </a:lnTo>
                  <a:lnTo>
                    <a:pt x="991" y="0"/>
                  </a:lnTo>
                  <a:lnTo>
                    <a:pt x="996" y="0"/>
                  </a:lnTo>
                  <a:lnTo>
                    <a:pt x="1001" y="0"/>
                  </a:lnTo>
                  <a:lnTo>
                    <a:pt x="1006" y="0"/>
                  </a:lnTo>
                  <a:lnTo>
                    <a:pt x="1011" y="0"/>
                  </a:lnTo>
                  <a:lnTo>
                    <a:pt x="1016" y="0"/>
                  </a:lnTo>
                  <a:lnTo>
                    <a:pt x="1021" y="0"/>
                  </a:lnTo>
                  <a:lnTo>
                    <a:pt x="1026" y="0"/>
                  </a:lnTo>
                  <a:lnTo>
                    <a:pt x="1031" y="0"/>
                  </a:lnTo>
                  <a:lnTo>
                    <a:pt x="1036" y="0"/>
                  </a:lnTo>
                  <a:lnTo>
                    <a:pt x="1041" y="0"/>
                  </a:lnTo>
                  <a:lnTo>
                    <a:pt x="1046" y="0"/>
                  </a:lnTo>
                  <a:lnTo>
                    <a:pt x="1051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66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1" y="0"/>
                  </a:lnTo>
                  <a:lnTo>
                    <a:pt x="1086" y="0"/>
                  </a:lnTo>
                  <a:lnTo>
                    <a:pt x="1091" y="0"/>
                  </a:lnTo>
                  <a:lnTo>
                    <a:pt x="1096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5" y="0"/>
                  </a:lnTo>
                  <a:lnTo>
                    <a:pt x="1120" y="0"/>
                  </a:lnTo>
                  <a:lnTo>
                    <a:pt x="1125" y="0"/>
                  </a:lnTo>
                  <a:lnTo>
                    <a:pt x="1130" y="0"/>
                  </a:lnTo>
                  <a:lnTo>
                    <a:pt x="1135" y="0"/>
                  </a:lnTo>
                  <a:lnTo>
                    <a:pt x="1140" y="0"/>
                  </a:lnTo>
                  <a:lnTo>
                    <a:pt x="1145" y="0"/>
                  </a:lnTo>
                  <a:lnTo>
                    <a:pt x="1150" y="0"/>
                  </a:lnTo>
                  <a:lnTo>
                    <a:pt x="1155" y="0"/>
                  </a:lnTo>
                  <a:lnTo>
                    <a:pt x="1160" y="0"/>
                  </a:lnTo>
                  <a:lnTo>
                    <a:pt x="1165" y="0"/>
                  </a:lnTo>
                  <a:lnTo>
                    <a:pt x="1170" y="0"/>
                  </a:lnTo>
                  <a:lnTo>
                    <a:pt x="1175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0" y="0"/>
                  </a:lnTo>
                  <a:lnTo>
                    <a:pt x="1195" y="0"/>
                  </a:lnTo>
                  <a:lnTo>
                    <a:pt x="1200" y="0"/>
                  </a:lnTo>
                  <a:lnTo>
                    <a:pt x="1205" y="0"/>
                  </a:lnTo>
                  <a:lnTo>
                    <a:pt x="1210" y="0"/>
                  </a:lnTo>
                  <a:lnTo>
                    <a:pt x="1215" y="0"/>
                  </a:lnTo>
                  <a:lnTo>
                    <a:pt x="1220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5" y="0"/>
                  </a:lnTo>
                  <a:lnTo>
                    <a:pt x="1240" y="0"/>
                  </a:lnTo>
                  <a:lnTo>
                    <a:pt x="1245" y="0"/>
                  </a:lnTo>
                  <a:lnTo>
                    <a:pt x="1250" y="0"/>
                  </a:lnTo>
                  <a:lnTo>
                    <a:pt x="1255" y="0"/>
                  </a:lnTo>
                  <a:lnTo>
                    <a:pt x="1260" y="0"/>
                  </a:lnTo>
                  <a:lnTo>
                    <a:pt x="1265" y="0"/>
                  </a:lnTo>
                  <a:lnTo>
                    <a:pt x="1270" y="0"/>
                  </a:lnTo>
                  <a:lnTo>
                    <a:pt x="1275" y="0"/>
                  </a:lnTo>
                  <a:lnTo>
                    <a:pt x="1280" y="0"/>
                  </a:lnTo>
                  <a:lnTo>
                    <a:pt x="1285" y="0"/>
                  </a:lnTo>
                  <a:lnTo>
                    <a:pt x="1290" y="0"/>
                  </a:lnTo>
                  <a:lnTo>
                    <a:pt x="1295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0" y="0"/>
                  </a:lnTo>
                  <a:lnTo>
                    <a:pt x="1315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0" y="0"/>
                  </a:lnTo>
                  <a:lnTo>
                    <a:pt x="1335" y="0"/>
                  </a:lnTo>
                  <a:lnTo>
                    <a:pt x="1340" y="0"/>
                  </a:lnTo>
                  <a:lnTo>
                    <a:pt x="1345" y="0"/>
                  </a:lnTo>
                  <a:lnTo>
                    <a:pt x="1350" y="0"/>
                  </a:lnTo>
                  <a:lnTo>
                    <a:pt x="1354" y="0"/>
                  </a:lnTo>
                  <a:lnTo>
                    <a:pt x="1359" y="0"/>
                  </a:lnTo>
                  <a:lnTo>
                    <a:pt x="1364" y="0"/>
                  </a:lnTo>
                  <a:lnTo>
                    <a:pt x="1369" y="0"/>
                  </a:lnTo>
                  <a:lnTo>
                    <a:pt x="1374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89" y="0"/>
                  </a:lnTo>
                  <a:lnTo>
                    <a:pt x="1394" y="0"/>
                  </a:lnTo>
                  <a:lnTo>
                    <a:pt x="1399" y="0"/>
                  </a:lnTo>
                  <a:lnTo>
                    <a:pt x="1404" y="0"/>
                  </a:lnTo>
                  <a:lnTo>
                    <a:pt x="1409" y="0"/>
                  </a:lnTo>
                  <a:lnTo>
                    <a:pt x="1414" y="0"/>
                  </a:lnTo>
                  <a:lnTo>
                    <a:pt x="1419" y="0"/>
                  </a:lnTo>
                  <a:lnTo>
                    <a:pt x="1424" y="0"/>
                  </a:lnTo>
                  <a:lnTo>
                    <a:pt x="1429" y="0"/>
                  </a:lnTo>
                  <a:lnTo>
                    <a:pt x="1434" y="0"/>
                  </a:lnTo>
                  <a:lnTo>
                    <a:pt x="1439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4" y="0"/>
                  </a:lnTo>
                  <a:lnTo>
                    <a:pt x="1459" y="0"/>
                  </a:lnTo>
                  <a:lnTo>
                    <a:pt x="1464" y="0"/>
                  </a:lnTo>
                  <a:lnTo>
                    <a:pt x="1469" y="0"/>
                  </a:lnTo>
                  <a:lnTo>
                    <a:pt x="1474" y="0"/>
                  </a:lnTo>
                  <a:lnTo>
                    <a:pt x="1479" y="0"/>
                  </a:lnTo>
                  <a:lnTo>
                    <a:pt x="1484" y="0"/>
                  </a:lnTo>
                  <a:lnTo>
                    <a:pt x="1489" y="0"/>
                  </a:lnTo>
                  <a:lnTo>
                    <a:pt x="1494" y="0"/>
                  </a:lnTo>
                  <a:lnTo>
                    <a:pt x="1499" y="0"/>
                  </a:lnTo>
                  <a:lnTo>
                    <a:pt x="1504" y="0"/>
                  </a:lnTo>
                  <a:lnTo>
                    <a:pt x="1509" y="0"/>
                  </a:lnTo>
                  <a:lnTo>
                    <a:pt x="1514" y="0"/>
                  </a:lnTo>
                  <a:lnTo>
                    <a:pt x="1519" y="0"/>
                  </a:lnTo>
                  <a:lnTo>
                    <a:pt x="1524" y="0"/>
                  </a:lnTo>
                  <a:lnTo>
                    <a:pt x="1529" y="0"/>
                  </a:lnTo>
                  <a:lnTo>
                    <a:pt x="1534" y="0"/>
                  </a:lnTo>
                  <a:lnTo>
                    <a:pt x="1539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4" y="0"/>
                  </a:lnTo>
                  <a:lnTo>
                    <a:pt x="1559" y="0"/>
                  </a:lnTo>
                  <a:lnTo>
                    <a:pt x="1564" y="0"/>
                  </a:lnTo>
                  <a:lnTo>
                    <a:pt x="1569" y="0"/>
                  </a:lnTo>
                  <a:lnTo>
                    <a:pt x="1574" y="0"/>
                  </a:lnTo>
                  <a:lnTo>
                    <a:pt x="1579" y="0"/>
                  </a:lnTo>
                  <a:lnTo>
                    <a:pt x="1584" y="0"/>
                  </a:lnTo>
                  <a:lnTo>
                    <a:pt x="1589" y="0"/>
                  </a:lnTo>
                  <a:lnTo>
                    <a:pt x="1594" y="0"/>
                  </a:lnTo>
                  <a:lnTo>
                    <a:pt x="1599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18" y="0"/>
                  </a:lnTo>
                  <a:lnTo>
                    <a:pt x="1623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38" y="0"/>
                  </a:lnTo>
                  <a:lnTo>
                    <a:pt x="1643" y="0"/>
                  </a:lnTo>
                  <a:lnTo>
                    <a:pt x="1648" y="0"/>
                  </a:lnTo>
                  <a:lnTo>
                    <a:pt x="1653" y="0"/>
                  </a:lnTo>
                  <a:lnTo>
                    <a:pt x="1658" y="0"/>
                  </a:lnTo>
                  <a:lnTo>
                    <a:pt x="1663" y="0"/>
                  </a:lnTo>
                  <a:lnTo>
                    <a:pt x="1668" y="0"/>
                  </a:lnTo>
                  <a:lnTo>
                    <a:pt x="1673" y="0"/>
                  </a:lnTo>
                  <a:lnTo>
                    <a:pt x="1678" y="0"/>
                  </a:lnTo>
                  <a:lnTo>
                    <a:pt x="1683" y="0"/>
                  </a:lnTo>
                  <a:lnTo>
                    <a:pt x="1688" y="0"/>
                  </a:lnTo>
                  <a:lnTo>
                    <a:pt x="1693" y="0"/>
                  </a:lnTo>
                  <a:lnTo>
                    <a:pt x="1698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3" y="0"/>
                  </a:lnTo>
                  <a:lnTo>
                    <a:pt x="1718" y="0"/>
                  </a:lnTo>
                  <a:lnTo>
                    <a:pt x="1723" y="0"/>
                  </a:lnTo>
                  <a:lnTo>
                    <a:pt x="1728" y="0"/>
                  </a:lnTo>
                  <a:lnTo>
                    <a:pt x="1733" y="0"/>
                  </a:lnTo>
                  <a:lnTo>
                    <a:pt x="1738" y="0"/>
                  </a:lnTo>
                  <a:lnTo>
                    <a:pt x="1743" y="0"/>
                  </a:lnTo>
                  <a:lnTo>
                    <a:pt x="1748" y="0"/>
                  </a:lnTo>
                  <a:lnTo>
                    <a:pt x="1753" y="0"/>
                  </a:lnTo>
                  <a:lnTo>
                    <a:pt x="1758" y="0"/>
                  </a:lnTo>
                  <a:lnTo>
                    <a:pt x="1763" y="0"/>
                  </a:lnTo>
                  <a:lnTo>
                    <a:pt x="1768" y="0"/>
                  </a:lnTo>
                  <a:lnTo>
                    <a:pt x="1773" y="0"/>
                  </a:lnTo>
                  <a:lnTo>
                    <a:pt x="1778" y="0"/>
                  </a:lnTo>
                  <a:lnTo>
                    <a:pt x="1783" y="0"/>
                  </a:lnTo>
                  <a:lnTo>
                    <a:pt x="1788" y="0"/>
                  </a:lnTo>
                  <a:lnTo>
                    <a:pt x="1793" y="0"/>
                  </a:lnTo>
                  <a:lnTo>
                    <a:pt x="1798" y="0"/>
                  </a:lnTo>
                  <a:lnTo>
                    <a:pt x="1803" y="0"/>
                  </a:lnTo>
                  <a:lnTo>
                    <a:pt x="1808" y="0"/>
                  </a:lnTo>
                  <a:lnTo>
                    <a:pt x="1813" y="0"/>
                  </a:lnTo>
                  <a:lnTo>
                    <a:pt x="1818" y="0"/>
                  </a:lnTo>
                  <a:lnTo>
                    <a:pt x="1823" y="0"/>
                  </a:lnTo>
                  <a:lnTo>
                    <a:pt x="1828" y="0"/>
                  </a:lnTo>
                  <a:lnTo>
                    <a:pt x="1833" y="0"/>
                  </a:lnTo>
                  <a:lnTo>
                    <a:pt x="1838" y="0"/>
                  </a:lnTo>
                  <a:lnTo>
                    <a:pt x="1843" y="0"/>
                  </a:lnTo>
                  <a:lnTo>
                    <a:pt x="1848" y="0"/>
                  </a:lnTo>
                  <a:lnTo>
                    <a:pt x="1852" y="0"/>
                  </a:lnTo>
                  <a:lnTo>
                    <a:pt x="1857" y="0"/>
                  </a:lnTo>
                  <a:lnTo>
                    <a:pt x="1862" y="0"/>
                  </a:lnTo>
                  <a:lnTo>
                    <a:pt x="1867" y="0"/>
                  </a:lnTo>
                  <a:lnTo>
                    <a:pt x="1872" y="0"/>
                  </a:lnTo>
                  <a:lnTo>
                    <a:pt x="1877" y="0"/>
                  </a:lnTo>
                  <a:lnTo>
                    <a:pt x="1882" y="0"/>
                  </a:lnTo>
                  <a:lnTo>
                    <a:pt x="1887" y="0"/>
                  </a:lnTo>
                  <a:lnTo>
                    <a:pt x="1892" y="0"/>
                  </a:lnTo>
                  <a:lnTo>
                    <a:pt x="1897" y="0"/>
                  </a:lnTo>
                  <a:lnTo>
                    <a:pt x="1902" y="0"/>
                  </a:lnTo>
                  <a:lnTo>
                    <a:pt x="1907" y="0"/>
                  </a:lnTo>
                  <a:lnTo>
                    <a:pt x="1912" y="0"/>
                  </a:lnTo>
                  <a:lnTo>
                    <a:pt x="1917" y="0"/>
                  </a:lnTo>
                  <a:lnTo>
                    <a:pt x="1922" y="0"/>
                  </a:lnTo>
                  <a:lnTo>
                    <a:pt x="1927" y="0"/>
                  </a:lnTo>
                  <a:lnTo>
                    <a:pt x="1932" y="0"/>
                  </a:lnTo>
                  <a:lnTo>
                    <a:pt x="1937" y="0"/>
                  </a:lnTo>
                  <a:lnTo>
                    <a:pt x="1942" y="0"/>
                  </a:lnTo>
                  <a:lnTo>
                    <a:pt x="1947" y="0"/>
                  </a:lnTo>
                  <a:lnTo>
                    <a:pt x="1952" y="0"/>
                  </a:lnTo>
                  <a:lnTo>
                    <a:pt x="1957" y="0"/>
                  </a:lnTo>
                  <a:lnTo>
                    <a:pt x="1962" y="0"/>
                  </a:lnTo>
                  <a:lnTo>
                    <a:pt x="1967" y="0"/>
                  </a:lnTo>
                  <a:lnTo>
                    <a:pt x="1972" y="0"/>
                  </a:lnTo>
                  <a:lnTo>
                    <a:pt x="1977" y="0"/>
                  </a:lnTo>
                  <a:lnTo>
                    <a:pt x="1982" y="0"/>
                  </a:lnTo>
                  <a:lnTo>
                    <a:pt x="1987" y="0"/>
                  </a:lnTo>
                  <a:lnTo>
                    <a:pt x="1992" y="0"/>
                  </a:lnTo>
                  <a:lnTo>
                    <a:pt x="1997" y="0"/>
                  </a:lnTo>
                  <a:lnTo>
                    <a:pt x="2002" y="0"/>
                  </a:lnTo>
                  <a:lnTo>
                    <a:pt x="2007" y="0"/>
                  </a:lnTo>
                  <a:lnTo>
                    <a:pt x="2012" y="0"/>
                  </a:lnTo>
                  <a:lnTo>
                    <a:pt x="2017" y="0"/>
                  </a:lnTo>
                  <a:lnTo>
                    <a:pt x="2022" y="0"/>
                  </a:lnTo>
                  <a:lnTo>
                    <a:pt x="2027" y="0"/>
                  </a:lnTo>
                  <a:lnTo>
                    <a:pt x="2032" y="0"/>
                  </a:lnTo>
                  <a:lnTo>
                    <a:pt x="2037" y="0"/>
                  </a:lnTo>
                  <a:lnTo>
                    <a:pt x="2042" y="0"/>
                  </a:lnTo>
                  <a:lnTo>
                    <a:pt x="2047" y="0"/>
                  </a:lnTo>
                  <a:lnTo>
                    <a:pt x="2052" y="0"/>
                  </a:lnTo>
                  <a:lnTo>
                    <a:pt x="2057" y="0"/>
                  </a:lnTo>
                  <a:lnTo>
                    <a:pt x="2062" y="0"/>
                  </a:lnTo>
                  <a:lnTo>
                    <a:pt x="2067" y="0"/>
                  </a:lnTo>
                  <a:lnTo>
                    <a:pt x="2072" y="0"/>
                  </a:lnTo>
                  <a:lnTo>
                    <a:pt x="2077" y="0"/>
                  </a:lnTo>
                  <a:lnTo>
                    <a:pt x="2082" y="0"/>
                  </a:lnTo>
                  <a:lnTo>
                    <a:pt x="2087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1" y="0"/>
                  </a:lnTo>
                  <a:lnTo>
                    <a:pt x="2106" y="0"/>
                  </a:lnTo>
                  <a:lnTo>
                    <a:pt x="2111" y="0"/>
                  </a:lnTo>
                  <a:lnTo>
                    <a:pt x="2116" y="0"/>
                  </a:lnTo>
                  <a:lnTo>
                    <a:pt x="2121" y="0"/>
                  </a:lnTo>
                  <a:lnTo>
                    <a:pt x="2126" y="0"/>
                  </a:lnTo>
                  <a:lnTo>
                    <a:pt x="2131" y="0"/>
                  </a:lnTo>
                  <a:lnTo>
                    <a:pt x="2136" y="0"/>
                  </a:lnTo>
                  <a:lnTo>
                    <a:pt x="2141" y="0"/>
                  </a:lnTo>
                  <a:lnTo>
                    <a:pt x="2146" y="0"/>
                  </a:lnTo>
                  <a:lnTo>
                    <a:pt x="2151" y="0"/>
                  </a:lnTo>
                  <a:lnTo>
                    <a:pt x="2156" y="0"/>
                  </a:lnTo>
                  <a:lnTo>
                    <a:pt x="2161" y="0"/>
                  </a:lnTo>
                  <a:lnTo>
                    <a:pt x="2166" y="0"/>
                  </a:lnTo>
                  <a:lnTo>
                    <a:pt x="2171" y="0"/>
                  </a:lnTo>
                  <a:lnTo>
                    <a:pt x="2176" y="0"/>
                  </a:lnTo>
                  <a:lnTo>
                    <a:pt x="2181" y="0"/>
                  </a:lnTo>
                  <a:lnTo>
                    <a:pt x="2186" y="0"/>
                  </a:lnTo>
                  <a:lnTo>
                    <a:pt x="2191" y="0"/>
                  </a:lnTo>
                  <a:lnTo>
                    <a:pt x="2196" y="0"/>
                  </a:lnTo>
                  <a:lnTo>
                    <a:pt x="2201" y="0"/>
                  </a:lnTo>
                  <a:lnTo>
                    <a:pt x="2206" y="0"/>
                  </a:lnTo>
                  <a:lnTo>
                    <a:pt x="2211" y="0"/>
                  </a:lnTo>
                  <a:lnTo>
                    <a:pt x="2216" y="0"/>
                  </a:lnTo>
                  <a:lnTo>
                    <a:pt x="2221" y="0"/>
                  </a:lnTo>
                  <a:lnTo>
                    <a:pt x="2226" y="0"/>
                  </a:lnTo>
                  <a:lnTo>
                    <a:pt x="2231" y="0"/>
                  </a:lnTo>
                  <a:lnTo>
                    <a:pt x="2236" y="0"/>
                  </a:lnTo>
                  <a:lnTo>
                    <a:pt x="2241" y="0"/>
                  </a:lnTo>
                  <a:lnTo>
                    <a:pt x="2246" y="0"/>
                  </a:lnTo>
                  <a:lnTo>
                    <a:pt x="2251" y="0"/>
                  </a:lnTo>
                  <a:lnTo>
                    <a:pt x="2256" y="0"/>
                  </a:lnTo>
                  <a:lnTo>
                    <a:pt x="2261" y="0"/>
                  </a:lnTo>
                  <a:lnTo>
                    <a:pt x="2266" y="0"/>
                  </a:lnTo>
                  <a:lnTo>
                    <a:pt x="2271" y="0"/>
                  </a:lnTo>
                  <a:lnTo>
                    <a:pt x="2276" y="0"/>
                  </a:lnTo>
                  <a:lnTo>
                    <a:pt x="2281" y="0"/>
                  </a:lnTo>
                  <a:lnTo>
                    <a:pt x="2286" y="0"/>
                  </a:lnTo>
                  <a:lnTo>
                    <a:pt x="2291" y="0"/>
                  </a:lnTo>
                  <a:lnTo>
                    <a:pt x="2296" y="0"/>
                  </a:lnTo>
                  <a:lnTo>
                    <a:pt x="2301" y="0"/>
                  </a:lnTo>
                  <a:lnTo>
                    <a:pt x="2306" y="0"/>
                  </a:lnTo>
                  <a:lnTo>
                    <a:pt x="2311" y="0"/>
                  </a:lnTo>
                  <a:lnTo>
                    <a:pt x="2316" y="0"/>
                  </a:lnTo>
                  <a:lnTo>
                    <a:pt x="2321" y="0"/>
                  </a:lnTo>
                  <a:lnTo>
                    <a:pt x="2326" y="0"/>
                  </a:lnTo>
                  <a:lnTo>
                    <a:pt x="2331" y="0"/>
                  </a:lnTo>
                  <a:lnTo>
                    <a:pt x="2336" y="0"/>
                  </a:lnTo>
                  <a:lnTo>
                    <a:pt x="2341" y="0"/>
                  </a:lnTo>
                  <a:lnTo>
                    <a:pt x="2346" y="0"/>
                  </a:lnTo>
                  <a:lnTo>
                    <a:pt x="2350" y="0"/>
                  </a:lnTo>
                  <a:lnTo>
                    <a:pt x="2355" y="0"/>
                  </a:lnTo>
                  <a:lnTo>
                    <a:pt x="2360" y="0"/>
                  </a:lnTo>
                  <a:lnTo>
                    <a:pt x="2365" y="0"/>
                  </a:lnTo>
                  <a:lnTo>
                    <a:pt x="2370" y="0"/>
                  </a:lnTo>
                  <a:lnTo>
                    <a:pt x="2375" y="0"/>
                  </a:lnTo>
                  <a:lnTo>
                    <a:pt x="2380" y="0"/>
                  </a:lnTo>
                  <a:lnTo>
                    <a:pt x="2385" y="0"/>
                  </a:lnTo>
                  <a:lnTo>
                    <a:pt x="2390" y="0"/>
                  </a:lnTo>
                  <a:lnTo>
                    <a:pt x="2395" y="0"/>
                  </a:lnTo>
                  <a:lnTo>
                    <a:pt x="2400" y="0"/>
                  </a:lnTo>
                  <a:lnTo>
                    <a:pt x="2405" y="0"/>
                  </a:lnTo>
                  <a:lnTo>
                    <a:pt x="2410" y="0"/>
                  </a:lnTo>
                  <a:lnTo>
                    <a:pt x="2415" y="0"/>
                  </a:lnTo>
                  <a:lnTo>
                    <a:pt x="2420" y="0"/>
                  </a:lnTo>
                  <a:lnTo>
                    <a:pt x="2425" y="0"/>
                  </a:lnTo>
                  <a:lnTo>
                    <a:pt x="2430" y="0"/>
                  </a:lnTo>
                  <a:lnTo>
                    <a:pt x="2435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450" y="0"/>
                  </a:lnTo>
                  <a:lnTo>
                    <a:pt x="2455" y="0"/>
                  </a:lnTo>
                  <a:lnTo>
                    <a:pt x="2460" y="0"/>
                  </a:lnTo>
                  <a:lnTo>
                    <a:pt x="2465" y="0"/>
                  </a:lnTo>
                  <a:lnTo>
                    <a:pt x="2470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69" name="Freeform 453"/>
            <p:cNvSpPr>
              <a:spLocks/>
            </p:cNvSpPr>
            <p:nvPr/>
          </p:nvSpPr>
          <p:spPr bwMode="auto">
            <a:xfrm>
              <a:off x="2102" y="1940"/>
              <a:ext cx="2470" cy="646"/>
            </a:xfrm>
            <a:custGeom>
              <a:avLst/>
              <a:gdLst>
                <a:gd name="T0" fmla="*/ 40 w 2470"/>
                <a:gd name="T1" fmla="*/ 646 h 646"/>
                <a:gd name="T2" fmla="*/ 85 w 2470"/>
                <a:gd name="T3" fmla="*/ 646 h 646"/>
                <a:gd name="T4" fmla="*/ 129 w 2470"/>
                <a:gd name="T5" fmla="*/ 646 h 646"/>
                <a:gd name="T6" fmla="*/ 174 w 2470"/>
                <a:gd name="T7" fmla="*/ 646 h 646"/>
                <a:gd name="T8" fmla="*/ 219 w 2470"/>
                <a:gd name="T9" fmla="*/ 626 h 646"/>
                <a:gd name="T10" fmla="*/ 244 w 2470"/>
                <a:gd name="T11" fmla="*/ 576 h 646"/>
                <a:gd name="T12" fmla="*/ 264 w 2470"/>
                <a:gd name="T13" fmla="*/ 506 h 646"/>
                <a:gd name="T14" fmla="*/ 289 w 2470"/>
                <a:gd name="T15" fmla="*/ 426 h 646"/>
                <a:gd name="T16" fmla="*/ 309 w 2470"/>
                <a:gd name="T17" fmla="*/ 340 h 646"/>
                <a:gd name="T18" fmla="*/ 334 w 2470"/>
                <a:gd name="T19" fmla="*/ 255 h 646"/>
                <a:gd name="T20" fmla="*/ 354 w 2470"/>
                <a:gd name="T21" fmla="*/ 175 h 646"/>
                <a:gd name="T22" fmla="*/ 378 w 2470"/>
                <a:gd name="T23" fmla="*/ 105 h 646"/>
                <a:gd name="T24" fmla="*/ 398 w 2470"/>
                <a:gd name="T25" fmla="*/ 50 h 646"/>
                <a:gd name="T26" fmla="*/ 433 w 2470"/>
                <a:gd name="T27" fmla="*/ 5 h 646"/>
                <a:gd name="T28" fmla="*/ 478 w 2470"/>
                <a:gd name="T29" fmla="*/ 5 h 646"/>
                <a:gd name="T30" fmla="*/ 523 w 2470"/>
                <a:gd name="T31" fmla="*/ 45 h 646"/>
                <a:gd name="T32" fmla="*/ 568 w 2470"/>
                <a:gd name="T33" fmla="*/ 90 h 646"/>
                <a:gd name="T34" fmla="*/ 612 w 2470"/>
                <a:gd name="T35" fmla="*/ 125 h 646"/>
                <a:gd name="T36" fmla="*/ 657 w 2470"/>
                <a:gd name="T37" fmla="*/ 155 h 646"/>
                <a:gd name="T38" fmla="*/ 702 w 2470"/>
                <a:gd name="T39" fmla="*/ 175 h 646"/>
                <a:gd name="T40" fmla="*/ 747 w 2470"/>
                <a:gd name="T41" fmla="*/ 190 h 646"/>
                <a:gd name="T42" fmla="*/ 792 w 2470"/>
                <a:gd name="T43" fmla="*/ 185 h 646"/>
                <a:gd name="T44" fmla="*/ 837 w 2470"/>
                <a:gd name="T45" fmla="*/ 160 h 646"/>
                <a:gd name="T46" fmla="*/ 881 w 2470"/>
                <a:gd name="T47" fmla="*/ 130 h 646"/>
                <a:gd name="T48" fmla="*/ 926 w 2470"/>
                <a:gd name="T49" fmla="*/ 100 h 646"/>
                <a:gd name="T50" fmla="*/ 971 w 2470"/>
                <a:gd name="T51" fmla="*/ 80 h 646"/>
                <a:gd name="T52" fmla="*/ 1016 w 2470"/>
                <a:gd name="T53" fmla="*/ 75 h 646"/>
                <a:gd name="T54" fmla="*/ 1061 w 2470"/>
                <a:gd name="T55" fmla="*/ 80 h 646"/>
                <a:gd name="T56" fmla="*/ 1105 w 2470"/>
                <a:gd name="T57" fmla="*/ 90 h 646"/>
                <a:gd name="T58" fmla="*/ 1150 w 2470"/>
                <a:gd name="T59" fmla="*/ 100 h 646"/>
                <a:gd name="T60" fmla="*/ 1195 w 2470"/>
                <a:gd name="T61" fmla="*/ 105 h 646"/>
                <a:gd name="T62" fmla="*/ 1240 w 2470"/>
                <a:gd name="T63" fmla="*/ 110 h 646"/>
                <a:gd name="T64" fmla="*/ 1285 w 2470"/>
                <a:gd name="T65" fmla="*/ 115 h 646"/>
                <a:gd name="T66" fmla="*/ 1330 w 2470"/>
                <a:gd name="T67" fmla="*/ 115 h 646"/>
                <a:gd name="T68" fmla="*/ 1374 w 2470"/>
                <a:gd name="T69" fmla="*/ 115 h 646"/>
                <a:gd name="T70" fmla="*/ 1419 w 2470"/>
                <a:gd name="T71" fmla="*/ 105 h 646"/>
                <a:gd name="T72" fmla="*/ 1464 w 2470"/>
                <a:gd name="T73" fmla="*/ 100 h 646"/>
                <a:gd name="T74" fmla="*/ 1509 w 2470"/>
                <a:gd name="T75" fmla="*/ 95 h 646"/>
                <a:gd name="T76" fmla="*/ 1554 w 2470"/>
                <a:gd name="T77" fmla="*/ 95 h 646"/>
                <a:gd name="T78" fmla="*/ 1599 w 2470"/>
                <a:gd name="T79" fmla="*/ 95 h 646"/>
                <a:gd name="T80" fmla="*/ 1643 w 2470"/>
                <a:gd name="T81" fmla="*/ 95 h 646"/>
                <a:gd name="T82" fmla="*/ 1688 w 2470"/>
                <a:gd name="T83" fmla="*/ 95 h 646"/>
                <a:gd name="T84" fmla="*/ 1733 w 2470"/>
                <a:gd name="T85" fmla="*/ 100 h 646"/>
                <a:gd name="T86" fmla="*/ 1778 w 2470"/>
                <a:gd name="T87" fmla="*/ 100 h 646"/>
                <a:gd name="T88" fmla="*/ 1823 w 2470"/>
                <a:gd name="T89" fmla="*/ 100 h 646"/>
                <a:gd name="T90" fmla="*/ 1867 w 2470"/>
                <a:gd name="T91" fmla="*/ 100 h 646"/>
                <a:gd name="T92" fmla="*/ 1912 w 2470"/>
                <a:gd name="T93" fmla="*/ 100 h 646"/>
                <a:gd name="T94" fmla="*/ 1957 w 2470"/>
                <a:gd name="T95" fmla="*/ 100 h 646"/>
                <a:gd name="T96" fmla="*/ 2002 w 2470"/>
                <a:gd name="T97" fmla="*/ 100 h 646"/>
                <a:gd name="T98" fmla="*/ 2047 w 2470"/>
                <a:gd name="T99" fmla="*/ 100 h 646"/>
                <a:gd name="T100" fmla="*/ 2092 w 2470"/>
                <a:gd name="T101" fmla="*/ 95 h 646"/>
                <a:gd name="T102" fmla="*/ 2136 w 2470"/>
                <a:gd name="T103" fmla="*/ 95 h 646"/>
                <a:gd name="T104" fmla="*/ 2181 w 2470"/>
                <a:gd name="T105" fmla="*/ 100 h 646"/>
                <a:gd name="T106" fmla="*/ 2226 w 2470"/>
                <a:gd name="T107" fmla="*/ 100 h 646"/>
                <a:gd name="T108" fmla="*/ 2271 w 2470"/>
                <a:gd name="T109" fmla="*/ 100 h 646"/>
                <a:gd name="T110" fmla="*/ 2316 w 2470"/>
                <a:gd name="T111" fmla="*/ 100 h 646"/>
                <a:gd name="T112" fmla="*/ 2360 w 2470"/>
                <a:gd name="T113" fmla="*/ 100 h 646"/>
                <a:gd name="T114" fmla="*/ 2405 w 2470"/>
                <a:gd name="T115" fmla="*/ 100 h 646"/>
                <a:gd name="T116" fmla="*/ 2450 w 2470"/>
                <a:gd name="T117" fmla="*/ 10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0" h="646">
                  <a:moveTo>
                    <a:pt x="0" y="646"/>
                  </a:moveTo>
                  <a:lnTo>
                    <a:pt x="5" y="646"/>
                  </a:lnTo>
                  <a:lnTo>
                    <a:pt x="10" y="646"/>
                  </a:lnTo>
                  <a:lnTo>
                    <a:pt x="15" y="646"/>
                  </a:lnTo>
                  <a:lnTo>
                    <a:pt x="20" y="646"/>
                  </a:lnTo>
                  <a:lnTo>
                    <a:pt x="25" y="646"/>
                  </a:lnTo>
                  <a:lnTo>
                    <a:pt x="30" y="646"/>
                  </a:lnTo>
                  <a:lnTo>
                    <a:pt x="35" y="646"/>
                  </a:lnTo>
                  <a:lnTo>
                    <a:pt x="40" y="646"/>
                  </a:lnTo>
                  <a:lnTo>
                    <a:pt x="45" y="646"/>
                  </a:lnTo>
                  <a:lnTo>
                    <a:pt x="50" y="646"/>
                  </a:lnTo>
                  <a:lnTo>
                    <a:pt x="55" y="646"/>
                  </a:lnTo>
                  <a:lnTo>
                    <a:pt x="60" y="646"/>
                  </a:lnTo>
                  <a:lnTo>
                    <a:pt x="65" y="646"/>
                  </a:lnTo>
                  <a:lnTo>
                    <a:pt x="70" y="646"/>
                  </a:lnTo>
                  <a:lnTo>
                    <a:pt x="75" y="646"/>
                  </a:lnTo>
                  <a:lnTo>
                    <a:pt x="80" y="646"/>
                  </a:lnTo>
                  <a:lnTo>
                    <a:pt x="85" y="646"/>
                  </a:lnTo>
                  <a:lnTo>
                    <a:pt x="90" y="646"/>
                  </a:lnTo>
                  <a:lnTo>
                    <a:pt x="95" y="646"/>
                  </a:lnTo>
                  <a:lnTo>
                    <a:pt x="100" y="646"/>
                  </a:lnTo>
                  <a:lnTo>
                    <a:pt x="105" y="646"/>
                  </a:lnTo>
                  <a:lnTo>
                    <a:pt x="109" y="646"/>
                  </a:lnTo>
                  <a:lnTo>
                    <a:pt x="114" y="646"/>
                  </a:lnTo>
                  <a:lnTo>
                    <a:pt x="119" y="646"/>
                  </a:lnTo>
                  <a:lnTo>
                    <a:pt x="124" y="646"/>
                  </a:lnTo>
                  <a:lnTo>
                    <a:pt x="129" y="646"/>
                  </a:lnTo>
                  <a:lnTo>
                    <a:pt x="134" y="646"/>
                  </a:lnTo>
                  <a:lnTo>
                    <a:pt x="139" y="646"/>
                  </a:lnTo>
                  <a:lnTo>
                    <a:pt x="144" y="646"/>
                  </a:lnTo>
                  <a:lnTo>
                    <a:pt x="149" y="646"/>
                  </a:lnTo>
                  <a:lnTo>
                    <a:pt x="154" y="646"/>
                  </a:lnTo>
                  <a:lnTo>
                    <a:pt x="159" y="646"/>
                  </a:lnTo>
                  <a:lnTo>
                    <a:pt x="164" y="646"/>
                  </a:lnTo>
                  <a:lnTo>
                    <a:pt x="169" y="646"/>
                  </a:lnTo>
                  <a:lnTo>
                    <a:pt x="174" y="646"/>
                  </a:lnTo>
                  <a:lnTo>
                    <a:pt x="179" y="646"/>
                  </a:lnTo>
                  <a:lnTo>
                    <a:pt x="184" y="646"/>
                  </a:lnTo>
                  <a:lnTo>
                    <a:pt x="189" y="646"/>
                  </a:lnTo>
                  <a:lnTo>
                    <a:pt x="194" y="646"/>
                  </a:lnTo>
                  <a:lnTo>
                    <a:pt x="199" y="641"/>
                  </a:lnTo>
                  <a:lnTo>
                    <a:pt x="204" y="641"/>
                  </a:lnTo>
                  <a:lnTo>
                    <a:pt x="209" y="636"/>
                  </a:lnTo>
                  <a:lnTo>
                    <a:pt x="214" y="631"/>
                  </a:lnTo>
                  <a:lnTo>
                    <a:pt x="219" y="626"/>
                  </a:lnTo>
                  <a:lnTo>
                    <a:pt x="224" y="621"/>
                  </a:lnTo>
                  <a:lnTo>
                    <a:pt x="229" y="616"/>
                  </a:lnTo>
                  <a:lnTo>
                    <a:pt x="229" y="611"/>
                  </a:lnTo>
                  <a:lnTo>
                    <a:pt x="234" y="606"/>
                  </a:lnTo>
                  <a:lnTo>
                    <a:pt x="234" y="601"/>
                  </a:lnTo>
                  <a:lnTo>
                    <a:pt x="239" y="591"/>
                  </a:lnTo>
                  <a:lnTo>
                    <a:pt x="239" y="586"/>
                  </a:lnTo>
                  <a:lnTo>
                    <a:pt x="244" y="581"/>
                  </a:lnTo>
                  <a:lnTo>
                    <a:pt x="244" y="576"/>
                  </a:lnTo>
                  <a:lnTo>
                    <a:pt x="249" y="571"/>
                  </a:lnTo>
                  <a:lnTo>
                    <a:pt x="249" y="561"/>
                  </a:lnTo>
                  <a:lnTo>
                    <a:pt x="254" y="556"/>
                  </a:lnTo>
                  <a:lnTo>
                    <a:pt x="254" y="546"/>
                  </a:lnTo>
                  <a:lnTo>
                    <a:pt x="259" y="541"/>
                  </a:lnTo>
                  <a:lnTo>
                    <a:pt x="259" y="531"/>
                  </a:lnTo>
                  <a:lnTo>
                    <a:pt x="259" y="526"/>
                  </a:lnTo>
                  <a:lnTo>
                    <a:pt x="264" y="516"/>
                  </a:lnTo>
                  <a:lnTo>
                    <a:pt x="264" y="506"/>
                  </a:lnTo>
                  <a:lnTo>
                    <a:pt x="269" y="501"/>
                  </a:lnTo>
                  <a:lnTo>
                    <a:pt x="269" y="491"/>
                  </a:lnTo>
                  <a:lnTo>
                    <a:pt x="274" y="481"/>
                  </a:lnTo>
                  <a:lnTo>
                    <a:pt x="274" y="471"/>
                  </a:lnTo>
                  <a:lnTo>
                    <a:pt x="279" y="466"/>
                  </a:lnTo>
                  <a:lnTo>
                    <a:pt x="279" y="456"/>
                  </a:lnTo>
                  <a:lnTo>
                    <a:pt x="284" y="446"/>
                  </a:lnTo>
                  <a:lnTo>
                    <a:pt x="284" y="436"/>
                  </a:lnTo>
                  <a:lnTo>
                    <a:pt x="289" y="426"/>
                  </a:lnTo>
                  <a:lnTo>
                    <a:pt x="289" y="416"/>
                  </a:lnTo>
                  <a:lnTo>
                    <a:pt x="294" y="406"/>
                  </a:lnTo>
                  <a:lnTo>
                    <a:pt x="294" y="401"/>
                  </a:lnTo>
                  <a:lnTo>
                    <a:pt x="299" y="391"/>
                  </a:lnTo>
                  <a:lnTo>
                    <a:pt x="299" y="381"/>
                  </a:lnTo>
                  <a:lnTo>
                    <a:pt x="304" y="371"/>
                  </a:lnTo>
                  <a:lnTo>
                    <a:pt x="304" y="360"/>
                  </a:lnTo>
                  <a:lnTo>
                    <a:pt x="309" y="350"/>
                  </a:lnTo>
                  <a:lnTo>
                    <a:pt x="309" y="340"/>
                  </a:lnTo>
                  <a:lnTo>
                    <a:pt x="314" y="330"/>
                  </a:lnTo>
                  <a:lnTo>
                    <a:pt x="314" y="320"/>
                  </a:lnTo>
                  <a:lnTo>
                    <a:pt x="319" y="310"/>
                  </a:lnTo>
                  <a:lnTo>
                    <a:pt x="319" y="300"/>
                  </a:lnTo>
                  <a:lnTo>
                    <a:pt x="324" y="295"/>
                  </a:lnTo>
                  <a:lnTo>
                    <a:pt x="324" y="285"/>
                  </a:lnTo>
                  <a:lnTo>
                    <a:pt x="329" y="275"/>
                  </a:lnTo>
                  <a:lnTo>
                    <a:pt x="329" y="265"/>
                  </a:lnTo>
                  <a:lnTo>
                    <a:pt x="334" y="255"/>
                  </a:lnTo>
                  <a:lnTo>
                    <a:pt x="334" y="245"/>
                  </a:lnTo>
                  <a:lnTo>
                    <a:pt x="339" y="240"/>
                  </a:lnTo>
                  <a:lnTo>
                    <a:pt x="339" y="230"/>
                  </a:lnTo>
                  <a:lnTo>
                    <a:pt x="344" y="220"/>
                  </a:lnTo>
                  <a:lnTo>
                    <a:pt x="344" y="210"/>
                  </a:lnTo>
                  <a:lnTo>
                    <a:pt x="349" y="200"/>
                  </a:lnTo>
                  <a:lnTo>
                    <a:pt x="349" y="195"/>
                  </a:lnTo>
                  <a:lnTo>
                    <a:pt x="354" y="185"/>
                  </a:lnTo>
                  <a:lnTo>
                    <a:pt x="354" y="175"/>
                  </a:lnTo>
                  <a:lnTo>
                    <a:pt x="358" y="170"/>
                  </a:lnTo>
                  <a:lnTo>
                    <a:pt x="358" y="160"/>
                  </a:lnTo>
                  <a:lnTo>
                    <a:pt x="363" y="150"/>
                  </a:lnTo>
                  <a:lnTo>
                    <a:pt x="363" y="145"/>
                  </a:lnTo>
                  <a:lnTo>
                    <a:pt x="368" y="135"/>
                  </a:lnTo>
                  <a:lnTo>
                    <a:pt x="368" y="130"/>
                  </a:lnTo>
                  <a:lnTo>
                    <a:pt x="373" y="120"/>
                  </a:lnTo>
                  <a:lnTo>
                    <a:pt x="373" y="110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83" y="90"/>
                  </a:lnTo>
                  <a:lnTo>
                    <a:pt x="383" y="85"/>
                  </a:lnTo>
                  <a:lnTo>
                    <a:pt x="388" y="80"/>
                  </a:lnTo>
                  <a:lnTo>
                    <a:pt x="388" y="70"/>
                  </a:lnTo>
                  <a:lnTo>
                    <a:pt x="393" y="65"/>
                  </a:lnTo>
                  <a:lnTo>
                    <a:pt x="393" y="60"/>
                  </a:lnTo>
                  <a:lnTo>
                    <a:pt x="398" y="55"/>
                  </a:lnTo>
                  <a:lnTo>
                    <a:pt x="398" y="50"/>
                  </a:lnTo>
                  <a:lnTo>
                    <a:pt x="403" y="45"/>
                  </a:lnTo>
                  <a:lnTo>
                    <a:pt x="403" y="40"/>
                  </a:lnTo>
                  <a:lnTo>
                    <a:pt x="408" y="35"/>
                  </a:lnTo>
                  <a:lnTo>
                    <a:pt x="408" y="30"/>
                  </a:lnTo>
                  <a:lnTo>
                    <a:pt x="413" y="25"/>
                  </a:lnTo>
                  <a:lnTo>
                    <a:pt x="418" y="20"/>
                  </a:lnTo>
                  <a:lnTo>
                    <a:pt x="423" y="15"/>
                  </a:lnTo>
                  <a:lnTo>
                    <a:pt x="428" y="10"/>
                  </a:lnTo>
                  <a:lnTo>
                    <a:pt x="433" y="5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8" y="0"/>
                  </a:lnTo>
                  <a:lnTo>
                    <a:pt x="473" y="5"/>
                  </a:lnTo>
                  <a:lnTo>
                    <a:pt x="478" y="5"/>
                  </a:lnTo>
                  <a:lnTo>
                    <a:pt x="483" y="10"/>
                  </a:lnTo>
                  <a:lnTo>
                    <a:pt x="488" y="15"/>
                  </a:lnTo>
                  <a:lnTo>
                    <a:pt x="493" y="15"/>
                  </a:lnTo>
                  <a:lnTo>
                    <a:pt x="498" y="20"/>
                  </a:lnTo>
                  <a:lnTo>
                    <a:pt x="503" y="25"/>
                  </a:lnTo>
                  <a:lnTo>
                    <a:pt x="508" y="30"/>
                  </a:lnTo>
                  <a:lnTo>
                    <a:pt x="513" y="35"/>
                  </a:lnTo>
                  <a:lnTo>
                    <a:pt x="518" y="40"/>
                  </a:lnTo>
                  <a:lnTo>
                    <a:pt x="523" y="45"/>
                  </a:lnTo>
                  <a:lnTo>
                    <a:pt x="528" y="50"/>
                  </a:lnTo>
                  <a:lnTo>
                    <a:pt x="533" y="55"/>
                  </a:lnTo>
                  <a:lnTo>
                    <a:pt x="538" y="60"/>
                  </a:lnTo>
                  <a:lnTo>
                    <a:pt x="543" y="65"/>
                  </a:lnTo>
                  <a:lnTo>
                    <a:pt x="548" y="70"/>
                  </a:lnTo>
                  <a:lnTo>
                    <a:pt x="553" y="75"/>
                  </a:lnTo>
                  <a:lnTo>
                    <a:pt x="558" y="80"/>
                  </a:lnTo>
                  <a:lnTo>
                    <a:pt x="563" y="85"/>
                  </a:lnTo>
                  <a:lnTo>
                    <a:pt x="568" y="90"/>
                  </a:lnTo>
                  <a:lnTo>
                    <a:pt x="573" y="90"/>
                  </a:lnTo>
                  <a:lnTo>
                    <a:pt x="578" y="95"/>
                  </a:lnTo>
                  <a:lnTo>
                    <a:pt x="583" y="100"/>
                  </a:lnTo>
                  <a:lnTo>
                    <a:pt x="588" y="105"/>
                  </a:lnTo>
                  <a:lnTo>
                    <a:pt x="593" y="110"/>
                  </a:lnTo>
                  <a:lnTo>
                    <a:pt x="598" y="115"/>
                  </a:lnTo>
                  <a:lnTo>
                    <a:pt x="603" y="120"/>
                  </a:lnTo>
                  <a:lnTo>
                    <a:pt x="607" y="120"/>
                  </a:lnTo>
                  <a:lnTo>
                    <a:pt x="612" y="125"/>
                  </a:lnTo>
                  <a:lnTo>
                    <a:pt x="617" y="130"/>
                  </a:lnTo>
                  <a:lnTo>
                    <a:pt x="622" y="130"/>
                  </a:lnTo>
                  <a:lnTo>
                    <a:pt x="627" y="135"/>
                  </a:lnTo>
                  <a:lnTo>
                    <a:pt x="632" y="140"/>
                  </a:lnTo>
                  <a:lnTo>
                    <a:pt x="637" y="140"/>
                  </a:lnTo>
                  <a:lnTo>
                    <a:pt x="642" y="145"/>
                  </a:lnTo>
                  <a:lnTo>
                    <a:pt x="647" y="150"/>
                  </a:lnTo>
                  <a:lnTo>
                    <a:pt x="652" y="150"/>
                  </a:lnTo>
                  <a:lnTo>
                    <a:pt x="657" y="155"/>
                  </a:lnTo>
                  <a:lnTo>
                    <a:pt x="662" y="155"/>
                  </a:lnTo>
                  <a:lnTo>
                    <a:pt x="667" y="160"/>
                  </a:lnTo>
                  <a:lnTo>
                    <a:pt x="672" y="160"/>
                  </a:lnTo>
                  <a:lnTo>
                    <a:pt x="677" y="165"/>
                  </a:lnTo>
                  <a:lnTo>
                    <a:pt x="682" y="165"/>
                  </a:lnTo>
                  <a:lnTo>
                    <a:pt x="687" y="170"/>
                  </a:lnTo>
                  <a:lnTo>
                    <a:pt x="692" y="170"/>
                  </a:lnTo>
                  <a:lnTo>
                    <a:pt x="697" y="170"/>
                  </a:lnTo>
                  <a:lnTo>
                    <a:pt x="702" y="175"/>
                  </a:lnTo>
                  <a:lnTo>
                    <a:pt x="707" y="175"/>
                  </a:lnTo>
                  <a:lnTo>
                    <a:pt x="712" y="180"/>
                  </a:lnTo>
                  <a:lnTo>
                    <a:pt x="717" y="180"/>
                  </a:lnTo>
                  <a:lnTo>
                    <a:pt x="722" y="180"/>
                  </a:lnTo>
                  <a:lnTo>
                    <a:pt x="727" y="185"/>
                  </a:lnTo>
                  <a:lnTo>
                    <a:pt x="732" y="185"/>
                  </a:lnTo>
                  <a:lnTo>
                    <a:pt x="737" y="185"/>
                  </a:lnTo>
                  <a:lnTo>
                    <a:pt x="742" y="185"/>
                  </a:lnTo>
                  <a:lnTo>
                    <a:pt x="747" y="190"/>
                  </a:lnTo>
                  <a:lnTo>
                    <a:pt x="752" y="190"/>
                  </a:lnTo>
                  <a:lnTo>
                    <a:pt x="757" y="190"/>
                  </a:lnTo>
                  <a:lnTo>
                    <a:pt x="762" y="190"/>
                  </a:lnTo>
                  <a:lnTo>
                    <a:pt x="767" y="190"/>
                  </a:lnTo>
                  <a:lnTo>
                    <a:pt x="772" y="190"/>
                  </a:lnTo>
                  <a:lnTo>
                    <a:pt x="777" y="190"/>
                  </a:lnTo>
                  <a:lnTo>
                    <a:pt x="782" y="190"/>
                  </a:lnTo>
                  <a:lnTo>
                    <a:pt x="787" y="185"/>
                  </a:lnTo>
                  <a:lnTo>
                    <a:pt x="792" y="185"/>
                  </a:lnTo>
                  <a:lnTo>
                    <a:pt x="797" y="185"/>
                  </a:lnTo>
                  <a:lnTo>
                    <a:pt x="802" y="180"/>
                  </a:lnTo>
                  <a:lnTo>
                    <a:pt x="807" y="180"/>
                  </a:lnTo>
                  <a:lnTo>
                    <a:pt x="812" y="175"/>
                  </a:lnTo>
                  <a:lnTo>
                    <a:pt x="817" y="175"/>
                  </a:lnTo>
                  <a:lnTo>
                    <a:pt x="822" y="170"/>
                  </a:lnTo>
                  <a:lnTo>
                    <a:pt x="827" y="170"/>
                  </a:lnTo>
                  <a:lnTo>
                    <a:pt x="832" y="165"/>
                  </a:lnTo>
                  <a:lnTo>
                    <a:pt x="837" y="160"/>
                  </a:lnTo>
                  <a:lnTo>
                    <a:pt x="842" y="160"/>
                  </a:lnTo>
                  <a:lnTo>
                    <a:pt x="847" y="155"/>
                  </a:lnTo>
                  <a:lnTo>
                    <a:pt x="852" y="150"/>
                  </a:lnTo>
                  <a:lnTo>
                    <a:pt x="856" y="145"/>
                  </a:lnTo>
                  <a:lnTo>
                    <a:pt x="861" y="145"/>
                  </a:lnTo>
                  <a:lnTo>
                    <a:pt x="866" y="140"/>
                  </a:lnTo>
                  <a:lnTo>
                    <a:pt x="871" y="135"/>
                  </a:lnTo>
                  <a:lnTo>
                    <a:pt x="876" y="135"/>
                  </a:lnTo>
                  <a:lnTo>
                    <a:pt x="881" y="130"/>
                  </a:lnTo>
                  <a:lnTo>
                    <a:pt x="886" y="125"/>
                  </a:lnTo>
                  <a:lnTo>
                    <a:pt x="891" y="120"/>
                  </a:lnTo>
                  <a:lnTo>
                    <a:pt x="896" y="120"/>
                  </a:lnTo>
                  <a:lnTo>
                    <a:pt x="901" y="115"/>
                  </a:lnTo>
                  <a:lnTo>
                    <a:pt x="906" y="110"/>
                  </a:lnTo>
                  <a:lnTo>
                    <a:pt x="911" y="110"/>
                  </a:lnTo>
                  <a:lnTo>
                    <a:pt x="916" y="105"/>
                  </a:lnTo>
                  <a:lnTo>
                    <a:pt x="921" y="105"/>
                  </a:lnTo>
                  <a:lnTo>
                    <a:pt x="926" y="100"/>
                  </a:lnTo>
                  <a:lnTo>
                    <a:pt x="931" y="95"/>
                  </a:lnTo>
                  <a:lnTo>
                    <a:pt x="936" y="95"/>
                  </a:lnTo>
                  <a:lnTo>
                    <a:pt x="941" y="90"/>
                  </a:lnTo>
                  <a:lnTo>
                    <a:pt x="946" y="90"/>
                  </a:lnTo>
                  <a:lnTo>
                    <a:pt x="951" y="85"/>
                  </a:lnTo>
                  <a:lnTo>
                    <a:pt x="956" y="85"/>
                  </a:lnTo>
                  <a:lnTo>
                    <a:pt x="961" y="85"/>
                  </a:lnTo>
                  <a:lnTo>
                    <a:pt x="966" y="80"/>
                  </a:lnTo>
                  <a:lnTo>
                    <a:pt x="971" y="80"/>
                  </a:lnTo>
                  <a:lnTo>
                    <a:pt x="976" y="80"/>
                  </a:lnTo>
                  <a:lnTo>
                    <a:pt x="981" y="80"/>
                  </a:lnTo>
                  <a:lnTo>
                    <a:pt x="986" y="75"/>
                  </a:lnTo>
                  <a:lnTo>
                    <a:pt x="991" y="75"/>
                  </a:lnTo>
                  <a:lnTo>
                    <a:pt x="996" y="75"/>
                  </a:lnTo>
                  <a:lnTo>
                    <a:pt x="1001" y="75"/>
                  </a:lnTo>
                  <a:lnTo>
                    <a:pt x="1006" y="75"/>
                  </a:lnTo>
                  <a:lnTo>
                    <a:pt x="1011" y="75"/>
                  </a:lnTo>
                  <a:lnTo>
                    <a:pt x="1016" y="75"/>
                  </a:lnTo>
                  <a:lnTo>
                    <a:pt x="1021" y="75"/>
                  </a:lnTo>
                  <a:lnTo>
                    <a:pt x="1026" y="75"/>
                  </a:lnTo>
                  <a:lnTo>
                    <a:pt x="1031" y="80"/>
                  </a:lnTo>
                  <a:lnTo>
                    <a:pt x="1036" y="80"/>
                  </a:lnTo>
                  <a:lnTo>
                    <a:pt x="1041" y="80"/>
                  </a:lnTo>
                  <a:lnTo>
                    <a:pt x="1046" y="80"/>
                  </a:lnTo>
                  <a:lnTo>
                    <a:pt x="1051" y="80"/>
                  </a:lnTo>
                  <a:lnTo>
                    <a:pt x="1056" y="80"/>
                  </a:lnTo>
                  <a:lnTo>
                    <a:pt x="1061" y="80"/>
                  </a:lnTo>
                  <a:lnTo>
                    <a:pt x="1066" y="85"/>
                  </a:lnTo>
                  <a:lnTo>
                    <a:pt x="1071" y="85"/>
                  </a:lnTo>
                  <a:lnTo>
                    <a:pt x="1076" y="85"/>
                  </a:lnTo>
                  <a:lnTo>
                    <a:pt x="1081" y="85"/>
                  </a:lnTo>
                  <a:lnTo>
                    <a:pt x="1086" y="85"/>
                  </a:lnTo>
                  <a:lnTo>
                    <a:pt x="1091" y="90"/>
                  </a:lnTo>
                  <a:lnTo>
                    <a:pt x="1096" y="90"/>
                  </a:lnTo>
                  <a:lnTo>
                    <a:pt x="1101" y="90"/>
                  </a:lnTo>
                  <a:lnTo>
                    <a:pt x="1105" y="90"/>
                  </a:lnTo>
                  <a:lnTo>
                    <a:pt x="1110" y="90"/>
                  </a:lnTo>
                  <a:lnTo>
                    <a:pt x="1115" y="90"/>
                  </a:lnTo>
                  <a:lnTo>
                    <a:pt x="1120" y="95"/>
                  </a:lnTo>
                  <a:lnTo>
                    <a:pt x="1125" y="95"/>
                  </a:lnTo>
                  <a:lnTo>
                    <a:pt x="1130" y="95"/>
                  </a:lnTo>
                  <a:lnTo>
                    <a:pt x="1135" y="95"/>
                  </a:lnTo>
                  <a:lnTo>
                    <a:pt x="1140" y="95"/>
                  </a:lnTo>
                  <a:lnTo>
                    <a:pt x="1145" y="100"/>
                  </a:lnTo>
                  <a:lnTo>
                    <a:pt x="1150" y="100"/>
                  </a:lnTo>
                  <a:lnTo>
                    <a:pt x="1155" y="100"/>
                  </a:lnTo>
                  <a:lnTo>
                    <a:pt x="1160" y="100"/>
                  </a:lnTo>
                  <a:lnTo>
                    <a:pt x="1165" y="100"/>
                  </a:lnTo>
                  <a:lnTo>
                    <a:pt x="1170" y="100"/>
                  </a:lnTo>
                  <a:lnTo>
                    <a:pt x="1175" y="105"/>
                  </a:lnTo>
                  <a:lnTo>
                    <a:pt x="1180" y="105"/>
                  </a:lnTo>
                  <a:lnTo>
                    <a:pt x="1185" y="105"/>
                  </a:lnTo>
                  <a:lnTo>
                    <a:pt x="1190" y="105"/>
                  </a:lnTo>
                  <a:lnTo>
                    <a:pt x="1195" y="105"/>
                  </a:lnTo>
                  <a:lnTo>
                    <a:pt x="1200" y="105"/>
                  </a:lnTo>
                  <a:lnTo>
                    <a:pt x="1205" y="105"/>
                  </a:lnTo>
                  <a:lnTo>
                    <a:pt x="1210" y="105"/>
                  </a:lnTo>
                  <a:lnTo>
                    <a:pt x="1215" y="110"/>
                  </a:lnTo>
                  <a:lnTo>
                    <a:pt x="1220" y="110"/>
                  </a:lnTo>
                  <a:lnTo>
                    <a:pt x="1225" y="110"/>
                  </a:lnTo>
                  <a:lnTo>
                    <a:pt x="1230" y="110"/>
                  </a:lnTo>
                  <a:lnTo>
                    <a:pt x="1235" y="110"/>
                  </a:lnTo>
                  <a:lnTo>
                    <a:pt x="1240" y="110"/>
                  </a:lnTo>
                  <a:lnTo>
                    <a:pt x="1245" y="110"/>
                  </a:lnTo>
                  <a:lnTo>
                    <a:pt x="1250" y="110"/>
                  </a:lnTo>
                  <a:lnTo>
                    <a:pt x="1255" y="110"/>
                  </a:lnTo>
                  <a:lnTo>
                    <a:pt x="1260" y="115"/>
                  </a:lnTo>
                  <a:lnTo>
                    <a:pt x="1265" y="115"/>
                  </a:lnTo>
                  <a:lnTo>
                    <a:pt x="1270" y="115"/>
                  </a:lnTo>
                  <a:lnTo>
                    <a:pt x="1275" y="115"/>
                  </a:lnTo>
                  <a:lnTo>
                    <a:pt x="1280" y="115"/>
                  </a:lnTo>
                  <a:lnTo>
                    <a:pt x="1285" y="115"/>
                  </a:lnTo>
                  <a:lnTo>
                    <a:pt x="1290" y="115"/>
                  </a:lnTo>
                  <a:lnTo>
                    <a:pt x="1295" y="115"/>
                  </a:lnTo>
                  <a:lnTo>
                    <a:pt x="1300" y="115"/>
                  </a:lnTo>
                  <a:lnTo>
                    <a:pt x="1305" y="115"/>
                  </a:lnTo>
                  <a:lnTo>
                    <a:pt x="1310" y="115"/>
                  </a:lnTo>
                  <a:lnTo>
                    <a:pt x="1315" y="115"/>
                  </a:lnTo>
                  <a:lnTo>
                    <a:pt x="1320" y="115"/>
                  </a:lnTo>
                  <a:lnTo>
                    <a:pt x="1325" y="115"/>
                  </a:lnTo>
                  <a:lnTo>
                    <a:pt x="1330" y="115"/>
                  </a:lnTo>
                  <a:lnTo>
                    <a:pt x="1335" y="115"/>
                  </a:lnTo>
                  <a:lnTo>
                    <a:pt x="1340" y="115"/>
                  </a:lnTo>
                  <a:lnTo>
                    <a:pt x="1345" y="115"/>
                  </a:lnTo>
                  <a:lnTo>
                    <a:pt x="1350" y="115"/>
                  </a:lnTo>
                  <a:lnTo>
                    <a:pt x="1354" y="115"/>
                  </a:lnTo>
                  <a:lnTo>
                    <a:pt x="1359" y="115"/>
                  </a:lnTo>
                  <a:lnTo>
                    <a:pt x="1364" y="115"/>
                  </a:lnTo>
                  <a:lnTo>
                    <a:pt x="1369" y="115"/>
                  </a:lnTo>
                  <a:lnTo>
                    <a:pt x="1374" y="115"/>
                  </a:lnTo>
                  <a:lnTo>
                    <a:pt x="1379" y="115"/>
                  </a:lnTo>
                  <a:lnTo>
                    <a:pt x="1384" y="110"/>
                  </a:lnTo>
                  <a:lnTo>
                    <a:pt x="1389" y="110"/>
                  </a:lnTo>
                  <a:lnTo>
                    <a:pt x="1394" y="110"/>
                  </a:lnTo>
                  <a:lnTo>
                    <a:pt x="1399" y="110"/>
                  </a:lnTo>
                  <a:lnTo>
                    <a:pt x="1404" y="110"/>
                  </a:lnTo>
                  <a:lnTo>
                    <a:pt x="1409" y="110"/>
                  </a:lnTo>
                  <a:lnTo>
                    <a:pt x="1414" y="110"/>
                  </a:lnTo>
                  <a:lnTo>
                    <a:pt x="1419" y="105"/>
                  </a:lnTo>
                  <a:lnTo>
                    <a:pt x="1424" y="105"/>
                  </a:lnTo>
                  <a:lnTo>
                    <a:pt x="1429" y="105"/>
                  </a:lnTo>
                  <a:lnTo>
                    <a:pt x="1434" y="105"/>
                  </a:lnTo>
                  <a:lnTo>
                    <a:pt x="1439" y="105"/>
                  </a:lnTo>
                  <a:lnTo>
                    <a:pt x="1444" y="105"/>
                  </a:lnTo>
                  <a:lnTo>
                    <a:pt x="1449" y="105"/>
                  </a:lnTo>
                  <a:lnTo>
                    <a:pt x="1454" y="100"/>
                  </a:lnTo>
                  <a:lnTo>
                    <a:pt x="1459" y="100"/>
                  </a:lnTo>
                  <a:lnTo>
                    <a:pt x="1464" y="100"/>
                  </a:lnTo>
                  <a:lnTo>
                    <a:pt x="1469" y="100"/>
                  </a:lnTo>
                  <a:lnTo>
                    <a:pt x="1474" y="100"/>
                  </a:lnTo>
                  <a:lnTo>
                    <a:pt x="1479" y="100"/>
                  </a:lnTo>
                  <a:lnTo>
                    <a:pt x="1484" y="100"/>
                  </a:lnTo>
                  <a:lnTo>
                    <a:pt x="1489" y="100"/>
                  </a:lnTo>
                  <a:lnTo>
                    <a:pt x="1494" y="95"/>
                  </a:lnTo>
                  <a:lnTo>
                    <a:pt x="1499" y="95"/>
                  </a:lnTo>
                  <a:lnTo>
                    <a:pt x="1504" y="95"/>
                  </a:lnTo>
                  <a:lnTo>
                    <a:pt x="1509" y="95"/>
                  </a:lnTo>
                  <a:lnTo>
                    <a:pt x="1514" y="95"/>
                  </a:lnTo>
                  <a:lnTo>
                    <a:pt x="1519" y="95"/>
                  </a:lnTo>
                  <a:lnTo>
                    <a:pt x="1524" y="95"/>
                  </a:lnTo>
                  <a:lnTo>
                    <a:pt x="1529" y="95"/>
                  </a:lnTo>
                  <a:lnTo>
                    <a:pt x="1534" y="95"/>
                  </a:lnTo>
                  <a:lnTo>
                    <a:pt x="1539" y="95"/>
                  </a:lnTo>
                  <a:lnTo>
                    <a:pt x="1544" y="95"/>
                  </a:lnTo>
                  <a:lnTo>
                    <a:pt x="1549" y="95"/>
                  </a:lnTo>
                  <a:lnTo>
                    <a:pt x="1554" y="95"/>
                  </a:lnTo>
                  <a:lnTo>
                    <a:pt x="1559" y="95"/>
                  </a:lnTo>
                  <a:lnTo>
                    <a:pt x="1564" y="95"/>
                  </a:lnTo>
                  <a:lnTo>
                    <a:pt x="1569" y="95"/>
                  </a:lnTo>
                  <a:lnTo>
                    <a:pt x="1574" y="95"/>
                  </a:lnTo>
                  <a:lnTo>
                    <a:pt x="1579" y="95"/>
                  </a:lnTo>
                  <a:lnTo>
                    <a:pt x="1584" y="95"/>
                  </a:lnTo>
                  <a:lnTo>
                    <a:pt x="1589" y="95"/>
                  </a:lnTo>
                  <a:lnTo>
                    <a:pt x="1594" y="95"/>
                  </a:lnTo>
                  <a:lnTo>
                    <a:pt x="1599" y="95"/>
                  </a:lnTo>
                  <a:lnTo>
                    <a:pt x="1603" y="95"/>
                  </a:lnTo>
                  <a:lnTo>
                    <a:pt x="1608" y="95"/>
                  </a:lnTo>
                  <a:lnTo>
                    <a:pt x="1613" y="95"/>
                  </a:lnTo>
                  <a:lnTo>
                    <a:pt x="1618" y="95"/>
                  </a:lnTo>
                  <a:lnTo>
                    <a:pt x="1623" y="95"/>
                  </a:lnTo>
                  <a:lnTo>
                    <a:pt x="1628" y="95"/>
                  </a:lnTo>
                  <a:lnTo>
                    <a:pt x="1633" y="95"/>
                  </a:lnTo>
                  <a:lnTo>
                    <a:pt x="1638" y="95"/>
                  </a:lnTo>
                  <a:lnTo>
                    <a:pt x="1643" y="95"/>
                  </a:lnTo>
                  <a:lnTo>
                    <a:pt x="1648" y="95"/>
                  </a:lnTo>
                  <a:lnTo>
                    <a:pt x="1653" y="95"/>
                  </a:lnTo>
                  <a:lnTo>
                    <a:pt x="1658" y="95"/>
                  </a:lnTo>
                  <a:lnTo>
                    <a:pt x="1663" y="95"/>
                  </a:lnTo>
                  <a:lnTo>
                    <a:pt x="1668" y="95"/>
                  </a:lnTo>
                  <a:lnTo>
                    <a:pt x="1673" y="95"/>
                  </a:lnTo>
                  <a:lnTo>
                    <a:pt x="1678" y="95"/>
                  </a:lnTo>
                  <a:lnTo>
                    <a:pt x="1683" y="95"/>
                  </a:lnTo>
                  <a:lnTo>
                    <a:pt x="1688" y="95"/>
                  </a:lnTo>
                  <a:lnTo>
                    <a:pt x="1693" y="100"/>
                  </a:lnTo>
                  <a:lnTo>
                    <a:pt x="1698" y="100"/>
                  </a:lnTo>
                  <a:lnTo>
                    <a:pt x="1703" y="100"/>
                  </a:lnTo>
                  <a:lnTo>
                    <a:pt x="1708" y="100"/>
                  </a:lnTo>
                  <a:lnTo>
                    <a:pt x="1713" y="100"/>
                  </a:lnTo>
                  <a:lnTo>
                    <a:pt x="1718" y="100"/>
                  </a:lnTo>
                  <a:lnTo>
                    <a:pt x="1723" y="100"/>
                  </a:lnTo>
                  <a:lnTo>
                    <a:pt x="1728" y="100"/>
                  </a:lnTo>
                  <a:lnTo>
                    <a:pt x="1733" y="100"/>
                  </a:lnTo>
                  <a:lnTo>
                    <a:pt x="1738" y="100"/>
                  </a:lnTo>
                  <a:lnTo>
                    <a:pt x="1743" y="100"/>
                  </a:lnTo>
                  <a:lnTo>
                    <a:pt x="1748" y="100"/>
                  </a:lnTo>
                  <a:lnTo>
                    <a:pt x="1753" y="100"/>
                  </a:lnTo>
                  <a:lnTo>
                    <a:pt x="1758" y="100"/>
                  </a:lnTo>
                  <a:lnTo>
                    <a:pt x="1763" y="100"/>
                  </a:lnTo>
                  <a:lnTo>
                    <a:pt x="1768" y="100"/>
                  </a:lnTo>
                  <a:lnTo>
                    <a:pt x="1773" y="100"/>
                  </a:lnTo>
                  <a:lnTo>
                    <a:pt x="1778" y="100"/>
                  </a:lnTo>
                  <a:lnTo>
                    <a:pt x="1783" y="100"/>
                  </a:lnTo>
                  <a:lnTo>
                    <a:pt x="1788" y="100"/>
                  </a:lnTo>
                  <a:lnTo>
                    <a:pt x="1793" y="100"/>
                  </a:lnTo>
                  <a:lnTo>
                    <a:pt x="1798" y="100"/>
                  </a:lnTo>
                  <a:lnTo>
                    <a:pt x="1803" y="100"/>
                  </a:lnTo>
                  <a:lnTo>
                    <a:pt x="1808" y="100"/>
                  </a:lnTo>
                  <a:lnTo>
                    <a:pt x="1813" y="100"/>
                  </a:lnTo>
                  <a:lnTo>
                    <a:pt x="1818" y="100"/>
                  </a:lnTo>
                  <a:lnTo>
                    <a:pt x="1823" y="100"/>
                  </a:lnTo>
                  <a:lnTo>
                    <a:pt x="1828" y="100"/>
                  </a:lnTo>
                  <a:lnTo>
                    <a:pt x="1833" y="100"/>
                  </a:lnTo>
                  <a:lnTo>
                    <a:pt x="1838" y="100"/>
                  </a:lnTo>
                  <a:lnTo>
                    <a:pt x="1843" y="100"/>
                  </a:lnTo>
                  <a:lnTo>
                    <a:pt x="1848" y="100"/>
                  </a:lnTo>
                  <a:lnTo>
                    <a:pt x="1852" y="100"/>
                  </a:lnTo>
                  <a:lnTo>
                    <a:pt x="1857" y="100"/>
                  </a:lnTo>
                  <a:lnTo>
                    <a:pt x="1862" y="100"/>
                  </a:lnTo>
                  <a:lnTo>
                    <a:pt x="1867" y="100"/>
                  </a:lnTo>
                  <a:lnTo>
                    <a:pt x="1872" y="100"/>
                  </a:lnTo>
                  <a:lnTo>
                    <a:pt x="1877" y="100"/>
                  </a:lnTo>
                  <a:lnTo>
                    <a:pt x="1882" y="100"/>
                  </a:lnTo>
                  <a:lnTo>
                    <a:pt x="1887" y="100"/>
                  </a:lnTo>
                  <a:lnTo>
                    <a:pt x="1892" y="100"/>
                  </a:lnTo>
                  <a:lnTo>
                    <a:pt x="1897" y="100"/>
                  </a:lnTo>
                  <a:lnTo>
                    <a:pt x="1902" y="100"/>
                  </a:lnTo>
                  <a:lnTo>
                    <a:pt x="1907" y="100"/>
                  </a:lnTo>
                  <a:lnTo>
                    <a:pt x="1912" y="100"/>
                  </a:lnTo>
                  <a:lnTo>
                    <a:pt x="1917" y="100"/>
                  </a:lnTo>
                  <a:lnTo>
                    <a:pt x="1922" y="100"/>
                  </a:lnTo>
                  <a:lnTo>
                    <a:pt x="1927" y="100"/>
                  </a:lnTo>
                  <a:lnTo>
                    <a:pt x="1932" y="100"/>
                  </a:lnTo>
                  <a:lnTo>
                    <a:pt x="1937" y="100"/>
                  </a:lnTo>
                  <a:lnTo>
                    <a:pt x="1942" y="100"/>
                  </a:lnTo>
                  <a:lnTo>
                    <a:pt x="1947" y="100"/>
                  </a:lnTo>
                  <a:lnTo>
                    <a:pt x="1952" y="100"/>
                  </a:lnTo>
                  <a:lnTo>
                    <a:pt x="1957" y="100"/>
                  </a:lnTo>
                  <a:lnTo>
                    <a:pt x="1962" y="100"/>
                  </a:lnTo>
                  <a:lnTo>
                    <a:pt x="1967" y="100"/>
                  </a:lnTo>
                  <a:lnTo>
                    <a:pt x="1972" y="100"/>
                  </a:lnTo>
                  <a:lnTo>
                    <a:pt x="1977" y="100"/>
                  </a:lnTo>
                  <a:lnTo>
                    <a:pt x="1982" y="100"/>
                  </a:lnTo>
                  <a:lnTo>
                    <a:pt x="1987" y="100"/>
                  </a:lnTo>
                  <a:lnTo>
                    <a:pt x="1992" y="100"/>
                  </a:lnTo>
                  <a:lnTo>
                    <a:pt x="1997" y="100"/>
                  </a:lnTo>
                  <a:lnTo>
                    <a:pt x="2002" y="100"/>
                  </a:lnTo>
                  <a:lnTo>
                    <a:pt x="2007" y="100"/>
                  </a:lnTo>
                  <a:lnTo>
                    <a:pt x="2012" y="100"/>
                  </a:lnTo>
                  <a:lnTo>
                    <a:pt x="2017" y="100"/>
                  </a:lnTo>
                  <a:lnTo>
                    <a:pt x="2022" y="100"/>
                  </a:lnTo>
                  <a:lnTo>
                    <a:pt x="2027" y="100"/>
                  </a:lnTo>
                  <a:lnTo>
                    <a:pt x="2032" y="100"/>
                  </a:lnTo>
                  <a:lnTo>
                    <a:pt x="2037" y="100"/>
                  </a:lnTo>
                  <a:lnTo>
                    <a:pt x="2042" y="100"/>
                  </a:lnTo>
                  <a:lnTo>
                    <a:pt x="2047" y="100"/>
                  </a:lnTo>
                  <a:lnTo>
                    <a:pt x="2052" y="100"/>
                  </a:lnTo>
                  <a:lnTo>
                    <a:pt x="2057" y="100"/>
                  </a:lnTo>
                  <a:lnTo>
                    <a:pt x="2062" y="100"/>
                  </a:lnTo>
                  <a:lnTo>
                    <a:pt x="2067" y="100"/>
                  </a:lnTo>
                  <a:lnTo>
                    <a:pt x="2072" y="100"/>
                  </a:lnTo>
                  <a:lnTo>
                    <a:pt x="2077" y="100"/>
                  </a:lnTo>
                  <a:lnTo>
                    <a:pt x="2082" y="100"/>
                  </a:lnTo>
                  <a:lnTo>
                    <a:pt x="2087" y="100"/>
                  </a:lnTo>
                  <a:lnTo>
                    <a:pt x="2092" y="95"/>
                  </a:lnTo>
                  <a:lnTo>
                    <a:pt x="2097" y="95"/>
                  </a:lnTo>
                  <a:lnTo>
                    <a:pt x="2101" y="95"/>
                  </a:lnTo>
                  <a:lnTo>
                    <a:pt x="2106" y="95"/>
                  </a:lnTo>
                  <a:lnTo>
                    <a:pt x="2111" y="95"/>
                  </a:lnTo>
                  <a:lnTo>
                    <a:pt x="2116" y="95"/>
                  </a:lnTo>
                  <a:lnTo>
                    <a:pt x="2121" y="95"/>
                  </a:lnTo>
                  <a:lnTo>
                    <a:pt x="2126" y="95"/>
                  </a:lnTo>
                  <a:lnTo>
                    <a:pt x="2131" y="95"/>
                  </a:lnTo>
                  <a:lnTo>
                    <a:pt x="2136" y="95"/>
                  </a:lnTo>
                  <a:lnTo>
                    <a:pt x="2141" y="95"/>
                  </a:lnTo>
                  <a:lnTo>
                    <a:pt x="2146" y="95"/>
                  </a:lnTo>
                  <a:lnTo>
                    <a:pt x="2151" y="95"/>
                  </a:lnTo>
                  <a:lnTo>
                    <a:pt x="2156" y="95"/>
                  </a:lnTo>
                  <a:lnTo>
                    <a:pt x="2161" y="100"/>
                  </a:lnTo>
                  <a:lnTo>
                    <a:pt x="2166" y="100"/>
                  </a:lnTo>
                  <a:lnTo>
                    <a:pt x="2171" y="100"/>
                  </a:lnTo>
                  <a:lnTo>
                    <a:pt x="2176" y="100"/>
                  </a:lnTo>
                  <a:lnTo>
                    <a:pt x="2181" y="100"/>
                  </a:lnTo>
                  <a:lnTo>
                    <a:pt x="2186" y="100"/>
                  </a:lnTo>
                  <a:lnTo>
                    <a:pt x="2191" y="100"/>
                  </a:lnTo>
                  <a:lnTo>
                    <a:pt x="2196" y="100"/>
                  </a:lnTo>
                  <a:lnTo>
                    <a:pt x="2201" y="100"/>
                  </a:lnTo>
                  <a:lnTo>
                    <a:pt x="2206" y="100"/>
                  </a:lnTo>
                  <a:lnTo>
                    <a:pt x="2211" y="100"/>
                  </a:lnTo>
                  <a:lnTo>
                    <a:pt x="2216" y="100"/>
                  </a:lnTo>
                  <a:lnTo>
                    <a:pt x="2221" y="100"/>
                  </a:lnTo>
                  <a:lnTo>
                    <a:pt x="2226" y="100"/>
                  </a:lnTo>
                  <a:lnTo>
                    <a:pt x="2231" y="100"/>
                  </a:lnTo>
                  <a:lnTo>
                    <a:pt x="2236" y="100"/>
                  </a:lnTo>
                  <a:lnTo>
                    <a:pt x="2241" y="100"/>
                  </a:lnTo>
                  <a:lnTo>
                    <a:pt x="2246" y="100"/>
                  </a:lnTo>
                  <a:lnTo>
                    <a:pt x="2251" y="100"/>
                  </a:lnTo>
                  <a:lnTo>
                    <a:pt x="2256" y="100"/>
                  </a:lnTo>
                  <a:lnTo>
                    <a:pt x="2261" y="100"/>
                  </a:lnTo>
                  <a:lnTo>
                    <a:pt x="2266" y="100"/>
                  </a:lnTo>
                  <a:lnTo>
                    <a:pt x="2271" y="100"/>
                  </a:lnTo>
                  <a:lnTo>
                    <a:pt x="2276" y="100"/>
                  </a:lnTo>
                  <a:lnTo>
                    <a:pt x="2281" y="100"/>
                  </a:lnTo>
                  <a:lnTo>
                    <a:pt x="2286" y="100"/>
                  </a:lnTo>
                  <a:lnTo>
                    <a:pt x="2291" y="100"/>
                  </a:lnTo>
                  <a:lnTo>
                    <a:pt x="2296" y="100"/>
                  </a:lnTo>
                  <a:lnTo>
                    <a:pt x="2301" y="100"/>
                  </a:lnTo>
                  <a:lnTo>
                    <a:pt x="2306" y="100"/>
                  </a:lnTo>
                  <a:lnTo>
                    <a:pt x="2311" y="100"/>
                  </a:lnTo>
                  <a:lnTo>
                    <a:pt x="2316" y="100"/>
                  </a:lnTo>
                  <a:lnTo>
                    <a:pt x="2321" y="100"/>
                  </a:lnTo>
                  <a:lnTo>
                    <a:pt x="2326" y="100"/>
                  </a:lnTo>
                  <a:lnTo>
                    <a:pt x="2331" y="100"/>
                  </a:lnTo>
                  <a:lnTo>
                    <a:pt x="2336" y="100"/>
                  </a:lnTo>
                  <a:lnTo>
                    <a:pt x="2341" y="100"/>
                  </a:lnTo>
                  <a:lnTo>
                    <a:pt x="2346" y="100"/>
                  </a:lnTo>
                  <a:lnTo>
                    <a:pt x="2350" y="100"/>
                  </a:lnTo>
                  <a:lnTo>
                    <a:pt x="2355" y="100"/>
                  </a:lnTo>
                  <a:lnTo>
                    <a:pt x="2360" y="100"/>
                  </a:lnTo>
                  <a:lnTo>
                    <a:pt x="2365" y="100"/>
                  </a:lnTo>
                  <a:lnTo>
                    <a:pt x="2370" y="100"/>
                  </a:lnTo>
                  <a:lnTo>
                    <a:pt x="2375" y="100"/>
                  </a:lnTo>
                  <a:lnTo>
                    <a:pt x="2380" y="100"/>
                  </a:lnTo>
                  <a:lnTo>
                    <a:pt x="2385" y="100"/>
                  </a:lnTo>
                  <a:lnTo>
                    <a:pt x="2390" y="100"/>
                  </a:lnTo>
                  <a:lnTo>
                    <a:pt x="2395" y="100"/>
                  </a:lnTo>
                  <a:lnTo>
                    <a:pt x="2400" y="100"/>
                  </a:lnTo>
                  <a:lnTo>
                    <a:pt x="2405" y="100"/>
                  </a:lnTo>
                  <a:lnTo>
                    <a:pt x="2410" y="100"/>
                  </a:lnTo>
                  <a:lnTo>
                    <a:pt x="2415" y="100"/>
                  </a:lnTo>
                  <a:lnTo>
                    <a:pt x="2420" y="100"/>
                  </a:lnTo>
                  <a:lnTo>
                    <a:pt x="2425" y="100"/>
                  </a:lnTo>
                  <a:lnTo>
                    <a:pt x="2430" y="100"/>
                  </a:lnTo>
                  <a:lnTo>
                    <a:pt x="2435" y="100"/>
                  </a:lnTo>
                  <a:lnTo>
                    <a:pt x="2440" y="100"/>
                  </a:lnTo>
                  <a:lnTo>
                    <a:pt x="2445" y="100"/>
                  </a:lnTo>
                  <a:lnTo>
                    <a:pt x="2450" y="100"/>
                  </a:lnTo>
                  <a:lnTo>
                    <a:pt x="2455" y="100"/>
                  </a:lnTo>
                  <a:lnTo>
                    <a:pt x="2460" y="100"/>
                  </a:lnTo>
                  <a:lnTo>
                    <a:pt x="2465" y="100"/>
                  </a:lnTo>
                  <a:lnTo>
                    <a:pt x="2470" y="10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70" name="Rectangle 454"/>
            <p:cNvSpPr>
              <a:spLocks noChangeArrowheads="1"/>
            </p:cNvSpPr>
            <p:nvPr/>
          </p:nvSpPr>
          <p:spPr bwMode="auto">
            <a:xfrm>
              <a:off x="2935" y="1649"/>
              <a:ext cx="190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20.0383)</a:t>
              </a:r>
              <a:endParaRPr lang="en-US"/>
            </a:p>
          </p:txBody>
        </p:sp>
        <p:sp>
          <p:nvSpPr>
            <p:cNvPr id="60871" name="Rectangle 455"/>
            <p:cNvSpPr>
              <a:spLocks noChangeArrowheads="1"/>
            </p:cNvSpPr>
            <p:nvPr/>
          </p:nvSpPr>
          <p:spPr bwMode="auto">
            <a:xfrm>
              <a:off x="3571" y="2691"/>
              <a:ext cx="1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60872" name="Rectangle 456"/>
            <p:cNvSpPr>
              <a:spLocks noChangeArrowheads="1"/>
            </p:cNvSpPr>
            <p:nvPr/>
          </p:nvSpPr>
          <p:spPr bwMode="auto">
            <a:xfrm rot="16200000">
              <a:off x="1543" y="2001"/>
              <a:ext cx="799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60873" name="Rectangle 457"/>
            <p:cNvSpPr>
              <a:spLocks noChangeArrowheads="1"/>
            </p:cNvSpPr>
            <p:nvPr/>
          </p:nvSpPr>
          <p:spPr bwMode="auto">
            <a:xfrm>
              <a:off x="2102" y="2897"/>
              <a:ext cx="3083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74" name="Rectangle 458"/>
            <p:cNvSpPr>
              <a:spLocks noChangeArrowheads="1"/>
            </p:cNvSpPr>
            <p:nvPr/>
          </p:nvSpPr>
          <p:spPr bwMode="auto">
            <a:xfrm>
              <a:off x="2102" y="2897"/>
              <a:ext cx="3083" cy="81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75" name="Line 459"/>
            <p:cNvSpPr>
              <a:spLocks noChangeShapeType="1"/>
            </p:cNvSpPr>
            <p:nvPr/>
          </p:nvSpPr>
          <p:spPr bwMode="auto">
            <a:xfrm>
              <a:off x="2102" y="2897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76" name="Freeform 460"/>
            <p:cNvSpPr>
              <a:spLocks/>
            </p:cNvSpPr>
            <p:nvPr/>
          </p:nvSpPr>
          <p:spPr bwMode="auto">
            <a:xfrm>
              <a:off x="2102" y="2897"/>
              <a:ext cx="3083" cy="816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77" name="Line 461"/>
            <p:cNvSpPr>
              <a:spLocks noChangeShapeType="1"/>
            </p:cNvSpPr>
            <p:nvPr/>
          </p:nvSpPr>
          <p:spPr bwMode="auto">
            <a:xfrm flipV="1">
              <a:off x="2102" y="2897"/>
              <a:ext cx="1" cy="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78" name="Line 462"/>
            <p:cNvSpPr>
              <a:spLocks noChangeShapeType="1"/>
            </p:cNvSpPr>
            <p:nvPr/>
          </p:nvSpPr>
          <p:spPr bwMode="auto">
            <a:xfrm>
              <a:off x="2102" y="3713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79" name="Line 463"/>
            <p:cNvSpPr>
              <a:spLocks noChangeShapeType="1"/>
            </p:cNvSpPr>
            <p:nvPr/>
          </p:nvSpPr>
          <p:spPr bwMode="auto">
            <a:xfrm flipV="1">
              <a:off x="2102" y="2897"/>
              <a:ext cx="1" cy="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80" name="Line 464"/>
            <p:cNvSpPr>
              <a:spLocks noChangeShapeType="1"/>
            </p:cNvSpPr>
            <p:nvPr/>
          </p:nvSpPr>
          <p:spPr bwMode="auto">
            <a:xfrm flipV="1">
              <a:off x="2102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81" name="Line 465"/>
            <p:cNvSpPr>
              <a:spLocks noChangeShapeType="1"/>
            </p:cNvSpPr>
            <p:nvPr/>
          </p:nvSpPr>
          <p:spPr bwMode="auto">
            <a:xfrm>
              <a:off x="2102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82" name="Rectangle 466"/>
            <p:cNvSpPr>
              <a:spLocks noChangeArrowheads="1"/>
            </p:cNvSpPr>
            <p:nvPr/>
          </p:nvSpPr>
          <p:spPr bwMode="auto">
            <a:xfrm>
              <a:off x="2088" y="3733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60883" name="Line 467"/>
            <p:cNvSpPr>
              <a:spLocks noChangeShapeType="1"/>
            </p:cNvSpPr>
            <p:nvPr/>
          </p:nvSpPr>
          <p:spPr bwMode="auto">
            <a:xfrm flipV="1">
              <a:off x="2719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84" name="Line 468"/>
            <p:cNvSpPr>
              <a:spLocks noChangeShapeType="1"/>
            </p:cNvSpPr>
            <p:nvPr/>
          </p:nvSpPr>
          <p:spPr bwMode="auto">
            <a:xfrm>
              <a:off x="2719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85" name="Rectangle 469"/>
            <p:cNvSpPr>
              <a:spLocks noChangeArrowheads="1"/>
            </p:cNvSpPr>
            <p:nvPr/>
          </p:nvSpPr>
          <p:spPr bwMode="auto">
            <a:xfrm>
              <a:off x="2685" y="3733"/>
              <a:ext cx="9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60886" name="Line 470"/>
            <p:cNvSpPr>
              <a:spLocks noChangeShapeType="1"/>
            </p:cNvSpPr>
            <p:nvPr/>
          </p:nvSpPr>
          <p:spPr bwMode="auto">
            <a:xfrm flipV="1">
              <a:off x="3337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87" name="Line 471"/>
            <p:cNvSpPr>
              <a:spLocks noChangeShapeType="1"/>
            </p:cNvSpPr>
            <p:nvPr/>
          </p:nvSpPr>
          <p:spPr bwMode="auto">
            <a:xfrm>
              <a:off x="3337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88" name="Rectangle 472"/>
            <p:cNvSpPr>
              <a:spLocks noChangeArrowheads="1"/>
            </p:cNvSpPr>
            <p:nvPr/>
          </p:nvSpPr>
          <p:spPr bwMode="auto">
            <a:xfrm>
              <a:off x="3287" y="3733"/>
              <a:ext cx="14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60889" name="Line 473"/>
            <p:cNvSpPr>
              <a:spLocks noChangeShapeType="1"/>
            </p:cNvSpPr>
            <p:nvPr/>
          </p:nvSpPr>
          <p:spPr bwMode="auto">
            <a:xfrm flipV="1">
              <a:off x="3950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90" name="Line 474"/>
            <p:cNvSpPr>
              <a:spLocks noChangeShapeType="1"/>
            </p:cNvSpPr>
            <p:nvPr/>
          </p:nvSpPr>
          <p:spPr bwMode="auto">
            <a:xfrm>
              <a:off x="3950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91" name="Rectangle 475"/>
            <p:cNvSpPr>
              <a:spLocks noChangeArrowheads="1"/>
            </p:cNvSpPr>
            <p:nvPr/>
          </p:nvSpPr>
          <p:spPr bwMode="auto">
            <a:xfrm>
              <a:off x="3900" y="3733"/>
              <a:ext cx="14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60892" name="Line 476"/>
            <p:cNvSpPr>
              <a:spLocks noChangeShapeType="1"/>
            </p:cNvSpPr>
            <p:nvPr/>
          </p:nvSpPr>
          <p:spPr bwMode="auto">
            <a:xfrm flipV="1">
              <a:off x="4567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93" name="Line 477"/>
            <p:cNvSpPr>
              <a:spLocks noChangeShapeType="1"/>
            </p:cNvSpPr>
            <p:nvPr/>
          </p:nvSpPr>
          <p:spPr bwMode="auto">
            <a:xfrm>
              <a:off x="4567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94" name="Rectangle 478"/>
            <p:cNvSpPr>
              <a:spLocks noChangeArrowheads="1"/>
            </p:cNvSpPr>
            <p:nvPr/>
          </p:nvSpPr>
          <p:spPr bwMode="auto">
            <a:xfrm>
              <a:off x="4517" y="3733"/>
              <a:ext cx="14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60895" name="Line 479"/>
            <p:cNvSpPr>
              <a:spLocks noChangeShapeType="1"/>
            </p:cNvSpPr>
            <p:nvPr/>
          </p:nvSpPr>
          <p:spPr bwMode="auto">
            <a:xfrm flipV="1">
              <a:off x="5185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96" name="Line 480"/>
            <p:cNvSpPr>
              <a:spLocks noChangeShapeType="1"/>
            </p:cNvSpPr>
            <p:nvPr/>
          </p:nvSpPr>
          <p:spPr bwMode="auto">
            <a:xfrm>
              <a:off x="5185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97" name="Rectangle 481"/>
            <p:cNvSpPr>
              <a:spLocks noChangeArrowheads="1"/>
            </p:cNvSpPr>
            <p:nvPr/>
          </p:nvSpPr>
          <p:spPr bwMode="auto">
            <a:xfrm>
              <a:off x="5135" y="3733"/>
              <a:ext cx="14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60898" name="Line 482"/>
            <p:cNvSpPr>
              <a:spLocks noChangeShapeType="1"/>
            </p:cNvSpPr>
            <p:nvPr/>
          </p:nvSpPr>
          <p:spPr bwMode="auto">
            <a:xfrm>
              <a:off x="2102" y="371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99" name="Line 483"/>
            <p:cNvSpPr>
              <a:spLocks noChangeShapeType="1"/>
            </p:cNvSpPr>
            <p:nvPr/>
          </p:nvSpPr>
          <p:spPr bwMode="auto">
            <a:xfrm flipH="1">
              <a:off x="5155" y="371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00" name="Rectangle 484"/>
            <p:cNvSpPr>
              <a:spLocks noChangeArrowheads="1"/>
            </p:cNvSpPr>
            <p:nvPr/>
          </p:nvSpPr>
          <p:spPr bwMode="auto">
            <a:xfrm>
              <a:off x="2046" y="3674"/>
              <a:ext cx="4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60901" name="Line 485"/>
            <p:cNvSpPr>
              <a:spLocks noChangeShapeType="1"/>
            </p:cNvSpPr>
            <p:nvPr/>
          </p:nvSpPr>
          <p:spPr bwMode="auto">
            <a:xfrm>
              <a:off x="2102" y="354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02" name="Line 486"/>
            <p:cNvSpPr>
              <a:spLocks noChangeShapeType="1"/>
            </p:cNvSpPr>
            <p:nvPr/>
          </p:nvSpPr>
          <p:spPr bwMode="auto">
            <a:xfrm flipH="1">
              <a:off x="5155" y="354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03" name="Rectangle 487"/>
            <p:cNvSpPr>
              <a:spLocks noChangeArrowheads="1"/>
            </p:cNvSpPr>
            <p:nvPr/>
          </p:nvSpPr>
          <p:spPr bwMode="auto">
            <a:xfrm>
              <a:off x="2013" y="3509"/>
              <a:ext cx="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60904" name="Line 488"/>
            <p:cNvSpPr>
              <a:spLocks noChangeShapeType="1"/>
            </p:cNvSpPr>
            <p:nvPr/>
          </p:nvSpPr>
          <p:spPr bwMode="auto">
            <a:xfrm>
              <a:off x="2102" y="338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05" name="Line 489"/>
            <p:cNvSpPr>
              <a:spLocks noChangeShapeType="1"/>
            </p:cNvSpPr>
            <p:nvPr/>
          </p:nvSpPr>
          <p:spPr bwMode="auto">
            <a:xfrm flipH="1">
              <a:off x="5155" y="338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06" name="Rectangle 490"/>
            <p:cNvSpPr>
              <a:spLocks noChangeArrowheads="1"/>
            </p:cNvSpPr>
            <p:nvPr/>
          </p:nvSpPr>
          <p:spPr bwMode="auto">
            <a:xfrm>
              <a:off x="2013" y="3348"/>
              <a:ext cx="9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60907" name="Line 491"/>
            <p:cNvSpPr>
              <a:spLocks noChangeShapeType="1"/>
            </p:cNvSpPr>
            <p:nvPr/>
          </p:nvSpPr>
          <p:spPr bwMode="auto">
            <a:xfrm>
              <a:off x="2102" y="32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08" name="Line 492"/>
            <p:cNvSpPr>
              <a:spLocks noChangeShapeType="1"/>
            </p:cNvSpPr>
            <p:nvPr/>
          </p:nvSpPr>
          <p:spPr bwMode="auto">
            <a:xfrm flipH="1">
              <a:off x="5155" y="32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09" name="Rectangle 493"/>
            <p:cNvSpPr>
              <a:spLocks noChangeArrowheads="1"/>
            </p:cNvSpPr>
            <p:nvPr/>
          </p:nvSpPr>
          <p:spPr bwMode="auto">
            <a:xfrm>
              <a:off x="2013" y="3182"/>
              <a:ext cx="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60910" name="Line 494"/>
            <p:cNvSpPr>
              <a:spLocks noChangeShapeType="1"/>
            </p:cNvSpPr>
            <p:nvPr/>
          </p:nvSpPr>
          <p:spPr bwMode="auto">
            <a:xfrm>
              <a:off x="2102" y="306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11" name="Line 495"/>
            <p:cNvSpPr>
              <a:spLocks noChangeShapeType="1"/>
            </p:cNvSpPr>
            <p:nvPr/>
          </p:nvSpPr>
          <p:spPr bwMode="auto">
            <a:xfrm flipH="1">
              <a:off x="5155" y="306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12" name="Rectangle 496"/>
            <p:cNvSpPr>
              <a:spLocks noChangeArrowheads="1"/>
            </p:cNvSpPr>
            <p:nvPr/>
          </p:nvSpPr>
          <p:spPr bwMode="auto">
            <a:xfrm>
              <a:off x="2013" y="3023"/>
              <a:ext cx="9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60913" name="Line 497"/>
            <p:cNvSpPr>
              <a:spLocks noChangeShapeType="1"/>
            </p:cNvSpPr>
            <p:nvPr/>
          </p:nvSpPr>
          <p:spPr bwMode="auto">
            <a:xfrm>
              <a:off x="2102" y="28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14" name="Line 498"/>
            <p:cNvSpPr>
              <a:spLocks noChangeShapeType="1"/>
            </p:cNvSpPr>
            <p:nvPr/>
          </p:nvSpPr>
          <p:spPr bwMode="auto">
            <a:xfrm flipH="1">
              <a:off x="5155" y="28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15" name="Rectangle 499"/>
            <p:cNvSpPr>
              <a:spLocks noChangeArrowheads="1"/>
            </p:cNvSpPr>
            <p:nvPr/>
          </p:nvSpPr>
          <p:spPr bwMode="auto">
            <a:xfrm>
              <a:off x="2013" y="2856"/>
              <a:ext cx="9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60916" name="Line 500"/>
            <p:cNvSpPr>
              <a:spLocks noChangeShapeType="1"/>
            </p:cNvSpPr>
            <p:nvPr/>
          </p:nvSpPr>
          <p:spPr bwMode="auto">
            <a:xfrm>
              <a:off x="2102" y="2897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17" name="Freeform 501"/>
            <p:cNvSpPr>
              <a:spLocks/>
            </p:cNvSpPr>
            <p:nvPr/>
          </p:nvSpPr>
          <p:spPr bwMode="auto">
            <a:xfrm>
              <a:off x="2102" y="2897"/>
              <a:ext cx="3083" cy="816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18" name="Line 502"/>
            <p:cNvSpPr>
              <a:spLocks noChangeShapeType="1"/>
            </p:cNvSpPr>
            <p:nvPr/>
          </p:nvSpPr>
          <p:spPr bwMode="auto">
            <a:xfrm flipV="1">
              <a:off x="2102" y="2897"/>
              <a:ext cx="1" cy="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19" name="Freeform 503"/>
            <p:cNvSpPr>
              <a:spLocks/>
            </p:cNvSpPr>
            <p:nvPr/>
          </p:nvSpPr>
          <p:spPr bwMode="auto">
            <a:xfrm>
              <a:off x="2102" y="3037"/>
              <a:ext cx="2470" cy="676"/>
            </a:xfrm>
            <a:custGeom>
              <a:avLst/>
              <a:gdLst>
                <a:gd name="T0" fmla="*/ 35 w 2470"/>
                <a:gd name="T1" fmla="*/ 676 h 676"/>
                <a:gd name="T2" fmla="*/ 75 w 2470"/>
                <a:gd name="T3" fmla="*/ 676 h 676"/>
                <a:gd name="T4" fmla="*/ 114 w 2470"/>
                <a:gd name="T5" fmla="*/ 676 h 676"/>
                <a:gd name="T6" fmla="*/ 154 w 2470"/>
                <a:gd name="T7" fmla="*/ 676 h 676"/>
                <a:gd name="T8" fmla="*/ 189 w 2470"/>
                <a:gd name="T9" fmla="*/ 0 h 676"/>
                <a:gd name="T10" fmla="*/ 229 w 2470"/>
                <a:gd name="T11" fmla="*/ 0 h 676"/>
                <a:gd name="T12" fmla="*/ 269 w 2470"/>
                <a:gd name="T13" fmla="*/ 0 h 676"/>
                <a:gd name="T14" fmla="*/ 309 w 2470"/>
                <a:gd name="T15" fmla="*/ 0 h 676"/>
                <a:gd name="T16" fmla="*/ 349 w 2470"/>
                <a:gd name="T17" fmla="*/ 0 h 676"/>
                <a:gd name="T18" fmla="*/ 383 w 2470"/>
                <a:gd name="T19" fmla="*/ 341 h 676"/>
                <a:gd name="T20" fmla="*/ 423 w 2470"/>
                <a:gd name="T21" fmla="*/ 341 h 676"/>
                <a:gd name="T22" fmla="*/ 463 w 2470"/>
                <a:gd name="T23" fmla="*/ 341 h 676"/>
                <a:gd name="T24" fmla="*/ 503 w 2470"/>
                <a:gd name="T25" fmla="*/ 341 h 676"/>
                <a:gd name="T26" fmla="*/ 543 w 2470"/>
                <a:gd name="T27" fmla="*/ 341 h 676"/>
                <a:gd name="T28" fmla="*/ 583 w 2470"/>
                <a:gd name="T29" fmla="*/ 341 h 676"/>
                <a:gd name="T30" fmla="*/ 622 w 2470"/>
                <a:gd name="T31" fmla="*/ 341 h 676"/>
                <a:gd name="T32" fmla="*/ 662 w 2470"/>
                <a:gd name="T33" fmla="*/ 341 h 676"/>
                <a:gd name="T34" fmla="*/ 702 w 2470"/>
                <a:gd name="T35" fmla="*/ 341 h 676"/>
                <a:gd name="T36" fmla="*/ 742 w 2470"/>
                <a:gd name="T37" fmla="*/ 205 h 676"/>
                <a:gd name="T38" fmla="*/ 782 w 2470"/>
                <a:gd name="T39" fmla="*/ 205 h 676"/>
                <a:gd name="T40" fmla="*/ 822 w 2470"/>
                <a:gd name="T41" fmla="*/ 205 h 676"/>
                <a:gd name="T42" fmla="*/ 861 w 2470"/>
                <a:gd name="T43" fmla="*/ 205 h 676"/>
                <a:gd name="T44" fmla="*/ 901 w 2470"/>
                <a:gd name="T45" fmla="*/ 205 h 676"/>
                <a:gd name="T46" fmla="*/ 941 w 2470"/>
                <a:gd name="T47" fmla="*/ 271 h 676"/>
                <a:gd name="T48" fmla="*/ 981 w 2470"/>
                <a:gd name="T49" fmla="*/ 271 h 676"/>
                <a:gd name="T50" fmla="*/ 1021 w 2470"/>
                <a:gd name="T51" fmla="*/ 271 h 676"/>
                <a:gd name="T52" fmla="*/ 1061 w 2470"/>
                <a:gd name="T53" fmla="*/ 271 h 676"/>
                <a:gd name="T54" fmla="*/ 1101 w 2470"/>
                <a:gd name="T55" fmla="*/ 271 h 676"/>
                <a:gd name="T56" fmla="*/ 1140 w 2470"/>
                <a:gd name="T57" fmla="*/ 276 h 676"/>
                <a:gd name="T58" fmla="*/ 1180 w 2470"/>
                <a:gd name="T59" fmla="*/ 276 h 676"/>
                <a:gd name="T60" fmla="*/ 1220 w 2470"/>
                <a:gd name="T61" fmla="*/ 276 h 676"/>
                <a:gd name="T62" fmla="*/ 1260 w 2470"/>
                <a:gd name="T63" fmla="*/ 276 h 676"/>
                <a:gd name="T64" fmla="*/ 1300 w 2470"/>
                <a:gd name="T65" fmla="*/ 246 h 676"/>
                <a:gd name="T66" fmla="*/ 1340 w 2470"/>
                <a:gd name="T67" fmla="*/ 246 h 676"/>
                <a:gd name="T68" fmla="*/ 1379 w 2470"/>
                <a:gd name="T69" fmla="*/ 246 h 676"/>
                <a:gd name="T70" fmla="*/ 1419 w 2470"/>
                <a:gd name="T71" fmla="*/ 246 h 676"/>
                <a:gd name="T72" fmla="*/ 1459 w 2470"/>
                <a:gd name="T73" fmla="*/ 246 h 676"/>
                <a:gd name="T74" fmla="*/ 1494 w 2470"/>
                <a:gd name="T75" fmla="*/ 261 h 676"/>
                <a:gd name="T76" fmla="*/ 1534 w 2470"/>
                <a:gd name="T77" fmla="*/ 261 h 676"/>
                <a:gd name="T78" fmla="*/ 1574 w 2470"/>
                <a:gd name="T79" fmla="*/ 261 h 676"/>
                <a:gd name="T80" fmla="*/ 1613 w 2470"/>
                <a:gd name="T81" fmla="*/ 261 h 676"/>
                <a:gd name="T82" fmla="*/ 1653 w 2470"/>
                <a:gd name="T83" fmla="*/ 261 h 676"/>
                <a:gd name="T84" fmla="*/ 1693 w 2470"/>
                <a:gd name="T85" fmla="*/ 261 h 676"/>
                <a:gd name="T86" fmla="*/ 1733 w 2470"/>
                <a:gd name="T87" fmla="*/ 261 h 676"/>
                <a:gd name="T88" fmla="*/ 1773 w 2470"/>
                <a:gd name="T89" fmla="*/ 261 h 676"/>
                <a:gd name="T90" fmla="*/ 1813 w 2470"/>
                <a:gd name="T91" fmla="*/ 261 h 676"/>
                <a:gd name="T92" fmla="*/ 1852 w 2470"/>
                <a:gd name="T93" fmla="*/ 256 h 676"/>
                <a:gd name="T94" fmla="*/ 1892 w 2470"/>
                <a:gd name="T95" fmla="*/ 256 h 676"/>
                <a:gd name="T96" fmla="*/ 1932 w 2470"/>
                <a:gd name="T97" fmla="*/ 256 h 676"/>
                <a:gd name="T98" fmla="*/ 1972 w 2470"/>
                <a:gd name="T99" fmla="*/ 256 h 676"/>
                <a:gd name="T100" fmla="*/ 2012 w 2470"/>
                <a:gd name="T101" fmla="*/ 256 h 676"/>
                <a:gd name="T102" fmla="*/ 2052 w 2470"/>
                <a:gd name="T103" fmla="*/ 256 h 676"/>
                <a:gd name="T104" fmla="*/ 2092 w 2470"/>
                <a:gd name="T105" fmla="*/ 256 h 676"/>
                <a:gd name="T106" fmla="*/ 2131 w 2470"/>
                <a:gd name="T107" fmla="*/ 256 h 676"/>
                <a:gd name="T108" fmla="*/ 2171 w 2470"/>
                <a:gd name="T109" fmla="*/ 256 h 676"/>
                <a:gd name="T110" fmla="*/ 2211 w 2470"/>
                <a:gd name="T111" fmla="*/ 256 h 676"/>
                <a:gd name="T112" fmla="*/ 2251 w 2470"/>
                <a:gd name="T113" fmla="*/ 261 h 676"/>
                <a:gd name="T114" fmla="*/ 2291 w 2470"/>
                <a:gd name="T115" fmla="*/ 261 h 676"/>
                <a:gd name="T116" fmla="*/ 2331 w 2470"/>
                <a:gd name="T117" fmla="*/ 261 h 676"/>
                <a:gd name="T118" fmla="*/ 2370 w 2470"/>
                <a:gd name="T119" fmla="*/ 261 h 676"/>
                <a:gd name="T120" fmla="*/ 2410 w 2470"/>
                <a:gd name="T121" fmla="*/ 256 h 676"/>
                <a:gd name="T122" fmla="*/ 2450 w 2470"/>
                <a:gd name="T123" fmla="*/ 2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0" h="676">
                  <a:moveTo>
                    <a:pt x="0" y="676"/>
                  </a:moveTo>
                  <a:lnTo>
                    <a:pt x="5" y="676"/>
                  </a:lnTo>
                  <a:lnTo>
                    <a:pt x="10" y="676"/>
                  </a:lnTo>
                  <a:lnTo>
                    <a:pt x="15" y="676"/>
                  </a:lnTo>
                  <a:lnTo>
                    <a:pt x="20" y="676"/>
                  </a:lnTo>
                  <a:lnTo>
                    <a:pt x="25" y="676"/>
                  </a:lnTo>
                  <a:lnTo>
                    <a:pt x="30" y="676"/>
                  </a:lnTo>
                  <a:lnTo>
                    <a:pt x="35" y="676"/>
                  </a:lnTo>
                  <a:lnTo>
                    <a:pt x="40" y="676"/>
                  </a:lnTo>
                  <a:lnTo>
                    <a:pt x="45" y="676"/>
                  </a:lnTo>
                  <a:lnTo>
                    <a:pt x="50" y="676"/>
                  </a:lnTo>
                  <a:lnTo>
                    <a:pt x="55" y="676"/>
                  </a:lnTo>
                  <a:lnTo>
                    <a:pt x="60" y="676"/>
                  </a:lnTo>
                  <a:lnTo>
                    <a:pt x="65" y="676"/>
                  </a:lnTo>
                  <a:lnTo>
                    <a:pt x="70" y="676"/>
                  </a:lnTo>
                  <a:lnTo>
                    <a:pt x="75" y="676"/>
                  </a:lnTo>
                  <a:lnTo>
                    <a:pt x="80" y="676"/>
                  </a:lnTo>
                  <a:lnTo>
                    <a:pt x="85" y="676"/>
                  </a:lnTo>
                  <a:lnTo>
                    <a:pt x="90" y="676"/>
                  </a:lnTo>
                  <a:lnTo>
                    <a:pt x="95" y="676"/>
                  </a:lnTo>
                  <a:lnTo>
                    <a:pt x="100" y="676"/>
                  </a:lnTo>
                  <a:lnTo>
                    <a:pt x="105" y="676"/>
                  </a:lnTo>
                  <a:lnTo>
                    <a:pt x="109" y="676"/>
                  </a:lnTo>
                  <a:lnTo>
                    <a:pt x="114" y="676"/>
                  </a:lnTo>
                  <a:lnTo>
                    <a:pt x="119" y="676"/>
                  </a:lnTo>
                  <a:lnTo>
                    <a:pt x="124" y="676"/>
                  </a:lnTo>
                  <a:lnTo>
                    <a:pt x="129" y="676"/>
                  </a:lnTo>
                  <a:lnTo>
                    <a:pt x="134" y="676"/>
                  </a:lnTo>
                  <a:lnTo>
                    <a:pt x="139" y="676"/>
                  </a:lnTo>
                  <a:lnTo>
                    <a:pt x="144" y="676"/>
                  </a:lnTo>
                  <a:lnTo>
                    <a:pt x="149" y="676"/>
                  </a:lnTo>
                  <a:lnTo>
                    <a:pt x="154" y="676"/>
                  </a:lnTo>
                  <a:lnTo>
                    <a:pt x="159" y="676"/>
                  </a:lnTo>
                  <a:lnTo>
                    <a:pt x="164" y="676"/>
                  </a:lnTo>
                  <a:lnTo>
                    <a:pt x="169" y="676"/>
                  </a:lnTo>
                  <a:lnTo>
                    <a:pt x="174" y="676"/>
                  </a:lnTo>
                  <a:lnTo>
                    <a:pt x="179" y="676"/>
                  </a:lnTo>
                  <a:lnTo>
                    <a:pt x="184" y="676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9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4" y="0"/>
                  </a:lnTo>
                  <a:lnTo>
                    <a:pt x="349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68" y="341"/>
                  </a:lnTo>
                  <a:lnTo>
                    <a:pt x="373" y="341"/>
                  </a:lnTo>
                  <a:lnTo>
                    <a:pt x="378" y="341"/>
                  </a:lnTo>
                  <a:lnTo>
                    <a:pt x="383" y="341"/>
                  </a:lnTo>
                  <a:lnTo>
                    <a:pt x="388" y="341"/>
                  </a:lnTo>
                  <a:lnTo>
                    <a:pt x="393" y="341"/>
                  </a:lnTo>
                  <a:lnTo>
                    <a:pt x="398" y="341"/>
                  </a:lnTo>
                  <a:lnTo>
                    <a:pt x="403" y="341"/>
                  </a:lnTo>
                  <a:lnTo>
                    <a:pt x="408" y="341"/>
                  </a:lnTo>
                  <a:lnTo>
                    <a:pt x="413" y="341"/>
                  </a:lnTo>
                  <a:lnTo>
                    <a:pt x="418" y="341"/>
                  </a:lnTo>
                  <a:lnTo>
                    <a:pt x="423" y="341"/>
                  </a:lnTo>
                  <a:lnTo>
                    <a:pt x="428" y="341"/>
                  </a:lnTo>
                  <a:lnTo>
                    <a:pt x="433" y="341"/>
                  </a:lnTo>
                  <a:lnTo>
                    <a:pt x="438" y="341"/>
                  </a:lnTo>
                  <a:lnTo>
                    <a:pt x="443" y="341"/>
                  </a:lnTo>
                  <a:lnTo>
                    <a:pt x="448" y="341"/>
                  </a:lnTo>
                  <a:lnTo>
                    <a:pt x="453" y="341"/>
                  </a:lnTo>
                  <a:lnTo>
                    <a:pt x="458" y="341"/>
                  </a:lnTo>
                  <a:lnTo>
                    <a:pt x="463" y="341"/>
                  </a:lnTo>
                  <a:lnTo>
                    <a:pt x="468" y="341"/>
                  </a:lnTo>
                  <a:lnTo>
                    <a:pt x="473" y="341"/>
                  </a:lnTo>
                  <a:lnTo>
                    <a:pt x="478" y="341"/>
                  </a:lnTo>
                  <a:lnTo>
                    <a:pt x="483" y="341"/>
                  </a:lnTo>
                  <a:lnTo>
                    <a:pt x="488" y="341"/>
                  </a:lnTo>
                  <a:lnTo>
                    <a:pt x="493" y="341"/>
                  </a:lnTo>
                  <a:lnTo>
                    <a:pt x="498" y="341"/>
                  </a:lnTo>
                  <a:lnTo>
                    <a:pt x="503" y="341"/>
                  </a:lnTo>
                  <a:lnTo>
                    <a:pt x="508" y="341"/>
                  </a:lnTo>
                  <a:lnTo>
                    <a:pt x="513" y="341"/>
                  </a:lnTo>
                  <a:lnTo>
                    <a:pt x="518" y="341"/>
                  </a:lnTo>
                  <a:lnTo>
                    <a:pt x="523" y="341"/>
                  </a:lnTo>
                  <a:lnTo>
                    <a:pt x="528" y="341"/>
                  </a:lnTo>
                  <a:lnTo>
                    <a:pt x="533" y="341"/>
                  </a:lnTo>
                  <a:lnTo>
                    <a:pt x="538" y="341"/>
                  </a:lnTo>
                  <a:lnTo>
                    <a:pt x="543" y="341"/>
                  </a:lnTo>
                  <a:lnTo>
                    <a:pt x="548" y="341"/>
                  </a:lnTo>
                  <a:lnTo>
                    <a:pt x="553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1"/>
                  </a:lnTo>
                  <a:lnTo>
                    <a:pt x="573" y="341"/>
                  </a:lnTo>
                  <a:lnTo>
                    <a:pt x="578" y="341"/>
                  </a:lnTo>
                  <a:lnTo>
                    <a:pt x="583" y="341"/>
                  </a:lnTo>
                  <a:lnTo>
                    <a:pt x="588" y="341"/>
                  </a:lnTo>
                  <a:lnTo>
                    <a:pt x="593" y="341"/>
                  </a:lnTo>
                  <a:lnTo>
                    <a:pt x="598" y="341"/>
                  </a:lnTo>
                  <a:lnTo>
                    <a:pt x="603" y="341"/>
                  </a:lnTo>
                  <a:lnTo>
                    <a:pt x="607" y="341"/>
                  </a:lnTo>
                  <a:lnTo>
                    <a:pt x="612" y="341"/>
                  </a:lnTo>
                  <a:lnTo>
                    <a:pt x="617" y="341"/>
                  </a:lnTo>
                  <a:lnTo>
                    <a:pt x="622" y="341"/>
                  </a:lnTo>
                  <a:lnTo>
                    <a:pt x="627" y="341"/>
                  </a:lnTo>
                  <a:lnTo>
                    <a:pt x="632" y="341"/>
                  </a:lnTo>
                  <a:lnTo>
                    <a:pt x="637" y="341"/>
                  </a:lnTo>
                  <a:lnTo>
                    <a:pt x="642" y="341"/>
                  </a:lnTo>
                  <a:lnTo>
                    <a:pt x="647" y="341"/>
                  </a:lnTo>
                  <a:lnTo>
                    <a:pt x="652" y="341"/>
                  </a:lnTo>
                  <a:lnTo>
                    <a:pt x="657" y="341"/>
                  </a:lnTo>
                  <a:lnTo>
                    <a:pt x="662" y="341"/>
                  </a:lnTo>
                  <a:lnTo>
                    <a:pt x="667" y="341"/>
                  </a:lnTo>
                  <a:lnTo>
                    <a:pt x="672" y="341"/>
                  </a:lnTo>
                  <a:lnTo>
                    <a:pt x="677" y="341"/>
                  </a:lnTo>
                  <a:lnTo>
                    <a:pt x="682" y="341"/>
                  </a:lnTo>
                  <a:lnTo>
                    <a:pt x="687" y="341"/>
                  </a:lnTo>
                  <a:lnTo>
                    <a:pt x="692" y="341"/>
                  </a:lnTo>
                  <a:lnTo>
                    <a:pt x="697" y="341"/>
                  </a:lnTo>
                  <a:lnTo>
                    <a:pt x="702" y="341"/>
                  </a:lnTo>
                  <a:lnTo>
                    <a:pt x="707" y="341"/>
                  </a:lnTo>
                  <a:lnTo>
                    <a:pt x="712" y="341"/>
                  </a:lnTo>
                  <a:lnTo>
                    <a:pt x="717" y="341"/>
                  </a:lnTo>
                  <a:lnTo>
                    <a:pt x="722" y="341"/>
                  </a:lnTo>
                  <a:lnTo>
                    <a:pt x="727" y="341"/>
                  </a:lnTo>
                  <a:lnTo>
                    <a:pt x="732" y="341"/>
                  </a:lnTo>
                  <a:lnTo>
                    <a:pt x="737" y="341"/>
                  </a:lnTo>
                  <a:lnTo>
                    <a:pt x="742" y="205"/>
                  </a:lnTo>
                  <a:lnTo>
                    <a:pt x="747" y="205"/>
                  </a:lnTo>
                  <a:lnTo>
                    <a:pt x="752" y="205"/>
                  </a:lnTo>
                  <a:lnTo>
                    <a:pt x="757" y="205"/>
                  </a:lnTo>
                  <a:lnTo>
                    <a:pt x="762" y="205"/>
                  </a:lnTo>
                  <a:lnTo>
                    <a:pt x="767" y="205"/>
                  </a:lnTo>
                  <a:lnTo>
                    <a:pt x="772" y="205"/>
                  </a:lnTo>
                  <a:lnTo>
                    <a:pt x="777" y="205"/>
                  </a:lnTo>
                  <a:lnTo>
                    <a:pt x="782" y="205"/>
                  </a:lnTo>
                  <a:lnTo>
                    <a:pt x="787" y="205"/>
                  </a:lnTo>
                  <a:lnTo>
                    <a:pt x="792" y="205"/>
                  </a:lnTo>
                  <a:lnTo>
                    <a:pt x="797" y="205"/>
                  </a:lnTo>
                  <a:lnTo>
                    <a:pt x="802" y="205"/>
                  </a:lnTo>
                  <a:lnTo>
                    <a:pt x="807" y="205"/>
                  </a:lnTo>
                  <a:lnTo>
                    <a:pt x="812" y="205"/>
                  </a:lnTo>
                  <a:lnTo>
                    <a:pt x="817" y="205"/>
                  </a:lnTo>
                  <a:lnTo>
                    <a:pt x="822" y="205"/>
                  </a:lnTo>
                  <a:lnTo>
                    <a:pt x="827" y="205"/>
                  </a:lnTo>
                  <a:lnTo>
                    <a:pt x="832" y="205"/>
                  </a:lnTo>
                  <a:lnTo>
                    <a:pt x="837" y="205"/>
                  </a:lnTo>
                  <a:lnTo>
                    <a:pt x="842" y="205"/>
                  </a:lnTo>
                  <a:lnTo>
                    <a:pt x="847" y="205"/>
                  </a:lnTo>
                  <a:lnTo>
                    <a:pt x="852" y="205"/>
                  </a:lnTo>
                  <a:lnTo>
                    <a:pt x="856" y="205"/>
                  </a:lnTo>
                  <a:lnTo>
                    <a:pt x="861" y="205"/>
                  </a:lnTo>
                  <a:lnTo>
                    <a:pt x="866" y="205"/>
                  </a:lnTo>
                  <a:lnTo>
                    <a:pt x="871" y="205"/>
                  </a:lnTo>
                  <a:lnTo>
                    <a:pt x="876" y="205"/>
                  </a:lnTo>
                  <a:lnTo>
                    <a:pt x="881" y="205"/>
                  </a:lnTo>
                  <a:lnTo>
                    <a:pt x="886" y="205"/>
                  </a:lnTo>
                  <a:lnTo>
                    <a:pt x="891" y="205"/>
                  </a:lnTo>
                  <a:lnTo>
                    <a:pt x="896" y="205"/>
                  </a:lnTo>
                  <a:lnTo>
                    <a:pt x="901" y="205"/>
                  </a:lnTo>
                  <a:lnTo>
                    <a:pt x="906" y="205"/>
                  </a:lnTo>
                  <a:lnTo>
                    <a:pt x="911" y="205"/>
                  </a:lnTo>
                  <a:lnTo>
                    <a:pt x="916" y="205"/>
                  </a:lnTo>
                  <a:lnTo>
                    <a:pt x="921" y="205"/>
                  </a:lnTo>
                  <a:lnTo>
                    <a:pt x="926" y="271"/>
                  </a:lnTo>
                  <a:lnTo>
                    <a:pt x="931" y="271"/>
                  </a:lnTo>
                  <a:lnTo>
                    <a:pt x="936" y="271"/>
                  </a:lnTo>
                  <a:lnTo>
                    <a:pt x="941" y="271"/>
                  </a:lnTo>
                  <a:lnTo>
                    <a:pt x="946" y="271"/>
                  </a:lnTo>
                  <a:lnTo>
                    <a:pt x="951" y="271"/>
                  </a:lnTo>
                  <a:lnTo>
                    <a:pt x="956" y="271"/>
                  </a:lnTo>
                  <a:lnTo>
                    <a:pt x="961" y="271"/>
                  </a:lnTo>
                  <a:lnTo>
                    <a:pt x="966" y="271"/>
                  </a:lnTo>
                  <a:lnTo>
                    <a:pt x="971" y="271"/>
                  </a:lnTo>
                  <a:lnTo>
                    <a:pt x="976" y="271"/>
                  </a:lnTo>
                  <a:lnTo>
                    <a:pt x="981" y="271"/>
                  </a:lnTo>
                  <a:lnTo>
                    <a:pt x="986" y="271"/>
                  </a:lnTo>
                  <a:lnTo>
                    <a:pt x="991" y="271"/>
                  </a:lnTo>
                  <a:lnTo>
                    <a:pt x="996" y="271"/>
                  </a:lnTo>
                  <a:lnTo>
                    <a:pt x="1001" y="271"/>
                  </a:lnTo>
                  <a:lnTo>
                    <a:pt x="1006" y="271"/>
                  </a:lnTo>
                  <a:lnTo>
                    <a:pt x="1011" y="271"/>
                  </a:lnTo>
                  <a:lnTo>
                    <a:pt x="1016" y="271"/>
                  </a:lnTo>
                  <a:lnTo>
                    <a:pt x="1021" y="271"/>
                  </a:lnTo>
                  <a:lnTo>
                    <a:pt x="1026" y="271"/>
                  </a:lnTo>
                  <a:lnTo>
                    <a:pt x="1031" y="271"/>
                  </a:lnTo>
                  <a:lnTo>
                    <a:pt x="1036" y="271"/>
                  </a:lnTo>
                  <a:lnTo>
                    <a:pt x="1041" y="271"/>
                  </a:lnTo>
                  <a:lnTo>
                    <a:pt x="1046" y="271"/>
                  </a:lnTo>
                  <a:lnTo>
                    <a:pt x="1051" y="271"/>
                  </a:lnTo>
                  <a:lnTo>
                    <a:pt x="1056" y="271"/>
                  </a:lnTo>
                  <a:lnTo>
                    <a:pt x="1061" y="271"/>
                  </a:lnTo>
                  <a:lnTo>
                    <a:pt x="1066" y="271"/>
                  </a:lnTo>
                  <a:lnTo>
                    <a:pt x="1071" y="271"/>
                  </a:lnTo>
                  <a:lnTo>
                    <a:pt x="1076" y="271"/>
                  </a:lnTo>
                  <a:lnTo>
                    <a:pt x="1081" y="271"/>
                  </a:lnTo>
                  <a:lnTo>
                    <a:pt x="1086" y="271"/>
                  </a:lnTo>
                  <a:lnTo>
                    <a:pt x="1091" y="271"/>
                  </a:lnTo>
                  <a:lnTo>
                    <a:pt x="1096" y="271"/>
                  </a:lnTo>
                  <a:lnTo>
                    <a:pt x="1101" y="271"/>
                  </a:lnTo>
                  <a:lnTo>
                    <a:pt x="1105" y="271"/>
                  </a:lnTo>
                  <a:lnTo>
                    <a:pt x="1110" y="276"/>
                  </a:lnTo>
                  <a:lnTo>
                    <a:pt x="1115" y="276"/>
                  </a:lnTo>
                  <a:lnTo>
                    <a:pt x="1120" y="276"/>
                  </a:lnTo>
                  <a:lnTo>
                    <a:pt x="1125" y="276"/>
                  </a:lnTo>
                  <a:lnTo>
                    <a:pt x="1130" y="276"/>
                  </a:lnTo>
                  <a:lnTo>
                    <a:pt x="1135" y="276"/>
                  </a:lnTo>
                  <a:lnTo>
                    <a:pt x="1140" y="276"/>
                  </a:lnTo>
                  <a:lnTo>
                    <a:pt x="1145" y="276"/>
                  </a:lnTo>
                  <a:lnTo>
                    <a:pt x="1150" y="276"/>
                  </a:lnTo>
                  <a:lnTo>
                    <a:pt x="1155" y="276"/>
                  </a:lnTo>
                  <a:lnTo>
                    <a:pt x="1160" y="276"/>
                  </a:lnTo>
                  <a:lnTo>
                    <a:pt x="1165" y="276"/>
                  </a:lnTo>
                  <a:lnTo>
                    <a:pt x="1170" y="276"/>
                  </a:lnTo>
                  <a:lnTo>
                    <a:pt x="1175" y="276"/>
                  </a:lnTo>
                  <a:lnTo>
                    <a:pt x="1180" y="276"/>
                  </a:lnTo>
                  <a:lnTo>
                    <a:pt x="1185" y="276"/>
                  </a:lnTo>
                  <a:lnTo>
                    <a:pt x="1190" y="276"/>
                  </a:lnTo>
                  <a:lnTo>
                    <a:pt x="1195" y="276"/>
                  </a:lnTo>
                  <a:lnTo>
                    <a:pt x="1200" y="276"/>
                  </a:lnTo>
                  <a:lnTo>
                    <a:pt x="1205" y="276"/>
                  </a:lnTo>
                  <a:lnTo>
                    <a:pt x="1210" y="276"/>
                  </a:lnTo>
                  <a:lnTo>
                    <a:pt x="1215" y="276"/>
                  </a:lnTo>
                  <a:lnTo>
                    <a:pt x="1220" y="276"/>
                  </a:lnTo>
                  <a:lnTo>
                    <a:pt x="1225" y="276"/>
                  </a:lnTo>
                  <a:lnTo>
                    <a:pt x="1230" y="276"/>
                  </a:lnTo>
                  <a:lnTo>
                    <a:pt x="1235" y="276"/>
                  </a:lnTo>
                  <a:lnTo>
                    <a:pt x="1240" y="276"/>
                  </a:lnTo>
                  <a:lnTo>
                    <a:pt x="1245" y="276"/>
                  </a:lnTo>
                  <a:lnTo>
                    <a:pt x="1250" y="276"/>
                  </a:lnTo>
                  <a:lnTo>
                    <a:pt x="1255" y="276"/>
                  </a:lnTo>
                  <a:lnTo>
                    <a:pt x="1260" y="276"/>
                  </a:lnTo>
                  <a:lnTo>
                    <a:pt x="1265" y="276"/>
                  </a:lnTo>
                  <a:lnTo>
                    <a:pt x="1270" y="276"/>
                  </a:lnTo>
                  <a:lnTo>
                    <a:pt x="1275" y="276"/>
                  </a:lnTo>
                  <a:lnTo>
                    <a:pt x="1280" y="276"/>
                  </a:lnTo>
                  <a:lnTo>
                    <a:pt x="1285" y="276"/>
                  </a:lnTo>
                  <a:lnTo>
                    <a:pt x="1290" y="276"/>
                  </a:lnTo>
                  <a:lnTo>
                    <a:pt x="1295" y="246"/>
                  </a:lnTo>
                  <a:lnTo>
                    <a:pt x="1300" y="246"/>
                  </a:lnTo>
                  <a:lnTo>
                    <a:pt x="1305" y="246"/>
                  </a:lnTo>
                  <a:lnTo>
                    <a:pt x="1310" y="246"/>
                  </a:lnTo>
                  <a:lnTo>
                    <a:pt x="1315" y="246"/>
                  </a:lnTo>
                  <a:lnTo>
                    <a:pt x="1320" y="246"/>
                  </a:lnTo>
                  <a:lnTo>
                    <a:pt x="1325" y="246"/>
                  </a:lnTo>
                  <a:lnTo>
                    <a:pt x="1330" y="246"/>
                  </a:lnTo>
                  <a:lnTo>
                    <a:pt x="1335" y="246"/>
                  </a:lnTo>
                  <a:lnTo>
                    <a:pt x="1340" y="246"/>
                  </a:lnTo>
                  <a:lnTo>
                    <a:pt x="1345" y="246"/>
                  </a:lnTo>
                  <a:lnTo>
                    <a:pt x="1350" y="246"/>
                  </a:lnTo>
                  <a:lnTo>
                    <a:pt x="1354" y="246"/>
                  </a:lnTo>
                  <a:lnTo>
                    <a:pt x="1359" y="246"/>
                  </a:lnTo>
                  <a:lnTo>
                    <a:pt x="1364" y="246"/>
                  </a:lnTo>
                  <a:lnTo>
                    <a:pt x="1369" y="246"/>
                  </a:lnTo>
                  <a:lnTo>
                    <a:pt x="1374" y="246"/>
                  </a:lnTo>
                  <a:lnTo>
                    <a:pt x="1379" y="246"/>
                  </a:lnTo>
                  <a:lnTo>
                    <a:pt x="1384" y="246"/>
                  </a:lnTo>
                  <a:lnTo>
                    <a:pt x="1389" y="246"/>
                  </a:lnTo>
                  <a:lnTo>
                    <a:pt x="1394" y="246"/>
                  </a:lnTo>
                  <a:lnTo>
                    <a:pt x="1399" y="246"/>
                  </a:lnTo>
                  <a:lnTo>
                    <a:pt x="1404" y="246"/>
                  </a:lnTo>
                  <a:lnTo>
                    <a:pt x="1409" y="246"/>
                  </a:lnTo>
                  <a:lnTo>
                    <a:pt x="1414" y="246"/>
                  </a:lnTo>
                  <a:lnTo>
                    <a:pt x="1419" y="246"/>
                  </a:lnTo>
                  <a:lnTo>
                    <a:pt x="1424" y="246"/>
                  </a:lnTo>
                  <a:lnTo>
                    <a:pt x="1429" y="246"/>
                  </a:lnTo>
                  <a:lnTo>
                    <a:pt x="1434" y="246"/>
                  </a:lnTo>
                  <a:lnTo>
                    <a:pt x="1439" y="246"/>
                  </a:lnTo>
                  <a:lnTo>
                    <a:pt x="1444" y="246"/>
                  </a:lnTo>
                  <a:lnTo>
                    <a:pt x="1449" y="246"/>
                  </a:lnTo>
                  <a:lnTo>
                    <a:pt x="1454" y="246"/>
                  </a:lnTo>
                  <a:lnTo>
                    <a:pt x="1459" y="246"/>
                  </a:lnTo>
                  <a:lnTo>
                    <a:pt x="1464" y="246"/>
                  </a:lnTo>
                  <a:lnTo>
                    <a:pt x="1469" y="246"/>
                  </a:lnTo>
                  <a:lnTo>
                    <a:pt x="1474" y="246"/>
                  </a:lnTo>
                  <a:lnTo>
                    <a:pt x="1479" y="246"/>
                  </a:lnTo>
                  <a:lnTo>
                    <a:pt x="1479" y="261"/>
                  </a:lnTo>
                  <a:lnTo>
                    <a:pt x="1484" y="261"/>
                  </a:lnTo>
                  <a:lnTo>
                    <a:pt x="1489" y="261"/>
                  </a:lnTo>
                  <a:lnTo>
                    <a:pt x="1494" y="261"/>
                  </a:lnTo>
                  <a:lnTo>
                    <a:pt x="1499" y="261"/>
                  </a:lnTo>
                  <a:lnTo>
                    <a:pt x="1504" y="261"/>
                  </a:lnTo>
                  <a:lnTo>
                    <a:pt x="1509" y="261"/>
                  </a:lnTo>
                  <a:lnTo>
                    <a:pt x="1514" y="261"/>
                  </a:lnTo>
                  <a:lnTo>
                    <a:pt x="1519" y="261"/>
                  </a:lnTo>
                  <a:lnTo>
                    <a:pt x="1524" y="261"/>
                  </a:lnTo>
                  <a:lnTo>
                    <a:pt x="1529" y="261"/>
                  </a:lnTo>
                  <a:lnTo>
                    <a:pt x="1534" y="261"/>
                  </a:lnTo>
                  <a:lnTo>
                    <a:pt x="1539" y="261"/>
                  </a:lnTo>
                  <a:lnTo>
                    <a:pt x="1544" y="261"/>
                  </a:lnTo>
                  <a:lnTo>
                    <a:pt x="1549" y="261"/>
                  </a:lnTo>
                  <a:lnTo>
                    <a:pt x="1554" y="261"/>
                  </a:lnTo>
                  <a:lnTo>
                    <a:pt x="1559" y="261"/>
                  </a:lnTo>
                  <a:lnTo>
                    <a:pt x="1564" y="261"/>
                  </a:lnTo>
                  <a:lnTo>
                    <a:pt x="1569" y="261"/>
                  </a:lnTo>
                  <a:lnTo>
                    <a:pt x="1574" y="261"/>
                  </a:lnTo>
                  <a:lnTo>
                    <a:pt x="1579" y="261"/>
                  </a:lnTo>
                  <a:lnTo>
                    <a:pt x="1584" y="261"/>
                  </a:lnTo>
                  <a:lnTo>
                    <a:pt x="1589" y="261"/>
                  </a:lnTo>
                  <a:lnTo>
                    <a:pt x="1594" y="261"/>
                  </a:lnTo>
                  <a:lnTo>
                    <a:pt x="1599" y="261"/>
                  </a:lnTo>
                  <a:lnTo>
                    <a:pt x="1603" y="261"/>
                  </a:lnTo>
                  <a:lnTo>
                    <a:pt x="1608" y="261"/>
                  </a:lnTo>
                  <a:lnTo>
                    <a:pt x="1613" y="261"/>
                  </a:lnTo>
                  <a:lnTo>
                    <a:pt x="1618" y="261"/>
                  </a:lnTo>
                  <a:lnTo>
                    <a:pt x="1623" y="261"/>
                  </a:lnTo>
                  <a:lnTo>
                    <a:pt x="1628" y="261"/>
                  </a:lnTo>
                  <a:lnTo>
                    <a:pt x="1633" y="261"/>
                  </a:lnTo>
                  <a:lnTo>
                    <a:pt x="1638" y="261"/>
                  </a:lnTo>
                  <a:lnTo>
                    <a:pt x="1643" y="261"/>
                  </a:lnTo>
                  <a:lnTo>
                    <a:pt x="1648" y="261"/>
                  </a:lnTo>
                  <a:lnTo>
                    <a:pt x="1653" y="261"/>
                  </a:lnTo>
                  <a:lnTo>
                    <a:pt x="1658" y="261"/>
                  </a:lnTo>
                  <a:lnTo>
                    <a:pt x="1663" y="261"/>
                  </a:lnTo>
                  <a:lnTo>
                    <a:pt x="1668" y="261"/>
                  </a:lnTo>
                  <a:lnTo>
                    <a:pt x="1673" y="261"/>
                  </a:lnTo>
                  <a:lnTo>
                    <a:pt x="1678" y="261"/>
                  </a:lnTo>
                  <a:lnTo>
                    <a:pt x="1683" y="261"/>
                  </a:lnTo>
                  <a:lnTo>
                    <a:pt x="1688" y="261"/>
                  </a:lnTo>
                  <a:lnTo>
                    <a:pt x="1693" y="261"/>
                  </a:lnTo>
                  <a:lnTo>
                    <a:pt x="1698" y="261"/>
                  </a:lnTo>
                  <a:lnTo>
                    <a:pt x="1703" y="261"/>
                  </a:lnTo>
                  <a:lnTo>
                    <a:pt x="1708" y="261"/>
                  </a:lnTo>
                  <a:lnTo>
                    <a:pt x="1713" y="261"/>
                  </a:lnTo>
                  <a:lnTo>
                    <a:pt x="1718" y="261"/>
                  </a:lnTo>
                  <a:lnTo>
                    <a:pt x="1723" y="261"/>
                  </a:lnTo>
                  <a:lnTo>
                    <a:pt x="1728" y="261"/>
                  </a:lnTo>
                  <a:lnTo>
                    <a:pt x="1733" y="261"/>
                  </a:lnTo>
                  <a:lnTo>
                    <a:pt x="1738" y="261"/>
                  </a:lnTo>
                  <a:lnTo>
                    <a:pt x="1743" y="261"/>
                  </a:lnTo>
                  <a:lnTo>
                    <a:pt x="1748" y="261"/>
                  </a:lnTo>
                  <a:lnTo>
                    <a:pt x="1753" y="261"/>
                  </a:lnTo>
                  <a:lnTo>
                    <a:pt x="1758" y="261"/>
                  </a:lnTo>
                  <a:lnTo>
                    <a:pt x="1763" y="261"/>
                  </a:lnTo>
                  <a:lnTo>
                    <a:pt x="1768" y="261"/>
                  </a:lnTo>
                  <a:lnTo>
                    <a:pt x="1773" y="261"/>
                  </a:lnTo>
                  <a:lnTo>
                    <a:pt x="1778" y="261"/>
                  </a:lnTo>
                  <a:lnTo>
                    <a:pt x="1783" y="261"/>
                  </a:lnTo>
                  <a:lnTo>
                    <a:pt x="1788" y="261"/>
                  </a:lnTo>
                  <a:lnTo>
                    <a:pt x="1793" y="261"/>
                  </a:lnTo>
                  <a:lnTo>
                    <a:pt x="1798" y="261"/>
                  </a:lnTo>
                  <a:lnTo>
                    <a:pt x="1803" y="261"/>
                  </a:lnTo>
                  <a:lnTo>
                    <a:pt x="1808" y="261"/>
                  </a:lnTo>
                  <a:lnTo>
                    <a:pt x="1813" y="261"/>
                  </a:lnTo>
                  <a:lnTo>
                    <a:pt x="1818" y="261"/>
                  </a:lnTo>
                  <a:lnTo>
                    <a:pt x="1823" y="261"/>
                  </a:lnTo>
                  <a:lnTo>
                    <a:pt x="1828" y="261"/>
                  </a:lnTo>
                  <a:lnTo>
                    <a:pt x="1833" y="261"/>
                  </a:lnTo>
                  <a:lnTo>
                    <a:pt x="1838" y="261"/>
                  </a:lnTo>
                  <a:lnTo>
                    <a:pt x="1843" y="261"/>
                  </a:lnTo>
                  <a:lnTo>
                    <a:pt x="1848" y="256"/>
                  </a:lnTo>
                  <a:lnTo>
                    <a:pt x="1852" y="256"/>
                  </a:lnTo>
                  <a:lnTo>
                    <a:pt x="1857" y="256"/>
                  </a:lnTo>
                  <a:lnTo>
                    <a:pt x="1862" y="256"/>
                  </a:lnTo>
                  <a:lnTo>
                    <a:pt x="1867" y="256"/>
                  </a:lnTo>
                  <a:lnTo>
                    <a:pt x="1872" y="256"/>
                  </a:lnTo>
                  <a:lnTo>
                    <a:pt x="1877" y="256"/>
                  </a:lnTo>
                  <a:lnTo>
                    <a:pt x="1882" y="256"/>
                  </a:lnTo>
                  <a:lnTo>
                    <a:pt x="1887" y="256"/>
                  </a:lnTo>
                  <a:lnTo>
                    <a:pt x="1892" y="256"/>
                  </a:lnTo>
                  <a:lnTo>
                    <a:pt x="1897" y="256"/>
                  </a:lnTo>
                  <a:lnTo>
                    <a:pt x="1902" y="256"/>
                  </a:lnTo>
                  <a:lnTo>
                    <a:pt x="1907" y="256"/>
                  </a:lnTo>
                  <a:lnTo>
                    <a:pt x="1912" y="256"/>
                  </a:lnTo>
                  <a:lnTo>
                    <a:pt x="1917" y="256"/>
                  </a:lnTo>
                  <a:lnTo>
                    <a:pt x="1922" y="256"/>
                  </a:lnTo>
                  <a:lnTo>
                    <a:pt x="1927" y="256"/>
                  </a:lnTo>
                  <a:lnTo>
                    <a:pt x="1932" y="256"/>
                  </a:lnTo>
                  <a:lnTo>
                    <a:pt x="1937" y="256"/>
                  </a:lnTo>
                  <a:lnTo>
                    <a:pt x="1942" y="256"/>
                  </a:lnTo>
                  <a:lnTo>
                    <a:pt x="1947" y="256"/>
                  </a:lnTo>
                  <a:lnTo>
                    <a:pt x="1952" y="256"/>
                  </a:lnTo>
                  <a:lnTo>
                    <a:pt x="1957" y="256"/>
                  </a:lnTo>
                  <a:lnTo>
                    <a:pt x="1962" y="256"/>
                  </a:lnTo>
                  <a:lnTo>
                    <a:pt x="1967" y="256"/>
                  </a:lnTo>
                  <a:lnTo>
                    <a:pt x="1972" y="256"/>
                  </a:lnTo>
                  <a:lnTo>
                    <a:pt x="1977" y="256"/>
                  </a:lnTo>
                  <a:lnTo>
                    <a:pt x="1982" y="256"/>
                  </a:lnTo>
                  <a:lnTo>
                    <a:pt x="1987" y="256"/>
                  </a:lnTo>
                  <a:lnTo>
                    <a:pt x="1992" y="256"/>
                  </a:lnTo>
                  <a:lnTo>
                    <a:pt x="1997" y="256"/>
                  </a:lnTo>
                  <a:lnTo>
                    <a:pt x="2002" y="256"/>
                  </a:lnTo>
                  <a:lnTo>
                    <a:pt x="2007" y="256"/>
                  </a:lnTo>
                  <a:lnTo>
                    <a:pt x="2012" y="256"/>
                  </a:lnTo>
                  <a:lnTo>
                    <a:pt x="2017" y="256"/>
                  </a:lnTo>
                  <a:lnTo>
                    <a:pt x="2022" y="256"/>
                  </a:lnTo>
                  <a:lnTo>
                    <a:pt x="2027" y="256"/>
                  </a:lnTo>
                  <a:lnTo>
                    <a:pt x="2032" y="256"/>
                  </a:lnTo>
                  <a:lnTo>
                    <a:pt x="2037" y="256"/>
                  </a:lnTo>
                  <a:lnTo>
                    <a:pt x="2042" y="256"/>
                  </a:lnTo>
                  <a:lnTo>
                    <a:pt x="2047" y="256"/>
                  </a:lnTo>
                  <a:lnTo>
                    <a:pt x="2052" y="256"/>
                  </a:lnTo>
                  <a:lnTo>
                    <a:pt x="2057" y="256"/>
                  </a:lnTo>
                  <a:lnTo>
                    <a:pt x="2062" y="256"/>
                  </a:lnTo>
                  <a:lnTo>
                    <a:pt x="2067" y="256"/>
                  </a:lnTo>
                  <a:lnTo>
                    <a:pt x="2072" y="256"/>
                  </a:lnTo>
                  <a:lnTo>
                    <a:pt x="2077" y="256"/>
                  </a:lnTo>
                  <a:lnTo>
                    <a:pt x="2082" y="256"/>
                  </a:lnTo>
                  <a:lnTo>
                    <a:pt x="2087" y="256"/>
                  </a:lnTo>
                  <a:lnTo>
                    <a:pt x="2092" y="256"/>
                  </a:lnTo>
                  <a:lnTo>
                    <a:pt x="2097" y="256"/>
                  </a:lnTo>
                  <a:lnTo>
                    <a:pt x="2101" y="256"/>
                  </a:lnTo>
                  <a:lnTo>
                    <a:pt x="2106" y="256"/>
                  </a:lnTo>
                  <a:lnTo>
                    <a:pt x="2111" y="256"/>
                  </a:lnTo>
                  <a:lnTo>
                    <a:pt x="2116" y="256"/>
                  </a:lnTo>
                  <a:lnTo>
                    <a:pt x="2121" y="256"/>
                  </a:lnTo>
                  <a:lnTo>
                    <a:pt x="2126" y="256"/>
                  </a:lnTo>
                  <a:lnTo>
                    <a:pt x="2131" y="256"/>
                  </a:lnTo>
                  <a:lnTo>
                    <a:pt x="2136" y="256"/>
                  </a:lnTo>
                  <a:lnTo>
                    <a:pt x="2141" y="256"/>
                  </a:lnTo>
                  <a:lnTo>
                    <a:pt x="2146" y="256"/>
                  </a:lnTo>
                  <a:lnTo>
                    <a:pt x="2151" y="256"/>
                  </a:lnTo>
                  <a:lnTo>
                    <a:pt x="2156" y="256"/>
                  </a:lnTo>
                  <a:lnTo>
                    <a:pt x="2161" y="256"/>
                  </a:lnTo>
                  <a:lnTo>
                    <a:pt x="2166" y="256"/>
                  </a:lnTo>
                  <a:lnTo>
                    <a:pt x="2171" y="256"/>
                  </a:lnTo>
                  <a:lnTo>
                    <a:pt x="2176" y="256"/>
                  </a:lnTo>
                  <a:lnTo>
                    <a:pt x="2181" y="256"/>
                  </a:lnTo>
                  <a:lnTo>
                    <a:pt x="2186" y="256"/>
                  </a:lnTo>
                  <a:lnTo>
                    <a:pt x="2191" y="256"/>
                  </a:lnTo>
                  <a:lnTo>
                    <a:pt x="2196" y="256"/>
                  </a:lnTo>
                  <a:lnTo>
                    <a:pt x="2201" y="256"/>
                  </a:lnTo>
                  <a:lnTo>
                    <a:pt x="2206" y="256"/>
                  </a:lnTo>
                  <a:lnTo>
                    <a:pt x="2211" y="256"/>
                  </a:lnTo>
                  <a:lnTo>
                    <a:pt x="2216" y="256"/>
                  </a:lnTo>
                  <a:lnTo>
                    <a:pt x="2221" y="261"/>
                  </a:lnTo>
                  <a:lnTo>
                    <a:pt x="2226" y="261"/>
                  </a:lnTo>
                  <a:lnTo>
                    <a:pt x="2231" y="261"/>
                  </a:lnTo>
                  <a:lnTo>
                    <a:pt x="2236" y="261"/>
                  </a:lnTo>
                  <a:lnTo>
                    <a:pt x="2241" y="261"/>
                  </a:lnTo>
                  <a:lnTo>
                    <a:pt x="2246" y="261"/>
                  </a:lnTo>
                  <a:lnTo>
                    <a:pt x="2251" y="261"/>
                  </a:lnTo>
                  <a:lnTo>
                    <a:pt x="2256" y="261"/>
                  </a:lnTo>
                  <a:lnTo>
                    <a:pt x="2261" y="261"/>
                  </a:lnTo>
                  <a:lnTo>
                    <a:pt x="2266" y="261"/>
                  </a:lnTo>
                  <a:lnTo>
                    <a:pt x="2271" y="261"/>
                  </a:lnTo>
                  <a:lnTo>
                    <a:pt x="2276" y="261"/>
                  </a:lnTo>
                  <a:lnTo>
                    <a:pt x="2281" y="261"/>
                  </a:lnTo>
                  <a:lnTo>
                    <a:pt x="2286" y="261"/>
                  </a:lnTo>
                  <a:lnTo>
                    <a:pt x="2291" y="261"/>
                  </a:lnTo>
                  <a:lnTo>
                    <a:pt x="2296" y="261"/>
                  </a:lnTo>
                  <a:lnTo>
                    <a:pt x="2301" y="261"/>
                  </a:lnTo>
                  <a:lnTo>
                    <a:pt x="2306" y="261"/>
                  </a:lnTo>
                  <a:lnTo>
                    <a:pt x="2311" y="261"/>
                  </a:lnTo>
                  <a:lnTo>
                    <a:pt x="2316" y="261"/>
                  </a:lnTo>
                  <a:lnTo>
                    <a:pt x="2321" y="261"/>
                  </a:lnTo>
                  <a:lnTo>
                    <a:pt x="2326" y="261"/>
                  </a:lnTo>
                  <a:lnTo>
                    <a:pt x="2331" y="261"/>
                  </a:lnTo>
                  <a:lnTo>
                    <a:pt x="2336" y="261"/>
                  </a:lnTo>
                  <a:lnTo>
                    <a:pt x="2341" y="261"/>
                  </a:lnTo>
                  <a:lnTo>
                    <a:pt x="2346" y="261"/>
                  </a:lnTo>
                  <a:lnTo>
                    <a:pt x="2350" y="261"/>
                  </a:lnTo>
                  <a:lnTo>
                    <a:pt x="2355" y="261"/>
                  </a:lnTo>
                  <a:lnTo>
                    <a:pt x="2360" y="261"/>
                  </a:lnTo>
                  <a:lnTo>
                    <a:pt x="2365" y="261"/>
                  </a:lnTo>
                  <a:lnTo>
                    <a:pt x="2370" y="261"/>
                  </a:lnTo>
                  <a:lnTo>
                    <a:pt x="2375" y="261"/>
                  </a:lnTo>
                  <a:lnTo>
                    <a:pt x="2380" y="261"/>
                  </a:lnTo>
                  <a:lnTo>
                    <a:pt x="2385" y="261"/>
                  </a:lnTo>
                  <a:lnTo>
                    <a:pt x="2390" y="261"/>
                  </a:lnTo>
                  <a:lnTo>
                    <a:pt x="2395" y="261"/>
                  </a:lnTo>
                  <a:lnTo>
                    <a:pt x="2400" y="261"/>
                  </a:lnTo>
                  <a:lnTo>
                    <a:pt x="2405" y="256"/>
                  </a:lnTo>
                  <a:lnTo>
                    <a:pt x="2410" y="256"/>
                  </a:lnTo>
                  <a:lnTo>
                    <a:pt x="2415" y="256"/>
                  </a:lnTo>
                  <a:lnTo>
                    <a:pt x="2420" y="256"/>
                  </a:lnTo>
                  <a:lnTo>
                    <a:pt x="2425" y="256"/>
                  </a:lnTo>
                  <a:lnTo>
                    <a:pt x="2430" y="256"/>
                  </a:lnTo>
                  <a:lnTo>
                    <a:pt x="2435" y="256"/>
                  </a:lnTo>
                  <a:lnTo>
                    <a:pt x="2440" y="256"/>
                  </a:lnTo>
                  <a:lnTo>
                    <a:pt x="2445" y="256"/>
                  </a:lnTo>
                  <a:lnTo>
                    <a:pt x="2450" y="256"/>
                  </a:lnTo>
                  <a:lnTo>
                    <a:pt x="2455" y="256"/>
                  </a:lnTo>
                  <a:lnTo>
                    <a:pt x="2460" y="256"/>
                  </a:lnTo>
                  <a:lnTo>
                    <a:pt x="2465" y="256"/>
                  </a:lnTo>
                  <a:lnTo>
                    <a:pt x="2470" y="25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20" name="Rectangle 504"/>
            <p:cNvSpPr>
              <a:spLocks noChangeArrowheads="1"/>
            </p:cNvSpPr>
            <p:nvPr/>
          </p:nvSpPr>
          <p:spPr bwMode="auto">
            <a:xfrm>
              <a:off x="3571" y="3819"/>
              <a:ext cx="19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60921" name="Rectangle 505"/>
            <p:cNvSpPr>
              <a:spLocks noChangeArrowheads="1"/>
            </p:cNvSpPr>
            <p:nvPr/>
          </p:nvSpPr>
          <p:spPr bwMode="auto">
            <a:xfrm rot="16200000">
              <a:off x="1521" y="3121"/>
              <a:ext cx="88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8" name="Rectangle 108"/>
          <p:cNvSpPr>
            <a:spLocks noChangeArrowheads="1"/>
          </p:cNvSpPr>
          <p:nvPr/>
        </p:nvSpPr>
        <p:spPr bwMode="auto">
          <a:xfrm>
            <a:off x="2324100" y="2081213"/>
            <a:ext cx="622300" cy="23241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0" name="Rectangle 100"/>
          <p:cNvSpPr>
            <a:spLocks noChangeArrowheads="1"/>
          </p:cNvSpPr>
          <p:nvPr/>
        </p:nvSpPr>
        <p:spPr bwMode="auto">
          <a:xfrm>
            <a:off x="533400" y="2667000"/>
            <a:ext cx="838200" cy="32686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848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Modelling approach</a:t>
            </a:r>
            <a:r>
              <a:rPr lang="en-US" b="1"/>
              <a:t>: Directly performed using matrices.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152400" y="2819400"/>
            <a:ext cx="12954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0        0</a:t>
            </a:r>
          </a:p>
          <a:p>
            <a:r>
              <a:rPr lang="en-US" sz="1600"/>
              <a:t>1        0</a:t>
            </a:r>
          </a:p>
          <a:p>
            <a:r>
              <a:rPr lang="en-US" sz="1600"/>
              <a:t>2        0</a:t>
            </a:r>
          </a:p>
          <a:p>
            <a:r>
              <a:rPr lang="en-US" sz="1600"/>
              <a:t>3        0.394</a:t>
            </a:r>
          </a:p>
          <a:p>
            <a:r>
              <a:rPr lang="en-US" sz="1600"/>
              <a:t>4        0.632</a:t>
            </a:r>
          </a:p>
          <a:p>
            <a:r>
              <a:rPr lang="en-US" sz="1600"/>
              <a:t>5        0.777</a:t>
            </a:r>
          </a:p>
          <a:p>
            <a:r>
              <a:rPr lang="en-US" sz="1600"/>
              <a:t>6        0.864</a:t>
            </a:r>
          </a:p>
          <a:p>
            <a:r>
              <a:rPr lang="en-US" sz="1600"/>
              <a:t>7        0.918</a:t>
            </a:r>
          </a:p>
          <a:p>
            <a:r>
              <a:rPr lang="en-US" sz="1600"/>
              <a:t>8        0.950</a:t>
            </a:r>
          </a:p>
          <a:p>
            <a:r>
              <a:rPr lang="en-US" sz="1600"/>
              <a:t>9        0.970</a:t>
            </a:r>
          </a:p>
          <a:p>
            <a:r>
              <a:rPr lang="en-US" sz="1600"/>
              <a:t>10      0.982</a:t>
            </a:r>
          </a:p>
          <a:p>
            <a:r>
              <a:rPr lang="en-US" sz="1600"/>
              <a:t>11      0.989</a:t>
            </a:r>
            <a:endParaRPr lang="en-US" sz="1800"/>
          </a:p>
        </p:txBody>
      </p:sp>
      <p:sp>
        <p:nvSpPr>
          <p:cNvPr id="61541" name="Text Box 101"/>
          <p:cNvSpPr txBox="1">
            <a:spLocks noChangeArrowheads="1"/>
          </p:cNvSpPr>
          <p:nvPr/>
        </p:nvSpPr>
        <p:spPr bwMode="auto">
          <a:xfrm>
            <a:off x="228600" y="2133600"/>
            <a:ext cx="1592263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Step model, a</a:t>
            </a:r>
            <a:r>
              <a:rPr lang="en-US" sz="1800" b="1" baseline="-25000"/>
              <a:t>k</a:t>
            </a:r>
            <a:endParaRPr lang="en-US"/>
          </a:p>
        </p:txBody>
      </p:sp>
      <p:graphicFrame>
        <p:nvGraphicFramePr>
          <p:cNvPr id="61542" name="Object 102"/>
          <p:cNvGraphicFramePr>
            <a:graphicFrameLocks noChangeAspect="1"/>
          </p:cNvGraphicFramePr>
          <p:nvPr/>
        </p:nvGraphicFramePr>
        <p:xfrm>
          <a:off x="2133600" y="1905000"/>
          <a:ext cx="6248400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1" name="Equation" r:id="rId3" imgW="1815840" imgH="774360" progId="Equation.3">
                  <p:embed/>
                </p:oleObj>
              </mc:Choice>
              <mc:Fallback>
                <p:oleObj name="Equation" r:id="rId3" imgW="1815840" imgH="77436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6248400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" name="Text Box 103"/>
          <p:cNvSpPr txBox="1">
            <a:spLocks noChangeArrowheads="1"/>
          </p:cNvSpPr>
          <p:nvPr/>
        </p:nvSpPr>
        <p:spPr bwMode="auto">
          <a:xfrm>
            <a:off x="1828800" y="5589588"/>
            <a:ext cx="70580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Notes:</a:t>
            </a:r>
            <a:r>
              <a:rPr lang="en-US" sz="1800" b="1"/>
              <a:t> 1.  The MV&amp; CV subscripts represent samples (different times)</a:t>
            </a:r>
          </a:p>
          <a:p>
            <a:r>
              <a:rPr lang="en-US" sz="1800" b="1"/>
              <a:t>            2.  The CV values are deviation from initial steady state</a:t>
            </a:r>
          </a:p>
          <a:p>
            <a:r>
              <a:rPr lang="en-US" sz="1800" b="1"/>
              <a:t>            3.  Some time after the input step, the process achieves steady</a:t>
            </a:r>
          </a:p>
          <a:p>
            <a:r>
              <a:rPr lang="en-US" sz="1800" b="1"/>
              <a:t>                 state and the model values (a</a:t>
            </a:r>
            <a:r>
              <a:rPr lang="en-US" sz="1800" b="1" baseline="-25000"/>
              <a:t>k</a:t>
            </a:r>
            <a:r>
              <a:rPr lang="en-US" sz="1800" b="1"/>
              <a:t>) are constant at K</a:t>
            </a:r>
            <a:r>
              <a:rPr lang="en-US" sz="1800" b="1" baseline="-25000"/>
              <a:t>p</a:t>
            </a:r>
            <a:r>
              <a:rPr lang="en-US" sz="1800" b="1"/>
              <a:t> </a:t>
            </a:r>
          </a:p>
        </p:txBody>
      </p:sp>
      <p:sp>
        <p:nvSpPr>
          <p:cNvPr id="61544" name="Text Box 104"/>
          <p:cNvSpPr txBox="1">
            <a:spLocks noChangeArrowheads="1"/>
          </p:cNvSpPr>
          <p:nvPr/>
        </p:nvSpPr>
        <p:spPr bwMode="auto">
          <a:xfrm>
            <a:off x="4114800" y="4800600"/>
            <a:ext cx="377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              </a:t>
            </a:r>
            <a:r>
              <a:rPr lang="en-US" b="1">
                <a:sym typeface="Symbol" pitchFamily="18" charset="2"/>
              </a:rPr>
              <a:t>MV      =       CV</a:t>
            </a:r>
            <a:endParaRPr lang="en-US"/>
          </a:p>
        </p:txBody>
      </p:sp>
      <p:sp>
        <p:nvSpPr>
          <p:cNvPr id="61545" name="Oval 105"/>
          <p:cNvSpPr>
            <a:spLocks noChangeArrowheads="1"/>
          </p:cNvSpPr>
          <p:nvPr/>
        </p:nvSpPr>
        <p:spPr bwMode="auto">
          <a:xfrm>
            <a:off x="3962400" y="4724400"/>
            <a:ext cx="6858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6" name="Text Box 106"/>
          <p:cNvSpPr txBox="1">
            <a:spLocks noChangeArrowheads="1"/>
          </p:cNvSpPr>
          <p:nvPr/>
        </p:nvSpPr>
        <p:spPr bwMode="auto">
          <a:xfrm>
            <a:off x="2362200" y="4800600"/>
            <a:ext cx="11430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Dynamic Matrix</a:t>
            </a:r>
          </a:p>
        </p:txBody>
      </p:sp>
      <p:sp>
        <p:nvSpPr>
          <p:cNvPr id="61547" name="Line 107"/>
          <p:cNvSpPr>
            <a:spLocks noChangeShapeType="1"/>
          </p:cNvSpPr>
          <p:nvPr/>
        </p:nvSpPr>
        <p:spPr bwMode="auto">
          <a:xfrm>
            <a:off x="3505200" y="51054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9" name="Line 109"/>
          <p:cNvSpPr>
            <a:spLocks noChangeShapeType="1"/>
          </p:cNvSpPr>
          <p:nvPr/>
        </p:nvSpPr>
        <p:spPr bwMode="auto">
          <a:xfrm flipV="1">
            <a:off x="1371600" y="3276600"/>
            <a:ext cx="9144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Basic controller calculation</a:t>
            </a:r>
            <a:r>
              <a:rPr lang="en-US" b="1"/>
              <a:t>: Open-loop trajectory</a:t>
            </a:r>
          </a:p>
        </p:txBody>
      </p:sp>
      <p:grpSp>
        <p:nvGrpSpPr>
          <p:cNvPr id="62503" name="Group 39"/>
          <p:cNvGrpSpPr>
            <a:grpSpLocks/>
          </p:cNvGrpSpPr>
          <p:nvPr/>
        </p:nvGrpSpPr>
        <p:grpSpPr bwMode="auto">
          <a:xfrm>
            <a:off x="685800" y="2133600"/>
            <a:ext cx="1295400" cy="457200"/>
            <a:chOff x="384" y="1344"/>
            <a:chExt cx="816" cy="288"/>
          </a:xfrm>
        </p:grpSpPr>
        <p:sp>
          <p:nvSpPr>
            <p:cNvPr id="62493" name="Line 29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 flipV="1">
              <a:off x="768" y="134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Line 31"/>
            <p:cNvSpPr>
              <a:spLocks noChangeShapeType="1"/>
            </p:cNvSpPr>
            <p:nvPr/>
          </p:nvSpPr>
          <p:spPr bwMode="auto">
            <a:xfrm>
              <a:off x="768" y="134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05" name="Group 41"/>
          <p:cNvGrpSpPr>
            <a:grpSpLocks/>
          </p:cNvGrpSpPr>
          <p:nvPr/>
        </p:nvGrpSpPr>
        <p:grpSpPr bwMode="auto">
          <a:xfrm>
            <a:off x="685800" y="2971800"/>
            <a:ext cx="7772400" cy="911225"/>
            <a:chOff x="432" y="1959"/>
            <a:chExt cx="4896" cy="574"/>
          </a:xfrm>
        </p:grpSpPr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3563" y="2112"/>
              <a:ext cx="469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G</a:t>
              </a:r>
              <a:r>
                <a:rPr lang="en-US" sz="2000" b="1" baseline="-25000"/>
                <a:t>P</a:t>
              </a:r>
              <a:r>
                <a:rPr lang="en-US" sz="2000" b="1"/>
                <a:t>(s)</a:t>
              </a: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2752" y="2112"/>
              <a:ext cx="469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G</a:t>
              </a:r>
              <a:r>
                <a:rPr lang="en-US" sz="2000" b="1" baseline="-25000"/>
                <a:t>v</a:t>
              </a:r>
              <a:r>
                <a:rPr lang="en-US" sz="2000" b="1"/>
                <a:t>(s)</a:t>
              </a:r>
            </a:p>
          </p:txBody>
        </p:sp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1632" y="2112"/>
              <a:ext cx="565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G</a:t>
              </a:r>
              <a:r>
                <a:rPr lang="en-US" sz="2000" b="1" baseline="-25000"/>
                <a:t>MPC</a:t>
              </a:r>
              <a:r>
                <a:rPr lang="en-US" sz="2000" b="1"/>
                <a:t>(s)</a:t>
              </a: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2208" y="2295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3216" y="229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Oval 12"/>
            <p:cNvSpPr>
              <a:spLocks noChangeArrowheads="1"/>
            </p:cNvSpPr>
            <p:nvPr/>
          </p:nvSpPr>
          <p:spPr bwMode="auto">
            <a:xfrm>
              <a:off x="1104" y="2247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248" y="229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4032" y="229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Oval 15"/>
            <p:cNvSpPr>
              <a:spLocks noChangeArrowheads="1"/>
            </p:cNvSpPr>
            <p:nvPr/>
          </p:nvSpPr>
          <p:spPr bwMode="auto">
            <a:xfrm>
              <a:off x="4320" y="2247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>
              <a:off x="4464" y="229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816" y="229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Text Box 21"/>
            <p:cNvSpPr txBox="1">
              <a:spLocks noChangeArrowheads="1"/>
            </p:cNvSpPr>
            <p:nvPr/>
          </p:nvSpPr>
          <p:spPr bwMode="auto">
            <a:xfrm>
              <a:off x="4800" y="1959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CV(s)</a:t>
              </a:r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432" y="1959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SP(s)</a:t>
              </a:r>
            </a:p>
          </p:txBody>
        </p:sp>
        <p:sp>
          <p:nvSpPr>
            <p:cNvPr id="62487" name="Text Box 23"/>
            <p:cNvSpPr txBox="1">
              <a:spLocks noChangeArrowheads="1"/>
            </p:cNvSpPr>
            <p:nvPr/>
          </p:nvSpPr>
          <p:spPr bwMode="auto">
            <a:xfrm>
              <a:off x="2208" y="2007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MV(s)</a:t>
              </a:r>
            </a:p>
          </p:txBody>
        </p:sp>
        <p:sp>
          <p:nvSpPr>
            <p:cNvPr id="62490" name="Text Box 26"/>
            <p:cNvSpPr txBox="1">
              <a:spLocks noChangeArrowheads="1"/>
            </p:cNvSpPr>
            <p:nvPr/>
          </p:nvSpPr>
          <p:spPr bwMode="auto">
            <a:xfrm>
              <a:off x="948" y="2073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+</a:t>
              </a:r>
            </a:p>
          </p:txBody>
        </p:sp>
        <p:sp>
          <p:nvSpPr>
            <p:cNvPr id="62491" name="Text Box 27"/>
            <p:cNvSpPr txBox="1">
              <a:spLocks noChangeArrowheads="1"/>
            </p:cNvSpPr>
            <p:nvPr/>
          </p:nvSpPr>
          <p:spPr bwMode="auto">
            <a:xfrm>
              <a:off x="960" y="2283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-</a:t>
              </a:r>
            </a:p>
          </p:txBody>
        </p:sp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1248" y="1959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T</a:t>
              </a:r>
              <a:r>
                <a:rPr lang="en-US" sz="2000" b="1" baseline="-25000"/>
                <a:t>p</a:t>
              </a:r>
              <a:r>
                <a:rPr lang="en-US" sz="2000" b="1"/>
                <a:t>(s)</a:t>
              </a:r>
              <a:endParaRPr lang="en-US" sz="2000"/>
            </a:p>
          </p:txBody>
        </p:sp>
      </p:grpSp>
      <p:grpSp>
        <p:nvGrpSpPr>
          <p:cNvPr id="62510" name="Group 46"/>
          <p:cNvGrpSpPr>
            <a:grpSpLocks/>
          </p:cNvGrpSpPr>
          <p:nvPr/>
        </p:nvGrpSpPr>
        <p:grpSpPr bwMode="auto">
          <a:xfrm>
            <a:off x="3505200" y="1981200"/>
            <a:ext cx="1219200" cy="762000"/>
            <a:chOff x="2208" y="1200"/>
            <a:chExt cx="768" cy="480"/>
          </a:xfrm>
        </p:grpSpPr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>
              <a:off x="2208" y="16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Line 33"/>
            <p:cNvSpPr>
              <a:spLocks noChangeShapeType="1"/>
            </p:cNvSpPr>
            <p:nvPr/>
          </p:nvSpPr>
          <p:spPr bwMode="auto">
            <a:xfrm flipV="1">
              <a:off x="2448" y="120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Line 34"/>
            <p:cNvSpPr>
              <a:spLocks noChangeShapeType="1"/>
            </p:cNvSpPr>
            <p:nvPr/>
          </p:nvSpPr>
          <p:spPr bwMode="auto">
            <a:xfrm>
              <a:off x="2448" y="120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Line 35"/>
            <p:cNvSpPr>
              <a:spLocks noChangeShapeType="1"/>
            </p:cNvSpPr>
            <p:nvPr/>
          </p:nvSpPr>
          <p:spPr bwMode="auto">
            <a:xfrm>
              <a:off x="2592" y="12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0" name="Line 36"/>
            <p:cNvSpPr>
              <a:spLocks noChangeShapeType="1"/>
            </p:cNvSpPr>
            <p:nvPr/>
          </p:nvSpPr>
          <p:spPr bwMode="auto">
            <a:xfrm>
              <a:off x="2592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Line 37"/>
            <p:cNvSpPr>
              <a:spLocks noChangeShapeType="1"/>
            </p:cNvSpPr>
            <p:nvPr/>
          </p:nvSpPr>
          <p:spPr bwMode="auto">
            <a:xfrm flipV="1">
              <a:off x="2688" y="144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Line 38"/>
            <p:cNvSpPr>
              <a:spLocks noChangeShapeType="1"/>
            </p:cNvSpPr>
            <p:nvPr/>
          </p:nvSpPr>
          <p:spPr bwMode="auto">
            <a:xfrm>
              <a:off x="2688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09" name="Group 45"/>
          <p:cNvGrpSpPr>
            <a:grpSpLocks/>
          </p:cNvGrpSpPr>
          <p:nvPr/>
        </p:nvGrpSpPr>
        <p:grpSpPr bwMode="auto">
          <a:xfrm>
            <a:off x="6818313" y="2133600"/>
            <a:ext cx="1563687" cy="560388"/>
            <a:chOff x="4295" y="1344"/>
            <a:chExt cx="985" cy="353"/>
          </a:xfrm>
        </p:grpSpPr>
        <p:sp>
          <p:nvSpPr>
            <p:cNvPr id="62506" name="Line 42"/>
            <p:cNvSpPr>
              <a:spLocks noChangeShapeType="1"/>
            </p:cNvSpPr>
            <p:nvPr/>
          </p:nvSpPr>
          <p:spPr bwMode="auto">
            <a:xfrm>
              <a:off x="4295" y="1697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Freeform 43"/>
            <p:cNvSpPr>
              <a:spLocks/>
            </p:cNvSpPr>
            <p:nvPr/>
          </p:nvSpPr>
          <p:spPr bwMode="auto">
            <a:xfrm>
              <a:off x="4608" y="1344"/>
              <a:ext cx="672" cy="352"/>
            </a:xfrm>
            <a:custGeom>
              <a:avLst/>
              <a:gdLst>
                <a:gd name="T0" fmla="*/ 0 w 672"/>
                <a:gd name="T1" fmla="*/ 352 h 352"/>
                <a:gd name="T2" fmla="*/ 144 w 672"/>
                <a:gd name="T3" fmla="*/ 304 h 352"/>
                <a:gd name="T4" fmla="*/ 192 w 672"/>
                <a:gd name="T5" fmla="*/ 208 h 352"/>
                <a:gd name="T6" fmla="*/ 192 w 672"/>
                <a:gd name="T7" fmla="*/ 112 h 352"/>
                <a:gd name="T8" fmla="*/ 240 w 672"/>
                <a:gd name="T9" fmla="*/ 16 h 352"/>
                <a:gd name="T10" fmla="*/ 432 w 672"/>
                <a:gd name="T11" fmla="*/ 16 h 352"/>
                <a:gd name="T12" fmla="*/ 672 w 672"/>
                <a:gd name="T13" fmla="*/ 1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352">
                  <a:moveTo>
                    <a:pt x="0" y="352"/>
                  </a:moveTo>
                  <a:cubicBezTo>
                    <a:pt x="56" y="340"/>
                    <a:pt x="112" y="328"/>
                    <a:pt x="144" y="304"/>
                  </a:cubicBezTo>
                  <a:cubicBezTo>
                    <a:pt x="176" y="280"/>
                    <a:pt x="184" y="240"/>
                    <a:pt x="192" y="208"/>
                  </a:cubicBezTo>
                  <a:cubicBezTo>
                    <a:pt x="200" y="176"/>
                    <a:pt x="184" y="144"/>
                    <a:pt x="192" y="112"/>
                  </a:cubicBezTo>
                  <a:cubicBezTo>
                    <a:pt x="200" y="80"/>
                    <a:pt x="200" y="32"/>
                    <a:pt x="240" y="16"/>
                  </a:cubicBezTo>
                  <a:cubicBezTo>
                    <a:pt x="280" y="0"/>
                    <a:pt x="360" y="16"/>
                    <a:pt x="432" y="16"/>
                  </a:cubicBezTo>
                  <a:cubicBezTo>
                    <a:pt x="504" y="16"/>
                    <a:pt x="588" y="16"/>
                    <a:pt x="672" y="16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8" name="Text Box 44"/>
          <p:cNvSpPr txBox="1">
            <a:spLocks noChangeArrowheads="1"/>
          </p:cNvSpPr>
          <p:nvPr/>
        </p:nvSpPr>
        <p:spPr bwMode="auto">
          <a:xfrm>
            <a:off x="762000" y="4572000"/>
            <a:ext cx="77724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controller calculates the manipulations in the future that will achieve the control objective - which for now is closely tracking the set point.</a:t>
            </a:r>
          </a:p>
        </p:txBody>
      </p:sp>
      <p:grpSp>
        <p:nvGrpSpPr>
          <p:cNvPr id="62511" name="Group 47"/>
          <p:cNvGrpSpPr>
            <a:grpSpLocks/>
          </p:cNvGrpSpPr>
          <p:nvPr/>
        </p:nvGrpSpPr>
        <p:grpSpPr bwMode="auto">
          <a:xfrm>
            <a:off x="6497638" y="2163763"/>
            <a:ext cx="1905000" cy="517525"/>
            <a:chOff x="384" y="1344"/>
            <a:chExt cx="816" cy="288"/>
          </a:xfrm>
        </p:grpSpPr>
        <p:sp>
          <p:nvSpPr>
            <p:cNvPr id="62512" name="Line 48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Line 49"/>
            <p:cNvSpPr>
              <a:spLocks noChangeShapeType="1"/>
            </p:cNvSpPr>
            <p:nvPr/>
          </p:nvSpPr>
          <p:spPr bwMode="auto">
            <a:xfrm flipV="1">
              <a:off x="768" y="134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4" name="Line 50"/>
            <p:cNvSpPr>
              <a:spLocks noChangeShapeType="1"/>
            </p:cNvSpPr>
            <p:nvPr/>
          </p:nvSpPr>
          <p:spPr bwMode="auto">
            <a:xfrm>
              <a:off x="768" y="134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1143000" y="5791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4343400" y="1828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28194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31242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34290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338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038600" y="510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4038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3733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34290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31242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28194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5146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4343400" y="46482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486275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4953000" y="43434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257800" y="46482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4648200" y="44958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V="1">
            <a:off x="4953000" y="43434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5257800" y="434340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5562600" y="4572000"/>
            <a:ext cx="228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3" name="Freeform 25"/>
          <p:cNvSpPr>
            <a:spLocks/>
          </p:cNvSpPr>
          <p:nvPr/>
        </p:nvSpPr>
        <p:spPr bwMode="auto">
          <a:xfrm>
            <a:off x="5562600" y="4573588"/>
            <a:ext cx="1588" cy="74612"/>
          </a:xfrm>
          <a:custGeom>
            <a:avLst/>
            <a:gdLst>
              <a:gd name="T0" fmla="*/ 0 w 1"/>
              <a:gd name="T1" fmla="*/ 47 h 47"/>
              <a:gd name="T2" fmla="*/ 0 w 1"/>
              <a:gd name="T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7">
                <a:moveTo>
                  <a:pt x="0" y="47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Freeform 26"/>
          <p:cNvSpPr>
            <a:spLocks/>
          </p:cNvSpPr>
          <p:nvPr/>
        </p:nvSpPr>
        <p:spPr bwMode="auto">
          <a:xfrm>
            <a:off x="2209800" y="2590800"/>
            <a:ext cx="2133600" cy="381000"/>
          </a:xfrm>
          <a:custGeom>
            <a:avLst/>
            <a:gdLst>
              <a:gd name="T0" fmla="*/ 0 w 1344"/>
              <a:gd name="T1" fmla="*/ 240 h 240"/>
              <a:gd name="T2" fmla="*/ 288 w 1344"/>
              <a:gd name="T3" fmla="*/ 96 h 240"/>
              <a:gd name="T4" fmla="*/ 624 w 1344"/>
              <a:gd name="T5" fmla="*/ 96 h 240"/>
              <a:gd name="T6" fmla="*/ 912 w 1344"/>
              <a:gd name="T7" fmla="*/ 48 h 240"/>
              <a:gd name="T8" fmla="*/ 1152 w 1344"/>
              <a:gd name="T9" fmla="*/ 48 h 240"/>
              <a:gd name="T10" fmla="*/ 1344 w 1344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4" h="240">
                <a:moveTo>
                  <a:pt x="0" y="240"/>
                </a:moveTo>
                <a:cubicBezTo>
                  <a:pt x="92" y="180"/>
                  <a:pt x="184" y="120"/>
                  <a:pt x="288" y="96"/>
                </a:cubicBezTo>
                <a:cubicBezTo>
                  <a:pt x="392" y="72"/>
                  <a:pt x="520" y="104"/>
                  <a:pt x="624" y="96"/>
                </a:cubicBezTo>
                <a:cubicBezTo>
                  <a:pt x="728" y="88"/>
                  <a:pt x="824" y="56"/>
                  <a:pt x="912" y="48"/>
                </a:cubicBezTo>
                <a:cubicBezTo>
                  <a:pt x="1000" y="40"/>
                  <a:pt x="1080" y="56"/>
                  <a:pt x="1152" y="48"/>
                </a:cubicBezTo>
                <a:cubicBezTo>
                  <a:pt x="1224" y="40"/>
                  <a:pt x="1284" y="20"/>
                  <a:pt x="13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4343400" y="19050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 flipV="1">
            <a:off x="4648200" y="190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 flipV="1">
            <a:off x="4953000" y="190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 flipV="1">
            <a:off x="52578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5486400" y="1828800"/>
            <a:ext cx="181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.    .    .    .                 </a:t>
            </a:r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4038600" y="6400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Time</a:t>
            </a:r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4495800" y="58674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future</a:t>
            </a:r>
            <a:r>
              <a:rPr lang="en-US" sz="1600" b="1"/>
              <a:t>  </a:t>
            </a:r>
            <a:r>
              <a:rPr lang="en-US" sz="1600" b="1">
                <a:sym typeface="Symbol" pitchFamily="18" charset="2"/>
              </a:rPr>
              <a:t></a:t>
            </a:r>
            <a:endParaRPr lang="en-US" sz="1600" b="1"/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3276600" y="5867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ym typeface="Symbol" pitchFamily="18" charset="2"/>
              </a:rPr>
              <a:t>   </a:t>
            </a:r>
            <a:r>
              <a:rPr lang="en-US" sz="1400" b="1"/>
              <a:t>past</a:t>
            </a:r>
            <a:endParaRPr lang="en-US" sz="1600" b="1"/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533400" y="3505200"/>
            <a:ext cx="3276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Controlled variable calculated using model and past values of manipulated variable</a:t>
            </a:r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flipV="1">
            <a:off x="2667000" y="2743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4648200" y="2971800"/>
            <a:ext cx="3276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Controlled variable calculated using model and past values of manipulated variable</a:t>
            </a:r>
            <a:endParaRPr lang="en-US" sz="1400" b="1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 flipV="1">
            <a:off x="6096000" y="2286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6934200" y="1600200"/>
            <a:ext cx="820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Set point</a:t>
            </a:r>
            <a:endParaRPr lang="en-US" sz="1400" b="1"/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457200" y="44958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Past values of the manipulated variable</a:t>
            </a:r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2057400" y="4724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5334000" y="4724400"/>
            <a:ext cx="609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5943600" y="4876800"/>
            <a:ext cx="2971800" cy="846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Calculated by MPC Controller</a:t>
            </a:r>
            <a:endParaRPr lang="en-US" sz="1400"/>
          </a:p>
          <a:p>
            <a:pPr>
              <a:spcBef>
                <a:spcPct val="50000"/>
              </a:spcBef>
            </a:pPr>
            <a:r>
              <a:rPr lang="en-US" sz="1400"/>
              <a:t>Future values of the manipulated variable determined by the controller</a:t>
            </a:r>
          </a:p>
        </p:txBody>
      </p:sp>
      <p:sp>
        <p:nvSpPr>
          <p:cNvPr id="63533" name="Freeform 45"/>
          <p:cNvSpPr>
            <a:spLocks/>
          </p:cNvSpPr>
          <p:nvPr/>
        </p:nvSpPr>
        <p:spPr bwMode="auto">
          <a:xfrm>
            <a:off x="4343400" y="2268538"/>
            <a:ext cx="3581400" cy="317500"/>
          </a:xfrm>
          <a:custGeom>
            <a:avLst/>
            <a:gdLst>
              <a:gd name="T0" fmla="*/ 0 w 2256"/>
              <a:gd name="T1" fmla="*/ 200 h 200"/>
              <a:gd name="T2" fmla="*/ 144 w 2256"/>
              <a:gd name="T3" fmla="*/ 152 h 200"/>
              <a:gd name="T4" fmla="*/ 336 w 2256"/>
              <a:gd name="T5" fmla="*/ 152 h 200"/>
              <a:gd name="T6" fmla="*/ 672 w 2256"/>
              <a:gd name="T7" fmla="*/ 104 h 200"/>
              <a:gd name="T8" fmla="*/ 1008 w 2256"/>
              <a:gd name="T9" fmla="*/ 56 h 200"/>
              <a:gd name="T10" fmla="*/ 1344 w 2256"/>
              <a:gd name="T11" fmla="*/ 56 h 200"/>
              <a:gd name="T12" fmla="*/ 1632 w 2256"/>
              <a:gd name="T13" fmla="*/ 8 h 200"/>
              <a:gd name="T14" fmla="*/ 1968 w 2256"/>
              <a:gd name="T15" fmla="*/ 8 h 200"/>
              <a:gd name="T16" fmla="*/ 2112 w 2256"/>
              <a:gd name="T17" fmla="*/ 8 h 200"/>
              <a:gd name="T18" fmla="*/ 2256 w 2256"/>
              <a:gd name="T19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6" h="200">
                <a:moveTo>
                  <a:pt x="0" y="200"/>
                </a:moveTo>
                <a:cubicBezTo>
                  <a:pt x="44" y="180"/>
                  <a:pt x="88" y="160"/>
                  <a:pt x="144" y="152"/>
                </a:cubicBezTo>
                <a:cubicBezTo>
                  <a:pt x="200" y="144"/>
                  <a:pt x="248" y="160"/>
                  <a:pt x="336" y="152"/>
                </a:cubicBezTo>
                <a:cubicBezTo>
                  <a:pt x="424" y="144"/>
                  <a:pt x="560" y="120"/>
                  <a:pt x="672" y="104"/>
                </a:cubicBezTo>
                <a:cubicBezTo>
                  <a:pt x="784" y="88"/>
                  <a:pt x="896" y="64"/>
                  <a:pt x="1008" y="56"/>
                </a:cubicBezTo>
                <a:cubicBezTo>
                  <a:pt x="1120" y="48"/>
                  <a:pt x="1240" y="64"/>
                  <a:pt x="1344" y="56"/>
                </a:cubicBezTo>
                <a:cubicBezTo>
                  <a:pt x="1448" y="48"/>
                  <a:pt x="1528" y="16"/>
                  <a:pt x="1632" y="8"/>
                </a:cubicBezTo>
                <a:cubicBezTo>
                  <a:pt x="1736" y="0"/>
                  <a:pt x="1888" y="8"/>
                  <a:pt x="1968" y="8"/>
                </a:cubicBezTo>
                <a:cubicBezTo>
                  <a:pt x="2048" y="8"/>
                  <a:pt x="2064" y="8"/>
                  <a:pt x="2112" y="8"/>
                </a:cubicBezTo>
                <a:cubicBezTo>
                  <a:pt x="2160" y="8"/>
                  <a:pt x="2208" y="8"/>
                  <a:pt x="2256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2819400" y="990600"/>
            <a:ext cx="601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Error at each time step that is reduced by the future values of the manipulated variable adjustments determined by the controller</a:t>
            </a:r>
          </a:p>
        </p:txBody>
      </p:sp>
      <p:sp>
        <p:nvSpPr>
          <p:cNvPr id="63535" name="Freeform 47"/>
          <p:cNvSpPr>
            <a:spLocks/>
          </p:cNvSpPr>
          <p:nvPr/>
        </p:nvSpPr>
        <p:spPr bwMode="auto">
          <a:xfrm>
            <a:off x="4306888" y="1552575"/>
            <a:ext cx="874712" cy="428625"/>
          </a:xfrm>
          <a:custGeom>
            <a:avLst/>
            <a:gdLst>
              <a:gd name="T0" fmla="*/ 0 w 551"/>
              <a:gd name="T1" fmla="*/ 0 h 270"/>
              <a:gd name="T2" fmla="*/ 551 w 551"/>
              <a:gd name="T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1" h="270">
                <a:moveTo>
                  <a:pt x="0" y="0"/>
                </a:moveTo>
                <a:lnTo>
                  <a:pt x="551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6" name="Oval 48"/>
          <p:cNvSpPr>
            <a:spLocks noChangeArrowheads="1"/>
          </p:cNvSpPr>
          <p:nvPr/>
        </p:nvSpPr>
        <p:spPr bwMode="auto">
          <a:xfrm>
            <a:off x="4267200" y="4495800"/>
            <a:ext cx="457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7" name="Line 49"/>
          <p:cNvSpPr>
            <a:spLocks noChangeShapeType="1"/>
          </p:cNvSpPr>
          <p:nvPr/>
        </p:nvSpPr>
        <p:spPr bwMode="auto">
          <a:xfrm flipH="1" flipV="1">
            <a:off x="4572000" y="4876800"/>
            <a:ext cx="14478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6019800" y="5943600"/>
            <a:ext cx="2895600" cy="527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Only the current result is implemented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Controller minimizes sum of squares of error.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First,</a:t>
            </a:r>
            <a:r>
              <a:rPr lang="en-US" sz="2000" b="1"/>
              <a:t> calculate the response if no future moves occurred, CV</a:t>
            </a:r>
            <a:r>
              <a:rPr lang="en-US" sz="2000" b="1" baseline="30000"/>
              <a:t>f</a:t>
            </a:r>
            <a:r>
              <a:rPr lang="en-US" sz="2000" b="1"/>
              <a:t>.  This includes the affects of past moves.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3124200" y="3200400"/>
          <a:ext cx="2743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7432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85800" y="38862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Second,</a:t>
            </a:r>
            <a:r>
              <a:rPr lang="en-US" sz="2000" b="1"/>
              <a:t> calculate the error if no future moves occurred, E</a:t>
            </a:r>
            <a:r>
              <a:rPr lang="en-US" sz="2000" b="1" baseline="30000"/>
              <a:t>f</a:t>
            </a:r>
            <a:r>
              <a:rPr lang="en-US" sz="2000" b="1"/>
              <a:t>.  </a:t>
            </a:r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3276600" y="4343400"/>
          <a:ext cx="2241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Equation" r:id="rId5" imgW="850680" imgH="190440" progId="Equation.3">
                  <p:embed/>
                </p:oleObj>
              </mc:Choice>
              <mc:Fallback>
                <p:oleObj name="Equation" r:id="rId5" imgW="8506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22415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85800" y="50292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Third,</a:t>
            </a:r>
            <a:r>
              <a:rPr lang="en-US" sz="2000" b="1"/>
              <a:t> calculate the manipulation to minimize the goal given below.</a:t>
            </a:r>
          </a:p>
        </p:txBody>
      </p:sp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1371600" y="5562600"/>
          <a:ext cx="2590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7" imgW="990360" imgH="368280" progId="Equation.3">
                  <p:embed/>
                </p:oleObj>
              </mc:Choice>
              <mc:Fallback>
                <p:oleObj name="Equation" r:id="rId7" imgW="990360" imgH="368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25908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267200" y="5562600"/>
            <a:ext cx="441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with CV</a:t>
            </a:r>
            <a:r>
              <a:rPr lang="en-US" sz="1800" b="1" baseline="30000"/>
              <a:t>c</a:t>
            </a:r>
            <a:r>
              <a:rPr lang="en-US" sz="1800" b="1"/>
              <a:t> the effect of the controller manipulation at the current and future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Controller minimizes sum of squares of error.</a:t>
            </a: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362200" y="2286000"/>
          <a:ext cx="37338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3" imgW="1257120" imgH="749160" progId="Equation.3">
                  <p:embed/>
                </p:oleObj>
              </mc:Choice>
              <mc:Fallback>
                <p:oleObj name="Equation" r:id="rId3" imgW="1257120" imgH="749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3733800" cy="22256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553200" y="2743200"/>
            <a:ext cx="190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Quadratic objective with linear equations; can be solved</a:t>
            </a:r>
          </a:p>
        </p:txBody>
      </p: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4521200" y="3333750"/>
          <a:ext cx="1000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quation" r:id="rId5" imgW="101520" imgH="190440" progId="Equation.3">
                  <p:embed/>
                </p:oleObj>
              </mc:Choice>
              <mc:Fallback>
                <p:oleObj name="Equation" r:id="rId5" imgW="10152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00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3886200" y="45354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2362200" y="4953000"/>
          <a:ext cx="37338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quation" r:id="rId7" imgW="1168200" imgH="444240" progId="Equation.3">
                  <p:embed/>
                </p:oleObj>
              </mc:Choice>
              <mc:Fallback>
                <p:oleObj name="Equation" r:id="rId7" imgW="116820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3733800" cy="1416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553200" y="4495800"/>
            <a:ext cx="2057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Solution is least squares equations, involving solution to </a:t>
            </a:r>
            <a:r>
              <a:rPr lang="en-US" sz="1800" b="1">
                <a:solidFill>
                  <a:srgbClr val="FF0000"/>
                </a:solidFill>
              </a:rPr>
              <a:t>linear equations offline</a:t>
            </a:r>
            <a:r>
              <a:rPr lang="en-US" sz="1800" b="1"/>
              <a:t> and simple </a:t>
            </a:r>
            <a:r>
              <a:rPr lang="en-US" sz="1800" b="1">
                <a:solidFill>
                  <a:schemeClr val="accent2"/>
                </a:solidFill>
              </a:rPr>
              <a:t>matrix-vector product online</a:t>
            </a:r>
            <a:r>
              <a:rPr lang="en-US" sz="1800" b="1"/>
              <a:t>.</a:t>
            </a: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2286000" y="2438400"/>
            <a:ext cx="9144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52400" y="2438400"/>
            <a:ext cx="1828800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Means minimize by adjusting values of </a:t>
            </a:r>
            <a:r>
              <a:rPr lang="en-US" sz="1800" b="1">
                <a:sym typeface="Symbol" pitchFamily="18" charset="2"/>
              </a:rPr>
              <a:t>MV</a:t>
            </a:r>
            <a:r>
              <a:rPr lang="en-US" sz="1800" b="1" baseline="30000">
                <a:sym typeface="Symbol" pitchFamily="18" charset="2"/>
              </a:rPr>
              <a:t>c</a:t>
            </a:r>
            <a:endParaRPr lang="en-US" sz="1800" b="1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1981200" y="2819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52400" y="3962400"/>
            <a:ext cx="18288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Model relates </a:t>
            </a:r>
            <a:r>
              <a:rPr lang="en-US" sz="1800" b="1">
                <a:sym typeface="Symbol" pitchFamily="18" charset="2"/>
              </a:rPr>
              <a:t>MV</a:t>
            </a:r>
            <a:r>
              <a:rPr lang="en-US" sz="1800" b="1" baseline="30000">
                <a:sym typeface="Symbol" pitchFamily="18" charset="2"/>
              </a:rPr>
              <a:t>c</a:t>
            </a:r>
            <a:r>
              <a:rPr lang="en-US" sz="1800" b="1"/>
              <a:t> to CV</a:t>
            </a:r>
            <a:r>
              <a:rPr lang="en-US" sz="1800" b="1" baseline="30000"/>
              <a:t>c</a:t>
            </a:r>
            <a:endParaRPr lang="en-US" sz="1800" b="1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1981200" y="42672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Example for single I/O controller with perfect model.</a:t>
            </a:r>
          </a:p>
        </p:txBody>
      </p:sp>
      <p:grpSp>
        <p:nvGrpSpPr>
          <p:cNvPr id="66620" name="Group 60"/>
          <p:cNvGrpSpPr>
            <a:grpSpLocks/>
          </p:cNvGrpSpPr>
          <p:nvPr/>
        </p:nvGrpSpPr>
        <p:grpSpPr bwMode="auto">
          <a:xfrm>
            <a:off x="3752850" y="1882775"/>
            <a:ext cx="3544888" cy="4906963"/>
            <a:chOff x="425" y="266"/>
            <a:chExt cx="2305" cy="3885"/>
          </a:xfrm>
        </p:grpSpPr>
        <p:sp>
          <p:nvSpPr>
            <p:cNvPr id="66621" name="Rectangle 61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2" name="Rectangle 62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3" name="Line 63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4" name="Freeform 64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5" name="Line 65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6" name="Line 66"/>
            <p:cNvSpPr>
              <a:spLocks noChangeShapeType="1"/>
            </p:cNvSpPr>
            <p:nvPr/>
          </p:nvSpPr>
          <p:spPr bwMode="auto">
            <a:xfrm>
              <a:off x="756" y="1812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7" name="Line 67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8" name="Line 68"/>
            <p:cNvSpPr>
              <a:spLocks noChangeShapeType="1"/>
            </p:cNvSpPr>
            <p:nvPr/>
          </p:nvSpPr>
          <p:spPr bwMode="auto">
            <a:xfrm flipV="1">
              <a:off x="756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Line 69"/>
            <p:cNvSpPr>
              <a:spLocks noChangeShapeType="1"/>
            </p:cNvSpPr>
            <p:nvPr/>
          </p:nvSpPr>
          <p:spPr bwMode="auto">
            <a:xfrm>
              <a:off x="756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Rectangle 70"/>
            <p:cNvSpPr>
              <a:spLocks noChangeArrowheads="1"/>
            </p:cNvSpPr>
            <p:nvPr/>
          </p:nvSpPr>
          <p:spPr bwMode="auto">
            <a:xfrm>
              <a:off x="732" y="1836"/>
              <a:ext cx="5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66631" name="Line 71"/>
            <p:cNvSpPr>
              <a:spLocks noChangeShapeType="1"/>
            </p:cNvSpPr>
            <p:nvPr/>
          </p:nvSpPr>
          <p:spPr bwMode="auto">
            <a:xfrm flipV="1">
              <a:off x="1127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Line 72"/>
            <p:cNvSpPr>
              <a:spLocks noChangeShapeType="1"/>
            </p:cNvSpPr>
            <p:nvPr/>
          </p:nvSpPr>
          <p:spPr bwMode="auto">
            <a:xfrm>
              <a:off x="1127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3" name="Rectangle 73"/>
            <p:cNvSpPr>
              <a:spLocks noChangeArrowheads="1"/>
            </p:cNvSpPr>
            <p:nvPr/>
          </p:nvSpPr>
          <p:spPr bwMode="auto">
            <a:xfrm>
              <a:off x="1073" y="1836"/>
              <a:ext cx="12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66634" name="Line 74"/>
            <p:cNvSpPr>
              <a:spLocks noChangeShapeType="1"/>
            </p:cNvSpPr>
            <p:nvPr/>
          </p:nvSpPr>
          <p:spPr bwMode="auto">
            <a:xfrm flipV="1">
              <a:off x="150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5" name="Line 75"/>
            <p:cNvSpPr>
              <a:spLocks noChangeShapeType="1"/>
            </p:cNvSpPr>
            <p:nvPr/>
          </p:nvSpPr>
          <p:spPr bwMode="auto">
            <a:xfrm>
              <a:off x="150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6" name="Rectangle 76"/>
            <p:cNvSpPr>
              <a:spLocks noChangeArrowheads="1"/>
            </p:cNvSpPr>
            <p:nvPr/>
          </p:nvSpPr>
          <p:spPr bwMode="auto">
            <a:xfrm>
              <a:off x="1451" y="1836"/>
              <a:ext cx="12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66637" name="Line 77"/>
            <p:cNvSpPr>
              <a:spLocks noChangeShapeType="1"/>
            </p:cNvSpPr>
            <p:nvPr/>
          </p:nvSpPr>
          <p:spPr bwMode="auto">
            <a:xfrm flipV="1">
              <a:off x="1875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8" name="Line 78"/>
            <p:cNvSpPr>
              <a:spLocks noChangeShapeType="1"/>
            </p:cNvSpPr>
            <p:nvPr/>
          </p:nvSpPr>
          <p:spPr bwMode="auto">
            <a:xfrm>
              <a:off x="1875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Rectangle 79"/>
            <p:cNvSpPr>
              <a:spLocks noChangeArrowheads="1"/>
            </p:cNvSpPr>
            <p:nvPr/>
          </p:nvSpPr>
          <p:spPr bwMode="auto">
            <a:xfrm>
              <a:off x="1824" y="1836"/>
              <a:ext cx="11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66640" name="Line 80"/>
            <p:cNvSpPr>
              <a:spLocks noChangeShapeType="1"/>
            </p:cNvSpPr>
            <p:nvPr/>
          </p:nvSpPr>
          <p:spPr bwMode="auto">
            <a:xfrm flipV="1">
              <a:off x="2257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Line 81"/>
            <p:cNvSpPr>
              <a:spLocks noChangeShapeType="1"/>
            </p:cNvSpPr>
            <p:nvPr/>
          </p:nvSpPr>
          <p:spPr bwMode="auto">
            <a:xfrm>
              <a:off x="2257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2" name="Rectangle 82"/>
            <p:cNvSpPr>
              <a:spLocks noChangeArrowheads="1"/>
            </p:cNvSpPr>
            <p:nvPr/>
          </p:nvSpPr>
          <p:spPr bwMode="auto">
            <a:xfrm>
              <a:off x="2197" y="1836"/>
              <a:ext cx="12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66643" name="Line 83"/>
            <p:cNvSpPr>
              <a:spLocks noChangeShapeType="1"/>
            </p:cNvSpPr>
            <p:nvPr/>
          </p:nvSpPr>
          <p:spPr bwMode="auto">
            <a:xfrm flipV="1">
              <a:off x="263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4" name="Line 84"/>
            <p:cNvSpPr>
              <a:spLocks noChangeShapeType="1"/>
            </p:cNvSpPr>
            <p:nvPr/>
          </p:nvSpPr>
          <p:spPr bwMode="auto">
            <a:xfrm>
              <a:off x="263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5" name="Rectangle 85"/>
            <p:cNvSpPr>
              <a:spLocks noChangeArrowheads="1"/>
            </p:cNvSpPr>
            <p:nvPr/>
          </p:nvSpPr>
          <p:spPr bwMode="auto">
            <a:xfrm>
              <a:off x="2550" y="1836"/>
              <a:ext cx="18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66646" name="Line 86"/>
            <p:cNvSpPr>
              <a:spLocks noChangeShapeType="1"/>
            </p:cNvSpPr>
            <p:nvPr/>
          </p:nvSpPr>
          <p:spPr bwMode="auto">
            <a:xfrm>
              <a:off x="756" y="181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7" name="Line 87"/>
            <p:cNvSpPr>
              <a:spLocks noChangeShapeType="1"/>
            </p:cNvSpPr>
            <p:nvPr/>
          </p:nvSpPr>
          <p:spPr bwMode="auto">
            <a:xfrm flipH="1">
              <a:off x="2604" y="181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48" name="Rectangle 88"/>
            <p:cNvSpPr>
              <a:spLocks noChangeArrowheads="1"/>
            </p:cNvSpPr>
            <p:nvPr/>
          </p:nvSpPr>
          <p:spPr bwMode="auto">
            <a:xfrm>
              <a:off x="590" y="1758"/>
              <a:ext cx="15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66649" name="Line 89"/>
            <p:cNvSpPr>
              <a:spLocks noChangeShapeType="1"/>
            </p:cNvSpPr>
            <p:nvPr/>
          </p:nvSpPr>
          <p:spPr bwMode="auto">
            <a:xfrm>
              <a:off x="756" y="15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0" name="Line 90"/>
            <p:cNvSpPr>
              <a:spLocks noChangeShapeType="1"/>
            </p:cNvSpPr>
            <p:nvPr/>
          </p:nvSpPr>
          <p:spPr bwMode="auto">
            <a:xfrm flipH="1">
              <a:off x="2604" y="151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674" y="1459"/>
              <a:ext cx="6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66652" name="Line 92"/>
            <p:cNvSpPr>
              <a:spLocks noChangeShapeType="1"/>
            </p:cNvSpPr>
            <p:nvPr/>
          </p:nvSpPr>
          <p:spPr bwMode="auto">
            <a:xfrm>
              <a:off x="756" y="12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3" name="Line 93"/>
            <p:cNvSpPr>
              <a:spLocks noChangeShapeType="1"/>
            </p:cNvSpPr>
            <p:nvPr/>
          </p:nvSpPr>
          <p:spPr bwMode="auto">
            <a:xfrm flipH="1">
              <a:off x="2604" y="12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4" name="Rectangle 94"/>
            <p:cNvSpPr>
              <a:spLocks noChangeArrowheads="1"/>
            </p:cNvSpPr>
            <p:nvPr/>
          </p:nvSpPr>
          <p:spPr bwMode="auto">
            <a:xfrm>
              <a:off x="590" y="1160"/>
              <a:ext cx="15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66655" name="Line 95"/>
            <p:cNvSpPr>
              <a:spLocks noChangeShapeType="1"/>
            </p:cNvSpPr>
            <p:nvPr/>
          </p:nvSpPr>
          <p:spPr bwMode="auto">
            <a:xfrm>
              <a:off x="756" y="9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6" name="Line 96"/>
            <p:cNvSpPr>
              <a:spLocks noChangeShapeType="1"/>
            </p:cNvSpPr>
            <p:nvPr/>
          </p:nvSpPr>
          <p:spPr bwMode="auto">
            <a:xfrm flipH="1">
              <a:off x="2604" y="9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7" name="Rectangle 97"/>
            <p:cNvSpPr>
              <a:spLocks noChangeArrowheads="1"/>
            </p:cNvSpPr>
            <p:nvPr/>
          </p:nvSpPr>
          <p:spPr bwMode="auto">
            <a:xfrm>
              <a:off x="674" y="866"/>
              <a:ext cx="6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66658" name="Line 98"/>
            <p:cNvSpPr>
              <a:spLocks noChangeShapeType="1"/>
            </p:cNvSpPr>
            <p:nvPr/>
          </p:nvSpPr>
          <p:spPr bwMode="auto">
            <a:xfrm>
              <a:off x="756" y="6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9" name="Line 99"/>
            <p:cNvSpPr>
              <a:spLocks noChangeShapeType="1"/>
            </p:cNvSpPr>
            <p:nvPr/>
          </p:nvSpPr>
          <p:spPr bwMode="auto">
            <a:xfrm flipH="1">
              <a:off x="2604" y="6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0" name="Rectangle 100"/>
            <p:cNvSpPr>
              <a:spLocks noChangeArrowheads="1"/>
            </p:cNvSpPr>
            <p:nvPr/>
          </p:nvSpPr>
          <p:spPr bwMode="auto">
            <a:xfrm>
              <a:off x="590" y="565"/>
              <a:ext cx="15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2.5</a:t>
              </a:r>
              <a:endParaRPr lang="en-US"/>
            </a:p>
          </p:txBody>
        </p:sp>
        <p:sp>
          <p:nvSpPr>
            <p:cNvPr id="66661" name="Line 101"/>
            <p:cNvSpPr>
              <a:spLocks noChangeShapeType="1"/>
            </p:cNvSpPr>
            <p:nvPr/>
          </p:nvSpPr>
          <p:spPr bwMode="auto">
            <a:xfrm>
              <a:off x="756" y="32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2" name="Line 102"/>
            <p:cNvSpPr>
              <a:spLocks noChangeShapeType="1"/>
            </p:cNvSpPr>
            <p:nvPr/>
          </p:nvSpPr>
          <p:spPr bwMode="auto">
            <a:xfrm flipH="1">
              <a:off x="2604" y="32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3" name="Rectangle 103"/>
            <p:cNvSpPr>
              <a:spLocks noChangeArrowheads="1"/>
            </p:cNvSpPr>
            <p:nvPr/>
          </p:nvSpPr>
          <p:spPr bwMode="auto">
            <a:xfrm>
              <a:off x="674" y="266"/>
              <a:ext cx="6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66664" name="Line 104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5" name="Freeform 105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6" name="Line 106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7" name="Freeform 107"/>
            <p:cNvSpPr>
              <a:spLocks/>
            </p:cNvSpPr>
            <p:nvPr/>
          </p:nvSpPr>
          <p:spPr bwMode="auto">
            <a:xfrm>
              <a:off x="756" y="919"/>
              <a:ext cx="1878" cy="594"/>
            </a:xfrm>
            <a:custGeom>
              <a:avLst/>
              <a:gdLst>
                <a:gd name="T0" fmla="*/ 0 w 1878"/>
                <a:gd name="T1" fmla="*/ 594 h 594"/>
                <a:gd name="T2" fmla="*/ 42 w 1878"/>
                <a:gd name="T3" fmla="*/ 594 h 594"/>
                <a:gd name="T4" fmla="*/ 96 w 1878"/>
                <a:gd name="T5" fmla="*/ 594 h 594"/>
                <a:gd name="T6" fmla="*/ 138 w 1878"/>
                <a:gd name="T7" fmla="*/ 594 h 594"/>
                <a:gd name="T8" fmla="*/ 186 w 1878"/>
                <a:gd name="T9" fmla="*/ 0 h 594"/>
                <a:gd name="T10" fmla="*/ 228 w 1878"/>
                <a:gd name="T11" fmla="*/ 0 h 594"/>
                <a:gd name="T12" fmla="*/ 281 w 1878"/>
                <a:gd name="T13" fmla="*/ 0 h 594"/>
                <a:gd name="T14" fmla="*/ 329 w 1878"/>
                <a:gd name="T15" fmla="*/ 0 h 594"/>
                <a:gd name="T16" fmla="*/ 371 w 1878"/>
                <a:gd name="T17" fmla="*/ 0 h 594"/>
                <a:gd name="T18" fmla="*/ 425 w 1878"/>
                <a:gd name="T19" fmla="*/ 0 h 594"/>
                <a:gd name="T20" fmla="*/ 467 w 1878"/>
                <a:gd name="T21" fmla="*/ 0 h 594"/>
                <a:gd name="T22" fmla="*/ 515 w 1878"/>
                <a:gd name="T23" fmla="*/ 0 h 594"/>
                <a:gd name="T24" fmla="*/ 556 w 1878"/>
                <a:gd name="T25" fmla="*/ 0 h 594"/>
                <a:gd name="T26" fmla="*/ 610 w 1878"/>
                <a:gd name="T27" fmla="*/ 0 h 594"/>
                <a:gd name="T28" fmla="*/ 658 w 1878"/>
                <a:gd name="T29" fmla="*/ 0 h 594"/>
                <a:gd name="T30" fmla="*/ 700 w 1878"/>
                <a:gd name="T31" fmla="*/ 0 h 594"/>
                <a:gd name="T32" fmla="*/ 748 w 1878"/>
                <a:gd name="T33" fmla="*/ 0 h 594"/>
                <a:gd name="T34" fmla="*/ 796 w 1878"/>
                <a:gd name="T35" fmla="*/ 0 h 594"/>
                <a:gd name="T36" fmla="*/ 843 w 1878"/>
                <a:gd name="T37" fmla="*/ 0 h 594"/>
                <a:gd name="T38" fmla="*/ 885 w 1878"/>
                <a:gd name="T39" fmla="*/ 0 h 594"/>
                <a:gd name="T40" fmla="*/ 933 w 1878"/>
                <a:gd name="T41" fmla="*/ 0 h 594"/>
                <a:gd name="T42" fmla="*/ 987 w 1878"/>
                <a:gd name="T43" fmla="*/ 0 h 594"/>
                <a:gd name="T44" fmla="*/ 1029 w 1878"/>
                <a:gd name="T45" fmla="*/ 0 h 594"/>
                <a:gd name="T46" fmla="*/ 1077 w 1878"/>
                <a:gd name="T47" fmla="*/ 0 h 594"/>
                <a:gd name="T48" fmla="*/ 1119 w 1878"/>
                <a:gd name="T49" fmla="*/ 0 h 594"/>
                <a:gd name="T50" fmla="*/ 1172 w 1878"/>
                <a:gd name="T51" fmla="*/ 0 h 594"/>
                <a:gd name="T52" fmla="*/ 1214 w 1878"/>
                <a:gd name="T53" fmla="*/ 0 h 594"/>
                <a:gd name="T54" fmla="*/ 1262 w 1878"/>
                <a:gd name="T55" fmla="*/ 0 h 594"/>
                <a:gd name="T56" fmla="*/ 1310 w 1878"/>
                <a:gd name="T57" fmla="*/ 0 h 594"/>
                <a:gd name="T58" fmla="*/ 1358 w 1878"/>
                <a:gd name="T59" fmla="*/ 0 h 594"/>
                <a:gd name="T60" fmla="*/ 1406 w 1878"/>
                <a:gd name="T61" fmla="*/ 0 h 594"/>
                <a:gd name="T62" fmla="*/ 1447 w 1878"/>
                <a:gd name="T63" fmla="*/ 0 h 594"/>
                <a:gd name="T64" fmla="*/ 1501 w 1878"/>
                <a:gd name="T65" fmla="*/ 0 h 594"/>
                <a:gd name="T66" fmla="*/ 1543 w 1878"/>
                <a:gd name="T67" fmla="*/ 0 h 594"/>
                <a:gd name="T68" fmla="*/ 1591 w 1878"/>
                <a:gd name="T69" fmla="*/ 0 h 594"/>
                <a:gd name="T70" fmla="*/ 1639 w 1878"/>
                <a:gd name="T71" fmla="*/ 0 h 594"/>
                <a:gd name="T72" fmla="*/ 1687 w 1878"/>
                <a:gd name="T73" fmla="*/ 0 h 594"/>
                <a:gd name="T74" fmla="*/ 1734 w 1878"/>
                <a:gd name="T75" fmla="*/ 0 h 594"/>
                <a:gd name="T76" fmla="*/ 1776 w 1878"/>
                <a:gd name="T77" fmla="*/ 0 h 594"/>
                <a:gd name="T78" fmla="*/ 1824 w 1878"/>
                <a:gd name="T79" fmla="*/ 0 h 594"/>
                <a:gd name="T80" fmla="*/ 1878 w 1878"/>
                <a:gd name="T8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8" h="594">
                  <a:moveTo>
                    <a:pt x="0" y="594"/>
                  </a:moveTo>
                  <a:lnTo>
                    <a:pt x="42" y="594"/>
                  </a:lnTo>
                  <a:lnTo>
                    <a:pt x="96" y="594"/>
                  </a:lnTo>
                  <a:lnTo>
                    <a:pt x="138" y="594"/>
                  </a:lnTo>
                  <a:lnTo>
                    <a:pt x="186" y="0"/>
                  </a:lnTo>
                  <a:lnTo>
                    <a:pt x="228" y="0"/>
                  </a:lnTo>
                  <a:lnTo>
                    <a:pt x="281" y="0"/>
                  </a:lnTo>
                  <a:lnTo>
                    <a:pt x="329" y="0"/>
                  </a:lnTo>
                  <a:lnTo>
                    <a:pt x="371" y="0"/>
                  </a:lnTo>
                  <a:lnTo>
                    <a:pt x="425" y="0"/>
                  </a:lnTo>
                  <a:lnTo>
                    <a:pt x="467" y="0"/>
                  </a:lnTo>
                  <a:lnTo>
                    <a:pt x="515" y="0"/>
                  </a:lnTo>
                  <a:lnTo>
                    <a:pt x="556" y="0"/>
                  </a:lnTo>
                  <a:lnTo>
                    <a:pt x="610" y="0"/>
                  </a:lnTo>
                  <a:lnTo>
                    <a:pt x="658" y="0"/>
                  </a:lnTo>
                  <a:lnTo>
                    <a:pt x="700" y="0"/>
                  </a:lnTo>
                  <a:lnTo>
                    <a:pt x="748" y="0"/>
                  </a:lnTo>
                  <a:lnTo>
                    <a:pt x="796" y="0"/>
                  </a:lnTo>
                  <a:lnTo>
                    <a:pt x="843" y="0"/>
                  </a:lnTo>
                  <a:lnTo>
                    <a:pt x="885" y="0"/>
                  </a:lnTo>
                  <a:lnTo>
                    <a:pt x="933" y="0"/>
                  </a:lnTo>
                  <a:lnTo>
                    <a:pt x="987" y="0"/>
                  </a:lnTo>
                  <a:lnTo>
                    <a:pt x="1029" y="0"/>
                  </a:lnTo>
                  <a:lnTo>
                    <a:pt x="1077" y="0"/>
                  </a:lnTo>
                  <a:lnTo>
                    <a:pt x="1119" y="0"/>
                  </a:lnTo>
                  <a:lnTo>
                    <a:pt x="1172" y="0"/>
                  </a:lnTo>
                  <a:lnTo>
                    <a:pt x="1214" y="0"/>
                  </a:lnTo>
                  <a:lnTo>
                    <a:pt x="1262" y="0"/>
                  </a:lnTo>
                  <a:lnTo>
                    <a:pt x="1310" y="0"/>
                  </a:lnTo>
                  <a:lnTo>
                    <a:pt x="1358" y="0"/>
                  </a:lnTo>
                  <a:lnTo>
                    <a:pt x="1406" y="0"/>
                  </a:lnTo>
                  <a:lnTo>
                    <a:pt x="1447" y="0"/>
                  </a:lnTo>
                  <a:lnTo>
                    <a:pt x="1501" y="0"/>
                  </a:lnTo>
                  <a:lnTo>
                    <a:pt x="1543" y="0"/>
                  </a:lnTo>
                  <a:lnTo>
                    <a:pt x="1591" y="0"/>
                  </a:lnTo>
                  <a:lnTo>
                    <a:pt x="1639" y="0"/>
                  </a:lnTo>
                  <a:lnTo>
                    <a:pt x="1687" y="0"/>
                  </a:lnTo>
                  <a:lnTo>
                    <a:pt x="1734" y="0"/>
                  </a:lnTo>
                  <a:lnTo>
                    <a:pt x="1776" y="0"/>
                  </a:lnTo>
                  <a:lnTo>
                    <a:pt x="1824" y="0"/>
                  </a:lnTo>
                  <a:lnTo>
                    <a:pt x="18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8" name="Freeform 108"/>
            <p:cNvSpPr>
              <a:spLocks/>
            </p:cNvSpPr>
            <p:nvPr/>
          </p:nvSpPr>
          <p:spPr bwMode="auto">
            <a:xfrm>
              <a:off x="756" y="919"/>
              <a:ext cx="1878" cy="594"/>
            </a:xfrm>
            <a:custGeom>
              <a:avLst/>
              <a:gdLst>
                <a:gd name="T0" fmla="*/ 0 w 1878"/>
                <a:gd name="T1" fmla="*/ 594 h 594"/>
                <a:gd name="T2" fmla="*/ 42 w 1878"/>
                <a:gd name="T3" fmla="*/ 594 h 594"/>
                <a:gd name="T4" fmla="*/ 96 w 1878"/>
                <a:gd name="T5" fmla="*/ 594 h 594"/>
                <a:gd name="T6" fmla="*/ 138 w 1878"/>
                <a:gd name="T7" fmla="*/ 594 h 594"/>
                <a:gd name="T8" fmla="*/ 186 w 1878"/>
                <a:gd name="T9" fmla="*/ 594 h 594"/>
                <a:gd name="T10" fmla="*/ 228 w 1878"/>
                <a:gd name="T11" fmla="*/ 594 h 594"/>
                <a:gd name="T12" fmla="*/ 281 w 1878"/>
                <a:gd name="T13" fmla="*/ 594 h 594"/>
                <a:gd name="T14" fmla="*/ 329 w 1878"/>
                <a:gd name="T15" fmla="*/ 0 h 594"/>
                <a:gd name="T16" fmla="*/ 371 w 1878"/>
                <a:gd name="T17" fmla="*/ 0 h 594"/>
                <a:gd name="T18" fmla="*/ 425 w 1878"/>
                <a:gd name="T19" fmla="*/ 0 h 594"/>
                <a:gd name="T20" fmla="*/ 467 w 1878"/>
                <a:gd name="T21" fmla="*/ 0 h 594"/>
                <a:gd name="T22" fmla="*/ 515 w 1878"/>
                <a:gd name="T23" fmla="*/ 0 h 594"/>
                <a:gd name="T24" fmla="*/ 556 w 1878"/>
                <a:gd name="T25" fmla="*/ 0 h 594"/>
                <a:gd name="T26" fmla="*/ 610 w 1878"/>
                <a:gd name="T27" fmla="*/ 0 h 594"/>
                <a:gd name="T28" fmla="*/ 658 w 1878"/>
                <a:gd name="T29" fmla="*/ 0 h 594"/>
                <a:gd name="T30" fmla="*/ 700 w 1878"/>
                <a:gd name="T31" fmla="*/ 0 h 594"/>
                <a:gd name="T32" fmla="*/ 748 w 1878"/>
                <a:gd name="T33" fmla="*/ 0 h 594"/>
                <a:gd name="T34" fmla="*/ 796 w 1878"/>
                <a:gd name="T35" fmla="*/ 0 h 594"/>
                <a:gd name="T36" fmla="*/ 843 w 1878"/>
                <a:gd name="T37" fmla="*/ 0 h 594"/>
                <a:gd name="T38" fmla="*/ 885 w 1878"/>
                <a:gd name="T39" fmla="*/ 0 h 594"/>
                <a:gd name="T40" fmla="*/ 933 w 1878"/>
                <a:gd name="T41" fmla="*/ 0 h 594"/>
                <a:gd name="T42" fmla="*/ 987 w 1878"/>
                <a:gd name="T43" fmla="*/ 0 h 594"/>
                <a:gd name="T44" fmla="*/ 1029 w 1878"/>
                <a:gd name="T45" fmla="*/ 0 h 594"/>
                <a:gd name="T46" fmla="*/ 1077 w 1878"/>
                <a:gd name="T47" fmla="*/ 0 h 594"/>
                <a:gd name="T48" fmla="*/ 1119 w 1878"/>
                <a:gd name="T49" fmla="*/ 0 h 594"/>
                <a:gd name="T50" fmla="*/ 1172 w 1878"/>
                <a:gd name="T51" fmla="*/ 0 h 594"/>
                <a:gd name="T52" fmla="*/ 1214 w 1878"/>
                <a:gd name="T53" fmla="*/ 0 h 594"/>
                <a:gd name="T54" fmla="*/ 1262 w 1878"/>
                <a:gd name="T55" fmla="*/ 0 h 594"/>
                <a:gd name="T56" fmla="*/ 1310 w 1878"/>
                <a:gd name="T57" fmla="*/ 0 h 594"/>
                <a:gd name="T58" fmla="*/ 1358 w 1878"/>
                <a:gd name="T59" fmla="*/ 0 h 594"/>
                <a:gd name="T60" fmla="*/ 1406 w 1878"/>
                <a:gd name="T61" fmla="*/ 0 h 594"/>
                <a:gd name="T62" fmla="*/ 1447 w 1878"/>
                <a:gd name="T63" fmla="*/ 0 h 594"/>
                <a:gd name="T64" fmla="*/ 1501 w 1878"/>
                <a:gd name="T65" fmla="*/ 0 h 594"/>
                <a:gd name="T66" fmla="*/ 1543 w 1878"/>
                <a:gd name="T67" fmla="*/ 0 h 594"/>
                <a:gd name="T68" fmla="*/ 1591 w 1878"/>
                <a:gd name="T69" fmla="*/ 0 h 594"/>
                <a:gd name="T70" fmla="*/ 1639 w 1878"/>
                <a:gd name="T71" fmla="*/ 0 h 594"/>
                <a:gd name="T72" fmla="*/ 1687 w 1878"/>
                <a:gd name="T73" fmla="*/ 0 h 594"/>
                <a:gd name="T74" fmla="*/ 1734 w 1878"/>
                <a:gd name="T75" fmla="*/ 0 h 594"/>
                <a:gd name="T76" fmla="*/ 1776 w 1878"/>
                <a:gd name="T77" fmla="*/ 0 h 594"/>
                <a:gd name="T78" fmla="*/ 1824 w 1878"/>
                <a:gd name="T79" fmla="*/ 0 h 594"/>
                <a:gd name="T80" fmla="*/ 1878 w 1878"/>
                <a:gd name="T8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8" h="594">
                  <a:moveTo>
                    <a:pt x="0" y="594"/>
                  </a:moveTo>
                  <a:lnTo>
                    <a:pt x="42" y="594"/>
                  </a:lnTo>
                  <a:lnTo>
                    <a:pt x="96" y="594"/>
                  </a:lnTo>
                  <a:lnTo>
                    <a:pt x="138" y="594"/>
                  </a:lnTo>
                  <a:lnTo>
                    <a:pt x="186" y="594"/>
                  </a:lnTo>
                  <a:lnTo>
                    <a:pt x="228" y="594"/>
                  </a:lnTo>
                  <a:lnTo>
                    <a:pt x="281" y="594"/>
                  </a:lnTo>
                  <a:lnTo>
                    <a:pt x="329" y="0"/>
                  </a:lnTo>
                  <a:lnTo>
                    <a:pt x="371" y="0"/>
                  </a:lnTo>
                  <a:lnTo>
                    <a:pt x="425" y="0"/>
                  </a:lnTo>
                  <a:lnTo>
                    <a:pt x="467" y="0"/>
                  </a:lnTo>
                  <a:lnTo>
                    <a:pt x="515" y="0"/>
                  </a:lnTo>
                  <a:lnTo>
                    <a:pt x="556" y="0"/>
                  </a:lnTo>
                  <a:lnTo>
                    <a:pt x="610" y="0"/>
                  </a:lnTo>
                  <a:lnTo>
                    <a:pt x="658" y="0"/>
                  </a:lnTo>
                  <a:lnTo>
                    <a:pt x="700" y="0"/>
                  </a:lnTo>
                  <a:lnTo>
                    <a:pt x="748" y="0"/>
                  </a:lnTo>
                  <a:lnTo>
                    <a:pt x="796" y="0"/>
                  </a:lnTo>
                  <a:lnTo>
                    <a:pt x="843" y="0"/>
                  </a:lnTo>
                  <a:lnTo>
                    <a:pt x="885" y="0"/>
                  </a:lnTo>
                  <a:lnTo>
                    <a:pt x="933" y="0"/>
                  </a:lnTo>
                  <a:lnTo>
                    <a:pt x="987" y="0"/>
                  </a:lnTo>
                  <a:lnTo>
                    <a:pt x="1029" y="0"/>
                  </a:lnTo>
                  <a:lnTo>
                    <a:pt x="1077" y="0"/>
                  </a:lnTo>
                  <a:lnTo>
                    <a:pt x="1119" y="0"/>
                  </a:lnTo>
                  <a:lnTo>
                    <a:pt x="1172" y="0"/>
                  </a:lnTo>
                  <a:lnTo>
                    <a:pt x="1214" y="0"/>
                  </a:lnTo>
                  <a:lnTo>
                    <a:pt x="1262" y="0"/>
                  </a:lnTo>
                  <a:lnTo>
                    <a:pt x="1310" y="0"/>
                  </a:lnTo>
                  <a:lnTo>
                    <a:pt x="1358" y="0"/>
                  </a:lnTo>
                  <a:lnTo>
                    <a:pt x="1406" y="0"/>
                  </a:lnTo>
                  <a:lnTo>
                    <a:pt x="1447" y="0"/>
                  </a:lnTo>
                  <a:lnTo>
                    <a:pt x="1501" y="0"/>
                  </a:lnTo>
                  <a:lnTo>
                    <a:pt x="1543" y="0"/>
                  </a:lnTo>
                  <a:lnTo>
                    <a:pt x="1591" y="0"/>
                  </a:lnTo>
                  <a:lnTo>
                    <a:pt x="1639" y="0"/>
                  </a:lnTo>
                  <a:lnTo>
                    <a:pt x="1687" y="0"/>
                  </a:lnTo>
                  <a:lnTo>
                    <a:pt x="1734" y="0"/>
                  </a:lnTo>
                  <a:lnTo>
                    <a:pt x="1776" y="0"/>
                  </a:lnTo>
                  <a:lnTo>
                    <a:pt x="1824" y="0"/>
                  </a:lnTo>
                  <a:lnTo>
                    <a:pt x="1878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69" name="Rectangle 109"/>
            <p:cNvSpPr>
              <a:spLocks noChangeArrowheads="1"/>
            </p:cNvSpPr>
            <p:nvPr/>
          </p:nvSpPr>
          <p:spPr bwMode="auto">
            <a:xfrm rot="16200000">
              <a:off x="96" y="905"/>
              <a:ext cx="78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concentration</a:t>
              </a:r>
              <a:endParaRPr lang="en-US"/>
            </a:p>
          </p:txBody>
        </p:sp>
        <p:sp>
          <p:nvSpPr>
            <p:cNvPr id="66670" name="Rectangle 110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1" name="Rectangle 111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2" name="Line 112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3" name="Freeform 113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4" name="Line 114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5" name="Line 115"/>
            <p:cNvSpPr>
              <a:spLocks noChangeShapeType="1"/>
            </p:cNvSpPr>
            <p:nvPr/>
          </p:nvSpPr>
          <p:spPr bwMode="auto">
            <a:xfrm>
              <a:off x="756" y="383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6" name="Line 116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7" name="Line 117"/>
            <p:cNvSpPr>
              <a:spLocks noChangeShapeType="1"/>
            </p:cNvSpPr>
            <p:nvPr/>
          </p:nvSpPr>
          <p:spPr bwMode="auto">
            <a:xfrm flipV="1">
              <a:off x="75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8" name="Line 118"/>
            <p:cNvSpPr>
              <a:spLocks noChangeShapeType="1"/>
            </p:cNvSpPr>
            <p:nvPr/>
          </p:nvSpPr>
          <p:spPr bwMode="auto">
            <a:xfrm>
              <a:off x="75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79" name="Rectangle 119"/>
            <p:cNvSpPr>
              <a:spLocks noChangeArrowheads="1"/>
            </p:cNvSpPr>
            <p:nvPr/>
          </p:nvSpPr>
          <p:spPr bwMode="auto">
            <a:xfrm>
              <a:off x="732" y="3862"/>
              <a:ext cx="5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66680" name="Line 120"/>
            <p:cNvSpPr>
              <a:spLocks noChangeShapeType="1"/>
            </p:cNvSpPr>
            <p:nvPr/>
          </p:nvSpPr>
          <p:spPr bwMode="auto">
            <a:xfrm flipV="1">
              <a:off x="138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1" name="Line 121"/>
            <p:cNvSpPr>
              <a:spLocks noChangeShapeType="1"/>
            </p:cNvSpPr>
            <p:nvPr/>
          </p:nvSpPr>
          <p:spPr bwMode="auto">
            <a:xfrm>
              <a:off x="138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2" name="Rectangle 122"/>
            <p:cNvSpPr>
              <a:spLocks noChangeArrowheads="1"/>
            </p:cNvSpPr>
            <p:nvPr/>
          </p:nvSpPr>
          <p:spPr bwMode="auto">
            <a:xfrm>
              <a:off x="1325" y="3862"/>
              <a:ext cx="12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66683" name="Line 123"/>
            <p:cNvSpPr>
              <a:spLocks noChangeShapeType="1"/>
            </p:cNvSpPr>
            <p:nvPr/>
          </p:nvSpPr>
          <p:spPr bwMode="auto">
            <a:xfrm flipV="1">
              <a:off x="200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4" name="Line 124"/>
            <p:cNvSpPr>
              <a:spLocks noChangeShapeType="1"/>
            </p:cNvSpPr>
            <p:nvPr/>
          </p:nvSpPr>
          <p:spPr bwMode="auto">
            <a:xfrm>
              <a:off x="200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5" name="Rectangle 125"/>
            <p:cNvSpPr>
              <a:spLocks noChangeArrowheads="1"/>
            </p:cNvSpPr>
            <p:nvPr/>
          </p:nvSpPr>
          <p:spPr bwMode="auto">
            <a:xfrm>
              <a:off x="1927" y="3862"/>
              <a:ext cx="17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66686" name="Line 126"/>
            <p:cNvSpPr>
              <a:spLocks noChangeShapeType="1"/>
            </p:cNvSpPr>
            <p:nvPr/>
          </p:nvSpPr>
          <p:spPr bwMode="auto">
            <a:xfrm flipV="1">
              <a:off x="263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7" name="Line 127"/>
            <p:cNvSpPr>
              <a:spLocks noChangeShapeType="1"/>
            </p:cNvSpPr>
            <p:nvPr/>
          </p:nvSpPr>
          <p:spPr bwMode="auto">
            <a:xfrm>
              <a:off x="263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88" name="Rectangle 128"/>
            <p:cNvSpPr>
              <a:spLocks noChangeArrowheads="1"/>
            </p:cNvSpPr>
            <p:nvPr/>
          </p:nvSpPr>
          <p:spPr bwMode="auto">
            <a:xfrm>
              <a:off x="2550" y="3862"/>
              <a:ext cx="18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66689" name="Line 129"/>
            <p:cNvSpPr>
              <a:spLocks noChangeShapeType="1"/>
            </p:cNvSpPr>
            <p:nvPr/>
          </p:nvSpPr>
          <p:spPr bwMode="auto">
            <a:xfrm>
              <a:off x="756" y="383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0" name="Line 130"/>
            <p:cNvSpPr>
              <a:spLocks noChangeShapeType="1"/>
            </p:cNvSpPr>
            <p:nvPr/>
          </p:nvSpPr>
          <p:spPr bwMode="auto">
            <a:xfrm flipH="1">
              <a:off x="2604" y="383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1" name="Rectangle 131"/>
            <p:cNvSpPr>
              <a:spLocks noChangeArrowheads="1"/>
            </p:cNvSpPr>
            <p:nvPr/>
          </p:nvSpPr>
          <p:spPr bwMode="auto">
            <a:xfrm>
              <a:off x="613" y="3784"/>
              <a:ext cx="12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66692" name="Line 132"/>
            <p:cNvSpPr>
              <a:spLocks noChangeShapeType="1"/>
            </p:cNvSpPr>
            <p:nvPr/>
          </p:nvSpPr>
          <p:spPr bwMode="auto">
            <a:xfrm>
              <a:off x="756" y="309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3" name="Line 133"/>
            <p:cNvSpPr>
              <a:spLocks noChangeShapeType="1"/>
            </p:cNvSpPr>
            <p:nvPr/>
          </p:nvSpPr>
          <p:spPr bwMode="auto">
            <a:xfrm flipH="1">
              <a:off x="2604" y="309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4" name="Rectangle 134"/>
            <p:cNvSpPr>
              <a:spLocks noChangeArrowheads="1"/>
            </p:cNvSpPr>
            <p:nvPr/>
          </p:nvSpPr>
          <p:spPr bwMode="auto">
            <a:xfrm>
              <a:off x="613" y="3041"/>
              <a:ext cx="12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66695" name="Line 135"/>
            <p:cNvSpPr>
              <a:spLocks noChangeShapeType="1"/>
            </p:cNvSpPr>
            <p:nvPr/>
          </p:nvSpPr>
          <p:spPr bwMode="auto">
            <a:xfrm>
              <a:off x="756" y="235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6" name="Line 136"/>
            <p:cNvSpPr>
              <a:spLocks noChangeShapeType="1"/>
            </p:cNvSpPr>
            <p:nvPr/>
          </p:nvSpPr>
          <p:spPr bwMode="auto">
            <a:xfrm flipH="1">
              <a:off x="2604" y="235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7" name="Rectangle 137"/>
            <p:cNvSpPr>
              <a:spLocks noChangeArrowheads="1"/>
            </p:cNvSpPr>
            <p:nvPr/>
          </p:nvSpPr>
          <p:spPr bwMode="auto">
            <a:xfrm>
              <a:off x="613" y="2305"/>
              <a:ext cx="12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55</a:t>
              </a:r>
              <a:endParaRPr lang="en-US"/>
            </a:p>
          </p:txBody>
        </p:sp>
        <p:sp>
          <p:nvSpPr>
            <p:cNvPr id="66698" name="Line 138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99" name="Freeform 139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0" name="Line 140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1" name="Freeform 141"/>
            <p:cNvSpPr>
              <a:spLocks/>
            </p:cNvSpPr>
            <p:nvPr/>
          </p:nvSpPr>
          <p:spPr bwMode="auto">
            <a:xfrm>
              <a:off x="786" y="2717"/>
              <a:ext cx="1250" cy="378"/>
            </a:xfrm>
            <a:custGeom>
              <a:avLst/>
              <a:gdLst>
                <a:gd name="T0" fmla="*/ 0 w 1250"/>
                <a:gd name="T1" fmla="*/ 378 h 378"/>
                <a:gd name="T2" fmla="*/ 36 w 1250"/>
                <a:gd name="T3" fmla="*/ 378 h 378"/>
                <a:gd name="T4" fmla="*/ 66 w 1250"/>
                <a:gd name="T5" fmla="*/ 378 h 378"/>
                <a:gd name="T6" fmla="*/ 96 w 1250"/>
                <a:gd name="T7" fmla="*/ 378 h 378"/>
                <a:gd name="T8" fmla="*/ 126 w 1250"/>
                <a:gd name="T9" fmla="*/ 378 h 378"/>
                <a:gd name="T10" fmla="*/ 126 w 1250"/>
                <a:gd name="T11" fmla="*/ 0 h 378"/>
                <a:gd name="T12" fmla="*/ 156 w 1250"/>
                <a:gd name="T13" fmla="*/ 0 h 378"/>
                <a:gd name="T14" fmla="*/ 156 w 1250"/>
                <a:gd name="T15" fmla="*/ 228 h 378"/>
                <a:gd name="T16" fmla="*/ 186 w 1250"/>
                <a:gd name="T17" fmla="*/ 228 h 378"/>
                <a:gd name="T18" fmla="*/ 222 w 1250"/>
                <a:gd name="T19" fmla="*/ 228 h 378"/>
                <a:gd name="T20" fmla="*/ 251 w 1250"/>
                <a:gd name="T21" fmla="*/ 228 h 378"/>
                <a:gd name="T22" fmla="*/ 281 w 1250"/>
                <a:gd name="T23" fmla="*/ 228 h 378"/>
                <a:gd name="T24" fmla="*/ 311 w 1250"/>
                <a:gd name="T25" fmla="*/ 228 h 378"/>
                <a:gd name="T26" fmla="*/ 341 w 1250"/>
                <a:gd name="T27" fmla="*/ 228 h 378"/>
                <a:gd name="T28" fmla="*/ 371 w 1250"/>
                <a:gd name="T29" fmla="*/ 228 h 378"/>
                <a:gd name="T30" fmla="*/ 407 w 1250"/>
                <a:gd name="T31" fmla="*/ 228 h 378"/>
                <a:gd name="T32" fmla="*/ 437 w 1250"/>
                <a:gd name="T33" fmla="*/ 228 h 378"/>
                <a:gd name="T34" fmla="*/ 467 w 1250"/>
                <a:gd name="T35" fmla="*/ 228 h 378"/>
                <a:gd name="T36" fmla="*/ 497 w 1250"/>
                <a:gd name="T37" fmla="*/ 228 h 378"/>
                <a:gd name="T38" fmla="*/ 526 w 1250"/>
                <a:gd name="T39" fmla="*/ 228 h 378"/>
                <a:gd name="T40" fmla="*/ 556 w 1250"/>
                <a:gd name="T41" fmla="*/ 228 h 378"/>
                <a:gd name="T42" fmla="*/ 598 w 1250"/>
                <a:gd name="T43" fmla="*/ 228 h 378"/>
                <a:gd name="T44" fmla="*/ 628 w 1250"/>
                <a:gd name="T45" fmla="*/ 228 h 378"/>
                <a:gd name="T46" fmla="*/ 658 w 1250"/>
                <a:gd name="T47" fmla="*/ 228 h 378"/>
                <a:gd name="T48" fmla="*/ 688 w 1250"/>
                <a:gd name="T49" fmla="*/ 228 h 378"/>
                <a:gd name="T50" fmla="*/ 718 w 1250"/>
                <a:gd name="T51" fmla="*/ 228 h 378"/>
                <a:gd name="T52" fmla="*/ 754 w 1250"/>
                <a:gd name="T53" fmla="*/ 228 h 378"/>
                <a:gd name="T54" fmla="*/ 784 w 1250"/>
                <a:gd name="T55" fmla="*/ 228 h 378"/>
                <a:gd name="T56" fmla="*/ 813 w 1250"/>
                <a:gd name="T57" fmla="*/ 228 h 378"/>
                <a:gd name="T58" fmla="*/ 843 w 1250"/>
                <a:gd name="T59" fmla="*/ 228 h 378"/>
                <a:gd name="T60" fmla="*/ 873 w 1250"/>
                <a:gd name="T61" fmla="*/ 228 h 378"/>
                <a:gd name="T62" fmla="*/ 903 w 1250"/>
                <a:gd name="T63" fmla="*/ 228 h 378"/>
                <a:gd name="T64" fmla="*/ 939 w 1250"/>
                <a:gd name="T65" fmla="*/ 228 h 378"/>
                <a:gd name="T66" fmla="*/ 969 w 1250"/>
                <a:gd name="T67" fmla="*/ 228 h 378"/>
                <a:gd name="T68" fmla="*/ 999 w 1250"/>
                <a:gd name="T69" fmla="*/ 228 h 378"/>
                <a:gd name="T70" fmla="*/ 1029 w 1250"/>
                <a:gd name="T71" fmla="*/ 228 h 378"/>
                <a:gd name="T72" fmla="*/ 1059 w 1250"/>
                <a:gd name="T73" fmla="*/ 228 h 378"/>
                <a:gd name="T74" fmla="*/ 1089 w 1250"/>
                <a:gd name="T75" fmla="*/ 228 h 378"/>
                <a:gd name="T76" fmla="*/ 1124 w 1250"/>
                <a:gd name="T77" fmla="*/ 228 h 378"/>
                <a:gd name="T78" fmla="*/ 1154 w 1250"/>
                <a:gd name="T79" fmla="*/ 228 h 378"/>
                <a:gd name="T80" fmla="*/ 1184 w 1250"/>
                <a:gd name="T81" fmla="*/ 228 h 378"/>
                <a:gd name="T82" fmla="*/ 1220 w 1250"/>
                <a:gd name="T83" fmla="*/ 228 h 378"/>
                <a:gd name="T84" fmla="*/ 1250 w 1250"/>
                <a:gd name="T85" fmla="*/ 22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0" h="378">
                  <a:moveTo>
                    <a:pt x="0" y="378"/>
                  </a:moveTo>
                  <a:lnTo>
                    <a:pt x="36" y="378"/>
                  </a:lnTo>
                  <a:lnTo>
                    <a:pt x="66" y="378"/>
                  </a:lnTo>
                  <a:lnTo>
                    <a:pt x="96" y="378"/>
                  </a:lnTo>
                  <a:lnTo>
                    <a:pt x="126" y="378"/>
                  </a:lnTo>
                  <a:lnTo>
                    <a:pt x="126" y="0"/>
                  </a:lnTo>
                  <a:lnTo>
                    <a:pt x="156" y="0"/>
                  </a:lnTo>
                  <a:lnTo>
                    <a:pt x="156" y="228"/>
                  </a:lnTo>
                  <a:lnTo>
                    <a:pt x="186" y="228"/>
                  </a:lnTo>
                  <a:lnTo>
                    <a:pt x="222" y="228"/>
                  </a:lnTo>
                  <a:lnTo>
                    <a:pt x="251" y="228"/>
                  </a:lnTo>
                  <a:lnTo>
                    <a:pt x="281" y="228"/>
                  </a:lnTo>
                  <a:lnTo>
                    <a:pt x="311" y="228"/>
                  </a:lnTo>
                  <a:lnTo>
                    <a:pt x="341" y="228"/>
                  </a:lnTo>
                  <a:lnTo>
                    <a:pt x="371" y="228"/>
                  </a:lnTo>
                  <a:lnTo>
                    <a:pt x="407" y="228"/>
                  </a:lnTo>
                  <a:lnTo>
                    <a:pt x="437" y="228"/>
                  </a:lnTo>
                  <a:lnTo>
                    <a:pt x="467" y="228"/>
                  </a:lnTo>
                  <a:lnTo>
                    <a:pt x="497" y="228"/>
                  </a:lnTo>
                  <a:lnTo>
                    <a:pt x="526" y="228"/>
                  </a:lnTo>
                  <a:lnTo>
                    <a:pt x="556" y="228"/>
                  </a:lnTo>
                  <a:lnTo>
                    <a:pt x="598" y="228"/>
                  </a:lnTo>
                  <a:lnTo>
                    <a:pt x="628" y="228"/>
                  </a:lnTo>
                  <a:lnTo>
                    <a:pt x="658" y="228"/>
                  </a:lnTo>
                  <a:lnTo>
                    <a:pt x="688" y="228"/>
                  </a:lnTo>
                  <a:lnTo>
                    <a:pt x="718" y="228"/>
                  </a:lnTo>
                  <a:lnTo>
                    <a:pt x="754" y="228"/>
                  </a:lnTo>
                  <a:lnTo>
                    <a:pt x="784" y="228"/>
                  </a:lnTo>
                  <a:lnTo>
                    <a:pt x="813" y="228"/>
                  </a:lnTo>
                  <a:lnTo>
                    <a:pt x="843" y="228"/>
                  </a:lnTo>
                  <a:lnTo>
                    <a:pt x="873" y="228"/>
                  </a:lnTo>
                  <a:lnTo>
                    <a:pt x="903" y="228"/>
                  </a:lnTo>
                  <a:lnTo>
                    <a:pt x="939" y="228"/>
                  </a:lnTo>
                  <a:lnTo>
                    <a:pt x="969" y="228"/>
                  </a:lnTo>
                  <a:lnTo>
                    <a:pt x="999" y="228"/>
                  </a:lnTo>
                  <a:lnTo>
                    <a:pt x="1029" y="228"/>
                  </a:lnTo>
                  <a:lnTo>
                    <a:pt x="1059" y="228"/>
                  </a:lnTo>
                  <a:lnTo>
                    <a:pt x="1089" y="228"/>
                  </a:lnTo>
                  <a:lnTo>
                    <a:pt x="1124" y="228"/>
                  </a:lnTo>
                  <a:lnTo>
                    <a:pt x="1154" y="228"/>
                  </a:lnTo>
                  <a:lnTo>
                    <a:pt x="1184" y="228"/>
                  </a:lnTo>
                  <a:lnTo>
                    <a:pt x="1220" y="228"/>
                  </a:lnTo>
                  <a:lnTo>
                    <a:pt x="1250" y="22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2" name="Rectangle 142"/>
            <p:cNvSpPr>
              <a:spLocks noChangeArrowheads="1"/>
            </p:cNvSpPr>
            <p:nvPr/>
          </p:nvSpPr>
          <p:spPr bwMode="auto">
            <a:xfrm>
              <a:off x="1578" y="3994"/>
              <a:ext cx="23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66703" name="Rectangle 143"/>
            <p:cNvSpPr>
              <a:spLocks noChangeArrowheads="1"/>
            </p:cNvSpPr>
            <p:nvPr/>
          </p:nvSpPr>
          <p:spPr bwMode="auto">
            <a:xfrm rot="16200000">
              <a:off x="109" y="2927"/>
              <a:ext cx="80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valve opening</a:t>
              </a:r>
              <a:endParaRPr lang="en-US"/>
            </a:p>
          </p:txBody>
        </p:sp>
      </p:grpSp>
      <p:grpSp>
        <p:nvGrpSpPr>
          <p:cNvPr id="66704" name="Group 144"/>
          <p:cNvGrpSpPr>
            <a:grpSpLocks/>
          </p:cNvGrpSpPr>
          <p:nvPr/>
        </p:nvGrpSpPr>
        <p:grpSpPr bwMode="auto">
          <a:xfrm>
            <a:off x="2743200" y="2667000"/>
            <a:ext cx="685800" cy="838200"/>
            <a:chOff x="4721" y="1441"/>
            <a:chExt cx="1039" cy="1269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6" name="Freeform 146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7" name="Freeform 147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8" name="Freeform 148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09" name="Freeform 149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0" name="Freeform 150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711" name="AutoShape 151"/>
          <p:cNvSpPr>
            <a:spLocks noChangeArrowheads="1"/>
          </p:cNvSpPr>
          <p:nvPr/>
        </p:nvSpPr>
        <p:spPr bwMode="auto">
          <a:xfrm>
            <a:off x="304800" y="1981200"/>
            <a:ext cx="2057400" cy="1143000"/>
          </a:xfrm>
          <a:prstGeom prst="wedgeRoundRectCallout">
            <a:avLst>
              <a:gd name="adj1" fmla="val 72375"/>
              <a:gd name="adj2" fmla="val 1888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Why didn’t the CV</a:t>
            </a:r>
          </a:p>
          <a:p>
            <a:pPr algn="ctr"/>
            <a:r>
              <a:rPr lang="en-US" sz="1800" b="1"/>
              <a:t>track the set </a:t>
            </a:r>
          </a:p>
          <a:p>
            <a:pPr algn="ctr"/>
            <a:r>
              <a:rPr lang="en-US" sz="1800" b="1"/>
              <a:t>point exactly?</a:t>
            </a:r>
          </a:p>
        </p:txBody>
      </p:sp>
      <p:grpSp>
        <p:nvGrpSpPr>
          <p:cNvPr id="66712" name="Group 152"/>
          <p:cNvGrpSpPr>
            <a:grpSpLocks/>
          </p:cNvGrpSpPr>
          <p:nvPr/>
        </p:nvGrpSpPr>
        <p:grpSpPr bwMode="auto">
          <a:xfrm>
            <a:off x="2895600" y="4953000"/>
            <a:ext cx="685800" cy="838200"/>
            <a:chOff x="4721" y="1441"/>
            <a:chExt cx="1039" cy="1269"/>
          </a:xfrm>
        </p:grpSpPr>
        <p:sp>
          <p:nvSpPr>
            <p:cNvPr id="66713" name="Freeform 153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4" name="Freeform 154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5" name="Freeform 155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6" name="Freeform 156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7" name="Freeform 157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8" name="Freeform 158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719" name="AutoShape 159"/>
          <p:cNvSpPr>
            <a:spLocks noChangeArrowheads="1"/>
          </p:cNvSpPr>
          <p:nvPr/>
        </p:nvSpPr>
        <p:spPr bwMode="auto">
          <a:xfrm>
            <a:off x="457200" y="4267200"/>
            <a:ext cx="2057400" cy="1371600"/>
          </a:xfrm>
          <a:prstGeom prst="wedgeRoundRectCallout">
            <a:avLst>
              <a:gd name="adj1" fmla="val 75079"/>
              <a:gd name="adj2" fmla="val -150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We calculated </a:t>
            </a:r>
          </a:p>
          <a:p>
            <a:pPr algn="ctr"/>
            <a:r>
              <a:rPr lang="en-US" sz="1800" b="1"/>
              <a:t>four steps, but </a:t>
            </a:r>
          </a:p>
          <a:p>
            <a:pPr algn="ctr"/>
            <a:r>
              <a:rPr lang="en-US" sz="1800" b="1"/>
              <a:t>only two changed; </a:t>
            </a:r>
          </a:p>
          <a:p>
            <a:pPr algn="ctr"/>
            <a:r>
              <a:rPr lang="en-US" sz="1800" b="1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We have to added feedback!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580063" y="34432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292600" y="34432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514600" y="3443288"/>
            <a:ext cx="8969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MPC</a:t>
            </a:r>
            <a:r>
              <a:rPr lang="en-US" sz="2000" b="1"/>
              <a:t>(s)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3429000" y="3733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0292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1676400" y="36576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9050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63246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6781800" y="36576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70104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12192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7543800" y="3200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609600" y="3200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429000" y="3276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6534150" y="36861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1428750" y="33813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447800" y="37147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562600" y="44196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5181600" y="3733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5181600" y="472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6858000" y="4648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63246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>
            <a:off x="69342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6553200" y="42672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010400" y="41910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6934200" y="4800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3429000" y="5029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1752600" y="3810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1752600" y="55626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1905000" y="3200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grpSp>
        <p:nvGrpSpPr>
          <p:cNvPr id="67618" name="Group 34"/>
          <p:cNvGrpSpPr>
            <a:grpSpLocks/>
          </p:cNvGrpSpPr>
          <p:nvPr/>
        </p:nvGrpSpPr>
        <p:grpSpPr bwMode="auto">
          <a:xfrm>
            <a:off x="609600" y="2286000"/>
            <a:ext cx="1295400" cy="457200"/>
            <a:chOff x="384" y="1344"/>
            <a:chExt cx="816" cy="288"/>
          </a:xfrm>
        </p:grpSpPr>
        <p:sp>
          <p:nvSpPr>
            <p:cNvPr id="67619" name="Line 35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6"/>
            <p:cNvSpPr>
              <a:spLocks noChangeShapeType="1"/>
            </p:cNvSpPr>
            <p:nvPr/>
          </p:nvSpPr>
          <p:spPr bwMode="auto">
            <a:xfrm flipV="1">
              <a:off x="768" y="134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7"/>
            <p:cNvSpPr>
              <a:spLocks noChangeShapeType="1"/>
            </p:cNvSpPr>
            <p:nvPr/>
          </p:nvSpPr>
          <p:spPr bwMode="auto">
            <a:xfrm>
              <a:off x="768" y="134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22" name="Group 38"/>
          <p:cNvGrpSpPr>
            <a:grpSpLocks/>
          </p:cNvGrpSpPr>
          <p:nvPr/>
        </p:nvGrpSpPr>
        <p:grpSpPr bwMode="auto">
          <a:xfrm>
            <a:off x="3429000" y="2133600"/>
            <a:ext cx="1219200" cy="762000"/>
            <a:chOff x="2208" y="1200"/>
            <a:chExt cx="768" cy="480"/>
          </a:xfrm>
        </p:grpSpPr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>
              <a:off x="2208" y="16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Line 40"/>
            <p:cNvSpPr>
              <a:spLocks noChangeShapeType="1"/>
            </p:cNvSpPr>
            <p:nvPr/>
          </p:nvSpPr>
          <p:spPr bwMode="auto">
            <a:xfrm flipV="1">
              <a:off x="2448" y="120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Line 41"/>
            <p:cNvSpPr>
              <a:spLocks noChangeShapeType="1"/>
            </p:cNvSpPr>
            <p:nvPr/>
          </p:nvSpPr>
          <p:spPr bwMode="auto">
            <a:xfrm>
              <a:off x="2448" y="120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Line 42"/>
            <p:cNvSpPr>
              <a:spLocks noChangeShapeType="1"/>
            </p:cNvSpPr>
            <p:nvPr/>
          </p:nvSpPr>
          <p:spPr bwMode="auto">
            <a:xfrm>
              <a:off x="2592" y="12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7" name="Line 43"/>
            <p:cNvSpPr>
              <a:spLocks noChangeShapeType="1"/>
            </p:cNvSpPr>
            <p:nvPr/>
          </p:nvSpPr>
          <p:spPr bwMode="auto">
            <a:xfrm>
              <a:off x="2592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8" name="Line 44"/>
            <p:cNvSpPr>
              <a:spLocks noChangeShapeType="1"/>
            </p:cNvSpPr>
            <p:nvPr/>
          </p:nvSpPr>
          <p:spPr bwMode="auto">
            <a:xfrm flipV="1">
              <a:off x="2688" y="144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9" name="Line 45"/>
            <p:cNvSpPr>
              <a:spLocks noChangeShapeType="1"/>
            </p:cNvSpPr>
            <p:nvPr/>
          </p:nvSpPr>
          <p:spPr bwMode="auto">
            <a:xfrm>
              <a:off x="2688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30" name="Group 46"/>
          <p:cNvGrpSpPr>
            <a:grpSpLocks/>
          </p:cNvGrpSpPr>
          <p:nvPr/>
        </p:nvGrpSpPr>
        <p:grpSpPr bwMode="auto">
          <a:xfrm>
            <a:off x="6742113" y="2286000"/>
            <a:ext cx="1563687" cy="560388"/>
            <a:chOff x="4295" y="1344"/>
            <a:chExt cx="985" cy="353"/>
          </a:xfrm>
        </p:grpSpPr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>
              <a:off x="4295" y="1697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Freeform 48"/>
            <p:cNvSpPr>
              <a:spLocks/>
            </p:cNvSpPr>
            <p:nvPr/>
          </p:nvSpPr>
          <p:spPr bwMode="auto">
            <a:xfrm>
              <a:off x="4608" y="1344"/>
              <a:ext cx="672" cy="352"/>
            </a:xfrm>
            <a:custGeom>
              <a:avLst/>
              <a:gdLst>
                <a:gd name="T0" fmla="*/ 0 w 672"/>
                <a:gd name="T1" fmla="*/ 352 h 352"/>
                <a:gd name="T2" fmla="*/ 144 w 672"/>
                <a:gd name="T3" fmla="*/ 304 h 352"/>
                <a:gd name="T4" fmla="*/ 192 w 672"/>
                <a:gd name="T5" fmla="*/ 208 h 352"/>
                <a:gd name="T6" fmla="*/ 192 w 672"/>
                <a:gd name="T7" fmla="*/ 112 h 352"/>
                <a:gd name="T8" fmla="*/ 240 w 672"/>
                <a:gd name="T9" fmla="*/ 16 h 352"/>
                <a:gd name="T10" fmla="*/ 432 w 672"/>
                <a:gd name="T11" fmla="*/ 16 h 352"/>
                <a:gd name="T12" fmla="*/ 672 w 672"/>
                <a:gd name="T13" fmla="*/ 1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352">
                  <a:moveTo>
                    <a:pt x="0" y="352"/>
                  </a:moveTo>
                  <a:cubicBezTo>
                    <a:pt x="56" y="340"/>
                    <a:pt x="112" y="328"/>
                    <a:pt x="144" y="304"/>
                  </a:cubicBezTo>
                  <a:cubicBezTo>
                    <a:pt x="176" y="280"/>
                    <a:pt x="184" y="240"/>
                    <a:pt x="192" y="208"/>
                  </a:cubicBezTo>
                  <a:cubicBezTo>
                    <a:pt x="200" y="176"/>
                    <a:pt x="184" y="144"/>
                    <a:pt x="192" y="112"/>
                  </a:cubicBezTo>
                  <a:cubicBezTo>
                    <a:pt x="200" y="80"/>
                    <a:pt x="200" y="32"/>
                    <a:pt x="240" y="16"/>
                  </a:cubicBezTo>
                  <a:cubicBezTo>
                    <a:pt x="280" y="0"/>
                    <a:pt x="360" y="16"/>
                    <a:pt x="432" y="16"/>
                  </a:cubicBezTo>
                  <a:cubicBezTo>
                    <a:pt x="504" y="16"/>
                    <a:pt x="588" y="16"/>
                    <a:pt x="672" y="16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3429000" y="48768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419600" y="5791200"/>
            <a:ext cx="14478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Feedback</a:t>
            </a:r>
            <a:endParaRPr lang="en-US"/>
          </a:p>
        </p:txBody>
      </p:sp>
      <p:sp>
        <p:nvSpPr>
          <p:cNvPr id="67635" name="Line 51"/>
          <p:cNvSpPr>
            <a:spLocks noChangeShapeType="1"/>
          </p:cNvSpPr>
          <p:nvPr/>
        </p:nvSpPr>
        <p:spPr bwMode="auto">
          <a:xfrm flipH="1" flipV="1">
            <a:off x="4038600" y="5486400"/>
            <a:ext cx="381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636" name="Group 52"/>
          <p:cNvGrpSpPr>
            <a:grpSpLocks/>
          </p:cNvGrpSpPr>
          <p:nvPr/>
        </p:nvGrpSpPr>
        <p:grpSpPr bwMode="auto">
          <a:xfrm>
            <a:off x="609600" y="5105400"/>
            <a:ext cx="609600" cy="685800"/>
            <a:chOff x="4721" y="1441"/>
            <a:chExt cx="1039" cy="1269"/>
          </a:xfrm>
        </p:grpSpPr>
        <p:sp>
          <p:nvSpPr>
            <p:cNvPr id="67637" name="Freeform 53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8" name="Freeform 54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39" name="Freeform 55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0" name="Freeform 56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1" name="Freeform 57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42" name="Freeform 58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43" name="AutoShape 59"/>
          <p:cNvSpPr>
            <a:spLocks noChangeArrowheads="1"/>
          </p:cNvSpPr>
          <p:nvPr/>
        </p:nvSpPr>
        <p:spPr bwMode="auto">
          <a:xfrm>
            <a:off x="381000" y="3962400"/>
            <a:ext cx="1143000" cy="838200"/>
          </a:xfrm>
          <a:prstGeom prst="wedgeRoundRectCallout">
            <a:avLst>
              <a:gd name="adj1" fmla="val -10417"/>
              <a:gd name="adj2" fmla="val 8314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Why </a:t>
            </a:r>
          </a:p>
          <a:p>
            <a:pPr algn="ctr"/>
            <a:r>
              <a:rPr lang="en-US" sz="1800" b="1"/>
              <a:t>feedback?</a:t>
            </a:r>
          </a:p>
        </p:txBody>
      </p:sp>
      <p:grpSp>
        <p:nvGrpSpPr>
          <p:cNvPr id="67644" name="Group 60"/>
          <p:cNvGrpSpPr>
            <a:grpSpLocks/>
          </p:cNvGrpSpPr>
          <p:nvPr/>
        </p:nvGrpSpPr>
        <p:grpSpPr bwMode="auto">
          <a:xfrm>
            <a:off x="6527800" y="2314575"/>
            <a:ext cx="1676400" cy="504825"/>
            <a:chOff x="384" y="1344"/>
            <a:chExt cx="816" cy="288"/>
          </a:xfrm>
        </p:grpSpPr>
        <p:sp>
          <p:nvSpPr>
            <p:cNvPr id="67645" name="Line 61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6" name="Line 62"/>
            <p:cNvSpPr>
              <a:spLocks noChangeShapeType="1"/>
            </p:cNvSpPr>
            <p:nvPr/>
          </p:nvSpPr>
          <p:spPr bwMode="auto">
            <a:xfrm flipV="1">
              <a:off x="768" y="134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Line 63"/>
            <p:cNvSpPr>
              <a:spLocks noChangeShapeType="1"/>
            </p:cNvSpPr>
            <p:nvPr/>
          </p:nvSpPr>
          <p:spPr bwMode="auto">
            <a:xfrm>
              <a:off x="768" y="134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28800" y="2971800"/>
            <a:ext cx="64008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Explain centralized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Build a discrete process model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Explain the trajectory optimization for MPC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Explain the advantages of MPC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Describe criteria for selecting MPC over multiloop control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143000" y="5867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4343400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28194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3124200" y="510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3429000" y="525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37338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40386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4038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37338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34290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31242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2819400" y="487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2514600" y="556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43434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648200" y="456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953000" y="4419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52578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46482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49530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52578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5562600" y="4648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5562600" y="4649788"/>
            <a:ext cx="1588" cy="74612"/>
          </a:xfrm>
          <a:custGeom>
            <a:avLst/>
            <a:gdLst>
              <a:gd name="T0" fmla="*/ 0 w 1"/>
              <a:gd name="T1" fmla="*/ 47 h 47"/>
              <a:gd name="T2" fmla="*/ 0 w 1"/>
              <a:gd name="T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7">
                <a:moveTo>
                  <a:pt x="0" y="4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Freeform 25"/>
          <p:cNvSpPr>
            <a:spLocks/>
          </p:cNvSpPr>
          <p:nvPr/>
        </p:nvSpPr>
        <p:spPr bwMode="auto">
          <a:xfrm>
            <a:off x="2209800" y="2667000"/>
            <a:ext cx="2133600" cy="381000"/>
          </a:xfrm>
          <a:custGeom>
            <a:avLst/>
            <a:gdLst>
              <a:gd name="T0" fmla="*/ 0 w 1344"/>
              <a:gd name="T1" fmla="*/ 240 h 240"/>
              <a:gd name="T2" fmla="*/ 288 w 1344"/>
              <a:gd name="T3" fmla="*/ 96 h 240"/>
              <a:gd name="T4" fmla="*/ 624 w 1344"/>
              <a:gd name="T5" fmla="*/ 96 h 240"/>
              <a:gd name="T6" fmla="*/ 912 w 1344"/>
              <a:gd name="T7" fmla="*/ 48 h 240"/>
              <a:gd name="T8" fmla="*/ 1152 w 1344"/>
              <a:gd name="T9" fmla="*/ 48 h 240"/>
              <a:gd name="T10" fmla="*/ 1344 w 1344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4" h="240">
                <a:moveTo>
                  <a:pt x="0" y="240"/>
                </a:moveTo>
                <a:cubicBezTo>
                  <a:pt x="92" y="180"/>
                  <a:pt x="184" y="120"/>
                  <a:pt x="288" y="96"/>
                </a:cubicBezTo>
                <a:cubicBezTo>
                  <a:pt x="392" y="72"/>
                  <a:pt x="520" y="104"/>
                  <a:pt x="624" y="96"/>
                </a:cubicBezTo>
                <a:cubicBezTo>
                  <a:pt x="728" y="88"/>
                  <a:pt x="824" y="56"/>
                  <a:pt x="912" y="48"/>
                </a:cubicBezTo>
                <a:cubicBezTo>
                  <a:pt x="1000" y="40"/>
                  <a:pt x="1080" y="56"/>
                  <a:pt x="1152" y="48"/>
                </a:cubicBezTo>
                <a:cubicBezTo>
                  <a:pt x="1224" y="40"/>
                  <a:pt x="1284" y="20"/>
                  <a:pt x="13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4343400" y="19812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Freeform 27"/>
          <p:cNvSpPr>
            <a:spLocks/>
          </p:cNvSpPr>
          <p:nvPr/>
        </p:nvSpPr>
        <p:spPr bwMode="auto">
          <a:xfrm>
            <a:off x="4343400" y="2120900"/>
            <a:ext cx="3581400" cy="317500"/>
          </a:xfrm>
          <a:custGeom>
            <a:avLst/>
            <a:gdLst>
              <a:gd name="T0" fmla="*/ 0 w 2256"/>
              <a:gd name="T1" fmla="*/ 200 h 200"/>
              <a:gd name="T2" fmla="*/ 144 w 2256"/>
              <a:gd name="T3" fmla="*/ 152 h 200"/>
              <a:gd name="T4" fmla="*/ 336 w 2256"/>
              <a:gd name="T5" fmla="*/ 152 h 200"/>
              <a:gd name="T6" fmla="*/ 672 w 2256"/>
              <a:gd name="T7" fmla="*/ 104 h 200"/>
              <a:gd name="T8" fmla="*/ 1008 w 2256"/>
              <a:gd name="T9" fmla="*/ 56 h 200"/>
              <a:gd name="T10" fmla="*/ 1344 w 2256"/>
              <a:gd name="T11" fmla="*/ 56 h 200"/>
              <a:gd name="T12" fmla="*/ 1632 w 2256"/>
              <a:gd name="T13" fmla="*/ 8 h 200"/>
              <a:gd name="T14" fmla="*/ 1968 w 2256"/>
              <a:gd name="T15" fmla="*/ 8 h 200"/>
              <a:gd name="T16" fmla="*/ 2112 w 2256"/>
              <a:gd name="T17" fmla="*/ 8 h 200"/>
              <a:gd name="T18" fmla="*/ 2256 w 2256"/>
              <a:gd name="T19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6" h="200">
                <a:moveTo>
                  <a:pt x="0" y="200"/>
                </a:moveTo>
                <a:cubicBezTo>
                  <a:pt x="44" y="180"/>
                  <a:pt x="88" y="160"/>
                  <a:pt x="144" y="152"/>
                </a:cubicBezTo>
                <a:cubicBezTo>
                  <a:pt x="200" y="144"/>
                  <a:pt x="248" y="160"/>
                  <a:pt x="336" y="152"/>
                </a:cubicBezTo>
                <a:cubicBezTo>
                  <a:pt x="424" y="144"/>
                  <a:pt x="560" y="120"/>
                  <a:pt x="672" y="104"/>
                </a:cubicBezTo>
                <a:cubicBezTo>
                  <a:pt x="784" y="88"/>
                  <a:pt x="896" y="64"/>
                  <a:pt x="1008" y="56"/>
                </a:cubicBezTo>
                <a:cubicBezTo>
                  <a:pt x="1120" y="48"/>
                  <a:pt x="1240" y="64"/>
                  <a:pt x="1344" y="56"/>
                </a:cubicBezTo>
                <a:cubicBezTo>
                  <a:pt x="1448" y="48"/>
                  <a:pt x="1528" y="16"/>
                  <a:pt x="1632" y="8"/>
                </a:cubicBezTo>
                <a:cubicBezTo>
                  <a:pt x="1736" y="0"/>
                  <a:pt x="1888" y="8"/>
                  <a:pt x="1968" y="8"/>
                </a:cubicBezTo>
                <a:cubicBezTo>
                  <a:pt x="2048" y="8"/>
                  <a:pt x="2064" y="8"/>
                  <a:pt x="2112" y="8"/>
                </a:cubicBezTo>
                <a:cubicBezTo>
                  <a:pt x="2160" y="8"/>
                  <a:pt x="2208" y="8"/>
                  <a:pt x="2256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 flipV="1">
            <a:off x="46482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flipV="1">
            <a:off x="49530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 flipV="1">
            <a:off x="5257800" y="1981200"/>
            <a:ext cx="0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>
            <a:off x="55626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562600" y="1752600"/>
            <a:ext cx="181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.    .    .    .                 </a:t>
            </a: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4308475" y="2400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Text Box 34"/>
          <p:cNvSpPr txBox="1">
            <a:spLocks noChangeArrowheads="1"/>
          </p:cNvSpPr>
          <p:nvPr/>
        </p:nvSpPr>
        <p:spPr bwMode="auto">
          <a:xfrm>
            <a:off x="4038600" y="62484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Time</a:t>
            </a:r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4495800" y="59436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future</a:t>
            </a:r>
            <a:r>
              <a:rPr lang="en-US" sz="1600" b="1"/>
              <a:t>  </a:t>
            </a:r>
            <a:r>
              <a:rPr lang="en-US" sz="1600" b="1">
                <a:sym typeface="Symbol" pitchFamily="18" charset="2"/>
              </a:rPr>
              <a:t></a:t>
            </a:r>
            <a:endParaRPr lang="en-US" sz="1600" b="1"/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3276600" y="59436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ym typeface="Symbol" pitchFamily="18" charset="2"/>
              </a:rPr>
              <a:t>   </a:t>
            </a:r>
            <a:r>
              <a:rPr lang="en-US" sz="1400" b="1"/>
              <a:t>past</a:t>
            </a:r>
            <a:endParaRPr lang="en-US" sz="1600" b="1"/>
          </a:p>
        </p:txBody>
      </p: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533400" y="3581400"/>
            <a:ext cx="3276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Controlled variable calculated using model and past values of manipulated variable</a:t>
            </a:r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 flipV="1">
            <a:off x="2667000" y="2819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228600" y="17526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Current measured value of the controlled variable</a:t>
            </a:r>
            <a:endParaRPr lang="en-US" sz="1400"/>
          </a:p>
        </p:txBody>
      </p:sp>
      <p:sp>
        <p:nvSpPr>
          <p:cNvPr id="68648" name="Freeform 40"/>
          <p:cNvSpPr>
            <a:spLocks/>
          </p:cNvSpPr>
          <p:nvPr/>
        </p:nvSpPr>
        <p:spPr bwMode="auto">
          <a:xfrm>
            <a:off x="3514725" y="2025650"/>
            <a:ext cx="828675" cy="412750"/>
          </a:xfrm>
          <a:custGeom>
            <a:avLst/>
            <a:gdLst>
              <a:gd name="T0" fmla="*/ 0 w 522"/>
              <a:gd name="T1" fmla="*/ 0 h 260"/>
              <a:gd name="T2" fmla="*/ 522 w 522"/>
              <a:gd name="T3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2" h="260">
                <a:moveTo>
                  <a:pt x="0" y="0"/>
                </a:moveTo>
                <a:lnTo>
                  <a:pt x="522" y="26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4648200" y="3048000"/>
            <a:ext cx="3276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Controlled variable calculated using model and past values of manipulated variable, </a:t>
            </a:r>
            <a:r>
              <a:rPr lang="en-US" sz="1400" b="1">
                <a:solidFill>
                  <a:srgbClr val="FF0000"/>
                </a:solidFill>
              </a:rPr>
              <a:t>without feedback</a:t>
            </a:r>
            <a:endParaRPr lang="en-US" sz="1400" b="1"/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 flipV="1">
            <a:off x="6096000" y="2362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Text Box 43"/>
          <p:cNvSpPr txBox="1">
            <a:spLocks noChangeArrowheads="1"/>
          </p:cNvSpPr>
          <p:nvPr/>
        </p:nvSpPr>
        <p:spPr bwMode="auto">
          <a:xfrm>
            <a:off x="6934200" y="1676400"/>
            <a:ext cx="820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Set point</a:t>
            </a:r>
            <a:endParaRPr lang="en-US" sz="1400" b="1"/>
          </a:p>
        </p:txBody>
      </p:sp>
      <p:sp>
        <p:nvSpPr>
          <p:cNvPr id="68652" name="Text Box 44"/>
          <p:cNvSpPr txBox="1">
            <a:spLocks noChangeArrowheads="1"/>
          </p:cNvSpPr>
          <p:nvPr/>
        </p:nvSpPr>
        <p:spPr bwMode="auto">
          <a:xfrm>
            <a:off x="457200" y="45720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Past values of the manipulated variable</a:t>
            </a:r>
          </a:p>
        </p:txBody>
      </p:sp>
      <p:sp>
        <p:nvSpPr>
          <p:cNvPr id="68653" name="Line 45"/>
          <p:cNvSpPr>
            <a:spLocks noChangeShapeType="1"/>
          </p:cNvSpPr>
          <p:nvPr/>
        </p:nvSpPr>
        <p:spPr bwMode="auto">
          <a:xfrm>
            <a:off x="20574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>
            <a:off x="5334000" y="4800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5943600" y="4953000"/>
            <a:ext cx="2514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Future values of the manipulated variable determined by the controller</a:t>
            </a:r>
          </a:p>
        </p:txBody>
      </p:sp>
      <p:sp>
        <p:nvSpPr>
          <p:cNvPr id="68656" name="Freeform 48"/>
          <p:cNvSpPr>
            <a:spLocks/>
          </p:cNvSpPr>
          <p:nvPr/>
        </p:nvSpPr>
        <p:spPr bwMode="auto">
          <a:xfrm>
            <a:off x="4343400" y="2344738"/>
            <a:ext cx="3581400" cy="317500"/>
          </a:xfrm>
          <a:custGeom>
            <a:avLst/>
            <a:gdLst>
              <a:gd name="T0" fmla="*/ 0 w 2256"/>
              <a:gd name="T1" fmla="*/ 200 h 200"/>
              <a:gd name="T2" fmla="*/ 144 w 2256"/>
              <a:gd name="T3" fmla="*/ 152 h 200"/>
              <a:gd name="T4" fmla="*/ 336 w 2256"/>
              <a:gd name="T5" fmla="*/ 152 h 200"/>
              <a:gd name="T6" fmla="*/ 672 w 2256"/>
              <a:gd name="T7" fmla="*/ 104 h 200"/>
              <a:gd name="T8" fmla="*/ 1008 w 2256"/>
              <a:gd name="T9" fmla="*/ 56 h 200"/>
              <a:gd name="T10" fmla="*/ 1344 w 2256"/>
              <a:gd name="T11" fmla="*/ 56 h 200"/>
              <a:gd name="T12" fmla="*/ 1632 w 2256"/>
              <a:gd name="T13" fmla="*/ 8 h 200"/>
              <a:gd name="T14" fmla="*/ 1968 w 2256"/>
              <a:gd name="T15" fmla="*/ 8 h 200"/>
              <a:gd name="T16" fmla="*/ 2112 w 2256"/>
              <a:gd name="T17" fmla="*/ 8 h 200"/>
              <a:gd name="T18" fmla="*/ 2256 w 2256"/>
              <a:gd name="T19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6" h="200">
                <a:moveTo>
                  <a:pt x="0" y="200"/>
                </a:moveTo>
                <a:cubicBezTo>
                  <a:pt x="44" y="180"/>
                  <a:pt x="88" y="160"/>
                  <a:pt x="144" y="152"/>
                </a:cubicBezTo>
                <a:cubicBezTo>
                  <a:pt x="200" y="144"/>
                  <a:pt x="248" y="160"/>
                  <a:pt x="336" y="152"/>
                </a:cubicBezTo>
                <a:cubicBezTo>
                  <a:pt x="424" y="144"/>
                  <a:pt x="560" y="120"/>
                  <a:pt x="672" y="104"/>
                </a:cubicBezTo>
                <a:cubicBezTo>
                  <a:pt x="784" y="88"/>
                  <a:pt x="896" y="64"/>
                  <a:pt x="1008" y="56"/>
                </a:cubicBezTo>
                <a:cubicBezTo>
                  <a:pt x="1120" y="48"/>
                  <a:pt x="1240" y="64"/>
                  <a:pt x="1344" y="56"/>
                </a:cubicBezTo>
                <a:cubicBezTo>
                  <a:pt x="1448" y="48"/>
                  <a:pt x="1528" y="16"/>
                  <a:pt x="1632" y="8"/>
                </a:cubicBezTo>
                <a:cubicBezTo>
                  <a:pt x="1736" y="0"/>
                  <a:pt x="1888" y="8"/>
                  <a:pt x="1968" y="8"/>
                </a:cubicBezTo>
                <a:cubicBezTo>
                  <a:pt x="2048" y="8"/>
                  <a:pt x="2064" y="8"/>
                  <a:pt x="2112" y="8"/>
                </a:cubicBezTo>
                <a:cubicBezTo>
                  <a:pt x="2160" y="8"/>
                  <a:pt x="2208" y="8"/>
                  <a:pt x="2256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2819400" y="1066800"/>
            <a:ext cx="601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Error </a:t>
            </a:r>
            <a:r>
              <a:rPr lang="en-US" sz="1400" b="1">
                <a:solidFill>
                  <a:srgbClr val="FF0000"/>
                </a:solidFill>
              </a:rPr>
              <a:t>(corrected by feedback)</a:t>
            </a:r>
            <a:r>
              <a:rPr lang="en-US" sz="1400"/>
              <a:t> at each time step that is reduced by the future values of the manipulated variable adjustments determined by the controller</a:t>
            </a:r>
          </a:p>
        </p:txBody>
      </p:sp>
      <p:sp>
        <p:nvSpPr>
          <p:cNvPr id="68658" name="Freeform 50"/>
          <p:cNvSpPr>
            <a:spLocks/>
          </p:cNvSpPr>
          <p:nvPr/>
        </p:nvSpPr>
        <p:spPr bwMode="auto">
          <a:xfrm>
            <a:off x="4306888" y="1628775"/>
            <a:ext cx="874712" cy="428625"/>
          </a:xfrm>
          <a:custGeom>
            <a:avLst/>
            <a:gdLst>
              <a:gd name="T0" fmla="*/ 0 w 551"/>
              <a:gd name="T1" fmla="*/ 0 h 270"/>
              <a:gd name="T2" fmla="*/ 551 w 551"/>
              <a:gd name="T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1" h="270">
                <a:moveTo>
                  <a:pt x="0" y="0"/>
                </a:moveTo>
                <a:lnTo>
                  <a:pt x="551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AutoShape 51"/>
          <p:cNvSpPr>
            <a:spLocks/>
          </p:cNvSpPr>
          <p:nvPr/>
        </p:nvSpPr>
        <p:spPr bwMode="auto">
          <a:xfrm>
            <a:off x="4129088" y="2436813"/>
            <a:ext cx="152400" cy="2286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3505200" y="2286000"/>
            <a:ext cx="609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Text Box 54"/>
          <p:cNvSpPr txBox="1">
            <a:spLocks noChangeArrowheads="1"/>
          </p:cNvSpPr>
          <p:nvPr/>
        </p:nvSpPr>
        <p:spPr bwMode="auto">
          <a:xfrm>
            <a:off x="1828800" y="2108200"/>
            <a:ext cx="1851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Model mismatch, E</a:t>
            </a:r>
            <a:r>
              <a:rPr lang="en-US" sz="1400" b="1" baseline="-25000">
                <a:solidFill>
                  <a:srgbClr val="FF0000"/>
                </a:solidFill>
              </a:rPr>
              <a:t>mm</a:t>
            </a:r>
            <a:endParaRPr lang="en-US" sz="1400" b="1"/>
          </a:p>
        </p:txBody>
      </p:sp>
      <p:grpSp>
        <p:nvGrpSpPr>
          <p:cNvPr id="68663" name="Group 55"/>
          <p:cNvGrpSpPr>
            <a:grpSpLocks/>
          </p:cNvGrpSpPr>
          <p:nvPr/>
        </p:nvGrpSpPr>
        <p:grpSpPr bwMode="auto">
          <a:xfrm>
            <a:off x="152400" y="3124200"/>
            <a:ext cx="609600" cy="685800"/>
            <a:chOff x="4721" y="1441"/>
            <a:chExt cx="1039" cy="1269"/>
          </a:xfrm>
        </p:grpSpPr>
        <p:sp>
          <p:nvSpPr>
            <p:cNvPr id="68664" name="Freeform 56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57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58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59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60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61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70" name="AutoShape 62"/>
          <p:cNvSpPr>
            <a:spLocks noChangeArrowheads="1"/>
          </p:cNvSpPr>
          <p:nvPr/>
        </p:nvSpPr>
        <p:spPr bwMode="auto">
          <a:xfrm>
            <a:off x="228600" y="2209800"/>
            <a:ext cx="1524000" cy="838200"/>
          </a:xfrm>
          <a:prstGeom prst="wedgeRoundRectCallout">
            <a:avLst>
              <a:gd name="adj1" fmla="val -33333"/>
              <a:gd name="adj2" fmla="val 6363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do we </a:t>
            </a:r>
          </a:p>
          <a:p>
            <a:pPr algn="ctr"/>
            <a:r>
              <a:rPr lang="en-US" sz="1600" b="1"/>
              <a:t>assume about </a:t>
            </a:r>
          </a:p>
          <a:p>
            <a:pPr algn="ctr"/>
            <a:r>
              <a:rPr lang="en-US" sz="1600" b="1"/>
              <a:t>the model error?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Example for single I/O controller with feedback; model error of 35% in gain only.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4037013" y="1905000"/>
            <a:ext cx="3924300" cy="4932363"/>
            <a:chOff x="423" y="266"/>
            <a:chExt cx="2288" cy="3883"/>
          </a:xfrm>
        </p:grpSpPr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756" y="1812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V="1">
              <a:off x="756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>
              <a:off x="756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732" y="1837"/>
              <a:ext cx="5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V="1">
              <a:off x="1127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1127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1073" y="1837"/>
              <a:ext cx="1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V="1">
              <a:off x="150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>
              <a:off x="150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Rectangle 20"/>
            <p:cNvSpPr>
              <a:spLocks noChangeArrowheads="1"/>
            </p:cNvSpPr>
            <p:nvPr/>
          </p:nvSpPr>
          <p:spPr bwMode="auto">
            <a:xfrm>
              <a:off x="1449" y="1837"/>
              <a:ext cx="10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 flipV="1">
              <a:off x="1875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>
              <a:off x="1875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Rectangle 23"/>
            <p:cNvSpPr>
              <a:spLocks noChangeArrowheads="1"/>
            </p:cNvSpPr>
            <p:nvPr/>
          </p:nvSpPr>
          <p:spPr bwMode="auto">
            <a:xfrm>
              <a:off x="1820" y="1837"/>
              <a:ext cx="1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 flipV="1">
              <a:off x="2257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>
              <a:off x="2257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Rectangle 26"/>
            <p:cNvSpPr>
              <a:spLocks noChangeArrowheads="1"/>
            </p:cNvSpPr>
            <p:nvPr/>
          </p:nvSpPr>
          <p:spPr bwMode="auto">
            <a:xfrm>
              <a:off x="2196" y="1837"/>
              <a:ext cx="10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0683" name="Line 27"/>
            <p:cNvSpPr>
              <a:spLocks noChangeShapeType="1"/>
            </p:cNvSpPr>
            <p:nvPr/>
          </p:nvSpPr>
          <p:spPr bwMode="auto">
            <a:xfrm flipV="1">
              <a:off x="263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28"/>
            <p:cNvSpPr>
              <a:spLocks noChangeShapeType="1"/>
            </p:cNvSpPr>
            <p:nvPr/>
          </p:nvSpPr>
          <p:spPr bwMode="auto">
            <a:xfrm>
              <a:off x="263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Rectangle 29"/>
            <p:cNvSpPr>
              <a:spLocks noChangeArrowheads="1"/>
            </p:cNvSpPr>
            <p:nvPr/>
          </p:nvSpPr>
          <p:spPr bwMode="auto">
            <a:xfrm>
              <a:off x="2550" y="1837"/>
              <a:ext cx="16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>
              <a:off x="756" y="181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 flipH="1">
              <a:off x="2604" y="181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Rectangle 32"/>
            <p:cNvSpPr>
              <a:spLocks noChangeArrowheads="1"/>
            </p:cNvSpPr>
            <p:nvPr/>
          </p:nvSpPr>
          <p:spPr bwMode="auto">
            <a:xfrm>
              <a:off x="590" y="1759"/>
              <a:ext cx="13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0689" name="Line 33"/>
            <p:cNvSpPr>
              <a:spLocks noChangeShapeType="1"/>
            </p:cNvSpPr>
            <p:nvPr/>
          </p:nvSpPr>
          <p:spPr bwMode="auto">
            <a:xfrm>
              <a:off x="756" y="15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Line 34"/>
            <p:cNvSpPr>
              <a:spLocks noChangeShapeType="1"/>
            </p:cNvSpPr>
            <p:nvPr/>
          </p:nvSpPr>
          <p:spPr bwMode="auto">
            <a:xfrm flipH="1">
              <a:off x="2604" y="151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Rectangle 35"/>
            <p:cNvSpPr>
              <a:spLocks noChangeArrowheads="1"/>
            </p:cNvSpPr>
            <p:nvPr/>
          </p:nvSpPr>
          <p:spPr bwMode="auto">
            <a:xfrm>
              <a:off x="673" y="1458"/>
              <a:ext cx="5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0692" name="Line 36"/>
            <p:cNvSpPr>
              <a:spLocks noChangeShapeType="1"/>
            </p:cNvSpPr>
            <p:nvPr/>
          </p:nvSpPr>
          <p:spPr bwMode="auto">
            <a:xfrm>
              <a:off x="756" y="12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Line 37"/>
            <p:cNvSpPr>
              <a:spLocks noChangeShapeType="1"/>
            </p:cNvSpPr>
            <p:nvPr/>
          </p:nvSpPr>
          <p:spPr bwMode="auto">
            <a:xfrm flipH="1">
              <a:off x="2604" y="12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Rectangle 38"/>
            <p:cNvSpPr>
              <a:spLocks noChangeArrowheads="1"/>
            </p:cNvSpPr>
            <p:nvPr/>
          </p:nvSpPr>
          <p:spPr bwMode="auto">
            <a:xfrm>
              <a:off x="590" y="1158"/>
              <a:ext cx="13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70695" name="Line 39"/>
            <p:cNvSpPr>
              <a:spLocks noChangeShapeType="1"/>
            </p:cNvSpPr>
            <p:nvPr/>
          </p:nvSpPr>
          <p:spPr bwMode="auto">
            <a:xfrm>
              <a:off x="756" y="9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Line 40"/>
            <p:cNvSpPr>
              <a:spLocks noChangeShapeType="1"/>
            </p:cNvSpPr>
            <p:nvPr/>
          </p:nvSpPr>
          <p:spPr bwMode="auto">
            <a:xfrm flipH="1">
              <a:off x="2604" y="9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Rectangle 41"/>
            <p:cNvSpPr>
              <a:spLocks noChangeArrowheads="1"/>
            </p:cNvSpPr>
            <p:nvPr/>
          </p:nvSpPr>
          <p:spPr bwMode="auto">
            <a:xfrm>
              <a:off x="673" y="865"/>
              <a:ext cx="5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70698" name="Line 42"/>
            <p:cNvSpPr>
              <a:spLocks noChangeShapeType="1"/>
            </p:cNvSpPr>
            <p:nvPr/>
          </p:nvSpPr>
          <p:spPr bwMode="auto">
            <a:xfrm>
              <a:off x="756" y="6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Line 43"/>
            <p:cNvSpPr>
              <a:spLocks noChangeShapeType="1"/>
            </p:cNvSpPr>
            <p:nvPr/>
          </p:nvSpPr>
          <p:spPr bwMode="auto">
            <a:xfrm flipH="1">
              <a:off x="2604" y="6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Rectangle 44"/>
            <p:cNvSpPr>
              <a:spLocks noChangeArrowheads="1"/>
            </p:cNvSpPr>
            <p:nvPr/>
          </p:nvSpPr>
          <p:spPr bwMode="auto">
            <a:xfrm>
              <a:off x="590" y="565"/>
              <a:ext cx="13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2.5</a:t>
              </a:r>
              <a:endParaRPr lang="en-US"/>
            </a:p>
          </p:txBody>
        </p:sp>
        <p:sp>
          <p:nvSpPr>
            <p:cNvPr id="70701" name="Line 45"/>
            <p:cNvSpPr>
              <a:spLocks noChangeShapeType="1"/>
            </p:cNvSpPr>
            <p:nvPr/>
          </p:nvSpPr>
          <p:spPr bwMode="auto">
            <a:xfrm>
              <a:off x="756" y="32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Line 46"/>
            <p:cNvSpPr>
              <a:spLocks noChangeShapeType="1"/>
            </p:cNvSpPr>
            <p:nvPr/>
          </p:nvSpPr>
          <p:spPr bwMode="auto">
            <a:xfrm flipH="1">
              <a:off x="2604" y="32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Rectangle 47"/>
            <p:cNvSpPr>
              <a:spLocks noChangeArrowheads="1"/>
            </p:cNvSpPr>
            <p:nvPr/>
          </p:nvSpPr>
          <p:spPr bwMode="auto">
            <a:xfrm>
              <a:off x="673" y="266"/>
              <a:ext cx="5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70704" name="Line 48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Freeform 49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Line 50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Freeform 51"/>
            <p:cNvSpPr>
              <a:spLocks/>
            </p:cNvSpPr>
            <p:nvPr/>
          </p:nvSpPr>
          <p:spPr bwMode="auto">
            <a:xfrm>
              <a:off x="756" y="919"/>
              <a:ext cx="1878" cy="594"/>
            </a:xfrm>
            <a:custGeom>
              <a:avLst/>
              <a:gdLst>
                <a:gd name="T0" fmla="*/ 0 w 1878"/>
                <a:gd name="T1" fmla="*/ 594 h 594"/>
                <a:gd name="T2" fmla="*/ 42 w 1878"/>
                <a:gd name="T3" fmla="*/ 594 h 594"/>
                <a:gd name="T4" fmla="*/ 96 w 1878"/>
                <a:gd name="T5" fmla="*/ 594 h 594"/>
                <a:gd name="T6" fmla="*/ 138 w 1878"/>
                <a:gd name="T7" fmla="*/ 594 h 594"/>
                <a:gd name="T8" fmla="*/ 186 w 1878"/>
                <a:gd name="T9" fmla="*/ 0 h 594"/>
                <a:gd name="T10" fmla="*/ 228 w 1878"/>
                <a:gd name="T11" fmla="*/ 0 h 594"/>
                <a:gd name="T12" fmla="*/ 281 w 1878"/>
                <a:gd name="T13" fmla="*/ 0 h 594"/>
                <a:gd name="T14" fmla="*/ 329 w 1878"/>
                <a:gd name="T15" fmla="*/ 0 h 594"/>
                <a:gd name="T16" fmla="*/ 371 w 1878"/>
                <a:gd name="T17" fmla="*/ 0 h 594"/>
                <a:gd name="T18" fmla="*/ 425 w 1878"/>
                <a:gd name="T19" fmla="*/ 0 h 594"/>
                <a:gd name="T20" fmla="*/ 467 w 1878"/>
                <a:gd name="T21" fmla="*/ 0 h 594"/>
                <a:gd name="T22" fmla="*/ 515 w 1878"/>
                <a:gd name="T23" fmla="*/ 0 h 594"/>
                <a:gd name="T24" fmla="*/ 556 w 1878"/>
                <a:gd name="T25" fmla="*/ 0 h 594"/>
                <a:gd name="T26" fmla="*/ 610 w 1878"/>
                <a:gd name="T27" fmla="*/ 0 h 594"/>
                <a:gd name="T28" fmla="*/ 658 w 1878"/>
                <a:gd name="T29" fmla="*/ 0 h 594"/>
                <a:gd name="T30" fmla="*/ 700 w 1878"/>
                <a:gd name="T31" fmla="*/ 0 h 594"/>
                <a:gd name="T32" fmla="*/ 748 w 1878"/>
                <a:gd name="T33" fmla="*/ 0 h 594"/>
                <a:gd name="T34" fmla="*/ 796 w 1878"/>
                <a:gd name="T35" fmla="*/ 0 h 594"/>
                <a:gd name="T36" fmla="*/ 843 w 1878"/>
                <a:gd name="T37" fmla="*/ 0 h 594"/>
                <a:gd name="T38" fmla="*/ 885 w 1878"/>
                <a:gd name="T39" fmla="*/ 0 h 594"/>
                <a:gd name="T40" fmla="*/ 933 w 1878"/>
                <a:gd name="T41" fmla="*/ 0 h 594"/>
                <a:gd name="T42" fmla="*/ 987 w 1878"/>
                <a:gd name="T43" fmla="*/ 0 h 594"/>
                <a:gd name="T44" fmla="*/ 1029 w 1878"/>
                <a:gd name="T45" fmla="*/ 0 h 594"/>
                <a:gd name="T46" fmla="*/ 1077 w 1878"/>
                <a:gd name="T47" fmla="*/ 0 h 594"/>
                <a:gd name="T48" fmla="*/ 1119 w 1878"/>
                <a:gd name="T49" fmla="*/ 0 h 594"/>
                <a:gd name="T50" fmla="*/ 1172 w 1878"/>
                <a:gd name="T51" fmla="*/ 0 h 594"/>
                <a:gd name="T52" fmla="*/ 1214 w 1878"/>
                <a:gd name="T53" fmla="*/ 0 h 594"/>
                <a:gd name="T54" fmla="*/ 1262 w 1878"/>
                <a:gd name="T55" fmla="*/ 0 h 594"/>
                <a:gd name="T56" fmla="*/ 1310 w 1878"/>
                <a:gd name="T57" fmla="*/ 0 h 594"/>
                <a:gd name="T58" fmla="*/ 1358 w 1878"/>
                <a:gd name="T59" fmla="*/ 0 h 594"/>
                <a:gd name="T60" fmla="*/ 1406 w 1878"/>
                <a:gd name="T61" fmla="*/ 0 h 594"/>
                <a:gd name="T62" fmla="*/ 1447 w 1878"/>
                <a:gd name="T63" fmla="*/ 0 h 594"/>
                <a:gd name="T64" fmla="*/ 1501 w 1878"/>
                <a:gd name="T65" fmla="*/ 0 h 594"/>
                <a:gd name="T66" fmla="*/ 1543 w 1878"/>
                <a:gd name="T67" fmla="*/ 0 h 594"/>
                <a:gd name="T68" fmla="*/ 1591 w 1878"/>
                <a:gd name="T69" fmla="*/ 0 h 594"/>
                <a:gd name="T70" fmla="*/ 1639 w 1878"/>
                <a:gd name="T71" fmla="*/ 0 h 594"/>
                <a:gd name="T72" fmla="*/ 1687 w 1878"/>
                <a:gd name="T73" fmla="*/ 0 h 594"/>
                <a:gd name="T74" fmla="*/ 1734 w 1878"/>
                <a:gd name="T75" fmla="*/ 0 h 594"/>
                <a:gd name="T76" fmla="*/ 1776 w 1878"/>
                <a:gd name="T77" fmla="*/ 0 h 594"/>
                <a:gd name="T78" fmla="*/ 1824 w 1878"/>
                <a:gd name="T79" fmla="*/ 0 h 594"/>
                <a:gd name="T80" fmla="*/ 1878 w 1878"/>
                <a:gd name="T8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8" h="594">
                  <a:moveTo>
                    <a:pt x="0" y="594"/>
                  </a:moveTo>
                  <a:lnTo>
                    <a:pt x="42" y="594"/>
                  </a:lnTo>
                  <a:lnTo>
                    <a:pt x="96" y="594"/>
                  </a:lnTo>
                  <a:lnTo>
                    <a:pt x="138" y="594"/>
                  </a:lnTo>
                  <a:lnTo>
                    <a:pt x="186" y="0"/>
                  </a:lnTo>
                  <a:lnTo>
                    <a:pt x="228" y="0"/>
                  </a:lnTo>
                  <a:lnTo>
                    <a:pt x="281" y="0"/>
                  </a:lnTo>
                  <a:lnTo>
                    <a:pt x="329" y="0"/>
                  </a:lnTo>
                  <a:lnTo>
                    <a:pt x="371" y="0"/>
                  </a:lnTo>
                  <a:lnTo>
                    <a:pt x="425" y="0"/>
                  </a:lnTo>
                  <a:lnTo>
                    <a:pt x="467" y="0"/>
                  </a:lnTo>
                  <a:lnTo>
                    <a:pt x="515" y="0"/>
                  </a:lnTo>
                  <a:lnTo>
                    <a:pt x="556" y="0"/>
                  </a:lnTo>
                  <a:lnTo>
                    <a:pt x="610" y="0"/>
                  </a:lnTo>
                  <a:lnTo>
                    <a:pt x="658" y="0"/>
                  </a:lnTo>
                  <a:lnTo>
                    <a:pt x="700" y="0"/>
                  </a:lnTo>
                  <a:lnTo>
                    <a:pt x="748" y="0"/>
                  </a:lnTo>
                  <a:lnTo>
                    <a:pt x="796" y="0"/>
                  </a:lnTo>
                  <a:lnTo>
                    <a:pt x="843" y="0"/>
                  </a:lnTo>
                  <a:lnTo>
                    <a:pt x="885" y="0"/>
                  </a:lnTo>
                  <a:lnTo>
                    <a:pt x="933" y="0"/>
                  </a:lnTo>
                  <a:lnTo>
                    <a:pt x="987" y="0"/>
                  </a:lnTo>
                  <a:lnTo>
                    <a:pt x="1029" y="0"/>
                  </a:lnTo>
                  <a:lnTo>
                    <a:pt x="1077" y="0"/>
                  </a:lnTo>
                  <a:lnTo>
                    <a:pt x="1119" y="0"/>
                  </a:lnTo>
                  <a:lnTo>
                    <a:pt x="1172" y="0"/>
                  </a:lnTo>
                  <a:lnTo>
                    <a:pt x="1214" y="0"/>
                  </a:lnTo>
                  <a:lnTo>
                    <a:pt x="1262" y="0"/>
                  </a:lnTo>
                  <a:lnTo>
                    <a:pt x="1310" y="0"/>
                  </a:lnTo>
                  <a:lnTo>
                    <a:pt x="1358" y="0"/>
                  </a:lnTo>
                  <a:lnTo>
                    <a:pt x="1406" y="0"/>
                  </a:lnTo>
                  <a:lnTo>
                    <a:pt x="1447" y="0"/>
                  </a:lnTo>
                  <a:lnTo>
                    <a:pt x="1501" y="0"/>
                  </a:lnTo>
                  <a:lnTo>
                    <a:pt x="1543" y="0"/>
                  </a:lnTo>
                  <a:lnTo>
                    <a:pt x="1591" y="0"/>
                  </a:lnTo>
                  <a:lnTo>
                    <a:pt x="1639" y="0"/>
                  </a:lnTo>
                  <a:lnTo>
                    <a:pt x="1687" y="0"/>
                  </a:lnTo>
                  <a:lnTo>
                    <a:pt x="1734" y="0"/>
                  </a:lnTo>
                  <a:lnTo>
                    <a:pt x="1776" y="0"/>
                  </a:lnTo>
                  <a:lnTo>
                    <a:pt x="1824" y="0"/>
                  </a:lnTo>
                  <a:lnTo>
                    <a:pt x="18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Freeform 52"/>
            <p:cNvSpPr>
              <a:spLocks/>
            </p:cNvSpPr>
            <p:nvPr/>
          </p:nvSpPr>
          <p:spPr bwMode="auto">
            <a:xfrm>
              <a:off x="756" y="595"/>
              <a:ext cx="1878" cy="918"/>
            </a:xfrm>
            <a:custGeom>
              <a:avLst/>
              <a:gdLst>
                <a:gd name="T0" fmla="*/ 0 w 1878"/>
                <a:gd name="T1" fmla="*/ 918 h 918"/>
                <a:gd name="T2" fmla="*/ 42 w 1878"/>
                <a:gd name="T3" fmla="*/ 918 h 918"/>
                <a:gd name="T4" fmla="*/ 96 w 1878"/>
                <a:gd name="T5" fmla="*/ 918 h 918"/>
                <a:gd name="T6" fmla="*/ 138 w 1878"/>
                <a:gd name="T7" fmla="*/ 918 h 918"/>
                <a:gd name="T8" fmla="*/ 186 w 1878"/>
                <a:gd name="T9" fmla="*/ 918 h 918"/>
                <a:gd name="T10" fmla="*/ 228 w 1878"/>
                <a:gd name="T11" fmla="*/ 918 h 918"/>
                <a:gd name="T12" fmla="*/ 281 w 1878"/>
                <a:gd name="T13" fmla="*/ 918 h 918"/>
                <a:gd name="T14" fmla="*/ 329 w 1878"/>
                <a:gd name="T15" fmla="*/ 0 h 918"/>
                <a:gd name="T16" fmla="*/ 371 w 1878"/>
                <a:gd name="T17" fmla="*/ 0 h 918"/>
                <a:gd name="T18" fmla="*/ 425 w 1878"/>
                <a:gd name="T19" fmla="*/ 0 h 918"/>
                <a:gd name="T20" fmla="*/ 467 w 1878"/>
                <a:gd name="T21" fmla="*/ 492 h 918"/>
                <a:gd name="T22" fmla="*/ 515 w 1878"/>
                <a:gd name="T23" fmla="*/ 492 h 918"/>
                <a:gd name="T24" fmla="*/ 556 w 1878"/>
                <a:gd name="T25" fmla="*/ 492 h 918"/>
                <a:gd name="T26" fmla="*/ 610 w 1878"/>
                <a:gd name="T27" fmla="*/ 234 h 918"/>
                <a:gd name="T28" fmla="*/ 658 w 1878"/>
                <a:gd name="T29" fmla="*/ 234 h 918"/>
                <a:gd name="T30" fmla="*/ 700 w 1878"/>
                <a:gd name="T31" fmla="*/ 234 h 918"/>
                <a:gd name="T32" fmla="*/ 748 w 1878"/>
                <a:gd name="T33" fmla="*/ 372 h 918"/>
                <a:gd name="T34" fmla="*/ 796 w 1878"/>
                <a:gd name="T35" fmla="*/ 372 h 918"/>
                <a:gd name="T36" fmla="*/ 843 w 1878"/>
                <a:gd name="T37" fmla="*/ 372 h 918"/>
                <a:gd name="T38" fmla="*/ 885 w 1878"/>
                <a:gd name="T39" fmla="*/ 294 h 918"/>
                <a:gd name="T40" fmla="*/ 933 w 1878"/>
                <a:gd name="T41" fmla="*/ 294 h 918"/>
                <a:gd name="T42" fmla="*/ 987 w 1878"/>
                <a:gd name="T43" fmla="*/ 294 h 918"/>
                <a:gd name="T44" fmla="*/ 1029 w 1878"/>
                <a:gd name="T45" fmla="*/ 336 h 918"/>
                <a:gd name="T46" fmla="*/ 1077 w 1878"/>
                <a:gd name="T47" fmla="*/ 336 h 918"/>
                <a:gd name="T48" fmla="*/ 1119 w 1878"/>
                <a:gd name="T49" fmla="*/ 336 h 918"/>
                <a:gd name="T50" fmla="*/ 1172 w 1878"/>
                <a:gd name="T51" fmla="*/ 312 h 918"/>
                <a:gd name="T52" fmla="*/ 1214 w 1878"/>
                <a:gd name="T53" fmla="*/ 312 h 918"/>
                <a:gd name="T54" fmla="*/ 1262 w 1878"/>
                <a:gd name="T55" fmla="*/ 312 h 918"/>
                <a:gd name="T56" fmla="*/ 1310 w 1878"/>
                <a:gd name="T57" fmla="*/ 324 h 918"/>
                <a:gd name="T58" fmla="*/ 1358 w 1878"/>
                <a:gd name="T59" fmla="*/ 324 h 918"/>
                <a:gd name="T60" fmla="*/ 1406 w 1878"/>
                <a:gd name="T61" fmla="*/ 324 h 918"/>
                <a:gd name="T62" fmla="*/ 1447 w 1878"/>
                <a:gd name="T63" fmla="*/ 318 h 918"/>
                <a:gd name="T64" fmla="*/ 1501 w 1878"/>
                <a:gd name="T65" fmla="*/ 318 h 918"/>
                <a:gd name="T66" fmla="*/ 1543 w 1878"/>
                <a:gd name="T67" fmla="*/ 318 h 918"/>
                <a:gd name="T68" fmla="*/ 1591 w 1878"/>
                <a:gd name="T69" fmla="*/ 324 h 918"/>
                <a:gd name="T70" fmla="*/ 1639 w 1878"/>
                <a:gd name="T71" fmla="*/ 324 h 918"/>
                <a:gd name="T72" fmla="*/ 1687 w 1878"/>
                <a:gd name="T73" fmla="*/ 324 h 918"/>
                <a:gd name="T74" fmla="*/ 1734 w 1878"/>
                <a:gd name="T75" fmla="*/ 318 h 918"/>
                <a:gd name="T76" fmla="*/ 1776 w 1878"/>
                <a:gd name="T77" fmla="*/ 318 h 918"/>
                <a:gd name="T78" fmla="*/ 1824 w 1878"/>
                <a:gd name="T79" fmla="*/ 318 h 918"/>
                <a:gd name="T80" fmla="*/ 1878 w 1878"/>
                <a:gd name="T81" fmla="*/ 3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8" h="918">
                  <a:moveTo>
                    <a:pt x="0" y="918"/>
                  </a:moveTo>
                  <a:lnTo>
                    <a:pt x="42" y="918"/>
                  </a:lnTo>
                  <a:lnTo>
                    <a:pt x="96" y="918"/>
                  </a:lnTo>
                  <a:lnTo>
                    <a:pt x="138" y="918"/>
                  </a:lnTo>
                  <a:lnTo>
                    <a:pt x="186" y="918"/>
                  </a:lnTo>
                  <a:lnTo>
                    <a:pt x="228" y="918"/>
                  </a:lnTo>
                  <a:lnTo>
                    <a:pt x="281" y="918"/>
                  </a:lnTo>
                  <a:lnTo>
                    <a:pt x="329" y="0"/>
                  </a:lnTo>
                  <a:lnTo>
                    <a:pt x="371" y="0"/>
                  </a:lnTo>
                  <a:lnTo>
                    <a:pt x="425" y="0"/>
                  </a:lnTo>
                  <a:lnTo>
                    <a:pt x="467" y="492"/>
                  </a:lnTo>
                  <a:lnTo>
                    <a:pt x="515" y="492"/>
                  </a:lnTo>
                  <a:lnTo>
                    <a:pt x="556" y="492"/>
                  </a:lnTo>
                  <a:lnTo>
                    <a:pt x="610" y="234"/>
                  </a:lnTo>
                  <a:lnTo>
                    <a:pt x="658" y="234"/>
                  </a:lnTo>
                  <a:lnTo>
                    <a:pt x="700" y="234"/>
                  </a:lnTo>
                  <a:lnTo>
                    <a:pt x="748" y="372"/>
                  </a:lnTo>
                  <a:lnTo>
                    <a:pt x="796" y="372"/>
                  </a:lnTo>
                  <a:lnTo>
                    <a:pt x="843" y="372"/>
                  </a:lnTo>
                  <a:lnTo>
                    <a:pt x="885" y="294"/>
                  </a:lnTo>
                  <a:lnTo>
                    <a:pt x="933" y="294"/>
                  </a:lnTo>
                  <a:lnTo>
                    <a:pt x="987" y="294"/>
                  </a:lnTo>
                  <a:lnTo>
                    <a:pt x="1029" y="336"/>
                  </a:lnTo>
                  <a:lnTo>
                    <a:pt x="1077" y="336"/>
                  </a:lnTo>
                  <a:lnTo>
                    <a:pt x="1119" y="336"/>
                  </a:lnTo>
                  <a:lnTo>
                    <a:pt x="1172" y="312"/>
                  </a:lnTo>
                  <a:lnTo>
                    <a:pt x="1214" y="312"/>
                  </a:lnTo>
                  <a:lnTo>
                    <a:pt x="1262" y="312"/>
                  </a:lnTo>
                  <a:lnTo>
                    <a:pt x="1310" y="324"/>
                  </a:lnTo>
                  <a:lnTo>
                    <a:pt x="1358" y="324"/>
                  </a:lnTo>
                  <a:lnTo>
                    <a:pt x="1406" y="324"/>
                  </a:lnTo>
                  <a:lnTo>
                    <a:pt x="1447" y="318"/>
                  </a:lnTo>
                  <a:lnTo>
                    <a:pt x="1501" y="318"/>
                  </a:lnTo>
                  <a:lnTo>
                    <a:pt x="1543" y="318"/>
                  </a:lnTo>
                  <a:lnTo>
                    <a:pt x="1591" y="324"/>
                  </a:lnTo>
                  <a:lnTo>
                    <a:pt x="1639" y="324"/>
                  </a:lnTo>
                  <a:lnTo>
                    <a:pt x="1687" y="324"/>
                  </a:lnTo>
                  <a:lnTo>
                    <a:pt x="1734" y="318"/>
                  </a:lnTo>
                  <a:lnTo>
                    <a:pt x="1776" y="318"/>
                  </a:lnTo>
                  <a:lnTo>
                    <a:pt x="1824" y="318"/>
                  </a:lnTo>
                  <a:lnTo>
                    <a:pt x="1878" y="32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Rectangle 53"/>
            <p:cNvSpPr>
              <a:spLocks noChangeArrowheads="1"/>
            </p:cNvSpPr>
            <p:nvPr/>
          </p:nvSpPr>
          <p:spPr bwMode="auto">
            <a:xfrm rot="16200000">
              <a:off x="89" y="912"/>
              <a:ext cx="78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concentration</a:t>
              </a:r>
              <a:endParaRPr lang="en-US"/>
            </a:p>
          </p:txBody>
        </p:sp>
        <p:sp>
          <p:nvSpPr>
            <p:cNvPr id="70710" name="Rectangle 54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Rectangle 55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56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Freeform 57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58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Line 59"/>
            <p:cNvSpPr>
              <a:spLocks noChangeShapeType="1"/>
            </p:cNvSpPr>
            <p:nvPr/>
          </p:nvSpPr>
          <p:spPr bwMode="auto">
            <a:xfrm>
              <a:off x="756" y="383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Line 60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Line 61"/>
            <p:cNvSpPr>
              <a:spLocks noChangeShapeType="1"/>
            </p:cNvSpPr>
            <p:nvPr/>
          </p:nvSpPr>
          <p:spPr bwMode="auto">
            <a:xfrm flipV="1">
              <a:off x="75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Line 62"/>
            <p:cNvSpPr>
              <a:spLocks noChangeShapeType="1"/>
            </p:cNvSpPr>
            <p:nvPr/>
          </p:nvSpPr>
          <p:spPr bwMode="auto">
            <a:xfrm>
              <a:off x="75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Rectangle 63"/>
            <p:cNvSpPr>
              <a:spLocks noChangeArrowheads="1"/>
            </p:cNvSpPr>
            <p:nvPr/>
          </p:nvSpPr>
          <p:spPr bwMode="auto">
            <a:xfrm>
              <a:off x="732" y="3862"/>
              <a:ext cx="54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0720" name="Line 64"/>
            <p:cNvSpPr>
              <a:spLocks noChangeShapeType="1"/>
            </p:cNvSpPr>
            <p:nvPr/>
          </p:nvSpPr>
          <p:spPr bwMode="auto">
            <a:xfrm flipV="1">
              <a:off x="138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Line 65"/>
            <p:cNvSpPr>
              <a:spLocks noChangeShapeType="1"/>
            </p:cNvSpPr>
            <p:nvPr/>
          </p:nvSpPr>
          <p:spPr bwMode="auto">
            <a:xfrm>
              <a:off x="138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Rectangle 66"/>
            <p:cNvSpPr>
              <a:spLocks noChangeArrowheads="1"/>
            </p:cNvSpPr>
            <p:nvPr/>
          </p:nvSpPr>
          <p:spPr bwMode="auto">
            <a:xfrm>
              <a:off x="1324" y="3862"/>
              <a:ext cx="1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70723" name="Line 67"/>
            <p:cNvSpPr>
              <a:spLocks noChangeShapeType="1"/>
            </p:cNvSpPr>
            <p:nvPr/>
          </p:nvSpPr>
          <p:spPr bwMode="auto">
            <a:xfrm flipV="1">
              <a:off x="200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Line 68"/>
            <p:cNvSpPr>
              <a:spLocks noChangeShapeType="1"/>
            </p:cNvSpPr>
            <p:nvPr/>
          </p:nvSpPr>
          <p:spPr bwMode="auto">
            <a:xfrm>
              <a:off x="200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5" name="Rectangle 69"/>
            <p:cNvSpPr>
              <a:spLocks noChangeArrowheads="1"/>
            </p:cNvSpPr>
            <p:nvPr/>
          </p:nvSpPr>
          <p:spPr bwMode="auto">
            <a:xfrm>
              <a:off x="1928" y="3862"/>
              <a:ext cx="16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0726" name="Line 70"/>
            <p:cNvSpPr>
              <a:spLocks noChangeShapeType="1"/>
            </p:cNvSpPr>
            <p:nvPr/>
          </p:nvSpPr>
          <p:spPr bwMode="auto">
            <a:xfrm flipV="1">
              <a:off x="263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Line 71"/>
            <p:cNvSpPr>
              <a:spLocks noChangeShapeType="1"/>
            </p:cNvSpPr>
            <p:nvPr/>
          </p:nvSpPr>
          <p:spPr bwMode="auto">
            <a:xfrm>
              <a:off x="263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Rectangle 72"/>
            <p:cNvSpPr>
              <a:spLocks noChangeArrowheads="1"/>
            </p:cNvSpPr>
            <p:nvPr/>
          </p:nvSpPr>
          <p:spPr bwMode="auto">
            <a:xfrm>
              <a:off x="2550" y="3862"/>
              <a:ext cx="16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70729" name="Line 73"/>
            <p:cNvSpPr>
              <a:spLocks noChangeShapeType="1"/>
            </p:cNvSpPr>
            <p:nvPr/>
          </p:nvSpPr>
          <p:spPr bwMode="auto">
            <a:xfrm>
              <a:off x="756" y="383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0" name="Line 74"/>
            <p:cNvSpPr>
              <a:spLocks noChangeShapeType="1"/>
            </p:cNvSpPr>
            <p:nvPr/>
          </p:nvSpPr>
          <p:spPr bwMode="auto">
            <a:xfrm flipH="1">
              <a:off x="2604" y="383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Rectangle 75"/>
            <p:cNvSpPr>
              <a:spLocks noChangeArrowheads="1"/>
            </p:cNvSpPr>
            <p:nvPr/>
          </p:nvSpPr>
          <p:spPr bwMode="auto">
            <a:xfrm>
              <a:off x="613" y="3783"/>
              <a:ext cx="1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70732" name="Line 76"/>
            <p:cNvSpPr>
              <a:spLocks noChangeShapeType="1"/>
            </p:cNvSpPr>
            <p:nvPr/>
          </p:nvSpPr>
          <p:spPr bwMode="auto">
            <a:xfrm>
              <a:off x="756" y="309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Line 77"/>
            <p:cNvSpPr>
              <a:spLocks noChangeShapeType="1"/>
            </p:cNvSpPr>
            <p:nvPr/>
          </p:nvSpPr>
          <p:spPr bwMode="auto">
            <a:xfrm flipH="1">
              <a:off x="2604" y="309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Rectangle 78"/>
            <p:cNvSpPr>
              <a:spLocks noChangeArrowheads="1"/>
            </p:cNvSpPr>
            <p:nvPr/>
          </p:nvSpPr>
          <p:spPr bwMode="auto">
            <a:xfrm>
              <a:off x="613" y="3040"/>
              <a:ext cx="10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70735" name="Line 79"/>
            <p:cNvSpPr>
              <a:spLocks noChangeShapeType="1"/>
            </p:cNvSpPr>
            <p:nvPr/>
          </p:nvSpPr>
          <p:spPr bwMode="auto">
            <a:xfrm>
              <a:off x="756" y="235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80"/>
            <p:cNvSpPr>
              <a:spLocks noChangeShapeType="1"/>
            </p:cNvSpPr>
            <p:nvPr/>
          </p:nvSpPr>
          <p:spPr bwMode="auto">
            <a:xfrm flipH="1">
              <a:off x="2604" y="235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Rectangle 81"/>
            <p:cNvSpPr>
              <a:spLocks noChangeArrowheads="1"/>
            </p:cNvSpPr>
            <p:nvPr/>
          </p:nvSpPr>
          <p:spPr bwMode="auto">
            <a:xfrm>
              <a:off x="613" y="2303"/>
              <a:ext cx="10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55</a:t>
              </a:r>
              <a:endParaRPr lang="en-US"/>
            </a:p>
          </p:txBody>
        </p:sp>
        <p:sp>
          <p:nvSpPr>
            <p:cNvPr id="70738" name="Line 82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Freeform 83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Line 84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Freeform 85"/>
            <p:cNvSpPr>
              <a:spLocks/>
            </p:cNvSpPr>
            <p:nvPr/>
          </p:nvSpPr>
          <p:spPr bwMode="auto">
            <a:xfrm>
              <a:off x="786" y="2520"/>
              <a:ext cx="1250" cy="665"/>
            </a:xfrm>
            <a:custGeom>
              <a:avLst/>
              <a:gdLst>
                <a:gd name="T0" fmla="*/ 0 w 1250"/>
                <a:gd name="T1" fmla="*/ 575 h 665"/>
                <a:gd name="T2" fmla="*/ 36 w 1250"/>
                <a:gd name="T3" fmla="*/ 575 h 665"/>
                <a:gd name="T4" fmla="*/ 66 w 1250"/>
                <a:gd name="T5" fmla="*/ 575 h 665"/>
                <a:gd name="T6" fmla="*/ 96 w 1250"/>
                <a:gd name="T7" fmla="*/ 575 h 665"/>
                <a:gd name="T8" fmla="*/ 126 w 1250"/>
                <a:gd name="T9" fmla="*/ 575 h 665"/>
                <a:gd name="T10" fmla="*/ 126 w 1250"/>
                <a:gd name="T11" fmla="*/ 0 h 665"/>
                <a:gd name="T12" fmla="*/ 156 w 1250"/>
                <a:gd name="T13" fmla="*/ 0 h 665"/>
                <a:gd name="T14" fmla="*/ 156 w 1250"/>
                <a:gd name="T15" fmla="*/ 347 h 665"/>
                <a:gd name="T16" fmla="*/ 186 w 1250"/>
                <a:gd name="T17" fmla="*/ 347 h 665"/>
                <a:gd name="T18" fmla="*/ 222 w 1250"/>
                <a:gd name="T19" fmla="*/ 347 h 665"/>
                <a:gd name="T20" fmla="*/ 222 w 1250"/>
                <a:gd name="T21" fmla="*/ 665 h 665"/>
                <a:gd name="T22" fmla="*/ 251 w 1250"/>
                <a:gd name="T23" fmla="*/ 665 h 665"/>
                <a:gd name="T24" fmla="*/ 251 w 1250"/>
                <a:gd name="T25" fmla="*/ 473 h 665"/>
                <a:gd name="T26" fmla="*/ 281 w 1250"/>
                <a:gd name="T27" fmla="*/ 473 h 665"/>
                <a:gd name="T28" fmla="*/ 311 w 1250"/>
                <a:gd name="T29" fmla="*/ 473 h 665"/>
                <a:gd name="T30" fmla="*/ 311 w 1250"/>
                <a:gd name="T31" fmla="*/ 305 h 665"/>
                <a:gd name="T32" fmla="*/ 341 w 1250"/>
                <a:gd name="T33" fmla="*/ 305 h 665"/>
                <a:gd name="T34" fmla="*/ 341 w 1250"/>
                <a:gd name="T35" fmla="*/ 401 h 665"/>
                <a:gd name="T36" fmla="*/ 371 w 1250"/>
                <a:gd name="T37" fmla="*/ 401 h 665"/>
                <a:gd name="T38" fmla="*/ 407 w 1250"/>
                <a:gd name="T39" fmla="*/ 401 h 665"/>
                <a:gd name="T40" fmla="*/ 407 w 1250"/>
                <a:gd name="T41" fmla="*/ 497 h 665"/>
                <a:gd name="T42" fmla="*/ 437 w 1250"/>
                <a:gd name="T43" fmla="*/ 497 h 665"/>
                <a:gd name="T44" fmla="*/ 437 w 1250"/>
                <a:gd name="T45" fmla="*/ 437 h 665"/>
                <a:gd name="T46" fmla="*/ 467 w 1250"/>
                <a:gd name="T47" fmla="*/ 437 h 665"/>
                <a:gd name="T48" fmla="*/ 497 w 1250"/>
                <a:gd name="T49" fmla="*/ 437 h 665"/>
                <a:gd name="T50" fmla="*/ 497 w 1250"/>
                <a:gd name="T51" fmla="*/ 389 h 665"/>
                <a:gd name="T52" fmla="*/ 526 w 1250"/>
                <a:gd name="T53" fmla="*/ 389 h 665"/>
                <a:gd name="T54" fmla="*/ 526 w 1250"/>
                <a:gd name="T55" fmla="*/ 419 h 665"/>
                <a:gd name="T56" fmla="*/ 556 w 1250"/>
                <a:gd name="T57" fmla="*/ 419 h 665"/>
                <a:gd name="T58" fmla="*/ 598 w 1250"/>
                <a:gd name="T59" fmla="*/ 419 h 665"/>
                <a:gd name="T60" fmla="*/ 598 w 1250"/>
                <a:gd name="T61" fmla="*/ 443 h 665"/>
                <a:gd name="T62" fmla="*/ 628 w 1250"/>
                <a:gd name="T63" fmla="*/ 443 h 665"/>
                <a:gd name="T64" fmla="*/ 628 w 1250"/>
                <a:gd name="T65" fmla="*/ 431 h 665"/>
                <a:gd name="T66" fmla="*/ 658 w 1250"/>
                <a:gd name="T67" fmla="*/ 431 h 665"/>
                <a:gd name="T68" fmla="*/ 688 w 1250"/>
                <a:gd name="T69" fmla="*/ 431 h 665"/>
                <a:gd name="T70" fmla="*/ 688 w 1250"/>
                <a:gd name="T71" fmla="*/ 413 h 665"/>
                <a:gd name="T72" fmla="*/ 718 w 1250"/>
                <a:gd name="T73" fmla="*/ 413 h 665"/>
                <a:gd name="T74" fmla="*/ 718 w 1250"/>
                <a:gd name="T75" fmla="*/ 425 h 665"/>
                <a:gd name="T76" fmla="*/ 754 w 1250"/>
                <a:gd name="T77" fmla="*/ 425 h 665"/>
                <a:gd name="T78" fmla="*/ 784 w 1250"/>
                <a:gd name="T79" fmla="*/ 425 h 665"/>
                <a:gd name="T80" fmla="*/ 784 w 1250"/>
                <a:gd name="T81" fmla="*/ 431 h 665"/>
                <a:gd name="T82" fmla="*/ 813 w 1250"/>
                <a:gd name="T83" fmla="*/ 431 h 665"/>
                <a:gd name="T84" fmla="*/ 813 w 1250"/>
                <a:gd name="T85" fmla="*/ 425 h 665"/>
                <a:gd name="T86" fmla="*/ 843 w 1250"/>
                <a:gd name="T87" fmla="*/ 425 h 665"/>
                <a:gd name="T88" fmla="*/ 873 w 1250"/>
                <a:gd name="T89" fmla="*/ 425 h 665"/>
                <a:gd name="T90" fmla="*/ 903 w 1250"/>
                <a:gd name="T91" fmla="*/ 425 h 665"/>
                <a:gd name="T92" fmla="*/ 939 w 1250"/>
                <a:gd name="T93" fmla="*/ 425 h 665"/>
                <a:gd name="T94" fmla="*/ 969 w 1250"/>
                <a:gd name="T95" fmla="*/ 425 h 665"/>
                <a:gd name="T96" fmla="*/ 999 w 1250"/>
                <a:gd name="T97" fmla="*/ 425 h 665"/>
                <a:gd name="T98" fmla="*/ 1029 w 1250"/>
                <a:gd name="T99" fmla="*/ 425 h 665"/>
                <a:gd name="T100" fmla="*/ 1059 w 1250"/>
                <a:gd name="T101" fmla="*/ 425 h 665"/>
                <a:gd name="T102" fmla="*/ 1089 w 1250"/>
                <a:gd name="T103" fmla="*/ 425 h 665"/>
                <a:gd name="T104" fmla="*/ 1124 w 1250"/>
                <a:gd name="T105" fmla="*/ 425 h 665"/>
                <a:gd name="T106" fmla="*/ 1154 w 1250"/>
                <a:gd name="T107" fmla="*/ 425 h 665"/>
                <a:gd name="T108" fmla="*/ 1184 w 1250"/>
                <a:gd name="T109" fmla="*/ 425 h 665"/>
                <a:gd name="T110" fmla="*/ 1220 w 1250"/>
                <a:gd name="T111" fmla="*/ 425 h 665"/>
                <a:gd name="T112" fmla="*/ 1250 w 1250"/>
                <a:gd name="T113" fmla="*/ 42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0" h="665">
                  <a:moveTo>
                    <a:pt x="0" y="575"/>
                  </a:moveTo>
                  <a:lnTo>
                    <a:pt x="36" y="575"/>
                  </a:lnTo>
                  <a:lnTo>
                    <a:pt x="66" y="575"/>
                  </a:lnTo>
                  <a:lnTo>
                    <a:pt x="96" y="575"/>
                  </a:lnTo>
                  <a:lnTo>
                    <a:pt x="126" y="575"/>
                  </a:lnTo>
                  <a:lnTo>
                    <a:pt x="126" y="0"/>
                  </a:lnTo>
                  <a:lnTo>
                    <a:pt x="156" y="0"/>
                  </a:lnTo>
                  <a:lnTo>
                    <a:pt x="156" y="347"/>
                  </a:lnTo>
                  <a:lnTo>
                    <a:pt x="186" y="347"/>
                  </a:lnTo>
                  <a:lnTo>
                    <a:pt x="222" y="347"/>
                  </a:lnTo>
                  <a:lnTo>
                    <a:pt x="222" y="665"/>
                  </a:lnTo>
                  <a:lnTo>
                    <a:pt x="251" y="665"/>
                  </a:lnTo>
                  <a:lnTo>
                    <a:pt x="251" y="473"/>
                  </a:lnTo>
                  <a:lnTo>
                    <a:pt x="281" y="473"/>
                  </a:lnTo>
                  <a:lnTo>
                    <a:pt x="311" y="473"/>
                  </a:lnTo>
                  <a:lnTo>
                    <a:pt x="311" y="305"/>
                  </a:lnTo>
                  <a:lnTo>
                    <a:pt x="341" y="305"/>
                  </a:lnTo>
                  <a:lnTo>
                    <a:pt x="341" y="401"/>
                  </a:lnTo>
                  <a:lnTo>
                    <a:pt x="371" y="401"/>
                  </a:lnTo>
                  <a:lnTo>
                    <a:pt x="407" y="401"/>
                  </a:lnTo>
                  <a:lnTo>
                    <a:pt x="407" y="497"/>
                  </a:lnTo>
                  <a:lnTo>
                    <a:pt x="437" y="497"/>
                  </a:lnTo>
                  <a:lnTo>
                    <a:pt x="437" y="437"/>
                  </a:lnTo>
                  <a:lnTo>
                    <a:pt x="467" y="437"/>
                  </a:lnTo>
                  <a:lnTo>
                    <a:pt x="497" y="437"/>
                  </a:lnTo>
                  <a:lnTo>
                    <a:pt x="497" y="389"/>
                  </a:lnTo>
                  <a:lnTo>
                    <a:pt x="526" y="389"/>
                  </a:lnTo>
                  <a:lnTo>
                    <a:pt x="526" y="419"/>
                  </a:lnTo>
                  <a:lnTo>
                    <a:pt x="556" y="419"/>
                  </a:lnTo>
                  <a:lnTo>
                    <a:pt x="598" y="419"/>
                  </a:lnTo>
                  <a:lnTo>
                    <a:pt x="598" y="443"/>
                  </a:lnTo>
                  <a:lnTo>
                    <a:pt x="628" y="443"/>
                  </a:lnTo>
                  <a:lnTo>
                    <a:pt x="628" y="431"/>
                  </a:lnTo>
                  <a:lnTo>
                    <a:pt x="658" y="431"/>
                  </a:lnTo>
                  <a:lnTo>
                    <a:pt x="688" y="431"/>
                  </a:lnTo>
                  <a:lnTo>
                    <a:pt x="688" y="413"/>
                  </a:lnTo>
                  <a:lnTo>
                    <a:pt x="718" y="413"/>
                  </a:lnTo>
                  <a:lnTo>
                    <a:pt x="718" y="425"/>
                  </a:lnTo>
                  <a:lnTo>
                    <a:pt x="754" y="425"/>
                  </a:lnTo>
                  <a:lnTo>
                    <a:pt x="784" y="425"/>
                  </a:lnTo>
                  <a:lnTo>
                    <a:pt x="784" y="431"/>
                  </a:lnTo>
                  <a:lnTo>
                    <a:pt x="813" y="431"/>
                  </a:lnTo>
                  <a:lnTo>
                    <a:pt x="813" y="425"/>
                  </a:lnTo>
                  <a:lnTo>
                    <a:pt x="843" y="425"/>
                  </a:lnTo>
                  <a:lnTo>
                    <a:pt x="873" y="425"/>
                  </a:lnTo>
                  <a:lnTo>
                    <a:pt x="903" y="425"/>
                  </a:lnTo>
                  <a:lnTo>
                    <a:pt x="939" y="425"/>
                  </a:lnTo>
                  <a:lnTo>
                    <a:pt x="969" y="425"/>
                  </a:lnTo>
                  <a:lnTo>
                    <a:pt x="999" y="425"/>
                  </a:lnTo>
                  <a:lnTo>
                    <a:pt x="1029" y="425"/>
                  </a:lnTo>
                  <a:lnTo>
                    <a:pt x="1059" y="425"/>
                  </a:lnTo>
                  <a:lnTo>
                    <a:pt x="1089" y="425"/>
                  </a:lnTo>
                  <a:lnTo>
                    <a:pt x="1124" y="425"/>
                  </a:lnTo>
                  <a:lnTo>
                    <a:pt x="1154" y="425"/>
                  </a:lnTo>
                  <a:lnTo>
                    <a:pt x="1184" y="425"/>
                  </a:lnTo>
                  <a:lnTo>
                    <a:pt x="1220" y="425"/>
                  </a:lnTo>
                  <a:lnTo>
                    <a:pt x="1250" y="42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Rectangle 86"/>
            <p:cNvSpPr>
              <a:spLocks noChangeArrowheads="1"/>
            </p:cNvSpPr>
            <p:nvPr/>
          </p:nvSpPr>
          <p:spPr bwMode="auto">
            <a:xfrm>
              <a:off x="1576" y="3993"/>
              <a:ext cx="21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0743" name="Rectangle 87"/>
            <p:cNvSpPr>
              <a:spLocks noChangeArrowheads="1"/>
            </p:cNvSpPr>
            <p:nvPr/>
          </p:nvSpPr>
          <p:spPr bwMode="auto">
            <a:xfrm rot="16200000">
              <a:off x="104" y="2935"/>
              <a:ext cx="80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valve opening</a:t>
              </a:r>
              <a:endParaRPr lang="en-US"/>
            </a:p>
          </p:txBody>
        </p:sp>
      </p:grpSp>
      <p:grpSp>
        <p:nvGrpSpPr>
          <p:cNvPr id="70744" name="Group 88"/>
          <p:cNvGrpSpPr>
            <a:grpSpLocks/>
          </p:cNvGrpSpPr>
          <p:nvPr/>
        </p:nvGrpSpPr>
        <p:grpSpPr bwMode="auto">
          <a:xfrm>
            <a:off x="2743200" y="2667000"/>
            <a:ext cx="685800" cy="838200"/>
            <a:chOff x="4721" y="1441"/>
            <a:chExt cx="1039" cy="1269"/>
          </a:xfrm>
        </p:grpSpPr>
        <p:sp>
          <p:nvSpPr>
            <p:cNvPr id="70745" name="Freeform 89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Freeform 90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Freeform 91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8" name="Freeform 92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9" name="Freeform 93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0" name="Freeform 94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51" name="AutoShape 95"/>
          <p:cNvSpPr>
            <a:spLocks noChangeArrowheads="1"/>
          </p:cNvSpPr>
          <p:nvPr/>
        </p:nvSpPr>
        <p:spPr bwMode="auto">
          <a:xfrm>
            <a:off x="304800" y="1981200"/>
            <a:ext cx="2057400" cy="1143000"/>
          </a:xfrm>
          <a:prstGeom prst="wedgeRoundRectCallout">
            <a:avLst>
              <a:gd name="adj1" fmla="val 72375"/>
              <a:gd name="adj2" fmla="val 1888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Returned to set </a:t>
            </a:r>
          </a:p>
          <a:p>
            <a:pPr algn="ctr"/>
            <a:r>
              <a:rPr lang="en-US" sz="1800" b="1"/>
              <a:t>point; why?</a:t>
            </a:r>
          </a:p>
        </p:txBody>
      </p:sp>
      <p:grpSp>
        <p:nvGrpSpPr>
          <p:cNvPr id="70752" name="Group 96"/>
          <p:cNvGrpSpPr>
            <a:grpSpLocks/>
          </p:cNvGrpSpPr>
          <p:nvPr/>
        </p:nvGrpSpPr>
        <p:grpSpPr bwMode="auto">
          <a:xfrm>
            <a:off x="2895600" y="4953000"/>
            <a:ext cx="685800" cy="838200"/>
            <a:chOff x="4721" y="1441"/>
            <a:chExt cx="1039" cy="1269"/>
          </a:xfrm>
        </p:grpSpPr>
        <p:sp>
          <p:nvSpPr>
            <p:cNvPr id="70753" name="Freeform 97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Freeform 98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5" name="Freeform 99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6" name="Freeform 100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Freeform 101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8" name="Freeform 102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59" name="AutoShape 103"/>
          <p:cNvSpPr>
            <a:spLocks noChangeArrowheads="1"/>
          </p:cNvSpPr>
          <p:nvPr/>
        </p:nvSpPr>
        <p:spPr bwMode="auto">
          <a:xfrm>
            <a:off x="457200" y="4267200"/>
            <a:ext cx="2057400" cy="1371600"/>
          </a:xfrm>
          <a:prstGeom prst="wedgeRoundRectCallout">
            <a:avLst>
              <a:gd name="adj1" fmla="val 75079"/>
              <a:gd name="adj2" fmla="val -150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Diagnose this</a:t>
            </a:r>
          </a:p>
          <a:p>
            <a:pPr algn="ctr"/>
            <a:r>
              <a:rPr lang="en-US" sz="1800" b="1"/>
              <a:t>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0" name="Rectangle 60"/>
          <p:cNvSpPr>
            <a:spLocks noChangeArrowheads="1"/>
          </p:cNvSpPr>
          <p:nvPr/>
        </p:nvSpPr>
        <p:spPr bwMode="auto">
          <a:xfrm>
            <a:off x="3048000" y="2514600"/>
            <a:ext cx="5562600" cy="1066800"/>
          </a:xfrm>
          <a:prstGeom prst="rect">
            <a:avLst/>
          </a:prstGeom>
          <a:solidFill>
            <a:srgbClr val="CCECFF"/>
          </a:solidFill>
          <a:ln w="28575">
            <a:solidFill>
              <a:srgbClr val="FF33CC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We have be able to tune the controller!  We want robustness and moderate MV adjustments.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580063" y="39004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292600" y="39004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514600" y="3900488"/>
            <a:ext cx="8969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MPC</a:t>
            </a:r>
            <a:r>
              <a:rPr lang="en-US" sz="2000" b="1"/>
              <a:t>(s)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34290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029200" y="4191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1676400" y="41148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19050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63246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Oval 12"/>
          <p:cNvSpPr>
            <a:spLocks noChangeArrowheads="1"/>
          </p:cNvSpPr>
          <p:nvPr/>
        </p:nvSpPr>
        <p:spPr bwMode="auto">
          <a:xfrm>
            <a:off x="6781800" y="41148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7010400" y="419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12192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7543800" y="3657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09600" y="3657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429000" y="3733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534150" y="41433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1428750" y="38385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447800" y="41719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5562600" y="48768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5181600" y="4191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5181600" y="518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6858000" y="5105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63246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6934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6553200" y="47244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7010400" y="46482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6934200" y="525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3429000" y="5486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1752600" y="4267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1752600" y="60198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1905000" y="3657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grpSp>
        <p:nvGrpSpPr>
          <p:cNvPr id="71714" name="Group 34"/>
          <p:cNvGrpSpPr>
            <a:grpSpLocks/>
          </p:cNvGrpSpPr>
          <p:nvPr/>
        </p:nvGrpSpPr>
        <p:grpSpPr bwMode="auto">
          <a:xfrm>
            <a:off x="609600" y="2743200"/>
            <a:ext cx="1295400" cy="457200"/>
            <a:chOff x="384" y="1344"/>
            <a:chExt cx="816" cy="288"/>
          </a:xfrm>
        </p:grpSpPr>
        <p:sp>
          <p:nvSpPr>
            <p:cNvPr id="71715" name="Line 35"/>
            <p:cNvSpPr>
              <a:spLocks noChangeShapeType="1"/>
            </p:cNvSpPr>
            <p:nvPr/>
          </p:nvSpPr>
          <p:spPr bwMode="auto">
            <a:xfrm>
              <a:off x="384" y="16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6" name="Line 36"/>
            <p:cNvSpPr>
              <a:spLocks noChangeShapeType="1"/>
            </p:cNvSpPr>
            <p:nvPr/>
          </p:nvSpPr>
          <p:spPr bwMode="auto">
            <a:xfrm flipV="1">
              <a:off x="768" y="134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7" name="Line 37"/>
            <p:cNvSpPr>
              <a:spLocks noChangeShapeType="1"/>
            </p:cNvSpPr>
            <p:nvPr/>
          </p:nvSpPr>
          <p:spPr bwMode="auto">
            <a:xfrm>
              <a:off x="768" y="1344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9" name="Line 39"/>
          <p:cNvSpPr>
            <a:spLocks noChangeShapeType="1"/>
          </p:cNvSpPr>
          <p:nvPr/>
        </p:nvSpPr>
        <p:spPr bwMode="auto">
          <a:xfrm>
            <a:off x="3429000" y="3352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 flipV="1">
            <a:off x="3810000" y="2590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1" name="Line 41"/>
          <p:cNvSpPr>
            <a:spLocks noChangeShapeType="1"/>
          </p:cNvSpPr>
          <p:nvPr/>
        </p:nvSpPr>
        <p:spPr bwMode="auto">
          <a:xfrm>
            <a:off x="3810000" y="2590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>
            <a:off x="4038600" y="2590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4038600" y="3200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 flipV="1">
            <a:off x="4167188" y="2819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>
            <a:off x="4160838" y="2825750"/>
            <a:ext cx="163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5" name="Line 55"/>
          <p:cNvSpPr>
            <a:spLocks noChangeShapeType="1"/>
          </p:cNvSpPr>
          <p:nvPr/>
        </p:nvSpPr>
        <p:spPr bwMode="auto">
          <a:xfrm>
            <a:off x="4324350" y="2840038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7" name="Line 57"/>
          <p:cNvSpPr>
            <a:spLocks noChangeShapeType="1"/>
          </p:cNvSpPr>
          <p:nvPr/>
        </p:nvSpPr>
        <p:spPr bwMode="auto">
          <a:xfrm>
            <a:off x="4324350" y="3138488"/>
            <a:ext cx="150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8" name="Line 58"/>
          <p:cNvSpPr>
            <a:spLocks noChangeShapeType="1"/>
          </p:cNvSpPr>
          <p:nvPr/>
        </p:nvSpPr>
        <p:spPr bwMode="auto">
          <a:xfrm flipV="1">
            <a:off x="4487863" y="2906713"/>
            <a:ext cx="0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9" name="Freeform 59"/>
          <p:cNvSpPr>
            <a:spLocks/>
          </p:cNvSpPr>
          <p:nvPr/>
        </p:nvSpPr>
        <p:spPr bwMode="auto">
          <a:xfrm>
            <a:off x="6883400" y="2655888"/>
            <a:ext cx="1524000" cy="647700"/>
          </a:xfrm>
          <a:custGeom>
            <a:avLst/>
            <a:gdLst>
              <a:gd name="T0" fmla="*/ 0 w 960"/>
              <a:gd name="T1" fmla="*/ 400 h 408"/>
              <a:gd name="T2" fmla="*/ 192 w 960"/>
              <a:gd name="T3" fmla="*/ 400 h 408"/>
              <a:gd name="T4" fmla="*/ 288 w 960"/>
              <a:gd name="T5" fmla="*/ 352 h 408"/>
              <a:gd name="T6" fmla="*/ 336 w 960"/>
              <a:gd name="T7" fmla="*/ 256 h 408"/>
              <a:gd name="T8" fmla="*/ 384 w 960"/>
              <a:gd name="T9" fmla="*/ 112 h 408"/>
              <a:gd name="T10" fmla="*/ 480 w 960"/>
              <a:gd name="T11" fmla="*/ 16 h 408"/>
              <a:gd name="T12" fmla="*/ 528 w 960"/>
              <a:gd name="T13" fmla="*/ 16 h 408"/>
              <a:gd name="T14" fmla="*/ 576 w 960"/>
              <a:gd name="T15" fmla="*/ 112 h 408"/>
              <a:gd name="T16" fmla="*/ 576 w 960"/>
              <a:gd name="T17" fmla="*/ 256 h 408"/>
              <a:gd name="T18" fmla="*/ 624 w 960"/>
              <a:gd name="T19" fmla="*/ 352 h 408"/>
              <a:gd name="T20" fmla="*/ 672 w 960"/>
              <a:gd name="T21" fmla="*/ 304 h 408"/>
              <a:gd name="T22" fmla="*/ 720 w 960"/>
              <a:gd name="T23" fmla="*/ 208 h 408"/>
              <a:gd name="T24" fmla="*/ 720 w 960"/>
              <a:gd name="T25" fmla="*/ 112 h 408"/>
              <a:gd name="T26" fmla="*/ 768 w 960"/>
              <a:gd name="T27" fmla="*/ 112 h 408"/>
              <a:gd name="T28" fmla="*/ 816 w 960"/>
              <a:gd name="T29" fmla="*/ 208 h 408"/>
              <a:gd name="T30" fmla="*/ 864 w 960"/>
              <a:gd name="T31" fmla="*/ 304 h 408"/>
              <a:gd name="T32" fmla="*/ 864 w 960"/>
              <a:gd name="T33" fmla="*/ 352 h 408"/>
              <a:gd name="T34" fmla="*/ 912 w 960"/>
              <a:gd name="T35" fmla="*/ 304 h 408"/>
              <a:gd name="T36" fmla="*/ 960 w 960"/>
              <a:gd name="T37" fmla="*/ 2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60" h="408">
                <a:moveTo>
                  <a:pt x="0" y="400"/>
                </a:moveTo>
                <a:cubicBezTo>
                  <a:pt x="72" y="404"/>
                  <a:pt x="144" y="408"/>
                  <a:pt x="192" y="400"/>
                </a:cubicBezTo>
                <a:cubicBezTo>
                  <a:pt x="240" y="392"/>
                  <a:pt x="264" y="376"/>
                  <a:pt x="288" y="352"/>
                </a:cubicBezTo>
                <a:cubicBezTo>
                  <a:pt x="312" y="328"/>
                  <a:pt x="320" y="296"/>
                  <a:pt x="336" y="256"/>
                </a:cubicBezTo>
                <a:cubicBezTo>
                  <a:pt x="352" y="216"/>
                  <a:pt x="360" y="152"/>
                  <a:pt x="384" y="112"/>
                </a:cubicBezTo>
                <a:cubicBezTo>
                  <a:pt x="408" y="72"/>
                  <a:pt x="456" y="32"/>
                  <a:pt x="480" y="16"/>
                </a:cubicBezTo>
                <a:cubicBezTo>
                  <a:pt x="504" y="0"/>
                  <a:pt x="512" y="0"/>
                  <a:pt x="528" y="16"/>
                </a:cubicBezTo>
                <a:cubicBezTo>
                  <a:pt x="544" y="32"/>
                  <a:pt x="568" y="72"/>
                  <a:pt x="576" y="112"/>
                </a:cubicBezTo>
                <a:cubicBezTo>
                  <a:pt x="584" y="152"/>
                  <a:pt x="568" y="216"/>
                  <a:pt x="576" y="256"/>
                </a:cubicBezTo>
                <a:cubicBezTo>
                  <a:pt x="584" y="296"/>
                  <a:pt x="608" y="344"/>
                  <a:pt x="624" y="352"/>
                </a:cubicBezTo>
                <a:cubicBezTo>
                  <a:pt x="640" y="360"/>
                  <a:pt x="656" y="328"/>
                  <a:pt x="672" y="304"/>
                </a:cubicBezTo>
                <a:cubicBezTo>
                  <a:pt x="688" y="280"/>
                  <a:pt x="712" y="240"/>
                  <a:pt x="720" y="208"/>
                </a:cubicBezTo>
                <a:cubicBezTo>
                  <a:pt x="728" y="176"/>
                  <a:pt x="712" y="128"/>
                  <a:pt x="720" y="112"/>
                </a:cubicBezTo>
                <a:cubicBezTo>
                  <a:pt x="728" y="96"/>
                  <a:pt x="752" y="96"/>
                  <a:pt x="768" y="112"/>
                </a:cubicBezTo>
                <a:cubicBezTo>
                  <a:pt x="784" y="128"/>
                  <a:pt x="800" y="176"/>
                  <a:pt x="816" y="208"/>
                </a:cubicBezTo>
                <a:cubicBezTo>
                  <a:pt x="832" y="240"/>
                  <a:pt x="856" y="280"/>
                  <a:pt x="864" y="304"/>
                </a:cubicBezTo>
                <a:cubicBezTo>
                  <a:pt x="872" y="328"/>
                  <a:pt x="856" y="352"/>
                  <a:pt x="864" y="352"/>
                </a:cubicBezTo>
                <a:cubicBezTo>
                  <a:pt x="872" y="352"/>
                  <a:pt x="896" y="328"/>
                  <a:pt x="912" y="304"/>
                </a:cubicBezTo>
                <a:cubicBezTo>
                  <a:pt x="928" y="280"/>
                  <a:pt x="952" y="224"/>
                  <a:pt x="960" y="20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41" name="Object 61"/>
          <p:cNvGraphicFramePr>
            <a:graphicFrameLocks noChangeAspect="1"/>
          </p:cNvGraphicFramePr>
          <p:nvPr/>
        </p:nvGraphicFramePr>
        <p:xfrm flipH="1">
          <a:off x="4876800" y="2590800"/>
          <a:ext cx="481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4" name="Clip" r:id="rId3" imgW="2102040" imgH="3951720" progId="MS_ClipArt_Gallery.5">
                  <p:embed/>
                </p:oleObj>
              </mc:Choice>
              <mc:Fallback>
                <p:oleObj name="Clip" r:id="rId3" imgW="2102040" imgH="3951720" progId="MS_ClipArt_Gallery.5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876800" y="2590800"/>
                        <a:ext cx="481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2" name="AutoShape 62"/>
          <p:cNvSpPr>
            <a:spLocks noChangeArrowheads="1"/>
          </p:cNvSpPr>
          <p:nvPr/>
        </p:nvSpPr>
        <p:spPr bwMode="auto">
          <a:xfrm>
            <a:off x="5410200" y="2590800"/>
            <a:ext cx="1447800" cy="457200"/>
          </a:xfrm>
          <a:prstGeom prst="wedgeRoundRectCallout">
            <a:avLst>
              <a:gd name="adj1" fmla="val -58444"/>
              <a:gd name="adj2" fmla="val -7292"/>
              <a:gd name="adj3" fmla="val 16667"/>
            </a:avLst>
          </a:prstGeom>
          <a:solidFill>
            <a:srgbClr val="FFFF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Not acceptable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Controller minimizes sum of squares of error with penalty on MV moves (</a:t>
            </a:r>
            <a:r>
              <a:rPr lang="en-US" b="1">
                <a:sym typeface="Symbol" pitchFamily="18" charset="2"/>
              </a:rPr>
              <a:t></a:t>
            </a:r>
            <a:r>
              <a:rPr lang="en-US" b="1"/>
              <a:t>MV</a:t>
            </a:r>
            <a:r>
              <a:rPr lang="en-US" b="1" baseline="30000"/>
              <a:t>2</a:t>
            </a:r>
            <a:r>
              <a:rPr lang="en-US" b="1"/>
              <a:t>).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04800" y="2286000"/>
          <a:ext cx="7015163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3" imgW="2361960" imgH="774360" progId="Equation.3">
                  <p:embed/>
                </p:oleObj>
              </mc:Choice>
              <mc:Fallback>
                <p:oleObj name="Equation" r:id="rId3" imgW="2361960" imgH="774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7015163" cy="22955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391400" y="2514600"/>
            <a:ext cx="1600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Quadratic objective with linear equations; can be solved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521200" y="3333750"/>
          <a:ext cx="1000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5" imgW="101520" imgH="190440" progId="Equation.3">
                  <p:embed/>
                </p:oleObj>
              </mc:Choice>
              <mc:Fallback>
                <p:oleObj name="Equation" r:id="rId5" imgW="10152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00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3098800" y="4584700"/>
            <a:ext cx="381000" cy="3444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04800" y="4953000"/>
          <a:ext cx="637222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Equation" r:id="rId7" imgW="1993680" imgH="444240" progId="Equation.3">
                  <p:embed/>
                </p:oleObj>
              </mc:Choice>
              <mc:Fallback>
                <p:oleObj name="Equation" r:id="rId7" imgW="199368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6372225" cy="1416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010400" y="4724400"/>
            <a:ext cx="2057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Solution is least squares equations, involving solution to </a:t>
            </a:r>
            <a:r>
              <a:rPr lang="en-US" sz="1800" b="1">
                <a:solidFill>
                  <a:srgbClr val="FF0000"/>
                </a:solidFill>
              </a:rPr>
              <a:t>linear equations offline</a:t>
            </a:r>
            <a:r>
              <a:rPr lang="en-US" sz="1800" b="1"/>
              <a:t> and simple </a:t>
            </a:r>
            <a:r>
              <a:rPr lang="en-US" sz="1800" b="1">
                <a:solidFill>
                  <a:schemeClr val="accent2"/>
                </a:solidFill>
              </a:rPr>
              <a:t>matrix-vector product online</a:t>
            </a:r>
            <a:r>
              <a:rPr lang="en-US" sz="1800" b="1"/>
              <a:t>.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 flipV="1">
            <a:off x="3201988" y="2328863"/>
            <a:ext cx="1587" cy="32988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0" name="Line 52"/>
          <p:cNvSpPr>
            <a:spLocks noChangeShapeType="1"/>
          </p:cNvSpPr>
          <p:nvPr/>
        </p:nvSpPr>
        <p:spPr bwMode="auto">
          <a:xfrm flipV="1">
            <a:off x="5056188" y="2328863"/>
            <a:ext cx="0" cy="32988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823" name="Group 95"/>
          <p:cNvGrpSpPr>
            <a:grpSpLocks/>
          </p:cNvGrpSpPr>
          <p:nvPr/>
        </p:nvGrpSpPr>
        <p:grpSpPr bwMode="auto">
          <a:xfrm>
            <a:off x="898525" y="1981200"/>
            <a:ext cx="6465888" cy="4724400"/>
            <a:chOff x="566" y="1248"/>
            <a:chExt cx="4073" cy="2976"/>
          </a:xfrm>
        </p:grpSpPr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566" y="1248"/>
              <a:ext cx="4073" cy="29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1143" y="1467"/>
              <a:ext cx="2919" cy="20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Line 6"/>
            <p:cNvSpPr>
              <a:spLocks noChangeShapeType="1"/>
            </p:cNvSpPr>
            <p:nvPr/>
          </p:nvSpPr>
          <p:spPr bwMode="auto">
            <a:xfrm>
              <a:off x="1143" y="1467"/>
              <a:ext cx="0" cy="2078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>
              <a:off x="1143" y="3545"/>
              <a:ext cx="2917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Line 8"/>
            <p:cNvSpPr>
              <a:spLocks noChangeShapeType="1"/>
            </p:cNvSpPr>
            <p:nvPr/>
          </p:nvSpPr>
          <p:spPr bwMode="auto">
            <a:xfrm flipV="1">
              <a:off x="4060" y="1467"/>
              <a:ext cx="1" cy="2078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 flipH="1">
              <a:off x="1143" y="1467"/>
              <a:ext cx="2917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1095" y="3545"/>
              <a:ext cx="48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738" y="3496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5.00 </a:t>
              </a:r>
              <a:endParaRPr lang="en-US" sz="1200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>
              <a:off x="1095" y="3131"/>
              <a:ext cx="48" cy="0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Rectangle 13"/>
            <p:cNvSpPr>
              <a:spLocks noChangeArrowheads="1"/>
            </p:cNvSpPr>
            <p:nvPr/>
          </p:nvSpPr>
          <p:spPr bwMode="auto">
            <a:xfrm>
              <a:off x="738" y="3080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6.00 </a:t>
              </a:r>
              <a:endParaRPr lang="en-US" sz="1200"/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>
              <a:off x="1095" y="2713"/>
              <a:ext cx="48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Rectangle 15"/>
            <p:cNvSpPr>
              <a:spLocks noChangeArrowheads="1"/>
            </p:cNvSpPr>
            <p:nvPr/>
          </p:nvSpPr>
          <p:spPr bwMode="auto">
            <a:xfrm>
              <a:off x="738" y="2663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7.00 </a:t>
              </a:r>
              <a:endParaRPr lang="en-US" sz="1200"/>
            </a:p>
          </p:txBody>
        </p:sp>
        <p:sp>
          <p:nvSpPr>
            <p:cNvPr id="73744" name="Line 16"/>
            <p:cNvSpPr>
              <a:spLocks noChangeShapeType="1"/>
            </p:cNvSpPr>
            <p:nvPr/>
          </p:nvSpPr>
          <p:spPr bwMode="auto">
            <a:xfrm>
              <a:off x="1095" y="2299"/>
              <a:ext cx="48" cy="0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Rectangle 17"/>
            <p:cNvSpPr>
              <a:spLocks noChangeArrowheads="1"/>
            </p:cNvSpPr>
            <p:nvPr/>
          </p:nvSpPr>
          <p:spPr bwMode="auto">
            <a:xfrm>
              <a:off x="738" y="2247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8.00 </a:t>
              </a:r>
              <a:endParaRPr lang="en-US" sz="1200"/>
            </a:p>
          </p:txBody>
        </p:sp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>
              <a:off x="1095" y="1883"/>
              <a:ext cx="48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Rectangle 19"/>
            <p:cNvSpPr>
              <a:spLocks noChangeArrowheads="1"/>
            </p:cNvSpPr>
            <p:nvPr/>
          </p:nvSpPr>
          <p:spPr bwMode="auto">
            <a:xfrm>
              <a:off x="738" y="1833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9.00 </a:t>
              </a:r>
              <a:endParaRPr lang="en-US" sz="1200"/>
            </a:p>
          </p:txBody>
        </p:sp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>
              <a:off x="1095" y="1467"/>
              <a:ext cx="48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668" y="1419"/>
              <a:ext cx="2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10.00 </a:t>
              </a:r>
              <a:endParaRPr lang="en-US" sz="1200"/>
            </a:p>
          </p:txBody>
        </p:sp>
        <p:sp>
          <p:nvSpPr>
            <p:cNvPr id="73750" name="Rectangle 22"/>
            <p:cNvSpPr>
              <a:spLocks noChangeArrowheads="1"/>
            </p:cNvSpPr>
            <p:nvPr/>
          </p:nvSpPr>
          <p:spPr bwMode="auto">
            <a:xfrm rot="16200000">
              <a:off x="-32" y="2528"/>
              <a:ext cx="13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controlled variable ISE</a:t>
              </a:r>
              <a:endParaRPr lang="en-US" sz="1200"/>
            </a:p>
          </p:txBody>
        </p:sp>
        <p:sp>
          <p:nvSpPr>
            <p:cNvPr id="73751" name="Line 23"/>
            <p:cNvSpPr>
              <a:spLocks noChangeShapeType="1"/>
            </p:cNvSpPr>
            <p:nvPr/>
          </p:nvSpPr>
          <p:spPr bwMode="auto">
            <a:xfrm>
              <a:off x="4060" y="3545"/>
              <a:ext cx="47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Rectangle 24"/>
            <p:cNvSpPr>
              <a:spLocks noChangeArrowheads="1"/>
            </p:cNvSpPr>
            <p:nvPr/>
          </p:nvSpPr>
          <p:spPr bwMode="auto">
            <a:xfrm>
              <a:off x="4119" y="3496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0.00 </a:t>
              </a:r>
              <a:endParaRPr lang="en-US" sz="1200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4060" y="3131"/>
              <a:ext cx="47" cy="0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auto">
            <a:xfrm>
              <a:off x="4119" y="3080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5.00 </a:t>
              </a:r>
              <a:endParaRPr lang="en-US" sz="1200"/>
            </a:p>
          </p:txBody>
        </p:sp>
        <p:sp>
          <p:nvSpPr>
            <p:cNvPr id="73755" name="Line 27"/>
            <p:cNvSpPr>
              <a:spLocks noChangeShapeType="1"/>
            </p:cNvSpPr>
            <p:nvPr/>
          </p:nvSpPr>
          <p:spPr bwMode="auto">
            <a:xfrm>
              <a:off x="4060" y="2713"/>
              <a:ext cx="47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auto">
            <a:xfrm>
              <a:off x="4119" y="2663"/>
              <a:ext cx="2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10.00 </a:t>
              </a:r>
              <a:endParaRPr lang="en-US" sz="1200"/>
            </a:p>
          </p:txBody>
        </p:sp>
        <p:sp>
          <p:nvSpPr>
            <p:cNvPr id="73757" name="Line 29"/>
            <p:cNvSpPr>
              <a:spLocks noChangeShapeType="1"/>
            </p:cNvSpPr>
            <p:nvPr/>
          </p:nvSpPr>
          <p:spPr bwMode="auto">
            <a:xfrm>
              <a:off x="4060" y="2299"/>
              <a:ext cx="47" cy="0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8" name="Rectangle 30"/>
            <p:cNvSpPr>
              <a:spLocks noChangeArrowheads="1"/>
            </p:cNvSpPr>
            <p:nvPr/>
          </p:nvSpPr>
          <p:spPr bwMode="auto">
            <a:xfrm>
              <a:off x="4119" y="2247"/>
              <a:ext cx="2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15.00 </a:t>
              </a:r>
              <a:endParaRPr lang="en-US" sz="1200"/>
            </a:p>
          </p:txBody>
        </p:sp>
        <p:sp>
          <p:nvSpPr>
            <p:cNvPr id="73759" name="Line 31"/>
            <p:cNvSpPr>
              <a:spLocks noChangeShapeType="1"/>
            </p:cNvSpPr>
            <p:nvPr/>
          </p:nvSpPr>
          <p:spPr bwMode="auto">
            <a:xfrm>
              <a:off x="4060" y="1883"/>
              <a:ext cx="47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Rectangle 32"/>
            <p:cNvSpPr>
              <a:spLocks noChangeArrowheads="1"/>
            </p:cNvSpPr>
            <p:nvPr/>
          </p:nvSpPr>
          <p:spPr bwMode="auto">
            <a:xfrm>
              <a:off x="4119" y="1833"/>
              <a:ext cx="2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20.00 </a:t>
              </a:r>
              <a:endParaRPr lang="en-US" sz="1200"/>
            </a:p>
          </p:txBody>
        </p:sp>
        <p:sp>
          <p:nvSpPr>
            <p:cNvPr id="73761" name="Line 33"/>
            <p:cNvSpPr>
              <a:spLocks noChangeShapeType="1"/>
            </p:cNvSpPr>
            <p:nvPr/>
          </p:nvSpPr>
          <p:spPr bwMode="auto">
            <a:xfrm>
              <a:off x="4060" y="1467"/>
              <a:ext cx="47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2" name="Rectangle 34"/>
            <p:cNvSpPr>
              <a:spLocks noChangeArrowheads="1"/>
            </p:cNvSpPr>
            <p:nvPr/>
          </p:nvSpPr>
          <p:spPr bwMode="auto">
            <a:xfrm>
              <a:off x="4119" y="1419"/>
              <a:ext cx="2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25.00 </a:t>
              </a:r>
              <a:endParaRPr lang="en-US" sz="1200"/>
            </a:p>
          </p:txBody>
        </p:sp>
        <p:sp>
          <p:nvSpPr>
            <p:cNvPr id="73763" name="Rectangle 35"/>
            <p:cNvSpPr>
              <a:spLocks noChangeArrowheads="1"/>
            </p:cNvSpPr>
            <p:nvPr/>
          </p:nvSpPr>
          <p:spPr bwMode="auto">
            <a:xfrm rot="16200000">
              <a:off x="3826" y="2510"/>
              <a:ext cx="13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latin typeface="Courier New" pitchFamily="49" charset="0"/>
                </a:rPr>
                <a:t>manipulated variable ISE</a:t>
              </a:r>
              <a:endParaRPr lang="en-US" sz="1200"/>
            </a:p>
          </p:txBody>
        </p:sp>
        <p:sp>
          <p:nvSpPr>
            <p:cNvPr id="73764" name="Line 36"/>
            <p:cNvSpPr>
              <a:spLocks noChangeShapeType="1"/>
            </p:cNvSpPr>
            <p:nvPr/>
          </p:nvSpPr>
          <p:spPr bwMode="auto">
            <a:xfrm flipV="1">
              <a:off x="1143" y="3545"/>
              <a:ext cx="0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5" name="Rectangle 37"/>
            <p:cNvSpPr>
              <a:spLocks noChangeArrowheads="1"/>
            </p:cNvSpPr>
            <p:nvPr/>
          </p:nvSpPr>
          <p:spPr bwMode="auto">
            <a:xfrm>
              <a:off x="970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0.00 </a:t>
              </a:r>
              <a:endParaRPr lang="en-US" sz="1200"/>
            </a:p>
          </p:txBody>
        </p:sp>
        <p:sp>
          <p:nvSpPr>
            <p:cNvPr id="73766" name="Line 38"/>
            <p:cNvSpPr>
              <a:spLocks noChangeShapeType="1"/>
            </p:cNvSpPr>
            <p:nvPr/>
          </p:nvSpPr>
          <p:spPr bwMode="auto">
            <a:xfrm flipV="1">
              <a:off x="1433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Rectangle 39"/>
            <p:cNvSpPr>
              <a:spLocks noChangeArrowheads="1"/>
            </p:cNvSpPr>
            <p:nvPr/>
          </p:nvSpPr>
          <p:spPr bwMode="auto">
            <a:xfrm>
              <a:off x="1262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0.10 </a:t>
              </a:r>
              <a:endParaRPr lang="en-US" sz="1200"/>
            </a:p>
          </p:txBody>
        </p:sp>
        <p:sp>
          <p:nvSpPr>
            <p:cNvPr id="73768" name="Line 40"/>
            <p:cNvSpPr>
              <a:spLocks noChangeShapeType="1"/>
            </p:cNvSpPr>
            <p:nvPr/>
          </p:nvSpPr>
          <p:spPr bwMode="auto">
            <a:xfrm flipV="1">
              <a:off x="1727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Rectangle 41"/>
            <p:cNvSpPr>
              <a:spLocks noChangeArrowheads="1"/>
            </p:cNvSpPr>
            <p:nvPr/>
          </p:nvSpPr>
          <p:spPr bwMode="auto">
            <a:xfrm>
              <a:off x="1554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0.20 </a:t>
              </a:r>
              <a:endParaRPr lang="en-US" sz="1200"/>
            </a:p>
          </p:txBody>
        </p:sp>
        <p:sp>
          <p:nvSpPr>
            <p:cNvPr id="73770" name="Line 42"/>
            <p:cNvSpPr>
              <a:spLocks noChangeShapeType="1"/>
            </p:cNvSpPr>
            <p:nvPr/>
          </p:nvSpPr>
          <p:spPr bwMode="auto">
            <a:xfrm flipV="1">
              <a:off x="2017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2" name="Rectangle 44"/>
            <p:cNvSpPr>
              <a:spLocks noChangeArrowheads="1"/>
            </p:cNvSpPr>
            <p:nvPr/>
          </p:nvSpPr>
          <p:spPr bwMode="auto">
            <a:xfrm>
              <a:off x="1847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0.30 </a:t>
              </a:r>
              <a:endParaRPr lang="en-US" sz="1200"/>
            </a:p>
          </p:txBody>
        </p:sp>
        <p:sp>
          <p:nvSpPr>
            <p:cNvPr id="73773" name="Line 45"/>
            <p:cNvSpPr>
              <a:spLocks noChangeShapeType="1"/>
            </p:cNvSpPr>
            <p:nvPr/>
          </p:nvSpPr>
          <p:spPr bwMode="auto">
            <a:xfrm flipV="1">
              <a:off x="2309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4" name="Rectangle 46"/>
            <p:cNvSpPr>
              <a:spLocks noChangeArrowheads="1"/>
            </p:cNvSpPr>
            <p:nvPr/>
          </p:nvSpPr>
          <p:spPr bwMode="auto">
            <a:xfrm>
              <a:off x="2136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0.40 </a:t>
              </a:r>
              <a:endParaRPr lang="en-US" sz="1200"/>
            </a:p>
          </p:txBody>
        </p:sp>
        <p:sp>
          <p:nvSpPr>
            <p:cNvPr id="73775" name="Line 47"/>
            <p:cNvSpPr>
              <a:spLocks noChangeShapeType="1"/>
            </p:cNvSpPr>
            <p:nvPr/>
          </p:nvSpPr>
          <p:spPr bwMode="auto">
            <a:xfrm flipV="1">
              <a:off x="2603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Rectangle 48"/>
            <p:cNvSpPr>
              <a:spLocks noChangeArrowheads="1"/>
            </p:cNvSpPr>
            <p:nvPr/>
          </p:nvSpPr>
          <p:spPr bwMode="auto">
            <a:xfrm>
              <a:off x="2431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0.50 </a:t>
              </a:r>
              <a:endParaRPr lang="en-US" sz="1200"/>
            </a:p>
          </p:txBody>
        </p:sp>
        <p:sp>
          <p:nvSpPr>
            <p:cNvPr id="73777" name="Line 49"/>
            <p:cNvSpPr>
              <a:spLocks noChangeShapeType="1"/>
            </p:cNvSpPr>
            <p:nvPr/>
          </p:nvSpPr>
          <p:spPr bwMode="auto">
            <a:xfrm flipV="1">
              <a:off x="2893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78" name="Rectangle 50"/>
            <p:cNvSpPr>
              <a:spLocks noChangeArrowheads="1"/>
            </p:cNvSpPr>
            <p:nvPr/>
          </p:nvSpPr>
          <p:spPr bwMode="auto">
            <a:xfrm>
              <a:off x="2720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0.60 </a:t>
              </a:r>
              <a:endParaRPr lang="en-US" sz="1200"/>
            </a:p>
          </p:txBody>
        </p:sp>
        <p:sp>
          <p:nvSpPr>
            <p:cNvPr id="73779" name="Line 51"/>
            <p:cNvSpPr>
              <a:spLocks noChangeShapeType="1"/>
            </p:cNvSpPr>
            <p:nvPr/>
          </p:nvSpPr>
          <p:spPr bwMode="auto">
            <a:xfrm flipV="1">
              <a:off x="3185" y="3545"/>
              <a:ext cx="0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1" name="Rectangle 53"/>
            <p:cNvSpPr>
              <a:spLocks noChangeArrowheads="1"/>
            </p:cNvSpPr>
            <p:nvPr/>
          </p:nvSpPr>
          <p:spPr bwMode="auto">
            <a:xfrm>
              <a:off x="3013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0.70 </a:t>
              </a:r>
              <a:endParaRPr lang="en-US" sz="1200"/>
            </a:p>
          </p:txBody>
        </p:sp>
        <p:sp>
          <p:nvSpPr>
            <p:cNvPr id="73782" name="Line 54"/>
            <p:cNvSpPr>
              <a:spLocks noChangeShapeType="1"/>
            </p:cNvSpPr>
            <p:nvPr/>
          </p:nvSpPr>
          <p:spPr bwMode="auto">
            <a:xfrm flipV="1">
              <a:off x="3476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3" name="Rectangle 55"/>
            <p:cNvSpPr>
              <a:spLocks noChangeArrowheads="1"/>
            </p:cNvSpPr>
            <p:nvPr/>
          </p:nvSpPr>
          <p:spPr bwMode="auto">
            <a:xfrm>
              <a:off x="3304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0.80 </a:t>
              </a:r>
              <a:endParaRPr lang="en-US" sz="1200"/>
            </a:p>
          </p:txBody>
        </p:sp>
        <p:sp>
          <p:nvSpPr>
            <p:cNvPr id="73784" name="Line 56"/>
            <p:cNvSpPr>
              <a:spLocks noChangeShapeType="1"/>
            </p:cNvSpPr>
            <p:nvPr/>
          </p:nvSpPr>
          <p:spPr bwMode="auto">
            <a:xfrm flipV="1">
              <a:off x="3769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5" name="Rectangle 57"/>
            <p:cNvSpPr>
              <a:spLocks noChangeArrowheads="1"/>
            </p:cNvSpPr>
            <p:nvPr/>
          </p:nvSpPr>
          <p:spPr bwMode="auto">
            <a:xfrm>
              <a:off x="3597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0.90 </a:t>
              </a:r>
              <a:endParaRPr lang="en-US" sz="1200"/>
            </a:p>
          </p:txBody>
        </p:sp>
        <p:sp>
          <p:nvSpPr>
            <p:cNvPr id="73786" name="Line 58"/>
            <p:cNvSpPr>
              <a:spLocks noChangeShapeType="1"/>
            </p:cNvSpPr>
            <p:nvPr/>
          </p:nvSpPr>
          <p:spPr bwMode="auto">
            <a:xfrm flipV="1">
              <a:off x="4060" y="3545"/>
              <a:ext cx="1" cy="3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87" name="Rectangle 59"/>
            <p:cNvSpPr>
              <a:spLocks noChangeArrowheads="1"/>
            </p:cNvSpPr>
            <p:nvPr/>
          </p:nvSpPr>
          <p:spPr bwMode="auto">
            <a:xfrm>
              <a:off x="3889" y="3631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Arial" pitchFamily="34" charset="0"/>
                </a:rPr>
                <a:t>1.00 </a:t>
              </a:r>
              <a:endParaRPr lang="en-US" sz="1200"/>
            </a:p>
          </p:txBody>
        </p:sp>
        <p:sp>
          <p:nvSpPr>
            <p:cNvPr id="73788" name="Rectangle 60"/>
            <p:cNvSpPr>
              <a:spLocks noChangeArrowheads="1"/>
            </p:cNvSpPr>
            <p:nvPr/>
          </p:nvSpPr>
          <p:spPr bwMode="auto">
            <a:xfrm>
              <a:off x="1820" y="3901"/>
              <a:ext cx="1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80"/>
                  </a:solidFill>
                  <a:latin typeface="Courier New" pitchFamily="49" charset="0"/>
                </a:rPr>
                <a:t>move suppression, qq</a:t>
              </a:r>
              <a:endParaRPr lang="en-US" sz="1200"/>
            </a:p>
          </p:txBody>
        </p:sp>
        <p:sp>
          <p:nvSpPr>
            <p:cNvPr id="73789" name="Line 61"/>
            <p:cNvSpPr>
              <a:spLocks noChangeShapeType="1"/>
            </p:cNvSpPr>
            <p:nvPr/>
          </p:nvSpPr>
          <p:spPr bwMode="auto">
            <a:xfrm flipV="1">
              <a:off x="1143" y="2419"/>
              <a:ext cx="143" cy="87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0" name="Rectangle 62"/>
            <p:cNvSpPr>
              <a:spLocks noChangeArrowheads="1"/>
            </p:cNvSpPr>
            <p:nvPr/>
          </p:nvSpPr>
          <p:spPr bwMode="auto">
            <a:xfrm>
              <a:off x="1116" y="2487"/>
              <a:ext cx="55" cy="40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1" name="Line 63"/>
            <p:cNvSpPr>
              <a:spLocks noChangeShapeType="1"/>
            </p:cNvSpPr>
            <p:nvPr/>
          </p:nvSpPr>
          <p:spPr bwMode="auto">
            <a:xfrm flipV="1">
              <a:off x="1286" y="2341"/>
              <a:ext cx="147" cy="78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2" name="Rectangle 64"/>
            <p:cNvSpPr>
              <a:spLocks noChangeArrowheads="1"/>
            </p:cNvSpPr>
            <p:nvPr/>
          </p:nvSpPr>
          <p:spPr bwMode="auto">
            <a:xfrm>
              <a:off x="1260" y="2400"/>
              <a:ext cx="56" cy="40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3" name="Line 65"/>
            <p:cNvSpPr>
              <a:spLocks noChangeShapeType="1"/>
            </p:cNvSpPr>
            <p:nvPr/>
          </p:nvSpPr>
          <p:spPr bwMode="auto">
            <a:xfrm flipV="1">
              <a:off x="1433" y="2278"/>
              <a:ext cx="145" cy="63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4" name="Rectangle 66"/>
            <p:cNvSpPr>
              <a:spLocks noChangeArrowheads="1"/>
            </p:cNvSpPr>
            <p:nvPr/>
          </p:nvSpPr>
          <p:spPr bwMode="auto">
            <a:xfrm>
              <a:off x="1406" y="2320"/>
              <a:ext cx="56" cy="41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5" name="Line 67"/>
            <p:cNvSpPr>
              <a:spLocks noChangeShapeType="1"/>
            </p:cNvSpPr>
            <p:nvPr/>
          </p:nvSpPr>
          <p:spPr bwMode="auto">
            <a:xfrm flipV="1">
              <a:off x="1578" y="2224"/>
              <a:ext cx="146" cy="54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6" name="Rectangle 68"/>
            <p:cNvSpPr>
              <a:spLocks noChangeArrowheads="1"/>
            </p:cNvSpPr>
            <p:nvPr/>
          </p:nvSpPr>
          <p:spPr bwMode="auto">
            <a:xfrm>
              <a:off x="1551" y="2258"/>
              <a:ext cx="55" cy="41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7" name="Line 69"/>
            <p:cNvSpPr>
              <a:spLocks noChangeShapeType="1"/>
            </p:cNvSpPr>
            <p:nvPr/>
          </p:nvSpPr>
          <p:spPr bwMode="auto">
            <a:xfrm flipV="1">
              <a:off x="1724" y="2134"/>
              <a:ext cx="292" cy="9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98" name="Rectangle 70"/>
            <p:cNvSpPr>
              <a:spLocks noChangeArrowheads="1"/>
            </p:cNvSpPr>
            <p:nvPr/>
          </p:nvSpPr>
          <p:spPr bwMode="auto">
            <a:xfrm>
              <a:off x="1698" y="2205"/>
              <a:ext cx="55" cy="40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9" name="Line 71"/>
            <p:cNvSpPr>
              <a:spLocks noChangeShapeType="1"/>
            </p:cNvSpPr>
            <p:nvPr/>
          </p:nvSpPr>
          <p:spPr bwMode="auto">
            <a:xfrm flipV="1">
              <a:off x="2016" y="1992"/>
              <a:ext cx="584" cy="142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0" name="Rectangle 72"/>
            <p:cNvSpPr>
              <a:spLocks noChangeArrowheads="1"/>
            </p:cNvSpPr>
            <p:nvPr/>
          </p:nvSpPr>
          <p:spPr bwMode="auto">
            <a:xfrm>
              <a:off x="1989" y="2114"/>
              <a:ext cx="55" cy="41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1" name="Line 73"/>
            <p:cNvSpPr>
              <a:spLocks noChangeShapeType="1"/>
            </p:cNvSpPr>
            <p:nvPr/>
          </p:nvSpPr>
          <p:spPr bwMode="auto">
            <a:xfrm flipV="1">
              <a:off x="2600" y="1854"/>
              <a:ext cx="729" cy="138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2" name="Rectangle 74"/>
            <p:cNvSpPr>
              <a:spLocks noChangeArrowheads="1"/>
            </p:cNvSpPr>
            <p:nvPr/>
          </p:nvSpPr>
          <p:spPr bwMode="auto">
            <a:xfrm>
              <a:off x="2574" y="1973"/>
              <a:ext cx="54" cy="40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3" name="Rectangle 75"/>
            <p:cNvSpPr>
              <a:spLocks noChangeArrowheads="1"/>
            </p:cNvSpPr>
            <p:nvPr/>
          </p:nvSpPr>
          <p:spPr bwMode="auto">
            <a:xfrm>
              <a:off x="3303" y="1834"/>
              <a:ext cx="55" cy="41"/>
            </a:xfrm>
            <a:prstGeom prst="rect">
              <a:avLst/>
            </a:prstGeom>
            <a:solidFill>
              <a:srgbClr val="800000"/>
            </a:solidFill>
            <a:ln w="0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4" name="Line 76"/>
            <p:cNvSpPr>
              <a:spLocks noChangeShapeType="1"/>
            </p:cNvSpPr>
            <p:nvPr/>
          </p:nvSpPr>
          <p:spPr bwMode="auto">
            <a:xfrm>
              <a:off x="1143" y="1710"/>
              <a:ext cx="143" cy="109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5" name="Freeform 77"/>
            <p:cNvSpPr>
              <a:spLocks/>
            </p:cNvSpPr>
            <p:nvPr/>
          </p:nvSpPr>
          <p:spPr bwMode="auto">
            <a:xfrm>
              <a:off x="1116" y="1690"/>
              <a:ext cx="55" cy="40"/>
            </a:xfrm>
            <a:custGeom>
              <a:avLst/>
              <a:gdLst>
                <a:gd name="T0" fmla="*/ 0 w 64"/>
                <a:gd name="T1" fmla="*/ 48 h 48"/>
                <a:gd name="T2" fmla="*/ 31 w 64"/>
                <a:gd name="T3" fmla="*/ 0 h 48"/>
                <a:gd name="T4" fmla="*/ 64 w 64"/>
                <a:gd name="T5" fmla="*/ 48 h 48"/>
                <a:gd name="T6" fmla="*/ 0 w 6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8">
                  <a:moveTo>
                    <a:pt x="0" y="48"/>
                  </a:moveTo>
                  <a:lnTo>
                    <a:pt x="31" y="0"/>
                  </a:lnTo>
                  <a:lnTo>
                    <a:pt x="6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6" name="Line 78"/>
            <p:cNvSpPr>
              <a:spLocks noChangeShapeType="1"/>
            </p:cNvSpPr>
            <p:nvPr/>
          </p:nvSpPr>
          <p:spPr bwMode="auto">
            <a:xfrm>
              <a:off x="1286" y="2805"/>
              <a:ext cx="147" cy="2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7" name="Freeform 79"/>
            <p:cNvSpPr>
              <a:spLocks/>
            </p:cNvSpPr>
            <p:nvPr/>
          </p:nvSpPr>
          <p:spPr bwMode="auto">
            <a:xfrm>
              <a:off x="1260" y="2785"/>
              <a:ext cx="56" cy="41"/>
            </a:xfrm>
            <a:custGeom>
              <a:avLst/>
              <a:gdLst>
                <a:gd name="T0" fmla="*/ 0 w 65"/>
                <a:gd name="T1" fmla="*/ 48 h 48"/>
                <a:gd name="T2" fmla="*/ 31 w 65"/>
                <a:gd name="T3" fmla="*/ 0 h 48"/>
                <a:gd name="T4" fmla="*/ 65 w 65"/>
                <a:gd name="T5" fmla="*/ 48 h 48"/>
                <a:gd name="T6" fmla="*/ 0 w 65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8">
                  <a:moveTo>
                    <a:pt x="0" y="48"/>
                  </a:moveTo>
                  <a:lnTo>
                    <a:pt x="31" y="0"/>
                  </a:lnTo>
                  <a:lnTo>
                    <a:pt x="65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8" name="Line 80"/>
            <p:cNvSpPr>
              <a:spLocks noChangeShapeType="1"/>
            </p:cNvSpPr>
            <p:nvPr/>
          </p:nvSpPr>
          <p:spPr bwMode="auto">
            <a:xfrm>
              <a:off x="1433" y="3028"/>
              <a:ext cx="145" cy="1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09" name="Freeform 81"/>
            <p:cNvSpPr>
              <a:spLocks/>
            </p:cNvSpPr>
            <p:nvPr/>
          </p:nvSpPr>
          <p:spPr bwMode="auto">
            <a:xfrm>
              <a:off x="1406" y="3008"/>
              <a:ext cx="56" cy="41"/>
            </a:xfrm>
            <a:custGeom>
              <a:avLst/>
              <a:gdLst>
                <a:gd name="T0" fmla="*/ 0 w 65"/>
                <a:gd name="T1" fmla="*/ 48 h 48"/>
                <a:gd name="T2" fmla="*/ 31 w 65"/>
                <a:gd name="T3" fmla="*/ 0 h 48"/>
                <a:gd name="T4" fmla="*/ 65 w 65"/>
                <a:gd name="T5" fmla="*/ 48 h 48"/>
                <a:gd name="T6" fmla="*/ 0 w 65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8">
                  <a:moveTo>
                    <a:pt x="0" y="48"/>
                  </a:moveTo>
                  <a:lnTo>
                    <a:pt x="31" y="0"/>
                  </a:lnTo>
                  <a:lnTo>
                    <a:pt x="65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0" name="Line 82"/>
            <p:cNvSpPr>
              <a:spLocks noChangeShapeType="1"/>
            </p:cNvSpPr>
            <p:nvPr/>
          </p:nvSpPr>
          <p:spPr bwMode="auto">
            <a:xfrm>
              <a:off x="1578" y="3139"/>
              <a:ext cx="146" cy="5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1" name="Freeform 83"/>
            <p:cNvSpPr>
              <a:spLocks/>
            </p:cNvSpPr>
            <p:nvPr/>
          </p:nvSpPr>
          <p:spPr bwMode="auto">
            <a:xfrm>
              <a:off x="1551" y="3120"/>
              <a:ext cx="55" cy="40"/>
            </a:xfrm>
            <a:custGeom>
              <a:avLst/>
              <a:gdLst>
                <a:gd name="T0" fmla="*/ 0 w 64"/>
                <a:gd name="T1" fmla="*/ 48 h 48"/>
                <a:gd name="T2" fmla="*/ 31 w 64"/>
                <a:gd name="T3" fmla="*/ 0 h 48"/>
                <a:gd name="T4" fmla="*/ 64 w 64"/>
                <a:gd name="T5" fmla="*/ 48 h 48"/>
                <a:gd name="T6" fmla="*/ 0 w 6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8">
                  <a:moveTo>
                    <a:pt x="0" y="48"/>
                  </a:moveTo>
                  <a:lnTo>
                    <a:pt x="31" y="0"/>
                  </a:lnTo>
                  <a:lnTo>
                    <a:pt x="6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2" name="Line 84"/>
            <p:cNvSpPr>
              <a:spLocks noChangeShapeType="1"/>
            </p:cNvSpPr>
            <p:nvPr/>
          </p:nvSpPr>
          <p:spPr bwMode="auto">
            <a:xfrm>
              <a:off x="1724" y="3194"/>
              <a:ext cx="292" cy="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3" name="Freeform 85"/>
            <p:cNvSpPr>
              <a:spLocks/>
            </p:cNvSpPr>
            <p:nvPr/>
          </p:nvSpPr>
          <p:spPr bwMode="auto">
            <a:xfrm>
              <a:off x="1698" y="3175"/>
              <a:ext cx="55" cy="40"/>
            </a:xfrm>
            <a:custGeom>
              <a:avLst/>
              <a:gdLst>
                <a:gd name="T0" fmla="*/ 0 w 64"/>
                <a:gd name="T1" fmla="*/ 48 h 48"/>
                <a:gd name="T2" fmla="*/ 31 w 64"/>
                <a:gd name="T3" fmla="*/ 0 h 48"/>
                <a:gd name="T4" fmla="*/ 64 w 64"/>
                <a:gd name="T5" fmla="*/ 48 h 48"/>
                <a:gd name="T6" fmla="*/ 0 w 6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8">
                  <a:moveTo>
                    <a:pt x="0" y="48"/>
                  </a:moveTo>
                  <a:lnTo>
                    <a:pt x="31" y="0"/>
                  </a:lnTo>
                  <a:lnTo>
                    <a:pt x="6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4" name="Line 86"/>
            <p:cNvSpPr>
              <a:spLocks noChangeShapeType="1"/>
            </p:cNvSpPr>
            <p:nvPr/>
          </p:nvSpPr>
          <p:spPr bwMode="auto">
            <a:xfrm>
              <a:off x="2016" y="3269"/>
              <a:ext cx="584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5" name="Freeform 87"/>
            <p:cNvSpPr>
              <a:spLocks/>
            </p:cNvSpPr>
            <p:nvPr/>
          </p:nvSpPr>
          <p:spPr bwMode="auto">
            <a:xfrm>
              <a:off x="1989" y="3250"/>
              <a:ext cx="55" cy="40"/>
            </a:xfrm>
            <a:custGeom>
              <a:avLst/>
              <a:gdLst>
                <a:gd name="T0" fmla="*/ 0 w 64"/>
                <a:gd name="T1" fmla="*/ 48 h 48"/>
                <a:gd name="T2" fmla="*/ 31 w 64"/>
                <a:gd name="T3" fmla="*/ 0 h 48"/>
                <a:gd name="T4" fmla="*/ 64 w 64"/>
                <a:gd name="T5" fmla="*/ 48 h 48"/>
                <a:gd name="T6" fmla="*/ 0 w 6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8">
                  <a:moveTo>
                    <a:pt x="0" y="48"/>
                  </a:moveTo>
                  <a:lnTo>
                    <a:pt x="31" y="0"/>
                  </a:lnTo>
                  <a:lnTo>
                    <a:pt x="6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6" name="Line 88"/>
            <p:cNvSpPr>
              <a:spLocks noChangeShapeType="1"/>
            </p:cNvSpPr>
            <p:nvPr/>
          </p:nvSpPr>
          <p:spPr bwMode="auto">
            <a:xfrm>
              <a:off x="2600" y="3343"/>
              <a:ext cx="729" cy="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17" name="Freeform 89"/>
            <p:cNvSpPr>
              <a:spLocks/>
            </p:cNvSpPr>
            <p:nvPr/>
          </p:nvSpPr>
          <p:spPr bwMode="auto">
            <a:xfrm>
              <a:off x="2574" y="3324"/>
              <a:ext cx="54" cy="40"/>
            </a:xfrm>
            <a:custGeom>
              <a:avLst/>
              <a:gdLst>
                <a:gd name="T0" fmla="*/ 0 w 64"/>
                <a:gd name="T1" fmla="*/ 47 h 47"/>
                <a:gd name="T2" fmla="*/ 31 w 64"/>
                <a:gd name="T3" fmla="*/ 0 h 47"/>
                <a:gd name="T4" fmla="*/ 64 w 64"/>
                <a:gd name="T5" fmla="*/ 47 h 47"/>
                <a:gd name="T6" fmla="*/ 0 w 64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7">
                  <a:moveTo>
                    <a:pt x="0" y="47"/>
                  </a:moveTo>
                  <a:lnTo>
                    <a:pt x="31" y="0"/>
                  </a:lnTo>
                  <a:lnTo>
                    <a:pt x="6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8" name="Freeform 90"/>
            <p:cNvSpPr>
              <a:spLocks/>
            </p:cNvSpPr>
            <p:nvPr/>
          </p:nvSpPr>
          <p:spPr bwMode="auto">
            <a:xfrm>
              <a:off x="3303" y="3369"/>
              <a:ext cx="55" cy="40"/>
            </a:xfrm>
            <a:custGeom>
              <a:avLst/>
              <a:gdLst>
                <a:gd name="T0" fmla="*/ 0 w 64"/>
                <a:gd name="T1" fmla="*/ 48 h 48"/>
                <a:gd name="T2" fmla="*/ 31 w 64"/>
                <a:gd name="T3" fmla="*/ 0 h 48"/>
                <a:gd name="T4" fmla="*/ 64 w 64"/>
                <a:gd name="T5" fmla="*/ 48 h 48"/>
                <a:gd name="T6" fmla="*/ 0 w 6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48">
                  <a:moveTo>
                    <a:pt x="0" y="48"/>
                  </a:moveTo>
                  <a:lnTo>
                    <a:pt x="31" y="0"/>
                  </a:lnTo>
                  <a:lnTo>
                    <a:pt x="6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9" name="Line 91"/>
            <p:cNvSpPr>
              <a:spLocks noChangeShapeType="1"/>
            </p:cNvSpPr>
            <p:nvPr/>
          </p:nvSpPr>
          <p:spPr bwMode="auto">
            <a:xfrm flipH="1">
              <a:off x="1738" y="2133"/>
              <a:ext cx="247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20" name="Line 92"/>
            <p:cNvSpPr>
              <a:spLocks noChangeShapeType="1"/>
            </p:cNvSpPr>
            <p:nvPr/>
          </p:nvSpPr>
          <p:spPr bwMode="auto">
            <a:xfrm>
              <a:off x="1491" y="3058"/>
              <a:ext cx="2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821" name="Text Box 93"/>
          <p:cNvSpPr txBox="1">
            <a:spLocks noChangeArrowheads="1"/>
          </p:cNvSpPr>
          <p:nvPr/>
        </p:nvSpPr>
        <p:spPr bwMode="auto">
          <a:xfrm>
            <a:off x="685800" y="1066800"/>
            <a:ext cx="78486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Tuning</a:t>
            </a:r>
            <a:r>
              <a:rPr lang="en-US" sz="2000" b="1"/>
              <a:t>:  Increasing the move penalty (qq/ww) reduces the manipulation magnitude rapidly with small increase in CV variation.</a:t>
            </a:r>
          </a:p>
        </p:txBody>
      </p:sp>
      <p:sp>
        <p:nvSpPr>
          <p:cNvPr id="73822" name="Text Box 94"/>
          <p:cNvSpPr txBox="1">
            <a:spLocks noChangeArrowheads="1"/>
          </p:cNvSpPr>
          <p:nvPr/>
        </p:nvSpPr>
        <p:spPr bwMode="auto">
          <a:xfrm>
            <a:off x="7620000" y="3276600"/>
            <a:ext cx="12192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Example results for SISO system in example.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(ww =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Example for single I/O controller with feedback; model error of 35% in gain only and with ww = 1.0 and qq = 0.20.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4191000" y="2270125"/>
            <a:ext cx="3543300" cy="4587875"/>
            <a:chOff x="425" y="266"/>
            <a:chExt cx="2305" cy="3895"/>
          </a:xfrm>
        </p:grpSpPr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1" name="Line 9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>
              <a:off x="756" y="1812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3" name="Line 11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4" name="Line 12"/>
            <p:cNvSpPr>
              <a:spLocks noChangeShapeType="1"/>
            </p:cNvSpPr>
            <p:nvPr/>
          </p:nvSpPr>
          <p:spPr bwMode="auto">
            <a:xfrm flipV="1">
              <a:off x="756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>
              <a:off x="756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6" name="Rectangle 14"/>
            <p:cNvSpPr>
              <a:spLocks noChangeArrowheads="1"/>
            </p:cNvSpPr>
            <p:nvPr/>
          </p:nvSpPr>
          <p:spPr bwMode="auto">
            <a:xfrm>
              <a:off x="732" y="1835"/>
              <a:ext cx="6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 flipV="1">
              <a:off x="1127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8" name="Line 16"/>
            <p:cNvSpPr>
              <a:spLocks noChangeShapeType="1"/>
            </p:cNvSpPr>
            <p:nvPr/>
          </p:nvSpPr>
          <p:spPr bwMode="auto">
            <a:xfrm>
              <a:off x="1127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9" name="Rectangle 17"/>
            <p:cNvSpPr>
              <a:spLocks noChangeArrowheads="1"/>
            </p:cNvSpPr>
            <p:nvPr/>
          </p:nvSpPr>
          <p:spPr bwMode="auto">
            <a:xfrm>
              <a:off x="1075" y="1835"/>
              <a:ext cx="11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74770" name="Line 18"/>
            <p:cNvSpPr>
              <a:spLocks noChangeShapeType="1"/>
            </p:cNvSpPr>
            <p:nvPr/>
          </p:nvSpPr>
          <p:spPr bwMode="auto">
            <a:xfrm flipV="1">
              <a:off x="150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>
              <a:off x="150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2" name="Rectangle 20"/>
            <p:cNvSpPr>
              <a:spLocks noChangeArrowheads="1"/>
            </p:cNvSpPr>
            <p:nvPr/>
          </p:nvSpPr>
          <p:spPr bwMode="auto">
            <a:xfrm>
              <a:off x="1452" y="1835"/>
              <a:ext cx="11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74773" name="Line 21"/>
            <p:cNvSpPr>
              <a:spLocks noChangeShapeType="1"/>
            </p:cNvSpPr>
            <p:nvPr/>
          </p:nvSpPr>
          <p:spPr bwMode="auto">
            <a:xfrm flipV="1">
              <a:off x="1875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>
              <a:off x="1875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23"/>
            <p:cNvSpPr>
              <a:spLocks noChangeArrowheads="1"/>
            </p:cNvSpPr>
            <p:nvPr/>
          </p:nvSpPr>
          <p:spPr bwMode="auto">
            <a:xfrm>
              <a:off x="1820" y="1835"/>
              <a:ext cx="1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74776" name="Line 24"/>
            <p:cNvSpPr>
              <a:spLocks noChangeShapeType="1"/>
            </p:cNvSpPr>
            <p:nvPr/>
          </p:nvSpPr>
          <p:spPr bwMode="auto">
            <a:xfrm flipV="1">
              <a:off x="2257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2257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auto">
            <a:xfrm>
              <a:off x="2198" y="1835"/>
              <a:ext cx="1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74779" name="Line 27"/>
            <p:cNvSpPr>
              <a:spLocks noChangeShapeType="1"/>
            </p:cNvSpPr>
            <p:nvPr/>
          </p:nvSpPr>
          <p:spPr bwMode="auto">
            <a:xfrm flipV="1">
              <a:off x="263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263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auto">
            <a:xfrm>
              <a:off x="2550" y="1835"/>
              <a:ext cx="18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4782" name="Line 30"/>
            <p:cNvSpPr>
              <a:spLocks noChangeShapeType="1"/>
            </p:cNvSpPr>
            <p:nvPr/>
          </p:nvSpPr>
          <p:spPr bwMode="auto">
            <a:xfrm>
              <a:off x="756" y="181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3" name="Line 31"/>
            <p:cNvSpPr>
              <a:spLocks noChangeShapeType="1"/>
            </p:cNvSpPr>
            <p:nvPr/>
          </p:nvSpPr>
          <p:spPr bwMode="auto">
            <a:xfrm flipH="1">
              <a:off x="2604" y="181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4" name="Rectangle 32"/>
            <p:cNvSpPr>
              <a:spLocks noChangeArrowheads="1"/>
            </p:cNvSpPr>
            <p:nvPr/>
          </p:nvSpPr>
          <p:spPr bwMode="auto">
            <a:xfrm>
              <a:off x="589" y="1757"/>
              <a:ext cx="15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74785" name="Line 33"/>
            <p:cNvSpPr>
              <a:spLocks noChangeShapeType="1"/>
            </p:cNvSpPr>
            <p:nvPr/>
          </p:nvSpPr>
          <p:spPr bwMode="auto">
            <a:xfrm>
              <a:off x="756" y="15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 flipH="1">
              <a:off x="2604" y="151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7" name="Rectangle 35"/>
            <p:cNvSpPr>
              <a:spLocks noChangeArrowheads="1"/>
            </p:cNvSpPr>
            <p:nvPr/>
          </p:nvSpPr>
          <p:spPr bwMode="auto">
            <a:xfrm>
              <a:off x="673" y="1457"/>
              <a:ext cx="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74788" name="Line 36"/>
            <p:cNvSpPr>
              <a:spLocks noChangeShapeType="1"/>
            </p:cNvSpPr>
            <p:nvPr/>
          </p:nvSpPr>
          <p:spPr bwMode="auto">
            <a:xfrm>
              <a:off x="756" y="12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Line 37"/>
            <p:cNvSpPr>
              <a:spLocks noChangeShapeType="1"/>
            </p:cNvSpPr>
            <p:nvPr/>
          </p:nvSpPr>
          <p:spPr bwMode="auto">
            <a:xfrm flipH="1">
              <a:off x="2604" y="12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0" name="Rectangle 38"/>
            <p:cNvSpPr>
              <a:spLocks noChangeArrowheads="1"/>
            </p:cNvSpPr>
            <p:nvPr/>
          </p:nvSpPr>
          <p:spPr bwMode="auto">
            <a:xfrm>
              <a:off x="589" y="1158"/>
              <a:ext cx="1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74791" name="Line 39"/>
            <p:cNvSpPr>
              <a:spLocks noChangeShapeType="1"/>
            </p:cNvSpPr>
            <p:nvPr/>
          </p:nvSpPr>
          <p:spPr bwMode="auto">
            <a:xfrm>
              <a:off x="756" y="9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2" name="Line 40"/>
            <p:cNvSpPr>
              <a:spLocks noChangeShapeType="1"/>
            </p:cNvSpPr>
            <p:nvPr/>
          </p:nvSpPr>
          <p:spPr bwMode="auto">
            <a:xfrm flipH="1">
              <a:off x="2604" y="9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3" name="Rectangle 41"/>
            <p:cNvSpPr>
              <a:spLocks noChangeArrowheads="1"/>
            </p:cNvSpPr>
            <p:nvPr/>
          </p:nvSpPr>
          <p:spPr bwMode="auto">
            <a:xfrm>
              <a:off x="673" y="864"/>
              <a:ext cx="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74794" name="Line 42"/>
            <p:cNvSpPr>
              <a:spLocks noChangeShapeType="1"/>
            </p:cNvSpPr>
            <p:nvPr/>
          </p:nvSpPr>
          <p:spPr bwMode="auto">
            <a:xfrm>
              <a:off x="756" y="61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5" name="Line 43"/>
            <p:cNvSpPr>
              <a:spLocks noChangeShapeType="1"/>
            </p:cNvSpPr>
            <p:nvPr/>
          </p:nvSpPr>
          <p:spPr bwMode="auto">
            <a:xfrm flipH="1">
              <a:off x="2604" y="61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6" name="Rectangle 44"/>
            <p:cNvSpPr>
              <a:spLocks noChangeArrowheads="1"/>
            </p:cNvSpPr>
            <p:nvPr/>
          </p:nvSpPr>
          <p:spPr bwMode="auto">
            <a:xfrm>
              <a:off x="589" y="565"/>
              <a:ext cx="1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2.5</a:t>
              </a:r>
              <a:endParaRPr lang="en-US"/>
            </a:p>
          </p:txBody>
        </p:sp>
        <p:sp>
          <p:nvSpPr>
            <p:cNvPr id="74797" name="Line 45"/>
            <p:cNvSpPr>
              <a:spLocks noChangeShapeType="1"/>
            </p:cNvSpPr>
            <p:nvPr/>
          </p:nvSpPr>
          <p:spPr bwMode="auto">
            <a:xfrm>
              <a:off x="756" y="32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8" name="Line 46"/>
            <p:cNvSpPr>
              <a:spLocks noChangeShapeType="1"/>
            </p:cNvSpPr>
            <p:nvPr/>
          </p:nvSpPr>
          <p:spPr bwMode="auto">
            <a:xfrm flipH="1">
              <a:off x="2604" y="32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9" name="Rectangle 47"/>
            <p:cNvSpPr>
              <a:spLocks noChangeArrowheads="1"/>
            </p:cNvSpPr>
            <p:nvPr/>
          </p:nvSpPr>
          <p:spPr bwMode="auto">
            <a:xfrm>
              <a:off x="673" y="266"/>
              <a:ext cx="6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74800" name="Line 48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1" name="Freeform 49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50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3" name="Freeform 51"/>
            <p:cNvSpPr>
              <a:spLocks/>
            </p:cNvSpPr>
            <p:nvPr/>
          </p:nvSpPr>
          <p:spPr bwMode="auto">
            <a:xfrm>
              <a:off x="756" y="919"/>
              <a:ext cx="1878" cy="594"/>
            </a:xfrm>
            <a:custGeom>
              <a:avLst/>
              <a:gdLst>
                <a:gd name="T0" fmla="*/ 0 w 1878"/>
                <a:gd name="T1" fmla="*/ 594 h 594"/>
                <a:gd name="T2" fmla="*/ 42 w 1878"/>
                <a:gd name="T3" fmla="*/ 594 h 594"/>
                <a:gd name="T4" fmla="*/ 96 w 1878"/>
                <a:gd name="T5" fmla="*/ 594 h 594"/>
                <a:gd name="T6" fmla="*/ 138 w 1878"/>
                <a:gd name="T7" fmla="*/ 594 h 594"/>
                <a:gd name="T8" fmla="*/ 186 w 1878"/>
                <a:gd name="T9" fmla="*/ 0 h 594"/>
                <a:gd name="T10" fmla="*/ 228 w 1878"/>
                <a:gd name="T11" fmla="*/ 0 h 594"/>
                <a:gd name="T12" fmla="*/ 281 w 1878"/>
                <a:gd name="T13" fmla="*/ 0 h 594"/>
                <a:gd name="T14" fmla="*/ 329 w 1878"/>
                <a:gd name="T15" fmla="*/ 0 h 594"/>
                <a:gd name="T16" fmla="*/ 371 w 1878"/>
                <a:gd name="T17" fmla="*/ 0 h 594"/>
                <a:gd name="T18" fmla="*/ 425 w 1878"/>
                <a:gd name="T19" fmla="*/ 0 h 594"/>
                <a:gd name="T20" fmla="*/ 467 w 1878"/>
                <a:gd name="T21" fmla="*/ 0 h 594"/>
                <a:gd name="T22" fmla="*/ 515 w 1878"/>
                <a:gd name="T23" fmla="*/ 0 h 594"/>
                <a:gd name="T24" fmla="*/ 556 w 1878"/>
                <a:gd name="T25" fmla="*/ 0 h 594"/>
                <a:gd name="T26" fmla="*/ 610 w 1878"/>
                <a:gd name="T27" fmla="*/ 0 h 594"/>
                <a:gd name="T28" fmla="*/ 658 w 1878"/>
                <a:gd name="T29" fmla="*/ 0 h 594"/>
                <a:gd name="T30" fmla="*/ 700 w 1878"/>
                <a:gd name="T31" fmla="*/ 0 h 594"/>
                <a:gd name="T32" fmla="*/ 748 w 1878"/>
                <a:gd name="T33" fmla="*/ 0 h 594"/>
                <a:gd name="T34" fmla="*/ 796 w 1878"/>
                <a:gd name="T35" fmla="*/ 0 h 594"/>
                <a:gd name="T36" fmla="*/ 843 w 1878"/>
                <a:gd name="T37" fmla="*/ 0 h 594"/>
                <a:gd name="T38" fmla="*/ 885 w 1878"/>
                <a:gd name="T39" fmla="*/ 0 h 594"/>
                <a:gd name="T40" fmla="*/ 933 w 1878"/>
                <a:gd name="T41" fmla="*/ 0 h 594"/>
                <a:gd name="T42" fmla="*/ 987 w 1878"/>
                <a:gd name="T43" fmla="*/ 0 h 594"/>
                <a:gd name="T44" fmla="*/ 1029 w 1878"/>
                <a:gd name="T45" fmla="*/ 0 h 594"/>
                <a:gd name="T46" fmla="*/ 1077 w 1878"/>
                <a:gd name="T47" fmla="*/ 0 h 594"/>
                <a:gd name="T48" fmla="*/ 1119 w 1878"/>
                <a:gd name="T49" fmla="*/ 0 h 594"/>
                <a:gd name="T50" fmla="*/ 1172 w 1878"/>
                <a:gd name="T51" fmla="*/ 0 h 594"/>
                <a:gd name="T52" fmla="*/ 1214 w 1878"/>
                <a:gd name="T53" fmla="*/ 0 h 594"/>
                <a:gd name="T54" fmla="*/ 1262 w 1878"/>
                <a:gd name="T55" fmla="*/ 0 h 594"/>
                <a:gd name="T56" fmla="*/ 1310 w 1878"/>
                <a:gd name="T57" fmla="*/ 0 h 594"/>
                <a:gd name="T58" fmla="*/ 1358 w 1878"/>
                <a:gd name="T59" fmla="*/ 0 h 594"/>
                <a:gd name="T60" fmla="*/ 1406 w 1878"/>
                <a:gd name="T61" fmla="*/ 0 h 594"/>
                <a:gd name="T62" fmla="*/ 1447 w 1878"/>
                <a:gd name="T63" fmla="*/ 0 h 594"/>
                <a:gd name="T64" fmla="*/ 1501 w 1878"/>
                <a:gd name="T65" fmla="*/ 0 h 594"/>
                <a:gd name="T66" fmla="*/ 1543 w 1878"/>
                <a:gd name="T67" fmla="*/ 0 h 594"/>
                <a:gd name="T68" fmla="*/ 1591 w 1878"/>
                <a:gd name="T69" fmla="*/ 0 h 594"/>
                <a:gd name="T70" fmla="*/ 1639 w 1878"/>
                <a:gd name="T71" fmla="*/ 0 h 594"/>
                <a:gd name="T72" fmla="*/ 1687 w 1878"/>
                <a:gd name="T73" fmla="*/ 0 h 594"/>
                <a:gd name="T74" fmla="*/ 1734 w 1878"/>
                <a:gd name="T75" fmla="*/ 0 h 594"/>
                <a:gd name="T76" fmla="*/ 1776 w 1878"/>
                <a:gd name="T77" fmla="*/ 0 h 594"/>
                <a:gd name="T78" fmla="*/ 1824 w 1878"/>
                <a:gd name="T79" fmla="*/ 0 h 594"/>
                <a:gd name="T80" fmla="*/ 1878 w 1878"/>
                <a:gd name="T8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8" h="594">
                  <a:moveTo>
                    <a:pt x="0" y="594"/>
                  </a:moveTo>
                  <a:lnTo>
                    <a:pt x="42" y="594"/>
                  </a:lnTo>
                  <a:lnTo>
                    <a:pt x="96" y="594"/>
                  </a:lnTo>
                  <a:lnTo>
                    <a:pt x="138" y="594"/>
                  </a:lnTo>
                  <a:lnTo>
                    <a:pt x="186" y="0"/>
                  </a:lnTo>
                  <a:lnTo>
                    <a:pt x="228" y="0"/>
                  </a:lnTo>
                  <a:lnTo>
                    <a:pt x="281" y="0"/>
                  </a:lnTo>
                  <a:lnTo>
                    <a:pt x="329" y="0"/>
                  </a:lnTo>
                  <a:lnTo>
                    <a:pt x="371" y="0"/>
                  </a:lnTo>
                  <a:lnTo>
                    <a:pt x="425" y="0"/>
                  </a:lnTo>
                  <a:lnTo>
                    <a:pt x="467" y="0"/>
                  </a:lnTo>
                  <a:lnTo>
                    <a:pt x="515" y="0"/>
                  </a:lnTo>
                  <a:lnTo>
                    <a:pt x="556" y="0"/>
                  </a:lnTo>
                  <a:lnTo>
                    <a:pt x="610" y="0"/>
                  </a:lnTo>
                  <a:lnTo>
                    <a:pt x="658" y="0"/>
                  </a:lnTo>
                  <a:lnTo>
                    <a:pt x="700" y="0"/>
                  </a:lnTo>
                  <a:lnTo>
                    <a:pt x="748" y="0"/>
                  </a:lnTo>
                  <a:lnTo>
                    <a:pt x="796" y="0"/>
                  </a:lnTo>
                  <a:lnTo>
                    <a:pt x="843" y="0"/>
                  </a:lnTo>
                  <a:lnTo>
                    <a:pt x="885" y="0"/>
                  </a:lnTo>
                  <a:lnTo>
                    <a:pt x="933" y="0"/>
                  </a:lnTo>
                  <a:lnTo>
                    <a:pt x="987" y="0"/>
                  </a:lnTo>
                  <a:lnTo>
                    <a:pt x="1029" y="0"/>
                  </a:lnTo>
                  <a:lnTo>
                    <a:pt x="1077" y="0"/>
                  </a:lnTo>
                  <a:lnTo>
                    <a:pt x="1119" y="0"/>
                  </a:lnTo>
                  <a:lnTo>
                    <a:pt x="1172" y="0"/>
                  </a:lnTo>
                  <a:lnTo>
                    <a:pt x="1214" y="0"/>
                  </a:lnTo>
                  <a:lnTo>
                    <a:pt x="1262" y="0"/>
                  </a:lnTo>
                  <a:lnTo>
                    <a:pt x="1310" y="0"/>
                  </a:lnTo>
                  <a:lnTo>
                    <a:pt x="1358" y="0"/>
                  </a:lnTo>
                  <a:lnTo>
                    <a:pt x="1406" y="0"/>
                  </a:lnTo>
                  <a:lnTo>
                    <a:pt x="1447" y="0"/>
                  </a:lnTo>
                  <a:lnTo>
                    <a:pt x="1501" y="0"/>
                  </a:lnTo>
                  <a:lnTo>
                    <a:pt x="1543" y="0"/>
                  </a:lnTo>
                  <a:lnTo>
                    <a:pt x="1591" y="0"/>
                  </a:lnTo>
                  <a:lnTo>
                    <a:pt x="1639" y="0"/>
                  </a:lnTo>
                  <a:lnTo>
                    <a:pt x="1687" y="0"/>
                  </a:lnTo>
                  <a:lnTo>
                    <a:pt x="1734" y="0"/>
                  </a:lnTo>
                  <a:lnTo>
                    <a:pt x="1776" y="0"/>
                  </a:lnTo>
                  <a:lnTo>
                    <a:pt x="1824" y="0"/>
                  </a:lnTo>
                  <a:lnTo>
                    <a:pt x="18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4" name="Freeform 52"/>
            <p:cNvSpPr>
              <a:spLocks/>
            </p:cNvSpPr>
            <p:nvPr/>
          </p:nvSpPr>
          <p:spPr bwMode="auto">
            <a:xfrm>
              <a:off x="756" y="673"/>
              <a:ext cx="1878" cy="840"/>
            </a:xfrm>
            <a:custGeom>
              <a:avLst/>
              <a:gdLst>
                <a:gd name="T0" fmla="*/ 0 w 1878"/>
                <a:gd name="T1" fmla="*/ 840 h 840"/>
                <a:gd name="T2" fmla="*/ 42 w 1878"/>
                <a:gd name="T3" fmla="*/ 840 h 840"/>
                <a:gd name="T4" fmla="*/ 96 w 1878"/>
                <a:gd name="T5" fmla="*/ 840 h 840"/>
                <a:gd name="T6" fmla="*/ 138 w 1878"/>
                <a:gd name="T7" fmla="*/ 840 h 840"/>
                <a:gd name="T8" fmla="*/ 186 w 1878"/>
                <a:gd name="T9" fmla="*/ 840 h 840"/>
                <a:gd name="T10" fmla="*/ 228 w 1878"/>
                <a:gd name="T11" fmla="*/ 840 h 840"/>
                <a:gd name="T12" fmla="*/ 281 w 1878"/>
                <a:gd name="T13" fmla="*/ 840 h 840"/>
                <a:gd name="T14" fmla="*/ 329 w 1878"/>
                <a:gd name="T15" fmla="*/ 492 h 840"/>
                <a:gd name="T16" fmla="*/ 371 w 1878"/>
                <a:gd name="T17" fmla="*/ 186 h 840"/>
                <a:gd name="T18" fmla="*/ 425 w 1878"/>
                <a:gd name="T19" fmla="*/ 6 h 840"/>
                <a:gd name="T20" fmla="*/ 467 w 1878"/>
                <a:gd name="T21" fmla="*/ 0 h 840"/>
                <a:gd name="T22" fmla="*/ 515 w 1878"/>
                <a:gd name="T23" fmla="*/ 96 h 840"/>
                <a:gd name="T24" fmla="*/ 556 w 1878"/>
                <a:gd name="T25" fmla="*/ 228 h 840"/>
                <a:gd name="T26" fmla="*/ 610 w 1878"/>
                <a:gd name="T27" fmla="*/ 324 h 840"/>
                <a:gd name="T28" fmla="*/ 658 w 1878"/>
                <a:gd name="T29" fmla="*/ 348 h 840"/>
                <a:gd name="T30" fmla="*/ 700 w 1878"/>
                <a:gd name="T31" fmla="*/ 312 h 840"/>
                <a:gd name="T32" fmla="*/ 748 w 1878"/>
                <a:gd name="T33" fmla="*/ 264 h 840"/>
                <a:gd name="T34" fmla="*/ 796 w 1878"/>
                <a:gd name="T35" fmla="*/ 222 h 840"/>
                <a:gd name="T36" fmla="*/ 843 w 1878"/>
                <a:gd name="T37" fmla="*/ 204 h 840"/>
                <a:gd name="T38" fmla="*/ 885 w 1878"/>
                <a:gd name="T39" fmla="*/ 210 h 840"/>
                <a:gd name="T40" fmla="*/ 933 w 1878"/>
                <a:gd name="T41" fmla="*/ 228 h 840"/>
                <a:gd name="T42" fmla="*/ 987 w 1878"/>
                <a:gd name="T43" fmla="*/ 246 h 840"/>
                <a:gd name="T44" fmla="*/ 1029 w 1878"/>
                <a:gd name="T45" fmla="*/ 258 h 840"/>
                <a:gd name="T46" fmla="*/ 1077 w 1878"/>
                <a:gd name="T47" fmla="*/ 258 h 840"/>
                <a:gd name="T48" fmla="*/ 1119 w 1878"/>
                <a:gd name="T49" fmla="*/ 252 h 840"/>
                <a:gd name="T50" fmla="*/ 1172 w 1878"/>
                <a:gd name="T51" fmla="*/ 246 h 840"/>
                <a:gd name="T52" fmla="*/ 1214 w 1878"/>
                <a:gd name="T53" fmla="*/ 240 h 840"/>
                <a:gd name="T54" fmla="*/ 1262 w 1878"/>
                <a:gd name="T55" fmla="*/ 240 h 840"/>
                <a:gd name="T56" fmla="*/ 1310 w 1878"/>
                <a:gd name="T57" fmla="*/ 240 h 840"/>
                <a:gd name="T58" fmla="*/ 1358 w 1878"/>
                <a:gd name="T59" fmla="*/ 240 h 840"/>
                <a:gd name="T60" fmla="*/ 1406 w 1878"/>
                <a:gd name="T61" fmla="*/ 246 h 840"/>
                <a:gd name="T62" fmla="*/ 1447 w 1878"/>
                <a:gd name="T63" fmla="*/ 246 h 840"/>
                <a:gd name="T64" fmla="*/ 1501 w 1878"/>
                <a:gd name="T65" fmla="*/ 246 h 840"/>
                <a:gd name="T66" fmla="*/ 1543 w 1878"/>
                <a:gd name="T67" fmla="*/ 246 h 840"/>
                <a:gd name="T68" fmla="*/ 1591 w 1878"/>
                <a:gd name="T69" fmla="*/ 240 h 840"/>
                <a:gd name="T70" fmla="*/ 1639 w 1878"/>
                <a:gd name="T71" fmla="*/ 240 h 840"/>
                <a:gd name="T72" fmla="*/ 1687 w 1878"/>
                <a:gd name="T73" fmla="*/ 240 h 840"/>
                <a:gd name="T74" fmla="*/ 1734 w 1878"/>
                <a:gd name="T75" fmla="*/ 240 h 840"/>
                <a:gd name="T76" fmla="*/ 1776 w 1878"/>
                <a:gd name="T77" fmla="*/ 240 h 840"/>
                <a:gd name="T78" fmla="*/ 1824 w 1878"/>
                <a:gd name="T79" fmla="*/ 246 h 840"/>
                <a:gd name="T80" fmla="*/ 1878 w 1878"/>
                <a:gd name="T81" fmla="*/ 24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8" h="840">
                  <a:moveTo>
                    <a:pt x="0" y="840"/>
                  </a:moveTo>
                  <a:lnTo>
                    <a:pt x="42" y="840"/>
                  </a:lnTo>
                  <a:lnTo>
                    <a:pt x="96" y="840"/>
                  </a:lnTo>
                  <a:lnTo>
                    <a:pt x="138" y="840"/>
                  </a:lnTo>
                  <a:lnTo>
                    <a:pt x="186" y="840"/>
                  </a:lnTo>
                  <a:lnTo>
                    <a:pt x="228" y="840"/>
                  </a:lnTo>
                  <a:lnTo>
                    <a:pt x="281" y="840"/>
                  </a:lnTo>
                  <a:lnTo>
                    <a:pt x="329" y="492"/>
                  </a:lnTo>
                  <a:lnTo>
                    <a:pt x="371" y="186"/>
                  </a:lnTo>
                  <a:lnTo>
                    <a:pt x="425" y="6"/>
                  </a:lnTo>
                  <a:lnTo>
                    <a:pt x="467" y="0"/>
                  </a:lnTo>
                  <a:lnTo>
                    <a:pt x="515" y="96"/>
                  </a:lnTo>
                  <a:lnTo>
                    <a:pt x="556" y="228"/>
                  </a:lnTo>
                  <a:lnTo>
                    <a:pt x="610" y="324"/>
                  </a:lnTo>
                  <a:lnTo>
                    <a:pt x="658" y="348"/>
                  </a:lnTo>
                  <a:lnTo>
                    <a:pt x="700" y="312"/>
                  </a:lnTo>
                  <a:lnTo>
                    <a:pt x="748" y="264"/>
                  </a:lnTo>
                  <a:lnTo>
                    <a:pt x="796" y="222"/>
                  </a:lnTo>
                  <a:lnTo>
                    <a:pt x="843" y="204"/>
                  </a:lnTo>
                  <a:lnTo>
                    <a:pt x="885" y="210"/>
                  </a:lnTo>
                  <a:lnTo>
                    <a:pt x="933" y="228"/>
                  </a:lnTo>
                  <a:lnTo>
                    <a:pt x="987" y="246"/>
                  </a:lnTo>
                  <a:lnTo>
                    <a:pt x="1029" y="258"/>
                  </a:lnTo>
                  <a:lnTo>
                    <a:pt x="1077" y="258"/>
                  </a:lnTo>
                  <a:lnTo>
                    <a:pt x="1119" y="252"/>
                  </a:lnTo>
                  <a:lnTo>
                    <a:pt x="1172" y="246"/>
                  </a:lnTo>
                  <a:lnTo>
                    <a:pt x="1214" y="240"/>
                  </a:lnTo>
                  <a:lnTo>
                    <a:pt x="1262" y="240"/>
                  </a:lnTo>
                  <a:lnTo>
                    <a:pt x="1310" y="240"/>
                  </a:lnTo>
                  <a:lnTo>
                    <a:pt x="1358" y="240"/>
                  </a:lnTo>
                  <a:lnTo>
                    <a:pt x="1406" y="246"/>
                  </a:lnTo>
                  <a:lnTo>
                    <a:pt x="1447" y="246"/>
                  </a:lnTo>
                  <a:lnTo>
                    <a:pt x="1501" y="246"/>
                  </a:lnTo>
                  <a:lnTo>
                    <a:pt x="1543" y="246"/>
                  </a:lnTo>
                  <a:lnTo>
                    <a:pt x="1591" y="240"/>
                  </a:lnTo>
                  <a:lnTo>
                    <a:pt x="1639" y="240"/>
                  </a:lnTo>
                  <a:lnTo>
                    <a:pt x="1687" y="240"/>
                  </a:lnTo>
                  <a:lnTo>
                    <a:pt x="1734" y="240"/>
                  </a:lnTo>
                  <a:lnTo>
                    <a:pt x="1776" y="240"/>
                  </a:lnTo>
                  <a:lnTo>
                    <a:pt x="1824" y="246"/>
                  </a:lnTo>
                  <a:lnTo>
                    <a:pt x="1878" y="246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5" name="Rectangle 53"/>
            <p:cNvSpPr>
              <a:spLocks noChangeArrowheads="1"/>
            </p:cNvSpPr>
            <p:nvPr/>
          </p:nvSpPr>
          <p:spPr bwMode="auto">
            <a:xfrm rot="16200000">
              <a:off x="68" y="874"/>
              <a:ext cx="84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concentration</a:t>
              </a:r>
              <a:endParaRPr lang="en-US"/>
            </a:p>
          </p:txBody>
        </p:sp>
        <p:sp>
          <p:nvSpPr>
            <p:cNvPr id="74806" name="Rectangle 54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7" name="Rectangle 55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8" name="Line 56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9" name="Freeform 57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Line 58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1" name="Line 59"/>
            <p:cNvSpPr>
              <a:spLocks noChangeShapeType="1"/>
            </p:cNvSpPr>
            <p:nvPr/>
          </p:nvSpPr>
          <p:spPr bwMode="auto">
            <a:xfrm>
              <a:off x="756" y="383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2" name="Line 60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3" name="Line 61"/>
            <p:cNvSpPr>
              <a:spLocks noChangeShapeType="1"/>
            </p:cNvSpPr>
            <p:nvPr/>
          </p:nvSpPr>
          <p:spPr bwMode="auto">
            <a:xfrm flipV="1">
              <a:off x="75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4" name="Line 62"/>
            <p:cNvSpPr>
              <a:spLocks noChangeShapeType="1"/>
            </p:cNvSpPr>
            <p:nvPr/>
          </p:nvSpPr>
          <p:spPr bwMode="auto">
            <a:xfrm>
              <a:off x="75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5" name="Rectangle 63"/>
            <p:cNvSpPr>
              <a:spLocks noChangeArrowheads="1"/>
            </p:cNvSpPr>
            <p:nvPr/>
          </p:nvSpPr>
          <p:spPr bwMode="auto">
            <a:xfrm>
              <a:off x="732" y="3860"/>
              <a:ext cx="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4816" name="Line 64"/>
            <p:cNvSpPr>
              <a:spLocks noChangeShapeType="1"/>
            </p:cNvSpPr>
            <p:nvPr/>
          </p:nvSpPr>
          <p:spPr bwMode="auto">
            <a:xfrm flipV="1">
              <a:off x="138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7" name="Line 65"/>
            <p:cNvSpPr>
              <a:spLocks noChangeShapeType="1"/>
            </p:cNvSpPr>
            <p:nvPr/>
          </p:nvSpPr>
          <p:spPr bwMode="auto">
            <a:xfrm>
              <a:off x="138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8" name="Rectangle 66"/>
            <p:cNvSpPr>
              <a:spLocks noChangeArrowheads="1"/>
            </p:cNvSpPr>
            <p:nvPr/>
          </p:nvSpPr>
          <p:spPr bwMode="auto">
            <a:xfrm>
              <a:off x="1324" y="3860"/>
              <a:ext cx="12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74819" name="Line 67"/>
            <p:cNvSpPr>
              <a:spLocks noChangeShapeType="1"/>
            </p:cNvSpPr>
            <p:nvPr/>
          </p:nvSpPr>
          <p:spPr bwMode="auto">
            <a:xfrm flipV="1">
              <a:off x="200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0" name="Line 68"/>
            <p:cNvSpPr>
              <a:spLocks noChangeShapeType="1"/>
            </p:cNvSpPr>
            <p:nvPr/>
          </p:nvSpPr>
          <p:spPr bwMode="auto">
            <a:xfrm>
              <a:off x="200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1" name="Rectangle 69"/>
            <p:cNvSpPr>
              <a:spLocks noChangeArrowheads="1"/>
            </p:cNvSpPr>
            <p:nvPr/>
          </p:nvSpPr>
          <p:spPr bwMode="auto">
            <a:xfrm>
              <a:off x="1928" y="3860"/>
              <a:ext cx="17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4822" name="Line 70"/>
            <p:cNvSpPr>
              <a:spLocks noChangeShapeType="1"/>
            </p:cNvSpPr>
            <p:nvPr/>
          </p:nvSpPr>
          <p:spPr bwMode="auto">
            <a:xfrm flipV="1">
              <a:off x="263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3" name="Line 71"/>
            <p:cNvSpPr>
              <a:spLocks noChangeShapeType="1"/>
            </p:cNvSpPr>
            <p:nvPr/>
          </p:nvSpPr>
          <p:spPr bwMode="auto">
            <a:xfrm>
              <a:off x="263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4" name="Rectangle 72"/>
            <p:cNvSpPr>
              <a:spLocks noChangeArrowheads="1"/>
            </p:cNvSpPr>
            <p:nvPr/>
          </p:nvSpPr>
          <p:spPr bwMode="auto">
            <a:xfrm>
              <a:off x="2549" y="3860"/>
              <a:ext cx="18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74825" name="Line 73"/>
            <p:cNvSpPr>
              <a:spLocks noChangeShapeType="1"/>
            </p:cNvSpPr>
            <p:nvPr/>
          </p:nvSpPr>
          <p:spPr bwMode="auto">
            <a:xfrm>
              <a:off x="756" y="383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6" name="Line 74"/>
            <p:cNvSpPr>
              <a:spLocks noChangeShapeType="1"/>
            </p:cNvSpPr>
            <p:nvPr/>
          </p:nvSpPr>
          <p:spPr bwMode="auto">
            <a:xfrm flipH="1">
              <a:off x="2604" y="383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7" name="Rectangle 75"/>
            <p:cNvSpPr>
              <a:spLocks noChangeArrowheads="1"/>
            </p:cNvSpPr>
            <p:nvPr/>
          </p:nvSpPr>
          <p:spPr bwMode="auto">
            <a:xfrm>
              <a:off x="612" y="3782"/>
              <a:ext cx="12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74828" name="Line 76"/>
            <p:cNvSpPr>
              <a:spLocks noChangeShapeType="1"/>
            </p:cNvSpPr>
            <p:nvPr/>
          </p:nvSpPr>
          <p:spPr bwMode="auto">
            <a:xfrm>
              <a:off x="756" y="309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9" name="Line 77"/>
            <p:cNvSpPr>
              <a:spLocks noChangeShapeType="1"/>
            </p:cNvSpPr>
            <p:nvPr/>
          </p:nvSpPr>
          <p:spPr bwMode="auto">
            <a:xfrm flipH="1">
              <a:off x="2604" y="309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0" name="Rectangle 78"/>
            <p:cNvSpPr>
              <a:spLocks noChangeArrowheads="1"/>
            </p:cNvSpPr>
            <p:nvPr/>
          </p:nvSpPr>
          <p:spPr bwMode="auto">
            <a:xfrm>
              <a:off x="612" y="3040"/>
              <a:ext cx="1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74831" name="Line 79"/>
            <p:cNvSpPr>
              <a:spLocks noChangeShapeType="1"/>
            </p:cNvSpPr>
            <p:nvPr/>
          </p:nvSpPr>
          <p:spPr bwMode="auto">
            <a:xfrm>
              <a:off x="756" y="235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Line 80"/>
            <p:cNvSpPr>
              <a:spLocks noChangeShapeType="1"/>
            </p:cNvSpPr>
            <p:nvPr/>
          </p:nvSpPr>
          <p:spPr bwMode="auto">
            <a:xfrm flipH="1">
              <a:off x="2604" y="235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3" name="Rectangle 81"/>
            <p:cNvSpPr>
              <a:spLocks noChangeArrowheads="1"/>
            </p:cNvSpPr>
            <p:nvPr/>
          </p:nvSpPr>
          <p:spPr bwMode="auto">
            <a:xfrm>
              <a:off x="612" y="2304"/>
              <a:ext cx="1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55</a:t>
              </a:r>
              <a:endParaRPr lang="en-US"/>
            </a:p>
          </p:txBody>
        </p:sp>
        <p:sp>
          <p:nvSpPr>
            <p:cNvPr id="74834" name="Line 82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5" name="Freeform 83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6" name="Line 84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7" name="Freeform 85"/>
            <p:cNvSpPr>
              <a:spLocks/>
            </p:cNvSpPr>
            <p:nvPr/>
          </p:nvSpPr>
          <p:spPr bwMode="auto">
            <a:xfrm>
              <a:off x="786" y="2819"/>
              <a:ext cx="1250" cy="276"/>
            </a:xfrm>
            <a:custGeom>
              <a:avLst/>
              <a:gdLst>
                <a:gd name="T0" fmla="*/ 0 w 1250"/>
                <a:gd name="T1" fmla="*/ 276 h 276"/>
                <a:gd name="T2" fmla="*/ 36 w 1250"/>
                <a:gd name="T3" fmla="*/ 276 h 276"/>
                <a:gd name="T4" fmla="*/ 66 w 1250"/>
                <a:gd name="T5" fmla="*/ 276 h 276"/>
                <a:gd name="T6" fmla="*/ 96 w 1250"/>
                <a:gd name="T7" fmla="*/ 276 h 276"/>
                <a:gd name="T8" fmla="*/ 126 w 1250"/>
                <a:gd name="T9" fmla="*/ 276 h 276"/>
                <a:gd name="T10" fmla="*/ 126 w 1250"/>
                <a:gd name="T11" fmla="*/ 60 h 276"/>
                <a:gd name="T12" fmla="*/ 156 w 1250"/>
                <a:gd name="T13" fmla="*/ 60 h 276"/>
                <a:gd name="T14" fmla="*/ 156 w 1250"/>
                <a:gd name="T15" fmla="*/ 0 h 276"/>
                <a:gd name="T16" fmla="*/ 186 w 1250"/>
                <a:gd name="T17" fmla="*/ 0 h 276"/>
                <a:gd name="T18" fmla="*/ 222 w 1250"/>
                <a:gd name="T19" fmla="*/ 0 h 276"/>
                <a:gd name="T20" fmla="*/ 222 w 1250"/>
                <a:gd name="T21" fmla="*/ 66 h 276"/>
                <a:gd name="T22" fmla="*/ 251 w 1250"/>
                <a:gd name="T23" fmla="*/ 66 h 276"/>
                <a:gd name="T24" fmla="*/ 251 w 1250"/>
                <a:gd name="T25" fmla="*/ 132 h 276"/>
                <a:gd name="T26" fmla="*/ 281 w 1250"/>
                <a:gd name="T27" fmla="*/ 132 h 276"/>
                <a:gd name="T28" fmla="*/ 281 w 1250"/>
                <a:gd name="T29" fmla="*/ 180 h 276"/>
                <a:gd name="T30" fmla="*/ 311 w 1250"/>
                <a:gd name="T31" fmla="*/ 180 h 276"/>
                <a:gd name="T32" fmla="*/ 311 w 1250"/>
                <a:gd name="T33" fmla="*/ 186 h 276"/>
                <a:gd name="T34" fmla="*/ 341 w 1250"/>
                <a:gd name="T35" fmla="*/ 186 h 276"/>
                <a:gd name="T36" fmla="*/ 341 w 1250"/>
                <a:gd name="T37" fmla="*/ 168 h 276"/>
                <a:gd name="T38" fmla="*/ 371 w 1250"/>
                <a:gd name="T39" fmla="*/ 168 h 276"/>
                <a:gd name="T40" fmla="*/ 371 w 1250"/>
                <a:gd name="T41" fmla="*/ 132 h 276"/>
                <a:gd name="T42" fmla="*/ 407 w 1250"/>
                <a:gd name="T43" fmla="*/ 132 h 276"/>
                <a:gd name="T44" fmla="*/ 407 w 1250"/>
                <a:gd name="T45" fmla="*/ 114 h 276"/>
                <a:gd name="T46" fmla="*/ 437 w 1250"/>
                <a:gd name="T47" fmla="*/ 114 h 276"/>
                <a:gd name="T48" fmla="*/ 437 w 1250"/>
                <a:gd name="T49" fmla="*/ 108 h 276"/>
                <a:gd name="T50" fmla="*/ 467 w 1250"/>
                <a:gd name="T51" fmla="*/ 108 h 276"/>
                <a:gd name="T52" fmla="*/ 497 w 1250"/>
                <a:gd name="T53" fmla="*/ 108 h 276"/>
                <a:gd name="T54" fmla="*/ 497 w 1250"/>
                <a:gd name="T55" fmla="*/ 120 h 276"/>
                <a:gd name="T56" fmla="*/ 526 w 1250"/>
                <a:gd name="T57" fmla="*/ 120 h 276"/>
                <a:gd name="T58" fmla="*/ 526 w 1250"/>
                <a:gd name="T59" fmla="*/ 132 h 276"/>
                <a:gd name="T60" fmla="*/ 556 w 1250"/>
                <a:gd name="T61" fmla="*/ 132 h 276"/>
                <a:gd name="T62" fmla="*/ 598 w 1250"/>
                <a:gd name="T63" fmla="*/ 132 h 276"/>
                <a:gd name="T64" fmla="*/ 628 w 1250"/>
                <a:gd name="T65" fmla="*/ 132 h 276"/>
                <a:gd name="T66" fmla="*/ 658 w 1250"/>
                <a:gd name="T67" fmla="*/ 132 h 276"/>
                <a:gd name="T68" fmla="*/ 658 w 1250"/>
                <a:gd name="T69" fmla="*/ 126 h 276"/>
                <a:gd name="T70" fmla="*/ 688 w 1250"/>
                <a:gd name="T71" fmla="*/ 126 h 276"/>
                <a:gd name="T72" fmla="*/ 718 w 1250"/>
                <a:gd name="T73" fmla="*/ 126 h 276"/>
                <a:gd name="T74" fmla="*/ 754 w 1250"/>
                <a:gd name="T75" fmla="*/ 126 h 276"/>
                <a:gd name="T76" fmla="*/ 784 w 1250"/>
                <a:gd name="T77" fmla="*/ 126 h 276"/>
                <a:gd name="T78" fmla="*/ 813 w 1250"/>
                <a:gd name="T79" fmla="*/ 126 h 276"/>
                <a:gd name="T80" fmla="*/ 843 w 1250"/>
                <a:gd name="T81" fmla="*/ 126 h 276"/>
                <a:gd name="T82" fmla="*/ 873 w 1250"/>
                <a:gd name="T83" fmla="*/ 126 h 276"/>
                <a:gd name="T84" fmla="*/ 903 w 1250"/>
                <a:gd name="T85" fmla="*/ 126 h 276"/>
                <a:gd name="T86" fmla="*/ 939 w 1250"/>
                <a:gd name="T87" fmla="*/ 126 h 276"/>
                <a:gd name="T88" fmla="*/ 969 w 1250"/>
                <a:gd name="T89" fmla="*/ 126 h 276"/>
                <a:gd name="T90" fmla="*/ 999 w 1250"/>
                <a:gd name="T91" fmla="*/ 126 h 276"/>
                <a:gd name="T92" fmla="*/ 1029 w 1250"/>
                <a:gd name="T93" fmla="*/ 126 h 276"/>
                <a:gd name="T94" fmla="*/ 1059 w 1250"/>
                <a:gd name="T95" fmla="*/ 126 h 276"/>
                <a:gd name="T96" fmla="*/ 1089 w 1250"/>
                <a:gd name="T97" fmla="*/ 126 h 276"/>
                <a:gd name="T98" fmla="*/ 1124 w 1250"/>
                <a:gd name="T99" fmla="*/ 126 h 276"/>
                <a:gd name="T100" fmla="*/ 1154 w 1250"/>
                <a:gd name="T101" fmla="*/ 126 h 276"/>
                <a:gd name="T102" fmla="*/ 1184 w 1250"/>
                <a:gd name="T103" fmla="*/ 126 h 276"/>
                <a:gd name="T104" fmla="*/ 1220 w 1250"/>
                <a:gd name="T105" fmla="*/ 126 h 276"/>
                <a:gd name="T106" fmla="*/ 1250 w 1250"/>
                <a:gd name="T107" fmla="*/ 1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50" h="276">
                  <a:moveTo>
                    <a:pt x="0" y="276"/>
                  </a:moveTo>
                  <a:lnTo>
                    <a:pt x="36" y="276"/>
                  </a:lnTo>
                  <a:lnTo>
                    <a:pt x="66" y="276"/>
                  </a:lnTo>
                  <a:lnTo>
                    <a:pt x="96" y="276"/>
                  </a:lnTo>
                  <a:lnTo>
                    <a:pt x="126" y="276"/>
                  </a:lnTo>
                  <a:lnTo>
                    <a:pt x="126" y="60"/>
                  </a:lnTo>
                  <a:lnTo>
                    <a:pt x="156" y="60"/>
                  </a:lnTo>
                  <a:lnTo>
                    <a:pt x="156" y="0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22" y="66"/>
                  </a:lnTo>
                  <a:lnTo>
                    <a:pt x="251" y="66"/>
                  </a:lnTo>
                  <a:lnTo>
                    <a:pt x="251" y="132"/>
                  </a:lnTo>
                  <a:lnTo>
                    <a:pt x="281" y="132"/>
                  </a:lnTo>
                  <a:lnTo>
                    <a:pt x="281" y="180"/>
                  </a:lnTo>
                  <a:lnTo>
                    <a:pt x="311" y="180"/>
                  </a:lnTo>
                  <a:lnTo>
                    <a:pt x="311" y="186"/>
                  </a:lnTo>
                  <a:lnTo>
                    <a:pt x="341" y="186"/>
                  </a:lnTo>
                  <a:lnTo>
                    <a:pt x="341" y="168"/>
                  </a:lnTo>
                  <a:lnTo>
                    <a:pt x="371" y="168"/>
                  </a:lnTo>
                  <a:lnTo>
                    <a:pt x="371" y="132"/>
                  </a:lnTo>
                  <a:lnTo>
                    <a:pt x="407" y="132"/>
                  </a:lnTo>
                  <a:lnTo>
                    <a:pt x="407" y="114"/>
                  </a:lnTo>
                  <a:lnTo>
                    <a:pt x="437" y="114"/>
                  </a:lnTo>
                  <a:lnTo>
                    <a:pt x="437" y="108"/>
                  </a:lnTo>
                  <a:lnTo>
                    <a:pt x="467" y="108"/>
                  </a:lnTo>
                  <a:lnTo>
                    <a:pt x="497" y="108"/>
                  </a:lnTo>
                  <a:lnTo>
                    <a:pt x="497" y="120"/>
                  </a:lnTo>
                  <a:lnTo>
                    <a:pt x="526" y="120"/>
                  </a:lnTo>
                  <a:lnTo>
                    <a:pt x="526" y="132"/>
                  </a:lnTo>
                  <a:lnTo>
                    <a:pt x="556" y="132"/>
                  </a:lnTo>
                  <a:lnTo>
                    <a:pt x="598" y="132"/>
                  </a:lnTo>
                  <a:lnTo>
                    <a:pt x="628" y="132"/>
                  </a:lnTo>
                  <a:lnTo>
                    <a:pt x="658" y="132"/>
                  </a:lnTo>
                  <a:lnTo>
                    <a:pt x="658" y="126"/>
                  </a:lnTo>
                  <a:lnTo>
                    <a:pt x="688" y="126"/>
                  </a:lnTo>
                  <a:lnTo>
                    <a:pt x="718" y="126"/>
                  </a:lnTo>
                  <a:lnTo>
                    <a:pt x="754" y="126"/>
                  </a:lnTo>
                  <a:lnTo>
                    <a:pt x="784" y="126"/>
                  </a:lnTo>
                  <a:lnTo>
                    <a:pt x="813" y="126"/>
                  </a:lnTo>
                  <a:lnTo>
                    <a:pt x="843" y="126"/>
                  </a:lnTo>
                  <a:lnTo>
                    <a:pt x="873" y="126"/>
                  </a:lnTo>
                  <a:lnTo>
                    <a:pt x="903" y="126"/>
                  </a:lnTo>
                  <a:lnTo>
                    <a:pt x="939" y="126"/>
                  </a:lnTo>
                  <a:lnTo>
                    <a:pt x="969" y="126"/>
                  </a:lnTo>
                  <a:lnTo>
                    <a:pt x="999" y="126"/>
                  </a:lnTo>
                  <a:lnTo>
                    <a:pt x="1029" y="126"/>
                  </a:lnTo>
                  <a:lnTo>
                    <a:pt x="1059" y="126"/>
                  </a:lnTo>
                  <a:lnTo>
                    <a:pt x="1089" y="126"/>
                  </a:lnTo>
                  <a:lnTo>
                    <a:pt x="1124" y="126"/>
                  </a:lnTo>
                  <a:lnTo>
                    <a:pt x="1154" y="126"/>
                  </a:lnTo>
                  <a:lnTo>
                    <a:pt x="1184" y="126"/>
                  </a:lnTo>
                  <a:lnTo>
                    <a:pt x="1220" y="126"/>
                  </a:lnTo>
                  <a:lnTo>
                    <a:pt x="1250" y="12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8" name="Rectangle 86"/>
            <p:cNvSpPr>
              <a:spLocks noChangeArrowheads="1"/>
            </p:cNvSpPr>
            <p:nvPr/>
          </p:nvSpPr>
          <p:spPr bwMode="auto">
            <a:xfrm>
              <a:off x="1577" y="3993"/>
              <a:ext cx="24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74839" name="Rectangle 87"/>
            <p:cNvSpPr>
              <a:spLocks noChangeArrowheads="1"/>
            </p:cNvSpPr>
            <p:nvPr/>
          </p:nvSpPr>
          <p:spPr bwMode="auto">
            <a:xfrm rot="16200000">
              <a:off x="79" y="2896"/>
              <a:ext cx="86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valve opening</a:t>
              </a:r>
              <a:endParaRPr lang="en-US"/>
            </a:p>
          </p:txBody>
        </p:sp>
      </p:grpSp>
      <p:grpSp>
        <p:nvGrpSpPr>
          <p:cNvPr id="74840" name="Group 88"/>
          <p:cNvGrpSpPr>
            <a:grpSpLocks/>
          </p:cNvGrpSpPr>
          <p:nvPr/>
        </p:nvGrpSpPr>
        <p:grpSpPr bwMode="auto">
          <a:xfrm>
            <a:off x="2819400" y="3124200"/>
            <a:ext cx="685800" cy="838200"/>
            <a:chOff x="4721" y="1441"/>
            <a:chExt cx="1039" cy="1269"/>
          </a:xfrm>
        </p:grpSpPr>
        <p:sp>
          <p:nvSpPr>
            <p:cNvPr id="74841" name="Freeform 89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42" name="Freeform 90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43" name="Freeform 91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44" name="Freeform 92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45" name="Freeform 93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46" name="Freeform 94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847" name="AutoShape 95"/>
          <p:cNvSpPr>
            <a:spLocks noChangeArrowheads="1"/>
          </p:cNvSpPr>
          <p:nvPr/>
        </p:nvSpPr>
        <p:spPr bwMode="auto">
          <a:xfrm>
            <a:off x="381000" y="2438400"/>
            <a:ext cx="2057400" cy="1143000"/>
          </a:xfrm>
          <a:prstGeom prst="wedgeRoundRectCallout">
            <a:avLst>
              <a:gd name="adj1" fmla="val 72606"/>
              <a:gd name="adj2" fmla="val 193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Diagnose and </a:t>
            </a:r>
          </a:p>
          <a:p>
            <a:pPr algn="ctr"/>
            <a:r>
              <a:rPr lang="en-US" sz="1800" b="1"/>
              <a:t>recommend fine</a:t>
            </a:r>
          </a:p>
          <a:p>
            <a:pPr algn="ctr"/>
            <a:r>
              <a:rPr lang="en-US" sz="1800" b="1"/>
              <a:t>tuning.</a:t>
            </a:r>
          </a:p>
        </p:txBody>
      </p:sp>
      <p:grpSp>
        <p:nvGrpSpPr>
          <p:cNvPr id="74848" name="Group 96"/>
          <p:cNvGrpSpPr>
            <a:grpSpLocks/>
          </p:cNvGrpSpPr>
          <p:nvPr/>
        </p:nvGrpSpPr>
        <p:grpSpPr bwMode="auto">
          <a:xfrm>
            <a:off x="2895600" y="5257800"/>
            <a:ext cx="685800" cy="838200"/>
            <a:chOff x="4721" y="1441"/>
            <a:chExt cx="1039" cy="1269"/>
          </a:xfrm>
        </p:grpSpPr>
        <p:sp>
          <p:nvSpPr>
            <p:cNvPr id="74849" name="Freeform 97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0" name="Freeform 98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1" name="Freeform 99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2" name="Freeform 100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3" name="Freeform 101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4" name="Freeform 102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855" name="AutoShape 103"/>
          <p:cNvSpPr>
            <a:spLocks noChangeArrowheads="1"/>
          </p:cNvSpPr>
          <p:nvPr/>
        </p:nvSpPr>
        <p:spPr bwMode="auto">
          <a:xfrm>
            <a:off x="533400" y="4724400"/>
            <a:ext cx="2057400" cy="1219200"/>
          </a:xfrm>
          <a:prstGeom prst="wedgeRoundRectCallout">
            <a:avLst>
              <a:gd name="adj1" fmla="val 73995"/>
              <a:gd name="adj2" fmla="val -625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Diagnose and </a:t>
            </a:r>
          </a:p>
          <a:p>
            <a:pPr algn="ctr"/>
            <a:r>
              <a:rPr lang="en-US" sz="1800" b="1"/>
              <a:t>recommend fine</a:t>
            </a:r>
          </a:p>
          <a:p>
            <a:pPr algn="ctr"/>
            <a:r>
              <a:rPr lang="en-US" sz="1800" b="1"/>
              <a:t>tuning.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762000" y="2462213"/>
          <a:ext cx="5105400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VISIO" r:id="rId3" imgW="8310240" imgH="7156080" progId="Visio.Drawing.4">
                  <p:embed/>
                </p:oleObj>
              </mc:Choice>
              <mc:Fallback>
                <p:oleObj name="VISIO" r:id="rId3" imgW="8310240" imgH="7156080" progId="Visio.Drawing.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62213"/>
                        <a:ext cx="5105400" cy="439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 great advantage of MPC is the direct application to </a:t>
            </a:r>
            <a:r>
              <a:rPr lang="en-US" b="1">
                <a:solidFill>
                  <a:schemeClr val="accent2"/>
                </a:solidFill>
              </a:rPr>
              <a:t>centralized multivariable control</a:t>
            </a:r>
            <a:r>
              <a:rPr lang="en-US" b="1"/>
              <a:t> using the same principles.</a:t>
            </a:r>
          </a:p>
        </p:txBody>
      </p:sp>
      <p:grpSp>
        <p:nvGrpSpPr>
          <p:cNvPr id="76807" name="Group 7"/>
          <p:cNvGrpSpPr>
            <a:grpSpLocks/>
          </p:cNvGrpSpPr>
          <p:nvPr/>
        </p:nvGrpSpPr>
        <p:grpSpPr bwMode="auto">
          <a:xfrm flipH="1">
            <a:off x="6096000" y="4648200"/>
            <a:ext cx="685800" cy="838200"/>
            <a:chOff x="4721" y="1441"/>
            <a:chExt cx="1039" cy="1269"/>
          </a:xfrm>
        </p:grpSpPr>
        <p:sp>
          <p:nvSpPr>
            <p:cNvPr id="76808" name="Freeform 8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4" name="AutoShape 14"/>
          <p:cNvSpPr>
            <a:spLocks noChangeArrowheads="1"/>
          </p:cNvSpPr>
          <p:nvPr/>
        </p:nvSpPr>
        <p:spPr bwMode="auto">
          <a:xfrm>
            <a:off x="6019800" y="2590800"/>
            <a:ext cx="2590800" cy="1524000"/>
          </a:xfrm>
          <a:prstGeom prst="wedgeRoundRectCallout">
            <a:avLst>
              <a:gd name="adj1" fmla="val -30148"/>
              <a:gd name="adj2" fmla="val 7885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How does this differ </a:t>
            </a:r>
          </a:p>
          <a:p>
            <a:pPr algn="ctr"/>
            <a:r>
              <a:rPr lang="en-US" sz="1800" b="1"/>
              <a:t>from PID composition</a:t>
            </a:r>
          </a:p>
          <a:p>
            <a:pPr algn="ctr"/>
            <a:r>
              <a:rPr lang="en-US" sz="1800" b="1"/>
              <a:t>control?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3525" indent="-28035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917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30321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146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260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717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175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63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089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Modelling approach</a:t>
            </a:r>
            <a:r>
              <a:rPr lang="en-US" b="1"/>
              <a:t>: Must include effects from every MV to every CV.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255713" y="2286000"/>
          <a:ext cx="68421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Equation" r:id="rId3" imgW="2184120" imgH="799920" progId="Equation.3">
                  <p:embed/>
                </p:oleObj>
              </mc:Choice>
              <mc:Fallback>
                <p:oleObj name="Equation" r:id="rId3" imgW="2184120" imgH="799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286000"/>
                        <a:ext cx="68421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962400" y="4953000"/>
            <a:ext cx="377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              </a:t>
            </a:r>
            <a:r>
              <a:rPr lang="en-US" b="1">
                <a:sym typeface="Symbol" pitchFamily="18" charset="2"/>
              </a:rPr>
              <a:t>MV      =       CV</a:t>
            </a:r>
            <a:endParaRPr lang="en-US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3810000" y="4876800"/>
            <a:ext cx="6858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209800" y="4953000"/>
            <a:ext cx="11430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Dynamic Matrix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3352800" y="52578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371600" y="4800600"/>
            <a:ext cx="65532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686800" cy="788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Notes:</a:t>
            </a:r>
            <a:r>
              <a:rPr lang="en-US" sz="1800" b="1"/>
              <a:t> 1. A</a:t>
            </a:r>
            <a:r>
              <a:rPr lang="en-US" sz="1800" b="1" baseline="-25000"/>
              <a:t>ij</a:t>
            </a:r>
            <a:r>
              <a:rPr lang="en-US" sz="1800" b="1"/>
              <a:t> is the dynamic matrix between output i and input j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            2. [</a:t>
            </a:r>
            <a:r>
              <a:rPr lang="en-US" sz="1800" b="1">
                <a:sym typeface="Symbol" pitchFamily="18" charset="2"/>
              </a:rPr>
              <a:t>MV</a:t>
            </a:r>
            <a:r>
              <a:rPr lang="en-US" sz="1800" b="1" baseline="-25000">
                <a:sym typeface="Symbol" pitchFamily="18" charset="2"/>
              </a:rPr>
              <a:t>j</a:t>
            </a:r>
            <a:r>
              <a:rPr lang="en-US" sz="1800" b="1">
                <a:sym typeface="Symbol" pitchFamily="18" charset="2"/>
              </a:rPr>
              <a:t>] and [CV</a:t>
            </a:r>
            <a:r>
              <a:rPr lang="en-US" sz="1800" b="1" baseline="-25000">
                <a:sym typeface="Symbol" pitchFamily="18" charset="2"/>
              </a:rPr>
              <a:t>i</a:t>
            </a:r>
            <a:r>
              <a:rPr lang="en-US" sz="1800" b="1">
                <a:sym typeface="Symbol" pitchFamily="18" charset="2"/>
              </a:rPr>
              <a:t>] are vectors of the values for each variable over the horizon</a:t>
            </a:r>
            <a:endParaRPr lang="en-US" sz="18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Controller minimizes sum of squares of all errors with penalty on all MV moves.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381000" y="2286000"/>
          <a:ext cx="69342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Equation" r:id="rId3" imgW="3047760" imgH="863280" progId="Equation.3">
                  <p:embed/>
                </p:oleObj>
              </mc:Choice>
              <mc:Fallback>
                <p:oleObj name="Equation" r:id="rId3" imgW="3047760" imgH="863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6934200" cy="19605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391400" y="2514600"/>
            <a:ext cx="1600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Quadratic objective with linear equations; can be solved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4521200" y="3333750"/>
          <a:ext cx="1000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Equation" r:id="rId5" imgW="101520" imgH="190440" progId="Equation.3">
                  <p:embed/>
                </p:oleObj>
              </mc:Choice>
              <mc:Fallback>
                <p:oleObj name="Equation" r:id="rId5" imgW="10152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00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3581400" y="4267200"/>
            <a:ext cx="381000" cy="3444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1066800" y="4648200"/>
          <a:ext cx="53816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Equation" r:id="rId7" imgW="1993680" imgH="444240" progId="Equation.3">
                  <p:embed/>
                </p:oleObj>
              </mc:Choice>
              <mc:Fallback>
                <p:oleObj name="Equation" r:id="rId7" imgW="199368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5381625" cy="1195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858000" y="4419600"/>
            <a:ext cx="2057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Solution is least squares equations, involving solution to </a:t>
            </a:r>
            <a:r>
              <a:rPr lang="en-US" sz="1800" b="1">
                <a:solidFill>
                  <a:srgbClr val="FF0000"/>
                </a:solidFill>
              </a:rPr>
              <a:t>linear equations offline</a:t>
            </a:r>
            <a:r>
              <a:rPr lang="en-US" sz="1800" b="1"/>
              <a:t> and simple </a:t>
            </a:r>
            <a:r>
              <a:rPr lang="en-US" sz="1800" b="1">
                <a:solidFill>
                  <a:schemeClr val="accent2"/>
                </a:solidFill>
              </a:rPr>
              <a:t>matrix-vector product online</a:t>
            </a:r>
            <a:r>
              <a:rPr lang="en-US" sz="1800" b="1"/>
              <a:t>.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 Sample distillation without model error and with move suppression.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531813" y="1876425"/>
            <a:ext cx="7669212" cy="4981575"/>
            <a:chOff x="317" y="260"/>
            <a:chExt cx="4990" cy="3889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756" y="326"/>
              <a:ext cx="1878" cy="148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Freeform 8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756" y="1812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 flipV="1">
              <a:off x="756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>
              <a:off x="756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732" y="1836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flipV="1">
              <a:off x="138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>
              <a:off x="138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1301" y="1836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 flipV="1">
              <a:off x="2006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>
              <a:off x="2006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Rectangle 20"/>
            <p:cNvSpPr>
              <a:spLocks noChangeArrowheads="1"/>
            </p:cNvSpPr>
            <p:nvPr/>
          </p:nvSpPr>
          <p:spPr bwMode="auto">
            <a:xfrm>
              <a:off x="1928" y="1836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79893" name="Line 21"/>
            <p:cNvSpPr>
              <a:spLocks noChangeShapeType="1"/>
            </p:cNvSpPr>
            <p:nvPr/>
          </p:nvSpPr>
          <p:spPr bwMode="auto">
            <a:xfrm flipV="1">
              <a:off x="2634" y="1788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Line 22"/>
            <p:cNvSpPr>
              <a:spLocks noChangeShapeType="1"/>
            </p:cNvSpPr>
            <p:nvPr/>
          </p:nvSpPr>
          <p:spPr bwMode="auto">
            <a:xfrm>
              <a:off x="2634" y="32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2550" y="1836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79896" name="Line 24"/>
            <p:cNvSpPr>
              <a:spLocks noChangeShapeType="1"/>
            </p:cNvSpPr>
            <p:nvPr/>
          </p:nvSpPr>
          <p:spPr bwMode="auto">
            <a:xfrm>
              <a:off x="756" y="159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 flipH="1">
              <a:off x="2604" y="15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Rectangle 26"/>
            <p:cNvSpPr>
              <a:spLocks noChangeArrowheads="1"/>
            </p:cNvSpPr>
            <p:nvPr/>
          </p:nvSpPr>
          <p:spPr bwMode="auto">
            <a:xfrm>
              <a:off x="536" y="1543"/>
              <a:ext cx="2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0.98</a:t>
              </a:r>
              <a:endParaRPr lang="en-US"/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756" y="106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 flipH="1">
              <a:off x="2604" y="106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Rectangle 29"/>
            <p:cNvSpPr>
              <a:spLocks noChangeArrowheads="1"/>
            </p:cNvSpPr>
            <p:nvPr/>
          </p:nvSpPr>
          <p:spPr bwMode="auto">
            <a:xfrm>
              <a:off x="481" y="1015"/>
              <a:ext cx="2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0.985</a:t>
              </a:r>
              <a:endParaRPr lang="en-US"/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>
              <a:off x="756" y="5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31"/>
            <p:cNvSpPr>
              <a:spLocks noChangeShapeType="1"/>
            </p:cNvSpPr>
            <p:nvPr/>
          </p:nvSpPr>
          <p:spPr bwMode="auto">
            <a:xfrm flipH="1">
              <a:off x="2604" y="53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Rectangle 32"/>
            <p:cNvSpPr>
              <a:spLocks noChangeArrowheads="1"/>
            </p:cNvSpPr>
            <p:nvPr/>
          </p:nvSpPr>
          <p:spPr bwMode="auto">
            <a:xfrm>
              <a:off x="536" y="482"/>
              <a:ext cx="2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0.99</a:t>
              </a:r>
              <a:endParaRPr lang="en-US"/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>
              <a:off x="756" y="326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Freeform 34"/>
            <p:cNvSpPr>
              <a:spLocks/>
            </p:cNvSpPr>
            <p:nvPr/>
          </p:nvSpPr>
          <p:spPr bwMode="auto">
            <a:xfrm>
              <a:off x="756" y="326"/>
              <a:ext cx="1878" cy="1486"/>
            </a:xfrm>
            <a:custGeom>
              <a:avLst/>
              <a:gdLst>
                <a:gd name="T0" fmla="*/ 0 w 314"/>
                <a:gd name="T1" fmla="*/ 248 h 248"/>
                <a:gd name="T2" fmla="*/ 314 w 314"/>
                <a:gd name="T3" fmla="*/ 248 h 248"/>
                <a:gd name="T4" fmla="*/ 314 w 314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8">
                  <a:moveTo>
                    <a:pt x="0" y="248"/>
                  </a:moveTo>
                  <a:lnTo>
                    <a:pt x="314" y="248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 flipV="1">
              <a:off x="756" y="326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Freeform 36"/>
            <p:cNvSpPr>
              <a:spLocks/>
            </p:cNvSpPr>
            <p:nvPr/>
          </p:nvSpPr>
          <p:spPr bwMode="auto">
            <a:xfrm>
              <a:off x="756" y="536"/>
              <a:ext cx="796" cy="1061"/>
            </a:xfrm>
            <a:custGeom>
              <a:avLst/>
              <a:gdLst>
                <a:gd name="T0" fmla="*/ 12 w 796"/>
                <a:gd name="T1" fmla="*/ 1061 h 1061"/>
                <a:gd name="T2" fmla="*/ 30 w 796"/>
                <a:gd name="T3" fmla="*/ 1061 h 1061"/>
                <a:gd name="T4" fmla="*/ 48 w 796"/>
                <a:gd name="T5" fmla="*/ 1061 h 1061"/>
                <a:gd name="T6" fmla="*/ 72 w 796"/>
                <a:gd name="T7" fmla="*/ 0 h 1061"/>
                <a:gd name="T8" fmla="*/ 90 w 796"/>
                <a:gd name="T9" fmla="*/ 0 h 1061"/>
                <a:gd name="T10" fmla="*/ 108 w 796"/>
                <a:gd name="T11" fmla="*/ 0 h 1061"/>
                <a:gd name="T12" fmla="*/ 126 w 796"/>
                <a:gd name="T13" fmla="*/ 0 h 1061"/>
                <a:gd name="T14" fmla="*/ 144 w 796"/>
                <a:gd name="T15" fmla="*/ 0 h 1061"/>
                <a:gd name="T16" fmla="*/ 162 w 796"/>
                <a:gd name="T17" fmla="*/ 0 h 1061"/>
                <a:gd name="T18" fmla="*/ 180 w 796"/>
                <a:gd name="T19" fmla="*/ 0 h 1061"/>
                <a:gd name="T20" fmla="*/ 198 w 796"/>
                <a:gd name="T21" fmla="*/ 0 h 1061"/>
                <a:gd name="T22" fmla="*/ 216 w 796"/>
                <a:gd name="T23" fmla="*/ 0 h 1061"/>
                <a:gd name="T24" fmla="*/ 234 w 796"/>
                <a:gd name="T25" fmla="*/ 0 h 1061"/>
                <a:gd name="T26" fmla="*/ 258 w 796"/>
                <a:gd name="T27" fmla="*/ 0 h 1061"/>
                <a:gd name="T28" fmla="*/ 275 w 796"/>
                <a:gd name="T29" fmla="*/ 0 h 1061"/>
                <a:gd name="T30" fmla="*/ 293 w 796"/>
                <a:gd name="T31" fmla="*/ 0 h 1061"/>
                <a:gd name="T32" fmla="*/ 311 w 796"/>
                <a:gd name="T33" fmla="*/ 0 h 1061"/>
                <a:gd name="T34" fmla="*/ 329 w 796"/>
                <a:gd name="T35" fmla="*/ 0 h 1061"/>
                <a:gd name="T36" fmla="*/ 347 w 796"/>
                <a:gd name="T37" fmla="*/ 0 h 1061"/>
                <a:gd name="T38" fmla="*/ 365 w 796"/>
                <a:gd name="T39" fmla="*/ 0 h 1061"/>
                <a:gd name="T40" fmla="*/ 383 w 796"/>
                <a:gd name="T41" fmla="*/ 0 h 1061"/>
                <a:gd name="T42" fmla="*/ 401 w 796"/>
                <a:gd name="T43" fmla="*/ 0 h 1061"/>
                <a:gd name="T44" fmla="*/ 425 w 796"/>
                <a:gd name="T45" fmla="*/ 0 h 1061"/>
                <a:gd name="T46" fmla="*/ 443 w 796"/>
                <a:gd name="T47" fmla="*/ 0 h 1061"/>
                <a:gd name="T48" fmla="*/ 461 w 796"/>
                <a:gd name="T49" fmla="*/ 0 h 1061"/>
                <a:gd name="T50" fmla="*/ 479 w 796"/>
                <a:gd name="T51" fmla="*/ 0 h 1061"/>
                <a:gd name="T52" fmla="*/ 497 w 796"/>
                <a:gd name="T53" fmla="*/ 0 h 1061"/>
                <a:gd name="T54" fmla="*/ 515 w 796"/>
                <a:gd name="T55" fmla="*/ 0 h 1061"/>
                <a:gd name="T56" fmla="*/ 533 w 796"/>
                <a:gd name="T57" fmla="*/ 0 h 1061"/>
                <a:gd name="T58" fmla="*/ 550 w 796"/>
                <a:gd name="T59" fmla="*/ 0 h 1061"/>
                <a:gd name="T60" fmla="*/ 568 w 796"/>
                <a:gd name="T61" fmla="*/ 0 h 1061"/>
                <a:gd name="T62" fmla="*/ 586 w 796"/>
                <a:gd name="T63" fmla="*/ 0 h 1061"/>
                <a:gd name="T64" fmla="*/ 610 w 796"/>
                <a:gd name="T65" fmla="*/ 0 h 1061"/>
                <a:gd name="T66" fmla="*/ 634 w 796"/>
                <a:gd name="T67" fmla="*/ 0 h 1061"/>
                <a:gd name="T68" fmla="*/ 652 w 796"/>
                <a:gd name="T69" fmla="*/ 0 h 1061"/>
                <a:gd name="T70" fmla="*/ 670 w 796"/>
                <a:gd name="T71" fmla="*/ 0 h 1061"/>
                <a:gd name="T72" fmla="*/ 688 w 796"/>
                <a:gd name="T73" fmla="*/ 0 h 1061"/>
                <a:gd name="T74" fmla="*/ 706 w 796"/>
                <a:gd name="T75" fmla="*/ 0 h 1061"/>
                <a:gd name="T76" fmla="*/ 724 w 796"/>
                <a:gd name="T77" fmla="*/ 0 h 1061"/>
                <a:gd name="T78" fmla="*/ 742 w 796"/>
                <a:gd name="T79" fmla="*/ 0 h 1061"/>
                <a:gd name="T80" fmla="*/ 760 w 796"/>
                <a:gd name="T81" fmla="*/ 0 h 1061"/>
                <a:gd name="T82" fmla="*/ 784 w 796"/>
                <a:gd name="T83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6" h="1061">
                  <a:moveTo>
                    <a:pt x="0" y="1061"/>
                  </a:moveTo>
                  <a:lnTo>
                    <a:pt x="6" y="1061"/>
                  </a:lnTo>
                  <a:lnTo>
                    <a:pt x="12" y="1061"/>
                  </a:lnTo>
                  <a:lnTo>
                    <a:pt x="18" y="1061"/>
                  </a:lnTo>
                  <a:lnTo>
                    <a:pt x="24" y="1061"/>
                  </a:lnTo>
                  <a:lnTo>
                    <a:pt x="30" y="1061"/>
                  </a:lnTo>
                  <a:lnTo>
                    <a:pt x="36" y="1061"/>
                  </a:lnTo>
                  <a:lnTo>
                    <a:pt x="42" y="1061"/>
                  </a:lnTo>
                  <a:lnTo>
                    <a:pt x="48" y="1061"/>
                  </a:lnTo>
                  <a:lnTo>
                    <a:pt x="54" y="1061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25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Freeform 37"/>
            <p:cNvSpPr>
              <a:spLocks/>
            </p:cNvSpPr>
            <p:nvPr/>
          </p:nvSpPr>
          <p:spPr bwMode="auto">
            <a:xfrm>
              <a:off x="1552" y="536"/>
              <a:ext cx="789" cy="1"/>
            </a:xfrm>
            <a:custGeom>
              <a:avLst/>
              <a:gdLst>
                <a:gd name="T0" fmla="*/ 12 w 789"/>
                <a:gd name="T1" fmla="*/ 30 w 789"/>
                <a:gd name="T2" fmla="*/ 47 w 789"/>
                <a:gd name="T3" fmla="*/ 65 w 789"/>
                <a:gd name="T4" fmla="*/ 83 w 789"/>
                <a:gd name="T5" fmla="*/ 101 w 789"/>
                <a:gd name="T6" fmla="*/ 119 w 789"/>
                <a:gd name="T7" fmla="*/ 137 w 789"/>
                <a:gd name="T8" fmla="*/ 155 w 789"/>
                <a:gd name="T9" fmla="*/ 179 w 789"/>
                <a:gd name="T10" fmla="*/ 197 w 789"/>
                <a:gd name="T11" fmla="*/ 215 w 789"/>
                <a:gd name="T12" fmla="*/ 233 w 789"/>
                <a:gd name="T13" fmla="*/ 251 w 789"/>
                <a:gd name="T14" fmla="*/ 269 w 789"/>
                <a:gd name="T15" fmla="*/ 287 w 789"/>
                <a:gd name="T16" fmla="*/ 305 w 789"/>
                <a:gd name="T17" fmla="*/ 323 w 789"/>
                <a:gd name="T18" fmla="*/ 346 w 789"/>
                <a:gd name="T19" fmla="*/ 364 w 789"/>
                <a:gd name="T20" fmla="*/ 382 w 789"/>
                <a:gd name="T21" fmla="*/ 400 w 789"/>
                <a:gd name="T22" fmla="*/ 418 w 789"/>
                <a:gd name="T23" fmla="*/ 436 w 789"/>
                <a:gd name="T24" fmla="*/ 460 w 789"/>
                <a:gd name="T25" fmla="*/ 478 w 789"/>
                <a:gd name="T26" fmla="*/ 496 w 789"/>
                <a:gd name="T27" fmla="*/ 514 w 789"/>
                <a:gd name="T28" fmla="*/ 538 w 789"/>
                <a:gd name="T29" fmla="*/ 556 w 789"/>
                <a:gd name="T30" fmla="*/ 574 w 789"/>
                <a:gd name="T31" fmla="*/ 592 w 789"/>
                <a:gd name="T32" fmla="*/ 610 w 789"/>
                <a:gd name="T33" fmla="*/ 627 w 789"/>
                <a:gd name="T34" fmla="*/ 645 w 789"/>
                <a:gd name="T35" fmla="*/ 663 w 789"/>
                <a:gd name="T36" fmla="*/ 681 w 789"/>
                <a:gd name="T37" fmla="*/ 705 w 789"/>
                <a:gd name="T38" fmla="*/ 723 w 789"/>
                <a:gd name="T39" fmla="*/ 741 w 789"/>
                <a:gd name="T40" fmla="*/ 759 w 789"/>
                <a:gd name="T41" fmla="*/ 777 w 7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89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7" y="0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5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3" y="0"/>
                  </a:lnTo>
                  <a:lnTo>
                    <a:pt x="759" y="0"/>
                  </a:lnTo>
                  <a:lnTo>
                    <a:pt x="765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3" y="0"/>
                  </a:lnTo>
                  <a:lnTo>
                    <a:pt x="789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Freeform 38"/>
            <p:cNvSpPr>
              <a:spLocks/>
            </p:cNvSpPr>
            <p:nvPr/>
          </p:nvSpPr>
          <p:spPr bwMode="auto">
            <a:xfrm>
              <a:off x="2341" y="536"/>
              <a:ext cx="293" cy="1"/>
            </a:xfrm>
            <a:custGeom>
              <a:avLst/>
              <a:gdLst>
                <a:gd name="T0" fmla="*/ 0 w 293"/>
                <a:gd name="T1" fmla="*/ 6 w 293"/>
                <a:gd name="T2" fmla="*/ 12 w 293"/>
                <a:gd name="T3" fmla="*/ 18 w 293"/>
                <a:gd name="T4" fmla="*/ 24 w 293"/>
                <a:gd name="T5" fmla="*/ 30 w 293"/>
                <a:gd name="T6" fmla="*/ 36 w 293"/>
                <a:gd name="T7" fmla="*/ 42 w 293"/>
                <a:gd name="T8" fmla="*/ 48 w 293"/>
                <a:gd name="T9" fmla="*/ 54 w 293"/>
                <a:gd name="T10" fmla="*/ 60 w 293"/>
                <a:gd name="T11" fmla="*/ 66 w 293"/>
                <a:gd name="T12" fmla="*/ 72 w 293"/>
                <a:gd name="T13" fmla="*/ 78 w 293"/>
                <a:gd name="T14" fmla="*/ 84 w 293"/>
                <a:gd name="T15" fmla="*/ 96 w 293"/>
                <a:gd name="T16" fmla="*/ 102 w 293"/>
                <a:gd name="T17" fmla="*/ 108 w 293"/>
                <a:gd name="T18" fmla="*/ 113 w 293"/>
                <a:gd name="T19" fmla="*/ 119 w 293"/>
                <a:gd name="T20" fmla="*/ 125 w 293"/>
                <a:gd name="T21" fmla="*/ 131 w 293"/>
                <a:gd name="T22" fmla="*/ 137 w 293"/>
                <a:gd name="T23" fmla="*/ 143 w 293"/>
                <a:gd name="T24" fmla="*/ 149 w 293"/>
                <a:gd name="T25" fmla="*/ 155 w 293"/>
                <a:gd name="T26" fmla="*/ 161 w 293"/>
                <a:gd name="T27" fmla="*/ 167 w 293"/>
                <a:gd name="T28" fmla="*/ 173 w 293"/>
                <a:gd name="T29" fmla="*/ 179 w 293"/>
                <a:gd name="T30" fmla="*/ 185 w 293"/>
                <a:gd name="T31" fmla="*/ 191 w 293"/>
                <a:gd name="T32" fmla="*/ 197 w 293"/>
                <a:gd name="T33" fmla="*/ 203 w 293"/>
                <a:gd name="T34" fmla="*/ 209 w 293"/>
                <a:gd name="T35" fmla="*/ 215 w 293"/>
                <a:gd name="T36" fmla="*/ 221 w 293"/>
                <a:gd name="T37" fmla="*/ 227 w 293"/>
                <a:gd name="T38" fmla="*/ 233 w 293"/>
                <a:gd name="T39" fmla="*/ 239 w 293"/>
                <a:gd name="T40" fmla="*/ 245 w 293"/>
                <a:gd name="T41" fmla="*/ 251 w 293"/>
                <a:gd name="T42" fmla="*/ 257 w 293"/>
                <a:gd name="T43" fmla="*/ 263 w 293"/>
                <a:gd name="T44" fmla="*/ 275 w 293"/>
                <a:gd name="T45" fmla="*/ 281 w 293"/>
                <a:gd name="T46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</a:cxnLst>
              <a:rect l="0" t="0" r="r" b="b"/>
              <a:pathLst>
                <a:path w="29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9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Freeform 39"/>
            <p:cNvSpPr>
              <a:spLocks/>
            </p:cNvSpPr>
            <p:nvPr/>
          </p:nvSpPr>
          <p:spPr bwMode="auto">
            <a:xfrm>
              <a:off x="756" y="553"/>
              <a:ext cx="796" cy="1050"/>
            </a:xfrm>
            <a:custGeom>
              <a:avLst/>
              <a:gdLst>
                <a:gd name="T0" fmla="*/ 12 w 796"/>
                <a:gd name="T1" fmla="*/ 1044 h 1050"/>
                <a:gd name="T2" fmla="*/ 30 w 796"/>
                <a:gd name="T3" fmla="*/ 1044 h 1050"/>
                <a:gd name="T4" fmla="*/ 48 w 796"/>
                <a:gd name="T5" fmla="*/ 1044 h 1050"/>
                <a:gd name="T6" fmla="*/ 72 w 796"/>
                <a:gd name="T7" fmla="*/ 1044 h 1050"/>
                <a:gd name="T8" fmla="*/ 90 w 796"/>
                <a:gd name="T9" fmla="*/ 1020 h 1050"/>
                <a:gd name="T10" fmla="*/ 108 w 796"/>
                <a:gd name="T11" fmla="*/ 870 h 1050"/>
                <a:gd name="T12" fmla="*/ 126 w 796"/>
                <a:gd name="T13" fmla="*/ 702 h 1050"/>
                <a:gd name="T14" fmla="*/ 144 w 796"/>
                <a:gd name="T15" fmla="*/ 570 h 1050"/>
                <a:gd name="T16" fmla="*/ 162 w 796"/>
                <a:gd name="T17" fmla="*/ 468 h 1050"/>
                <a:gd name="T18" fmla="*/ 180 w 796"/>
                <a:gd name="T19" fmla="*/ 378 h 1050"/>
                <a:gd name="T20" fmla="*/ 198 w 796"/>
                <a:gd name="T21" fmla="*/ 306 h 1050"/>
                <a:gd name="T22" fmla="*/ 216 w 796"/>
                <a:gd name="T23" fmla="*/ 240 h 1050"/>
                <a:gd name="T24" fmla="*/ 234 w 796"/>
                <a:gd name="T25" fmla="*/ 192 h 1050"/>
                <a:gd name="T26" fmla="*/ 258 w 796"/>
                <a:gd name="T27" fmla="*/ 156 h 1050"/>
                <a:gd name="T28" fmla="*/ 275 w 796"/>
                <a:gd name="T29" fmla="*/ 126 h 1050"/>
                <a:gd name="T30" fmla="*/ 293 w 796"/>
                <a:gd name="T31" fmla="*/ 102 h 1050"/>
                <a:gd name="T32" fmla="*/ 311 w 796"/>
                <a:gd name="T33" fmla="*/ 90 h 1050"/>
                <a:gd name="T34" fmla="*/ 329 w 796"/>
                <a:gd name="T35" fmla="*/ 72 h 1050"/>
                <a:gd name="T36" fmla="*/ 347 w 796"/>
                <a:gd name="T37" fmla="*/ 60 h 1050"/>
                <a:gd name="T38" fmla="*/ 365 w 796"/>
                <a:gd name="T39" fmla="*/ 54 h 1050"/>
                <a:gd name="T40" fmla="*/ 383 w 796"/>
                <a:gd name="T41" fmla="*/ 48 h 1050"/>
                <a:gd name="T42" fmla="*/ 401 w 796"/>
                <a:gd name="T43" fmla="*/ 48 h 1050"/>
                <a:gd name="T44" fmla="*/ 425 w 796"/>
                <a:gd name="T45" fmla="*/ 42 h 1050"/>
                <a:gd name="T46" fmla="*/ 443 w 796"/>
                <a:gd name="T47" fmla="*/ 36 h 1050"/>
                <a:gd name="T48" fmla="*/ 461 w 796"/>
                <a:gd name="T49" fmla="*/ 36 h 1050"/>
                <a:gd name="T50" fmla="*/ 479 w 796"/>
                <a:gd name="T51" fmla="*/ 30 h 1050"/>
                <a:gd name="T52" fmla="*/ 497 w 796"/>
                <a:gd name="T53" fmla="*/ 30 h 1050"/>
                <a:gd name="T54" fmla="*/ 515 w 796"/>
                <a:gd name="T55" fmla="*/ 30 h 1050"/>
                <a:gd name="T56" fmla="*/ 533 w 796"/>
                <a:gd name="T57" fmla="*/ 24 h 1050"/>
                <a:gd name="T58" fmla="*/ 550 w 796"/>
                <a:gd name="T59" fmla="*/ 24 h 1050"/>
                <a:gd name="T60" fmla="*/ 568 w 796"/>
                <a:gd name="T61" fmla="*/ 18 h 1050"/>
                <a:gd name="T62" fmla="*/ 586 w 796"/>
                <a:gd name="T63" fmla="*/ 18 h 1050"/>
                <a:gd name="T64" fmla="*/ 610 w 796"/>
                <a:gd name="T65" fmla="*/ 18 h 1050"/>
                <a:gd name="T66" fmla="*/ 634 w 796"/>
                <a:gd name="T67" fmla="*/ 12 h 1050"/>
                <a:gd name="T68" fmla="*/ 652 w 796"/>
                <a:gd name="T69" fmla="*/ 12 h 1050"/>
                <a:gd name="T70" fmla="*/ 670 w 796"/>
                <a:gd name="T71" fmla="*/ 12 h 1050"/>
                <a:gd name="T72" fmla="*/ 688 w 796"/>
                <a:gd name="T73" fmla="*/ 6 h 1050"/>
                <a:gd name="T74" fmla="*/ 706 w 796"/>
                <a:gd name="T75" fmla="*/ 6 h 1050"/>
                <a:gd name="T76" fmla="*/ 724 w 796"/>
                <a:gd name="T77" fmla="*/ 6 h 1050"/>
                <a:gd name="T78" fmla="*/ 742 w 796"/>
                <a:gd name="T79" fmla="*/ 6 h 1050"/>
                <a:gd name="T80" fmla="*/ 760 w 796"/>
                <a:gd name="T81" fmla="*/ 0 h 1050"/>
                <a:gd name="T82" fmla="*/ 784 w 796"/>
                <a:gd name="T8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6" h="1050">
                  <a:moveTo>
                    <a:pt x="0" y="1044"/>
                  </a:moveTo>
                  <a:lnTo>
                    <a:pt x="6" y="1044"/>
                  </a:lnTo>
                  <a:lnTo>
                    <a:pt x="12" y="1044"/>
                  </a:lnTo>
                  <a:lnTo>
                    <a:pt x="18" y="1044"/>
                  </a:lnTo>
                  <a:lnTo>
                    <a:pt x="24" y="1044"/>
                  </a:lnTo>
                  <a:lnTo>
                    <a:pt x="30" y="1044"/>
                  </a:lnTo>
                  <a:lnTo>
                    <a:pt x="36" y="1044"/>
                  </a:lnTo>
                  <a:lnTo>
                    <a:pt x="42" y="1044"/>
                  </a:lnTo>
                  <a:lnTo>
                    <a:pt x="48" y="1044"/>
                  </a:lnTo>
                  <a:lnTo>
                    <a:pt x="54" y="1044"/>
                  </a:lnTo>
                  <a:lnTo>
                    <a:pt x="66" y="1044"/>
                  </a:lnTo>
                  <a:lnTo>
                    <a:pt x="72" y="1044"/>
                  </a:lnTo>
                  <a:lnTo>
                    <a:pt x="78" y="1044"/>
                  </a:lnTo>
                  <a:lnTo>
                    <a:pt x="84" y="1050"/>
                  </a:lnTo>
                  <a:lnTo>
                    <a:pt x="90" y="1020"/>
                  </a:lnTo>
                  <a:lnTo>
                    <a:pt x="96" y="972"/>
                  </a:lnTo>
                  <a:lnTo>
                    <a:pt x="102" y="924"/>
                  </a:lnTo>
                  <a:lnTo>
                    <a:pt x="108" y="870"/>
                  </a:lnTo>
                  <a:lnTo>
                    <a:pt x="114" y="810"/>
                  </a:lnTo>
                  <a:lnTo>
                    <a:pt x="120" y="756"/>
                  </a:lnTo>
                  <a:lnTo>
                    <a:pt x="126" y="702"/>
                  </a:lnTo>
                  <a:lnTo>
                    <a:pt x="132" y="660"/>
                  </a:lnTo>
                  <a:lnTo>
                    <a:pt x="138" y="606"/>
                  </a:lnTo>
                  <a:lnTo>
                    <a:pt x="144" y="570"/>
                  </a:lnTo>
                  <a:lnTo>
                    <a:pt x="150" y="534"/>
                  </a:lnTo>
                  <a:lnTo>
                    <a:pt x="156" y="498"/>
                  </a:lnTo>
                  <a:lnTo>
                    <a:pt x="162" y="468"/>
                  </a:lnTo>
                  <a:lnTo>
                    <a:pt x="168" y="432"/>
                  </a:lnTo>
                  <a:lnTo>
                    <a:pt x="174" y="402"/>
                  </a:lnTo>
                  <a:lnTo>
                    <a:pt x="180" y="378"/>
                  </a:lnTo>
                  <a:lnTo>
                    <a:pt x="186" y="348"/>
                  </a:lnTo>
                  <a:lnTo>
                    <a:pt x="192" y="324"/>
                  </a:lnTo>
                  <a:lnTo>
                    <a:pt x="198" y="306"/>
                  </a:lnTo>
                  <a:lnTo>
                    <a:pt x="204" y="282"/>
                  </a:lnTo>
                  <a:lnTo>
                    <a:pt x="210" y="264"/>
                  </a:lnTo>
                  <a:lnTo>
                    <a:pt x="216" y="240"/>
                  </a:lnTo>
                  <a:lnTo>
                    <a:pt x="222" y="222"/>
                  </a:lnTo>
                  <a:lnTo>
                    <a:pt x="228" y="204"/>
                  </a:lnTo>
                  <a:lnTo>
                    <a:pt x="234" y="192"/>
                  </a:lnTo>
                  <a:lnTo>
                    <a:pt x="246" y="180"/>
                  </a:lnTo>
                  <a:lnTo>
                    <a:pt x="252" y="162"/>
                  </a:lnTo>
                  <a:lnTo>
                    <a:pt x="258" y="156"/>
                  </a:lnTo>
                  <a:lnTo>
                    <a:pt x="263" y="144"/>
                  </a:lnTo>
                  <a:lnTo>
                    <a:pt x="269" y="132"/>
                  </a:lnTo>
                  <a:lnTo>
                    <a:pt x="275" y="126"/>
                  </a:lnTo>
                  <a:lnTo>
                    <a:pt x="281" y="120"/>
                  </a:lnTo>
                  <a:lnTo>
                    <a:pt x="287" y="108"/>
                  </a:lnTo>
                  <a:lnTo>
                    <a:pt x="293" y="102"/>
                  </a:lnTo>
                  <a:lnTo>
                    <a:pt x="299" y="96"/>
                  </a:lnTo>
                  <a:lnTo>
                    <a:pt x="305" y="90"/>
                  </a:lnTo>
                  <a:lnTo>
                    <a:pt x="311" y="90"/>
                  </a:lnTo>
                  <a:lnTo>
                    <a:pt x="317" y="84"/>
                  </a:lnTo>
                  <a:lnTo>
                    <a:pt x="323" y="72"/>
                  </a:lnTo>
                  <a:lnTo>
                    <a:pt x="329" y="72"/>
                  </a:lnTo>
                  <a:lnTo>
                    <a:pt x="335" y="66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3" y="60"/>
                  </a:lnTo>
                  <a:lnTo>
                    <a:pt x="359" y="54"/>
                  </a:lnTo>
                  <a:lnTo>
                    <a:pt x="365" y="54"/>
                  </a:lnTo>
                  <a:lnTo>
                    <a:pt x="371" y="54"/>
                  </a:lnTo>
                  <a:lnTo>
                    <a:pt x="377" y="54"/>
                  </a:lnTo>
                  <a:lnTo>
                    <a:pt x="383" y="48"/>
                  </a:lnTo>
                  <a:lnTo>
                    <a:pt x="389" y="48"/>
                  </a:lnTo>
                  <a:lnTo>
                    <a:pt x="395" y="48"/>
                  </a:lnTo>
                  <a:lnTo>
                    <a:pt x="401" y="48"/>
                  </a:lnTo>
                  <a:lnTo>
                    <a:pt x="407" y="42"/>
                  </a:lnTo>
                  <a:lnTo>
                    <a:pt x="413" y="42"/>
                  </a:lnTo>
                  <a:lnTo>
                    <a:pt x="425" y="42"/>
                  </a:lnTo>
                  <a:lnTo>
                    <a:pt x="431" y="42"/>
                  </a:lnTo>
                  <a:lnTo>
                    <a:pt x="437" y="42"/>
                  </a:lnTo>
                  <a:lnTo>
                    <a:pt x="443" y="36"/>
                  </a:lnTo>
                  <a:lnTo>
                    <a:pt x="449" y="36"/>
                  </a:lnTo>
                  <a:lnTo>
                    <a:pt x="455" y="36"/>
                  </a:lnTo>
                  <a:lnTo>
                    <a:pt x="461" y="36"/>
                  </a:lnTo>
                  <a:lnTo>
                    <a:pt x="467" y="36"/>
                  </a:lnTo>
                  <a:lnTo>
                    <a:pt x="473" y="36"/>
                  </a:lnTo>
                  <a:lnTo>
                    <a:pt x="479" y="30"/>
                  </a:lnTo>
                  <a:lnTo>
                    <a:pt x="485" y="30"/>
                  </a:lnTo>
                  <a:lnTo>
                    <a:pt x="491" y="30"/>
                  </a:lnTo>
                  <a:lnTo>
                    <a:pt x="497" y="30"/>
                  </a:lnTo>
                  <a:lnTo>
                    <a:pt x="503" y="30"/>
                  </a:lnTo>
                  <a:lnTo>
                    <a:pt x="509" y="30"/>
                  </a:lnTo>
                  <a:lnTo>
                    <a:pt x="515" y="30"/>
                  </a:lnTo>
                  <a:lnTo>
                    <a:pt x="521" y="24"/>
                  </a:lnTo>
                  <a:lnTo>
                    <a:pt x="527" y="24"/>
                  </a:lnTo>
                  <a:lnTo>
                    <a:pt x="533" y="24"/>
                  </a:lnTo>
                  <a:lnTo>
                    <a:pt x="539" y="24"/>
                  </a:lnTo>
                  <a:lnTo>
                    <a:pt x="545" y="24"/>
                  </a:lnTo>
                  <a:lnTo>
                    <a:pt x="550" y="24"/>
                  </a:lnTo>
                  <a:lnTo>
                    <a:pt x="556" y="24"/>
                  </a:lnTo>
                  <a:lnTo>
                    <a:pt x="562" y="18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80" y="18"/>
                  </a:lnTo>
                  <a:lnTo>
                    <a:pt x="586" y="18"/>
                  </a:lnTo>
                  <a:lnTo>
                    <a:pt x="592" y="18"/>
                  </a:lnTo>
                  <a:lnTo>
                    <a:pt x="604" y="18"/>
                  </a:lnTo>
                  <a:lnTo>
                    <a:pt x="610" y="18"/>
                  </a:lnTo>
                  <a:lnTo>
                    <a:pt x="616" y="12"/>
                  </a:lnTo>
                  <a:lnTo>
                    <a:pt x="628" y="12"/>
                  </a:lnTo>
                  <a:lnTo>
                    <a:pt x="634" y="12"/>
                  </a:lnTo>
                  <a:lnTo>
                    <a:pt x="640" y="12"/>
                  </a:lnTo>
                  <a:lnTo>
                    <a:pt x="646" y="12"/>
                  </a:lnTo>
                  <a:lnTo>
                    <a:pt x="652" y="12"/>
                  </a:lnTo>
                  <a:lnTo>
                    <a:pt x="658" y="12"/>
                  </a:lnTo>
                  <a:lnTo>
                    <a:pt x="664" y="12"/>
                  </a:lnTo>
                  <a:lnTo>
                    <a:pt x="670" y="12"/>
                  </a:lnTo>
                  <a:lnTo>
                    <a:pt x="676" y="12"/>
                  </a:lnTo>
                  <a:lnTo>
                    <a:pt x="682" y="6"/>
                  </a:lnTo>
                  <a:lnTo>
                    <a:pt x="688" y="6"/>
                  </a:lnTo>
                  <a:lnTo>
                    <a:pt x="694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12" y="6"/>
                  </a:lnTo>
                  <a:lnTo>
                    <a:pt x="718" y="6"/>
                  </a:lnTo>
                  <a:lnTo>
                    <a:pt x="724" y="6"/>
                  </a:lnTo>
                  <a:lnTo>
                    <a:pt x="730" y="6"/>
                  </a:lnTo>
                  <a:lnTo>
                    <a:pt x="736" y="6"/>
                  </a:lnTo>
                  <a:lnTo>
                    <a:pt x="742" y="6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6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Freeform 40"/>
            <p:cNvSpPr>
              <a:spLocks/>
            </p:cNvSpPr>
            <p:nvPr/>
          </p:nvSpPr>
          <p:spPr bwMode="auto">
            <a:xfrm>
              <a:off x="1552" y="536"/>
              <a:ext cx="789" cy="17"/>
            </a:xfrm>
            <a:custGeom>
              <a:avLst/>
              <a:gdLst>
                <a:gd name="T0" fmla="*/ 12 w 789"/>
                <a:gd name="T1" fmla="*/ 17 h 17"/>
                <a:gd name="T2" fmla="*/ 30 w 789"/>
                <a:gd name="T3" fmla="*/ 17 h 17"/>
                <a:gd name="T4" fmla="*/ 47 w 789"/>
                <a:gd name="T5" fmla="*/ 11 h 17"/>
                <a:gd name="T6" fmla="*/ 65 w 789"/>
                <a:gd name="T7" fmla="*/ 11 h 17"/>
                <a:gd name="T8" fmla="*/ 83 w 789"/>
                <a:gd name="T9" fmla="*/ 11 h 17"/>
                <a:gd name="T10" fmla="*/ 101 w 789"/>
                <a:gd name="T11" fmla="*/ 11 h 17"/>
                <a:gd name="T12" fmla="*/ 119 w 789"/>
                <a:gd name="T13" fmla="*/ 11 h 17"/>
                <a:gd name="T14" fmla="*/ 137 w 789"/>
                <a:gd name="T15" fmla="*/ 11 h 17"/>
                <a:gd name="T16" fmla="*/ 155 w 789"/>
                <a:gd name="T17" fmla="*/ 11 h 17"/>
                <a:gd name="T18" fmla="*/ 179 w 789"/>
                <a:gd name="T19" fmla="*/ 6 h 17"/>
                <a:gd name="T20" fmla="*/ 197 w 789"/>
                <a:gd name="T21" fmla="*/ 6 h 17"/>
                <a:gd name="T22" fmla="*/ 215 w 789"/>
                <a:gd name="T23" fmla="*/ 6 h 17"/>
                <a:gd name="T24" fmla="*/ 233 w 789"/>
                <a:gd name="T25" fmla="*/ 6 h 17"/>
                <a:gd name="T26" fmla="*/ 251 w 789"/>
                <a:gd name="T27" fmla="*/ 6 h 17"/>
                <a:gd name="T28" fmla="*/ 269 w 789"/>
                <a:gd name="T29" fmla="*/ 6 h 17"/>
                <a:gd name="T30" fmla="*/ 287 w 789"/>
                <a:gd name="T31" fmla="*/ 6 h 17"/>
                <a:gd name="T32" fmla="*/ 305 w 789"/>
                <a:gd name="T33" fmla="*/ 6 h 17"/>
                <a:gd name="T34" fmla="*/ 323 w 789"/>
                <a:gd name="T35" fmla="*/ 6 h 17"/>
                <a:gd name="T36" fmla="*/ 346 w 789"/>
                <a:gd name="T37" fmla="*/ 6 h 17"/>
                <a:gd name="T38" fmla="*/ 364 w 789"/>
                <a:gd name="T39" fmla="*/ 6 h 17"/>
                <a:gd name="T40" fmla="*/ 382 w 789"/>
                <a:gd name="T41" fmla="*/ 6 h 17"/>
                <a:gd name="T42" fmla="*/ 400 w 789"/>
                <a:gd name="T43" fmla="*/ 6 h 17"/>
                <a:gd name="T44" fmla="*/ 418 w 789"/>
                <a:gd name="T45" fmla="*/ 6 h 17"/>
                <a:gd name="T46" fmla="*/ 436 w 789"/>
                <a:gd name="T47" fmla="*/ 0 h 17"/>
                <a:gd name="T48" fmla="*/ 460 w 789"/>
                <a:gd name="T49" fmla="*/ 0 h 17"/>
                <a:gd name="T50" fmla="*/ 478 w 789"/>
                <a:gd name="T51" fmla="*/ 0 h 17"/>
                <a:gd name="T52" fmla="*/ 496 w 789"/>
                <a:gd name="T53" fmla="*/ 0 h 17"/>
                <a:gd name="T54" fmla="*/ 514 w 789"/>
                <a:gd name="T55" fmla="*/ 0 h 17"/>
                <a:gd name="T56" fmla="*/ 538 w 789"/>
                <a:gd name="T57" fmla="*/ 0 h 17"/>
                <a:gd name="T58" fmla="*/ 556 w 789"/>
                <a:gd name="T59" fmla="*/ 0 h 17"/>
                <a:gd name="T60" fmla="*/ 574 w 789"/>
                <a:gd name="T61" fmla="*/ 0 h 17"/>
                <a:gd name="T62" fmla="*/ 592 w 789"/>
                <a:gd name="T63" fmla="*/ 0 h 17"/>
                <a:gd name="T64" fmla="*/ 610 w 789"/>
                <a:gd name="T65" fmla="*/ 0 h 17"/>
                <a:gd name="T66" fmla="*/ 627 w 789"/>
                <a:gd name="T67" fmla="*/ 0 h 17"/>
                <a:gd name="T68" fmla="*/ 645 w 789"/>
                <a:gd name="T69" fmla="*/ 0 h 17"/>
                <a:gd name="T70" fmla="*/ 663 w 789"/>
                <a:gd name="T71" fmla="*/ 0 h 17"/>
                <a:gd name="T72" fmla="*/ 681 w 789"/>
                <a:gd name="T73" fmla="*/ 0 h 17"/>
                <a:gd name="T74" fmla="*/ 705 w 789"/>
                <a:gd name="T75" fmla="*/ 0 h 17"/>
                <a:gd name="T76" fmla="*/ 723 w 789"/>
                <a:gd name="T77" fmla="*/ 0 h 17"/>
                <a:gd name="T78" fmla="*/ 741 w 789"/>
                <a:gd name="T79" fmla="*/ 0 h 17"/>
                <a:gd name="T80" fmla="*/ 759 w 789"/>
                <a:gd name="T81" fmla="*/ 0 h 17"/>
                <a:gd name="T82" fmla="*/ 777 w 789"/>
                <a:gd name="T8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9" h="17">
                  <a:moveTo>
                    <a:pt x="0" y="17"/>
                  </a:moveTo>
                  <a:lnTo>
                    <a:pt x="6" y="17"/>
                  </a:lnTo>
                  <a:lnTo>
                    <a:pt x="12" y="17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1" y="17"/>
                  </a:lnTo>
                  <a:lnTo>
                    <a:pt x="47" y="11"/>
                  </a:lnTo>
                  <a:lnTo>
                    <a:pt x="53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71" y="11"/>
                  </a:lnTo>
                  <a:lnTo>
                    <a:pt x="77" y="11"/>
                  </a:lnTo>
                  <a:lnTo>
                    <a:pt x="83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1" y="11"/>
                  </a:lnTo>
                  <a:lnTo>
                    <a:pt x="107" y="11"/>
                  </a:lnTo>
                  <a:lnTo>
                    <a:pt x="113" y="11"/>
                  </a:lnTo>
                  <a:lnTo>
                    <a:pt x="119" y="11"/>
                  </a:lnTo>
                  <a:lnTo>
                    <a:pt x="125" y="11"/>
                  </a:lnTo>
                  <a:lnTo>
                    <a:pt x="131" y="11"/>
                  </a:lnTo>
                  <a:lnTo>
                    <a:pt x="137" y="11"/>
                  </a:lnTo>
                  <a:lnTo>
                    <a:pt x="143" y="11"/>
                  </a:lnTo>
                  <a:lnTo>
                    <a:pt x="149" y="11"/>
                  </a:lnTo>
                  <a:lnTo>
                    <a:pt x="155" y="11"/>
                  </a:lnTo>
                  <a:lnTo>
                    <a:pt x="167" y="11"/>
                  </a:lnTo>
                  <a:lnTo>
                    <a:pt x="173" y="11"/>
                  </a:lnTo>
                  <a:lnTo>
                    <a:pt x="179" y="6"/>
                  </a:lnTo>
                  <a:lnTo>
                    <a:pt x="185" y="6"/>
                  </a:lnTo>
                  <a:lnTo>
                    <a:pt x="191" y="6"/>
                  </a:lnTo>
                  <a:lnTo>
                    <a:pt x="197" y="6"/>
                  </a:lnTo>
                  <a:lnTo>
                    <a:pt x="203" y="6"/>
                  </a:lnTo>
                  <a:lnTo>
                    <a:pt x="209" y="6"/>
                  </a:lnTo>
                  <a:lnTo>
                    <a:pt x="215" y="6"/>
                  </a:lnTo>
                  <a:lnTo>
                    <a:pt x="221" y="6"/>
                  </a:lnTo>
                  <a:lnTo>
                    <a:pt x="227" y="6"/>
                  </a:lnTo>
                  <a:lnTo>
                    <a:pt x="233" y="6"/>
                  </a:lnTo>
                  <a:lnTo>
                    <a:pt x="239" y="6"/>
                  </a:lnTo>
                  <a:lnTo>
                    <a:pt x="245" y="6"/>
                  </a:lnTo>
                  <a:lnTo>
                    <a:pt x="251" y="6"/>
                  </a:lnTo>
                  <a:lnTo>
                    <a:pt x="257" y="6"/>
                  </a:lnTo>
                  <a:lnTo>
                    <a:pt x="263" y="6"/>
                  </a:lnTo>
                  <a:lnTo>
                    <a:pt x="269" y="6"/>
                  </a:lnTo>
                  <a:lnTo>
                    <a:pt x="275" y="6"/>
                  </a:lnTo>
                  <a:lnTo>
                    <a:pt x="281" y="6"/>
                  </a:lnTo>
                  <a:lnTo>
                    <a:pt x="287" y="6"/>
                  </a:lnTo>
                  <a:lnTo>
                    <a:pt x="293" y="6"/>
                  </a:lnTo>
                  <a:lnTo>
                    <a:pt x="299" y="6"/>
                  </a:lnTo>
                  <a:lnTo>
                    <a:pt x="305" y="6"/>
                  </a:lnTo>
                  <a:lnTo>
                    <a:pt x="311" y="6"/>
                  </a:lnTo>
                  <a:lnTo>
                    <a:pt x="317" y="6"/>
                  </a:lnTo>
                  <a:lnTo>
                    <a:pt x="323" y="6"/>
                  </a:lnTo>
                  <a:lnTo>
                    <a:pt x="328" y="6"/>
                  </a:lnTo>
                  <a:lnTo>
                    <a:pt x="334" y="6"/>
                  </a:lnTo>
                  <a:lnTo>
                    <a:pt x="346" y="6"/>
                  </a:lnTo>
                  <a:lnTo>
                    <a:pt x="352" y="6"/>
                  </a:lnTo>
                  <a:lnTo>
                    <a:pt x="358" y="6"/>
                  </a:lnTo>
                  <a:lnTo>
                    <a:pt x="364" y="6"/>
                  </a:lnTo>
                  <a:lnTo>
                    <a:pt x="370" y="6"/>
                  </a:lnTo>
                  <a:lnTo>
                    <a:pt x="376" y="6"/>
                  </a:lnTo>
                  <a:lnTo>
                    <a:pt x="382" y="6"/>
                  </a:lnTo>
                  <a:lnTo>
                    <a:pt x="388" y="6"/>
                  </a:lnTo>
                  <a:lnTo>
                    <a:pt x="394" y="6"/>
                  </a:lnTo>
                  <a:lnTo>
                    <a:pt x="400" y="6"/>
                  </a:lnTo>
                  <a:lnTo>
                    <a:pt x="406" y="6"/>
                  </a:lnTo>
                  <a:lnTo>
                    <a:pt x="412" y="6"/>
                  </a:lnTo>
                  <a:lnTo>
                    <a:pt x="418" y="6"/>
                  </a:lnTo>
                  <a:lnTo>
                    <a:pt x="424" y="6"/>
                  </a:lnTo>
                  <a:lnTo>
                    <a:pt x="430" y="6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21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7" y="0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5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3" y="0"/>
                  </a:lnTo>
                  <a:lnTo>
                    <a:pt x="759" y="0"/>
                  </a:lnTo>
                  <a:lnTo>
                    <a:pt x="765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3" y="0"/>
                  </a:lnTo>
                  <a:lnTo>
                    <a:pt x="789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Freeform 41"/>
            <p:cNvSpPr>
              <a:spLocks/>
            </p:cNvSpPr>
            <p:nvPr/>
          </p:nvSpPr>
          <p:spPr bwMode="auto">
            <a:xfrm>
              <a:off x="2341" y="536"/>
              <a:ext cx="293" cy="1"/>
            </a:xfrm>
            <a:custGeom>
              <a:avLst/>
              <a:gdLst>
                <a:gd name="T0" fmla="*/ 0 w 293"/>
                <a:gd name="T1" fmla="*/ 6 w 293"/>
                <a:gd name="T2" fmla="*/ 12 w 293"/>
                <a:gd name="T3" fmla="*/ 18 w 293"/>
                <a:gd name="T4" fmla="*/ 24 w 293"/>
                <a:gd name="T5" fmla="*/ 30 w 293"/>
                <a:gd name="T6" fmla="*/ 36 w 293"/>
                <a:gd name="T7" fmla="*/ 42 w 293"/>
                <a:gd name="T8" fmla="*/ 48 w 293"/>
                <a:gd name="T9" fmla="*/ 54 w 293"/>
                <a:gd name="T10" fmla="*/ 60 w 293"/>
                <a:gd name="T11" fmla="*/ 66 w 293"/>
                <a:gd name="T12" fmla="*/ 72 w 293"/>
                <a:gd name="T13" fmla="*/ 78 w 293"/>
                <a:gd name="T14" fmla="*/ 84 w 293"/>
                <a:gd name="T15" fmla="*/ 96 w 293"/>
                <a:gd name="T16" fmla="*/ 102 w 293"/>
                <a:gd name="T17" fmla="*/ 108 w 293"/>
                <a:gd name="T18" fmla="*/ 113 w 293"/>
                <a:gd name="T19" fmla="*/ 119 w 293"/>
                <a:gd name="T20" fmla="*/ 125 w 293"/>
                <a:gd name="T21" fmla="*/ 131 w 293"/>
                <a:gd name="T22" fmla="*/ 137 w 293"/>
                <a:gd name="T23" fmla="*/ 143 w 293"/>
                <a:gd name="T24" fmla="*/ 149 w 293"/>
                <a:gd name="T25" fmla="*/ 155 w 293"/>
                <a:gd name="T26" fmla="*/ 161 w 293"/>
                <a:gd name="T27" fmla="*/ 167 w 293"/>
                <a:gd name="T28" fmla="*/ 173 w 293"/>
                <a:gd name="T29" fmla="*/ 179 w 293"/>
                <a:gd name="T30" fmla="*/ 185 w 293"/>
                <a:gd name="T31" fmla="*/ 191 w 293"/>
                <a:gd name="T32" fmla="*/ 197 w 293"/>
                <a:gd name="T33" fmla="*/ 203 w 293"/>
                <a:gd name="T34" fmla="*/ 209 w 293"/>
                <a:gd name="T35" fmla="*/ 215 w 293"/>
                <a:gd name="T36" fmla="*/ 221 w 293"/>
                <a:gd name="T37" fmla="*/ 227 w 293"/>
                <a:gd name="T38" fmla="*/ 233 w 293"/>
                <a:gd name="T39" fmla="*/ 239 w 293"/>
                <a:gd name="T40" fmla="*/ 245 w 293"/>
                <a:gd name="T41" fmla="*/ 251 w 293"/>
                <a:gd name="T42" fmla="*/ 257 w 293"/>
                <a:gd name="T43" fmla="*/ 263 w 293"/>
                <a:gd name="T44" fmla="*/ 275 w 293"/>
                <a:gd name="T45" fmla="*/ 281 w 293"/>
                <a:gd name="T46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</a:cxnLst>
              <a:rect l="0" t="0" r="r" b="b"/>
              <a:pathLst>
                <a:path w="29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93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Rectangle 42"/>
            <p:cNvSpPr>
              <a:spLocks noChangeArrowheads="1"/>
            </p:cNvSpPr>
            <p:nvPr/>
          </p:nvSpPr>
          <p:spPr bwMode="auto">
            <a:xfrm rot="16200000">
              <a:off x="14" y="925"/>
              <a:ext cx="73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Distillate, XD</a:t>
              </a:r>
              <a:endParaRPr lang="en-US"/>
            </a:p>
          </p:txBody>
        </p:sp>
        <p:sp>
          <p:nvSpPr>
            <p:cNvPr id="79915" name="Rectangle 43"/>
            <p:cNvSpPr>
              <a:spLocks noChangeArrowheads="1"/>
            </p:cNvSpPr>
            <p:nvPr/>
          </p:nvSpPr>
          <p:spPr bwMode="auto">
            <a:xfrm>
              <a:off x="3321" y="320"/>
              <a:ext cx="1884" cy="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Rectangle 44"/>
            <p:cNvSpPr>
              <a:spLocks noChangeArrowheads="1"/>
            </p:cNvSpPr>
            <p:nvPr/>
          </p:nvSpPr>
          <p:spPr bwMode="auto">
            <a:xfrm>
              <a:off x="3321" y="320"/>
              <a:ext cx="1884" cy="148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3321" y="320"/>
              <a:ext cx="18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Freeform 46"/>
            <p:cNvSpPr>
              <a:spLocks/>
            </p:cNvSpPr>
            <p:nvPr/>
          </p:nvSpPr>
          <p:spPr bwMode="auto">
            <a:xfrm>
              <a:off x="3321" y="320"/>
              <a:ext cx="1884" cy="1486"/>
            </a:xfrm>
            <a:custGeom>
              <a:avLst/>
              <a:gdLst>
                <a:gd name="T0" fmla="*/ 0 w 315"/>
                <a:gd name="T1" fmla="*/ 248 h 248"/>
                <a:gd name="T2" fmla="*/ 315 w 315"/>
                <a:gd name="T3" fmla="*/ 248 h 248"/>
                <a:gd name="T4" fmla="*/ 315 w 315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5" h="248">
                  <a:moveTo>
                    <a:pt x="0" y="248"/>
                  </a:moveTo>
                  <a:lnTo>
                    <a:pt x="315" y="248"/>
                  </a:lnTo>
                  <a:lnTo>
                    <a:pt x="3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9" name="Line 47"/>
            <p:cNvSpPr>
              <a:spLocks noChangeShapeType="1"/>
            </p:cNvSpPr>
            <p:nvPr/>
          </p:nvSpPr>
          <p:spPr bwMode="auto">
            <a:xfrm flipV="1">
              <a:off x="3321" y="320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48"/>
            <p:cNvSpPr>
              <a:spLocks noChangeShapeType="1"/>
            </p:cNvSpPr>
            <p:nvPr/>
          </p:nvSpPr>
          <p:spPr bwMode="auto">
            <a:xfrm>
              <a:off x="3321" y="1806"/>
              <a:ext cx="18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49"/>
            <p:cNvSpPr>
              <a:spLocks noChangeShapeType="1"/>
            </p:cNvSpPr>
            <p:nvPr/>
          </p:nvSpPr>
          <p:spPr bwMode="auto">
            <a:xfrm flipV="1">
              <a:off x="3321" y="320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50"/>
            <p:cNvSpPr>
              <a:spLocks noChangeShapeType="1"/>
            </p:cNvSpPr>
            <p:nvPr/>
          </p:nvSpPr>
          <p:spPr bwMode="auto">
            <a:xfrm flipV="1">
              <a:off x="3321" y="17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3321" y="32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Rectangle 52"/>
            <p:cNvSpPr>
              <a:spLocks noChangeArrowheads="1"/>
            </p:cNvSpPr>
            <p:nvPr/>
          </p:nvSpPr>
          <p:spPr bwMode="auto">
            <a:xfrm>
              <a:off x="3298" y="1836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 flipV="1">
              <a:off x="3949" y="17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3949" y="32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Rectangle 55"/>
            <p:cNvSpPr>
              <a:spLocks noChangeArrowheads="1"/>
            </p:cNvSpPr>
            <p:nvPr/>
          </p:nvSpPr>
          <p:spPr bwMode="auto">
            <a:xfrm>
              <a:off x="3873" y="1836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 flipV="1">
              <a:off x="4571" y="17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4571" y="32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Rectangle 58"/>
            <p:cNvSpPr>
              <a:spLocks noChangeArrowheads="1"/>
            </p:cNvSpPr>
            <p:nvPr/>
          </p:nvSpPr>
          <p:spPr bwMode="auto">
            <a:xfrm>
              <a:off x="4493" y="1836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 flipV="1">
              <a:off x="5205" y="178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5205" y="32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Rectangle 61"/>
            <p:cNvSpPr>
              <a:spLocks noChangeArrowheads="1"/>
            </p:cNvSpPr>
            <p:nvPr/>
          </p:nvSpPr>
          <p:spPr bwMode="auto">
            <a:xfrm>
              <a:off x="5127" y="1836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321" y="180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 flipH="1">
              <a:off x="5181" y="180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Rectangle 64"/>
            <p:cNvSpPr>
              <a:spLocks noChangeArrowheads="1"/>
            </p:cNvSpPr>
            <p:nvPr/>
          </p:nvSpPr>
          <p:spPr bwMode="auto">
            <a:xfrm>
              <a:off x="3046" y="1752"/>
              <a:ext cx="26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0.018</a:t>
              </a:r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321" y="156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 flipH="1">
              <a:off x="5181" y="156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Rectangle 67"/>
            <p:cNvSpPr>
              <a:spLocks noChangeArrowheads="1"/>
            </p:cNvSpPr>
            <p:nvPr/>
          </p:nvSpPr>
          <p:spPr bwMode="auto">
            <a:xfrm>
              <a:off x="3046" y="150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0.019</a:t>
              </a:r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3321" y="13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 flipH="1">
              <a:off x="5181" y="130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2" name="Rectangle 70"/>
            <p:cNvSpPr>
              <a:spLocks noChangeArrowheads="1"/>
            </p:cNvSpPr>
            <p:nvPr/>
          </p:nvSpPr>
          <p:spPr bwMode="auto">
            <a:xfrm>
              <a:off x="3101" y="1255"/>
              <a:ext cx="2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0.02</a:t>
              </a:r>
              <a:endParaRPr lang="en-US"/>
            </a:p>
          </p:txBody>
        </p:sp>
        <p:sp>
          <p:nvSpPr>
            <p:cNvPr id="79943" name="Line 71"/>
            <p:cNvSpPr>
              <a:spLocks noChangeShapeType="1"/>
            </p:cNvSpPr>
            <p:nvPr/>
          </p:nvSpPr>
          <p:spPr bwMode="auto">
            <a:xfrm>
              <a:off x="3321" y="10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72"/>
            <p:cNvSpPr>
              <a:spLocks noChangeShapeType="1"/>
            </p:cNvSpPr>
            <p:nvPr/>
          </p:nvSpPr>
          <p:spPr bwMode="auto">
            <a:xfrm flipH="1">
              <a:off x="5181" y="10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5" name="Rectangle 73"/>
            <p:cNvSpPr>
              <a:spLocks noChangeArrowheads="1"/>
            </p:cNvSpPr>
            <p:nvPr/>
          </p:nvSpPr>
          <p:spPr bwMode="auto">
            <a:xfrm>
              <a:off x="3046" y="1009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0.021</a:t>
              </a:r>
              <a:endParaRPr lang="en-US"/>
            </a:p>
          </p:txBody>
        </p:sp>
        <p:sp>
          <p:nvSpPr>
            <p:cNvPr id="79946" name="Line 74"/>
            <p:cNvSpPr>
              <a:spLocks noChangeShapeType="1"/>
            </p:cNvSpPr>
            <p:nvPr/>
          </p:nvSpPr>
          <p:spPr bwMode="auto">
            <a:xfrm>
              <a:off x="3321" y="8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7" name="Line 75"/>
            <p:cNvSpPr>
              <a:spLocks noChangeShapeType="1"/>
            </p:cNvSpPr>
            <p:nvPr/>
          </p:nvSpPr>
          <p:spPr bwMode="auto">
            <a:xfrm flipH="1">
              <a:off x="5181" y="8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8" name="Rectangle 76"/>
            <p:cNvSpPr>
              <a:spLocks noChangeArrowheads="1"/>
            </p:cNvSpPr>
            <p:nvPr/>
          </p:nvSpPr>
          <p:spPr bwMode="auto">
            <a:xfrm>
              <a:off x="3046" y="757"/>
              <a:ext cx="26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0.022</a:t>
              </a:r>
              <a:endParaRPr lang="en-US"/>
            </a:p>
          </p:txBody>
        </p:sp>
        <p:sp>
          <p:nvSpPr>
            <p:cNvPr id="79949" name="Line 77"/>
            <p:cNvSpPr>
              <a:spLocks noChangeShapeType="1"/>
            </p:cNvSpPr>
            <p:nvPr/>
          </p:nvSpPr>
          <p:spPr bwMode="auto">
            <a:xfrm>
              <a:off x="3321" y="56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0" name="Line 78"/>
            <p:cNvSpPr>
              <a:spLocks noChangeShapeType="1"/>
            </p:cNvSpPr>
            <p:nvPr/>
          </p:nvSpPr>
          <p:spPr bwMode="auto">
            <a:xfrm flipH="1">
              <a:off x="5181" y="56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1" name="Rectangle 79"/>
            <p:cNvSpPr>
              <a:spLocks noChangeArrowheads="1"/>
            </p:cNvSpPr>
            <p:nvPr/>
          </p:nvSpPr>
          <p:spPr bwMode="auto">
            <a:xfrm>
              <a:off x="3046" y="512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0.023</a:t>
              </a:r>
              <a:endParaRPr lang="en-US"/>
            </a:p>
          </p:txBody>
        </p:sp>
        <p:sp>
          <p:nvSpPr>
            <p:cNvPr id="79952" name="Line 80"/>
            <p:cNvSpPr>
              <a:spLocks noChangeShapeType="1"/>
            </p:cNvSpPr>
            <p:nvPr/>
          </p:nvSpPr>
          <p:spPr bwMode="auto">
            <a:xfrm>
              <a:off x="3321" y="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3" name="Line 81"/>
            <p:cNvSpPr>
              <a:spLocks noChangeShapeType="1"/>
            </p:cNvSpPr>
            <p:nvPr/>
          </p:nvSpPr>
          <p:spPr bwMode="auto">
            <a:xfrm flipH="1">
              <a:off x="5181" y="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4" name="Rectangle 82"/>
            <p:cNvSpPr>
              <a:spLocks noChangeArrowheads="1"/>
            </p:cNvSpPr>
            <p:nvPr/>
          </p:nvSpPr>
          <p:spPr bwMode="auto">
            <a:xfrm>
              <a:off x="3046" y="260"/>
              <a:ext cx="26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0.024</a:t>
              </a:r>
              <a:endParaRPr lang="en-US"/>
            </a:p>
          </p:txBody>
        </p:sp>
        <p:sp>
          <p:nvSpPr>
            <p:cNvPr id="79955" name="Line 83"/>
            <p:cNvSpPr>
              <a:spLocks noChangeShapeType="1"/>
            </p:cNvSpPr>
            <p:nvPr/>
          </p:nvSpPr>
          <p:spPr bwMode="auto">
            <a:xfrm>
              <a:off x="3321" y="320"/>
              <a:ext cx="18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6" name="Freeform 84"/>
            <p:cNvSpPr>
              <a:spLocks/>
            </p:cNvSpPr>
            <p:nvPr/>
          </p:nvSpPr>
          <p:spPr bwMode="auto">
            <a:xfrm>
              <a:off x="3321" y="320"/>
              <a:ext cx="1884" cy="1486"/>
            </a:xfrm>
            <a:custGeom>
              <a:avLst/>
              <a:gdLst>
                <a:gd name="T0" fmla="*/ 0 w 315"/>
                <a:gd name="T1" fmla="*/ 248 h 248"/>
                <a:gd name="T2" fmla="*/ 315 w 315"/>
                <a:gd name="T3" fmla="*/ 248 h 248"/>
                <a:gd name="T4" fmla="*/ 315 w 315"/>
                <a:gd name="T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5" h="248">
                  <a:moveTo>
                    <a:pt x="0" y="248"/>
                  </a:moveTo>
                  <a:lnTo>
                    <a:pt x="315" y="248"/>
                  </a:lnTo>
                  <a:lnTo>
                    <a:pt x="3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7" name="Line 85"/>
            <p:cNvSpPr>
              <a:spLocks noChangeShapeType="1"/>
            </p:cNvSpPr>
            <p:nvPr/>
          </p:nvSpPr>
          <p:spPr bwMode="auto">
            <a:xfrm flipV="1">
              <a:off x="3321" y="320"/>
              <a:ext cx="1" cy="14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8" name="Freeform 86"/>
            <p:cNvSpPr>
              <a:spLocks/>
            </p:cNvSpPr>
            <p:nvPr/>
          </p:nvSpPr>
          <p:spPr bwMode="auto">
            <a:xfrm>
              <a:off x="3321" y="1309"/>
              <a:ext cx="796" cy="1"/>
            </a:xfrm>
            <a:custGeom>
              <a:avLst/>
              <a:gdLst>
                <a:gd name="T0" fmla="*/ 18 w 796"/>
                <a:gd name="T1" fmla="*/ 36 w 796"/>
                <a:gd name="T2" fmla="*/ 54 w 796"/>
                <a:gd name="T3" fmla="*/ 72 w 796"/>
                <a:gd name="T4" fmla="*/ 90 w 796"/>
                <a:gd name="T5" fmla="*/ 108 w 796"/>
                <a:gd name="T6" fmla="*/ 126 w 796"/>
                <a:gd name="T7" fmla="*/ 144 w 796"/>
                <a:gd name="T8" fmla="*/ 162 w 796"/>
                <a:gd name="T9" fmla="*/ 180 w 796"/>
                <a:gd name="T10" fmla="*/ 204 w 796"/>
                <a:gd name="T11" fmla="*/ 222 w 796"/>
                <a:gd name="T12" fmla="*/ 240 w 796"/>
                <a:gd name="T13" fmla="*/ 258 w 796"/>
                <a:gd name="T14" fmla="*/ 276 w 796"/>
                <a:gd name="T15" fmla="*/ 293 w 796"/>
                <a:gd name="T16" fmla="*/ 311 w 796"/>
                <a:gd name="T17" fmla="*/ 329 w 796"/>
                <a:gd name="T18" fmla="*/ 347 w 796"/>
                <a:gd name="T19" fmla="*/ 371 w 796"/>
                <a:gd name="T20" fmla="*/ 389 w 796"/>
                <a:gd name="T21" fmla="*/ 407 w 796"/>
                <a:gd name="T22" fmla="*/ 425 w 796"/>
                <a:gd name="T23" fmla="*/ 443 w 796"/>
                <a:gd name="T24" fmla="*/ 461 w 796"/>
                <a:gd name="T25" fmla="*/ 485 w 796"/>
                <a:gd name="T26" fmla="*/ 503 w 796"/>
                <a:gd name="T27" fmla="*/ 521 w 796"/>
                <a:gd name="T28" fmla="*/ 539 w 796"/>
                <a:gd name="T29" fmla="*/ 563 w 796"/>
                <a:gd name="T30" fmla="*/ 580 w 796"/>
                <a:gd name="T31" fmla="*/ 598 w 796"/>
                <a:gd name="T32" fmla="*/ 616 w 796"/>
                <a:gd name="T33" fmla="*/ 634 w 796"/>
                <a:gd name="T34" fmla="*/ 652 w 796"/>
                <a:gd name="T35" fmla="*/ 670 w 796"/>
                <a:gd name="T36" fmla="*/ 688 w 796"/>
                <a:gd name="T37" fmla="*/ 706 w 796"/>
                <a:gd name="T38" fmla="*/ 730 w 796"/>
                <a:gd name="T39" fmla="*/ 748 w 796"/>
                <a:gd name="T40" fmla="*/ 766 w 796"/>
                <a:gd name="T41" fmla="*/ 784 w 7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96">
                  <a:moveTo>
                    <a:pt x="0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71" y="0"/>
                  </a:lnTo>
                  <a:lnTo>
                    <a:pt x="377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7" y="0"/>
                  </a:lnTo>
                  <a:lnTo>
                    <a:pt x="413" y="0"/>
                  </a:lnTo>
                  <a:lnTo>
                    <a:pt x="419" y="0"/>
                  </a:lnTo>
                  <a:lnTo>
                    <a:pt x="425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5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3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59" name="Freeform 87"/>
            <p:cNvSpPr>
              <a:spLocks/>
            </p:cNvSpPr>
            <p:nvPr/>
          </p:nvSpPr>
          <p:spPr bwMode="auto">
            <a:xfrm>
              <a:off x="4117" y="1309"/>
              <a:ext cx="795" cy="1"/>
            </a:xfrm>
            <a:custGeom>
              <a:avLst/>
              <a:gdLst>
                <a:gd name="T0" fmla="*/ 12 w 795"/>
                <a:gd name="T1" fmla="*/ 30 w 795"/>
                <a:gd name="T2" fmla="*/ 48 w 795"/>
                <a:gd name="T3" fmla="*/ 65 w 795"/>
                <a:gd name="T4" fmla="*/ 83 w 795"/>
                <a:gd name="T5" fmla="*/ 101 w 795"/>
                <a:gd name="T6" fmla="*/ 125 w 795"/>
                <a:gd name="T7" fmla="*/ 149 w 795"/>
                <a:gd name="T8" fmla="*/ 167 w 795"/>
                <a:gd name="T9" fmla="*/ 185 w 795"/>
                <a:gd name="T10" fmla="*/ 203 w 795"/>
                <a:gd name="T11" fmla="*/ 221 w 795"/>
                <a:gd name="T12" fmla="*/ 239 w 795"/>
                <a:gd name="T13" fmla="*/ 257 w 795"/>
                <a:gd name="T14" fmla="*/ 275 w 795"/>
                <a:gd name="T15" fmla="*/ 299 w 795"/>
                <a:gd name="T16" fmla="*/ 317 w 795"/>
                <a:gd name="T17" fmla="*/ 335 w 795"/>
                <a:gd name="T18" fmla="*/ 352 w 795"/>
                <a:gd name="T19" fmla="*/ 370 w 795"/>
                <a:gd name="T20" fmla="*/ 388 w 795"/>
                <a:gd name="T21" fmla="*/ 406 w 795"/>
                <a:gd name="T22" fmla="*/ 424 w 795"/>
                <a:gd name="T23" fmla="*/ 442 w 795"/>
                <a:gd name="T24" fmla="*/ 460 w 795"/>
                <a:gd name="T25" fmla="*/ 484 w 795"/>
                <a:gd name="T26" fmla="*/ 502 w 795"/>
                <a:gd name="T27" fmla="*/ 520 w 795"/>
                <a:gd name="T28" fmla="*/ 538 w 795"/>
                <a:gd name="T29" fmla="*/ 556 w 795"/>
                <a:gd name="T30" fmla="*/ 574 w 795"/>
                <a:gd name="T31" fmla="*/ 592 w 795"/>
                <a:gd name="T32" fmla="*/ 616 w 795"/>
                <a:gd name="T33" fmla="*/ 633 w 795"/>
                <a:gd name="T34" fmla="*/ 657 w 795"/>
                <a:gd name="T35" fmla="*/ 675 w 795"/>
                <a:gd name="T36" fmla="*/ 693 w 795"/>
                <a:gd name="T37" fmla="*/ 711 w 795"/>
                <a:gd name="T38" fmla="*/ 729 w 795"/>
                <a:gd name="T39" fmla="*/ 747 w 795"/>
                <a:gd name="T40" fmla="*/ 765 w 795"/>
                <a:gd name="T41" fmla="*/ 783 w 7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95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3" y="0"/>
                  </a:lnTo>
                  <a:lnTo>
                    <a:pt x="639" y="0"/>
                  </a:lnTo>
                  <a:lnTo>
                    <a:pt x="651" y="0"/>
                  </a:lnTo>
                  <a:lnTo>
                    <a:pt x="657" y="0"/>
                  </a:lnTo>
                  <a:lnTo>
                    <a:pt x="663" y="0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7" y="0"/>
                  </a:lnTo>
                  <a:lnTo>
                    <a:pt x="693" y="0"/>
                  </a:lnTo>
                  <a:lnTo>
                    <a:pt x="699" y="0"/>
                  </a:lnTo>
                  <a:lnTo>
                    <a:pt x="705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5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3" y="0"/>
                  </a:lnTo>
                  <a:lnTo>
                    <a:pt x="759" y="0"/>
                  </a:lnTo>
                  <a:lnTo>
                    <a:pt x="765" y="0"/>
                  </a:lnTo>
                  <a:lnTo>
                    <a:pt x="771" y="0"/>
                  </a:lnTo>
                  <a:lnTo>
                    <a:pt x="777" y="0"/>
                  </a:lnTo>
                  <a:lnTo>
                    <a:pt x="783" y="0"/>
                  </a:lnTo>
                  <a:lnTo>
                    <a:pt x="789" y="0"/>
                  </a:lnTo>
                  <a:lnTo>
                    <a:pt x="795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0" name="Freeform 88"/>
            <p:cNvSpPr>
              <a:spLocks/>
            </p:cNvSpPr>
            <p:nvPr/>
          </p:nvSpPr>
          <p:spPr bwMode="auto">
            <a:xfrm>
              <a:off x="4912" y="1309"/>
              <a:ext cx="293" cy="1"/>
            </a:xfrm>
            <a:custGeom>
              <a:avLst/>
              <a:gdLst>
                <a:gd name="T0" fmla="*/ 0 w 293"/>
                <a:gd name="T1" fmla="*/ 6 w 293"/>
                <a:gd name="T2" fmla="*/ 12 w 293"/>
                <a:gd name="T3" fmla="*/ 18 w 293"/>
                <a:gd name="T4" fmla="*/ 24 w 293"/>
                <a:gd name="T5" fmla="*/ 36 w 293"/>
                <a:gd name="T6" fmla="*/ 42 w 293"/>
                <a:gd name="T7" fmla="*/ 48 w 293"/>
                <a:gd name="T8" fmla="*/ 54 w 293"/>
                <a:gd name="T9" fmla="*/ 60 w 293"/>
                <a:gd name="T10" fmla="*/ 66 w 293"/>
                <a:gd name="T11" fmla="*/ 72 w 293"/>
                <a:gd name="T12" fmla="*/ 78 w 293"/>
                <a:gd name="T13" fmla="*/ 84 w 293"/>
                <a:gd name="T14" fmla="*/ 90 w 293"/>
                <a:gd name="T15" fmla="*/ 96 w 293"/>
                <a:gd name="T16" fmla="*/ 102 w 293"/>
                <a:gd name="T17" fmla="*/ 108 w 293"/>
                <a:gd name="T18" fmla="*/ 114 w 293"/>
                <a:gd name="T19" fmla="*/ 120 w 293"/>
                <a:gd name="T20" fmla="*/ 125 w 293"/>
                <a:gd name="T21" fmla="*/ 131 w 293"/>
                <a:gd name="T22" fmla="*/ 137 w 293"/>
                <a:gd name="T23" fmla="*/ 143 w 293"/>
                <a:gd name="T24" fmla="*/ 149 w 293"/>
                <a:gd name="T25" fmla="*/ 155 w 293"/>
                <a:gd name="T26" fmla="*/ 161 w 293"/>
                <a:gd name="T27" fmla="*/ 167 w 293"/>
                <a:gd name="T28" fmla="*/ 173 w 293"/>
                <a:gd name="T29" fmla="*/ 179 w 293"/>
                <a:gd name="T30" fmla="*/ 185 w 293"/>
                <a:gd name="T31" fmla="*/ 191 w 293"/>
                <a:gd name="T32" fmla="*/ 197 w 293"/>
                <a:gd name="T33" fmla="*/ 203 w 293"/>
                <a:gd name="T34" fmla="*/ 215 w 293"/>
                <a:gd name="T35" fmla="*/ 221 w 293"/>
                <a:gd name="T36" fmla="*/ 227 w 293"/>
                <a:gd name="T37" fmla="*/ 233 w 293"/>
                <a:gd name="T38" fmla="*/ 239 w 293"/>
                <a:gd name="T39" fmla="*/ 245 w 293"/>
                <a:gd name="T40" fmla="*/ 251 w 293"/>
                <a:gd name="T41" fmla="*/ 257 w 293"/>
                <a:gd name="T42" fmla="*/ 263 w 293"/>
                <a:gd name="T43" fmla="*/ 269 w 293"/>
                <a:gd name="T44" fmla="*/ 275 w 293"/>
                <a:gd name="T45" fmla="*/ 281 w 293"/>
                <a:gd name="T46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</a:cxnLst>
              <a:rect l="0" t="0" r="r" b="b"/>
              <a:pathLst>
                <a:path w="29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9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1" name="Freeform 89"/>
            <p:cNvSpPr>
              <a:spLocks/>
            </p:cNvSpPr>
            <p:nvPr/>
          </p:nvSpPr>
          <p:spPr bwMode="auto">
            <a:xfrm>
              <a:off x="3321" y="619"/>
              <a:ext cx="796" cy="708"/>
            </a:xfrm>
            <a:custGeom>
              <a:avLst/>
              <a:gdLst>
                <a:gd name="T0" fmla="*/ 18 w 796"/>
                <a:gd name="T1" fmla="*/ 690 h 708"/>
                <a:gd name="T2" fmla="*/ 36 w 796"/>
                <a:gd name="T3" fmla="*/ 690 h 708"/>
                <a:gd name="T4" fmla="*/ 54 w 796"/>
                <a:gd name="T5" fmla="*/ 690 h 708"/>
                <a:gd name="T6" fmla="*/ 72 w 796"/>
                <a:gd name="T7" fmla="*/ 690 h 708"/>
                <a:gd name="T8" fmla="*/ 90 w 796"/>
                <a:gd name="T9" fmla="*/ 636 h 708"/>
                <a:gd name="T10" fmla="*/ 108 w 796"/>
                <a:gd name="T11" fmla="*/ 258 h 708"/>
                <a:gd name="T12" fmla="*/ 126 w 796"/>
                <a:gd name="T13" fmla="*/ 36 h 708"/>
                <a:gd name="T14" fmla="*/ 144 w 796"/>
                <a:gd name="T15" fmla="*/ 18 h 708"/>
                <a:gd name="T16" fmla="*/ 162 w 796"/>
                <a:gd name="T17" fmla="*/ 102 h 708"/>
                <a:gd name="T18" fmla="*/ 180 w 796"/>
                <a:gd name="T19" fmla="*/ 222 h 708"/>
                <a:gd name="T20" fmla="*/ 204 w 796"/>
                <a:gd name="T21" fmla="*/ 318 h 708"/>
                <a:gd name="T22" fmla="*/ 222 w 796"/>
                <a:gd name="T23" fmla="*/ 402 h 708"/>
                <a:gd name="T24" fmla="*/ 240 w 796"/>
                <a:gd name="T25" fmla="*/ 456 h 708"/>
                <a:gd name="T26" fmla="*/ 258 w 796"/>
                <a:gd name="T27" fmla="*/ 498 h 708"/>
                <a:gd name="T28" fmla="*/ 276 w 796"/>
                <a:gd name="T29" fmla="*/ 534 h 708"/>
                <a:gd name="T30" fmla="*/ 293 w 796"/>
                <a:gd name="T31" fmla="*/ 564 h 708"/>
                <a:gd name="T32" fmla="*/ 311 w 796"/>
                <a:gd name="T33" fmla="*/ 582 h 708"/>
                <a:gd name="T34" fmla="*/ 329 w 796"/>
                <a:gd name="T35" fmla="*/ 594 h 708"/>
                <a:gd name="T36" fmla="*/ 347 w 796"/>
                <a:gd name="T37" fmla="*/ 606 h 708"/>
                <a:gd name="T38" fmla="*/ 371 w 796"/>
                <a:gd name="T39" fmla="*/ 612 h 708"/>
                <a:gd name="T40" fmla="*/ 389 w 796"/>
                <a:gd name="T41" fmla="*/ 618 h 708"/>
                <a:gd name="T42" fmla="*/ 407 w 796"/>
                <a:gd name="T43" fmla="*/ 624 h 708"/>
                <a:gd name="T44" fmla="*/ 425 w 796"/>
                <a:gd name="T45" fmla="*/ 624 h 708"/>
                <a:gd name="T46" fmla="*/ 443 w 796"/>
                <a:gd name="T47" fmla="*/ 630 h 708"/>
                <a:gd name="T48" fmla="*/ 461 w 796"/>
                <a:gd name="T49" fmla="*/ 630 h 708"/>
                <a:gd name="T50" fmla="*/ 485 w 796"/>
                <a:gd name="T51" fmla="*/ 636 h 708"/>
                <a:gd name="T52" fmla="*/ 503 w 796"/>
                <a:gd name="T53" fmla="*/ 636 h 708"/>
                <a:gd name="T54" fmla="*/ 521 w 796"/>
                <a:gd name="T55" fmla="*/ 642 h 708"/>
                <a:gd name="T56" fmla="*/ 539 w 796"/>
                <a:gd name="T57" fmla="*/ 642 h 708"/>
                <a:gd name="T58" fmla="*/ 563 w 796"/>
                <a:gd name="T59" fmla="*/ 648 h 708"/>
                <a:gd name="T60" fmla="*/ 580 w 796"/>
                <a:gd name="T61" fmla="*/ 648 h 708"/>
                <a:gd name="T62" fmla="*/ 598 w 796"/>
                <a:gd name="T63" fmla="*/ 654 h 708"/>
                <a:gd name="T64" fmla="*/ 616 w 796"/>
                <a:gd name="T65" fmla="*/ 654 h 708"/>
                <a:gd name="T66" fmla="*/ 634 w 796"/>
                <a:gd name="T67" fmla="*/ 654 h 708"/>
                <a:gd name="T68" fmla="*/ 652 w 796"/>
                <a:gd name="T69" fmla="*/ 660 h 708"/>
                <a:gd name="T70" fmla="*/ 670 w 796"/>
                <a:gd name="T71" fmla="*/ 660 h 708"/>
                <a:gd name="T72" fmla="*/ 688 w 796"/>
                <a:gd name="T73" fmla="*/ 666 h 708"/>
                <a:gd name="T74" fmla="*/ 706 w 796"/>
                <a:gd name="T75" fmla="*/ 666 h 708"/>
                <a:gd name="T76" fmla="*/ 730 w 796"/>
                <a:gd name="T77" fmla="*/ 666 h 708"/>
                <a:gd name="T78" fmla="*/ 748 w 796"/>
                <a:gd name="T79" fmla="*/ 666 h 708"/>
                <a:gd name="T80" fmla="*/ 766 w 796"/>
                <a:gd name="T81" fmla="*/ 672 h 708"/>
                <a:gd name="T82" fmla="*/ 784 w 796"/>
                <a:gd name="T83" fmla="*/ 67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6" h="708">
                  <a:moveTo>
                    <a:pt x="0" y="690"/>
                  </a:moveTo>
                  <a:lnTo>
                    <a:pt x="12" y="690"/>
                  </a:lnTo>
                  <a:lnTo>
                    <a:pt x="18" y="690"/>
                  </a:lnTo>
                  <a:lnTo>
                    <a:pt x="24" y="690"/>
                  </a:lnTo>
                  <a:lnTo>
                    <a:pt x="30" y="690"/>
                  </a:lnTo>
                  <a:lnTo>
                    <a:pt x="36" y="690"/>
                  </a:lnTo>
                  <a:lnTo>
                    <a:pt x="42" y="690"/>
                  </a:lnTo>
                  <a:lnTo>
                    <a:pt x="48" y="690"/>
                  </a:lnTo>
                  <a:lnTo>
                    <a:pt x="54" y="690"/>
                  </a:lnTo>
                  <a:lnTo>
                    <a:pt x="60" y="690"/>
                  </a:lnTo>
                  <a:lnTo>
                    <a:pt x="66" y="690"/>
                  </a:lnTo>
                  <a:lnTo>
                    <a:pt x="72" y="690"/>
                  </a:lnTo>
                  <a:lnTo>
                    <a:pt x="78" y="690"/>
                  </a:lnTo>
                  <a:lnTo>
                    <a:pt x="84" y="708"/>
                  </a:lnTo>
                  <a:lnTo>
                    <a:pt x="90" y="636"/>
                  </a:lnTo>
                  <a:lnTo>
                    <a:pt x="96" y="510"/>
                  </a:lnTo>
                  <a:lnTo>
                    <a:pt x="102" y="384"/>
                  </a:lnTo>
                  <a:lnTo>
                    <a:pt x="108" y="258"/>
                  </a:lnTo>
                  <a:lnTo>
                    <a:pt x="114" y="156"/>
                  </a:lnTo>
                  <a:lnTo>
                    <a:pt x="120" y="84"/>
                  </a:lnTo>
                  <a:lnTo>
                    <a:pt x="126" y="36"/>
                  </a:lnTo>
                  <a:lnTo>
                    <a:pt x="132" y="6"/>
                  </a:lnTo>
                  <a:lnTo>
                    <a:pt x="138" y="0"/>
                  </a:lnTo>
                  <a:lnTo>
                    <a:pt x="144" y="18"/>
                  </a:lnTo>
                  <a:lnTo>
                    <a:pt x="150" y="42"/>
                  </a:lnTo>
                  <a:lnTo>
                    <a:pt x="156" y="72"/>
                  </a:lnTo>
                  <a:lnTo>
                    <a:pt x="162" y="102"/>
                  </a:lnTo>
                  <a:lnTo>
                    <a:pt x="168" y="144"/>
                  </a:lnTo>
                  <a:lnTo>
                    <a:pt x="174" y="180"/>
                  </a:lnTo>
                  <a:lnTo>
                    <a:pt x="180" y="222"/>
                  </a:lnTo>
                  <a:lnTo>
                    <a:pt x="192" y="258"/>
                  </a:lnTo>
                  <a:lnTo>
                    <a:pt x="198" y="288"/>
                  </a:lnTo>
                  <a:lnTo>
                    <a:pt x="204" y="318"/>
                  </a:lnTo>
                  <a:lnTo>
                    <a:pt x="210" y="348"/>
                  </a:lnTo>
                  <a:lnTo>
                    <a:pt x="216" y="378"/>
                  </a:lnTo>
                  <a:lnTo>
                    <a:pt x="222" y="402"/>
                  </a:lnTo>
                  <a:lnTo>
                    <a:pt x="228" y="420"/>
                  </a:lnTo>
                  <a:lnTo>
                    <a:pt x="234" y="438"/>
                  </a:lnTo>
                  <a:lnTo>
                    <a:pt x="240" y="456"/>
                  </a:lnTo>
                  <a:lnTo>
                    <a:pt x="246" y="474"/>
                  </a:lnTo>
                  <a:lnTo>
                    <a:pt x="252" y="486"/>
                  </a:lnTo>
                  <a:lnTo>
                    <a:pt x="258" y="498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6" y="534"/>
                  </a:lnTo>
                  <a:lnTo>
                    <a:pt x="281" y="540"/>
                  </a:lnTo>
                  <a:lnTo>
                    <a:pt x="287" y="558"/>
                  </a:lnTo>
                  <a:lnTo>
                    <a:pt x="293" y="564"/>
                  </a:lnTo>
                  <a:lnTo>
                    <a:pt x="299" y="570"/>
                  </a:lnTo>
                  <a:lnTo>
                    <a:pt x="305" y="576"/>
                  </a:lnTo>
                  <a:lnTo>
                    <a:pt x="311" y="582"/>
                  </a:lnTo>
                  <a:lnTo>
                    <a:pt x="317" y="588"/>
                  </a:lnTo>
                  <a:lnTo>
                    <a:pt x="323" y="588"/>
                  </a:lnTo>
                  <a:lnTo>
                    <a:pt x="329" y="594"/>
                  </a:lnTo>
                  <a:lnTo>
                    <a:pt x="335" y="600"/>
                  </a:lnTo>
                  <a:lnTo>
                    <a:pt x="341" y="600"/>
                  </a:lnTo>
                  <a:lnTo>
                    <a:pt x="347" y="606"/>
                  </a:lnTo>
                  <a:lnTo>
                    <a:pt x="353" y="606"/>
                  </a:lnTo>
                  <a:lnTo>
                    <a:pt x="359" y="606"/>
                  </a:lnTo>
                  <a:lnTo>
                    <a:pt x="371" y="612"/>
                  </a:lnTo>
                  <a:lnTo>
                    <a:pt x="377" y="612"/>
                  </a:lnTo>
                  <a:lnTo>
                    <a:pt x="383" y="618"/>
                  </a:lnTo>
                  <a:lnTo>
                    <a:pt x="389" y="618"/>
                  </a:lnTo>
                  <a:lnTo>
                    <a:pt x="395" y="618"/>
                  </a:lnTo>
                  <a:lnTo>
                    <a:pt x="401" y="618"/>
                  </a:lnTo>
                  <a:lnTo>
                    <a:pt x="407" y="624"/>
                  </a:lnTo>
                  <a:lnTo>
                    <a:pt x="413" y="624"/>
                  </a:lnTo>
                  <a:lnTo>
                    <a:pt x="419" y="624"/>
                  </a:lnTo>
                  <a:lnTo>
                    <a:pt x="425" y="624"/>
                  </a:lnTo>
                  <a:lnTo>
                    <a:pt x="431" y="624"/>
                  </a:lnTo>
                  <a:lnTo>
                    <a:pt x="437" y="630"/>
                  </a:lnTo>
                  <a:lnTo>
                    <a:pt x="443" y="630"/>
                  </a:lnTo>
                  <a:lnTo>
                    <a:pt x="449" y="630"/>
                  </a:lnTo>
                  <a:lnTo>
                    <a:pt x="455" y="630"/>
                  </a:lnTo>
                  <a:lnTo>
                    <a:pt x="461" y="630"/>
                  </a:lnTo>
                  <a:lnTo>
                    <a:pt x="473" y="636"/>
                  </a:lnTo>
                  <a:lnTo>
                    <a:pt x="479" y="636"/>
                  </a:lnTo>
                  <a:lnTo>
                    <a:pt x="485" y="636"/>
                  </a:lnTo>
                  <a:lnTo>
                    <a:pt x="491" y="636"/>
                  </a:lnTo>
                  <a:lnTo>
                    <a:pt x="497" y="636"/>
                  </a:lnTo>
                  <a:lnTo>
                    <a:pt x="503" y="636"/>
                  </a:lnTo>
                  <a:lnTo>
                    <a:pt x="509" y="642"/>
                  </a:lnTo>
                  <a:lnTo>
                    <a:pt x="515" y="642"/>
                  </a:lnTo>
                  <a:lnTo>
                    <a:pt x="521" y="642"/>
                  </a:lnTo>
                  <a:lnTo>
                    <a:pt x="527" y="642"/>
                  </a:lnTo>
                  <a:lnTo>
                    <a:pt x="533" y="642"/>
                  </a:lnTo>
                  <a:lnTo>
                    <a:pt x="539" y="642"/>
                  </a:lnTo>
                  <a:lnTo>
                    <a:pt x="551" y="648"/>
                  </a:lnTo>
                  <a:lnTo>
                    <a:pt x="557" y="648"/>
                  </a:lnTo>
                  <a:lnTo>
                    <a:pt x="563" y="648"/>
                  </a:lnTo>
                  <a:lnTo>
                    <a:pt x="568" y="648"/>
                  </a:lnTo>
                  <a:lnTo>
                    <a:pt x="574" y="648"/>
                  </a:lnTo>
                  <a:lnTo>
                    <a:pt x="580" y="648"/>
                  </a:lnTo>
                  <a:lnTo>
                    <a:pt x="586" y="648"/>
                  </a:lnTo>
                  <a:lnTo>
                    <a:pt x="592" y="654"/>
                  </a:lnTo>
                  <a:lnTo>
                    <a:pt x="598" y="654"/>
                  </a:lnTo>
                  <a:lnTo>
                    <a:pt x="604" y="654"/>
                  </a:lnTo>
                  <a:lnTo>
                    <a:pt x="610" y="654"/>
                  </a:lnTo>
                  <a:lnTo>
                    <a:pt x="616" y="654"/>
                  </a:lnTo>
                  <a:lnTo>
                    <a:pt x="622" y="654"/>
                  </a:lnTo>
                  <a:lnTo>
                    <a:pt x="628" y="654"/>
                  </a:lnTo>
                  <a:lnTo>
                    <a:pt x="634" y="654"/>
                  </a:lnTo>
                  <a:lnTo>
                    <a:pt x="640" y="660"/>
                  </a:lnTo>
                  <a:lnTo>
                    <a:pt x="646" y="660"/>
                  </a:lnTo>
                  <a:lnTo>
                    <a:pt x="652" y="660"/>
                  </a:lnTo>
                  <a:lnTo>
                    <a:pt x="658" y="660"/>
                  </a:lnTo>
                  <a:lnTo>
                    <a:pt x="664" y="660"/>
                  </a:lnTo>
                  <a:lnTo>
                    <a:pt x="670" y="660"/>
                  </a:lnTo>
                  <a:lnTo>
                    <a:pt x="676" y="660"/>
                  </a:lnTo>
                  <a:lnTo>
                    <a:pt x="682" y="660"/>
                  </a:lnTo>
                  <a:lnTo>
                    <a:pt x="688" y="666"/>
                  </a:lnTo>
                  <a:lnTo>
                    <a:pt x="694" y="666"/>
                  </a:lnTo>
                  <a:lnTo>
                    <a:pt x="700" y="666"/>
                  </a:lnTo>
                  <a:lnTo>
                    <a:pt x="706" y="666"/>
                  </a:lnTo>
                  <a:lnTo>
                    <a:pt x="712" y="666"/>
                  </a:lnTo>
                  <a:lnTo>
                    <a:pt x="718" y="666"/>
                  </a:lnTo>
                  <a:lnTo>
                    <a:pt x="730" y="666"/>
                  </a:lnTo>
                  <a:lnTo>
                    <a:pt x="736" y="666"/>
                  </a:lnTo>
                  <a:lnTo>
                    <a:pt x="742" y="666"/>
                  </a:lnTo>
                  <a:lnTo>
                    <a:pt x="748" y="666"/>
                  </a:lnTo>
                  <a:lnTo>
                    <a:pt x="754" y="666"/>
                  </a:lnTo>
                  <a:lnTo>
                    <a:pt x="760" y="672"/>
                  </a:lnTo>
                  <a:lnTo>
                    <a:pt x="766" y="672"/>
                  </a:lnTo>
                  <a:lnTo>
                    <a:pt x="772" y="672"/>
                  </a:lnTo>
                  <a:lnTo>
                    <a:pt x="778" y="672"/>
                  </a:lnTo>
                  <a:lnTo>
                    <a:pt x="784" y="672"/>
                  </a:lnTo>
                  <a:lnTo>
                    <a:pt x="790" y="672"/>
                  </a:lnTo>
                  <a:lnTo>
                    <a:pt x="796" y="67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2" name="Freeform 90"/>
            <p:cNvSpPr>
              <a:spLocks/>
            </p:cNvSpPr>
            <p:nvPr/>
          </p:nvSpPr>
          <p:spPr bwMode="auto">
            <a:xfrm>
              <a:off x="4117" y="1291"/>
              <a:ext cx="795" cy="18"/>
            </a:xfrm>
            <a:custGeom>
              <a:avLst/>
              <a:gdLst>
                <a:gd name="T0" fmla="*/ 12 w 795"/>
                <a:gd name="T1" fmla="*/ 0 h 18"/>
                <a:gd name="T2" fmla="*/ 30 w 795"/>
                <a:gd name="T3" fmla="*/ 0 h 18"/>
                <a:gd name="T4" fmla="*/ 48 w 795"/>
                <a:gd name="T5" fmla="*/ 6 h 18"/>
                <a:gd name="T6" fmla="*/ 65 w 795"/>
                <a:gd name="T7" fmla="*/ 6 h 18"/>
                <a:gd name="T8" fmla="*/ 83 w 795"/>
                <a:gd name="T9" fmla="*/ 6 h 18"/>
                <a:gd name="T10" fmla="*/ 101 w 795"/>
                <a:gd name="T11" fmla="*/ 6 h 18"/>
                <a:gd name="T12" fmla="*/ 125 w 795"/>
                <a:gd name="T13" fmla="*/ 6 h 18"/>
                <a:gd name="T14" fmla="*/ 149 w 795"/>
                <a:gd name="T15" fmla="*/ 6 h 18"/>
                <a:gd name="T16" fmla="*/ 167 w 795"/>
                <a:gd name="T17" fmla="*/ 6 h 18"/>
                <a:gd name="T18" fmla="*/ 185 w 795"/>
                <a:gd name="T19" fmla="*/ 12 h 18"/>
                <a:gd name="T20" fmla="*/ 203 w 795"/>
                <a:gd name="T21" fmla="*/ 12 h 18"/>
                <a:gd name="T22" fmla="*/ 221 w 795"/>
                <a:gd name="T23" fmla="*/ 12 h 18"/>
                <a:gd name="T24" fmla="*/ 239 w 795"/>
                <a:gd name="T25" fmla="*/ 12 h 18"/>
                <a:gd name="T26" fmla="*/ 257 w 795"/>
                <a:gd name="T27" fmla="*/ 12 h 18"/>
                <a:gd name="T28" fmla="*/ 275 w 795"/>
                <a:gd name="T29" fmla="*/ 12 h 18"/>
                <a:gd name="T30" fmla="*/ 299 w 795"/>
                <a:gd name="T31" fmla="*/ 12 h 18"/>
                <a:gd name="T32" fmla="*/ 317 w 795"/>
                <a:gd name="T33" fmla="*/ 12 h 18"/>
                <a:gd name="T34" fmla="*/ 335 w 795"/>
                <a:gd name="T35" fmla="*/ 12 h 18"/>
                <a:gd name="T36" fmla="*/ 352 w 795"/>
                <a:gd name="T37" fmla="*/ 12 h 18"/>
                <a:gd name="T38" fmla="*/ 370 w 795"/>
                <a:gd name="T39" fmla="*/ 18 h 18"/>
                <a:gd name="T40" fmla="*/ 388 w 795"/>
                <a:gd name="T41" fmla="*/ 18 h 18"/>
                <a:gd name="T42" fmla="*/ 406 w 795"/>
                <a:gd name="T43" fmla="*/ 18 h 18"/>
                <a:gd name="T44" fmla="*/ 424 w 795"/>
                <a:gd name="T45" fmla="*/ 18 h 18"/>
                <a:gd name="T46" fmla="*/ 442 w 795"/>
                <a:gd name="T47" fmla="*/ 18 h 18"/>
                <a:gd name="T48" fmla="*/ 460 w 795"/>
                <a:gd name="T49" fmla="*/ 18 h 18"/>
                <a:gd name="T50" fmla="*/ 484 w 795"/>
                <a:gd name="T51" fmla="*/ 18 h 18"/>
                <a:gd name="T52" fmla="*/ 502 w 795"/>
                <a:gd name="T53" fmla="*/ 18 h 18"/>
                <a:gd name="T54" fmla="*/ 520 w 795"/>
                <a:gd name="T55" fmla="*/ 18 h 18"/>
                <a:gd name="T56" fmla="*/ 538 w 795"/>
                <a:gd name="T57" fmla="*/ 18 h 18"/>
                <a:gd name="T58" fmla="*/ 556 w 795"/>
                <a:gd name="T59" fmla="*/ 18 h 18"/>
                <a:gd name="T60" fmla="*/ 574 w 795"/>
                <a:gd name="T61" fmla="*/ 18 h 18"/>
                <a:gd name="T62" fmla="*/ 592 w 795"/>
                <a:gd name="T63" fmla="*/ 18 h 18"/>
                <a:gd name="T64" fmla="*/ 616 w 795"/>
                <a:gd name="T65" fmla="*/ 18 h 18"/>
                <a:gd name="T66" fmla="*/ 633 w 795"/>
                <a:gd name="T67" fmla="*/ 18 h 18"/>
                <a:gd name="T68" fmla="*/ 657 w 795"/>
                <a:gd name="T69" fmla="*/ 18 h 18"/>
                <a:gd name="T70" fmla="*/ 675 w 795"/>
                <a:gd name="T71" fmla="*/ 18 h 18"/>
                <a:gd name="T72" fmla="*/ 693 w 795"/>
                <a:gd name="T73" fmla="*/ 18 h 18"/>
                <a:gd name="T74" fmla="*/ 711 w 795"/>
                <a:gd name="T75" fmla="*/ 18 h 18"/>
                <a:gd name="T76" fmla="*/ 729 w 795"/>
                <a:gd name="T77" fmla="*/ 18 h 18"/>
                <a:gd name="T78" fmla="*/ 747 w 795"/>
                <a:gd name="T79" fmla="*/ 18 h 18"/>
                <a:gd name="T80" fmla="*/ 765 w 795"/>
                <a:gd name="T81" fmla="*/ 18 h 18"/>
                <a:gd name="T82" fmla="*/ 783 w 795"/>
                <a:gd name="T8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5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95" y="6"/>
                  </a:lnTo>
                  <a:lnTo>
                    <a:pt x="101" y="6"/>
                  </a:lnTo>
                  <a:lnTo>
                    <a:pt x="113" y="6"/>
                  </a:lnTo>
                  <a:lnTo>
                    <a:pt x="119" y="6"/>
                  </a:lnTo>
                  <a:lnTo>
                    <a:pt x="125" y="6"/>
                  </a:lnTo>
                  <a:lnTo>
                    <a:pt x="131" y="6"/>
                  </a:lnTo>
                  <a:lnTo>
                    <a:pt x="137" y="6"/>
                  </a:lnTo>
                  <a:lnTo>
                    <a:pt x="149" y="6"/>
                  </a:lnTo>
                  <a:lnTo>
                    <a:pt x="155" y="6"/>
                  </a:lnTo>
                  <a:lnTo>
                    <a:pt x="161" y="6"/>
                  </a:lnTo>
                  <a:lnTo>
                    <a:pt x="167" y="6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5" y="12"/>
                  </a:lnTo>
                  <a:lnTo>
                    <a:pt x="191" y="12"/>
                  </a:lnTo>
                  <a:lnTo>
                    <a:pt x="197" y="12"/>
                  </a:lnTo>
                  <a:lnTo>
                    <a:pt x="203" y="12"/>
                  </a:lnTo>
                  <a:lnTo>
                    <a:pt x="209" y="12"/>
                  </a:lnTo>
                  <a:lnTo>
                    <a:pt x="215" y="12"/>
                  </a:lnTo>
                  <a:lnTo>
                    <a:pt x="221" y="12"/>
                  </a:lnTo>
                  <a:lnTo>
                    <a:pt x="227" y="12"/>
                  </a:lnTo>
                  <a:lnTo>
                    <a:pt x="233" y="12"/>
                  </a:lnTo>
                  <a:lnTo>
                    <a:pt x="239" y="12"/>
                  </a:lnTo>
                  <a:lnTo>
                    <a:pt x="245" y="12"/>
                  </a:lnTo>
                  <a:lnTo>
                    <a:pt x="251" y="12"/>
                  </a:lnTo>
                  <a:lnTo>
                    <a:pt x="257" y="12"/>
                  </a:lnTo>
                  <a:lnTo>
                    <a:pt x="263" y="12"/>
                  </a:lnTo>
                  <a:lnTo>
                    <a:pt x="269" y="12"/>
                  </a:lnTo>
                  <a:lnTo>
                    <a:pt x="275" y="12"/>
                  </a:lnTo>
                  <a:lnTo>
                    <a:pt x="281" y="12"/>
                  </a:lnTo>
                  <a:lnTo>
                    <a:pt x="293" y="12"/>
                  </a:lnTo>
                  <a:lnTo>
                    <a:pt x="299" y="12"/>
                  </a:lnTo>
                  <a:lnTo>
                    <a:pt x="305" y="12"/>
                  </a:lnTo>
                  <a:lnTo>
                    <a:pt x="311" y="12"/>
                  </a:lnTo>
                  <a:lnTo>
                    <a:pt x="317" y="12"/>
                  </a:lnTo>
                  <a:lnTo>
                    <a:pt x="323" y="12"/>
                  </a:lnTo>
                  <a:lnTo>
                    <a:pt x="329" y="12"/>
                  </a:lnTo>
                  <a:lnTo>
                    <a:pt x="335" y="12"/>
                  </a:lnTo>
                  <a:lnTo>
                    <a:pt x="341" y="12"/>
                  </a:lnTo>
                  <a:lnTo>
                    <a:pt x="346" y="12"/>
                  </a:lnTo>
                  <a:lnTo>
                    <a:pt x="352" y="12"/>
                  </a:lnTo>
                  <a:lnTo>
                    <a:pt x="358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18"/>
                  </a:lnTo>
                  <a:lnTo>
                    <a:pt x="388" y="18"/>
                  </a:lnTo>
                  <a:lnTo>
                    <a:pt x="394" y="18"/>
                  </a:lnTo>
                  <a:lnTo>
                    <a:pt x="400" y="18"/>
                  </a:lnTo>
                  <a:lnTo>
                    <a:pt x="406" y="18"/>
                  </a:lnTo>
                  <a:lnTo>
                    <a:pt x="412" y="18"/>
                  </a:lnTo>
                  <a:lnTo>
                    <a:pt x="418" y="18"/>
                  </a:lnTo>
                  <a:lnTo>
                    <a:pt x="424" y="18"/>
                  </a:lnTo>
                  <a:lnTo>
                    <a:pt x="430" y="18"/>
                  </a:lnTo>
                  <a:lnTo>
                    <a:pt x="436" y="18"/>
                  </a:lnTo>
                  <a:lnTo>
                    <a:pt x="442" y="18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0" y="18"/>
                  </a:lnTo>
                  <a:lnTo>
                    <a:pt x="472" y="18"/>
                  </a:lnTo>
                  <a:lnTo>
                    <a:pt x="478" y="18"/>
                  </a:lnTo>
                  <a:lnTo>
                    <a:pt x="484" y="18"/>
                  </a:lnTo>
                  <a:lnTo>
                    <a:pt x="490" y="18"/>
                  </a:lnTo>
                  <a:lnTo>
                    <a:pt x="496" y="18"/>
                  </a:lnTo>
                  <a:lnTo>
                    <a:pt x="502" y="18"/>
                  </a:lnTo>
                  <a:lnTo>
                    <a:pt x="508" y="18"/>
                  </a:lnTo>
                  <a:lnTo>
                    <a:pt x="514" y="18"/>
                  </a:lnTo>
                  <a:lnTo>
                    <a:pt x="520" y="18"/>
                  </a:lnTo>
                  <a:lnTo>
                    <a:pt x="526" y="18"/>
                  </a:lnTo>
                  <a:lnTo>
                    <a:pt x="532" y="18"/>
                  </a:lnTo>
                  <a:lnTo>
                    <a:pt x="538" y="18"/>
                  </a:lnTo>
                  <a:lnTo>
                    <a:pt x="544" y="18"/>
                  </a:lnTo>
                  <a:lnTo>
                    <a:pt x="550" y="18"/>
                  </a:lnTo>
                  <a:lnTo>
                    <a:pt x="556" y="18"/>
                  </a:lnTo>
                  <a:lnTo>
                    <a:pt x="562" y="18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80" y="18"/>
                  </a:lnTo>
                  <a:lnTo>
                    <a:pt x="586" y="18"/>
                  </a:lnTo>
                  <a:lnTo>
                    <a:pt x="592" y="18"/>
                  </a:lnTo>
                  <a:lnTo>
                    <a:pt x="598" y="18"/>
                  </a:lnTo>
                  <a:lnTo>
                    <a:pt x="604" y="18"/>
                  </a:lnTo>
                  <a:lnTo>
                    <a:pt x="616" y="18"/>
                  </a:lnTo>
                  <a:lnTo>
                    <a:pt x="622" y="18"/>
                  </a:lnTo>
                  <a:lnTo>
                    <a:pt x="628" y="18"/>
                  </a:lnTo>
                  <a:lnTo>
                    <a:pt x="633" y="18"/>
                  </a:lnTo>
                  <a:lnTo>
                    <a:pt x="639" y="18"/>
                  </a:lnTo>
                  <a:lnTo>
                    <a:pt x="651" y="18"/>
                  </a:lnTo>
                  <a:lnTo>
                    <a:pt x="657" y="18"/>
                  </a:lnTo>
                  <a:lnTo>
                    <a:pt x="663" y="18"/>
                  </a:lnTo>
                  <a:lnTo>
                    <a:pt x="669" y="18"/>
                  </a:lnTo>
                  <a:lnTo>
                    <a:pt x="675" y="18"/>
                  </a:lnTo>
                  <a:lnTo>
                    <a:pt x="681" y="18"/>
                  </a:lnTo>
                  <a:lnTo>
                    <a:pt x="687" y="18"/>
                  </a:lnTo>
                  <a:lnTo>
                    <a:pt x="693" y="18"/>
                  </a:lnTo>
                  <a:lnTo>
                    <a:pt x="699" y="18"/>
                  </a:lnTo>
                  <a:lnTo>
                    <a:pt x="705" y="18"/>
                  </a:lnTo>
                  <a:lnTo>
                    <a:pt x="711" y="18"/>
                  </a:lnTo>
                  <a:lnTo>
                    <a:pt x="717" y="18"/>
                  </a:lnTo>
                  <a:lnTo>
                    <a:pt x="723" y="18"/>
                  </a:lnTo>
                  <a:lnTo>
                    <a:pt x="729" y="18"/>
                  </a:lnTo>
                  <a:lnTo>
                    <a:pt x="735" y="18"/>
                  </a:lnTo>
                  <a:lnTo>
                    <a:pt x="741" y="18"/>
                  </a:lnTo>
                  <a:lnTo>
                    <a:pt x="747" y="18"/>
                  </a:lnTo>
                  <a:lnTo>
                    <a:pt x="753" y="18"/>
                  </a:lnTo>
                  <a:lnTo>
                    <a:pt x="759" y="18"/>
                  </a:lnTo>
                  <a:lnTo>
                    <a:pt x="765" y="18"/>
                  </a:lnTo>
                  <a:lnTo>
                    <a:pt x="771" y="18"/>
                  </a:lnTo>
                  <a:lnTo>
                    <a:pt x="777" y="18"/>
                  </a:lnTo>
                  <a:lnTo>
                    <a:pt x="783" y="18"/>
                  </a:lnTo>
                  <a:lnTo>
                    <a:pt x="789" y="18"/>
                  </a:lnTo>
                  <a:lnTo>
                    <a:pt x="795" y="1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3" name="Freeform 91"/>
            <p:cNvSpPr>
              <a:spLocks/>
            </p:cNvSpPr>
            <p:nvPr/>
          </p:nvSpPr>
          <p:spPr bwMode="auto">
            <a:xfrm>
              <a:off x="4912" y="1309"/>
              <a:ext cx="293" cy="1"/>
            </a:xfrm>
            <a:custGeom>
              <a:avLst/>
              <a:gdLst>
                <a:gd name="T0" fmla="*/ 0 w 293"/>
                <a:gd name="T1" fmla="*/ 6 w 293"/>
                <a:gd name="T2" fmla="*/ 12 w 293"/>
                <a:gd name="T3" fmla="*/ 18 w 293"/>
                <a:gd name="T4" fmla="*/ 24 w 293"/>
                <a:gd name="T5" fmla="*/ 36 w 293"/>
                <a:gd name="T6" fmla="*/ 42 w 293"/>
                <a:gd name="T7" fmla="*/ 48 w 293"/>
                <a:gd name="T8" fmla="*/ 54 w 293"/>
                <a:gd name="T9" fmla="*/ 60 w 293"/>
                <a:gd name="T10" fmla="*/ 66 w 293"/>
                <a:gd name="T11" fmla="*/ 72 w 293"/>
                <a:gd name="T12" fmla="*/ 78 w 293"/>
                <a:gd name="T13" fmla="*/ 84 w 293"/>
                <a:gd name="T14" fmla="*/ 90 w 293"/>
                <a:gd name="T15" fmla="*/ 96 w 293"/>
                <a:gd name="T16" fmla="*/ 102 w 293"/>
                <a:gd name="T17" fmla="*/ 108 w 293"/>
                <a:gd name="T18" fmla="*/ 114 w 293"/>
                <a:gd name="T19" fmla="*/ 120 w 293"/>
                <a:gd name="T20" fmla="*/ 125 w 293"/>
                <a:gd name="T21" fmla="*/ 131 w 293"/>
                <a:gd name="T22" fmla="*/ 137 w 293"/>
                <a:gd name="T23" fmla="*/ 143 w 293"/>
                <a:gd name="T24" fmla="*/ 149 w 293"/>
                <a:gd name="T25" fmla="*/ 155 w 293"/>
                <a:gd name="T26" fmla="*/ 161 w 293"/>
                <a:gd name="T27" fmla="*/ 167 w 293"/>
                <a:gd name="T28" fmla="*/ 173 w 293"/>
                <a:gd name="T29" fmla="*/ 179 w 293"/>
                <a:gd name="T30" fmla="*/ 185 w 293"/>
                <a:gd name="T31" fmla="*/ 191 w 293"/>
                <a:gd name="T32" fmla="*/ 197 w 293"/>
                <a:gd name="T33" fmla="*/ 203 w 293"/>
                <a:gd name="T34" fmla="*/ 215 w 293"/>
                <a:gd name="T35" fmla="*/ 221 w 293"/>
                <a:gd name="T36" fmla="*/ 227 w 293"/>
                <a:gd name="T37" fmla="*/ 233 w 293"/>
                <a:gd name="T38" fmla="*/ 239 w 293"/>
                <a:gd name="T39" fmla="*/ 245 w 293"/>
                <a:gd name="T40" fmla="*/ 251 w 293"/>
                <a:gd name="T41" fmla="*/ 257 w 293"/>
                <a:gd name="T42" fmla="*/ 263 w 293"/>
                <a:gd name="T43" fmla="*/ 269 w 293"/>
                <a:gd name="T44" fmla="*/ 275 w 293"/>
                <a:gd name="T45" fmla="*/ 281 w 293"/>
                <a:gd name="T46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</a:cxnLst>
              <a:rect l="0" t="0" r="r" b="b"/>
              <a:pathLst>
                <a:path w="29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3" y="0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93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4" name="Rectangle 92"/>
            <p:cNvSpPr>
              <a:spLocks noChangeArrowheads="1"/>
            </p:cNvSpPr>
            <p:nvPr/>
          </p:nvSpPr>
          <p:spPr bwMode="auto">
            <a:xfrm rot="16200000">
              <a:off x="2593" y="911"/>
              <a:ext cx="71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Bottoms, XB</a:t>
              </a:r>
              <a:endParaRPr lang="en-US"/>
            </a:p>
          </p:txBody>
        </p:sp>
        <p:sp>
          <p:nvSpPr>
            <p:cNvPr id="79965" name="Rectangle 93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6" name="Rectangle 94"/>
            <p:cNvSpPr>
              <a:spLocks noChangeArrowheads="1"/>
            </p:cNvSpPr>
            <p:nvPr/>
          </p:nvSpPr>
          <p:spPr bwMode="auto">
            <a:xfrm>
              <a:off x="756" y="2358"/>
              <a:ext cx="1878" cy="148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Line 95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8" name="Freeform 96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Line 97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0" name="Line 98"/>
            <p:cNvSpPr>
              <a:spLocks noChangeShapeType="1"/>
            </p:cNvSpPr>
            <p:nvPr/>
          </p:nvSpPr>
          <p:spPr bwMode="auto">
            <a:xfrm>
              <a:off x="756" y="383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1" name="Line 99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2" name="Line 100"/>
            <p:cNvSpPr>
              <a:spLocks noChangeShapeType="1"/>
            </p:cNvSpPr>
            <p:nvPr/>
          </p:nvSpPr>
          <p:spPr bwMode="auto">
            <a:xfrm flipV="1">
              <a:off x="75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3" name="Line 101"/>
            <p:cNvSpPr>
              <a:spLocks noChangeShapeType="1"/>
            </p:cNvSpPr>
            <p:nvPr/>
          </p:nvSpPr>
          <p:spPr bwMode="auto">
            <a:xfrm>
              <a:off x="75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4" name="Rectangle 102"/>
            <p:cNvSpPr>
              <a:spLocks noChangeArrowheads="1"/>
            </p:cNvSpPr>
            <p:nvPr/>
          </p:nvSpPr>
          <p:spPr bwMode="auto">
            <a:xfrm>
              <a:off x="732" y="3861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79975" name="Line 103"/>
            <p:cNvSpPr>
              <a:spLocks noChangeShapeType="1"/>
            </p:cNvSpPr>
            <p:nvPr/>
          </p:nvSpPr>
          <p:spPr bwMode="auto">
            <a:xfrm flipV="1">
              <a:off x="1223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6" name="Line 104"/>
            <p:cNvSpPr>
              <a:spLocks noChangeShapeType="1"/>
            </p:cNvSpPr>
            <p:nvPr/>
          </p:nvSpPr>
          <p:spPr bwMode="auto">
            <a:xfrm>
              <a:off x="1223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7" name="Rectangle 105"/>
            <p:cNvSpPr>
              <a:spLocks noChangeArrowheads="1"/>
            </p:cNvSpPr>
            <p:nvPr/>
          </p:nvSpPr>
          <p:spPr bwMode="auto">
            <a:xfrm>
              <a:off x="1139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79978" name="Line 106"/>
            <p:cNvSpPr>
              <a:spLocks noChangeShapeType="1"/>
            </p:cNvSpPr>
            <p:nvPr/>
          </p:nvSpPr>
          <p:spPr bwMode="auto">
            <a:xfrm flipV="1">
              <a:off x="1689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79" name="Line 107"/>
            <p:cNvSpPr>
              <a:spLocks noChangeShapeType="1"/>
            </p:cNvSpPr>
            <p:nvPr/>
          </p:nvSpPr>
          <p:spPr bwMode="auto">
            <a:xfrm>
              <a:off x="1689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0" name="Rectangle 108"/>
            <p:cNvSpPr>
              <a:spLocks noChangeArrowheads="1"/>
            </p:cNvSpPr>
            <p:nvPr/>
          </p:nvSpPr>
          <p:spPr bwMode="auto">
            <a:xfrm>
              <a:off x="1611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79981" name="Line 109"/>
            <p:cNvSpPr>
              <a:spLocks noChangeShapeType="1"/>
            </p:cNvSpPr>
            <p:nvPr/>
          </p:nvSpPr>
          <p:spPr bwMode="auto">
            <a:xfrm flipV="1">
              <a:off x="2162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2" name="Line 110"/>
            <p:cNvSpPr>
              <a:spLocks noChangeShapeType="1"/>
            </p:cNvSpPr>
            <p:nvPr/>
          </p:nvSpPr>
          <p:spPr bwMode="auto">
            <a:xfrm>
              <a:off x="2162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3" name="Rectangle 111"/>
            <p:cNvSpPr>
              <a:spLocks noChangeArrowheads="1"/>
            </p:cNvSpPr>
            <p:nvPr/>
          </p:nvSpPr>
          <p:spPr bwMode="auto">
            <a:xfrm>
              <a:off x="2084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79984" name="Line 112"/>
            <p:cNvSpPr>
              <a:spLocks noChangeShapeType="1"/>
            </p:cNvSpPr>
            <p:nvPr/>
          </p:nvSpPr>
          <p:spPr bwMode="auto">
            <a:xfrm flipV="1">
              <a:off x="263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5" name="Line 113"/>
            <p:cNvSpPr>
              <a:spLocks noChangeShapeType="1"/>
            </p:cNvSpPr>
            <p:nvPr/>
          </p:nvSpPr>
          <p:spPr bwMode="auto">
            <a:xfrm>
              <a:off x="263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6" name="Rectangle 114"/>
            <p:cNvSpPr>
              <a:spLocks noChangeArrowheads="1"/>
            </p:cNvSpPr>
            <p:nvPr/>
          </p:nvSpPr>
          <p:spPr bwMode="auto">
            <a:xfrm>
              <a:off x="2550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/>
            </a:p>
          </p:txBody>
        </p:sp>
        <p:sp>
          <p:nvSpPr>
            <p:cNvPr id="79987" name="Line 115"/>
            <p:cNvSpPr>
              <a:spLocks noChangeShapeType="1"/>
            </p:cNvSpPr>
            <p:nvPr/>
          </p:nvSpPr>
          <p:spPr bwMode="auto">
            <a:xfrm>
              <a:off x="756" y="383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8" name="Line 116"/>
            <p:cNvSpPr>
              <a:spLocks noChangeShapeType="1"/>
            </p:cNvSpPr>
            <p:nvPr/>
          </p:nvSpPr>
          <p:spPr bwMode="auto">
            <a:xfrm flipH="1">
              <a:off x="2604" y="383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89" name="Rectangle 117"/>
            <p:cNvSpPr>
              <a:spLocks noChangeArrowheads="1"/>
            </p:cNvSpPr>
            <p:nvPr/>
          </p:nvSpPr>
          <p:spPr bwMode="auto">
            <a:xfrm>
              <a:off x="589" y="3783"/>
              <a:ext cx="1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8.4</a:t>
              </a:r>
              <a:endParaRPr lang="en-US"/>
            </a:p>
          </p:txBody>
        </p:sp>
        <p:sp>
          <p:nvSpPr>
            <p:cNvPr id="79990" name="Line 118"/>
            <p:cNvSpPr>
              <a:spLocks noChangeShapeType="1"/>
            </p:cNvSpPr>
            <p:nvPr/>
          </p:nvSpPr>
          <p:spPr bwMode="auto">
            <a:xfrm>
              <a:off x="756" y="354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1" name="Line 119"/>
            <p:cNvSpPr>
              <a:spLocks noChangeShapeType="1"/>
            </p:cNvSpPr>
            <p:nvPr/>
          </p:nvSpPr>
          <p:spPr bwMode="auto">
            <a:xfrm flipH="1">
              <a:off x="2604" y="354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2" name="Rectangle 120"/>
            <p:cNvSpPr>
              <a:spLocks noChangeArrowheads="1"/>
            </p:cNvSpPr>
            <p:nvPr/>
          </p:nvSpPr>
          <p:spPr bwMode="auto">
            <a:xfrm>
              <a:off x="589" y="3485"/>
              <a:ext cx="1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8.6</a:t>
              </a:r>
              <a:endParaRPr lang="en-US"/>
            </a:p>
          </p:txBody>
        </p:sp>
        <p:sp>
          <p:nvSpPr>
            <p:cNvPr id="79993" name="Line 121"/>
            <p:cNvSpPr>
              <a:spLocks noChangeShapeType="1"/>
            </p:cNvSpPr>
            <p:nvPr/>
          </p:nvSpPr>
          <p:spPr bwMode="auto">
            <a:xfrm>
              <a:off x="756" y="324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4" name="Line 122"/>
            <p:cNvSpPr>
              <a:spLocks noChangeShapeType="1"/>
            </p:cNvSpPr>
            <p:nvPr/>
          </p:nvSpPr>
          <p:spPr bwMode="auto">
            <a:xfrm flipH="1">
              <a:off x="2604" y="324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5" name="Rectangle 123"/>
            <p:cNvSpPr>
              <a:spLocks noChangeArrowheads="1"/>
            </p:cNvSpPr>
            <p:nvPr/>
          </p:nvSpPr>
          <p:spPr bwMode="auto">
            <a:xfrm>
              <a:off x="589" y="3191"/>
              <a:ext cx="1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8.8</a:t>
              </a:r>
              <a:endParaRPr lang="en-US"/>
            </a:p>
          </p:txBody>
        </p:sp>
        <p:sp>
          <p:nvSpPr>
            <p:cNvPr id="79996" name="Line 124"/>
            <p:cNvSpPr>
              <a:spLocks noChangeShapeType="1"/>
            </p:cNvSpPr>
            <p:nvPr/>
          </p:nvSpPr>
          <p:spPr bwMode="auto">
            <a:xfrm>
              <a:off x="756" y="294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7" name="Line 125"/>
            <p:cNvSpPr>
              <a:spLocks noChangeShapeType="1"/>
            </p:cNvSpPr>
            <p:nvPr/>
          </p:nvSpPr>
          <p:spPr bwMode="auto">
            <a:xfrm flipH="1">
              <a:off x="2604" y="294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98" name="Rectangle 126"/>
            <p:cNvSpPr>
              <a:spLocks noChangeArrowheads="1"/>
            </p:cNvSpPr>
            <p:nvPr/>
          </p:nvSpPr>
          <p:spPr bwMode="auto">
            <a:xfrm>
              <a:off x="673" y="2891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9</a:t>
              </a:r>
              <a:endParaRPr lang="en-US"/>
            </a:p>
          </p:txBody>
        </p:sp>
        <p:sp>
          <p:nvSpPr>
            <p:cNvPr id="79999" name="Line 127"/>
            <p:cNvSpPr>
              <a:spLocks noChangeShapeType="1"/>
            </p:cNvSpPr>
            <p:nvPr/>
          </p:nvSpPr>
          <p:spPr bwMode="auto">
            <a:xfrm>
              <a:off x="756" y="265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0" name="Line 128"/>
            <p:cNvSpPr>
              <a:spLocks noChangeShapeType="1"/>
            </p:cNvSpPr>
            <p:nvPr/>
          </p:nvSpPr>
          <p:spPr bwMode="auto">
            <a:xfrm flipH="1">
              <a:off x="2604" y="265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1" name="Rectangle 129"/>
            <p:cNvSpPr>
              <a:spLocks noChangeArrowheads="1"/>
            </p:cNvSpPr>
            <p:nvPr/>
          </p:nvSpPr>
          <p:spPr bwMode="auto">
            <a:xfrm>
              <a:off x="589" y="2592"/>
              <a:ext cx="1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9.2</a:t>
              </a:r>
              <a:endParaRPr lang="en-US"/>
            </a:p>
          </p:txBody>
        </p:sp>
        <p:sp>
          <p:nvSpPr>
            <p:cNvPr id="80002" name="Line 130"/>
            <p:cNvSpPr>
              <a:spLocks noChangeShapeType="1"/>
            </p:cNvSpPr>
            <p:nvPr/>
          </p:nvSpPr>
          <p:spPr bwMode="auto">
            <a:xfrm>
              <a:off x="756" y="235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3" name="Line 131"/>
            <p:cNvSpPr>
              <a:spLocks noChangeShapeType="1"/>
            </p:cNvSpPr>
            <p:nvPr/>
          </p:nvSpPr>
          <p:spPr bwMode="auto">
            <a:xfrm flipH="1">
              <a:off x="2604" y="235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4" name="Rectangle 132"/>
            <p:cNvSpPr>
              <a:spLocks noChangeArrowheads="1"/>
            </p:cNvSpPr>
            <p:nvPr/>
          </p:nvSpPr>
          <p:spPr bwMode="auto">
            <a:xfrm>
              <a:off x="589" y="2304"/>
              <a:ext cx="1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9.4</a:t>
              </a:r>
              <a:endParaRPr lang="en-US"/>
            </a:p>
          </p:txBody>
        </p:sp>
        <p:sp>
          <p:nvSpPr>
            <p:cNvPr id="80005" name="Line 133"/>
            <p:cNvSpPr>
              <a:spLocks noChangeShapeType="1"/>
            </p:cNvSpPr>
            <p:nvPr/>
          </p:nvSpPr>
          <p:spPr bwMode="auto">
            <a:xfrm>
              <a:off x="756" y="2358"/>
              <a:ext cx="18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6" name="Freeform 134"/>
            <p:cNvSpPr>
              <a:spLocks/>
            </p:cNvSpPr>
            <p:nvPr/>
          </p:nvSpPr>
          <p:spPr bwMode="auto">
            <a:xfrm>
              <a:off x="756" y="2358"/>
              <a:ext cx="1878" cy="1480"/>
            </a:xfrm>
            <a:custGeom>
              <a:avLst/>
              <a:gdLst>
                <a:gd name="T0" fmla="*/ 0 w 314"/>
                <a:gd name="T1" fmla="*/ 247 h 247"/>
                <a:gd name="T2" fmla="*/ 314 w 314"/>
                <a:gd name="T3" fmla="*/ 247 h 247"/>
                <a:gd name="T4" fmla="*/ 314 w 314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47">
                  <a:moveTo>
                    <a:pt x="0" y="247"/>
                  </a:moveTo>
                  <a:lnTo>
                    <a:pt x="314" y="247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7" name="Line 135"/>
            <p:cNvSpPr>
              <a:spLocks noChangeShapeType="1"/>
            </p:cNvSpPr>
            <p:nvPr/>
          </p:nvSpPr>
          <p:spPr bwMode="auto">
            <a:xfrm flipV="1">
              <a:off x="756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8" name="Freeform 136"/>
            <p:cNvSpPr>
              <a:spLocks/>
            </p:cNvSpPr>
            <p:nvPr/>
          </p:nvSpPr>
          <p:spPr bwMode="auto">
            <a:xfrm>
              <a:off x="756" y="2496"/>
              <a:ext cx="634" cy="1145"/>
            </a:xfrm>
            <a:custGeom>
              <a:avLst/>
              <a:gdLst>
                <a:gd name="T0" fmla="*/ 12 w 634"/>
                <a:gd name="T1" fmla="*/ 1145 h 1145"/>
                <a:gd name="T2" fmla="*/ 30 w 634"/>
                <a:gd name="T3" fmla="*/ 1145 h 1145"/>
                <a:gd name="T4" fmla="*/ 48 w 634"/>
                <a:gd name="T5" fmla="*/ 1145 h 1145"/>
                <a:gd name="T6" fmla="*/ 54 w 634"/>
                <a:gd name="T7" fmla="*/ 941 h 1145"/>
                <a:gd name="T8" fmla="*/ 72 w 634"/>
                <a:gd name="T9" fmla="*/ 899 h 1145"/>
                <a:gd name="T10" fmla="*/ 78 w 634"/>
                <a:gd name="T11" fmla="*/ 785 h 1145"/>
                <a:gd name="T12" fmla="*/ 90 w 634"/>
                <a:gd name="T13" fmla="*/ 755 h 1145"/>
                <a:gd name="T14" fmla="*/ 96 w 634"/>
                <a:gd name="T15" fmla="*/ 677 h 1145"/>
                <a:gd name="T16" fmla="*/ 108 w 634"/>
                <a:gd name="T17" fmla="*/ 647 h 1145"/>
                <a:gd name="T18" fmla="*/ 114 w 634"/>
                <a:gd name="T19" fmla="*/ 581 h 1145"/>
                <a:gd name="T20" fmla="*/ 126 w 634"/>
                <a:gd name="T21" fmla="*/ 563 h 1145"/>
                <a:gd name="T22" fmla="*/ 132 w 634"/>
                <a:gd name="T23" fmla="*/ 509 h 1145"/>
                <a:gd name="T24" fmla="*/ 144 w 634"/>
                <a:gd name="T25" fmla="*/ 497 h 1145"/>
                <a:gd name="T26" fmla="*/ 150 w 634"/>
                <a:gd name="T27" fmla="*/ 449 h 1145"/>
                <a:gd name="T28" fmla="*/ 162 w 634"/>
                <a:gd name="T29" fmla="*/ 437 h 1145"/>
                <a:gd name="T30" fmla="*/ 168 w 634"/>
                <a:gd name="T31" fmla="*/ 413 h 1145"/>
                <a:gd name="T32" fmla="*/ 180 w 634"/>
                <a:gd name="T33" fmla="*/ 395 h 1145"/>
                <a:gd name="T34" fmla="*/ 192 w 634"/>
                <a:gd name="T35" fmla="*/ 359 h 1145"/>
                <a:gd name="T36" fmla="*/ 198 w 634"/>
                <a:gd name="T37" fmla="*/ 353 h 1145"/>
                <a:gd name="T38" fmla="*/ 216 w 634"/>
                <a:gd name="T39" fmla="*/ 329 h 1145"/>
                <a:gd name="T40" fmla="*/ 234 w 634"/>
                <a:gd name="T41" fmla="*/ 299 h 1145"/>
                <a:gd name="T42" fmla="*/ 258 w 634"/>
                <a:gd name="T43" fmla="*/ 269 h 1145"/>
                <a:gd name="T44" fmla="*/ 275 w 634"/>
                <a:gd name="T45" fmla="*/ 239 h 1145"/>
                <a:gd name="T46" fmla="*/ 287 w 634"/>
                <a:gd name="T47" fmla="*/ 221 h 1145"/>
                <a:gd name="T48" fmla="*/ 311 w 634"/>
                <a:gd name="T49" fmla="*/ 198 h 1145"/>
                <a:gd name="T50" fmla="*/ 323 w 634"/>
                <a:gd name="T51" fmla="*/ 186 h 1145"/>
                <a:gd name="T52" fmla="*/ 341 w 634"/>
                <a:gd name="T53" fmla="*/ 162 h 1145"/>
                <a:gd name="T54" fmla="*/ 359 w 634"/>
                <a:gd name="T55" fmla="*/ 150 h 1145"/>
                <a:gd name="T56" fmla="*/ 377 w 634"/>
                <a:gd name="T57" fmla="*/ 132 h 1145"/>
                <a:gd name="T58" fmla="*/ 395 w 634"/>
                <a:gd name="T59" fmla="*/ 108 h 1145"/>
                <a:gd name="T60" fmla="*/ 413 w 634"/>
                <a:gd name="T61" fmla="*/ 96 h 1145"/>
                <a:gd name="T62" fmla="*/ 437 w 634"/>
                <a:gd name="T63" fmla="*/ 84 h 1145"/>
                <a:gd name="T64" fmla="*/ 455 w 634"/>
                <a:gd name="T65" fmla="*/ 72 h 1145"/>
                <a:gd name="T66" fmla="*/ 473 w 634"/>
                <a:gd name="T67" fmla="*/ 60 h 1145"/>
                <a:gd name="T68" fmla="*/ 491 w 634"/>
                <a:gd name="T69" fmla="*/ 54 h 1145"/>
                <a:gd name="T70" fmla="*/ 509 w 634"/>
                <a:gd name="T71" fmla="*/ 42 h 1145"/>
                <a:gd name="T72" fmla="*/ 527 w 634"/>
                <a:gd name="T73" fmla="*/ 36 h 1145"/>
                <a:gd name="T74" fmla="*/ 545 w 634"/>
                <a:gd name="T75" fmla="*/ 30 h 1145"/>
                <a:gd name="T76" fmla="*/ 562 w 634"/>
                <a:gd name="T77" fmla="*/ 24 h 1145"/>
                <a:gd name="T78" fmla="*/ 580 w 634"/>
                <a:gd name="T79" fmla="*/ 12 h 1145"/>
                <a:gd name="T80" fmla="*/ 604 w 634"/>
                <a:gd name="T81" fmla="*/ 12 h 1145"/>
                <a:gd name="T82" fmla="*/ 622 w 634"/>
                <a:gd name="T83" fmla="*/ 6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4" h="1145">
                  <a:moveTo>
                    <a:pt x="0" y="1145"/>
                  </a:moveTo>
                  <a:lnTo>
                    <a:pt x="6" y="1145"/>
                  </a:lnTo>
                  <a:lnTo>
                    <a:pt x="12" y="1145"/>
                  </a:lnTo>
                  <a:lnTo>
                    <a:pt x="18" y="1145"/>
                  </a:lnTo>
                  <a:lnTo>
                    <a:pt x="24" y="1145"/>
                  </a:lnTo>
                  <a:lnTo>
                    <a:pt x="30" y="1145"/>
                  </a:lnTo>
                  <a:lnTo>
                    <a:pt x="36" y="1145"/>
                  </a:lnTo>
                  <a:lnTo>
                    <a:pt x="42" y="1145"/>
                  </a:lnTo>
                  <a:lnTo>
                    <a:pt x="48" y="1145"/>
                  </a:lnTo>
                  <a:lnTo>
                    <a:pt x="48" y="1067"/>
                  </a:lnTo>
                  <a:lnTo>
                    <a:pt x="54" y="1067"/>
                  </a:lnTo>
                  <a:lnTo>
                    <a:pt x="54" y="941"/>
                  </a:lnTo>
                  <a:lnTo>
                    <a:pt x="66" y="941"/>
                  </a:lnTo>
                  <a:lnTo>
                    <a:pt x="66" y="899"/>
                  </a:lnTo>
                  <a:lnTo>
                    <a:pt x="72" y="899"/>
                  </a:lnTo>
                  <a:lnTo>
                    <a:pt x="72" y="857"/>
                  </a:lnTo>
                  <a:lnTo>
                    <a:pt x="78" y="857"/>
                  </a:lnTo>
                  <a:lnTo>
                    <a:pt x="78" y="785"/>
                  </a:lnTo>
                  <a:lnTo>
                    <a:pt x="84" y="785"/>
                  </a:lnTo>
                  <a:lnTo>
                    <a:pt x="84" y="755"/>
                  </a:lnTo>
                  <a:lnTo>
                    <a:pt x="90" y="755"/>
                  </a:lnTo>
                  <a:lnTo>
                    <a:pt x="90" y="725"/>
                  </a:lnTo>
                  <a:lnTo>
                    <a:pt x="96" y="725"/>
                  </a:lnTo>
                  <a:lnTo>
                    <a:pt x="96" y="677"/>
                  </a:lnTo>
                  <a:lnTo>
                    <a:pt x="102" y="677"/>
                  </a:lnTo>
                  <a:lnTo>
                    <a:pt x="102" y="647"/>
                  </a:lnTo>
                  <a:lnTo>
                    <a:pt x="108" y="647"/>
                  </a:lnTo>
                  <a:lnTo>
                    <a:pt x="108" y="623"/>
                  </a:lnTo>
                  <a:lnTo>
                    <a:pt x="114" y="623"/>
                  </a:lnTo>
                  <a:lnTo>
                    <a:pt x="114" y="581"/>
                  </a:lnTo>
                  <a:lnTo>
                    <a:pt x="120" y="581"/>
                  </a:lnTo>
                  <a:lnTo>
                    <a:pt x="120" y="563"/>
                  </a:lnTo>
                  <a:lnTo>
                    <a:pt x="126" y="563"/>
                  </a:lnTo>
                  <a:lnTo>
                    <a:pt x="126" y="545"/>
                  </a:lnTo>
                  <a:lnTo>
                    <a:pt x="132" y="545"/>
                  </a:lnTo>
                  <a:lnTo>
                    <a:pt x="132" y="509"/>
                  </a:lnTo>
                  <a:lnTo>
                    <a:pt x="138" y="509"/>
                  </a:lnTo>
                  <a:lnTo>
                    <a:pt x="138" y="497"/>
                  </a:lnTo>
                  <a:lnTo>
                    <a:pt x="144" y="497"/>
                  </a:lnTo>
                  <a:lnTo>
                    <a:pt x="144" y="485"/>
                  </a:lnTo>
                  <a:lnTo>
                    <a:pt x="150" y="485"/>
                  </a:lnTo>
                  <a:lnTo>
                    <a:pt x="150" y="449"/>
                  </a:lnTo>
                  <a:lnTo>
                    <a:pt x="156" y="449"/>
                  </a:lnTo>
                  <a:lnTo>
                    <a:pt x="156" y="437"/>
                  </a:lnTo>
                  <a:lnTo>
                    <a:pt x="162" y="437"/>
                  </a:lnTo>
                  <a:lnTo>
                    <a:pt x="162" y="425"/>
                  </a:lnTo>
                  <a:lnTo>
                    <a:pt x="168" y="425"/>
                  </a:lnTo>
                  <a:lnTo>
                    <a:pt x="168" y="413"/>
                  </a:lnTo>
                  <a:lnTo>
                    <a:pt x="174" y="407"/>
                  </a:lnTo>
                  <a:lnTo>
                    <a:pt x="174" y="395"/>
                  </a:lnTo>
                  <a:lnTo>
                    <a:pt x="180" y="395"/>
                  </a:lnTo>
                  <a:lnTo>
                    <a:pt x="180" y="383"/>
                  </a:lnTo>
                  <a:lnTo>
                    <a:pt x="186" y="377"/>
                  </a:lnTo>
                  <a:lnTo>
                    <a:pt x="192" y="359"/>
                  </a:lnTo>
                  <a:lnTo>
                    <a:pt x="192" y="365"/>
                  </a:lnTo>
                  <a:lnTo>
                    <a:pt x="192" y="359"/>
                  </a:lnTo>
                  <a:lnTo>
                    <a:pt x="198" y="353"/>
                  </a:lnTo>
                  <a:lnTo>
                    <a:pt x="204" y="353"/>
                  </a:lnTo>
                  <a:lnTo>
                    <a:pt x="204" y="341"/>
                  </a:lnTo>
                  <a:lnTo>
                    <a:pt x="216" y="329"/>
                  </a:lnTo>
                  <a:lnTo>
                    <a:pt x="216" y="317"/>
                  </a:lnTo>
                  <a:lnTo>
                    <a:pt x="222" y="311"/>
                  </a:lnTo>
                  <a:lnTo>
                    <a:pt x="234" y="299"/>
                  </a:lnTo>
                  <a:lnTo>
                    <a:pt x="234" y="287"/>
                  </a:lnTo>
                  <a:lnTo>
                    <a:pt x="246" y="281"/>
                  </a:lnTo>
                  <a:lnTo>
                    <a:pt x="258" y="269"/>
                  </a:lnTo>
                  <a:lnTo>
                    <a:pt x="258" y="257"/>
                  </a:lnTo>
                  <a:lnTo>
                    <a:pt x="263" y="251"/>
                  </a:lnTo>
                  <a:lnTo>
                    <a:pt x="275" y="239"/>
                  </a:lnTo>
                  <a:lnTo>
                    <a:pt x="275" y="233"/>
                  </a:lnTo>
                  <a:lnTo>
                    <a:pt x="281" y="227"/>
                  </a:lnTo>
                  <a:lnTo>
                    <a:pt x="287" y="221"/>
                  </a:lnTo>
                  <a:lnTo>
                    <a:pt x="293" y="215"/>
                  </a:lnTo>
                  <a:lnTo>
                    <a:pt x="299" y="209"/>
                  </a:lnTo>
                  <a:lnTo>
                    <a:pt x="311" y="198"/>
                  </a:lnTo>
                  <a:lnTo>
                    <a:pt x="311" y="192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35" y="174"/>
                  </a:lnTo>
                  <a:lnTo>
                    <a:pt x="335" y="168"/>
                  </a:lnTo>
                  <a:lnTo>
                    <a:pt x="341" y="162"/>
                  </a:lnTo>
                  <a:lnTo>
                    <a:pt x="347" y="156"/>
                  </a:lnTo>
                  <a:lnTo>
                    <a:pt x="353" y="150"/>
                  </a:lnTo>
                  <a:lnTo>
                    <a:pt x="359" y="15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7" y="132"/>
                  </a:lnTo>
                  <a:lnTo>
                    <a:pt x="383" y="126"/>
                  </a:lnTo>
                  <a:lnTo>
                    <a:pt x="389" y="120"/>
                  </a:lnTo>
                  <a:lnTo>
                    <a:pt x="395" y="108"/>
                  </a:lnTo>
                  <a:lnTo>
                    <a:pt x="401" y="102"/>
                  </a:lnTo>
                  <a:lnTo>
                    <a:pt x="407" y="102"/>
                  </a:lnTo>
                  <a:lnTo>
                    <a:pt x="413" y="96"/>
                  </a:lnTo>
                  <a:lnTo>
                    <a:pt x="425" y="90"/>
                  </a:lnTo>
                  <a:lnTo>
                    <a:pt x="431" y="90"/>
                  </a:lnTo>
                  <a:lnTo>
                    <a:pt x="437" y="84"/>
                  </a:lnTo>
                  <a:lnTo>
                    <a:pt x="443" y="78"/>
                  </a:lnTo>
                  <a:lnTo>
                    <a:pt x="449" y="78"/>
                  </a:lnTo>
                  <a:lnTo>
                    <a:pt x="455" y="72"/>
                  </a:lnTo>
                  <a:lnTo>
                    <a:pt x="461" y="66"/>
                  </a:lnTo>
                  <a:lnTo>
                    <a:pt x="467" y="66"/>
                  </a:lnTo>
                  <a:lnTo>
                    <a:pt x="473" y="60"/>
                  </a:lnTo>
                  <a:lnTo>
                    <a:pt x="479" y="60"/>
                  </a:lnTo>
                  <a:lnTo>
                    <a:pt x="485" y="54"/>
                  </a:lnTo>
                  <a:lnTo>
                    <a:pt x="491" y="54"/>
                  </a:lnTo>
                  <a:lnTo>
                    <a:pt x="497" y="48"/>
                  </a:lnTo>
                  <a:lnTo>
                    <a:pt x="503" y="48"/>
                  </a:lnTo>
                  <a:lnTo>
                    <a:pt x="509" y="42"/>
                  </a:lnTo>
                  <a:lnTo>
                    <a:pt x="515" y="42"/>
                  </a:lnTo>
                  <a:lnTo>
                    <a:pt x="521" y="36"/>
                  </a:lnTo>
                  <a:lnTo>
                    <a:pt x="527" y="36"/>
                  </a:lnTo>
                  <a:lnTo>
                    <a:pt x="533" y="36"/>
                  </a:lnTo>
                  <a:lnTo>
                    <a:pt x="539" y="30"/>
                  </a:lnTo>
                  <a:lnTo>
                    <a:pt x="545" y="30"/>
                  </a:lnTo>
                  <a:lnTo>
                    <a:pt x="550" y="24"/>
                  </a:lnTo>
                  <a:lnTo>
                    <a:pt x="556" y="24"/>
                  </a:lnTo>
                  <a:lnTo>
                    <a:pt x="562" y="24"/>
                  </a:lnTo>
                  <a:lnTo>
                    <a:pt x="568" y="18"/>
                  </a:lnTo>
                  <a:lnTo>
                    <a:pt x="574" y="18"/>
                  </a:lnTo>
                  <a:lnTo>
                    <a:pt x="580" y="12"/>
                  </a:lnTo>
                  <a:lnTo>
                    <a:pt x="586" y="12"/>
                  </a:lnTo>
                  <a:lnTo>
                    <a:pt x="592" y="12"/>
                  </a:lnTo>
                  <a:lnTo>
                    <a:pt x="604" y="12"/>
                  </a:lnTo>
                  <a:lnTo>
                    <a:pt x="610" y="6"/>
                  </a:lnTo>
                  <a:lnTo>
                    <a:pt x="616" y="6"/>
                  </a:lnTo>
                  <a:lnTo>
                    <a:pt x="622" y="6"/>
                  </a:lnTo>
                  <a:lnTo>
                    <a:pt x="628" y="0"/>
                  </a:lnTo>
                  <a:lnTo>
                    <a:pt x="63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09" name="Freeform 137"/>
            <p:cNvSpPr>
              <a:spLocks/>
            </p:cNvSpPr>
            <p:nvPr/>
          </p:nvSpPr>
          <p:spPr bwMode="auto">
            <a:xfrm>
              <a:off x="1390" y="2442"/>
              <a:ext cx="777" cy="54"/>
            </a:xfrm>
            <a:custGeom>
              <a:avLst/>
              <a:gdLst>
                <a:gd name="T0" fmla="*/ 6 w 777"/>
                <a:gd name="T1" fmla="*/ 54 h 54"/>
                <a:gd name="T2" fmla="*/ 18 w 777"/>
                <a:gd name="T3" fmla="*/ 48 h 54"/>
                <a:gd name="T4" fmla="*/ 30 w 777"/>
                <a:gd name="T5" fmla="*/ 48 h 54"/>
                <a:gd name="T6" fmla="*/ 42 w 777"/>
                <a:gd name="T7" fmla="*/ 42 h 54"/>
                <a:gd name="T8" fmla="*/ 54 w 777"/>
                <a:gd name="T9" fmla="*/ 42 h 54"/>
                <a:gd name="T10" fmla="*/ 66 w 777"/>
                <a:gd name="T11" fmla="*/ 42 h 54"/>
                <a:gd name="T12" fmla="*/ 78 w 777"/>
                <a:gd name="T13" fmla="*/ 36 h 54"/>
                <a:gd name="T14" fmla="*/ 90 w 777"/>
                <a:gd name="T15" fmla="*/ 36 h 54"/>
                <a:gd name="T16" fmla="*/ 102 w 777"/>
                <a:gd name="T17" fmla="*/ 30 h 54"/>
                <a:gd name="T18" fmla="*/ 114 w 777"/>
                <a:gd name="T19" fmla="*/ 30 h 54"/>
                <a:gd name="T20" fmla="*/ 126 w 777"/>
                <a:gd name="T21" fmla="*/ 30 h 54"/>
                <a:gd name="T22" fmla="*/ 138 w 777"/>
                <a:gd name="T23" fmla="*/ 30 h 54"/>
                <a:gd name="T24" fmla="*/ 156 w 777"/>
                <a:gd name="T25" fmla="*/ 24 h 54"/>
                <a:gd name="T26" fmla="*/ 168 w 777"/>
                <a:gd name="T27" fmla="*/ 24 h 54"/>
                <a:gd name="T28" fmla="*/ 180 w 777"/>
                <a:gd name="T29" fmla="*/ 24 h 54"/>
                <a:gd name="T30" fmla="*/ 192 w 777"/>
                <a:gd name="T31" fmla="*/ 24 h 54"/>
                <a:gd name="T32" fmla="*/ 203 w 777"/>
                <a:gd name="T33" fmla="*/ 18 h 54"/>
                <a:gd name="T34" fmla="*/ 215 w 777"/>
                <a:gd name="T35" fmla="*/ 18 h 54"/>
                <a:gd name="T36" fmla="*/ 227 w 777"/>
                <a:gd name="T37" fmla="*/ 18 h 54"/>
                <a:gd name="T38" fmla="*/ 239 w 777"/>
                <a:gd name="T39" fmla="*/ 18 h 54"/>
                <a:gd name="T40" fmla="*/ 251 w 777"/>
                <a:gd name="T41" fmla="*/ 18 h 54"/>
                <a:gd name="T42" fmla="*/ 263 w 777"/>
                <a:gd name="T43" fmla="*/ 12 h 54"/>
                <a:gd name="T44" fmla="*/ 275 w 777"/>
                <a:gd name="T45" fmla="*/ 12 h 54"/>
                <a:gd name="T46" fmla="*/ 287 w 777"/>
                <a:gd name="T47" fmla="*/ 12 h 54"/>
                <a:gd name="T48" fmla="*/ 299 w 777"/>
                <a:gd name="T49" fmla="*/ 12 h 54"/>
                <a:gd name="T50" fmla="*/ 311 w 777"/>
                <a:gd name="T51" fmla="*/ 12 h 54"/>
                <a:gd name="T52" fmla="*/ 329 w 777"/>
                <a:gd name="T53" fmla="*/ 12 h 54"/>
                <a:gd name="T54" fmla="*/ 341 w 777"/>
                <a:gd name="T55" fmla="*/ 12 h 54"/>
                <a:gd name="T56" fmla="*/ 353 w 777"/>
                <a:gd name="T57" fmla="*/ 6 h 54"/>
                <a:gd name="T58" fmla="*/ 365 w 777"/>
                <a:gd name="T59" fmla="*/ 6 h 54"/>
                <a:gd name="T60" fmla="*/ 377 w 777"/>
                <a:gd name="T61" fmla="*/ 6 h 54"/>
                <a:gd name="T62" fmla="*/ 389 w 777"/>
                <a:gd name="T63" fmla="*/ 6 h 54"/>
                <a:gd name="T64" fmla="*/ 401 w 777"/>
                <a:gd name="T65" fmla="*/ 6 h 54"/>
                <a:gd name="T66" fmla="*/ 413 w 777"/>
                <a:gd name="T67" fmla="*/ 6 h 54"/>
                <a:gd name="T68" fmla="*/ 425 w 777"/>
                <a:gd name="T69" fmla="*/ 6 h 54"/>
                <a:gd name="T70" fmla="*/ 437 w 777"/>
                <a:gd name="T71" fmla="*/ 6 h 54"/>
                <a:gd name="T72" fmla="*/ 449 w 777"/>
                <a:gd name="T73" fmla="*/ 6 h 54"/>
                <a:gd name="T74" fmla="*/ 461 w 777"/>
                <a:gd name="T75" fmla="*/ 6 h 54"/>
                <a:gd name="T76" fmla="*/ 473 w 777"/>
                <a:gd name="T77" fmla="*/ 6 h 54"/>
                <a:gd name="T78" fmla="*/ 485 w 777"/>
                <a:gd name="T79" fmla="*/ 6 h 54"/>
                <a:gd name="T80" fmla="*/ 496 w 777"/>
                <a:gd name="T81" fmla="*/ 0 h 54"/>
                <a:gd name="T82" fmla="*/ 514 w 777"/>
                <a:gd name="T83" fmla="*/ 0 h 54"/>
                <a:gd name="T84" fmla="*/ 526 w 777"/>
                <a:gd name="T85" fmla="*/ 0 h 54"/>
                <a:gd name="T86" fmla="*/ 538 w 777"/>
                <a:gd name="T87" fmla="*/ 0 h 54"/>
                <a:gd name="T88" fmla="*/ 550 w 777"/>
                <a:gd name="T89" fmla="*/ 0 h 54"/>
                <a:gd name="T90" fmla="*/ 562 w 777"/>
                <a:gd name="T91" fmla="*/ 0 h 54"/>
                <a:gd name="T92" fmla="*/ 574 w 777"/>
                <a:gd name="T93" fmla="*/ 0 h 54"/>
                <a:gd name="T94" fmla="*/ 586 w 777"/>
                <a:gd name="T95" fmla="*/ 0 h 54"/>
                <a:gd name="T96" fmla="*/ 598 w 777"/>
                <a:gd name="T97" fmla="*/ 0 h 54"/>
                <a:gd name="T98" fmla="*/ 610 w 777"/>
                <a:gd name="T99" fmla="*/ 0 h 54"/>
                <a:gd name="T100" fmla="*/ 622 w 777"/>
                <a:gd name="T101" fmla="*/ 0 h 54"/>
                <a:gd name="T102" fmla="*/ 634 w 777"/>
                <a:gd name="T103" fmla="*/ 0 h 54"/>
                <a:gd name="T104" fmla="*/ 646 w 777"/>
                <a:gd name="T105" fmla="*/ 0 h 54"/>
                <a:gd name="T106" fmla="*/ 658 w 777"/>
                <a:gd name="T107" fmla="*/ 0 h 54"/>
                <a:gd name="T108" fmla="*/ 670 w 777"/>
                <a:gd name="T109" fmla="*/ 0 h 54"/>
                <a:gd name="T110" fmla="*/ 688 w 777"/>
                <a:gd name="T111" fmla="*/ 0 h 54"/>
                <a:gd name="T112" fmla="*/ 700 w 777"/>
                <a:gd name="T113" fmla="*/ 0 h 54"/>
                <a:gd name="T114" fmla="*/ 712 w 777"/>
                <a:gd name="T115" fmla="*/ 0 h 54"/>
                <a:gd name="T116" fmla="*/ 724 w 777"/>
                <a:gd name="T117" fmla="*/ 0 h 54"/>
                <a:gd name="T118" fmla="*/ 736 w 777"/>
                <a:gd name="T119" fmla="*/ 0 h 54"/>
                <a:gd name="T120" fmla="*/ 748 w 777"/>
                <a:gd name="T121" fmla="*/ 0 h 54"/>
                <a:gd name="T122" fmla="*/ 760 w 777"/>
                <a:gd name="T123" fmla="*/ 0 h 54"/>
                <a:gd name="T124" fmla="*/ 772 w 777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7" h="54">
                  <a:moveTo>
                    <a:pt x="0" y="54"/>
                  </a:move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18"/>
                  </a:lnTo>
                  <a:lnTo>
                    <a:pt x="203" y="18"/>
                  </a:lnTo>
                  <a:lnTo>
                    <a:pt x="209" y="18"/>
                  </a:lnTo>
                  <a:lnTo>
                    <a:pt x="215" y="18"/>
                  </a:lnTo>
                  <a:lnTo>
                    <a:pt x="221" y="18"/>
                  </a:lnTo>
                  <a:lnTo>
                    <a:pt x="227" y="18"/>
                  </a:lnTo>
                  <a:lnTo>
                    <a:pt x="233" y="18"/>
                  </a:lnTo>
                  <a:lnTo>
                    <a:pt x="239" y="18"/>
                  </a:lnTo>
                  <a:lnTo>
                    <a:pt x="245" y="18"/>
                  </a:lnTo>
                  <a:lnTo>
                    <a:pt x="251" y="18"/>
                  </a:lnTo>
                  <a:lnTo>
                    <a:pt x="257" y="12"/>
                  </a:lnTo>
                  <a:lnTo>
                    <a:pt x="263" y="12"/>
                  </a:lnTo>
                  <a:lnTo>
                    <a:pt x="269" y="12"/>
                  </a:lnTo>
                  <a:lnTo>
                    <a:pt x="275" y="12"/>
                  </a:lnTo>
                  <a:lnTo>
                    <a:pt x="281" y="12"/>
                  </a:lnTo>
                  <a:lnTo>
                    <a:pt x="287" y="12"/>
                  </a:lnTo>
                  <a:lnTo>
                    <a:pt x="293" y="12"/>
                  </a:lnTo>
                  <a:lnTo>
                    <a:pt x="299" y="12"/>
                  </a:lnTo>
                  <a:lnTo>
                    <a:pt x="305" y="12"/>
                  </a:lnTo>
                  <a:lnTo>
                    <a:pt x="311" y="12"/>
                  </a:lnTo>
                  <a:lnTo>
                    <a:pt x="317" y="12"/>
                  </a:lnTo>
                  <a:lnTo>
                    <a:pt x="329" y="12"/>
                  </a:lnTo>
                  <a:lnTo>
                    <a:pt x="335" y="12"/>
                  </a:lnTo>
                  <a:lnTo>
                    <a:pt x="341" y="12"/>
                  </a:lnTo>
                  <a:lnTo>
                    <a:pt x="347" y="6"/>
                  </a:lnTo>
                  <a:lnTo>
                    <a:pt x="353" y="6"/>
                  </a:lnTo>
                  <a:lnTo>
                    <a:pt x="359" y="6"/>
                  </a:lnTo>
                  <a:lnTo>
                    <a:pt x="365" y="6"/>
                  </a:lnTo>
                  <a:lnTo>
                    <a:pt x="371" y="6"/>
                  </a:lnTo>
                  <a:lnTo>
                    <a:pt x="377" y="6"/>
                  </a:lnTo>
                  <a:lnTo>
                    <a:pt x="383" y="6"/>
                  </a:lnTo>
                  <a:lnTo>
                    <a:pt x="389" y="6"/>
                  </a:lnTo>
                  <a:lnTo>
                    <a:pt x="395" y="6"/>
                  </a:lnTo>
                  <a:lnTo>
                    <a:pt x="401" y="6"/>
                  </a:lnTo>
                  <a:lnTo>
                    <a:pt x="407" y="6"/>
                  </a:lnTo>
                  <a:lnTo>
                    <a:pt x="413" y="6"/>
                  </a:lnTo>
                  <a:lnTo>
                    <a:pt x="419" y="6"/>
                  </a:lnTo>
                  <a:lnTo>
                    <a:pt x="425" y="6"/>
                  </a:lnTo>
                  <a:lnTo>
                    <a:pt x="431" y="6"/>
                  </a:lnTo>
                  <a:lnTo>
                    <a:pt x="437" y="6"/>
                  </a:lnTo>
                  <a:lnTo>
                    <a:pt x="443" y="6"/>
                  </a:lnTo>
                  <a:lnTo>
                    <a:pt x="449" y="6"/>
                  </a:lnTo>
                  <a:lnTo>
                    <a:pt x="455" y="6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73" y="6"/>
                  </a:lnTo>
                  <a:lnTo>
                    <a:pt x="479" y="6"/>
                  </a:lnTo>
                  <a:lnTo>
                    <a:pt x="485" y="6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8" y="0"/>
                  </a:lnTo>
                  <a:lnTo>
                    <a:pt x="514" y="0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8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6" y="0"/>
                  </a:lnTo>
                  <a:lnTo>
                    <a:pt x="688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7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0" name="Rectangle 138"/>
            <p:cNvSpPr>
              <a:spLocks noChangeArrowheads="1"/>
            </p:cNvSpPr>
            <p:nvPr/>
          </p:nvSpPr>
          <p:spPr bwMode="auto">
            <a:xfrm>
              <a:off x="1575" y="3994"/>
              <a:ext cx="2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80011" name="Rectangle 139"/>
            <p:cNvSpPr>
              <a:spLocks noChangeArrowheads="1"/>
            </p:cNvSpPr>
            <p:nvPr/>
          </p:nvSpPr>
          <p:spPr bwMode="auto">
            <a:xfrm rot="16200000">
              <a:off x="188" y="2948"/>
              <a:ext cx="60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Reflux, FR</a:t>
              </a:r>
              <a:endParaRPr lang="en-US"/>
            </a:p>
          </p:txBody>
        </p:sp>
        <p:sp>
          <p:nvSpPr>
            <p:cNvPr id="80012" name="Rectangle 140"/>
            <p:cNvSpPr>
              <a:spLocks noChangeArrowheads="1"/>
            </p:cNvSpPr>
            <p:nvPr/>
          </p:nvSpPr>
          <p:spPr bwMode="auto">
            <a:xfrm>
              <a:off x="3321" y="2358"/>
              <a:ext cx="1884" cy="1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3" name="Rectangle 141"/>
            <p:cNvSpPr>
              <a:spLocks noChangeArrowheads="1"/>
            </p:cNvSpPr>
            <p:nvPr/>
          </p:nvSpPr>
          <p:spPr bwMode="auto">
            <a:xfrm>
              <a:off x="3321" y="2358"/>
              <a:ext cx="1884" cy="148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4" name="Line 142"/>
            <p:cNvSpPr>
              <a:spLocks noChangeShapeType="1"/>
            </p:cNvSpPr>
            <p:nvPr/>
          </p:nvSpPr>
          <p:spPr bwMode="auto">
            <a:xfrm>
              <a:off x="3321" y="2358"/>
              <a:ext cx="18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5" name="Freeform 143"/>
            <p:cNvSpPr>
              <a:spLocks/>
            </p:cNvSpPr>
            <p:nvPr/>
          </p:nvSpPr>
          <p:spPr bwMode="auto">
            <a:xfrm>
              <a:off x="3321" y="2358"/>
              <a:ext cx="1884" cy="1480"/>
            </a:xfrm>
            <a:custGeom>
              <a:avLst/>
              <a:gdLst>
                <a:gd name="T0" fmla="*/ 0 w 315"/>
                <a:gd name="T1" fmla="*/ 247 h 247"/>
                <a:gd name="T2" fmla="*/ 315 w 315"/>
                <a:gd name="T3" fmla="*/ 247 h 247"/>
                <a:gd name="T4" fmla="*/ 315 w 315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5" h="247">
                  <a:moveTo>
                    <a:pt x="0" y="247"/>
                  </a:moveTo>
                  <a:lnTo>
                    <a:pt x="315" y="247"/>
                  </a:lnTo>
                  <a:lnTo>
                    <a:pt x="3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6" name="Line 144"/>
            <p:cNvSpPr>
              <a:spLocks noChangeShapeType="1"/>
            </p:cNvSpPr>
            <p:nvPr/>
          </p:nvSpPr>
          <p:spPr bwMode="auto">
            <a:xfrm flipV="1">
              <a:off x="3321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7" name="Line 145"/>
            <p:cNvSpPr>
              <a:spLocks noChangeShapeType="1"/>
            </p:cNvSpPr>
            <p:nvPr/>
          </p:nvSpPr>
          <p:spPr bwMode="auto">
            <a:xfrm>
              <a:off x="3321" y="3838"/>
              <a:ext cx="18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8" name="Line 146"/>
            <p:cNvSpPr>
              <a:spLocks noChangeShapeType="1"/>
            </p:cNvSpPr>
            <p:nvPr/>
          </p:nvSpPr>
          <p:spPr bwMode="auto">
            <a:xfrm flipV="1">
              <a:off x="3321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19" name="Line 147"/>
            <p:cNvSpPr>
              <a:spLocks noChangeShapeType="1"/>
            </p:cNvSpPr>
            <p:nvPr/>
          </p:nvSpPr>
          <p:spPr bwMode="auto">
            <a:xfrm flipV="1">
              <a:off x="3321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0" name="Line 148"/>
            <p:cNvSpPr>
              <a:spLocks noChangeShapeType="1"/>
            </p:cNvSpPr>
            <p:nvPr/>
          </p:nvSpPr>
          <p:spPr bwMode="auto">
            <a:xfrm>
              <a:off x="3321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1" name="Rectangle 149"/>
            <p:cNvSpPr>
              <a:spLocks noChangeArrowheads="1"/>
            </p:cNvSpPr>
            <p:nvPr/>
          </p:nvSpPr>
          <p:spPr bwMode="auto">
            <a:xfrm>
              <a:off x="3298" y="3861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80022" name="Line 150"/>
            <p:cNvSpPr>
              <a:spLocks noChangeShapeType="1"/>
            </p:cNvSpPr>
            <p:nvPr/>
          </p:nvSpPr>
          <p:spPr bwMode="auto">
            <a:xfrm flipV="1">
              <a:off x="3794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3" name="Line 151"/>
            <p:cNvSpPr>
              <a:spLocks noChangeShapeType="1"/>
            </p:cNvSpPr>
            <p:nvPr/>
          </p:nvSpPr>
          <p:spPr bwMode="auto">
            <a:xfrm>
              <a:off x="3794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4" name="Rectangle 152"/>
            <p:cNvSpPr>
              <a:spLocks noChangeArrowheads="1"/>
            </p:cNvSpPr>
            <p:nvPr/>
          </p:nvSpPr>
          <p:spPr bwMode="auto">
            <a:xfrm>
              <a:off x="3715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80025" name="Line 153"/>
            <p:cNvSpPr>
              <a:spLocks noChangeShapeType="1"/>
            </p:cNvSpPr>
            <p:nvPr/>
          </p:nvSpPr>
          <p:spPr bwMode="auto">
            <a:xfrm flipV="1">
              <a:off x="4266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6" name="Line 154"/>
            <p:cNvSpPr>
              <a:spLocks noChangeShapeType="1"/>
            </p:cNvSpPr>
            <p:nvPr/>
          </p:nvSpPr>
          <p:spPr bwMode="auto">
            <a:xfrm>
              <a:off x="4266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7" name="Rectangle 155"/>
            <p:cNvSpPr>
              <a:spLocks noChangeArrowheads="1"/>
            </p:cNvSpPr>
            <p:nvPr/>
          </p:nvSpPr>
          <p:spPr bwMode="auto">
            <a:xfrm>
              <a:off x="4182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80028" name="Line 156"/>
            <p:cNvSpPr>
              <a:spLocks noChangeShapeType="1"/>
            </p:cNvSpPr>
            <p:nvPr/>
          </p:nvSpPr>
          <p:spPr bwMode="auto">
            <a:xfrm flipV="1">
              <a:off x="4733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29" name="Line 157"/>
            <p:cNvSpPr>
              <a:spLocks noChangeShapeType="1"/>
            </p:cNvSpPr>
            <p:nvPr/>
          </p:nvSpPr>
          <p:spPr bwMode="auto">
            <a:xfrm>
              <a:off x="4733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30" name="Rectangle 158"/>
            <p:cNvSpPr>
              <a:spLocks noChangeArrowheads="1"/>
            </p:cNvSpPr>
            <p:nvPr/>
          </p:nvSpPr>
          <p:spPr bwMode="auto">
            <a:xfrm>
              <a:off x="4654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en-US"/>
            </a:p>
          </p:txBody>
        </p:sp>
        <p:sp>
          <p:nvSpPr>
            <p:cNvPr id="80031" name="Line 159"/>
            <p:cNvSpPr>
              <a:spLocks noChangeShapeType="1"/>
            </p:cNvSpPr>
            <p:nvPr/>
          </p:nvSpPr>
          <p:spPr bwMode="auto">
            <a:xfrm flipV="1">
              <a:off x="5205" y="381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32" name="Line 160"/>
            <p:cNvSpPr>
              <a:spLocks noChangeShapeType="1"/>
            </p:cNvSpPr>
            <p:nvPr/>
          </p:nvSpPr>
          <p:spPr bwMode="auto">
            <a:xfrm>
              <a:off x="5205" y="235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33" name="Rectangle 161"/>
            <p:cNvSpPr>
              <a:spLocks noChangeArrowheads="1"/>
            </p:cNvSpPr>
            <p:nvPr/>
          </p:nvSpPr>
          <p:spPr bwMode="auto">
            <a:xfrm>
              <a:off x="5127" y="386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en-US"/>
            </a:p>
          </p:txBody>
        </p:sp>
        <p:sp>
          <p:nvSpPr>
            <p:cNvPr id="80034" name="Line 162"/>
            <p:cNvSpPr>
              <a:spLocks noChangeShapeType="1"/>
            </p:cNvSpPr>
            <p:nvPr/>
          </p:nvSpPr>
          <p:spPr bwMode="auto">
            <a:xfrm>
              <a:off x="3321" y="383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35" name="Line 163"/>
            <p:cNvSpPr>
              <a:spLocks noChangeShapeType="1"/>
            </p:cNvSpPr>
            <p:nvPr/>
          </p:nvSpPr>
          <p:spPr bwMode="auto">
            <a:xfrm flipH="1">
              <a:off x="5181" y="383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36" name="Rectangle 164"/>
            <p:cNvSpPr>
              <a:spLocks noChangeArrowheads="1"/>
            </p:cNvSpPr>
            <p:nvPr/>
          </p:nvSpPr>
          <p:spPr bwMode="auto">
            <a:xfrm>
              <a:off x="3101" y="3783"/>
              <a:ext cx="2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13.4</a:t>
              </a:r>
              <a:endParaRPr lang="en-US"/>
            </a:p>
          </p:txBody>
        </p:sp>
        <p:sp>
          <p:nvSpPr>
            <p:cNvPr id="80037" name="Line 165"/>
            <p:cNvSpPr>
              <a:spLocks noChangeShapeType="1"/>
            </p:cNvSpPr>
            <p:nvPr/>
          </p:nvSpPr>
          <p:spPr bwMode="auto">
            <a:xfrm>
              <a:off x="3321" y="35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38" name="Line 166"/>
            <p:cNvSpPr>
              <a:spLocks noChangeShapeType="1"/>
            </p:cNvSpPr>
            <p:nvPr/>
          </p:nvSpPr>
          <p:spPr bwMode="auto">
            <a:xfrm flipH="1">
              <a:off x="5181" y="35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39" name="Rectangle 167"/>
            <p:cNvSpPr>
              <a:spLocks noChangeArrowheads="1"/>
            </p:cNvSpPr>
            <p:nvPr/>
          </p:nvSpPr>
          <p:spPr bwMode="auto">
            <a:xfrm>
              <a:off x="3101" y="3485"/>
              <a:ext cx="2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13.6</a:t>
              </a:r>
              <a:endParaRPr lang="en-US"/>
            </a:p>
          </p:txBody>
        </p:sp>
        <p:sp>
          <p:nvSpPr>
            <p:cNvPr id="80040" name="Line 168"/>
            <p:cNvSpPr>
              <a:spLocks noChangeShapeType="1"/>
            </p:cNvSpPr>
            <p:nvPr/>
          </p:nvSpPr>
          <p:spPr bwMode="auto">
            <a:xfrm>
              <a:off x="3321" y="32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41" name="Line 169"/>
            <p:cNvSpPr>
              <a:spLocks noChangeShapeType="1"/>
            </p:cNvSpPr>
            <p:nvPr/>
          </p:nvSpPr>
          <p:spPr bwMode="auto">
            <a:xfrm flipH="1">
              <a:off x="5181" y="32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42" name="Rectangle 170"/>
            <p:cNvSpPr>
              <a:spLocks noChangeArrowheads="1"/>
            </p:cNvSpPr>
            <p:nvPr/>
          </p:nvSpPr>
          <p:spPr bwMode="auto">
            <a:xfrm>
              <a:off x="3101" y="3191"/>
              <a:ext cx="2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13.8</a:t>
              </a:r>
              <a:endParaRPr lang="en-US"/>
            </a:p>
          </p:txBody>
        </p:sp>
        <p:sp>
          <p:nvSpPr>
            <p:cNvPr id="80043" name="Line 171"/>
            <p:cNvSpPr>
              <a:spLocks noChangeShapeType="1"/>
            </p:cNvSpPr>
            <p:nvPr/>
          </p:nvSpPr>
          <p:spPr bwMode="auto">
            <a:xfrm>
              <a:off x="3321" y="29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44" name="Line 172"/>
            <p:cNvSpPr>
              <a:spLocks noChangeShapeType="1"/>
            </p:cNvSpPr>
            <p:nvPr/>
          </p:nvSpPr>
          <p:spPr bwMode="auto">
            <a:xfrm flipH="1">
              <a:off x="5181" y="294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45" name="Rectangle 173"/>
            <p:cNvSpPr>
              <a:spLocks noChangeArrowheads="1"/>
            </p:cNvSpPr>
            <p:nvPr/>
          </p:nvSpPr>
          <p:spPr bwMode="auto">
            <a:xfrm>
              <a:off x="3184" y="2891"/>
              <a:ext cx="1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14</a:t>
              </a:r>
              <a:endParaRPr lang="en-US"/>
            </a:p>
          </p:txBody>
        </p:sp>
        <p:sp>
          <p:nvSpPr>
            <p:cNvPr id="80046" name="Line 174"/>
            <p:cNvSpPr>
              <a:spLocks noChangeShapeType="1"/>
            </p:cNvSpPr>
            <p:nvPr/>
          </p:nvSpPr>
          <p:spPr bwMode="auto">
            <a:xfrm>
              <a:off x="3321" y="265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47" name="Line 175"/>
            <p:cNvSpPr>
              <a:spLocks noChangeShapeType="1"/>
            </p:cNvSpPr>
            <p:nvPr/>
          </p:nvSpPr>
          <p:spPr bwMode="auto">
            <a:xfrm flipH="1">
              <a:off x="5181" y="265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48" name="Rectangle 176"/>
            <p:cNvSpPr>
              <a:spLocks noChangeArrowheads="1"/>
            </p:cNvSpPr>
            <p:nvPr/>
          </p:nvSpPr>
          <p:spPr bwMode="auto">
            <a:xfrm>
              <a:off x="3101" y="2592"/>
              <a:ext cx="2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14.2</a:t>
              </a:r>
              <a:endParaRPr lang="en-US"/>
            </a:p>
          </p:txBody>
        </p:sp>
        <p:sp>
          <p:nvSpPr>
            <p:cNvPr id="80049" name="Line 177"/>
            <p:cNvSpPr>
              <a:spLocks noChangeShapeType="1"/>
            </p:cNvSpPr>
            <p:nvPr/>
          </p:nvSpPr>
          <p:spPr bwMode="auto">
            <a:xfrm>
              <a:off x="3321" y="235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0" name="Line 178"/>
            <p:cNvSpPr>
              <a:spLocks noChangeShapeType="1"/>
            </p:cNvSpPr>
            <p:nvPr/>
          </p:nvSpPr>
          <p:spPr bwMode="auto">
            <a:xfrm flipH="1">
              <a:off x="5181" y="235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1" name="Rectangle 179"/>
            <p:cNvSpPr>
              <a:spLocks noChangeArrowheads="1"/>
            </p:cNvSpPr>
            <p:nvPr/>
          </p:nvSpPr>
          <p:spPr bwMode="auto">
            <a:xfrm>
              <a:off x="3101" y="2304"/>
              <a:ext cx="20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14.4</a:t>
              </a:r>
              <a:endParaRPr lang="en-US"/>
            </a:p>
          </p:txBody>
        </p:sp>
        <p:sp>
          <p:nvSpPr>
            <p:cNvPr id="80052" name="Line 180"/>
            <p:cNvSpPr>
              <a:spLocks noChangeShapeType="1"/>
            </p:cNvSpPr>
            <p:nvPr/>
          </p:nvSpPr>
          <p:spPr bwMode="auto">
            <a:xfrm>
              <a:off x="3321" y="2358"/>
              <a:ext cx="18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3" name="Freeform 181"/>
            <p:cNvSpPr>
              <a:spLocks/>
            </p:cNvSpPr>
            <p:nvPr/>
          </p:nvSpPr>
          <p:spPr bwMode="auto">
            <a:xfrm>
              <a:off x="3321" y="2358"/>
              <a:ext cx="1884" cy="1480"/>
            </a:xfrm>
            <a:custGeom>
              <a:avLst/>
              <a:gdLst>
                <a:gd name="T0" fmla="*/ 0 w 315"/>
                <a:gd name="T1" fmla="*/ 247 h 247"/>
                <a:gd name="T2" fmla="*/ 315 w 315"/>
                <a:gd name="T3" fmla="*/ 247 h 247"/>
                <a:gd name="T4" fmla="*/ 315 w 315"/>
                <a:gd name="T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5" h="247">
                  <a:moveTo>
                    <a:pt x="0" y="247"/>
                  </a:moveTo>
                  <a:lnTo>
                    <a:pt x="315" y="247"/>
                  </a:lnTo>
                  <a:lnTo>
                    <a:pt x="3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4" name="Line 182"/>
            <p:cNvSpPr>
              <a:spLocks noChangeShapeType="1"/>
            </p:cNvSpPr>
            <p:nvPr/>
          </p:nvSpPr>
          <p:spPr bwMode="auto">
            <a:xfrm flipV="1">
              <a:off x="3321" y="2358"/>
              <a:ext cx="1" cy="14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5" name="Freeform 183"/>
            <p:cNvSpPr>
              <a:spLocks/>
            </p:cNvSpPr>
            <p:nvPr/>
          </p:nvSpPr>
          <p:spPr bwMode="auto">
            <a:xfrm>
              <a:off x="3321" y="2580"/>
              <a:ext cx="616" cy="1061"/>
            </a:xfrm>
            <a:custGeom>
              <a:avLst/>
              <a:gdLst>
                <a:gd name="T0" fmla="*/ 18 w 616"/>
                <a:gd name="T1" fmla="*/ 1061 h 1061"/>
                <a:gd name="T2" fmla="*/ 36 w 616"/>
                <a:gd name="T3" fmla="*/ 1061 h 1061"/>
                <a:gd name="T4" fmla="*/ 54 w 616"/>
                <a:gd name="T5" fmla="*/ 1055 h 1061"/>
                <a:gd name="T6" fmla="*/ 66 w 616"/>
                <a:gd name="T7" fmla="*/ 1007 h 1061"/>
                <a:gd name="T8" fmla="*/ 72 w 616"/>
                <a:gd name="T9" fmla="*/ 935 h 1061"/>
                <a:gd name="T10" fmla="*/ 84 w 616"/>
                <a:gd name="T11" fmla="*/ 851 h 1061"/>
                <a:gd name="T12" fmla="*/ 90 w 616"/>
                <a:gd name="T13" fmla="*/ 773 h 1061"/>
                <a:gd name="T14" fmla="*/ 102 w 616"/>
                <a:gd name="T15" fmla="*/ 701 h 1061"/>
                <a:gd name="T16" fmla="*/ 108 w 616"/>
                <a:gd name="T17" fmla="*/ 647 h 1061"/>
                <a:gd name="T18" fmla="*/ 120 w 616"/>
                <a:gd name="T19" fmla="*/ 623 h 1061"/>
                <a:gd name="T20" fmla="*/ 126 w 616"/>
                <a:gd name="T21" fmla="*/ 551 h 1061"/>
                <a:gd name="T22" fmla="*/ 138 w 616"/>
                <a:gd name="T23" fmla="*/ 533 h 1061"/>
                <a:gd name="T24" fmla="*/ 144 w 616"/>
                <a:gd name="T25" fmla="*/ 485 h 1061"/>
                <a:gd name="T26" fmla="*/ 156 w 616"/>
                <a:gd name="T27" fmla="*/ 473 h 1061"/>
                <a:gd name="T28" fmla="*/ 162 w 616"/>
                <a:gd name="T29" fmla="*/ 431 h 1061"/>
                <a:gd name="T30" fmla="*/ 174 w 616"/>
                <a:gd name="T31" fmla="*/ 401 h 1061"/>
                <a:gd name="T32" fmla="*/ 192 w 616"/>
                <a:gd name="T33" fmla="*/ 377 h 1061"/>
                <a:gd name="T34" fmla="*/ 198 w 616"/>
                <a:gd name="T35" fmla="*/ 359 h 1061"/>
                <a:gd name="T36" fmla="*/ 210 w 616"/>
                <a:gd name="T37" fmla="*/ 341 h 1061"/>
                <a:gd name="T38" fmla="*/ 216 w 616"/>
                <a:gd name="T39" fmla="*/ 323 h 1061"/>
                <a:gd name="T40" fmla="*/ 228 w 616"/>
                <a:gd name="T41" fmla="*/ 305 h 1061"/>
                <a:gd name="T42" fmla="*/ 246 w 616"/>
                <a:gd name="T43" fmla="*/ 281 h 1061"/>
                <a:gd name="T44" fmla="*/ 258 w 616"/>
                <a:gd name="T45" fmla="*/ 263 h 1061"/>
                <a:gd name="T46" fmla="*/ 270 w 616"/>
                <a:gd name="T47" fmla="*/ 245 h 1061"/>
                <a:gd name="T48" fmla="*/ 287 w 616"/>
                <a:gd name="T49" fmla="*/ 221 h 1061"/>
                <a:gd name="T50" fmla="*/ 305 w 616"/>
                <a:gd name="T51" fmla="*/ 197 h 1061"/>
                <a:gd name="T52" fmla="*/ 323 w 616"/>
                <a:gd name="T53" fmla="*/ 173 h 1061"/>
                <a:gd name="T54" fmla="*/ 341 w 616"/>
                <a:gd name="T55" fmla="*/ 155 h 1061"/>
                <a:gd name="T56" fmla="*/ 359 w 616"/>
                <a:gd name="T57" fmla="*/ 137 h 1061"/>
                <a:gd name="T58" fmla="*/ 383 w 616"/>
                <a:gd name="T59" fmla="*/ 125 h 1061"/>
                <a:gd name="T60" fmla="*/ 401 w 616"/>
                <a:gd name="T61" fmla="*/ 108 h 1061"/>
                <a:gd name="T62" fmla="*/ 419 w 616"/>
                <a:gd name="T63" fmla="*/ 96 h 1061"/>
                <a:gd name="T64" fmla="*/ 437 w 616"/>
                <a:gd name="T65" fmla="*/ 84 h 1061"/>
                <a:gd name="T66" fmla="*/ 455 w 616"/>
                <a:gd name="T67" fmla="*/ 72 h 1061"/>
                <a:gd name="T68" fmla="*/ 473 w 616"/>
                <a:gd name="T69" fmla="*/ 60 h 1061"/>
                <a:gd name="T70" fmla="*/ 491 w 616"/>
                <a:gd name="T71" fmla="*/ 48 h 1061"/>
                <a:gd name="T72" fmla="*/ 509 w 616"/>
                <a:gd name="T73" fmla="*/ 42 h 1061"/>
                <a:gd name="T74" fmla="*/ 527 w 616"/>
                <a:gd name="T75" fmla="*/ 36 h 1061"/>
                <a:gd name="T76" fmla="*/ 551 w 616"/>
                <a:gd name="T77" fmla="*/ 18 h 1061"/>
                <a:gd name="T78" fmla="*/ 568 w 616"/>
                <a:gd name="T79" fmla="*/ 12 h 1061"/>
                <a:gd name="T80" fmla="*/ 586 w 616"/>
                <a:gd name="T81" fmla="*/ 6 h 1061"/>
                <a:gd name="T82" fmla="*/ 604 w 616"/>
                <a:gd name="T83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6" h="1061">
                  <a:moveTo>
                    <a:pt x="0" y="1061"/>
                  </a:moveTo>
                  <a:lnTo>
                    <a:pt x="12" y="1061"/>
                  </a:lnTo>
                  <a:lnTo>
                    <a:pt x="18" y="1061"/>
                  </a:lnTo>
                  <a:lnTo>
                    <a:pt x="24" y="1061"/>
                  </a:lnTo>
                  <a:lnTo>
                    <a:pt x="30" y="1061"/>
                  </a:lnTo>
                  <a:lnTo>
                    <a:pt x="36" y="1061"/>
                  </a:lnTo>
                  <a:lnTo>
                    <a:pt x="42" y="1061"/>
                  </a:lnTo>
                  <a:lnTo>
                    <a:pt x="48" y="1061"/>
                  </a:lnTo>
                  <a:lnTo>
                    <a:pt x="54" y="1055"/>
                  </a:lnTo>
                  <a:lnTo>
                    <a:pt x="60" y="1055"/>
                  </a:lnTo>
                  <a:lnTo>
                    <a:pt x="60" y="1007"/>
                  </a:lnTo>
                  <a:lnTo>
                    <a:pt x="66" y="1007"/>
                  </a:lnTo>
                  <a:lnTo>
                    <a:pt x="66" y="971"/>
                  </a:lnTo>
                  <a:lnTo>
                    <a:pt x="72" y="971"/>
                  </a:lnTo>
                  <a:lnTo>
                    <a:pt x="72" y="935"/>
                  </a:lnTo>
                  <a:lnTo>
                    <a:pt x="78" y="935"/>
                  </a:lnTo>
                  <a:lnTo>
                    <a:pt x="78" y="851"/>
                  </a:lnTo>
                  <a:lnTo>
                    <a:pt x="84" y="851"/>
                  </a:lnTo>
                  <a:lnTo>
                    <a:pt x="84" y="809"/>
                  </a:lnTo>
                  <a:lnTo>
                    <a:pt x="90" y="809"/>
                  </a:lnTo>
                  <a:lnTo>
                    <a:pt x="90" y="773"/>
                  </a:lnTo>
                  <a:lnTo>
                    <a:pt x="96" y="773"/>
                  </a:lnTo>
                  <a:lnTo>
                    <a:pt x="96" y="701"/>
                  </a:lnTo>
                  <a:lnTo>
                    <a:pt x="102" y="701"/>
                  </a:lnTo>
                  <a:lnTo>
                    <a:pt x="102" y="671"/>
                  </a:lnTo>
                  <a:lnTo>
                    <a:pt x="108" y="671"/>
                  </a:lnTo>
                  <a:lnTo>
                    <a:pt x="108" y="647"/>
                  </a:lnTo>
                  <a:lnTo>
                    <a:pt x="114" y="647"/>
                  </a:lnTo>
                  <a:lnTo>
                    <a:pt x="114" y="623"/>
                  </a:lnTo>
                  <a:lnTo>
                    <a:pt x="120" y="623"/>
                  </a:lnTo>
                  <a:lnTo>
                    <a:pt x="120" y="575"/>
                  </a:lnTo>
                  <a:lnTo>
                    <a:pt x="126" y="575"/>
                  </a:lnTo>
                  <a:lnTo>
                    <a:pt x="126" y="551"/>
                  </a:lnTo>
                  <a:lnTo>
                    <a:pt x="132" y="551"/>
                  </a:lnTo>
                  <a:lnTo>
                    <a:pt x="132" y="533"/>
                  </a:lnTo>
                  <a:lnTo>
                    <a:pt x="138" y="533"/>
                  </a:lnTo>
                  <a:lnTo>
                    <a:pt x="138" y="503"/>
                  </a:lnTo>
                  <a:lnTo>
                    <a:pt x="144" y="503"/>
                  </a:lnTo>
                  <a:lnTo>
                    <a:pt x="144" y="485"/>
                  </a:lnTo>
                  <a:lnTo>
                    <a:pt x="150" y="485"/>
                  </a:lnTo>
                  <a:lnTo>
                    <a:pt x="150" y="473"/>
                  </a:lnTo>
                  <a:lnTo>
                    <a:pt x="156" y="473"/>
                  </a:lnTo>
                  <a:lnTo>
                    <a:pt x="156" y="443"/>
                  </a:lnTo>
                  <a:lnTo>
                    <a:pt x="162" y="443"/>
                  </a:lnTo>
                  <a:lnTo>
                    <a:pt x="162" y="431"/>
                  </a:lnTo>
                  <a:lnTo>
                    <a:pt x="168" y="425"/>
                  </a:lnTo>
                  <a:lnTo>
                    <a:pt x="174" y="425"/>
                  </a:lnTo>
                  <a:lnTo>
                    <a:pt x="174" y="401"/>
                  </a:lnTo>
                  <a:lnTo>
                    <a:pt x="180" y="401"/>
                  </a:lnTo>
                  <a:lnTo>
                    <a:pt x="180" y="383"/>
                  </a:lnTo>
                  <a:lnTo>
                    <a:pt x="192" y="377"/>
                  </a:lnTo>
                  <a:lnTo>
                    <a:pt x="198" y="359"/>
                  </a:lnTo>
                  <a:lnTo>
                    <a:pt x="198" y="365"/>
                  </a:lnTo>
                  <a:lnTo>
                    <a:pt x="198" y="359"/>
                  </a:lnTo>
                  <a:lnTo>
                    <a:pt x="204" y="359"/>
                  </a:lnTo>
                  <a:lnTo>
                    <a:pt x="204" y="347"/>
                  </a:lnTo>
                  <a:lnTo>
                    <a:pt x="210" y="341"/>
                  </a:lnTo>
                  <a:lnTo>
                    <a:pt x="216" y="323"/>
                  </a:lnTo>
                  <a:lnTo>
                    <a:pt x="216" y="329"/>
                  </a:lnTo>
                  <a:lnTo>
                    <a:pt x="216" y="323"/>
                  </a:lnTo>
                  <a:lnTo>
                    <a:pt x="222" y="317"/>
                  </a:lnTo>
                  <a:lnTo>
                    <a:pt x="228" y="317"/>
                  </a:lnTo>
                  <a:lnTo>
                    <a:pt x="228" y="305"/>
                  </a:lnTo>
                  <a:lnTo>
                    <a:pt x="234" y="299"/>
                  </a:lnTo>
                  <a:lnTo>
                    <a:pt x="246" y="287"/>
                  </a:lnTo>
                  <a:lnTo>
                    <a:pt x="246" y="281"/>
                  </a:lnTo>
                  <a:lnTo>
                    <a:pt x="252" y="275"/>
                  </a:lnTo>
                  <a:lnTo>
                    <a:pt x="258" y="257"/>
                  </a:lnTo>
                  <a:lnTo>
                    <a:pt x="258" y="263"/>
                  </a:lnTo>
                  <a:lnTo>
                    <a:pt x="258" y="257"/>
                  </a:lnTo>
                  <a:lnTo>
                    <a:pt x="264" y="251"/>
                  </a:lnTo>
                  <a:lnTo>
                    <a:pt x="270" y="245"/>
                  </a:lnTo>
                  <a:lnTo>
                    <a:pt x="281" y="233"/>
                  </a:lnTo>
                  <a:lnTo>
                    <a:pt x="281" y="227"/>
                  </a:lnTo>
                  <a:lnTo>
                    <a:pt x="287" y="221"/>
                  </a:lnTo>
                  <a:lnTo>
                    <a:pt x="293" y="215"/>
                  </a:lnTo>
                  <a:lnTo>
                    <a:pt x="299" y="203"/>
                  </a:lnTo>
                  <a:lnTo>
                    <a:pt x="305" y="197"/>
                  </a:lnTo>
                  <a:lnTo>
                    <a:pt x="317" y="185"/>
                  </a:lnTo>
                  <a:lnTo>
                    <a:pt x="317" y="179"/>
                  </a:lnTo>
                  <a:lnTo>
                    <a:pt x="323" y="173"/>
                  </a:lnTo>
                  <a:lnTo>
                    <a:pt x="329" y="167"/>
                  </a:lnTo>
                  <a:lnTo>
                    <a:pt x="335" y="161"/>
                  </a:lnTo>
                  <a:lnTo>
                    <a:pt x="341" y="155"/>
                  </a:lnTo>
                  <a:lnTo>
                    <a:pt x="347" y="149"/>
                  </a:lnTo>
                  <a:lnTo>
                    <a:pt x="353" y="143"/>
                  </a:lnTo>
                  <a:lnTo>
                    <a:pt x="359" y="137"/>
                  </a:lnTo>
                  <a:lnTo>
                    <a:pt x="371" y="137"/>
                  </a:lnTo>
                  <a:lnTo>
                    <a:pt x="383" y="125"/>
                  </a:lnTo>
                  <a:lnTo>
                    <a:pt x="383" y="125"/>
                  </a:lnTo>
                  <a:lnTo>
                    <a:pt x="389" y="120"/>
                  </a:lnTo>
                  <a:lnTo>
                    <a:pt x="395" y="114"/>
                  </a:lnTo>
                  <a:lnTo>
                    <a:pt x="401" y="108"/>
                  </a:lnTo>
                  <a:lnTo>
                    <a:pt x="407" y="108"/>
                  </a:lnTo>
                  <a:lnTo>
                    <a:pt x="419" y="96"/>
                  </a:lnTo>
                  <a:lnTo>
                    <a:pt x="419" y="96"/>
                  </a:lnTo>
                  <a:lnTo>
                    <a:pt x="425" y="90"/>
                  </a:lnTo>
                  <a:lnTo>
                    <a:pt x="431" y="84"/>
                  </a:lnTo>
                  <a:lnTo>
                    <a:pt x="437" y="84"/>
                  </a:lnTo>
                  <a:lnTo>
                    <a:pt x="443" y="78"/>
                  </a:lnTo>
                  <a:lnTo>
                    <a:pt x="449" y="72"/>
                  </a:lnTo>
                  <a:lnTo>
                    <a:pt x="455" y="72"/>
                  </a:lnTo>
                  <a:lnTo>
                    <a:pt x="461" y="66"/>
                  </a:lnTo>
                  <a:lnTo>
                    <a:pt x="467" y="66"/>
                  </a:lnTo>
                  <a:lnTo>
                    <a:pt x="473" y="60"/>
                  </a:lnTo>
                  <a:lnTo>
                    <a:pt x="479" y="60"/>
                  </a:lnTo>
                  <a:lnTo>
                    <a:pt x="485" y="54"/>
                  </a:lnTo>
                  <a:lnTo>
                    <a:pt x="491" y="48"/>
                  </a:lnTo>
                  <a:lnTo>
                    <a:pt x="497" y="48"/>
                  </a:lnTo>
                  <a:lnTo>
                    <a:pt x="503" y="48"/>
                  </a:lnTo>
                  <a:lnTo>
                    <a:pt x="509" y="42"/>
                  </a:lnTo>
                  <a:lnTo>
                    <a:pt x="515" y="42"/>
                  </a:lnTo>
                  <a:lnTo>
                    <a:pt x="521" y="36"/>
                  </a:lnTo>
                  <a:lnTo>
                    <a:pt x="527" y="36"/>
                  </a:lnTo>
                  <a:lnTo>
                    <a:pt x="533" y="24"/>
                  </a:lnTo>
                  <a:lnTo>
                    <a:pt x="539" y="24"/>
                  </a:lnTo>
                  <a:lnTo>
                    <a:pt x="551" y="18"/>
                  </a:lnTo>
                  <a:lnTo>
                    <a:pt x="557" y="18"/>
                  </a:lnTo>
                  <a:lnTo>
                    <a:pt x="563" y="18"/>
                  </a:lnTo>
                  <a:lnTo>
                    <a:pt x="568" y="12"/>
                  </a:lnTo>
                  <a:lnTo>
                    <a:pt x="574" y="12"/>
                  </a:lnTo>
                  <a:lnTo>
                    <a:pt x="580" y="12"/>
                  </a:lnTo>
                  <a:lnTo>
                    <a:pt x="586" y="6"/>
                  </a:lnTo>
                  <a:lnTo>
                    <a:pt x="592" y="6"/>
                  </a:lnTo>
                  <a:lnTo>
                    <a:pt x="598" y="6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6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6" name="Freeform 184"/>
            <p:cNvSpPr>
              <a:spLocks/>
            </p:cNvSpPr>
            <p:nvPr/>
          </p:nvSpPr>
          <p:spPr bwMode="auto">
            <a:xfrm>
              <a:off x="3937" y="2514"/>
              <a:ext cx="784" cy="66"/>
            </a:xfrm>
            <a:custGeom>
              <a:avLst/>
              <a:gdLst>
                <a:gd name="T0" fmla="*/ 12 w 784"/>
                <a:gd name="T1" fmla="*/ 60 h 66"/>
                <a:gd name="T2" fmla="*/ 30 w 784"/>
                <a:gd name="T3" fmla="*/ 54 h 66"/>
                <a:gd name="T4" fmla="*/ 48 w 784"/>
                <a:gd name="T5" fmla="*/ 48 h 66"/>
                <a:gd name="T6" fmla="*/ 66 w 784"/>
                <a:gd name="T7" fmla="*/ 48 h 66"/>
                <a:gd name="T8" fmla="*/ 84 w 784"/>
                <a:gd name="T9" fmla="*/ 42 h 66"/>
                <a:gd name="T10" fmla="*/ 102 w 784"/>
                <a:gd name="T11" fmla="*/ 42 h 66"/>
                <a:gd name="T12" fmla="*/ 126 w 784"/>
                <a:gd name="T13" fmla="*/ 36 h 66"/>
                <a:gd name="T14" fmla="*/ 144 w 784"/>
                <a:gd name="T15" fmla="*/ 36 h 66"/>
                <a:gd name="T16" fmla="*/ 162 w 784"/>
                <a:gd name="T17" fmla="*/ 30 h 66"/>
                <a:gd name="T18" fmla="*/ 180 w 784"/>
                <a:gd name="T19" fmla="*/ 30 h 66"/>
                <a:gd name="T20" fmla="*/ 198 w 784"/>
                <a:gd name="T21" fmla="*/ 24 h 66"/>
                <a:gd name="T22" fmla="*/ 216 w 784"/>
                <a:gd name="T23" fmla="*/ 24 h 66"/>
                <a:gd name="T24" fmla="*/ 234 w 784"/>
                <a:gd name="T25" fmla="*/ 24 h 66"/>
                <a:gd name="T26" fmla="*/ 251 w 784"/>
                <a:gd name="T27" fmla="*/ 18 h 66"/>
                <a:gd name="T28" fmla="*/ 269 w 784"/>
                <a:gd name="T29" fmla="*/ 18 h 66"/>
                <a:gd name="T30" fmla="*/ 293 w 784"/>
                <a:gd name="T31" fmla="*/ 18 h 66"/>
                <a:gd name="T32" fmla="*/ 311 w 784"/>
                <a:gd name="T33" fmla="*/ 18 h 66"/>
                <a:gd name="T34" fmla="*/ 329 w 784"/>
                <a:gd name="T35" fmla="*/ 12 h 66"/>
                <a:gd name="T36" fmla="*/ 347 w 784"/>
                <a:gd name="T37" fmla="*/ 12 h 66"/>
                <a:gd name="T38" fmla="*/ 365 w 784"/>
                <a:gd name="T39" fmla="*/ 12 h 66"/>
                <a:gd name="T40" fmla="*/ 383 w 784"/>
                <a:gd name="T41" fmla="*/ 12 h 66"/>
                <a:gd name="T42" fmla="*/ 401 w 784"/>
                <a:gd name="T43" fmla="*/ 12 h 66"/>
                <a:gd name="T44" fmla="*/ 419 w 784"/>
                <a:gd name="T45" fmla="*/ 12 h 66"/>
                <a:gd name="T46" fmla="*/ 437 w 784"/>
                <a:gd name="T47" fmla="*/ 6 h 66"/>
                <a:gd name="T48" fmla="*/ 455 w 784"/>
                <a:gd name="T49" fmla="*/ 6 h 66"/>
                <a:gd name="T50" fmla="*/ 479 w 784"/>
                <a:gd name="T51" fmla="*/ 6 h 66"/>
                <a:gd name="T52" fmla="*/ 497 w 784"/>
                <a:gd name="T53" fmla="*/ 6 h 66"/>
                <a:gd name="T54" fmla="*/ 515 w 784"/>
                <a:gd name="T55" fmla="*/ 6 h 66"/>
                <a:gd name="T56" fmla="*/ 532 w 784"/>
                <a:gd name="T57" fmla="*/ 6 h 66"/>
                <a:gd name="T58" fmla="*/ 550 w 784"/>
                <a:gd name="T59" fmla="*/ 6 h 66"/>
                <a:gd name="T60" fmla="*/ 568 w 784"/>
                <a:gd name="T61" fmla="*/ 6 h 66"/>
                <a:gd name="T62" fmla="*/ 586 w 784"/>
                <a:gd name="T63" fmla="*/ 6 h 66"/>
                <a:gd name="T64" fmla="*/ 604 w 784"/>
                <a:gd name="T65" fmla="*/ 6 h 66"/>
                <a:gd name="T66" fmla="*/ 622 w 784"/>
                <a:gd name="T67" fmla="*/ 6 h 66"/>
                <a:gd name="T68" fmla="*/ 640 w 784"/>
                <a:gd name="T69" fmla="*/ 6 h 66"/>
                <a:gd name="T70" fmla="*/ 664 w 784"/>
                <a:gd name="T71" fmla="*/ 0 h 66"/>
                <a:gd name="T72" fmla="*/ 682 w 784"/>
                <a:gd name="T73" fmla="*/ 0 h 66"/>
                <a:gd name="T74" fmla="*/ 700 w 784"/>
                <a:gd name="T75" fmla="*/ 0 h 66"/>
                <a:gd name="T76" fmla="*/ 718 w 784"/>
                <a:gd name="T77" fmla="*/ 0 h 66"/>
                <a:gd name="T78" fmla="*/ 736 w 784"/>
                <a:gd name="T79" fmla="*/ 0 h 66"/>
                <a:gd name="T80" fmla="*/ 754 w 784"/>
                <a:gd name="T81" fmla="*/ 0 h 66"/>
                <a:gd name="T82" fmla="*/ 772 w 784"/>
                <a:gd name="T8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4" h="66">
                  <a:moveTo>
                    <a:pt x="0" y="66"/>
                  </a:moveTo>
                  <a:lnTo>
                    <a:pt x="6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102" y="4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32" y="36"/>
                  </a:lnTo>
                  <a:lnTo>
                    <a:pt x="138" y="36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4" y="24"/>
                  </a:lnTo>
                  <a:lnTo>
                    <a:pt x="239" y="24"/>
                  </a:lnTo>
                  <a:lnTo>
                    <a:pt x="245" y="18"/>
                  </a:lnTo>
                  <a:lnTo>
                    <a:pt x="251" y="18"/>
                  </a:lnTo>
                  <a:lnTo>
                    <a:pt x="257" y="18"/>
                  </a:lnTo>
                  <a:lnTo>
                    <a:pt x="263" y="18"/>
                  </a:lnTo>
                  <a:lnTo>
                    <a:pt x="269" y="18"/>
                  </a:lnTo>
                  <a:lnTo>
                    <a:pt x="275" y="18"/>
                  </a:lnTo>
                  <a:lnTo>
                    <a:pt x="281" y="18"/>
                  </a:lnTo>
                  <a:lnTo>
                    <a:pt x="293" y="18"/>
                  </a:lnTo>
                  <a:lnTo>
                    <a:pt x="299" y="18"/>
                  </a:lnTo>
                  <a:lnTo>
                    <a:pt x="305" y="18"/>
                  </a:lnTo>
                  <a:lnTo>
                    <a:pt x="311" y="18"/>
                  </a:lnTo>
                  <a:lnTo>
                    <a:pt x="317" y="18"/>
                  </a:lnTo>
                  <a:lnTo>
                    <a:pt x="323" y="12"/>
                  </a:lnTo>
                  <a:lnTo>
                    <a:pt x="329" y="12"/>
                  </a:lnTo>
                  <a:lnTo>
                    <a:pt x="335" y="12"/>
                  </a:lnTo>
                  <a:lnTo>
                    <a:pt x="341" y="12"/>
                  </a:lnTo>
                  <a:lnTo>
                    <a:pt x="347" y="12"/>
                  </a:lnTo>
                  <a:lnTo>
                    <a:pt x="353" y="12"/>
                  </a:lnTo>
                  <a:lnTo>
                    <a:pt x="359" y="12"/>
                  </a:lnTo>
                  <a:lnTo>
                    <a:pt x="365" y="12"/>
                  </a:lnTo>
                  <a:lnTo>
                    <a:pt x="371" y="12"/>
                  </a:lnTo>
                  <a:lnTo>
                    <a:pt x="377" y="12"/>
                  </a:lnTo>
                  <a:lnTo>
                    <a:pt x="383" y="12"/>
                  </a:lnTo>
                  <a:lnTo>
                    <a:pt x="389" y="12"/>
                  </a:lnTo>
                  <a:lnTo>
                    <a:pt x="395" y="12"/>
                  </a:lnTo>
                  <a:lnTo>
                    <a:pt x="401" y="12"/>
                  </a:lnTo>
                  <a:lnTo>
                    <a:pt x="407" y="12"/>
                  </a:lnTo>
                  <a:lnTo>
                    <a:pt x="413" y="12"/>
                  </a:lnTo>
                  <a:lnTo>
                    <a:pt x="419" y="12"/>
                  </a:lnTo>
                  <a:lnTo>
                    <a:pt x="425" y="6"/>
                  </a:lnTo>
                  <a:lnTo>
                    <a:pt x="431" y="6"/>
                  </a:lnTo>
                  <a:lnTo>
                    <a:pt x="437" y="6"/>
                  </a:lnTo>
                  <a:lnTo>
                    <a:pt x="443" y="6"/>
                  </a:lnTo>
                  <a:lnTo>
                    <a:pt x="449" y="6"/>
                  </a:lnTo>
                  <a:lnTo>
                    <a:pt x="455" y="6"/>
                  </a:lnTo>
                  <a:lnTo>
                    <a:pt x="461" y="6"/>
                  </a:lnTo>
                  <a:lnTo>
                    <a:pt x="473" y="6"/>
                  </a:lnTo>
                  <a:lnTo>
                    <a:pt x="479" y="6"/>
                  </a:lnTo>
                  <a:lnTo>
                    <a:pt x="485" y="6"/>
                  </a:lnTo>
                  <a:lnTo>
                    <a:pt x="491" y="6"/>
                  </a:lnTo>
                  <a:lnTo>
                    <a:pt x="497" y="6"/>
                  </a:lnTo>
                  <a:lnTo>
                    <a:pt x="503" y="6"/>
                  </a:lnTo>
                  <a:lnTo>
                    <a:pt x="509" y="6"/>
                  </a:lnTo>
                  <a:lnTo>
                    <a:pt x="515" y="6"/>
                  </a:lnTo>
                  <a:lnTo>
                    <a:pt x="521" y="6"/>
                  </a:lnTo>
                  <a:lnTo>
                    <a:pt x="526" y="6"/>
                  </a:lnTo>
                  <a:lnTo>
                    <a:pt x="532" y="6"/>
                  </a:lnTo>
                  <a:lnTo>
                    <a:pt x="538" y="6"/>
                  </a:lnTo>
                  <a:lnTo>
                    <a:pt x="544" y="6"/>
                  </a:lnTo>
                  <a:lnTo>
                    <a:pt x="550" y="6"/>
                  </a:lnTo>
                  <a:lnTo>
                    <a:pt x="556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74" y="6"/>
                  </a:lnTo>
                  <a:lnTo>
                    <a:pt x="580" y="6"/>
                  </a:lnTo>
                  <a:lnTo>
                    <a:pt x="586" y="6"/>
                  </a:lnTo>
                  <a:lnTo>
                    <a:pt x="592" y="6"/>
                  </a:lnTo>
                  <a:lnTo>
                    <a:pt x="598" y="6"/>
                  </a:lnTo>
                  <a:lnTo>
                    <a:pt x="604" y="6"/>
                  </a:lnTo>
                  <a:lnTo>
                    <a:pt x="610" y="6"/>
                  </a:lnTo>
                  <a:lnTo>
                    <a:pt x="616" y="6"/>
                  </a:lnTo>
                  <a:lnTo>
                    <a:pt x="622" y="6"/>
                  </a:lnTo>
                  <a:lnTo>
                    <a:pt x="628" y="6"/>
                  </a:lnTo>
                  <a:lnTo>
                    <a:pt x="634" y="6"/>
                  </a:lnTo>
                  <a:lnTo>
                    <a:pt x="640" y="6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0" y="0"/>
                  </a:lnTo>
                  <a:lnTo>
                    <a:pt x="676" y="0"/>
                  </a:lnTo>
                  <a:lnTo>
                    <a:pt x="682" y="0"/>
                  </a:lnTo>
                  <a:lnTo>
                    <a:pt x="688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0"/>
                  </a:lnTo>
                  <a:lnTo>
                    <a:pt x="730" y="0"/>
                  </a:lnTo>
                  <a:lnTo>
                    <a:pt x="736" y="0"/>
                  </a:lnTo>
                  <a:lnTo>
                    <a:pt x="742" y="0"/>
                  </a:lnTo>
                  <a:lnTo>
                    <a:pt x="748" y="0"/>
                  </a:lnTo>
                  <a:lnTo>
                    <a:pt x="754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7" name="Freeform 185"/>
            <p:cNvSpPr>
              <a:spLocks/>
            </p:cNvSpPr>
            <p:nvPr/>
          </p:nvSpPr>
          <p:spPr bwMode="auto">
            <a:xfrm>
              <a:off x="4721" y="2514"/>
              <a:ext cx="12" cy="1"/>
            </a:xfrm>
            <a:custGeom>
              <a:avLst/>
              <a:gdLst>
                <a:gd name="T0" fmla="*/ 0 w 12"/>
                <a:gd name="T1" fmla="*/ 6 w 12"/>
                <a:gd name="T2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58" name="Rectangle 186"/>
            <p:cNvSpPr>
              <a:spLocks noChangeArrowheads="1"/>
            </p:cNvSpPr>
            <p:nvPr/>
          </p:nvSpPr>
          <p:spPr bwMode="auto">
            <a:xfrm>
              <a:off x="4147" y="3994"/>
              <a:ext cx="2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80059" name="Rectangle 187"/>
            <p:cNvSpPr>
              <a:spLocks noChangeArrowheads="1"/>
            </p:cNvSpPr>
            <p:nvPr/>
          </p:nvSpPr>
          <p:spPr bwMode="auto">
            <a:xfrm rot="16200000">
              <a:off x="2448" y="2902"/>
              <a:ext cx="110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Reboiled vapor, FV</a:t>
              </a:r>
              <a:endParaRPr lang="en-US"/>
            </a:p>
          </p:txBody>
        </p:sp>
      </p:grpSp>
      <p:grpSp>
        <p:nvGrpSpPr>
          <p:cNvPr id="80060" name="Group 188"/>
          <p:cNvGrpSpPr>
            <a:grpSpLocks/>
          </p:cNvGrpSpPr>
          <p:nvPr/>
        </p:nvGrpSpPr>
        <p:grpSpPr bwMode="auto">
          <a:xfrm flipH="1">
            <a:off x="7543800" y="2971800"/>
            <a:ext cx="685800" cy="838200"/>
            <a:chOff x="4721" y="1441"/>
            <a:chExt cx="1039" cy="1269"/>
          </a:xfrm>
        </p:grpSpPr>
        <p:sp>
          <p:nvSpPr>
            <p:cNvPr id="80061" name="Freeform 189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62" name="Freeform 190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63" name="Freeform 191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64" name="Freeform 192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65" name="Freeform 193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66" name="Freeform 194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67" name="AutoShape 195"/>
          <p:cNvSpPr>
            <a:spLocks noChangeArrowheads="1"/>
          </p:cNvSpPr>
          <p:nvPr/>
        </p:nvSpPr>
        <p:spPr bwMode="auto">
          <a:xfrm>
            <a:off x="7467600" y="1600200"/>
            <a:ext cx="1447800" cy="990600"/>
          </a:xfrm>
          <a:prstGeom prst="wedgeRoundRectCallout">
            <a:avLst>
              <a:gd name="adj1" fmla="val -14472"/>
              <a:gd name="adj2" fmla="val 9438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Why did </a:t>
            </a:r>
          </a:p>
          <a:p>
            <a:pPr algn="ctr"/>
            <a:r>
              <a:rPr lang="en-US" sz="1800" b="1"/>
              <a:t>this change?</a:t>
            </a:r>
          </a:p>
        </p:txBody>
      </p:sp>
      <p:grpSp>
        <p:nvGrpSpPr>
          <p:cNvPr id="80068" name="Group 196"/>
          <p:cNvGrpSpPr>
            <a:grpSpLocks/>
          </p:cNvGrpSpPr>
          <p:nvPr/>
        </p:nvGrpSpPr>
        <p:grpSpPr bwMode="auto">
          <a:xfrm flipH="1">
            <a:off x="7620000" y="5638800"/>
            <a:ext cx="685800" cy="838200"/>
            <a:chOff x="4721" y="1441"/>
            <a:chExt cx="1039" cy="1269"/>
          </a:xfrm>
        </p:grpSpPr>
        <p:sp>
          <p:nvSpPr>
            <p:cNvPr id="80069" name="Freeform 197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0" name="Freeform 198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1" name="Freeform 199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2" name="Freeform 200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3" name="Freeform 201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4" name="Freeform 202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75" name="AutoShape 203"/>
          <p:cNvSpPr>
            <a:spLocks noChangeArrowheads="1"/>
          </p:cNvSpPr>
          <p:nvPr/>
        </p:nvSpPr>
        <p:spPr bwMode="auto">
          <a:xfrm>
            <a:off x="7239000" y="4267200"/>
            <a:ext cx="1752600" cy="990600"/>
          </a:xfrm>
          <a:prstGeom prst="wedgeRoundRectCallout">
            <a:avLst>
              <a:gd name="adj1" fmla="val -3259"/>
              <a:gd name="adj2" fmla="val 9438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How much delay</a:t>
            </a:r>
          </a:p>
          <a:p>
            <a:pPr algn="ctr"/>
            <a:r>
              <a:rPr lang="en-US" sz="1800" b="1"/>
              <a:t>before this</a:t>
            </a:r>
          </a:p>
          <a:p>
            <a:pPr algn="ctr"/>
            <a:r>
              <a:rPr lang="en-US" sz="1800" b="1"/>
              <a:t>changed?</a:t>
            </a:r>
          </a:p>
        </p:txBody>
      </p:sp>
      <p:grpSp>
        <p:nvGrpSpPr>
          <p:cNvPr id="80076" name="Group 204"/>
          <p:cNvGrpSpPr>
            <a:grpSpLocks/>
          </p:cNvGrpSpPr>
          <p:nvPr/>
        </p:nvGrpSpPr>
        <p:grpSpPr bwMode="auto">
          <a:xfrm flipH="1">
            <a:off x="2895600" y="3657600"/>
            <a:ext cx="685800" cy="838200"/>
            <a:chOff x="4721" y="1441"/>
            <a:chExt cx="1039" cy="1269"/>
          </a:xfrm>
        </p:grpSpPr>
        <p:sp>
          <p:nvSpPr>
            <p:cNvPr id="80077" name="Freeform 205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" name="Freeform 206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9" name="Freeform 207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80" name="Freeform 208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81" name="Freeform 209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82" name="Freeform 210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083" name="AutoShape 211"/>
          <p:cNvSpPr>
            <a:spLocks noChangeArrowheads="1"/>
          </p:cNvSpPr>
          <p:nvPr/>
        </p:nvSpPr>
        <p:spPr bwMode="auto">
          <a:xfrm>
            <a:off x="2819400" y="2286000"/>
            <a:ext cx="1447800" cy="990600"/>
          </a:xfrm>
          <a:prstGeom prst="wedgeRoundRectCallout">
            <a:avLst>
              <a:gd name="adj1" fmla="val -14472"/>
              <a:gd name="adj2" fmla="val 9438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Why slow</a:t>
            </a:r>
          </a:p>
          <a:p>
            <a:pPr algn="ctr"/>
            <a:r>
              <a:rPr lang="en-US" sz="1800" b="1"/>
              <a:t>for fast </a:t>
            </a:r>
          </a:p>
          <a:p>
            <a:pPr algn="ctr"/>
            <a:r>
              <a:rPr lang="en-US" sz="1800" b="1"/>
              <a:t>process?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320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Review IMC structure and principles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Develop MPC for SISO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Generalize MPC for MIMO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Discuss important enhancements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Explain key insights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Develop application guidelines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The following parameters are adjusted by the engineer.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85800" y="2286000"/>
            <a:ext cx="7848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0" indent="-857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1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58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t	The controller execution period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NN	The controlled variable horizon, which should be the time to reach steady state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MM	The manipulated variable horizon (NN/4)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ww	The weight on each controlled variable; can be used to represent different relative importances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qq	The individual manipulated variable move suppressions; these have units!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 An important enhancement includes possible limits on CVs and MVs.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663575" y="2133600"/>
          <a:ext cx="788828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Equation" r:id="rId3" imgW="3466800" imgH="1993680" progId="Equation.3">
                  <p:embed/>
                </p:oleObj>
              </mc:Choice>
              <mc:Fallback>
                <p:oleObj name="Equation" r:id="rId3" imgW="3466800" imgH="1993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133600"/>
                        <a:ext cx="7888288" cy="45339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4521200" y="3333750"/>
          <a:ext cx="10001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Equation" r:id="rId5" imgW="101520" imgH="190440" progId="Equation.3">
                  <p:embed/>
                </p:oleObj>
              </mc:Choice>
              <mc:Fallback>
                <p:oleObj name="Equation" r:id="rId5" imgW="10152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001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2438400" y="3200400"/>
            <a:ext cx="1676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953000" y="3657600"/>
            <a:ext cx="33528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Penalty for any violation of controlled variables bounds, D</a:t>
            </a:r>
            <a:r>
              <a:rPr lang="en-US" sz="1800">
                <a:sym typeface="Symbol" pitchFamily="18" charset="2"/>
              </a:rPr>
              <a:t>0</a:t>
            </a:r>
            <a:endParaRPr lang="en-US" sz="1800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 flipV="1">
            <a:off x="4038600" y="3657600"/>
            <a:ext cx="914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4953000" y="4419600"/>
            <a:ext cx="33528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Hard bounds on the manipulated variables</a:t>
            </a:r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533400" y="4953000"/>
            <a:ext cx="36576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H="1">
            <a:off x="4038600" y="47244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 Sample distillation without model error, move suppression, and bound on manipulated variable.</a:t>
            </a:r>
          </a:p>
        </p:txBody>
      </p:sp>
      <p:grpSp>
        <p:nvGrpSpPr>
          <p:cNvPr id="83128" name="Group 184"/>
          <p:cNvGrpSpPr>
            <a:grpSpLocks/>
          </p:cNvGrpSpPr>
          <p:nvPr/>
        </p:nvGrpSpPr>
        <p:grpSpPr bwMode="auto">
          <a:xfrm>
            <a:off x="2062163" y="2422525"/>
            <a:ext cx="5808662" cy="4356100"/>
            <a:chOff x="1045" y="1499"/>
            <a:chExt cx="3659" cy="2744"/>
          </a:xfrm>
        </p:grpSpPr>
        <p:sp>
          <p:nvSpPr>
            <p:cNvPr id="82948" name="Rectangle 4"/>
            <p:cNvSpPr>
              <a:spLocks noChangeArrowheads="1"/>
            </p:cNvSpPr>
            <p:nvPr/>
          </p:nvSpPr>
          <p:spPr bwMode="auto">
            <a:xfrm>
              <a:off x="1442" y="1556"/>
              <a:ext cx="1282" cy="10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1442" y="1556"/>
              <a:ext cx="1282" cy="101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0" name="Line 6"/>
            <p:cNvSpPr>
              <a:spLocks noChangeShapeType="1"/>
            </p:cNvSpPr>
            <p:nvPr/>
          </p:nvSpPr>
          <p:spPr bwMode="auto">
            <a:xfrm>
              <a:off x="1442" y="1556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Line 7"/>
            <p:cNvSpPr>
              <a:spLocks noChangeShapeType="1"/>
            </p:cNvSpPr>
            <p:nvPr/>
          </p:nvSpPr>
          <p:spPr bwMode="auto">
            <a:xfrm>
              <a:off x="1442" y="2571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 flipV="1">
              <a:off x="2724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flipV="1">
              <a:off x="1442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>
              <a:off x="1442" y="2571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1442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1442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>
              <a:off x="1442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Rectangle 14"/>
            <p:cNvSpPr>
              <a:spLocks noChangeArrowheads="1"/>
            </p:cNvSpPr>
            <p:nvPr/>
          </p:nvSpPr>
          <p:spPr bwMode="auto">
            <a:xfrm>
              <a:off x="1420" y="260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59" name="Line 15"/>
            <p:cNvSpPr>
              <a:spLocks noChangeShapeType="1"/>
            </p:cNvSpPr>
            <p:nvPr/>
          </p:nvSpPr>
          <p:spPr bwMode="auto">
            <a:xfrm flipV="1">
              <a:off x="1695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Line 16"/>
            <p:cNvSpPr>
              <a:spLocks noChangeShapeType="1"/>
            </p:cNvSpPr>
            <p:nvPr/>
          </p:nvSpPr>
          <p:spPr bwMode="auto">
            <a:xfrm>
              <a:off x="1695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Rectangle 17"/>
            <p:cNvSpPr>
              <a:spLocks noChangeArrowheads="1"/>
            </p:cNvSpPr>
            <p:nvPr/>
          </p:nvSpPr>
          <p:spPr bwMode="auto">
            <a:xfrm>
              <a:off x="1646" y="2600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62" name="Line 18"/>
            <p:cNvSpPr>
              <a:spLocks noChangeShapeType="1"/>
            </p:cNvSpPr>
            <p:nvPr/>
          </p:nvSpPr>
          <p:spPr bwMode="auto">
            <a:xfrm flipV="1">
              <a:off x="1956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3" name="Line 19"/>
            <p:cNvSpPr>
              <a:spLocks noChangeShapeType="1"/>
            </p:cNvSpPr>
            <p:nvPr/>
          </p:nvSpPr>
          <p:spPr bwMode="auto">
            <a:xfrm>
              <a:off x="1956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Rectangle 20"/>
            <p:cNvSpPr>
              <a:spLocks noChangeArrowheads="1"/>
            </p:cNvSpPr>
            <p:nvPr/>
          </p:nvSpPr>
          <p:spPr bwMode="auto">
            <a:xfrm>
              <a:off x="1885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65" name="Line 21"/>
            <p:cNvSpPr>
              <a:spLocks noChangeShapeType="1"/>
            </p:cNvSpPr>
            <p:nvPr/>
          </p:nvSpPr>
          <p:spPr bwMode="auto">
            <a:xfrm flipV="1">
              <a:off x="2209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Line 22"/>
            <p:cNvSpPr>
              <a:spLocks noChangeShapeType="1"/>
            </p:cNvSpPr>
            <p:nvPr/>
          </p:nvSpPr>
          <p:spPr bwMode="auto">
            <a:xfrm>
              <a:off x="2209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Rectangle 23"/>
            <p:cNvSpPr>
              <a:spLocks noChangeArrowheads="1"/>
            </p:cNvSpPr>
            <p:nvPr/>
          </p:nvSpPr>
          <p:spPr bwMode="auto">
            <a:xfrm>
              <a:off x="2139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 flipV="1">
              <a:off x="2470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>
              <a:off x="2470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Rectangle 26"/>
            <p:cNvSpPr>
              <a:spLocks noChangeArrowheads="1"/>
            </p:cNvSpPr>
            <p:nvPr/>
          </p:nvSpPr>
          <p:spPr bwMode="auto">
            <a:xfrm>
              <a:off x="2399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 flipV="1">
              <a:off x="2724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2" name="Line 28"/>
            <p:cNvSpPr>
              <a:spLocks noChangeShapeType="1"/>
            </p:cNvSpPr>
            <p:nvPr/>
          </p:nvSpPr>
          <p:spPr bwMode="auto">
            <a:xfrm>
              <a:off x="2724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Rectangle 29"/>
            <p:cNvSpPr>
              <a:spLocks noChangeArrowheads="1"/>
            </p:cNvSpPr>
            <p:nvPr/>
          </p:nvSpPr>
          <p:spPr bwMode="auto">
            <a:xfrm>
              <a:off x="2654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74" name="Line 30"/>
            <p:cNvSpPr>
              <a:spLocks noChangeShapeType="1"/>
            </p:cNvSpPr>
            <p:nvPr/>
          </p:nvSpPr>
          <p:spPr bwMode="auto">
            <a:xfrm>
              <a:off x="1442" y="2571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Line 31"/>
            <p:cNvSpPr>
              <a:spLocks noChangeShapeType="1"/>
            </p:cNvSpPr>
            <p:nvPr/>
          </p:nvSpPr>
          <p:spPr bwMode="auto">
            <a:xfrm flipH="1">
              <a:off x="2710" y="257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Rectangle 32"/>
            <p:cNvSpPr>
              <a:spLocks noChangeArrowheads="1"/>
            </p:cNvSpPr>
            <p:nvPr/>
          </p:nvSpPr>
          <p:spPr bwMode="auto">
            <a:xfrm>
              <a:off x="1188" y="2515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0.975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>
              <a:off x="1442" y="2230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Line 34"/>
            <p:cNvSpPr>
              <a:spLocks noChangeShapeType="1"/>
            </p:cNvSpPr>
            <p:nvPr/>
          </p:nvSpPr>
          <p:spPr bwMode="auto">
            <a:xfrm flipH="1">
              <a:off x="2710" y="2230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9" name="Rectangle 35"/>
            <p:cNvSpPr>
              <a:spLocks noChangeArrowheads="1"/>
            </p:cNvSpPr>
            <p:nvPr/>
          </p:nvSpPr>
          <p:spPr bwMode="auto">
            <a:xfrm>
              <a:off x="1237" y="2174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0.98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80" name="Line 36"/>
            <p:cNvSpPr>
              <a:spLocks noChangeShapeType="1"/>
            </p:cNvSpPr>
            <p:nvPr/>
          </p:nvSpPr>
          <p:spPr bwMode="auto">
            <a:xfrm>
              <a:off x="1442" y="1897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Line 37"/>
            <p:cNvSpPr>
              <a:spLocks noChangeShapeType="1"/>
            </p:cNvSpPr>
            <p:nvPr/>
          </p:nvSpPr>
          <p:spPr bwMode="auto">
            <a:xfrm flipH="1">
              <a:off x="2710" y="189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2" name="Rectangle 38"/>
            <p:cNvSpPr>
              <a:spLocks noChangeArrowheads="1"/>
            </p:cNvSpPr>
            <p:nvPr/>
          </p:nvSpPr>
          <p:spPr bwMode="auto">
            <a:xfrm>
              <a:off x="1188" y="1840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0.985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83" name="Line 39"/>
            <p:cNvSpPr>
              <a:spLocks noChangeShapeType="1"/>
            </p:cNvSpPr>
            <p:nvPr/>
          </p:nvSpPr>
          <p:spPr bwMode="auto">
            <a:xfrm>
              <a:off x="1442" y="1556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4" name="Line 40"/>
            <p:cNvSpPr>
              <a:spLocks noChangeShapeType="1"/>
            </p:cNvSpPr>
            <p:nvPr/>
          </p:nvSpPr>
          <p:spPr bwMode="auto">
            <a:xfrm flipH="1">
              <a:off x="2710" y="155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Rectangle 41"/>
            <p:cNvSpPr>
              <a:spLocks noChangeArrowheads="1"/>
            </p:cNvSpPr>
            <p:nvPr/>
          </p:nvSpPr>
          <p:spPr bwMode="auto">
            <a:xfrm>
              <a:off x="1237" y="149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0.99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86" name="Line 42"/>
            <p:cNvSpPr>
              <a:spLocks noChangeShapeType="1"/>
            </p:cNvSpPr>
            <p:nvPr/>
          </p:nvSpPr>
          <p:spPr bwMode="auto">
            <a:xfrm>
              <a:off x="1442" y="1556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Line 43"/>
            <p:cNvSpPr>
              <a:spLocks noChangeShapeType="1"/>
            </p:cNvSpPr>
            <p:nvPr/>
          </p:nvSpPr>
          <p:spPr bwMode="auto">
            <a:xfrm>
              <a:off x="1442" y="2571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Line 44"/>
            <p:cNvSpPr>
              <a:spLocks noChangeShapeType="1"/>
            </p:cNvSpPr>
            <p:nvPr/>
          </p:nvSpPr>
          <p:spPr bwMode="auto">
            <a:xfrm flipV="1">
              <a:off x="2724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9" name="Line 45"/>
            <p:cNvSpPr>
              <a:spLocks noChangeShapeType="1"/>
            </p:cNvSpPr>
            <p:nvPr/>
          </p:nvSpPr>
          <p:spPr bwMode="auto">
            <a:xfrm flipV="1">
              <a:off x="1442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1442" y="1599"/>
              <a:ext cx="1282" cy="639"/>
            </a:xfrm>
            <a:custGeom>
              <a:avLst/>
              <a:gdLst>
                <a:gd name="T0" fmla="*/ 16 w 1503"/>
                <a:gd name="T1" fmla="*/ 735 h 744"/>
                <a:gd name="T2" fmla="*/ 41 w 1503"/>
                <a:gd name="T3" fmla="*/ 735 h 744"/>
                <a:gd name="T4" fmla="*/ 66 w 1503"/>
                <a:gd name="T5" fmla="*/ 735 h 744"/>
                <a:gd name="T6" fmla="*/ 91 w 1503"/>
                <a:gd name="T7" fmla="*/ 735 h 744"/>
                <a:gd name="T8" fmla="*/ 107 w 1503"/>
                <a:gd name="T9" fmla="*/ 686 h 744"/>
                <a:gd name="T10" fmla="*/ 124 w 1503"/>
                <a:gd name="T11" fmla="*/ 562 h 744"/>
                <a:gd name="T12" fmla="*/ 140 w 1503"/>
                <a:gd name="T13" fmla="*/ 454 h 744"/>
                <a:gd name="T14" fmla="*/ 165 w 1503"/>
                <a:gd name="T15" fmla="*/ 363 h 744"/>
                <a:gd name="T16" fmla="*/ 181 w 1503"/>
                <a:gd name="T17" fmla="*/ 289 h 744"/>
                <a:gd name="T18" fmla="*/ 198 w 1503"/>
                <a:gd name="T19" fmla="*/ 223 h 744"/>
                <a:gd name="T20" fmla="*/ 215 w 1503"/>
                <a:gd name="T21" fmla="*/ 173 h 744"/>
                <a:gd name="T22" fmla="*/ 231 w 1503"/>
                <a:gd name="T23" fmla="*/ 132 h 744"/>
                <a:gd name="T24" fmla="*/ 256 w 1503"/>
                <a:gd name="T25" fmla="*/ 99 h 744"/>
                <a:gd name="T26" fmla="*/ 272 w 1503"/>
                <a:gd name="T27" fmla="*/ 66 h 744"/>
                <a:gd name="T28" fmla="*/ 297 w 1503"/>
                <a:gd name="T29" fmla="*/ 41 h 744"/>
                <a:gd name="T30" fmla="*/ 322 w 1503"/>
                <a:gd name="T31" fmla="*/ 25 h 744"/>
                <a:gd name="T32" fmla="*/ 347 w 1503"/>
                <a:gd name="T33" fmla="*/ 16 h 744"/>
                <a:gd name="T34" fmla="*/ 371 w 1503"/>
                <a:gd name="T35" fmla="*/ 8 h 744"/>
                <a:gd name="T36" fmla="*/ 396 w 1503"/>
                <a:gd name="T37" fmla="*/ 0 h 744"/>
                <a:gd name="T38" fmla="*/ 421 w 1503"/>
                <a:gd name="T39" fmla="*/ 8 h 744"/>
                <a:gd name="T40" fmla="*/ 446 w 1503"/>
                <a:gd name="T41" fmla="*/ 8 h 744"/>
                <a:gd name="T42" fmla="*/ 471 w 1503"/>
                <a:gd name="T43" fmla="*/ 16 h 744"/>
                <a:gd name="T44" fmla="*/ 495 w 1503"/>
                <a:gd name="T45" fmla="*/ 33 h 744"/>
                <a:gd name="T46" fmla="*/ 520 w 1503"/>
                <a:gd name="T47" fmla="*/ 41 h 744"/>
                <a:gd name="T48" fmla="*/ 545 w 1503"/>
                <a:gd name="T49" fmla="*/ 49 h 744"/>
                <a:gd name="T50" fmla="*/ 570 w 1503"/>
                <a:gd name="T51" fmla="*/ 58 h 744"/>
                <a:gd name="T52" fmla="*/ 594 w 1503"/>
                <a:gd name="T53" fmla="*/ 66 h 744"/>
                <a:gd name="T54" fmla="*/ 619 w 1503"/>
                <a:gd name="T55" fmla="*/ 74 h 744"/>
                <a:gd name="T56" fmla="*/ 644 w 1503"/>
                <a:gd name="T57" fmla="*/ 74 h 744"/>
                <a:gd name="T58" fmla="*/ 669 w 1503"/>
                <a:gd name="T59" fmla="*/ 82 h 744"/>
                <a:gd name="T60" fmla="*/ 694 w 1503"/>
                <a:gd name="T61" fmla="*/ 82 h 744"/>
                <a:gd name="T62" fmla="*/ 718 w 1503"/>
                <a:gd name="T63" fmla="*/ 82 h 744"/>
                <a:gd name="T64" fmla="*/ 743 w 1503"/>
                <a:gd name="T65" fmla="*/ 91 h 744"/>
                <a:gd name="T66" fmla="*/ 768 w 1503"/>
                <a:gd name="T67" fmla="*/ 91 h 744"/>
                <a:gd name="T68" fmla="*/ 793 w 1503"/>
                <a:gd name="T69" fmla="*/ 91 h 744"/>
                <a:gd name="T70" fmla="*/ 818 w 1503"/>
                <a:gd name="T71" fmla="*/ 91 h 744"/>
                <a:gd name="T72" fmla="*/ 842 w 1503"/>
                <a:gd name="T73" fmla="*/ 91 h 744"/>
                <a:gd name="T74" fmla="*/ 867 w 1503"/>
                <a:gd name="T75" fmla="*/ 91 h 744"/>
                <a:gd name="T76" fmla="*/ 892 w 1503"/>
                <a:gd name="T77" fmla="*/ 91 h 744"/>
                <a:gd name="T78" fmla="*/ 917 w 1503"/>
                <a:gd name="T79" fmla="*/ 91 h 744"/>
                <a:gd name="T80" fmla="*/ 941 w 1503"/>
                <a:gd name="T81" fmla="*/ 91 h 744"/>
                <a:gd name="T82" fmla="*/ 966 w 1503"/>
                <a:gd name="T83" fmla="*/ 91 h 744"/>
                <a:gd name="T84" fmla="*/ 991 w 1503"/>
                <a:gd name="T85" fmla="*/ 91 h 744"/>
                <a:gd name="T86" fmla="*/ 1016 w 1503"/>
                <a:gd name="T87" fmla="*/ 91 h 744"/>
                <a:gd name="T88" fmla="*/ 1041 w 1503"/>
                <a:gd name="T89" fmla="*/ 91 h 744"/>
                <a:gd name="T90" fmla="*/ 1065 w 1503"/>
                <a:gd name="T91" fmla="*/ 91 h 744"/>
                <a:gd name="T92" fmla="*/ 1090 w 1503"/>
                <a:gd name="T93" fmla="*/ 91 h 744"/>
                <a:gd name="T94" fmla="*/ 1115 w 1503"/>
                <a:gd name="T95" fmla="*/ 91 h 744"/>
                <a:gd name="T96" fmla="*/ 1140 w 1503"/>
                <a:gd name="T97" fmla="*/ 91 h 744"/>
                <a:gd name="T98" fmla="*/ 1164 w 1503"/>
                <a:gd name="T99" fmla="*/ 91 h 744"/>
                <a:gd name="T100" fmla="*/ 1189 w 1503"/>
                <a:gd name="T101" fmla="*/ 91 h 744"/>
                <a:gd name="T102" fmla="*/ 1214 w 1503"/>
                <a:gd name="T103" fmla="*/ 91 h 744"/>
                <a:gd name="T104" fmla="*/ 1239 w 1503"/>
                <a:gd name="T105" fmla="*/ 91 h 744"/>
                <a:gd name="T106" fmla="*/ 1264 w 1503"/>
                <a:gd name="T107" fmla="*/ 91 h 744"/>
                <a:gd name="T108" fmla="*/ 1288 w 1503"/>
                <a:gd name="T109" fmla="*/ 91 h 744"/>
                <a:gd name="T110" fmla="*/ 1313 w 1503"/>
                <a:gd name="T111" fmla="*/ 91 h 744"/>
                <a:gd name="T112" fmla="*/ 1338 w 1503"/>
                <a:gd name="T113" fmla="*/ 91 h 744"/>
                <a:gd name="T114" fmla="*/ 1363 w 1503"/>
                <a:gd name="T115" fmla="*/ 91 h 744"/>
                <a:gd name="T116" fmla="*/ 1387 w 1503"/>
                <a:gd name="T117" fmla="*/ 91 h 744"/>
                <a:gd name="T118" fmla="*/ 1412 w 1503"/>
                <a:gd name="T119" fmla="*/ 91 h 744"/>
                <a:gd name="T120" fmla="*/ 1437 w 1503"/>
                <a:gd name="T121" fmla="*/ 91 h 744"/>
                <a:gd name="T122" fmla="*/ 1462 w 1503"/>
                <a:gd name="T123" fmla="*/ 91 h 744"/>
                <a:gd name="T124" fmla="*/ 1487 w 1503"/>
                <a:gd name="T125" fmla="*/ 91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3" h="744">
                  <a:moveTo>
                    <a:pt x="0" y="735"/>
                  </a:moveTo>
                  <a:lnTo>
                    <a:pt x="8" y="735"/>
                  </a:lnTo>
                  <a:lnTo>
                    <a:pt x="16" y="735"/>
                  </a:lnTo>
                  <a:lnTo>
                    <a:pt x="25" y="735"/>
                  </a:lnTo>
                  <a:lnTo>
                    <a:pt x="33" y="735"/>
                  </a:lnTo>
                  <a:lnTo>
                    <a:pt x="41" y="735"/>
                  </a:lnTo>
                  <a:lnTo>
                    <a:pt x="49" y="735"/>
                  </a:lnTo>
                  <a:lnTo>
                    <a:pt x="58" y="735"/>
                  </a:lnTo>
                  <a:lnTo>
                    <a:pt x="66" y="735"/>
                  </a:lnTo>
                  <a:lnTo>
                    <a:pt x="74" y="735"/>
                  </a:lnTo>
                  <a:lnTo>
                    <a:pt x="82" y="735"/>
                  </a:lnTo>
                  <a:lnTo>
                    <a:pt x="91" y="735"/>
                  </a:lnTo>
                  <a:lnTo>
                    <a:pt x="99" y="744"/>
                  </a:lnTo>
                  <a:lnTo>
                    <a:pt x="99" y="719"/>
                  </a:lnTo>
                  <a:lnTo>
                    <a:pt x="107" y="686"/>
                  </a:lnTo>
                  <a:lnTo>
                    <a:pt x="115" y="653"/>
                  </a:lnTo>
                  <a:lnTo>
                    <a:pt x="124" y="603"/>
                  </a:lnTo>
                  <a:lnTo>
                    <a:pt x="124" y="562"/>
                  </a:lnTo>
                  <a:lnTo>
                    <a:pt x="132" y="520"/>
                  </a:lnTo>
                  <a:lnTo>
                    <a:pt x="140" y="487"/>
                  </a:lnTo>
                  <a:lnTo>
                    <a:pt x="140" y="454"/>
                  </a:lnTo>
                  <a:lnTo>
                    <a:pt x="148" y="421"/>
                  </a:lnTo>
                  <a:lnTo>
                    <a:pt x="157" y="388"/>
                  </a:lnTo>
                  <a:lnTo>
                    <a:pt x="165" y="363"/>
                  </a:lnTo>
                  <a:lnTo>
                    <a:pt x="165" y="330"/>
                  </a:lnTo>
                  <a:lnTo>
                    <a:pt x="173" y="306"/>
                  </a:lnTo>
                  <a:lnTo>
                    <a:pt x="181" y="289"/>
                  </a:lnTo>
                  <a:lnTo>
                    <a:pt x="190" y="264"/>
                  </a:lnTo>
                  <a:lnTo>
                    <a:pt x="190" y="239"/>
                  </a:lnTo>
                  <a:lnTo>
                    <a:pt x="198" y="223"/>
                  </a:lnTo>
                  <a:lnTo>
                    <a:pt x="206" y="206"/>
                  </a:lnTo>
                  <a:lnTo>
                    <a:pt x="206" y="190"/>
                  </a:lnTo>
                  <a:lnTo>
                    <a:pt x="215" y="173"/>
                  </a:lnTo>
                  <a:lnTo>
                    <a:pt x="223" y="157"/>
                  </a:lnTo>
                  <a:lnTo>
                    <a:pt x="231" y="140"/>
                  </a:lnTo>
                  <a:lnTo>
                    <a:pt x="231" y="132"/>
                  </a:lnTo>
                  <a:lnTo>
                    <a:pt x="239" y="115"/>
                  </a:lnTo>
                  <a:lnTo>
                    <a:pt x="248" y="107"/>
                  </a:lnTo>
                  <a:lnTo>
                    <a:pt x="256" y="99"/>
                  </a:lnTo>
                  <a:lnTo>
                    <a:pt x="256" y="91"/>
                  </a:lnTo>
                  <a:lnTo>
                    <a:pt x="264" y="74"/>
                  </a:lnTo>
                  <a:lnTo>
                    <a:pt x="272" y="66"/>
                  </a:lnTo>
                  <a:lnTo>
                    <a:pt x="281" y="58"/>
                  </a:lnTo>
                  <a:lnTo>
                    <a:pt x="289" y="49"/>
                  </a:lnTo>
                  <a:lnTo>
                    <a:pt x="297" y="41"/>
                  </a:lnTo>
                  <a:lnTo>
                    <a:pt x="305" y="33"/>
                  </a:lnTo>
                  <a:lnTo>
                    <a:pt x="314" y="33"/>
                  </a:lnTo>
                  <a:lnTo>
                    <a:pt x="322" y="25"/>
                  </a:lnTo>
                  <a:lnTo>
                    <a:pt x="330" y="25"/>
                  </a:lnTo>
                  <a:lnTo>
                    <a:pt x="338" y="16"/>
                  </a:lnTo>
                  <a:lnTo>
                    <a:pt x="347" y="16"/>
                  </a:lnTo>
                  <a:lnTo>
                    <a:pt x="355" y="8"/>
                  </a:lnTo>
                  <a:lnTo>
                    <a:pt x="363" y="8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8" y="0"/>
                  </a:lnTo>
                  <a:lnTo>
                    <a:pt x="396" y="0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21" y="8"/>
                  </a:lnTo>
                  <a:lnTo>
                    <a:pt x="429" y="8"/>
                  </a:lnTo>
                  <a:lnTo>
                    <a:pt x="438" y="8"/>
                  </a:lnTo>
                  <a:lnTo>
                    <a:pt x="446" y="8"/>
                  </a:lnTo>
                  <a:lnTo>
                    <a:pt x="454" y="16"/>
                  </a:lnTo>
                  <a:lnTo>
                    <a:pt x="462" y="16"/>
                  </a:lnTo>
                  <a:lnTo>
                    <a:pt x="471" y="16"/>
                  </a:lnTo>
                  <a:lnTo>
                    <a:pt x="479" y="25"/>
                  </a:lnTo>
                  <a:lnTo>
                    <a:pt x="487" y="25"/>
                  </a:lnTo>
                  <a:lnTo>
                    <a:pt x="495" y="33"/>
                  </a:lnTo>
                  <a:lnTo>
                    <a:pt x="504" y="33"/>
                  </a:lnTo>
                  <a:lnTo>
                    <a:pt x="512" y="33"/>
                  </a:lnTo>
                  <a:lnTo>
                    <a:pt x="520" y="41"/>
                  </a:lnTo>
                  <a:lnTo>
                    <a:pt x="528" y="41"/>
                  </a:lnTo>
                  <a:lnTo>
                    <a:pt x="537" y="49"/>
                  </a:lnTo>
                  <a:lnTo>
                    <a:pt x="545" y="49"/>
                  </a:lnTo>
                  <a:lnTo>
                    <a:pt x="553" y="49"/>
                  </a:lnTo>
                  <a:lnTo>
                    <a:pt x="561" y="58"/>
                  </a:lnTo>
                  <a:lnTo>
                    <a:pt x="570" y="58"/>
                  </a:lnTo>
                  <a:lnTo>
                    <a:pt x="578" y="58"/>
                  </a:lnTo>
                  <a:lnTo>
                    <a:pt x="586" y="66"/>
                  </a:lnTo>
                  <a:lnTo>
                    <a:pt x="594" y="66"/>
                  </a:lnTo>
                  <a:lnTo>
                    <a:pt x="603" y="66"/>
                  </a:lnTo>
                  <a:lnTo>
                    <a:pt x="611" y="66"/>
                  </a:lnTo>
                  <a:lnTo>
                    <a:pt x="619" y="74"/>
                  </a:lnTo>
                  <a:lnTo>
                    <a:pt x="628" y="74"/>
                  </a:lnTo>
                  <a:lnTo>
                    <a:pt x="636" y="74"/>
                  </a:lnTo>
                  <a:lnTo>
                    <a:pt x="644" y="74"/>
                  </a:lnTo>
                  <a:lnTo>
                    <a:pt x="652" y="74"/>
                  </a:lnTo>
                  <a:lnTo>
                    <a:pt x="661" y="82"/>
                  </a:lnTo>
                  <a:lnTo>
                    <a:pt x="669" y="82"/>
                  </a:lnTo>
                  <a:lnTo>
                    <a:pt x="677" y="82"/>
                  </a:lnTo>
                  <a:lnTo>
                    <a:pt x="685" y="82"/>
                  </a:lnTo>
                  <a:lnTo>
                    <a:pt x="694" y="82"/>
                  </a:lnTo>
                  <a:lnTo>
                    <a:pt x="702" y="82"/>
                  </a:lnTo>
                  <a:lnTo>
                    <a:pt x="710" y="82"/>
                  </a:lnTo>
                  <a:lnTo>
                    <a:pt x="718" y="82"/>
                  </a:lnTo>
                  <a:lnTo>
                    <a:pt x="727" y="82"/>
                  </a:lnTo>
                  <a:lnTo>
                    <a:pt x="735" y="82"/>
                  </a:lnTo>
                  <a:lnTo>
                    <a:pt x="743" y="91"/>
                  </a:lnTo>
                  <a:lnTo>
                    <a:pt x="751" y="91"/>
                  </a:lnTo>
                  <a:lnTo>
                    <a:pt x="760" y="91"/>
                  </a:lnTo>
                  <a:lnTo>
                    <a:pt x="768" y="91"/>
                  </a:lnTo>
                  <a:lnTo>
                    <a:pt x="776" y="91"/>
                  </a:lnTo>
                  <a:lnTo>
                    <a:pt x="784" y="91"/>
                  </a:lnTo>
                  <a:lnTo>
                    <a:pt x="793" y="91"/>
                  </a:lnTo>
                  <a:lnTo>
                    <a:pt x="801" y="91"/>
                  </a:lnTo>
                  <a:lnTo>
                    <a:pt x="809" y="91"/>
                  </a:lnTo>
                  <a:lnTo>
                    <a:pt x="818" y="91"/>
                  </a:lnTo>
                  <a:lnTo>
                    <a:pt x="826" y="91"/>
                  </a:lnTo>
                  <a:lnTo>
                    <a:pt x="834" y="91"/>
                  </a:lnTo>
                  <a:lnTo>
                    <a:pt x="842" y="91"/>
                  </a:lnTo>
                  <a:lnTo>
                    <a:pt x="851" y="91"/>
                  </a:lnTo>
                  <a:lnTo>
                    <a:pt x="859" y="91"/>
                  </a:lnTo>
                  <a:lnTo>
                    <a:pt x="867" y="91"/>
                  </a:lnTo>
                  <a:lnTo>
                    <a:pt x="875" y="91"/>
                  </a:lnTo>
                  <a:lnTo>
                    <a:pt x="884" y="91"/>
                  </a:lnTo>
                  <a:lnTo>
                    <a:pt x="892" y="91"/>
                  </a:lnTo>
                  <a:lnTo>
                    <a:pt x="900" y="91"/>
                  </a:lnTo>
                  <a:lnTo>
                    <a:pt x="908" y="91"/>
                  </a:lnTo>
                  <a:lnTo>
                    <a:pt x="917" y="91"/>
                  </a:lnTo>
                  <a:lnTo>
                    <a:pt x="925" y="91"/>
                  </a:lnTo>
                  <a:lnTo>
                    <a:pt x="933" y="91"/>
                  </a:lnTo>
                  <a:lnTo>
                    <a:pt x="941" y="91"/>
                  </a:lnTo>
                  <a:lnTo>
                    <a:pt x="950" y="91"/>
                  </a:lnTo>
                  <a:lnTo>
                    <a:pt x="958" y="91"/>
                  </a:lnTo>
                  <a:lnTo>
                    <a:pt x="966" y="91"/>
                  </a:lnTo>
                  <a:lnTo>
                    <a:pt x="974" y="91"/>
                  </a:lnTo>
                  <a:lnTo>
                    <a:pt x="983" y="91"/>
                  </a:lnTo>
                  <a:lnTo>
                    <a:pt x="991" y="91"/>
                  </a:lnTo>
                  <a:lnTo>
                    <a:pt x="999" y="91"/>
                  </a:lnTo>
                  <a:lnTo>
                    <a:pt x="1007" y="91"/>
                  </a:lnTo>
                  <a:lnTo>
                    <a:pt x="1016" y="91"/>
                  </a:lnTo>
                  <a:lnTo>
                    <a:pt x="1024" y="91"/>
                  </a:lnTo>
                  <a:lnTo>
                    <a:pt x="1032" y="91"/>
                  </a:lnTo>
                  <a:lnTo>
                    <a:pt x="1041" y="91"/>
                  </a:lnTo>
                  <a:lnTo>
                    <a:pt x="1049" y="91"/>
                  </a:lnTo>
                  <a:lnTo>
                    <a:pt x="1057" y="91"/>
                  </a:lnTo>
                  <a:lnTo>
                    <a:pt x="1065" y="91"/>
                  </a:lnTo>
                  <a:lnTo>
                    <a:pt x="1074" y="91"/>
                  </a:lnTo>
                  <a:lnTo>
                    <a:pt x="1082" y="91"/>
                  </a:lnTo>
                  <a:lnTo>
                    <a:pt x="1090" y="91"/>
                  </a:lnTo>
                  <a:lnTo>
                    <a:pt x="1098" y="91"/>
                  </a:lnTo>
                  <a:lnTo>
                    <a:pt x="1107" y="91"/>
                  </a:lnTo>
                  <a:lnTo>
                    <a:pt x="1115" y="91"/>
                  </a:lnTo>
                  <a:lnTo>
                    <a:pt x="1123" y="91"/>
                  </a:lnTo>
                  <a:lnTo>
                    <a:pt x="1131" y="91"/>
                  </a:lnTo>
                  <a:lnTo>
                    <a:pt x="1140" y="91"/>
                  </a:lnTo>
                  <a:lnTo>
                    <a:pt x="1148" y="91"/>
                  </a:lnTo>
                  <a:lnTo>
                    <a:pt x="1156" y="91"/>
                  </a:lnTo>
                  <a:lnTo>
                    <a:pt x="1164" y="91"/>
                  </a:lnTo>
                  <a:lnTo>
                    <a:pt x="1173" y="91"/>
                  </a:lnTo>
                  <a:lnTo>
                    <a:pt x="1181" y="91"/>
                  </a:lnTo>
                  <a:lnTo>
                    <a:pt x="1189" y="91"/>
                  </a:lnTo>
                  <a:lnTo>
                    <a:pt x="1197" y="91"/>
                  </a:lnTo>
                  <a:lnTo>
                    <a:pt x="1206" y="91"/>
                  </a:lnTo>
                  <a:lnTo>
                    <a:pt x="1214" y="91"/>
                  </a:lnTo>
                  <a:lnTo>
                    <a:pt x="1222" y="91"/>
                  </a:lnTo>
                  <a:lnTo>
                    <a:pt x="1231" y="91"/>
                  </a:lnTo>
                  <a:lnTo>
                    <a:pt x="1239" y="91"/>
                  </a:lnTo>
                  <a:lnTo>
                    <a:pt x="1247" y="91"/>
                  </a:lnTo>
                  <a:lnTo>
                    <a:pt x="1255" y="91"/>
                  </a:lnTo>
                  <a:lnTo>
                    <a:pt x="1264" y="91"/>
                  </a:lnTo>
                  <a:lnTo>
                    <a:pt x="1272" y="91"/>
                  </a:lnTo>
                  <a:lnTo>
                    <a:pt x="1280" y="91"/>
                  </a:lnTo>
                  <a:lnTo>
                    <a:pt x="1288" y="91"/>
                  </a:lnTo>
                  <a:lnTo>
                    <a:pt x="1297" y="91"/>
                  </a:lnTo>
                  <a:lnTo>
                    <a:pt x="1305" y="91"/>
                  </a:lnTo>
                  <a:lnTo>
                    <a:pt x="1313" y="91"/>
                  </a:lnTo>
                  <a:lnTo>
                    <a:pt x="1321" y="91"/>
                  </a:lnTo>
                  <a:lnTo>
                    <a:pt x="1330" y="91"/>
                  </a:lnTo>
                  <a:lnTo>
                    <a:pt x="1338" y="91"/>
                  </a:lnTo>
                  <a:lnTo>
                    <a:pt x="1346" y="91"/>
                  </a:lnTo>
                  <a:lnTo>
                    <a:pt x="1354" y="91"/>
                  </a:lnTo>
                  <a:lnTo>
                    <a:pt x="1363" y="91"/>
                  </a:lnTo>
                  <a:lnTo>
                    <a:pt x="1371" y="91"/>
                  </a:lnTo>
                  <a:lnTo>
                    <a:pt x="1379" y="91"/>
                  </a:lnTo>
                  <a:lnTo>
                    <a:pt x="1387" y="91"/>
                  </a:lnTo>
                  <a:lnTo>
                    <a:pt x="1396" y="91"/>
                  </a:lnTo>
                  <a:lnTo>
                    <a:pt x="1404" y="91"/>
                  </a:lnTo>
                  <a:lnTo>
                    <a:pt x="1412" y="91"/>
                  </a:lnTo>
                  <a:lnTo>
                    <a:pt x="1421" y="91"/>
                  </a:lnTo>
                  <a:lnTo>
                    <a:pt x="1429" y="91"/>
                  </a:lnTo>
                  <a:lnTo>
                    <a:pt x="1437" y="91"/>
                  </a:lnTo>
                  <a:lnTo>
                    <a:pt x="1445" y="91"/>
                  </a:lnTo>
                  <a:lnTo>
                    <a:pt x="1454" y="91"/>
                  </a:lnTo>
                  <a:lnTo>
                    <a:pt x="1462" y="91"/>
                  </a:lnTo>
                  <a:lnTo>
                    <a:pt x="1470" y="91"/>
                  </a:lnTo>
                  <a:lnTo>
                    <a:pt x="1478" y="91"/>
                  </a:lnTo>
                  <a:lnTo>
                    <a:pt x="1487" y="91"/>
                  </a:lnTo>
                  <a:lnTo>
                    <a:pt x="1495" y="91"/>
                  </a:lnTo>
                  <a:lnTo>
                    <a:pt x="1503" y="91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1442" y="1556"/>
              <a:ext cx="1282" cy="674"/>
            </a:xfrm>
            <a:custGeom>
              <a:avLst/>
              <a:gdLst>
                <a:gd name="T0" fmla="*/ 16 w 1503"/>
                <a:gd name="T1" fmla="*/ 785 h 785"/>
                <a:gd name="T2" fmla="*/ 41 w 1503"/>
                <a:gd name="T3" fmla="*/ 785 h 785"/>
                <a:gd name="T4" fmla="*/ 66 w 1503"/>
                <a:gd name="T5" fmla="*/ 785 h 785"/>
                <a:gd name="T6" fmla="*/ 82 w 1503"/>
                <a:gd name="T7" fmla="*/ 0 h 785"/>
                <a:gd name="T8" fmla="*/ 107 w 1503"/>
                <a:gd name="T9" fmla="*/ 0 h 785"/>
                <a:gd name="T10" fmla="*/ 132 w 1503"/>
                <a:gd name="T11" fmla="*/ 0 h 785"/>
                <a:gd name="T12" fmla="*/ 157 w 1503"/>
                <a:gd name="T13" fmla="*/ 0 h 785"/>
                <a:gd name="T14" fmla="*/ 181 w 1503"/>
                <a:gd name="T15" fmla="*/ 0 h 785"/>
                <a:gd name="T16" fmla="*/ 206 w 1503"/>
                <a:gd name="T17" fmla="*/ 0 h 785"/>
                <a:gd name="T18" fmla="*/ 231 w 1503"/>
                <a:gd name="T19" fmla="*/ 0 h 785"/>
                <a:gd name="T20" fmla="*/ 256 w 1503"/>
                <a:gd name="T21" fmla="*/ 0 h 785"/>
                <a:gd name="T22" fmla="*/ 281 w 1503"/>
                <a:gd name="T23" fmla="*/ 0 h 785"/>
                <a:gd name="T24" fmla="*/ 305 w 1503"/>
                <a:gd name="T25" fmla="*/ 0 h 785"/>
                <a:gd name="T26" fmla="*/ 330 w 1503"/>
                <a:gd name="T27" fmla="*/ 0 h 785"/>
                <a:gd name="T28" fmla="*/ 355 w 1503"/>
                <a:gd name="T29" fmla="*/ 0 h 785"/>
                <a:gd name="T30" fmla="*/ 380 w 1503"/>
                <a:gd name="T31" fmla="*/ 0 h 785"/>
                <a:gd name="T32" fmla="*/ 404 w 1503"/>
                <a:gd name="T33" fmla="*/ 0 h 785"/>
                <a:gd name="T34" fmla="*/ 429 w 1503"/>
                <a:gd name="T35" fmla="*/ 0 h 785"/>
                <a:gd name="T36" fmla="*/ 454 w 1503"/>
                <a:gd name="T37" fmla="*/ 0 h 785"/>
                <a:gd name="T38" fmla="*/ 479 w 1503"/>
                <a:gd name="T39" fmla="*/ 0 h 785"/>
                <a:gd name="T40" fmla="*/ 504 w 1503"/>
                <a:gd name="T41" fmla="*/ 0 h 785"/>
                <a:gd name="T42" fmla="*/ 528 w 1503"/>
                <a:gd name="T43" fmla="*/ 0 h 785"/>
                <a:gd name="T44" fmla="*/ 553 w 1503"/>
                <a:gd name="T45" fmla="*/ 0 h 785"/>
                <a:gd name="T46" fmla="*/ 578 w 1503"/>
                <a:gd name="T47" fmla="*/ 0 h 785"/>
                <a:gd name="T48" fmla="*/ 603 w 1503"/>
                <a:gd name="T49" fmla="*/ 0 h 785"/>
                <a:gd name="T50" fmla="*/ 628 w 1503"/>
                <a:gd name="T51" fmla="*/ 0 h 785"/>
                <a:gd name="T52" fmla="*/ 652 w 1503"/>
                <a:gd name="T53" fmla="*/ 0 h 785"/>
                <a:gd name="T54" fmla="*/ 677 w 1503"/>
                <a:gd name="T55" fmla="*/ 0 h 785"/>
                <a:gd name="T56" fmla="*/ 702 w 1503"/>
                <a:gd name="T57" fmla="*/ 0 h 785"/>
                <a:gd name="T58" fmla="*/ 727 w 1503"/>
                <a:gd name="T59" fmla="*/ 0 h 785"/>
                <a:gd name="T60" fmla="*/ 751 w 1503"/>
                <a:gd name="T61" fmla="*/ 0 h 785"/>
                <a:gd name="T62" fmla="*/ 776 w 1503"/>
                <a:gd name="T63" fmla="*/ 0 h 785"/>
                <a:gd name="T64" fmla="*/ 801 w 1503"/>
                <a:gd name="T65" fmla="*/ 0 h 785"/>
                <a:gd name="T66" fmla="*/ 826 w 1503"/>
                <a:gd name="T67" fmla="*/ 0 h 785"/>
                <a:gd name="T68" fmla="*/ 851 w 1503"/>
                <a:gd name="T69" fmla="*/ 0 h 785"/>
                <a:gd name="T70" fmla="*/ 875 w 1503"/>
                <a:gd name="T71" fmla="*/ 0 h 785"/>
                <a:gd name="T72" fmla="*/ 900 w 1503"/>
                <a:gd name="T73" fmla="*/ 0 h 785"/>
                <a:gd name="T74" fmla="*/ 925 w 1503"/>
                <a:gd name="T75" fmla="*/ 0 h 785"/>
                <a:gd name="T76" fmla="*/ 950 w 1503"/>
                <a:gd name="T77" fmla="*/ 0 h 785"/>
                <a:gd name="T78" fmla="*/ 974 w 1503"/>
                <a:gd name="T79" fmla="*/ 0 h 785"/>
                <a:gd name="T80" fmla="*/ 999 w 1503"/>
                <a:gd name="T81" fmla="*/ 0 h 785"/>
                <a:gd name="T82" fmla="*/ 1024 w 1503"/>
                <a:gd name="T83" fmla="*/ 0 h 785"/>
                <a:gd name="T84" fmla="*/ 1049 w 1503"/>
                <a:gd name="T85" fmla="*/ 0 h 785"/>
                <a:gd name="T86" fmla="*/ 1074 w 1503"/>
                <a:gd name="T87" fmla="*/ 0 h 785"/>
                <a:gd name="T88" fmla="*/ 1098 w 1503"/>
                <a:gd name="T89" fmla="*/ 0 h 785"/>
                <a:gd name="T90" fmla="*/ 1123 w 1503"/>
                <a:gd name="T91" fmla="*/ 0 h 785"/>
                <a:gd name="T92" fmla="*/ 1148 w 1503"/>
                <a:gd name="T93" fmla="*/ 0 h 785"/>
                <a:gd name="T94" fmla="*/ 1173 w 1503"/>
                <a:gd name="T95" fmla="*/ 0 h 785"/>
                <a:gd name="T96" fmla="*/ 1197 w 1503"/>
                <a:gd name="T97" fmla="*/ 0 h 785"/>
                <a:gd name="T98" fmla="*/ 1222 w 1503"/>
                <a:gd name="T99" fmla="*/ 0 h 785"/>
                <a:gd name="T100" fmla="*/ 1247 w 1503"/>
                <a:gd name="T101" fmla="*/ 0 h 785"/>
                <a:gd name="T102" fmla="*/ 1272 w 1503"/>
                <a:gd name="T103" fmla="*/ 0 h 785"/>
                <a:gd name="T104" fmla="*/ 1297 w 1503"/>
                <a:gd name="T105" fmla="*/ 0 h 785"/>
                <a:gd name="T106" fmla="*/ 1321 w 1503"/>
                <a:gd name="T107" fmla="*/ 0 h 785"/>
                <a:gd name="T108" fmla="*/ 1346 w 1503"/>
                <a:gd name="T109" fmla="*/ 0 h 785"/>
                <a:gd name="T110" fmla="*/ 1371 w 1503"/>
                <a:gd name="T111" fmla="*/ 0 h 785"/>
                <a:gd name="T112" fmla="*/ 1396 w 1503"/>
                <a:gd name="T113" fmla="*/ 0 h 785"/>
                <a:gd name="T114" fmla="*/ 1421 w 1503"/>
                <a:gd name="T115" fmla="*/ 0 h 785"/>
                <a:gd name="T116" fmla="*/ 1445 w 1503"/>
                <a:gd name="T117" fmla="*/ 0 h 785"/>
                <a:gd name="T118" fmla="*/ 1470 w 1503"/>
                <a:gd name="T119" fmla="*/ 0 h 785"/>
                <a:gd name="T120" fmla="*/ 1495 w 1503"/>
                <a:gd name="T121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3" h="785">
                  <a:moveTo>
                    <a:pt x="0" y="785"/>
                  </a:moveTo>
                  <a:lnTo>
                    <a:pt x="8" y="785"/>
                  </a:lnTo>
                  <a:lnTo>
                    <a:pt x="16" y="785"/>
                  </a:lnTo>
                  <a:lnTo>
                    <a:pt x="25" y="785"/>
                  </a:lnTo>
                  <a:lnTo>
                    <a:pt x="33" y="785"/>
                  </a:lnTo>
                  <a:lnTo>
                    <a:pt x="41" y="785"/>
                  </a:lnTo>
                  <a:lnTo>
                    <a:pt x="49" y="785"/>
                  </a:lnTo>
                  <a:lnTo>
                    <a:pt x="58" y="785"/>
                  </a:lnTo>
                  <a:lnTo>
                    <a:pt x="66" y="785"/>
                  </a:lnTo>
                  <a:lnTo>
                    <a:pt x="74" y="785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1" y="0"/>
                  </a:lnTo>
                  <a:lnTo>
                    <a:pt x="239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89" y="0"/>
                  </a:lnTo>
                  <a:lnTo>
                    <a:pt x="297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2" y="0"/>
                  </a:lnTo>
                  <a:lnTo>
                    <a:pt x="330" y="0"/>
                  </a:lnTo>
                  <a:lnTo>
                    <a:pt x="338" y="0"/>
                  </a:lnTo>
                  <a:lnTo>
                    <a:pt x="347" y="0"/>
                  </a:lnTo>
                  <a:lnTo>
                    <a:pt x="355" y="0"/>
                  </a:lnTo>
                  <a:lnTo>
                    <a:pt x="363" y="0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88" y="0"/>
                  </a:lnTo>
                  <a:lnTo>
                    <a:pt x="396" y="0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4" y="0"/>
                  </a:lnTo>
                  <a:lnTo>
                    <a:pt x="462" y="0"/>
                  </a:lnTo>
                  <a:lnTo>
                    <a:pt x="471" y="0"/>
                  </a:lnTo>
                  <a:lnTo>
                    <a:pt x="479" y="0"/>
                  </a:lnTo>
                  <a:lnTo>
                    <a:pt x="487" y="0"/>
                  </a:lnTo>
                  <a:lnTo>
                    <a:pt x="495" y="0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20" y="0"/>
                  </a:lnTo>
                  <a:lnTo>
                    <a:pt x="528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53" y="0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4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19" y="0"/>
                  </a:lnTo>
                  <a:lnTo>
                    <a:pt x="628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2" y="0"/>
                  </a:lnTo>
                  <a:lnTo>
                    <a:pt x="661" y="0"/>
                  </a:lnTo>
                  <a:lnTo>
                    <a:pt x="669" y="0"/>
                  </a:lnTo>
                  <a:lnTo>
                    <a:pt x="677" y="0"/>
                  </a:lnTo>
                  <a:lnTo>
                    <a:pt x="685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5" y="0"/>
                  </a:lnTo>
                  <a:lnTo>
                    <a:pt x="743" y="0"/>
                  </a:lnTo>
                  <a:lnTo>
                    <a:pt x="751" y="0"/>
                  </a:lnTo>
                  <a:lnTo>
                    <a:pt x="760" y="0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793" y="0"/>
                  </a:lnTo>
                  <a:lnTo>
                    <a:pt x="801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6" y="0"/>
                  </a:lnTo>
                  <a:lnTo>
                    <a:pt x="834" y="0"/>
                  </a:lnTo>
                  <a:lnTo>
                    <a:pt x="842" y="0"/>
                  </a:lnTo>
                  <a:lnTo>
                    <a:pt x="851" y="0"/>
                  </a:lnTo>
                  <a:lnTo>
                    <a:pt x="859" y="0"/>
                  </a:lnTo>
                  <a:lnTo>
                    <a:pt x="867" y="0"/>
                  </a:lnTo>
                  <a:lnTo>
                    <a:pt x="875" y="0"/>
                  </a:lnTo>
                  <a:lnTo>
                    <a:pt x="884" y="0"/>
                  </a:lnTo>
                  <a:lnTo>
                    <a:pt x="892" y="0"/>
                  </a:lnTo>
                  <a:lnTo>
                    <a:pt x="900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5" y="0"/>
                  </a:lnTo>
                  <a:lnTo>
                    <a:pt x="933" y="0"/>
                  </a:lnTo>
                  <a:lnTo>
                    <a:pt x="941" y="0"/>
                  </a:lnTo>
                  <a:lnTo>
                    <a:pt x="950" y="0"/>
                  </a:lnTo>
                  <a:lnTo>
                    <a:pt x="958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1" y="0"/>
                  </a:lnTo>
                  <a:lnTo>
                    <a:pt x="999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4" y="0"/>
                  </a:lnTo>
                  <a:lnTo>
                    <a:pt x="1032" y="0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7" y="0"/>
                  </a:lnTo>
                  <a:lnTo>
                    <a:pt x="1065" y="0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5" y="0"/>
                  </a:lnTo>
                  <a:lnTo>
                    <a:pt x="1123" y="0"/>
                  </a:lnTo>
                  <a:lnTo>
                    <a:pt x="1131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6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1" y="0"/>
                  </a:lnTo>
                  <a:lnTo>
                    <a:pt x="1189" y="0"/>
                  </a:lnTo>
                  <a:lnTo>
                    <a:pt x="1197" y="0"/>
                  </a:lnTo>
                  <a:lnTo>
                    <a:pt x="1206" y="0"/>
                  </a:lnTo>
                  <a:lnTo>
                    <a:pt x="1214" y="0"/>
                  </a:lnTo>
                  <a:lnTo>
                    <a:pt x="1222" y="0"/>
                  </a:lnTo>
                  <a:lnTo>
                    <a:pt x="1231" y="0"/>
                  </a:lnTo>
                  <a:lnTo>
                    <a:pt x="1239" y="0"/>
                  </a:lnTo>
                  <a:lnTo>
                    <a:pt x="1247" y="0"/>
                  </a:lnTo>
                  <a:lnTo>
                    <a:pt x="1255" y="0"/>
                  </a:lnTo>
                  <a:lnTo>
                    <a:pt x="1264" y="0"/>
                  </a:lnTo>
                  <a:lnTo>
                    <a:pt x="1272" y="0"/>
                  </a:lnTo>
                  <a:lnTo>
                    <a:pt x="1280" y="0"/>
                  </a:lnTo>
                  <a:lnTo>
                    <a:pt x="1288" y="0"/>
                  </a:lnTo>
                  <a:lnTo>
                    <a:pt x="1297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21" y="0"/>
                  </a:lnTo>
                  <a:lnTo>
                    <a:pt x="1330" y="0"/>
                  </a:lnTo>
                  <a:lnTo>
                    <a:pt x="1338" y="0"/>
                  </a:lnTo>
                  <a:lnTo>
                    <a:pt x="1346" y="0"/>
                  </a:lnTo>
                  <a:lnTo>
                    <a:pt x="1354" y="0"/>
                  </a:lnTo>
                  <a:lnTo>
                    <a:pt x="1363" y="0"/>
                  </a:lnTo>
                  <a:lnTo>
                    <a:pt x="1371" y="0"/>
                  </a:lnTo>
                  <a:lnTo>
                    <a:pt x="1379" y="0"/>
                  </a:lnTo>
                  <a:lnTo>
                    <a:pt x="1387" y="0"/>
                  </a:lnTo>
                  <a:lnTo>
                    <a:pt x="1396" y="0"/>
                  </a:lnTo>
                  <a:lnTo>
                    <a:pt x="1404" y="0"/>
                  </a:lnTo>
                  <a:lnTo>
                    <a:pt x="1412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7" y="0"/>
                  </a:lnTo>
                  <a:lnTo>
                    <a:pt x="1445" y="0"/>
                  </a:lnTo>
                  <a:lnTo>
                    <a:pt x="1454" y="0"/>
                  </a:lnTo>
                  <a:lnTo>
                    <a:pt x="1462" y="0"/>
                  </a:lnTo>
                  <a:lnTo>
                    <a:pt x="1470" y="0"/>
                  </a:lnTo>
                  <a:lnTo>
                    <a:pt x="1478" y="0"/>
                  </a:lnTo>
                  <a:lnTo>
                    <a:pt x="1487" y="0"/>
                  </a:lnTo>
                  <a:lnTo>
                    <a:pt x="1495" y="0"/>
                  </a:lnTo>
                  <a:lnTo>
                    <a:pt x="1503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Rectangle 48"/>
            <p:cNvSpPr>
              <a:spLocks noChangeArrowheads="1"/>
            </p:cNvSpPr>
            <p:nvPr/>
          </p:nvSpPr>
          <p:spPr bwMode="auto">
            <a:xfrm>
              <a:off x="1963" y="2721"/>
              <a:ext cx="22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93" name="Rectangle 49"/>
            <p:cNvSpPr>
              <a:spLocks noChangeArrowheads="1"/>
            </p:cNvSpPr>
            <p:nvPr/>
          </p:nvSpPr>
          <p:spPr bwMode="auto">
            <a:xfrm rot="16200000">
              <a:off x="833" y="1997"/>
              <a:ext cx="5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Distillate, XD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2994" name="Rectangle 50"/>
            <p:cNvSpPr>
              <a:spLocks noChangeArrowheads="1"/>
            </p:cNvSpPr>
            <p:nvPr/>
          </p:nvSpPr>
          <p:spPr bwMode="auto">
            <a:xfrm>
              <a:off x="3210" y="1556"/>
              <a:ext cx="1282" cy="10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Rectangle 51"/>
            <p:cNvSpPr>
              <a:spLocks noChangeArrowheads="1"/>
            </p:cNvSpPr>
            <p:nvPr/>
          </p:nvSpPr>
          <p:spPr bwMode="auto">
            <a:xfrm>
              <a:off x="3210" y="1556"/>
              <a:ext cx="1282" cy="101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6" name="Line 52"/>
            <p:cNvSpPr>
              <a:spLocks noChangeShapeType="1"/>
            </p:cNvSpPr>
            <p:nvPr/>
          </p:nvSpPr>
          <p:spPr bwMode="auto">
            <a:xfrm>
              <a:off x="3210" y="1556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7" name="Line 53"/>
            <p:cNvSpPr>
              <a:spLocks noChangeShapeType="1"/>
            </p:cNvSpPr>
            <p:nvPr/>
          </p:nvSpPr>
          <p:spPr bwMode="auto">
            <a:xfrm>
              <a:off x="3210" y="2571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8" name="Line 54"/>
            <p:cNvSpPr>
              <a:spLocks noChangeShapeType="1"/>
            </p:cNvSpPr>
            <p:nvPr/>
          </p:nvSpPr>
          <p:spPr bwMode="auto">
            <a:xfrm flipV="1">
              <a:off x="4492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Line 55"/>
            <p:cNvSpPr>
              <a:spLocks noChangeShapeType="1"/>
            </p:cNvSpPr>
            <p:nvPr/>
          </p:nvSpPr>
          <p:spPr bwMode="auto">
            <a:xfrm flipV="1">
              <a:off x="3210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Line 56"/>
            <p:cNvSpPr>
              <a:spLocks noChangeShapeType="1"/>
            </p:cNvSpPr>
            <p:nvPr/>
          </p:nvSpPr>
          <p:spPr bwMode="auto">
            <a:xfrm>
              <a:off x="3210" y="2571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Line 57"/>
            <p:cNvSpPr>
              <a:spLocks noChangeShapeType="1"/>
            </p:cNvSpPr>
            <p:nvPr/>
          </p:nvSpPr>
          <p:spPr bwMode="auto">
            <a:xfrm flipV="1">
              <a:off x="3210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Line 58"/>
            <p:cNvSpPr>
              <a:spLocks noChangeShapeType="1"/>
            </p:cNvSpPr>
            <p:nvPr/>
          </p:nvSpPr>
          <p:spPr bwMode="auto">
            <a:xfrm flipV="1">
              <a:off x="3210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Line 59"/>
            <p:cNvSpPr>
              <a:spLocks noChangeShapeType="1"/>
            </p:cNvSpPr>
            <p:nvPr/>
          </p:nvSpPr>
          <p:spPr bwMode="auto">
            <a:xfrm>
              <a:off x="3210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Rectangle 60"/>
            <p:cNvSpPr>
              <a:spLocks noChangeArrowheads="1"/>
            </p:cNvSpPr>
            <p:nvPr/>
          </p:nvSpPr>
          <p:spPr bwMode="auto">
            <a:xfrm>
              <a:off x="3188" y="260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05" name="Line 61"/>
            <p:cNvSpPr>
              <a:spLocks noChangeShapeType="1"/>
            </p:cNvSpPr>
            <p:nvPr/>
          </p:nvSpPr>
          <p:spPr bwMode="auto">
            <a:xfrm flipV="1">
              <a:off x="3463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6" name="Line 62"/>
            <p:cNvSpPr>
              <a:spLocks noChangeShapeType="1"/>
            </p:cNvSpPr>
            <p:nvPr/>
          </p:nvSpPr>
          <p:spPr bwMode="auto">
            <a:xfrm>
              <a:off x="3463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7" name="Rectangle 63"/>
            <p:cNvSpPr>
              <a:spLocks noChangeArrowheads="1"/>
            </p:cNvSpPr>
            <p:nvPr/>
          </p:nvSpPr>
          <p:spPr bwMode="auto">
            <a:xfrm>
              <a:off x="3414" y="2600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08" name="Line 64"/>
            <p:cNvSpPr>
              <a:spLocks noChangeShapeType="1"/>
            </p:cNvSpPr>
            <p:nvPr/>
          </p:nvSpPr>
          <p:spPr bwMode="auto">
            <a:xfrm flipV="1">
              <a:off x="3724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9" name="Line 65"/>
            <p:cNvSpPr>
              <a:spLocks noChangeShapeType="1"/>
            </p:cNvSpPr>
            <p:nvPr/>
          </p:nvSpPr>
          <p:spPr bwMode="auto">
            <a:xfrm>
              <a:off x="3724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0" name="Rectangle 66"/>
            <p:cNvSpPr>
              <a:spLocks noChangeArrowheads="1"/>
            </p:cNvSpPr>
            <p:nvPr/>
          </p:nvSpPr>
          <p:spPr bwMode="auto">
            <a:xfrm>
              <a:off x="3653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11" name="Line 67"/>
            <p:cNvSpPr>
              <a:spLocks noChangeShapeType="1"/>
            </p:cNvSpPr>
            <p:nvPr/>
          </p:nvSpPr>
          <p:spPr bwMode="auto">
            <a:xfrm flipV="1">
              <a:off x="3977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2" name="Line 68"/>
            <p:cNvSpPr>
              <a:spLocks noChangeShapeType="1"/>
            </p:cNvSpPr>
            <p:nvPr/>
          </p:nvSpPr>
          <p:spPr bwMode="auto">
            <a:xfrm>
              <a:off x="3977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3" name="Rectangle 69"/>
            <p:cNvSpPr>
              <a:spLocks noChangeArrowheads="1"/>
            </p:cNvSpPr>
            <p:nvPr/>
          </p:nvSpPr>
          <p:spPr bwMode="auto">
            <a:xfrm>
              <a:off x="3907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14" name="Line 70"/>
            <p:cNvSpPr>
              <a:spLocks noChangeShapeType="1"/>
            </p:cNvSpPr>
            <p:nvPr/>
          </p:nvSpPr>
          <p:spPr bwMode="auto">
            <a:xfrm flipV="1">
              <a:off x="4238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5" name="Line 71"/>
            <p:cNvSpPr>
              <a:spLocks noChangeShapeType="1"/>
            </p:cNvSpPr>
            <p:nvPr/>
          </p:nvSpPr>
          <p:spPr bwMode="auto">
            <a:xfrm>
              <a:off x="4238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Rectangle 72"/>
            <p:cNvSpPr>
              <a:spLocks noChangeArrowheads="1"/>
            </p:cNvSpPr>
            <p:nvPr/>
          </p:nvSpPr>
          <p:spPr bwMode="auto">
            <a:xfrm>
              <a:off x="4167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17" name="Line 73"/>
            <p:cNvSpPr>
              <a:spLocks noChangeShapeType="1"/>
            </p:cNvSpPr>
            <p:nvPr/>
          </p:nvSpPr>
          <p:spPr bwMode="auto">
            <a:xfrm flipV="1">
              <a:off x="4492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8" name="Line 74"/>
            <p:cNvSpPr>
              <a:spLocks noChangeShapeType="1"/>
            </p:cNvSpPr>
            <p:nvPr/>
          </p:nvSpPr>
          <p:spPr bwMode="auto">
            <a:xfrm>
              <a:off x="4492" y="1556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9" name="Rectangle 75"/>
            <p:cNvSpPr>
              <a:spLocks noChangeArrowheads="1"/>
            </p:cNvSpPr>
            <p:nvPr/>
          </p:nvSpPr>
          <p:spPr bwMode="auto">
            <a:xfrm>
              <a:off x="4422" y="2600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20" name="Line 76"/>
            <p:cNvSpPr>
              <a:spLocks noChangeShapeType="1"/>
            </p:cNvSpPr>
            <p:nvPr/>
          </p:nvSpPr>
          <p:spPr bwMode="auto">
            <a:xfrm>
              <a:off x="3210" y="257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1" name="Line 77"/>
            <p:cNvSpPr>
              <a:spLocks noChangeShapeType="1"/>
            </p:cNvSpPr>
            <p:nvPr/>
          </p:nvSpPr>
          <p:spPr bwMode="auto">
            <a:xfrm flipH="1">
              <a:off x="4478" y="257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2" name="Rectangle 78"/>
            <p:cNvSpPr>
              <a:spLocks noChangeArrowheads="1"/>
            </p:cNvSpPr>
            <p:nvPr/>
          </p:nvSpPr>
          <p:spPr bwMode="auto">
            <a:xfrm>
              <a:off x="2956" y="2515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0.018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23" name="Line 79"/>
            <p:cNvSpPr>
              <a:spLocks noChangeShapeType="1"/>
            </p:cNvSpPr>
            <p:nvPr/>
          </p:nvSpPr>
          <p:spPr bwMode="auto">
            <a:xfrm>
              <a:off x="3210" y="2230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4" name="Line 80"/>
            <p:cNvSpPr>
              <a:spLocks noChangeShapeType="1"/>
            </p:cNvSpPr>
            <p:nvPr/>
          </p:nvSpPr>
          <p:spPr bwMode="auto">
            <a:xfrm flipH="1">
              <a:off x="4478" y="2230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5" name="Rectangle 81"/>
            <p:cNvSpPr>
              <a:spLocks noChangeArrowheads="1"/>
            </p:cNvSpPr>
            <p:nvPr/>
          </p:nvSpPr>
          <p:spPr bwMode="auto">
            <a:xfrm>
              <a:off x="3006" y="2174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26" name="Line 82"/>
            <p:cNvSpPr>
              <a:spLocks noChangeShapeType="1"/>
            </p:cNvSpPr>
            <p:nvPr/>
          </p:nvSpPr>
          <p:spPr bwMode="auto">
            <a:xfrm>
              <a:off x="3210" y="189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7" name="Line 83"/>
            <p:cNvSpPr>
              <a:spLocks noChangeShapeType="1"/>
            </p:cNvSpPr>
            <p:nvPr/>
          </p:nvSpPr>
          <p:spPr bwMode="auto">
            <a:xfrm flipH="1">
              <a:off x="4478" y="189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8" name="Rectangle 84"/>
            <p:cNvSpPr>
              <a:spLocks noChangeArrowheads="1"/>
            </p:cNvSpPr>
            <p:nvPr/>
          </p:nvSpPr>
          <p:spPr bwMode="auto">
            <a:xfrm>
              <a:off x="2956" y="1840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0.022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29" name="Line 85"/>
            <p:cNvSpPr>
              <a:spLocks noChangeShapeType="1"/>
            </p:cNvSpPr>
            <p:nvPr/>
          </p:nvSpPr>
          <p:spPr bwMode="auto">
            <a:xfrm>
              <a:off x="3210" y="155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Line 86"/>
            <p:cNvSpPr>
              <a:spLocks noChangeShapeType="1"/>
            </p:cNvSpPr>
            <p:nvPr/>
          </p:nvSpPr>
          <p:spPr bwMode="auto">
            <a:xfrm flipH="1">
              <a:off x="4478" y="155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Rectangle 87"/>
            <p:cNvSpPr>
              <a:spLocks noChangeArrowheads="1"/>
            </p:cNvSpPr>
            <p:nvPr/>
          </p:nvSpPr>
          <p:spPr bwMode="auto">
            <a:xfrm>
              <a:off x="2956" y="1499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0.024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32" name="Line 88"/>
            <p:cNvSpPr>
              <a:spLocks noChangeShapeType="1"/>
            </p:cNvSpPr>
            <p:nvPr/>
          </p:nvSpPr>
          <p:spPr bwMode="auto">
            <a:xfrm>
              <a:off x="3210" y="1556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3" name="Line 89"/>
            <p:cNvSpPr>
              <a:spLocks noChangeShapeType="1"/>
            </p:cNvSpPr>
            <p:nvPr/>
          </p:nvSpPr>
          <p:spPr bwMode="auto">
            <a:xfrm>
              <a:off x="3210" y="2571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4" name="Line 90"/>
            <p:cNvSpPr>
              <a:spLocks noChangeShapeType="1"/>
            </p:cNvSpPr>
            <p:nvPr/>
          </p:nvSpPr>
          <p:spPr bwMode="auto">
            <a:xfrm flipV="1">
              <a:off x="4492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5" name="Line 91"/>
            <p:cNvSpPr>
              <a:spLocks noChangeShapeType="1"/>
            </p:cNvSpPr>
            <p:nvPr/>
          </p:nvSpPr>
          <p:spPr bwMode="auto">
            <a:xfrm flipV="1">
              <a:off x="3210" y="1556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6" name="Freeform 92"/>
            <p:cNvSpPr>
              <a:spLocks/>
            </p:cNvSpPr>
            <p:nvPr/>
          </p:nvSpPr>
          <p:spPr bwMode="auto">
            <a:xfrm>
              <a:off x="3210" y="1762"/>
              <a:ext cx="1282" cy="483"/>
            </a:xfrm>
            <a:custGeom>
              <a:avLst/>
              <a:gdLst>
                <a:gd name="T0" fmla="*/ 25 w 1503"/>
                <a:gd name="T1" fmla="*/ 545 h 562"/>
                <a:gd name="T2" fmla="*/ 58 w 1503"/>
                <a:gd name="T3" fmla="*/ 545 h 562"/>
                <a:gd name="T4" fmla="*/ 91 w 1503"/>
                <a:gd name="T5" fmla="*/ 545 h 562"/>
                <a:gd name="T6" fmla="*/ 116 w 1503"/>
                <a:gd name="T7" fmla="*/ 297 h 562"/>
                <a:gd name="T8" fmla="*/ 141 w 1503"/>
                <a:gd name="T9" fmla="*/ 25 h 562"/>
                <a:gd name="T10" fmla="*/ 165 w 1503"/>
                <a:gd name="T11" fmla="*/ 25 h 562"/>
                <a:gd name="T12" fmla="*/ 190 w 1503"/>
                <a:gd name="T13" fmla="*/ 140 h 562"/>
                <a:gd name="T14" fmla="*/ 207 w 1503"/>
                <a:gd name="T15" fmla="*/ 248 h 562"/>
                <a:gd name="T16" fmla="*/ 231 w 1503"/>
                <a:gd name="T17" fmla="*/ 330 h 562"/>
                <a:gd name="T18" fmla="*/ 256 w 1503"/>
                <a:gd name="T19" fmla="*/ 388 h 562"/>
                <a:gd name="T20" fmla="*/ 281 w 1503"/>
                <a:gd name="T21" fmla="*/ 421 h 562"/>
                <a:gd name="T22" fmla="*/ 314 w 1503"/>
                <a:gd name="T23" fmla="*/ 454 h 562"/>
                <a:gd name="T24" fmla="*/ 347 w 1503"/>
                <a:gd name="T25" fmla="*/ 471 h 562"/>
                <a:gd name="T26" fmla="*/ 380 w 1503"/>
                <a:gd name="T27" fmla="*/ 479 h 562"/>
                <a:gd name="T28" fmla="*/ 413 w 1503"/>
                <a:gd name="T29" fmla="*/ 479 h 562"/>
                <a:gd name="T30" fmla="*/ 446 w 1503"/>
                <a:gd name="T31" fmla="*/ 463 h 562"/>
                <a:gd name="T32" fmla="*/ 479 w 1503"/>
                <a:gd name="T33" fmla="*/ 438 h 562"/>
                <a:gd name="T34" fmla="*/ 512 w 1503"/>
                <a:gd name="T35" fmla="*/ 413 h 562"/>
                <a:gd name="T36" fmla="*/ 545 w 1503"/>
                <a:gd name="T37" fmla="*/ 388 h 562"/>
                <a:gd name="T38" fmla="*/ 578 w 1503"/>
                <a:gd name="T39" fmla="*/ 372 h 562"/>
                <a:gd name="T40" fmla="*/ 611 w 1503"/>
                <a:gd name="T41" fmla="*/ 355 h 562"/>
                <a:gd name="T42" fmla="*/ 644 w 1503"/>
                <a:gd name="T43" fmla="*/ 347 h 562"/>
                <a:gd name="T44" fmla="*/ 677 w 1503"/>
                <a:gd name="T45" fmla="*/ 339 h 562"/>
                <a:gd name="T46" fmla="*/ 710 w 1503"/>
                <a:gd name="T47" fmla="*/ 339 h 562"/>
                <a:gd name="T48" fmla="*/ 744 w 1503"/>
                <a:gd name="T49" fmla="*/ 330 h 562"/>
                <a:gd name="T50" fmla="*/ 777 w 1503"/>
                <a:gd name="T51" fmla="*/ 330 h 562"/>
                <a:gd name="T52" fmla="*/ 810 w 1503"/>
                <a:gd name="T53" fmla="*/ 330 h 562"/>
                <a:gd name="T54" fmla="*/ 843 w 1503"/>
                <a:gd name="T55" fmla="*/ 330 h 562"/>
                <a:gd name="T56" fmla="*/ 876 w 1503"/>
                <a:gd name="T57" fmla="*/ 322 h 562"/>
                <a:gd name="T58" fmla="*/ 909 w 1503"/>
                <a:gd name="T59" fmla="*/ 322 h 562"/>
                <a:gd name="T60" fmla="*/ 942 w 1503"/>
                <a:gd name="T61" fmla="*/ 322 h 562"/>
                <a:gd name="T62" fmla="*/ 975 w 1503"/>
                <a:gd name="T63" fmla="*/ 322 h 562"/>
                <a:gd name="T64" fmla="*/ 1008 w 1503"/>
                <a:gd name="T65" fmla="*/ 322 h 562"/>
                <a:gd name="T66" fmla="*/ 1041 w 1503"/>
                <a:gd name="T67" fmla="*/ 322 h 562"/>
                <a:gd name="T68" fmla="*/ 1074 w 1503"/>
                <a:gd name="T69" fmla="*/ 322 h 562"/>
                <a:gd name="T70" fmla="*/ 1107 w 1503"/>
                <a:gd name="T71" fmla="*/ 322 h 562"/>
                <a:gd name="T72" fmla="*/ 1140 w 1503"/>
                <a:gd name="T73" fmla="*/ 322 h 562"/>
                <a:gd name="T74" fmla="*/ 1173 w 1503"/>
                <a:gd name="T75" fmla="*/ 322 h 562"/>
                <a:gd name="T76" fmla="*/ 1206 w 1503"/>
                <a:gd name="T77" fmla="*/ 322 h 562"/>
                <a:gd name="T78" fmla="*/ 1239 w 1503"/>
                <a:gd name="T79" fmla="*/ 322 h 562"/>
                <a:gd name="T80" fmla="*/ 1272 w 1503"/>
                <a:gd name="T81" fmla="*/ 322 h 562"/>
                <a:gd name="T82" fmla="*/ 1305 w 1503"/>
                <a:gd name="T83" fmla="*/ 322 h 562"/>
                <a:gd name="T84" fmla="*/ 1338 w 1503"/>
                <a:gd name="T85" fmla="*/ 322 h 562"/>
                <a:gd name="T86" fmla="*/ 1371 w 1503"/>
                <a:gd name="T87" fmla="*/ 322 h 562"/>
                <a:gd name="T88" fmla="*/ 1404 w 1503"/>
                <a:gd name="T89" fmla="*/ 322 h 562"/>
                <a:gd name="T90" fmla="*/ 1437 w 1503"/>
                <a:gd name="T91" fmla="*/ 322 h 562"/>
                <a:gd name="T92" fmla="*/ 1470 w 1503"/>
                <a:gd name="T93" fmla="*/ 322 h 562"/>
                <a:gd name="T94" fmla="*/ 1503 w 1503"/>
                <a:gd name="T95" fmla="*/ 32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03" h="562">
                  <a:moveTo>
                    <a:pt x="0" y="545"/>
                  </a:moveTo>
                  <a:lnTo>
                    <a:pt x="8" y="545"/>
                  </a:lnTo>
                  <a:lnTo>
                    <a:pt x="17" y="545"/>
                  </a:lnTo>
                  <a:lnTo>
                    <a:pt x="25" y="545"/>
                  </a:lnTo>
                  <a:lnTo>
                    <a:pt x="33" y="545"/>
                  </a:lnTo>
                  <a:lnTo>
                    <a:pt x="41" y="545"/>
                  </a:lnTo>
                  <a:lnTo>
                    <a:pt x="50" y="545"/>
                  </a:lnTo>
                  <a:lnTo>
                    <a:pt x="58" y="545"/>
                  </a:lnTo>
                  <a:lnTo>
                    <a:pt x="66" y="545"/>
                  </a:lnTo>
                  <a:lnTo>
                    <a:pt x="74" y="545"/>
                  </a:lnTo>
                  <a:lnTo>
                    <a:pt x="83" y="545"/>
                  </a:lnTo>
                  <a:lnTo>
                    <a:pt x="91" y="545"/>
                  </a:lnTo>
                  <a:lnTo>
                    <a:pt x="99" y="562"/>
                  </a:lnTo>
                  <a:lnTo>
                    <a:pt x="99" y="504"/>
                  </a:lnTo>
                  <a:lnTo>
                    <a:pt x="107" y="405"/>
                  </a:lnTo>
                  <a:lnTo>
                    <a:pt x="116" y="297"/>
                  </a:lnTo>
                  <a:lnTo>
                    <a:pt x="124" y="198"/>
                  </a:lnTo>
                  <a:lnTo>
                    <a:pt x="124" y="124"/>
                  </a:lnTo>
                  <a:lnTo>
                    <a:pt x="132" y="58"/>
                  </a:lnTo>
                  <a:lnTo>
                    <a:pt x="141" y="25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57" y="8"/>
                  </a:lnTo>
                  <a:lnTo>
                    <a:pt x="165" y="25"/>
                  </a:lnTo>
                  <a:lnTo>
                    <a:pt x="165" y="49"/>
                  </a:lnTo>
                  <a:lnTo>
                    <a:pt x="174" y="82"/>
                  </a:lnTo>
                  <a:lnTo>
                    <a:pt x="182" y="107"/>
                  </a:lnTo>
                  <a:lnTo>
                    <a:pt x="190" y="140"/>
                  </a:lnTo>
                  <a:lnTo>
                    <a:pt x="190" y="173"/>
                  </a:lnTo>
                  <a:lnTo>
                    <a:pt x="198" y="198"/>
                  </a:lnTo>
                  <a:lnTo>
                    <a:pt x="207" y="223"/>
                  </a:lnTo>
                  <a:lnTo>
                    <a:pt x="207" y="248"/>
                  </a:lnTo>
                  <a:lnTo>
                    <a:pt x="215" y="273"/>
                  </a:lnTo>
                  <a:lnTo>
                    <a:pt x="223" y="297"/>
                  </a:lnTo>
                  <a:lnTo>
                    <a:pt x="231" y="314"/>
                  </a:lnTo>
                  <a:lnTo>
                    <a:pt x="231" y="330"/>
                  </a:lnTo>
                  <a:lnTo>
                    <a:pt x="240" y="347"/>
                  </a:lnTo>
                  <a:lnTo>
                    <a:pt x="248" y="363"/>
                  </a:lnTo>
                  <a:lnTo>
                    <a:pt x="256" y="372"/>
                  </a:lnTo>
                  <a:lnTo>
                    <a:pt x="256" y="388"/>
                  </a:lnTo>
                  <a:lnTo>
                    <a:pt x="264" y="397"/>
                  </a:lnTo>
                  <a:lnTo>
                    <a:pt x="273" y="405"/>
                  </a:lnTo>
                  <a:lnTo>
                    <a:pt x="273" y="413"/>
                  </a:lnTo>
                  <a:lnTo>
                    <a:pt x="281" y="421"/>
                  </a:lnTo>
                  <a:lnTo>
                    <a:pt x="289" y="430"/>
                  </a:lnTo>
                  <a:lnTo>
                    <a:pt x="297" y="438"/>
                  </a:lnTo>
                  <a:lnTo>
                    <a:pt x="306" y="446"/>
                  </a:lnTo>
                  <a:lnTo>
                    <a:pt x="314" y="454"/>
                  </a:lnTo>
                  <a:lnTo>
                    <a:pt x="322" y="463"/>
                  </a:lnTo>
                  <a:lnTo>
                    <a:pt x="330" y="463"/>
                  </a:lnTo>
                  <a:lnTo>
                    <a:pt x="339" y="471"/>
                  </a:lnTo>
                  <a:lnTo>
                    <a:pt x="347" y="471"/>
                  </a:lnTo>
                  <a:lnTo>
                    <a:pt x="355" y="471"/>
                  </a:lnTo>
                  <a:lnTo>
                    <a:pt x="364" y="479"/>
                  </a:lnTo>
                  <a:lnTo>
                    <a:pt x="372" y="479"/>
                  </a:lnTo>
                  <a:lnTo>
                    <a:pt x="380" y="479"/>
                  </a:lnTo>
                  <a:lnTo>
                    <a:pt x="388" y="479"/>
                  </a:lnTo>
                  <a:lnTo>
                    <a:pt x="397" y="479"/>
                  </a:lnTo>
                  <a:lnTo>
                    <a:pt x="405" y="479"/>
                  </a:lnTo>
                  <a:lnTo>
                    <a:pt x="413" y="479"/>
                  </a:lnTo>
                  <a:lnTo>
                    <a:pt x="421" y="479"/>
                  </a:lnTo>
                  <a:lnTo>
                    <a:pt x="430" y="471"/>
                  </a:lnTo>
                  <a:lnTo>
                    <a:pt x="438" y="471"/>
                  </a:lnTo>
                  <a:lnTo>
                    <a:pt x="446" y="463"/>
                  </a:lnTo>
                  <a:lnTo>
                    <a:pt x="454" y="454"/>
                  </a:lnTo>
                  <a:lnTo>
                    <a:pt x="463" y="446"/>
                  </a:lnTo>
                  <a:lnTo>
                    <a:pt x="471" y="446"/>
                  </a:lnTo>
                  <a:lnTo>
                    <a:pt x="479" y="438"/>
                  </a:lnTo>
                  <a:lnTo>
                    <a:pt x="487" y="430"/>
                  </a:lnTo>
                  <a:lnTo>
                    <a:pt x="496" y="421"/>
                  </a:lnTo>
                  <a:lnTo>
                    <a:pt x="504" y="413"/>
                  </a:lnTo>
                  <a:lnTo>
                    <a:pt x="512" y="413"/>
                  </a:lnTo>
                  <a:lnTo>
                    <a:pt x="520" y="405"/>
                  </a:lnTo>
                  <a:lnTo>
                    <a:pt x="529" y="397"/>
                  </a:lnTo>
                  <a:lnTo>
                    <a:pt x="537" y="397"/>
                  </a:lnTo>
                  <a:lnTo>
                    <a:pt x="545" y="388"/>
                  </a:lnTo>
                  <a:lnTo>
                    <a:pt x="554" y="388"/>
                  </a:lnTo>
                  <a:lnTo>
                    <a:pt x="562" y="380"/>
                  </a:lnTo>
                  <a:lnTo>
                    <a:pt x="570" y="372"/>
                  </a:lnTo>
                  <a:lnTo>
                    <a:pt x="578" y="372"/>
                  </a:lnTo>
                  <a:lnTo>
                    <a:pt x="587" y="372"/>
                  </a:lnTo>
                  <a:lnTo>
                    <a:pt x="595" y="363"/>
                  </a:lnTo>
                  <a:lnTo>
                    <a:pt x="603" y="363"/>
                  </a:lnTo>
                  <a:lnTo>
                    <a:pt x="611" y="355"/>
                  </a:lnTo>
                  <a:lnTo>
                    <a:pt x="620" y="355"/>
                  </a:lnTo>
                  <a:lnTo>
                    <a:pt x="628" y="355"/>
                  </a:lnTo>
                  <a:lnTo>
                    <a:pt x="636" y="355"/>
                  </a:lnTo>
                  <a:lnTo>
                    <a:pt x="644" y="347"/>
                  </a:lnTo>
                  <a:lnTo>
                    <a:pt x="653" y="347"/>
                  </a:lnTo>
                  <a:lnTo>
                    <a:pt x="661" y="347"/>
                  </a:lnTo>
                  <a:lnTo>
                    <a:pt x="669" y="347"/>
                  </a:lnTo>
                  <a:lnTo>
                    <a:pt x="677" y="339"/>
                  </a:lnTo>
                  <a:lnTo>
                    <a:pt x="686" y="339"/>
                  </a:lnTo>
                  <a:lnTo>
                    <a:pt x="694" y="339"/>
                  </a:lnTo>
                  <a:lnTo>
                    <a:pt x="702" y="339"/>
                  </a:lnTo>
                  <a:lnTo>
                    <a:pt x="710" y="339"/>
                  </a:lnTo>
                  <a:lnTo>
                    <a:pt x="719" y="339"/>
                  </a:lnTo>
                  <a:lnTo>
                    <a:pt x="727" y="330"/>
                  </a:lnTo>
                  <a:lnTo>
                    <a:pt x="735" y="330"/>
                  </a:lnTo>
                  <a:lnTo>
                    <a:pt x="744" y="330"/>
                  </a:lnTo>
                  <a:lnTo>
                    <a:pt x="752" y="330"/>
                  </a:lnTo>
                  <a:lnTo>
                    <a:pt x="760" y="330"/>
                  </a:lnTo>
                  <a:lnTo>
                    <a:pt x="768" y="330"/>
                  </a:lnTo>
                  <a:lnTo>
                    <a:pt x="777" y="330"/>
                  </a:lnTo>
                  <a:lnTo>
                    <a:pt x="785" y="330"/>
                  </a:lnTo>
                  <a:lnTo>
                    <a:pt x="793" y="330"/>
                  </a:lnTo>
                  <a:lnTo>
                    <a:pt x="801" y="330"/>
                  </a:lnTo>
                  <a:lnTo>
                    <a:pt x="810" y="330"/>
                  </a:lnTo>
                  <a:lnTo>
                    <a:pt x="818" y="330"/>
                  </a:lnTo>
                  <a:lnTo>
                    <a:pt x="826" y="330"/>
                  </a:lnTo>
                  <a:lnTo>
                    <a:pt x="834" y="330"/>
                  </a:lnTo>
                  <a:lnTo>
                    <a:pt x="843" y="330"/>
                  </a:lnTo>
                  <a:lnTo>
                    <a:pt x="851" y="330"/>
                  </a:lnTo>
                  <a:lnTo>
                    <a:pt x="859" y="322"/>
                  </a:lnTo>
                  <a:lnTo>
                    <a:pt x="867" y="322"/>
                  </a:lnTo>
                  <a:lnTo>
                    <a:pt x="876" y="322"/>
                  </a:lnTo>
                  <a:lnTo>
                    <a:pt x="884" y="322"/>
                  </a:lnTo>
                  <a:lnTo>
                    <a:pt x="892" y="322"/>
                  </a:lnTo>
                  <a:lnTo>
                    <a:pt x="900" y="322"/>
                  </a:lnTo>
                  <a:lnTo>
                    <a:pt x="909" y="322"/>
                  </a:lnTo>
                  <a:lnTo>
                    <a:pt x="917" y="322"/>
                  </a:lnTo>
                  <a:lnTo>
                    <a:pt x="925" y="322"/>
                  </a:lnTo>
                  <a:lnTo>
                    <a:pt x="933" y="322"/>
                  </a:lnTo>
                  <a:lnTo>
                    <a:pt x="942" y="322"/>
                  </a:lnTo>
                  <a:lnTo>
                    <a:pt x="950" y="322"/>
                  </a:lnTo>
                  <a:lnTo>
                    <a:pt x="958" y="322"/>
                  </a:lnTo>
                  <a:lnTo>
                    <a:pt x="967" y="322"/>
                  </a:lnTo>
                  <a:lnTo>
                    <a:pt x="975" y="322"/>
                  </a:lnTo>
                  <a:lnTo>
                    <a:pt x="983" y="322"/>
                  </a:lnTo>
                  <a:lnTo>
                    <a:pt x="991" y="322"/>
                  </a:lnTo>
                  <a:lnTo>
                    <a:pt x="1000" y="322"/>
                  </a:lnTo>
                  <a:lnTo>
                    <a:pt x="1008" y="322"/>
                  </a:lnTo>
                  <a:lnTo>
                    <a:pt x="1016" y="322"/>
                  </a:lnTo>
                  <a:lnTo>
                    <a:pt x="1024" y="322"/>
                  </a:lnTo>
                  <a:lnTo>
                    <a:pt x="1033" y="322"/>
                  </a:lnTo>
                  <a:lnTo>
                    <a:pt x="1041" y="322"/>
                  </a:lnTo>
                  <a:lnTo>
                    <a:pt x="1049" y="322"/>
                  </a:lnTo>
                  <a:lnTo>
                    <a:pt x="1057" y="322"/>
                  </a:lnTo>
                  <a:lnTo>
                    <a:pt x="1066" y="322"/>
                  </a:lnTo>
                  <a:lnTo>
                    <a:pt x="1074" y="322"/>
                  </a:lnTo>
                  <a:lnTo>
                    <a:pt x="1082" y="322"/>
                  </a:lnTo>
                  <a:lnTo>
                    <a:pt x="1090" y="322"/>
                  </a:lnTo>
                  <a:lnTo>
                    <a:pt x="1099" y="322"/>
                  </a:lnTo>
                  <a:lnTo>
                    <a:pt x="1107" y="322"/>
                  </a:lnTo>
                  <a:lnTo>
                    <a:pt x="1115" y="322"/>
                  </a:lnTo>
                  <a:lnTo>
                    <a:pt x="1123" y="322"/>
                  </a:lnTo>
                  <a:lnTo>
                    <a:pt x="1132" y="322"/>
                  </a:lnTo>
                  <a:lnTo>
                    <a:pt x="1140" y="322"/>
                  </a:lnTo>
                  <a:lnTo>
                    <a:pt x="1148" y="322"/>
                  </a:lnTo>
                  <a:lnTo>
                    <a:pt x="1157" y="322"/>
                  </a:lnTo>
                  <a:lnTo>
                    <a:pt x="1165" y="322"/>
                  </a:lnTo>
                  <a:lnTo>
                    <a:pt x="1173" y="322"/>
                  </a:lnTo>
                  <a:lnTo>
                    <a:pt x="1181" y="322"/>
                  </a:lnTo>
                  <a:lnTo>
                    <a:pt x="1190" y="322"/>
                  </a:lnTo>
                  <a:lnTo>
                    <a:pt x="1198" y="322"/>
                  </a:lnTo>
                  <a:lnTo>
                    <a:pt x="1206" y="322"/>
                  </a:lnTo>
                  <a:lnTo>
                    <a:pt x="1214" y="322"/>
                  </a:lnTo>
                  <a:lnTo>
                    <a:pt x="1223" y="322"/>
                  </a:lnTo>
                  <a:lnTo>
                    <a:pt x="1231" y="322"/>
                  </a:lnTo>
                  <a:lnTo>
                    <a:pt x="1239" y="322"/>
                  </a:lnTo>
                  <a:lnTo>
                    <a:pt x="1247" y="322"/>
                  </a:lnTo>
                  <a:lnTo>
                    <a:pt x="1256" y="322"/>
                  </a:lnTo>
                  <a:lnTo>
                    <a:pt x="1264" y="322"/>
                  </a:lnTo>
                  <a:lnTo>
                    <a:pt x="1272" y="322"/>
                  </a:lnTo>
                  <a:lnTo>
                    <a:pt x="1280" y="322"/>
                  </a:lnTo>
                  <a:lnTo>
                    <a:pt x="1289" y="322"/>
                  </a:lnTo>
                  <a:lnTo>
                    <a:pt x="1297" y="322"/>
                  </a:lnTo>
                  <a:lnTo>
                    <a:pt x="1305" y="322"/>
                  </a:lnTo>
                  <a:lnTo>
                    <a:pt x="1313" y="322"/>
                  </a:lnTo>
                  <a:lnTo>
                    <a:pt x="1322" y="322"/>
                  </a:lnTo>
                  <a:lnTo>
                    <a:pt x="1330" y="322"/>
                  </a:lnTo>
                  <a:lnTo>
                    <a:pt x="1338" y="322"/>
                  </a:lnTo>
                  <a:lnTo>
                    <a:pt x="1347" y="322"/>
                  </a:lnTo>
                  <a:lnTo>
                    <a:pt x="1355" y="322"/>
                  </a:lnTo>
                  <a:lnTo>
                    <a:pt x="1363" y="322"/>
                  </a:lnTo>
                  <a:lnTo>
                    <a:pt x="1371" y="322"/>
                  </a:lnTo>
                  <a:lnTo>
                    <a:pt x="1380" y="322"/>
                  </a:lnTo>
                  <a:lnTo>
                    <a:pt x="1388" y="322"/>
                  </a:lnTo>
                  <a:lnTo>
                    <a:pt x="1396" y="322"/>
                  </a:lnTo>
                  <a:lnTo>
                    <a:pt x="1404" y="322"/>
                  </a:lnTo>
                  <a:lnTo>
                    <a:pt x="1413" y="322"/>
                  </a:lnTo>
                  <a:lnTo>
                    <a:pt x="1421" y="322"/>
                  </a:lnTo>
                  <a:lnTo>
                    <a:pt x="1429" y="322"/>
                  </a:lnTo>
                  <a:lnTo>
                    <a:pt x="1437" y="322"/>
                  </a:lnTo>
                  <a:lnTo>
                    <a:pt x="1446" y="322"/>
                  </a:lnTo>
                  <a:lnTo>
                    <a:pt x="1454" y="322"/>
                  </a:lnTo>
                  <a:lnTo>
                    <a:pt x="1462" y="322"/>
                  </a:lnTo>
                  <a:lnTo>
                    <a:pt x="1470" y="322"/>
                  </a:lnTo>
                  <a:lnTo>
                    <a:pt x="1479" y="322"/>
                  </a:lnTo>
                  <a:lnTo>
                    <a:pt x="1487" y="322"/>
                  </a:lnTo>
                  <a:lnTo>
                    <a:pt x="1495" y="322"/>
                  </a:lnTo>
                  <a:lnTo>
                    <a:pt x="1503" y="322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Freeform 93"/>
            <p:cNvSpPr>
              <a:spLocks/>
            </p:cNvSpPr>
            <p:nvPr/>
          </p:nvSpPr>
          <p:spPr bwMode="auto">
            <a:xfrm>
              <a:off x="3210" y="2230"/>
              <a:ext cx="1282" cy="1"/>
            </a:xfrm>
            <a:custGeom>
              <a:avLst/>
              <a:gdLst>
                <a:gd name="T0" fmla="*/ 17 w 1503"/>
                <a:gd name="T1" fmla="*/ 41 w 1503"/>
                <a:gd name="T2" fmla="*/ 66 w 1503"/>
                <a:gd name="T3" fmla="*/ 91 w 1503"/>
                <a:gd name="T4" fmla="*/ 116 w 1503"/>
                <a:gd name="T5" fmla="*/ 141 w 1503"/>
                <a:gd name="T6" fmla="*/ 165 w 1503"/>
                <a:gd name="T7" fmla="*/ 190 w 1503"/>
                <a:gd name="T8" fmla="*/ 215 w 1503"/>
                <a:gd name="T9" fmla="*/ 240 w 1503"/>
                <a:gd name="T10" fmla="*/ 264 w 1503"/>
                <a:gd name="T11" fmla="*/ 289 w 1503"/>
                <a:gd name="T12" fmla="*/ 314 w 1503"/>
                <a:gd name="T13" fmla="*/ 339 w 1503"/>
                <a:gd name="T14" fmla="*/ 364 w 1503"/>
                <a:gd name="T15" fmla="*/ 388 w 1503"/>
                <a:gd name="T16" fmla="*/ 413 w 1503"/>
                <a:gd name="T17" fmla="*/ 438 w 1503"/>
                <a:gd name="T18" fmla="*/ 463 w 1503"/>
                <a:gd name="T19" fmla="*/ 487 w 1503"/>
                <a:gd name="T20" fmla="*/ 512 w 1503"/>
                <a:gd name="T21" fmla="*/ 537 w 1503"/>
                <a:gd name="T22" fmla="*/ 562 w 1503"/>
                <a:gd name="T23" fmla="*/ 587 w 1503"/>
                <a:gd name="T24" fmla="*/ 611 w 1503"/>
                <a:gd name="T25" fmla="*/ 636 w 1503"/>
                <a:gd name="T26" fmla="*/ 661 w 1503"/>
                <a:gd name="T27" fmla="*/ 686 w 1503"/>
                <a:gd name="T28" fmla="*/ 710 w 1503"/>
                <a:gd name="T29" fmla="*/ 735 w 1503"/>
                <a:gd name="T30" fmla="*/ 760 w 1503"/>
                <a:gd name="T31" fmla="*/ 785 w 1503"/>
                <a:gd name="T32" fmla="*/ 810 w 1503"/>
                <a:gd name="T33" fmla="*/ 834 w 1503"/>
                <a:gd name="T34" fmla="*/ 859 w 1503"/>
                <a:gd name="T35" fmla="*/ 884 w 1503"/>
                <a:gd name="T36" fmla="*/ 909 w 1503"/>
                <a:gd name="T37" fmla="*/ 933 w 1503"/>
                <a:gd name="T38" fmla="*/ 958 w 1503"/>
                <a:gd name="T39" fmla="*/ 983 w 1503"/>
                <a:gd name="T40" fmla="*/ 1008 w 1503"/>
                <a:gd name="T41" fmla="*/ 1033 w 1503"/>
                <a:gd name="T42" fmla="*/ 1057 w 1503"/>
                <a:gd name="T43" fmla="*/ 1082 w 1503"/>
                <a:gd name="T44" fmla="*/ 1107 w 1503"/>
                <a:gd name="T45" fmla="*/ 1132 w 1503"/>
                <a:gd name="T46" fmla="*/ 1157 w 1503"/>
                <a:gd name="T47" fmla="*/ 1181 w 1503"/>
                <a:gd name="T48" fmla="*/ 1206 w 1503"/>
                <a:gd name="T49" fmla="*/ 1231 w 1503"/>
                <a:gd name="T50" fmla="*/ 1256 w 1503"/>
                <a:gd name="T51" fmla="*/ 1280 w 1503"/>
                <a:gd name="T52" fmla="*/ 1305 w 1503"/>
                <a:gd name="T53" fmla="*/ 1330 w 1503"/>
                <a:gd name="T54" fmla="*/ 1355 w 1503"/>
                <a:gd name="T55" fmla="*/ 1380 w 1503"/>
                <a:gd name="T56" fmla="*/ 1404 w 1503"/>
                <a:gd name="T57" fmla="*/ 1429 w 1503"/>
                <a:gd name="T58" fmla="*/ 1454 w 1503"/>
                <a:gd name="T59" fmla="*/ 1479 w 1503"/>
                <a:gd name="T60" fmla="*/ 1503 w 150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</a:cxnLst>
              <a:rect l="0" t="0" r="r" b="b"/>
              <a:pathLst>
                <a:path w="1503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1" y="0"/>
                  </a:lnTo>
                  <a:lnTo>
                    <a:pt x="289" y="0"/>
                  </a:lnTo>
                  <a:lnTo>
                    <a:pt x="297" y="0"/>
                  </a:lnTo>
                  <a:lnTo>
                    <a:pt x="306" y="0"/>
                  </a:lnTo>
                  <a:lnTo>
                    <a:pt x="314" y="0"/>
                  </a:lnTo>
                  <a:lnTo>
                    <a:pt x="322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7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72" y="0"/>
                  </a:lnTo>
                  <a:lnTo>
                    <a:pt x="380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5" y="0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30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1" y="0"/>
                  </a:lnTo>
                  <a:lnTo>
                    <a:pt x="479" y="0"/>
                  </a:lnTo>
                  <a:lnTo>
                    <a:pt x="487" y="0"/>
                  </a:lnTo>
                  <a:lnTo>
                    <a:pt x="496" y="0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20" y="0"/>
                  </a:lnTo>
                  <a:lnTo>
                    <a:pt x="529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70" y="0"/>
                  </a:lnTo>
                  <a:lnTo>
                    <a:pt x="578" y="0"/>
                  </a:lnTo>
                  <a:lnTo>
                    <a:pt x="587" y="0"/>
                  </a:lnTo>
                  <a:lnTo>
                    <a:pt x="595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20" y="0"/>
                  </a:lnTo>
                  <a:lnTo>
                    <a:pt x="628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61" y="0"/>
                  </a:lnTo>
                  <a:lnTo>
                    <a:pt x="669" y="0"/>
                  </a:lnTo>
                  <a:lnTo>
                    <a:pt x="677" y="0"/>
                  </a:lnTo>
                  <a:lnTo>
                    <a:pt x="686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9" y="0"/>
                  </a:lnTo>
                  <a:lnTo>
                    <a:pt x="727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68" y="0"/>
                  </a:lnTo>
                  <a:lnTo>
                    <a:pt x="777" y="0"/>
                  </a:lnTo>
                  <a:lnTo>
                    <a:pt x="785" y="0"/>
                  </a:lnTo>
                  <a:lnTo>
                    <a:pt x="793" y="0"/>
                  </a:lnTo>
                  <a:lnTo>
                    <a:pt x="801" y="0"/>
                  </a:lnTo>
                  <a:lnTo>
                    <a:pt x="810" y="0"/>
                  </a:lnTo>
                  <a:lnTo>
                    <a:pt x="818" y="0"/>
                  </a:lnTo>
                  <a:lnTo>
                    <a:pt x="826" y="0"/>
                  </a:lnTo>
                  <a:lnTo>
                    <a:pt x="834" y="0"/>
                  </a:lnTo>
                  <a:lnTo>
                    <a:pt x="843" y="0"/>
                  </a:lnTo>
                  <a:lnTo>
                    <a:pt x="851" y="0"/>
                  </a:lnTo>
                  <a:lnTo>
                    <a:pt x="859" y="0"/>
                  </a:lnTo>
                  <a:lnTo>
                    <a:pt x="867" y="0"/>
                  </a:lnTo>
                  <a:lnTo>
                    <a:pt x="876" y="0"/>
                  </a:lnTo>
                  <a:lnTo>
                    <a:pt x="884" y="0"/>
                  </a:lnTo>
                  <a:lnTo>
                    <a:pt x="892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7" y="0"/>
                  </a:lnTo>
                  <a:lnTo>
                    <a:pt x="925" y="0"/>
                  </a:lnTo>
                  <a:lnTo>
                    <a:pt x="933" y="0"/>
                  </a:lnTo>
                  <a:lnTo>
                    <a:pt x="942" y="0"/>
                  </a:lnTo>
                  <a:lnTo>
                    <a:pt x="950" y="0"/>
                  </a:lnTo>
                  <a:lnTo>
                    <a:pt x="958" y="0"/>
                  </a:lnTo>
                  <a:lnTo>
                    <a:pt x="967" y="0"/>
                  </a:lnTo>
                  <a:lnTo>
                    <a:pt x="975" y="0"/>
                  </a:lnTo>
                  <a:lnTo>
                    <a:pt x="983" y="0"/>
                  </a:lnTo>
                  <a:lnTo>
                    <a:pt x="991" y="0"/>
                  </a:lnTo>
                  <a:lnTo>
                    <a:pt x="1000" y="0"/>
                  </a:lnTo>
                  <a:lnTo>
                    <a:pt x="1008" y="0"/>
                  </a:lnTo>
                  <a:lnTo>
                    <a:pt x="1016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7" y="0"/>
                  </a:lnTo>
                  <a:lnTo>
                    <a:pt x="1066" y="0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099" y="0"/>
                  </a:lnTo>
                  <a:lnTo>
                    <a:pt x="1107" y="0"/>
                  </a:lnTo>
                  <a:lnTo>
                    <a:pt x="1115" y="0"/>
                  </a:lnTo>
                  <a:lnTo>
                    <a:pt x="1123" y="0"/>
                  </a:lnTo>
                  <a:lnTo>
                    <a:pt x="1132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7" y="0"/>
                  </a:lnTo>
                  <a:lnTo>
                    <a:pt x="1165" y="0"/>
                  </a:lnTo>
                  <a:lnTo>
                    <a:pt x="1173" y="0"/>
                  </a:lnTo>
                  <a:lnTo>
                    <a:pt x="1181" y="0"/>
                  </a:lnTo>
                  <a:lnTo>
                    <a:pt x="1190" y="0"/>
                  </a:lnTo>
                  <a:lnTo>
                    <a:pt x="1198" y="0"/>
                  </a:lnTo>
                  <a:lnTo>
                    <a:pt x="1206" y="0"/>
                  </a:lnTo>
                  <a:lnTo>
                    <a:pt x="1214" y="0"/>
                  </a:lnTo>
                  <a:lnTo>
                    <a:pt x="1223" y="0"/>
                  </a:lnTo>
                  <a:lnTo>
                    <a:pt x="1231" y="0"/>
                  </a:lnTo>
                  <a:lnTo>
                    <a:pt x="1239" y="0"/>
                  </a:lnTo>
                  <a:lnTo>
                    <a:pt x="1247" y="0"/>
                  </a:lnTo>
                  <a:lnTo>
                    <a:pt x="1256" y="0"/>
                  </a:lnTo>
                  <a:lnTo>
                    <a:pt x="1264" y="0"/>
                  </a:lnTo>
                  <a:lnTo>
                    <a:pt x="1272" y="0"/>
                  </a:lnTo>
                  <a:lnTo>
                    <a:pt x="1280" y="0"/>
                  </a:lnTo>
                  <a:lnTo>
                    <a:pt x="1289" y="0"/>
                  </a:lnTo>
                  <a:lnTo>
                    <a:pt x="1297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22" y="0"/>
                  </a:lnTo>
                  <a:lnTo>
                    <a:pt x="1330" y="0"/>
                  </a:lnTo>
                  <a:lnTo>
                    <a:pt x="1338" y="0"/>
                  </a:lnTo>
                  <a:lnTo>
                    <a:pt x="1347" y="0"/>
                  </a:lnTo>
                  <a:lnTo>
                    <a:pt x="1355" y="0"/>
                  </a:lnTo>
                  <a:lnTo>
                    <a:pt x="1363" y="0"/>
                  </a:lnTo>
                  <a:lnTo>
                    <a:pt x="1371" y="0"/>
                  </a:lnTo>
                  <a:lnTo>
                    <a:pt x="1380" y="0"/>
                  </a:lnTo>
                  <a:lnTo>
                    <a:pt x="1388" y="0"/>
                  </a:lnTo>
                  <a:lnTo>
                    <a:pt x="1396" y="0"/>
                  </a:lnTo>
                  <a:lnTo>
                    <a:pt x="1404" y="0"/>
                  </a:lnTo>
                  <a:lnTo>
                    <a:pt x="1413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7" y="0"/>
                  </a:lnTo>
                  <a:lnTo>
                    <a:pt x="1446" y="0"/>
                  </a:lnTo>
                  <a:lnTo>
                    <a:pt x="1454" y="0"/>
                  </a:lnTo>
                  <a:lnTo>
                    <a:pt x="1462" y="0"/>
                  </a:lnTo>
                  <a:lnTo>
                    <a:pt x="1470" y="0"/>
                  </a:lnTo>
                  <a:lnTo>
                    <a:pt x="1479" y="0"/>
                  </a:lnTo>
                  <a:lnTo>
                    <a:pt x="1487" y="0"/>
                  </a:lnTo>
                  <a:lnTo>
                    <a:pt x="1495" y="0"/>
                  </a:lnTo>
                  <a:lnTo>
                    <a:pt x="1503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Rectangle 94"/>
            <p:cNvSpPr>
              <a:spLocks noChangeArrowheads="1"/>
            </p:cNvSpPr>
            <p:nvPr/>
          </p:nvSpPr>
          <p:spPr bwMode="auto">
            <a:xfrm>
              <a:off x="3731" y="2721"/>
              <a:ext cx="2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</a:t>
              </a: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39" name="Rectangle 95"/>
            <p:cNvSpPr>
              <a:spLocks noChangeArrowheads="1"/>
            </p:cNvSpPr>
            <p:nvPr/>
          </p:nvSpPr>
          <p:spPr bwMode="auto">
            <a:xfrm rot="16200000">
              <a:off x="2593" y="2015"/>
              <a:ext cx="5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>
                  <a:solidFill>
                    <a:srgbClr val="000000"/>
                  </a:solidFill>
                </a:rPr>
                <a:t>Bottoms, XB</a:t>
              </a: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40" name="Rectangle 96"/>
            <p:cNvSpPr>
              <a:spLocks noChangeArrowheads="1"/>
            </p:cNvSpPr>
            <p:nvPr/>
          </p:nvSpPr>
          <p:spPr bwMode="auto">
            <a:xfrm>
              <a:off x="1442" y="2962"/>
              <a:ext cx="1282" cy="10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1" name="Rectangle 97"/>
            <p:cNvSpPr>
              <a:spLocks noChangeArrowheads="1"/>
            </p:cNvSpPr>
            <p:nvPr/>
          </p:nvSpPr>
          <p:spPr bwMode="auto">
            <a:xfrm>
              <a:off x="1442" y="2962"/>
              <a:ext cx="1282" cy="101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2" name="Line 98"/>
            <p:cNvSpPr>
              <a:spLocks noChangeShapeType="1"/>
            </p:cNvSpPr>
            <p:nvPr/>
          </p:nvSpPr>
          <p:spPr bwMode="auto">
            <a:xfrm>
              <a:off x="1442" y="2962"/>
              <a:ext cx="12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3" name="Line 99"/>
            <p:cNvSpPr>
              <a:spLocks noChangeShapeType="1"/>
            </p:cNvSpPr>
            <p:nvPr/>
          </p:nvSpPr>
          <p:spPr bwMode="auto">
            <a:xfrm>
              <a:off x="1442" y="3977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4" name="Line 100"/>
            <p:cNvSpPr>
              <a:spLocks noChangeShapeType="1"/>
            </p:cNvSpPr>
            <p:nvPr/>
          </p:nvSpPr>
          <p:spPr bwMode="auto">
            <a:xfrm flipV="1">
              <a:off x="2724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5" name="Line 101"/>
            <p:cNvSpPr>
              <a:spLocks noChangeShapeType="1"/>
            </p:cNvSpPr>
            <p:nvPr/>
          </p:nvSpPr>
          <p:spPr bwMode="auto">
            <a:xfrm flipV="1">
              <a:off x="1442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6" name="Line 102"/>
            <p:cNvSpPr>
              <a:spLocks noChangeShapeType="1"/>
            </p:cNvSpPr>
            <p:nvPr/>
          </p:nvSpPr>
          <p:spPr bwMode="auto">
            <a:xfrm>
              <a:off x="1442" y="3977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7" name="Line 103"/>
            <p:cNvSpPr>
              <a:spLocks noChangeShapeType="1"/>
            </p:cNvSpPr>
            <p:nvPr/>
          </p:nvSpPr>
          <p:spPr bwMode="auto">
            <a:xfrm flipV="1">
              <a:off x="1442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8" name="Line 104"/>
            <p:cNvSpPr>
              <a:spLocks noChangeShapeType="1"/>
            </p:cNvSpPr>
            <p:nvPr/>
          </p:nvSpPr>
          <p:spPr bwMode="auto">
            <a:xfrm flipV="1">
              <a:off x="1442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9" name="Line 105"/>
            <p:cNvSpPr>
              <a:spLocks noChangeShapeType="1"/>
            </p:cNvSpPr>
            <p:nvPr/>
          </p:nvSpPr>
          <p:spPr bwMode="auto">
            <a:xfrm>
              <a:off x="1442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0" name="Rectangle 106"/>
            <p:cNvSpPr>
              <a:spLocks noChangeArrowheads="1"/>
            </p:cNvSpPr>
            <p:nvPr/>
          </p:nvSpPr>
          <p:spPr bwMode="auto">
            <a:xfrm>
              <a:off x="1420" y="400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51" name="Line 107"/>
            <p:cNvSpPr>
              <a:spLocks noChangeShapeType="1"/>
            </p:cNvSpPr>
            <p:nvPr/>
          </p:nvSpPr>
          <p:spPr bwMode="auto">
            <a:xfrm flipV="1">
              <a:off x="1695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2" name="Line 108"/>
            <p:cNvSpPr>
              <a:spLocks noChangeShapeType="1"/>
            </p:cNvSpPr>
            <p:nvPr/>
          </p:nvSpPr>
          <p:spPr bwMode="auto">
            <a:xfrm>
              <a:off x="1695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3" name="Rectangle 109"/>
            <p:cNvSpPr>
              <a:spLocks noChangeArrowheads="1"/>
            </p:cNvSpPr>
            <p:nvPr/>
          </p:nvSpPr>
          <p:spPr bwMode="auto">
            <a:xfrm>
              <a:off x="1646" y="400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54" name="Line 110"/>
            <p:cNvSpPr>
              <a:spLocks noChangeShapeType="1"/>
            </p:cNvSpPr>
            <p:nvPr/>
          </p:nvSpPr>
          <p:spPr bwMode="auto">
            <a:xfrm flipV="1">
              <a:off x="1956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5" name="Line 111"/>
            <p:cNvSpPr>
              <a:spLocks noChangeShapeType="1"/>
            </p:cNvSpPr>
            <p:nvPr/>
          </p:nvSpPr>
          <p:spPr bwMode="auto">
            <a:xfrm>
              <a:off x="1956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6" name="Rectangle 112"/>
            <p:cNvSpPr>
              <a:spLocks noChangeArrowheads="1"/>
            </p:cNvSpPr>
            <p:nvPr/>
          </p:nvSpPr>
          <p:spPr bwMode="auto">
            <a:xfrm>
              <a:off x="1885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57" name="Line 113"/>
            <p:cNvSpPr>
              <a:spLocks noChangeShapeType="1"/>
            </p:cNvSpPr>
            <p:nvPr/>
          </p:nvSpPr>
          <p:spPr bwMode="auto">
            <a:xfrm flipV="1">
              <a:off x="2209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8" name="Line 114"/>
            <p:cNvSpPr>
              <a:spLocks noChangeShapeType="1"/>
            </p:cNvSpPr>
            <p:nvPr/>
          </p:nvSpPr>
          <p:spPr bwMode="auto">
            <a:xfrm>
              <a:off x="2209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9" name="Rectangle 115"/>
            <p:cNvSpPr>
              <a:spLocks noChangeArrowheads="1"/>
            </p:cNvSpPr>
            <p:nvPr/>
          </p:nvSpPr>
          <p:spPr bwMode="auto">
            <a:xfrm>
              <a:off x="2139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60" name="Line 116"/>
            <p:cNvSpPr>
              <a:spLocks noChangeShapeType="1"/>
            </p:cNvSpPr>
            <p:nvPr/>
          </p:nvSpPr>
          <p:spPr bwMode="auto">
            <a:xfrm flipV="1">
              <a:off x="2470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1" name="Line 117"/>
            <p:cNvSpPr>
              <a:spLocks noChangeShapeType="1"/>
            </p:cNvSpPr>
            <p:nvPr/>
          </p:nvSpPr>
          <p:spPr bwMode="auto">
            <a:xfrm>
              <a:off x="2470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2" name="Rectangle 118"/>
            <p:cNvSpPr>
              <a:spLocks noChangeArrowheads="1"/>
            </p:cNvSpPr>
            <p:nvPr/>
          </p:nvSpPr>
          <p:spPr bwMode="auto">
            <a:xfrm>
              <a:off x="2399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63" name="Line 119"/>
            <p:cNvSpPr>
              <a:spLocks noChangeShapeType="1"/>
            </p:cNvSpPr>
            <p:nvPr/>
          </p:nvSpPr>
          <p:spPr bwMode="auto">
            <a:xfrm flipV="1">
              <a:off x="2724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4" name="Line 120"/>
            <p:cNvSpPr>
              <a:spLocks noChangeShapeType="1"/>
            </p:cNvSpPr>
            <p:nvPr/>
          </p:nvSpPr>
          <p:spPr bwMode="auto">
            <a:xfrm>
              <a:off x="2724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5" name="Rectangle 121"/>
            <p:cNvSpPr>
              <a:spLocks noChangeArrowheads="1"/>
            </p:cNvSpPr>
            <p:nvPr/>
          </p:nvSpPr>
          <p:spPr bwMode="auto">
            <a:xfrm>
              <a:off x="2654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66" name="Line 122"/>
            <p:cNvSpPr>
              <a:spLocks noChangeShapeType="1"/>
            </p:cNvSpPr>
            <p:nvPr/>
          </p:nvSpPr>
          <p:spPr bwMode="auto">
            <a:xfrm>
              <a:off x="1442" y="3977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7" name="Line 123"/>
            <p:cNvSpPr>
              <a:spLocks noChangeShapeType="1"/>
            </p:cNvSpPr>
            <p:nvPr/>
          </p:nvSpPr>
          <p:spPr bwMode="auto">
            <a:xfrm flipH="1">
              <a:off x="2710" y="397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8" name="Rectangle 124"/>
            <p:cNvSpPr>
              <a:spLocks noChangeArrowheads="1"/>
            </p:cNvSpPr>
            <p:nvPr/>
          </p:nvSpPr>
          <p:spPr bwMode="auto">
            <a:xfrm>
              <a:off x="1287" y="3921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8.5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69" name="Line 125"/>
            <p:cNvSpPr>
              <a:spLocks noChangeShapeType="1"/>
            </p:cNvSpPr>
            <p:nvPr/>
          </p:nvSpPr>
          <p:spPr bwMode="auto">
            <a:xfrm>
              <a:off x="1442" y="3474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0" name="Line 126"/>
            <p:cNvSpPr>
              <a:spLocks noChangeShapeType="1"/>
            </p:cNvSpPr>
            <p:nvPr/>
          </p:nvSpPr>
          <p:spPr bwMode="auto">
            <a:xfrm flipH="1">
              <a:off x="2710" y="347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1" name="Rectangle 127"/>
            <p:cNvSpPr>
              <a:spLocks noChangeArrowheads="1"/>
            </p:cNvSpPr>
            <p:nvPr/>
          </p:nvSpPr>
          <p:spPr bwMode="auto">
            <a:xfrm>
              <a:off x="1364" y="341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9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72" name="Line 128"/>
            <p:cNvSpPr>
              <a:spLocks noChangeShapeType="1"/>
            </p:cNvSpPr>
            <p:nvPr/>
          </p:nvSpPr>
          <p:spPr bwMode="auto">
            <a:xfrm>
              <a:off x="1442" y="2962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3" name="Line 129"/>
            <p:cNvSpPr>
              <a:spLocks noChangeShapeType="1"/>
            </p:cNvSpPr>
            <p:nvPr/>
          </p:nvSpPr>
          <p:spPr bwMode="auto">
            <a:xfrm flipH="1">
              <a:off x="2710" y="296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4" name="Rectangle 130"/>
            <p:cNvSpPr>
              <a:spLocks noChangeArrowheads="1"/>
            </p:cNvSpPr>
            <p:nvPr/>
          </p:nvSpPr>
          <p:spPr bwMode="auto">
            <a:xfrm>
              <a:off x="1287" y="2905"/>
              <a:ext cx="1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9.5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75" name="Line 131"/>
            <p:cNvSpPr>
              <a:spLocks noChangeShapeType="1"/>
            </p:cNvSpPr>
            <p:nvPr/>
          </p:nvSpPr>
          <p:spPr bwMode="auto">
            <a:xfrm>
              <a:off x="1442" y="2962"/>
              <a:ext cx="12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6" name="Line 132"/>
            <p:cNvSpPr>
              <a:spLocks noChangeShapeType="1"/>
            </p:cNvSpPr>
            <p:nvPr/>
          </p:nvSpPr>
          <p:spPr bwMode="auto">
            <a:xfrm>
              <a:off x="1442" y="3977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7" name="Line 133"/>
            <p:cNvSpPr>
              <a:spLocks noChangeShapeType="1"/>
            </p:cNvSpPr>
            <p:nvPr/>
          </p:nvSpPr>
          <p:spPr bwMode="auto">
            <a:xfrm flipV="1">
              <a:off x="2724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8" name="Line 134"/>
            <p:cNvSpPr>
              <a:spLocks noChangeShapeType="1"/>
            </p:cNvSpPr>
            <p:nvPr/>
          </p:nvSpPr>
          <p:spPr bwMode="auto">
            <a:xfrm flipV="1">
              <a:off x="1442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9" name="Freeform 135"/>
            <p:cNvSpPr>
              <a:spLocks/>
            </p:cNvSpPr>
            <p:nvPr/>
          </p:nvSpPr>
          <p:spPr bwMode="auto">
            <a:xfrm>
              <a:off x="1426" y="3321"/>
              <a:ext cx="1281" cy="631"/>
            </a:xfrm>
            <a:custGeom>
              <a:avLst/>
              <a:gdLst>
                <a:gd name="T0" fmla="*/ 25 w 1503"/>
                <a:gd name="T1" fmla="*/ 735 h 735"/>
                <a:gd name="T2" fmla="*/ 58 w 1503"/>
                <a:gd name="T3" fmla="*/ 735 h 735"/>
                <a:gd name="T4" fmla="*/ 82 w 1503"/>
                <a:gd name="T5" fmla="*/ 611 h 735"/>
                <a:gd name="T6" fmla="*/ 107 w 1503"/>
                <a:gd name="T7" fmla="*/ 471 h 735"/>
                <a:gd name="T8" fmla="*/ 132 w 1503"/>
                <a:gd name="T9" fmla="*/ 372 h 735"/>
                <a:gd name="T10" fmla="*/ 157 w 1503"/>
                <a:gd name="T11" fmla="*/ 297 h 735"/>
                <a:gd name="T12" fmla="*/ 181 w 1503"/>
                <a:gd name="T13" fmla="*/ 239 h 735"/>
                <a:gd name="T14" fmla="*/ 206 w 1503"/>
                <a:gd name="T15" fmla="*/ 190 h 735"/>
                <a:gd name="T16" fmla="*/ 231 w 1503"/>
                <a:gd name="T17" fmla="*/ 148 h 735"/>
                <a:gd name="T18" fmla="*/ 256 w 1503"/>
                <a:gd name="T19" fmla="*/ 115 h 735"/>
                <a:gd name="T20" fmla="*/ 281 w 1503"/>
                <a:gd name="T21" fmla="*/ 82 h 735"/>
                <a:gd name="T22" fmla="*/ 314 w 1503"/>
                <a:gd name="T23" fmla="*/ 49 h 735"/>
                <a:gd name="T24" fmla="*/ 347 w 1503"/>
                <a:gd name="T25" fmla="*/ 24 h 735"/>
                <a:gd name="T26" fmla="*/ 380 w 1503"/>
                <a:gd name="T27" fmla="*/ 8 h 735"/>
                <a:gd name="T28" fmla="*/ 413 w 1503"/>
                <a:gd name="T29" fmla="*/ 0 h 735"/>
                <a:gd name="T30" fmla="*/ 446 w 1503"/>
                <a:gd name="T31" fmla="*/ 0 h 735"/>
                <a:gd name="T32" fmla="*/ 479 w 1503"/>
                <a:gd name="T33" fmla="*/ 0 h 735"/>
                <a:gd name="T34" fmla="*/ 512 w 1503"/>
                <a:gd name="T35" fmla="*/ 0 h 735"/>
                <a:gd name="T36" fmla="*/ 545 w 1503"/>
                <a:gd name="T37" fmla="*/ 0 h 735"/>
                <a:gd name="T38" fmla="*/ 578 w 1503"/>
                <a:gd name="T39" fmla="*/ 0 h 735"/>
                <a:gd name="T40" fmla="*/ 611 w 1503"/>
                <a:gd name="T41" fmla="*/ 0 h 735"/>
                <a:gd name="T42" fmla="*/ 644 w 1503"/>
                <a:gd name="T43" fmla="*/ 0 h 735"/>
                <a:gd name="T44" fmla="*/ 677 w 1503"/>
                <a:gd name="T45" fmla="*/ 0 h 735"/>
                <a:gd name="T46" fmla="*/ 710 w 1503"/>
                <a:gd name="T47" fmla="*/ 0 h 735"/>
                <a:gd name="T48" fmla="*/ 743 w 1503"/>
                <a:gd name="T49" fmla="*/ 0 h 735"/>
                <a:gd name="T50" fmla="*/ 776 w 1503"/>
                <a:gd name="T51" fmla="*/ 0 h 735"/>
                <a:gd name="T52" fmla="*/ 809 w 1503"/>
                <a:gd name="T53" fmla="*/ 0 h 735"/>
                <a:gd name="T54" fmla="*/ 842 w 1503"/>
                <a:gd name="T55" fmla="*/ 0 h 735"/>
                <a:gd name="T56" fmla="*/ 875 w 1503"/>
                <a:gd name="T57" fmla="*/ 0 h 735"/>
                <a:gd name="T58" fmla="*/ 908 w 1503"/>
                <a:gd name="T59" fmla="*/ 0 h 735"/>
                <a:gd name="T60" fmla="*/ 941 w 1503"/>
                <a:gd name="T61" fmla="*/ 0 h 735"/>
                <a:gd name="T62" fmla="*/ 974 w 1503"/>
                <a:gd name="T63" fmla="*/ 0 h 735"/>
                <a:gd name="T64" fmla="*/ 1007 w 1503"/>
                <a:gd name="T65" fmla="*/ 0 h 735"/>
                <a:gd name="T66" fmla="*/ 1041 w 1503"/>
                <a:gd name="T67" fmla="*/ 0 h 735"/>
                <a:gd name="T68" fmla="*/ 1074 w 1503"/>
                <a:gd name="T69" fmla="*/ 0 h 735"/>
                <a:gd name="T70" fmla="*/ 1107 w 1503"/>
                <a:gd name="T71" fmla="*/ 0 h 735"/>
                <a:gd name="T72" fmla="*/ 1140 w 1503"/>
                <a:gd name="T73" fmla="*/ 0 h 735"/>
                <a:gd name="T74" fmla="*/ 1173 w 1503"/>
                <a:gd name="T75" fmla="*/ 0 h 735"/>
                <a:gd name="T76" fmla="*/ 1206 w 1503"/>
                <a:gd name="T77" fmla="*/ 0 h 735"/>
                <a:gd name="T78" fmla="*/ 1239 w 1503"/>
                <a:gd name="T79" fmla="*/ 0 h 735"/>
                <a:gd name="T80" fmla="*/ 1272 w 1503"/>
                <a:gd name="T81" fmla="*/ 0 h 735"/>
                <a:gd name="T82" fmla="*/ 1305 w 1503"/>
                <a:gd name="T83" fmla="*/ 0 h 735"/>
                <a:gd name="T84" fmla="*/ 1338 w 1503"/>
                <a:gd name="T85" fmla="*/ 0 h 735"/>
                <a:gd name="T86" fmla="*/ 1371 w 1503"/>
                <a:gd name="T87" fmla="*/ 0 h 735"/>
                <a:gd name="T88" fmla="*/ 1404 w 1503"/>
                <a:gd name="T89" fmla="*/ 0 h 735"/>
                <a:gd name="T90" fmla="*/ 1437 w 1503"/>
                <a:gd name="T91" fmla="*/ 0 h 735"/>
                <a:gd name="T92" fmla="*/ 1470 w 1503"/>
                <a:gd name="T93" fmla="*/ 0 h 735"/>
                <a:gd name="T94" fmla="*/ 1503 w 1503"/>
                <a:gd name="T95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03" h="735">
                  <a:moveTo>
                    <a:pt x="0" y="735"/>
                  </a:moveTo>
                  <a:lnTo>
                    <a:pt x="8" y="735"/>
                  </a:lnTo>
                  <a:lnTo>
                    <a:pt x="16" y="735"/>
                  </a:lnTo>
                  <a:lnTo>
                    <a:pt x="25" y="735"/>
                  </a:lnTo>
                  <a:lnTo>
                    <a:pt x="33" y="735"/>
                  </a:lnTo>
                  <a:lnTo>
                    <a:pt x="41" y="735"/>
                  </a:lnTo>
                  <a:lnTo>
                    <a:pt x="49" y="735"/>
                  </a:lnTo>
                  <a:lnTo>
                    <a:pt x="58" y="735"/>
                  </a:lnTo>
                  <a:lnTo>
                    <a:pt x="66" y="735"/>
                  </a:lnTo>
                  <a:lnTo>
                    <a:pt x="74" y="735"/>
                  </a:lnTo>
                  <a:lnTo>
                    <a:pt x="74" y="669"/>
                  </a:lnTo>
                  <a:lnTo>
                    <a:pt x="82" y="611"/>
                  </a:lnTo>
                  <a:lnTo>
                    <a:pt x="91" y="570"/>
                  </a:lnTo>
                  <a:lnTo>
                    <a:pt x="99" y="529"/>
                  </a:lnTo>
                  <a:lnTo>
                    <a:pt x="99" y="496"/>
                  </a:lnTo>
                  <a:lnTo>
                    <a:pt x="107" y="471"/>
                  </a:lnTo>
                  <a:lnTo>
                    <a:pt x="115" y="446"/>
                  </a:lnTo>
                  <a:lnTo>
                    <a:pt x="124" y="421"/>
                  </a:lnTo>
                  <a:lnTo>
                    <a:pt x="124" y="396"/>
                  </a:lnTo>
                  <a:lnTo>
                    <a:pt x="132" y="372"/>
                  </a:lnTo>
                  <a:lnTo>
                    <a:pt x="140" y="355"/>
                  </a:lnTo>
                  <a:lnTo>
                    <a:pt x="140" y="330"/>
                  </a:lnTo>
                  <a:lnTo>
                    <a:pt x="148" y="314"/>
                  </a:lnTo>
                  <a:lnTo>
                    <a:pt x="157" y="297"/>
                  </a:lnTo>
                  <a:lnTo>
                    <a:pt x="165" y="281"/>
                  </a:lnTo>
                  <a:lnTo>
                    <a:pt x="165" y="264"/>
                  </a:lnTo>
                  <a:lnTo>
                    <a:pt x="173" y="248"/>
                  </a:lnTo>
                  <a:lnTo>
                    <a:pt x="181" y="239"/>
                  </a:lnTo>
                  <a:lnTo>
                    <a:pt x="190" y="223"/>
                  </a:lnTo>
                  <a:lnTo>
                    <a:pt x="190" y="215"/>
                  </a:lnTo>
                  <a:lnTo>
                    <a:pt x="198" y="198"/>
                  </a:lnTo>
                  <a:lnTo>
                    <a:pt x="206" y="190"/>
                  </a:lnTo>
                  <a:lnTo>
                    <a:pt x="206" y="182"/>
                  </a:lnTo>
                  <a:lnTo>
                    <a:pt x="215" y="165"/>
                  </a:lnTo>
                  <a:lnTo>
                    <a:pt x="223" y="157"/>
                  </a:lnTo>
                  <a:lnTo>
                    <a:pt x="231" y="148"/>
                  </a:lnTo>
                  <a:lnTo>
                    <a:pt x="231" y="140"/>
                  </a:lnTo>
                  <a:lnTo>
                    <a:pt x="239" y="132"/>
                  </a:lnTo>
                  <a:lnTo>
                    <a:pt x="248" y="124"/>
                  </a:lnTo>
                  <a:lnTo>
                    <a:pt x="256" y="115"/>
                  </a:lnTo>
                  <a:lnTo>
                    <a:pt x="256" y="107"/>
                  </a:lnTo>
                  <a:lnTo>
                    <a:pt x="264" y="99"/>
                  </a:lnTo>
                  <a:lnTo>
                    <a:pt x="272" y="91"/>
                  </a:lnTo>
                  <a:lnTo>
                    <a:pt x="281" y="82"/>
                  </a:lnTo>
                  <a:lnTo>
                    <a:pt x="289" y="74"/>
                  </a:lnTo>
                  <a:lnTo>
                    <a:pt x="297" y="66"/>
                  </a:lnTo>
                  <a:lnTo>
                    <a:pt x="305" y="58"/>
                  </a:lnTo>
                  <a:lnTo>
                    <a:pt x="314" y="49"/>
                  </a:lnTo>
                  <a:lnTo>
                    <a:pt x="322" y="41"/>
                  </a:lnTo>
                  <a:lnTo>
                    <a:pt x="330" y="33"/>
                  </a:lnTo>
                  <a:lnTo>
                    <a:pt x="338" y="24"/>
                  </a:lnTo>
                  <a:lnTo>
                    <a:pt x="347" y="24"/>
                  </a:lnTo>
                  <a:lnTo>
                    <a:pt x="355" y="16"/>
                  </a:lnTo>
                  <a:lnTo>
                    <a:pt x="363" y="8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8" y="0"/>
                  </a:lnTo>
                  <a:lnTo>
                    <a:pt x="396" y="0"/>
                  </a:lnTo>
                  <a:lnTo>
                    <a:pt x="404" y="0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4" y="0"/>
                  </a:lnTo>
                  <a:lnTo>
                    <a:pt x="462" y="0"/>
                  </a:lnTo>
                  <a:lnTo>
                    <a:pt x="471" y="0"/>
                  </a:lnTo>
                  <a:lnTo>
                    <a:pt x="479" y="0"/>
                  </a:lnTo>
                  <a:lnTo>
                    <a:pt x="487" y="0"/>
                  </a:lnTo>
                  <a:lnTo>
                    <a:pt x="495" y="0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20" y="0"/>
                  </a:lnTo>
                  <a:lnTo>
                    <a:pt x="528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53" y="0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4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19" y="0"/>
                  </a:lnTo>
                  <a:lnTo>
                    <a:pt x="628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2" y="0"/>
                  </a:lnTo>
                  <a:lnTo>
                    <a:pt x="661" y="0"/>
                  </a:lnTo>
                  <a:lnTo>
                    <a:pt x="669" y="0"/>
                  </a:lnTo>
                  <a:lnTo>
                    <a:pt x="677" y="0"/>
                  </a:lnTo>
                  <a:lnTo>
                    <a:pt x="685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5" y="0"/>
                  </a:lnTo>
                  <a:lnTo>
                    <a:pt x="743" y="0"/>
                  </a:lnTo>
                  <a:lnTo>
                    <a:pt x="751" y="0"/>
                  </a:lnTo>
                  <a:lnTo>
                    <a:pt x="760" y="0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793" y="0"/>
                  </a:lnTo>
                  <a:lnTo>
                    <a:pt x="801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6" y="0"/>
                  </a:lnTo>
                  <a:lnTo>
                    <a:pt x="834" y="0"/>
                  </a:lnTo>
                  <a:lnTo>
                    <a:pt x="842" y="0"/>
                  </a:lnTo>
                  <a:lnTo>
                    <a:pt x="851" y="0"/>
                  </a:lnTo>
                  <a:lnTo>
                    <a:pt x="859" y="0"/>
                  </a:lnTo>
                  <a:lnTo>
                    <a:pt x="867" y="0"/>
                  </a:lnTo>
                  <a:lnTo>
                    <a:pt x="875" y="0"/>
                  </a:lnTo>
                  <a:lnTo>
                    <a:pt x="884" y="0"/>
                  </a:lnTo>
                  <a:lnTo>
                    <a:pt x="892" y="0"/>
                  </a:lnTo>
                  <a:lnTo>
                    <a:pt x="900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5" y="0"/>
                  </a:lnTo>
                  <a:lnTo>
                    <a:pt x="933" y="0"/>
                  </a:lnTo>
                  <a:lnTo>
                    <a:pt x="941" y="0"/>
                  </a:lnTo>
                  <a:lnTo>
                    <a:pt x="950" y="0"/>
                  </a:lnTo>
                  <a:lnTo>
                    <a:pt x="958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1" y="0"/>
                  </a:lnTo>
                  <a:lnTo>
                    <a:pt x="999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4" y="0"/>
                  </a:lnTo>
                  <a:lnTo>
                    <a:pt x="1032" y="0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7" y="0"/>
                  </a:lnTo>
                  <a:lnTo>
                    <a:pt x="1065" y="0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5" y="0"/>
                  </a:lnTo>
                  <a:lnTo>
                    <a:pt x="1123" y="0"/>
                  </a:lnTo>
                  <a:lnTo>
                    <a:pt x="1131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6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1" y="0"/>
                  </a:lnTo>
                  <a:lnTo>
                    <a:pt x="1189" y="0"/>
                  </a:lnTo>
                  <a:lnTo>
                    <a:pt x="1197" y="0"/>
                  </a:lnTo>
                  <a:lnTo>
                    <a:pt x="1206" y="0"/>
                  </a:lnTo>
                  <a:lnTo>
                    <a:pt x="1214" y="0"/>
                  </a:lnTo>
                  <a:lnTo>
                    <a:pt x="1222" y="0"/>
                  </a:lnTo>
                  <a:lnTo>
                    <a:pt x="1231" y="0"/>
                  </a:lnTo>
                  <a:lnTo>
                    <a:pt x="1239" y="0"/>
                  </a:lnTo>
                  <a:lnTo>
                    <a:pt x="1247" y="0"/>
                  </a:lnTo>
                  <a:lnTo>
                    <a:pt x="1255" y="0"/>
                  </a:lnTo>
                  <a:lnTo>
                    <a:pt x="1264" y="0"/>
                  </a:lnTo>
                  <a:lnTo>
                    <a:pt x="1272" y="0"/>
                  </a:lnTo>
                  <a:lnTo>
                    <a:pt x="1280" y="0"/>
                  </a:lnTo>
                  <a:lnTo>
                    <a:pt x="1288" y="0"/>
                  </a:lnTo>
                  <a:lnTo>
                    <a:pt x="1297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21" y="0"/>
                  </a:lnTo>
                  <a:lnTo>
                    <a:pt x="1330" y="0"/>
                  </a:lnTo>
                  <a:lnTo>
                    <a:pt x="1338" y="0"/>
                  </a:lnTo>
                  <a:lnTo>
                    <a:pt x="1346" y="0"/>
                  </a:lnTo>
                  <a:lnTo>
                    <a:pt x="1354" y="0"/>
                  </a:lnTo>
                  <a:lnTo>
                    <a:pt x="1363" y="0"/>
                  </a:lnTo>
                  <a:lnTo>
                    <a:pt x="1371" y="0"/>
                  </a:lnTo>
                  <a:lnTo>
                    <a:pt x="1379" y="0"/>
                  </a:lnTo>
                  <a:lnTo>
                    <a:pt x="1387" y="0"/>
                  </a:lnTo>
                  <a:lnTo>
                    <a:pt x="1396" y="0"/>
                  </a:lnTo>
                  <a:lnTo>
                    <a:pt x="1404" y="0"/>
                  </a:lnTo>
                  <a:lnTo>
                    <a:pt x="1412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7" y="0"/>
                  </a:lnTo>
                  <a:lnTo>
                    <a:pt x="1445" y="0"/>
                  </a:lnTo>
                  <a:lnTo>
                    <a:pt x="1454" y="0"/>
                  </a:lnTo>
                  <a:lnTo>
                    <a:pt x="1462" y="0"/>
                  </a:lnTo>
                  <a:lnTo>
                    <a:pt x="1470" y="0"/>
                  </a:lnTo>
                  <a:lnTo>
                    <a:pt x="1478" y="0"/>
                  </a:lnTo>
                  <a:lnTo>
                    <a:pt x="1487" y="0"/>
                  </a:lnTo>
                  <a:lnTo>
                    <a:pt x="1495" y="0"/>
                  </a:lnTo>
                  <a:lnTo>
                    <a:pt x="1503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0" name="Rectangle 136"/>
            <p:cNvSpPr>
              <a:spLocks noChangeArrowheads="1"/>
            </p:cNvSpPr>
            <p:nvPr/>
          </p:nvSpPr>
          <p:spPr bwMode="auto">
            <a:xfrm>
              <a:off x="1963" y="4128"/>
              <a:ext cx="22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81" name="Rectangle 137"/>
            <p:cNvSpPr>
              <a:spLocks noChangeArrowheads="1"/>
            </p:cNvSpPr>
            <p:nvPr/>
          </p:nvSpPr>
          <p:spPr bwMode="auto">
            <a:xfrm rot="16200000">
              <a:off x="1071" y="3507"/>
              <a:ext cx="2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Reflux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82" name="Rectangle 138"/>
            <p:cNvSpPr>
              <a:spLocks noChangeArrowheads="1"/>
            </p:cNvSpPr>
            <p:nvPr/>
          </p:nvSpPr>
          <p:spPr bwMode="auto">
            <a:xfrm>
              <a:off x="3210" y="2962"/>
              <a:ext cx="1282" cy="10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3" name="Rectangle 139"/>
            <p:cNvSpPr>
              <a:spLocks noChangeArrowheads="1"/>
            </p:cNvSpPr>
            <p:nvPr/>
          </p:nvSpPr>
          <p:spPr bwMode="auto">
            <a:xfrm>
              <a:off x="3210" y="2962"/>
              <a:ext cx="1282" cy="101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4" name="Line 140"/>
            <p:cNvSpPr>
              <a:spLocks noChangeShapeType="1"/>
            </p:cNvSpPr>
            <p:nvPr/>
          </p:nvSpPr>
          <p:spPr bwMode="auto">
            <a:xfrm>
              <a:off x="3210" y="2962"/>
              <a:ext cx="12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5" name="Line 141"/>
            <p:cNvSpPr>
              <a:spLocks noChangeShapeType="1"/>
            </p:cNvSpPr>
            <p:nvPr/>
          </p:nvSpPr>
          <p:spPr bwMode="auto">
            <a:xfrm>
              <a:off x="3210" y="3977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6" name="Line 142"/>
            <p:cNvSpPr>
              <a:spLocks noChangeShapeType="1"/>
            </p:cNvSpPr>
            <p:nvPr/>
          </p:nvSpPr>
          <p:spPr bwMode="auto">
            <a:xfrm flipV="1">
              <a:off x="4492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7" name="Line 143"/>
            <p:cNvSpPr>
              <a:spLocks noChangeShapeType="1"/>
            </p:cNvSpPr>
            <p:nvPr/>
          </p:nvSpPr>
          <p:spPr bwMode="auto">
            <a:xfrm flipV="1">
              <a:off x="3210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8" name="Line 144"/>
            <p:cNvSpPr>
              <a:spLocks noChangeShapeType="1"/>
            </p:cNvSpPr>
            <p:nvPr/>
          </p:nvSpPr>
          <p:spPr bwMode="auto">
            <a:xfrm>
              <a:off x="3210" y="3977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9" name="Line 145"/>
            <p:cNvSpPr>
              <a:spLocks noChangeShapeType="1"/>
            </p:cNvSpPr>
            <p:nvPr/>
          </p:nvSpPr>
          <p:spPr bwMode="auto">
            <a:xfrm flipV="1">
              <a:off x="3210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 flipV="1">
              <a:off x="3210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210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188" y="400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93" name="Line 149"/>
            <p:cNvSpPr>
              <a:spLocks noChangeShapeType="1"/>
            </p:cNvSpPr>
            <p:nvPr/>
          </p:nvSpPr>
          <p:spPr bwMode="auto">
            <a:xfrm flipV="1">
              <a:off x="3463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4" name="Line 150"/>
            <p:cNvSpPr>
              <a:spLocks noChangeShapeType="1"/>
            </p:cNvSpPr>
            <p:nvPr/>
          </p:nvSpPr>
          <p:spPr bwMode="auto">
            <a:xfrm>
              <a:off x="3463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5" name="Rectangle 151"/>
            <p:cNvSpPr>
              <a:spLocks noChangeArrowheads="1"/>
            </p:cNvSpPr>
            <p:nvPr/>
          </p:nvSpPr>
          <p:spPr bwMode="auto">
            <a:xfrm>
              <a:off x="3414" y="4006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96" name="Line 152"/>
            <p:cNvSpPr>
              <a:spLocks noChangeShapeType="1"/>
            </p:cNvSpPr>
            <p:nvPr/>
          </p:nvSpPr>
          <p:spPr bwMode="auto">
            <a:xfrm flipV="1">
              <a:off x="3724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7" name="Line 153"/>
            <p:cNvSpPr>
              <a:spLocks noChangeShapeType="1"/>
            </p:cNvSpPr>
            <p:nvPr/>
          </p:nvSpPr>
          <p:spPr bwMode="auto">
            <a:xfrm>
              <a:off x="3724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8" name="Rectangle 154"/>
            <p:cNvSpPr>
              <a:spLocks noChangeArrowheads="1"/>
            </p:cNvSpPr>
            <p:nvPr/>
          </p:nvSpPr>
          <p:spPr bwMode="auto">
            <a:xfrm>
              <a:off x="3653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099" name="Line 155"/>
            <p:cNvSpPr>
              <a:spLocks noChangeShapeType="1"/>
            </p:cNvSpPr>
            <p:nvPr/>
          </p:nvSpPr>
          <p:spPr bwMode="auto">
            <a:xfrm flipV="1">
              <a:off x="3977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0" name="Line 156"/>
            <p:cNvSpPr>
              <a:spLocks noChangeShapeType="1"/>
            </p:cNvSpPr>
            <p:nvPr/>
          </p:nvSpPr>
          <p:spPr bwMode="auto">
            <a:xfrm>
              <a:off x="3977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1" name="Rectangle 157"/>
            <p:cNvSpPr>
              <a:spLocks noChangeArrowheads="1"/>
            </p:cNvSpPr>
            <p:nvPr/>
          </p:nvSpPr>
          <p:spPr bwMode="auto">
            <a:xfrm>
              <a:off x="3907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02" name="Line 158"/>
            <p:cNvSpPr>
              <a:spLocks noChangeShapeType="1"/>
            </p:cNvSpPr>
            <p:nvPr/>
          </p:nvSpPr>
          <p:spPr bwMode="auto">
            <a:xfrm flipV="1">
              <a:off x="4238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3" name="Line 159"/>
            <p:cNvSpPr>
              <a:spLocks noChangeShapeType="1"/>
            </p:cNvSpPr>
            <p:nvPr/>
          </p:nvSpPr>
          <p:spPr bwMode="auto">
            <a:xfrm>
              <a:off x="4238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4" name="Rectangle 160"/>
            <p:cNvSpPr>
              <a:spLocks noChangeArrowheads="1"/>
            </p:cNvSpPr>
            <p:nvPr/>
          </p:nvSpPr>
          <p:spPr bwMode="auto">
            <a:xfrm>
              <a:off x="4167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 flipV="1">
              <a:off x="4492" y="39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6" name="Line 162"/>
            <p:cNvSpPr>
              <a:spLocks noChangeShapeType="1"/>
            </p:cNvSpPr>
            <p:nvPr/>
          </p:nvSpPr>
          <p:spPr bwMode="auto">
            <a:xfrm>
              <a:off x="4492" y="2962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7" name="Rectangle 163"/>
            <p:cNvSpPr>
              <a:spLocks noChangeArrowheads="1"/>
            </p:cNvSpPr>
            <p:nvPr/>
          </p:nvSpPr>
          <p:spPr bwMode="auto">
            <a:xfrm>
              <a:off x="4422" y="4006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08" name="Line 164"/>
            <p:cNvSpPr>
              <a:spLocks noChangeShapeType="1"/>
            </p:cNvSpPr>
            <p:nvPr/>
          </p:nvSpPr>
          <p:spPr bwMode="auto">
            <a:xfrm>
              <a:off x="3210" y="397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9" name="Line 165"/>
            <p:cNvSpPr>
              <a:spLocks noChangeShapeType="1"/>
            </p:cNvSpPr>
            <p:nvPr/>
          </p:nvSpPr>
          <p:spPr bwMode="auto">
            <a:xfrm flipH="1">
              <a:off x="4478" y="397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0" name="Rectangle 166"/>
            <p:cNvSpPr>
              <a:spLocks noChangeArrowheads="1"/>
            </p:cNvSpPr>
            <p:nvPr/>
          </p:nvSpPr>
          <p:spPr bwMode="auto">
            <a:xfrm>
              <a:off x="3006" y="3921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13.5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11" name="Line 167"/>
            <p:cNvSpPr>
              <a:spLocks noChangeShapeType="1"/>
            </p:cNvSpPr>
            <p:nvPr/>
          </p:nvSpPr>
          <p:spPr bwMode="auto">
            <a:xfrm>
              <a:off x="3210" y="347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2" name="Line 168"/>
            <p:cNvSpPr>
              <a:spLocks noChangeShapeType="1"/>
            </p:cNvSpPr>
            <p:nvPr/>
          </p:nvSpPr>
          <p:spPr bwMode="auto">
            <a:xfrm flipH="1">
              <a:off x="4478" y="347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3" name="Rectangle 169"/>
            <p:cNvSpPr>
              <a:spLocks noChangeArrowheads="1"/>
            </p:cNvSpPr>
            <p:nvPr/>
          </p:nvSpPr>
          <p:spPr bwMode="auto">
            <a:xfrm>
              <a:off x="3083" y="3417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14" name="Line 170"/>
            <p:cNvSpPr>
              <a:spLocks noChangeShapeType="1"/>
            </p:cNvSpPr>
            <p:nvPr/>
          </p:nvSpPr>
          <p:spPr bwMode="auto">
            <a:xfrm>
              <a:off x="3210" y="296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5" name="Line 171"/>
            <p:cNvSpPr>
              <a:spLocks noChangeShapeType="1"/>
            </p:cNvSpPr>
            <p:nvPr/>
          </p:nvSpPr>
          <p:spPr bwMode="auto">
            <a:xfrm flipH="1">
              <a:off x="4478" y="2962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6" name="Rectangle 172"/>
            <p:cNvSpPr>
              <a:spLocks noChangeArrowheads="1"/>
            </p:cNvSpPr>
            <p:nvPr/>
          </p:nvSpPr>
          <p:spPr bwMode="auto">
            <a:xfrm>
              <a:off x="3006" y="2905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14.5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17" name="Line 173"/>
            <p:cNvSpPr>
              <a:spLocks noChangeShapeType="1"/>
            </p:cNvSpPr>
            <p:nvPr/>
          </p:nvSpPr>
          <p:spPr bwMode="auto">
            <a:xfrm>
              <a:off x="3210" y="2962"/>
              <a:ext cx="12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8" name="Line 174"/>
            <p:cNvSpPr>
              <a:spLocks noChangeShapeType="1"/>
            </p:cNvSpPr>
            <p:nvPr/>
          </p:nvSpPr>
          <p:spPr bwMode="auto">
            <a:xfrm>
              <a:off x="3210" y="3977"/>
              <a:ext cx="128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9" name="Line 175"/>
            <p:cNvSpPr>
              <a:spLocks noChangeShapeType="1"/>
            </p:cNvSpPr>
            <p:nvPr/>
          </p:nvSpPr>
          <p:spPr bwMode="auto">
            <a:xfrm flipV="1">
              <a:off x="4492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0" name="Line 176"/>
            <p:cNvSpPr>
              <a:spLocks noChangeShapeType="1"/>
            </p:cNvSpPr>
            <p:nvPr/>
          </p:nvSpPr>
          <p:spPr bwMode="auto">
            <a:xfrm flipV="1">
              <a:off x="3210" y="2962"/>
              <a:ext cx="1" cy="10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1" name="Freeform 177"/>
            <p:cNvSpPr>
              <a:spLocks/>
            </p:cNvSpPr>
            <p:nvPr/>
          </p:nvSpPr>
          <p:spPr bwMode="auto">
            <a:xfrm>
              <a:off x="3210" y="3367"/>
              <a:ext cx="1282" cy="582"/>
            </a:xfrm>
            <a:custGeom>
              <a:avLst/>
              <a:gdLst>
                <a:gd name="T0" fmla="*/ 17 w 1503"/>
                <a:gd name="T1" fmla="*/ 677 h 677"/>
                <a:gd name="T2" fmla="*/ 41 w 1503"/>
                <a:gd name="T3" fmla="*/ 677 h 677"/>
                <a:gd name="T4" fmla="*/ 66 w 1503"/>
                <a:gd name="T5" fmla="*/ 677 h 677"/>
                <a:gd name="T6" fmla="*/ 91 w 1503"/>
                <a:gd name="T7" fmla="*/ 628 h 677"/>
                <a:gd name="T8" fmla="*/ 107 w 1503"/>
                <a:gd name="T9" fmla="*/ 537 h 677"/>
                <a:gd name="T10" fmla="*/ 124 w 1503"/>
                <a:gd name="T11" fmla="*/ 438 h 677"/>
                <a:gd name="T12" fmla="*/ 141 w 1503"/>
                <a:gd name="T13" fmla="*/ 363 h 677"/>
                <a:gd name="T14" fmla="*/ 165 w 1503"/>
                <a:gd name="T15" fmla="*/ 305 h 677"/>
                <a:gd name="T16" fmla="*/ 182 w 1503"/>
                <a:gd name="T17" fmla="*/ 256 h 677"/>
                <a:gd name="T18" fmla="*/ 198 w 1503"/>
                <a:gd name="T19" fmla="*/ 214 h 677"/>
                <a:gd name="T20" fmla="*/ 215 w 1503"/>
                <a:gd name="T21" fmla="*/ 181 h 677"/>
                <a:gd name="T22" fmla="*/ 231 w 1503"/>
                <a:gd name="T23" fmla="*/ 148 h 677"/>
                <a:gd name="T24" fmla="*/ 256 w 1503"/>
                <a:gd name="T25" fmla="*/ 124 h 677"/>
                <a:gd name="T26" fmla="*/ 273 w 1503"/>
                <a:gd name="T27" fmla="*/ 99 h 677"/>
                <a:gd name="T28" fmla="*/ 297 w 1503"/>
                <a:gd name="T29" fmla="*/ 74 h 677"/>
                <a:gd name="T30" fmla="*/ 322 w 1503"/>
                <a:gd name="T31" fmla="*/ 49 h 677"/>
                <a:gd name="T32" fmla="*/ 347 w 1503"/>
                <a:gd name="T33" fmla="*/ 24 h 677"/>
                <a:gd name="T34" fmla="*/ 372 w 1503"/>
                <a:gd name="T35" fmla="*/ 8 h 677"/>
                <a:gd name="T36" fmla="*/ 397 w 1503"/>
                <a:gd name="T37" fmla="*/ 0 h 677"/>
                <a:gd name="T38" fmla="*/ 421 w 1503"/>
                <a:gd name="T39" fmla="*/ 0 h 677"/>
                <a:gd name="T40" fmla="*/ 446 w 1503"/>
                <a:gd name="T41" fmla="*/ 0 h 677"/>
                <a:gd name="T42" fmla="*/ 471 w 1503"/>
                <a:gd name="T43" fmla="*/ 0 h 677"/>
                <a:gd name="T44" fmla="*/ 496 w 1503"/>
                <a:gd name="T45" fmla="*/ 0 h 677"/>
                <a:gd name="T46" fmla="*/ 520 w 1503"/>
                <a:gd name="T47" fmla="*/ 0 h 677"/>
                <a:gd name="T48" fmla="*/ 545 w 1503"/>
                <a:gd name="T49" fmla="*/ 0 h 677"/>
                <a:gd name="T50" fmla="*/ 570 w 1503"/>
                <a:gd name="T51" fmla="*/ 0 h 677"/>
                <a:gd name="T52" fmla="*/ 595 w 1503"/>
                <a:gd name="T53" fmla="*/ 0 h 677"/>
                <a:gd name="T54" fmla="*/ 620 w 1503"/>
                <a:gd name="T55" fmla="*/ 0 h 677"/>
                <a:gd name="T56" fmla="*/ 644 w 1503"/>
                <a:gd name="T57" fmla="*/ 0 h 677"/>
                <a:gd name="T58" fmla="*/ 669 w 1503"/>
                <a:gd name="T59" fmla="*/ 0 h 677"/>
                <a:gd name="T60" fmla="*/ 694 w 1503"/>
                <a:gd name="T61" fmla="*/ 0 h 677"/>
                <a:gd name="T62" fmla="*/ 719 w 1503"/>
                <a:gd name="T63" fmla="*/ 0 h 677"/>
                <a:gd name="T64" fmla="*/ 744 w 1503"/>
                <a:gd name="T65" fmla="*/ 0 h 677"/>
                <a:gd name="T66" fmla="*/ 768 w 1503"/>
                <a:gd name="T67" fmla="*/ 0 h 677"/>
                <a:gd name="T68" fmla="*/ 793 w 1503"/>
                <a:gd name="T69" fmla="*/ 0 h 677"/>
                <a:gd name="T70" fmla="*/ 818 w 1503"/>
                <a:gd name="T71" fmla="*/ 0 h 677"/>
                <a:gd name="T72" fmla="*/ 843 w 1503"/>
                <a:gd name="T73" fmla="*/ 0 h 677"/>
                <a:gd name="T74" fmla="*/ 867 w 1503"/>
                <a:gd name="T75" fmla="*/ 0 h 677"/>
                <a:gd name="T76" fmla="*/ 892 w 1503"/>
                <a:gd name="T77" fmla="*/ 0 h 677"/>
                <a:gd name="T78" fmla="*/ 917 w 1503"/>
                <a:gd name="T79" fmla="*/ 0 h 677"/>
                <a:gd name="T80" fmla="*/ 942 w 1503"/>
                <a:gd name="T81" fmla="*/ 0 h 677"/>
                <a:gd name="T82" fmla="*/ 967 w 1503"/>
                <a:gd name="T83" fmla="*/ 0 h 677"/>
                <a:gd name="T84" fmla="*/ 991 w 1503"/>
                <a:gd name="T85" fmla="*/ 0 h 677"/>
                <a:gd name="T86" fmla="*/ 1016 w 1503"/>
                <a:gd name="T87" fmla="*/ 0 h 677"/>
                <a:gd name="T88" fmla="*/ 1041 w 1503"/>
                <a:gd name="T89" fmla="*/ 0 h 677"/>
                <a:gd name="T90" fmla="*/ 1066 w 1503"/>
                <a:gd name="T91" fmla="*/ 0 h 677"/>
                <a:gd name="T92" fmla="*/ 1090 w 1503"/>
                <a:gd name="T93" fmla="*/ 0 h 677"/>
                <a:gd name="T94" fmla="*/ 1115 w 1503"/>
                <a:gd name="T95" fmla="*/ 0 h 677"/>
                <a:gd name="T96" fmla="*/ 1140 w 1503"/>
                <a:gd name="T97" fmla="*/ 0 h 677"/>
                <a:gd name="T98" fmla="*/ 1165 w 1503"/>
                <a:gd name="T99" fmla="*/ 0 h 677"/>
                <a:gd name="T100" fmla="*/ 1190 w 1503"/>
                <a:gd name="T101" fmla="*/ 0 h 677"/>
                <a:gd name="T102" fmla="*/ 1214 w 1503"/>
                <a:gd name="T103" fmla="*/ 0 h 677"/>
                <a:gd name="T104" fmla="*/ 1239 w 1503"/>
                <a:gd name="T105" fmla="*/ 0 h 677"/>
                <a:gd name="T106" fmla="*/ 1264 w 1503"/>
                <a:gd name="T107" fmla="*/ 0 h 677"/>
                <a:gd name="T108" fmla="*/ 1289 w 1503"/>
                <a:gd name="T109" fmla="*/ 0 h 677"/>
                <a:gd name="T110" fmla="*/ 1313 w 1503"/>
                <a:gd name="T111" fmla="*/ 0 h 677"/>
                <a:gd name="T112" fmla="*/ 1338 w 1503"/>
                <a:gd name="T113" fmla="*/ 0 h 677"/>
                <a:gd name="T114" fmla="*/ 1363 w 1503"/>
                <a:gd name="T115" fmla="*/ 0 h 677"/>
                <a:gd name="T116" fmla="*/ 1388 w 1503"/>
                <a:gd name="T117" fmla="*/ 0 h 677"/>
                <a:gd name="T118" fmla="*/ 1413 w 1503"/>
                <a:gd name="T119" fmla="*/ 0 h 677"/>
                <a:gd name="T120" fmla="*/ 1437 w 1503"/>
                <a:gd name="T121" fmla="*/ 0 h 677"/>
                <a:gd name="T122" fmla="*/ 1462 w 1503"/>
                <a:gd name="T123" fmla="*/ 0 h 677"/>
                <a:gd name="T124" fmla="*/ 1487 w 1503"/>
                <a:gd name="T12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3" h="677">
                  <a:moveTo>
                    <a:pt x="0" y="677"/>
                  </a:moveTo>
                  <a:lnTo>
                    <a:pt x="8" y="677"/>
                  </a:lnTo>
                  <a:lnTo>
                    <a:pt x="17" y="677"/>
                  </a:lnTo>
                  <a:lnTo>
                    <a:pt x="25" y="677"/>
                  </a:lnTo>
                  <a:lnTo>
                    <a:pt x="33" y="677"/>
                  </a:lnTo>
                  <a:lnTo>
                    <a:pt x="41" y="677"/>
                  </a:lnTo>
                  <a:lnTo>
                    <a:pt x="50" y="677"/>
                  </a:lnTo>
                  <a:lnTo>
                    <a:pt x="58" y="677"/>
                  </a:lnTo>
                  <a:lnTo>
                    <a:pt x="66" y="677"/>
                  </a:lnTo>
                  <a:lnTo>
                    <a:pt x="74" y="669"/>
                  </a:lnTo>
                  <a:lnTo>
                    <a:pt x="83" y="652"/>
                  </a:lnTo>
                  <a:lnTo>
                    <a:pt x="91" y="628"/>
                  </a:lnTo>
                  <a:lnTo>
                    <a:pt x="99" y="603"/>
                  </a:lnTo>
                  <a:lnTo>
                    <a:pt x="99" y="570"/>
                  </a:lnTo>
                  <a:lnTo>
                    <a:pt x="107" y="537"/>
                  </a:lnTo>
                  <a:lnTo>
                    <a:pt x="116" y="504"/>
                  </a:lnTo>
                  <a:lnTo>
                    <a:pt x="124" y="471"/>
                  </a:lnTo>
                  <a:lnTo>
                    <a:pt x="124" y="438"/>
                  </a:lnTo>
                  <a:lnTo>
                    <a:pt x="132" y="413"/>
                  </a:lnTo>
                  <a:lnTo>
                    <a:pt x="141" y="388"/>
                  </a:lnTo>
                  <a:lnTo>
                    <a:pt x="141" y="363"/>
                  </a:lnTo>
                  <a:lnTo>
                    <a:pt x="149" y="338"/>
                  </a:lnTo>
                  <a:lnTo>
                    <a:pt x="157" y="322"/>
                  </a:lnTo>
                  <a:lnTo>
                    <a:pt x="165" y="305"/>
                  </a:lnTo>
                  <a:lnTo>
                    <a:pt x="165" y="281"/>
                  </a:lnTo>
                  <a:lnTo>
                    <a:pt x="174" y="272"/>
                  </a:lnTo>
                  <a:lnTo>
                    <a:pt x="182" y="256"/>
                  </a:lnTo>
                  <a:lnTo>
                    <a:pt x="190" y="239"/>
                  </a:lnTo>
                  <a:lnTo>
                    <a:pt x="190" y="223"/>
                  </a:lnTo>
                  <a:lnTo>
                    <a:pt x="198" y="214"/>
                  </a:lnTo>
                  <a:lnTo>
                    <a:pt x="207" y="206"/>
                  </a:lnTo>
                  <a:lnTo>
                    <a:pt x="207" y="190"/>
                  </a:lnTo>
                  <a:lnTo>
                    <a:pt x="215" y="181"/>
                  </a:lnTo>
                  <a:lnTo>
                    <a:pt x="223" y="173"/>
                  </a:lnTo>
                  <a:lnTo>
                    <a:pt x="231" y="165"/>
                  </a:lnTo>
                  <a:lnTo>
                    <a:pt x="231" y="148"/>
                  </a:lnTo>
                  <a:lnTo>
                    <a:pt x="240" y="140"/>
                  </a:lnTo>
                  <a:lnTo>
                    <a:pt x="248" y="132"/>
                  </a:lnTo>
                  <a:lnTo>
                    <a:pt x="256" y="124"/>
                  </a:lnTo>
                  <a:lnTo>
                    <a:pt x="264" y="115"/>
                  </a:lnTo>
                  <a:lnTo>
                    <a:pt x="273" y="107"/>
                  </a:lnTo>
                  <a:lnTo>
                    <a:pt x="273" y="99"/>
                  </a:lnTo>
                  <a:lnTo>
                    <a:pt x="281" y="90"/>
                  </a:lnTo>
                  <a:lnTo>
                    <a:pt x="289" y="82"/>
                  </a:lnTo>
                  <a:lnTo>
                    <a:pt x="297" y="74"/>
                  </a:lnTo>
                  <a:lnTo>
                    <a:pt x="306" y="66"/>
                  </a:lnTo>
                  <a:lnTo>
                    <a:pt x="314" y="57"/>
                  </a:lnTo>
                  <a:lnTo>
                    <a:pt x="322" y="49"/>
                  </a:lnTo>
                  <a:lnTo>
                    <a:pt x="330" y="41"/>
                  </a:lnTo>
                  <a:lnTo>
                    <a:pt x="339" y="33"/>
                  </a:lnTo>
                  <a:lnTo>
                    <a:pt x="347" y="24"/>
                  </a:lnTo>
                  <a:lnTo>
                    <a:pt x="355" y="24"/>
                  </a:lnTo>
                  <a:lnTo>
                    <a:pt x="364" y="16"/>
                  </a:lnTo>
                  <a:lnTo>
                    <a:pt x="372" y="8"/>
                  </a:lnTo>
                  <a:lnTo>
                    <a:pt x="380" y="8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5" y="0"/>
                  </a:lnTo>
                  <a:lnTo>
                    <a:pt x="413" y="0"/>
                  </a:lnTo>
                  <a:lnTo>
                    <a:pt x="421" y="0"/>
                  </a:lnTo>
                  <a:lnTo>
                    <a:pt x="430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1" y="0"/>
                  </a:lnTo>
                  <a:lnTo>
                    <a:pt x="479" y="0"/>
                  </a:lnTo>
                  <a:lnTo>
                    <a:pt x="487" y="0"/>
                  </a:lnTo>
                  <a:lnTo>
                    <a:pt x="496" y="0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20" y="0"/>
                  </a:lnTo>
                  <a:lnTo>
                    <a:pt x="529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70" y="0"/>
                  </a:lnTo>
                  <a:lnTo>
                    <a:pt x="578" y="0"/>
                  </a:lnTo>
                  <a:lnTo>
                    <a:pt x="587" y="0"/>
                  </a:lnTo>
                  <a:lnTo>
                    <a:pt x="595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20" y="0"/>
                  </a:lnTo>
                  <a:lnTo>
                    <a:pt x="628" y="0"/>
                  </a:lnTo>
                  <a:lnTo>
                    <a:pt x="636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61" y="0"/>
                  </a:lnTo>
                  <a:lnTo>
                    <a:pt x="669" y="0"/>
                  </a:lnTo>
                  <a:lnTo>
                    <a:pt x="677" y="0"/>
                  </a:lnTo>
                  <a:lnTo>
                    <a:pt x="686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19" y="0"/>
                  </a:lnTo>
                  <a:lnTo>
                    <a:pt x="727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68" y="0"/>
                  </a:lnTo>
                  <a:lnTo>
                    <a:pt x="777" y="0"/>
                  </a:lnTo>
                  <a:lnTo>
                    <a:pt x="785" y="0"/>
                  </a:lnTo>
                  <a:lnTo>
                    <a:pt x="793" y="0"/>
                  </a:lnTo>
                  <a:lnTo>
                    <a:pt x="801" y="0"/>
                  </a:lnTo>
                  <a:lnTo>
                    <a:pt x="810" y="0"/>
                  </a:lnTo>
                  <a:lnTo>
                    <a:pt x="818" y="0"/>
                  </a:lnTo>
                  <a:lnTo>
                    <a:pt x="826" y="0"/>
                  </a:lnTo>
                  <a:lnTo>
                    <a:pt x="834" y="0"/>
                  </a:lnTo>
                  <a:lnTo>
                    <a:pt x="843" y="0"/>
                  </a:lnTo>
                  <a:lnTo>
                    <a:pt x="851" y="0"/>
                  </a:lnTo>
                  <a:lnTo>
                    <a:pt x="859" y="0"/>
                  </a:lnTo>
                  <a:lnTo>
                    <a:pt x="867" y="0"/>
                  </a:lnTo>
                  <a:lnTo>
                    <a:pt x="876" y="0"/>
                  </a:lnTo>
                  <a:lnTo>
                    <a:pt x="884" y="0"/>
                  </a:lnTo>
                  <a:lnTo>
                    <a:pt x="892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7" y="0"/>
                  </a:lnTo>
                  <a:lnTo>
                    <a:pt x="925" y="0"/>
                  </a:lnTo>
                  <a:lnTo>
                    <a:pt x="933" y="0"/>
                  </a:lnTo>
                  <a:lnTo>
                    <a:pt x="942" y="0"/>
                  </a:lnTo>
                  <a:lnTo>
                    <a:pt x="950" y="0"/>
                  </a:lnTo>
                  <a:lnTo>
                    <a:pt x="958" y="0"/>
                  </a:lnTo>
                  <a:lnTo>
                    <a:pt x="967" y="0"/>
                  </a:lnTo>
                  <a:lnTo>
                    <a:pt x="975" y="0"/>
                  </a:lnTo>
                  <a:lnTo>
                    <a:pt x="983" y="0"/>
                  </a:lnTo>
                  <a:lnTo>
                    <a:pt x="991" y="0"/>
                  </a:lnTo>
                  <a:lnTo>
                    <a:pt x="1000" y="0"/>
                  </a:lnTo>
                  <a:lnTo>
                    <a:pt x="1008" y="0"/>
                  </a:lnTo>
                  <a:lnTo>
                    <a:pt x="1016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57" y="0"/>
                  </a:lnTo>
                  <a:lnTo>
                    <a:pt x="1066" y="0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099" y="0"/>
                  </a:lnTo>
                  <a:lnTo>
                    <a:pt x="1107" y="0"/>
                  </a:lnTo>
                  <a:lnTo>
                    <a:pt x="1115" y="0"/>
                  </a:lnTo>
                  <a:lnTo>
                    <a:pt x="1123" y="0"/>
                  </a:lnTo>
                  <a:lnTo>
                    <a:pt x="1132" y="0"/>
                  </a:lnTo>
                  <a:lnTo>
                    <a:pt x="1140" y="0"/>
                  </a:lnTo>
                  <a:lnTo>
                    <a:pt x="1148" y="0"/>
                  </a:lnTo>
                  <a:lnTo>
                    <a:pt x="1157" y="0"/>
                  </a:lnTo>
                  <a:lnTo>
                    <a:pt x="1165" y="0"/>
                  </a:lnTo>
                  <a:lnTo>
                    <a:pt x="1173" y="0"/>
                  </a:lnTo>
                  <a:lnTo>
                    <a:pt x="1181" y="0"/>
                  </a:lnTo>
                  <a:lnTo>
                    <a:pt x="1190" y="0"/>
                  </a:lnTo>
                  <a:lnTo>
                    <a:pt x="1198" y="0"/>
                  </a:lnTo>
                  <a:lnTo>
                    <a:pt x="1206" y="0"/>
                  </a:lnTo>
                  <a:lnTo>
                    <a:pt x="1214" y="0"/>
                  </a:lnTo>
                  <a:lnTo>
                    <a:pt x="1223" y="0"/>
                  </a:lnTo>
                  <a:lnTo>
                    <a:pt x="1231" y="0"/>
                  </a:lnTo>
                  <a:lnTo>
                    <a:pt x="1239" y="0"/>
                  </a:lnTo>
                  <a:lnTo>
                    <a:pt x="1247" y="0"/>
                  </a:lnTo>
                  <a:lnTo>
                    <a:pt x="1256" y="0"/>
                  </a:lnTo>
                  <a:lnTo>
                    <a:pt x="1264" y="0"/>
                  </a:lnTo>
                  <a:lnTo>
                    <a:pt x="1272" y="0"/>
                  </a:lnTo>
                  <a:lnTo>
                    <a:pt x="1280" y="0"/>
                  </a:lnTo>
                  <a:lnTo>
                    <a:pt x="1289" y="0"/>
                  </a:lnTo>
                  <a:lnTo>
                    <a:pt x="1297" y="0"/>
                  </a:lnTo>
                  <a:lnTo>
                    <a:pt x="1305" y="0"/>
                  </a:lnTo>
                  <a:lnTo>
                    <a:pt x="1313" y="0"/>
                  </a:lnTo>
                  <a:lnTo>
                    <a:pt x="1322" y="0"/>
                  </a:lnTo>
                  <a:lnTo>
                    <a:pt x="1330" y="0"/>
                  </a:lnTo>
                  <a:lnTo>
                    <a:pt x="1338" y="0"/>
                  </a:lnTo>
                  <a:lnTo>
                    <a:pt x="1347" y="0"/>
                  </a:lnTo>
                  <a:lnTo>
                    <a:pt x="1355" y="0"/>
                  </a:lnTo>
                  <a:lnTo>
                    <a:pt x="1363" y="0"/>
                  </a:lnTo>
                  <a:lnTo>
                    <a:pt x="1371" y="0"/>
                  </a:lnTo>
                  <a:lnTo>
                    <a:pt x="1380" y="0"/>
                  </a:lnTo>
                  <a:lnTo>
                    <a:pt x="1388" y="0"/>
                  </a:lnTo>
                  <a:lnTo>
                    <a:pt x="1396" y="0"/>
                  </a:lnTo>
                  <a:lnTo>
                    <a:pt x="1404" y="0"/>
                  </a:lnTo>
                  <a:lnTo>
                    <a:pt x="1413" y="0"/>
                  </a:lnTo>
                  <a:lnTo>
                    <a:pt x="1421" y="0"/>
                  </a:lnTo>
                  <a:lnTo>
                    <a:pt x="1429" y="0"/>
                  </a:lnTo>
                  <a:lnTo>
                    <a:pt x="1437" y="0"/>
                  </a:lnTo>
                  <a:lnTo>
                    <a:pt x="1446" y="0"/>
                  </a:lnTo>
                  <a:lnTo>
                    <a:pt x="1454" y="0"/>
                  </a:lnTo>
                  <a:lnTo>
                    <a:pt x="1462" y="0"/>
                  </a:lnTo>
                  <a:lnTo>
                    <a:pt x="1470" y="0"/>
                  </a:lnTo>
                  <a:lnTo>
                    <a:pt x="1479" y="0"/>
                  </a:lnTo>
                  <a:lnTo>
                    <a:pt x="1487" y="0"/>
                  </a:lnTo>
                  <a:lnTo>
                    <a:pt x="1495" y="0"/>
                  </a:lnTo>
                  <a:lnTo>
                    <a:pt x="150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22" name="Rectangle 178"/>
            <p:cNvSpPr>
              <a:spLocks noChangeArrowheads="1"/>
            </p:cNvSpPr>
            <p:nvPr/>
          </p:nvSpPr>
          <p:spPr bwMode="auto">
            <a:xfrm>
              <a:off x="3731" y="4128"/>
              <a:ext cx="2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</a:t>
              </a: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23" name="Rectangle 179"/>
            <p:cNvSpPr>
              <a:spLocks noChangeArrowheads="1"/>
            </p:cNvSpPr>
            <p:nvPr/>
          </p:nvSpPr>
          <p:spPr bwMode="auto">
            <a:xfrm rot="16200000">
              <a:off x="2611" y="3514"/>
              <a:ext cx="6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>
                  <a:solidFill>
                    <a:srgbClr val="000000"/>
                  </a:solidFill>
                </a:rPr>
                <a:t>Reboiled vapor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83124" name="Line 180"/>
            <p:cNvSpPr>
              <a:spLocks noChangeShapeType="1"/>
            </p:cNvSpPr>
            <p:nvPr/>
          </p:nvSpPr>
          <p:spPr bwMode="auto">
            <a:xfrm>
              <a:off x="3227" y="3362"/>
              <a:ext cx="1269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5" name="Text Box 181"/>
            <p:cNvSpPr txBox="1">
              <a:spLocks noChangeArrowheads="1"/>
            </p:cNvSpPr>
            <p:nvPr/>
          </p:nvSpPr>
          <p:spPr bwMode="auto">
            <a:xfrm>
              <a:off x="3268" y="3074"/>
              <a:ext cx="14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Upper bound on reboiler vapor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83126" name="Line 182"/>
            <p:cNvSpPr>
              <a:spLocks noChangeShapeType="1"/>
            </p:cNvSpPr>
            <p:nvPr/>
          </p:nvSpPr>
          <p:spPr bwMode="auto">
            <a:xfrm flipH="1">
              <a:off x="3368" y="3182"/>
              <a:ext cx="122" cy="16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129" name="Group 185"/>
          <p:cNvGrpSpPr>
            <a:grpSpLocks/>
          </p:cNvGrpSpPr>
          <p:nvPr/>
        </p:nvGrpSpPr>
        <p:grpSpPr bwMode="auto">
          <a:xfrm>
            <a:off x="1219200" y="4724400"/>
            <a:ext cx="685800" cy="838200"/>
            <a:chOff x="4721" y="1441"/>
            <a:chExt cx="1039" cy="1269"/>
          </a:xfrm>
        </p:grpSpPr>
        <p:sp>
          <p:nvSpPr>
            <p:cNvPr id="83130" name="Freeform 186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1" name="Freeform 187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2" name="Freeform 188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3" name="Freeform 189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4" name="Freeform 190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35" name="Freeform 191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136" name="AutoShape 192"/>
          <p:cNvSpPr>
            <a:spLocks noChangeArrowheads="1"/>
          </p:cNvSpPr>
          <p:nvPr/>
        </p:nvSpPr>
        <p:spPr bwMode="auto">
          <a:xfrm>
            <a:off x="304800" y="2895600"/>
            <a:ext cx="1524000" cy="1600200"/>
          </a:xfrm>
          <a:prstGeom prst="wedgeRoundRectCallout">
            <a:avLst>
              <a:gd name="adj1" fmla="val 25000"/>
              <a:gd name="adj2" fmla="val 6240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Discuss the</a:t>
            </a:r>
          </a:p>
          <a:p>
            <a:pPr algn="ctr"/>
            <a:r>
              <a:rPr lang="en-US" sz="1800" b="1"/>
              <a:t>control</a:t>
            </a:r>
          </a:p>
          <a:p>
            <a:pPr algn="ctr"/>
            <a:r>
              <a:rPr lang="en-US" sz="1800" b="1"/>
              <a:t>performance.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Controller calculation</a:t>
            </a:r>
            <a:r>
              <a:rPr lang="en-US" b="1"/>
              <a:t>:  Sample distillation without model error, move suppression, and bound on controlled variable.</a:t>
            </a:r>
          </a:p>
        </p:txBody>
      </p:sp>
      <p:grpSp>
        <p:nvGrpSpPr>
          <p:cNvPr id="93368" name="Group 184"/>
          <p:cNvGrpSpPr>
            <a:grpSpLocks/>
          </p:cNvGrpSpPr>
          <p:nvPr/>
        </p:nvGrpSpPr>
        <p:grpSpPr bwMode="auto">
          <a:xfrm>
            <a:off x="1219200" y="4724400"/>
            <a:ext cx="685800" cy="838200"/>
            <a:chOff x="4721" y="1441"/>
            <a:chExt cx="1039" cy="1269"/>
          </a:xfrm>
        </p:grpSpPr>
        <p:sp>
          <p:nvSpPr>
            <p:cNvPr id="93369" name="Freeform 185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0" name="Freeform 186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1" name="Freeform 187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2" name="Freeform 188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3" name="Freeform 189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4" name="Freeform 190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375" name="AutoShape 191"/>
          <p:cNvSpPr>
            <a:spLocks noChangeArrowheads="1"/>
          </p:cNvSpPr>
          <p:nvPr/>
        </p:nvSpPr>
        <p:spPr bwMode="auto">
          <a:xfrm>
            <a:off x="304800" y="2895600"/>
            <a:ext cx="1524000" cy="1600200"/>
          </a:xfrm>
          <a:prstGeom prst="wedgeRoundRectCallout">
            <a:avLst>
              <a:gd name="adj1" fmla="val 25000"/>
              <a:gd name="adj2" fmla="val 6240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Discuss the</a:t>
            </a:r>
          </a:p>
          <a:p>
            <a:pPr algn="ctr"/>
            <a:r>
              <a:rPr lang="en-US" sz="1800" b="1"/>
              <a:t>control</a:t>
            </a:r>
          </a:p>
          <a:p>
            <a:pPr algn="ctr"/>
            <a:r>
              <a:rPr lang="en-US" sz="1800" b="1"/>
              <a:t>performance.</a:t>
            </a:r>
          </a:p>
        </p:txBody>
      </p:sp>
      <p:grpSp>
        <p:nvGrpSpPr>
          <p:cNvPr id="93556" name="Group 372"/>
          <p:cNvGrpSpPr>
            <a:grpSpLocks/>
          </p:cNvGrpSpPr>
          <p:nvPr/>
        </p:nvGrpSpPr>
        <p:grpSpPr bwMode="auto">
          <a:xfrm>
            <a:off x="2297113" y="2397125"/>
            <a:ext cx="5854700" cy="4410075"/>
            <a:chOff x="1535" y="1536"/>
            <a:chExt cx="3592" cy="2643"/>
          </a:xfrm>
        </p:grpSpPr>
        <p:sp>
          <p:nvSpPr>
            <p:cNvPr id="93377" name="Rectangle 193"/>
            <p:cNvSpPr>
              <a:spLocks noChangeArrowheads="1"/>
            </p:cNvSpPr>
            <p:nvPr/>
          </p:nvSpPr>
          <p:spPr bwMode="auto">
            <a:xfrm>
              <a:off x="1939" y="1591"/>
              <a:ext cx="1305" cy="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8" name="Rectangle 194"/>
            <p:cNvSpPr>
              <a:spLocks noChangeArrowheads="1"/>
            </p:cNvSpPr>
            <p:nvPr/>
          </p:nvSpPr>
          <p:spPr bwMode="auto">
            <a:xfrm>
              <a:off x="1939" y="1591"/>
              <a:ext cx="1305" cy="98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79" name="Line 195"/>
            <p:cNvSpPr>
              <a:spLocks noChangeShapeType="1"/>
            </p:cNvSpPr>
            <p:nvPr/>
          </p:nvSpPr>
          <p:spPr bwMode="auto">
            <a:xfrm>
              <a:off x="1939" y="1591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0" name="Line 196"/>
            <p:cNvSpPr>
              <a:spLocks noChangeShapeType="1"/>
            </p:cNvSpPr>
            <p:nvPr/>
          </p:nvSpPr>
          <p:spPr bwMode="auto">
            <a:xfrm>
              <a:off x="1939" y="2571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1" name="Line 197"/>
            <p:cNvSpPr>
              <a:spLocks noChangeShapeType="1"/>
            </p:cNvSpPr>
            <p:nvPr/>
          </p:nvSpPr>
          <p:spPr bwMode="auto">
            <a:xfrm flipV="1">
              <a:off x="3244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2" name="Line 198"/>
            <p:cNvSpPr>
              <a:spLocks noChangeShapeType="1"/>
            </p:cNvSpPr>
            <p:nvPr/>
          </p:nvSpPr>
          <p:spPr bwMode="auto">
            <a:xfrm flipV="1">
              <a:off x="1939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3" name="Line 199"/>
            <p:cNvSpPr>
              <a:spLocks noChangeShapeType="1"/>
            </p:cNvSpPr>
            <p:nvPr/>
          </p:nvSpPr>
          <p:spPr bwMode="auto">
            <a:xfrm>
              <a:off x="1939" y="2571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4" name="Line 200"/>
            <p:cNvSpPr>
              <a:spLocks noChangeShapeType="1"/>
            </p:cNvSpPr>
            <p:nvPr/>
          </p:nvSpPr>
          <p:spPr bwMode="auto">
            <a:xfrm flipV="1">
              <a:off x="1939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5" name="Line 201"/>
            <p:cNvSpPr>
              <a:spLocks noChangeShapeType="1"/>
            </p:cNvSpPr>
            <p:nvPr/>
          </p:nvSpPr>
          <p:spPr bwMode="auto">
            <a:xfrm flipV="1">
              <a:off x="1939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6" name="Line 202"/>
            <p:cNvSpPr>
              <a:spLocks noChangeShapeType="1"/>
            </p:cNvSpPr>
            <p:nvPr/>
          </p:nvSpPr>
          <p:spPr bwMode="auto">
            <a:xfrm>
              <a:off x="1939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7" name="Rectangle 203"/>
            <p:cNvSpPr>
              <a:spLocks noChangeArrowheads="1"/>
            </p:cNvSpPr>
            <p:nvPr/>
          </p:nvSpPr>
          <p:spPr bwMode="auto">
            <a:xfrm>
              <a:off x="1918" y="2598"/>
              <a:ext cx="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388" name="Line 204"/>
            <p:cNvSpPr>
              <a:spLocks noChangeShapeType="1"/>
            </p:cNvSpPr>
            <p:nvPr/>
          </p:nvSpPr>
          <p:spPr bwMode="auto">
            <a:xfrm flipV="1">
              <a:off x="2198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89" name="Line 205"/>
            <p:cNvSpPr>
              <a:spLocks noChangeShapeType="1"/>
            </p:cNvSpPr>
            <p:nvPr/>
          </p:nvSpPr>
          <p:spPr bwMode="auto">
            <a:xfrm>
              <a:off x="2198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0" name="Rectangle 206"/>
            <p:cNvSpPr>
              <a:spLocks noChangeArrowheads="1"/>
            </p:cNvSpPr>
            <p:nvPr/>
          </p:nvSpPr>
          <p:spPr bwMode="auto">
            <a:xfrm>
              <a:off x="2148" y="2598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391" name="Line 207"/>
            <p:cNvSpPr>
              <a:spLocks noChangeShapeType="1"/>
            </p:cNvSpPr>
            <p:nvPr/>
          </p:nvSpPr>
          <p:spPr bwMode="auto">
            <a:xfrm flipV="1">
              <a:off x="2463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2" name="Line 208"/>
            <p:cNvSpPr>
              <a:spLocks noChangeShapeType="1"/>
            </p:cNvSpPr>
            <p:nvPr/>
          </p:nvSpPr>
          <p:spPr bwMode="auto">
            <a:xfrm>
              <a:off x="2463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3" name="Rectangle 209"/>
            <p:cNvSpPr>
              <a:spLocks noChangeArrowheads="1"/>
            </p:cNvSpPr>
            <p:nvPr/>
          </p:nvSpPr>
          <p:spPr bwMode="auto">
            <a:xfrm>
              <a:off x="2391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394" name="Line 210"/>
            <p:cNvSpPr>
              <a:spLocks noChangeShapeType="1"/>
            </p:cNvSpPr>
            <p:nvPr/>
          </p:nvSpPr>
          <p:spPr bwMode="auto">
            <a:xfrm flipV="1">
              <a:off x="2721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5" name="Line 211"/>
            <p:cNvSpPr>
              <a:spLocks noChangeShapeType="1"/>
            </p:cNvSpPr>
            <p:nvPr/>
          </p:nvSpPr>
          <p:spPr bwMode="auto">
            <a:xfrm>
              <a:off x="2721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6" name="Rectangle 212"/>
            <p:cNvSpPr>
              <a:spLocks noChangeArrowheads="1"/>
            </p:cNvSpPr>
            <p:nvPr/>
          </p:nvSpPr>
          <p:spPr bwMode="auto">
            <a:xfrm>
              <a:off x="2649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397" name="Line 213"/>
            <p:cNvSpPr>
              <a:spLocks noChangeShapeType="1"/>
            </p:cNvSpPr>
            <p:nvPr/>
          </p:nvSpPr>
          <p:spPr bwMode="auto">
            <a:xfrm flipV="1">
              <a:off x="2986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8" name="Line 214"/>
            <p:cNvSpPr>
              <a:spLocks noChangeShapeType="1"/>
            </p:cNvSpPr>
            <p:nvPr/>
          </p:nvSpPr>
          <p:spPr bwMode="auto">
            <a:xfrm>
              <a:off x="2986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99" name="Rectangle 215"/>
            <p:cNvSpPr>
              <a:spLocks noChangeArrowheads="1"/>
            </p:cNvSpPr>
            <p:nvPr/>
          </p:nvSpPr>
          <p:spPr bwMode="auto">
            <a:xfrm>
              <a:off x="2914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00" name="Line 216"/>
            <p:cNvSpPr>
              <a:spLocks noChangeShapeType="1"/>
            </p:cNvSpPr>
            <p:nvPr/>
          </p:nvSpPr>
          <p:spPr bwMode="auto">
            <a:xfrm flipV="1">
              <a:off x="3244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1" name="Line 217"/>
            <p:cNvSpPr>
              <a:spLocks noChangeShapeType="1"/>
            </p:cNvSpPr>
            <p:nvPr/>
          </p:nvSpPr>
          <p:spPr bwMode="auto">
            <a:xfrm>
              <a:off x="3244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2" name="Rectangle 218"/>
            <p:cNvSpPr>
              <a:spLocks noChangeArrowheads="1"/>
            </p:cNvSpPr>
            <p:nvPr/>
          </p:nvSpPr>
          <p:spPr bwMode="auto">
            <a:xfrm>
              <a:off x="3173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03" name="Line 219"/>
            <p:cNvSpPr>
              <a:spLocks noChangeShapeType="1"/>
            </p:cNvSpPr>
            <p:nvPr/>
          </p:nvSpPr>
          <p:spPr bwMode="auto">
            <a:xfrm>
              <a:off x="1939" y="2571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4" name="Line 220"/>
            <p:cNvSpPr>
              <a:spLocks noChangeShapeType="1"/>
            </p:cNvSpPr>
            <p:nvPr/>
          </p:nvSpPr>
          <p:spPr bwMode="auto">
            <a:xfrm flipH="1">
              <a:off x="3230" y="257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5" name="Rectangle 221"/>
            <p:cNvSpPr>
              <a:spLocks noChangeArrowheads="1"/>
            </p:cNvSpPr>
            <p:nvPr/>
          </p:nvSpPr>
          <p:spPr bwMode="auto">
            <a:xfrm>
              <a:off x="1681" y="2516"/>
              <a:ext cx="2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0.975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06" name="Line 222"/>
            <p:cNvSpPr>
              <a:spLocks noChangeShapeType="1"/>
            </p:cNvSpPr>
            <p:nvPr/>
          </p:nvSpPr>
          <p:spPr bwMode="auto">
            <a:xfrm>
              <a:off x="1939" y="2241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7" name="Line 223"/>
            <p:cNvSpPr>
              <a:spLocks noChangeShapeType="1"/>
            </p:cNvSpPr>
            <p:nvPr/>
          </p:nvSpPr>
          <p:spPr bwMode="auto">
            <a:xfrm flipH="1">
              <a:off x="3230" y="224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08" name="Rectangle 224"/>
            <p:cNvSpPr>
              <a:spLocks noChangeArrowheads="1"/>
            </p:cNvSpPr>
            <p:nvPr/>
          </p:nvSpPr>
          <p:spPr bwMode="auto">
            <a:xfrm>
              <a:off x="1732" y="2186"/>
              <a:ext cx="18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0.98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09" name="Line 225"/>
            <p:cNvSpPr>
              <a:spLocks noChangeShapeType="1"/>
            </p:cNvSpPr>
            <p:nvPr/>
          </p:nvSpPr>
          <p:spPr bwMode="auto">
            <a:xfrm>
              <a:off x="1939" y="1920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0" name="Line 226"/>
            <p:cNvSpPr>
              <a:spLocks noChangeShapeType="1"/>
            </p:cNvSpPr>
            <p:nvPr/>
          </p:nvSpPr>
          <p:spPr bwMode="auto">
            <a:xfrm flipH="1">
              <a:off x="3230" y="1920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1" name="Rectangle 227"/>
            <p:cNvSpPr>
              <a:spLocks noChangeArrowheads="1"/>
            </p:cNvSpPr>
            <p:nvPr/>
          </p:nvSpPr>
          <p:spPr bwMode="auto">
            <a:xfrm>
              <a:off x="1681" y="1865"/>
              <a:ext cx="2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0.985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12" name="Line 228"/>
            <p:cNvSpPr>
              <a:spLocks noChangeShapeType="1"/>
            </p:cNvSpPr>
            <p:nvPr/>
          </p:nvSpPr>
          <p:spPr bwMode="auto">
            <a:xfrm>
              <a:off x="1939" y="1591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3" name="Line 229"/>
            <p:cNvSpPr>
              <a:spLocks noChangeShapeType="1"/>
            </p:cNvSpPr>
            <p:nvPr/>
          </p:nvSpPr>
          <p:spPr bwMode="auto">
            <a:xfrm flipH="1">
              <a:off x="3230" y="159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4" name="Rectangle 230"/>
            <p:cNvSpPr>
              <a:spLocks noChangeArrowheads="1"/>
            </p:cNvSpPr>
            <p:nvPr/>
          </p:nvSpPr>
          <p:spPr bwMode="auto">
            <a:xfrm>
              <a:off x="1732" y="1536"/>
              <a:ext cx="18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0.99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15" name="Line 231"/>
            <p:cNvSpPr>
              <a:spLocks noChangeShapeType="1"/>
            </p:cNvSpPr>
            <p:nvPr/>
          </p:nvSpPr>
          <p:spPr bwMode="auto">
            <a:xfrm>
              <a:off x="1939" y="1591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6" name="Line 232"/>
            <p:cNvSpPr>
              <a:spLocks noChangeShapeType="1"/>
            </p:cNvSpPr>
            <p:nvPr/>
          </p:nvSpPr>
          <p:spPr bwMode="auto">
            <a:xfrm>
              <a:off x="1939" y="2571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7" name="Line 233"/>
            <p:cNvSpPr>
              <a:spLocks noChangeShapeType="1"/>
            </p:cNvSpPr>
            <p:nvPr/>
          </p:nvSpPr>
          <p:spPr bwMode="auto">
            <a:xfrm flipV="1">
              <a:off x="3244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8" name="Line 234"/>
            <p:cNvSpPr>
              <a:spLocks noChangeShapeType="1"/>
            </p:cNvSpPr>
            <p:nvPr/>
          </p:nvSpPr>
          <p:spPr bwMode="auto">
            <a:xfrm flipV="1">
              <a:off x="1939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19" name="Freeform 235"/>
            <p:cNvSpPr>
              <a:spLocks/>
            </p:cNvSpPr>
            <p:nvPr/>
          </p:nvSpPr>
          <p:spPr bwMode="auto">
            <a:xfrm>
              <a:off x="1939" y="1591"/>
              <a:ext cx="1305" cy="657"/>
            </a:xfrm>
            <a:custGeom>
              <a:avLst/>
              <a:gdLst>
                <a:gd name="T0" fmla="*/ 16 w 1427"/>
                <a:gd name="T1" fmla="*/ 745 h 753"/>
                <a:gd name="T2" fmla="*/ 40 w 1427"/>
                <a:gd name="T3" fmla="*/ 745 h 753"/>
                <a:gd name="T4" fmla="*/ 63 w 1427"/>
                <a:gd name="T5" fmla="*/ 745 h 753"/>
                <a:gd name="T6" fmla="*/ 87 w 1427"/>
                <a:gd name="T7" fmla="*/ 745 h 753"/>
                <a:gd name="T8" fmla="*/ 102 w 1427"/>
                <a:gd name="T9" fmla="*/ 714 h 753"/>
                <a:gd name="T10" fmla="*/ 118 w 1427"/>
                <a:gd name="T11" fmla="*/ 627 h 753"/>
                <a:gd name="T12" fmla="*/ 134 w 1427"/>
                <a:gd name="T13" fmla="*/ 526 h 753"/>
                <a:gd name="T14" fmla="*/ 157 w 1427"/>
                <a:gd name="T15" fmla="*/ 431 h 753"/>
                <a:gd name="T16" fmla="*/ 173 w 1427"/>
                <a:gd name="T17" fmla="*/ 337 h 753"/>
                <a:gd name="T18" fmla="*/ 188 w 1427"/>
                <a:gd name="T19" fmla="*/ 267 h 753"/>
                <a:gd name="T20" fmla="*/ 204 w 1427"/>
                <a:gd name="T21" fmla="*/ 196 h 753"/>
                <a:gd name="T22" fmla="*/ 220 w 1427"/>
                <a:gd name="T23" fmla="*/ 149 h 753"/>
                <a:gd name="T24" fmla="*/ 243 w 1427"/>
                <a:gd name="T25" fmla="*/ 118 h 753"/>
                <a:gd name="T26" fmla="*/ 259 w 1427"/>
                <a:gd name="T27" fmla="*/ 86 h 753"/>
                <a:gd name="T28" fmla="*/ 283 w 1427"/>
                <a:gd name="T29" fmla="*/ 63 h 753"/>
                <a:gd name="T30" fmla="*/ 306 w 1427"/>
                <a:gd name="T31" fmla="*/ 55 h 753"/>
                <a:gd name="T32" fmla="*/ 330 w 1427"/>
                <a:gd name="T33" fmla="*/ 47 h 753"/>
                <a:gd name="T34" fmla="*/ 353 w 1427"/>
                <a:gd name="T35" fmla="*/ 47 h 753"/>
                <a:gd name="T36" fmla="*/ 377 w 1427"/>
                <a:gd name="T37" fmla="*/ 39 h 753"/>
                <a:gd name="T38" fmla="*/ 400 w 1427"/>
                <a:gd name="T39" fmla="*/ 39 h 753"/>
                <a:gd name="T40" fmla="*/ 424 w 1427"/>
                <a:gd name="T41" fmla="*/ 39 h 753"/>
                <a:gd name="T42" fmla="*/ 447 w 1427"/>
                <a:gd name="T43" fmla="*/ 39 h 753"/>
                <a:gd name="T44" fmla="*/ 471 w 1427"/>
                <a:gd name="T45" fmla="*/ 31 h 753"/>
                <a:gd name="T46" fmla="*/ 494 w 1427"/>
                <a:gd name="T47" fmla="*/ 31 h 753"/>
                <a:gd name="T48" fmla="*/ 518 w 1427"/>
                <a:gd name="T49" fmla="*/ 31 h 753"/>
                <a:gd name="T50" fmla="*/ 541 w 1427"/>
                <a:gd name="T51" fmla="*/ 24 h 753"/>
                <a:gd name="T52" fmla="*/ 565 w 1427"/>
                <a:gd name="T53" fmla="*/ 24 h 753"/>
                <a:gd name="T54" fmla="*/ 588 w 1427"/>
                <a:gd name="T55" fmla="*/ 24 h 753"/>
                <a:gd name="T56" fmla="*/ 612 w 1427"/>
                <a:gd name="T57" fmla="*/ 24 h 753"/>
                <a:gd name="T58" fmla="*/ 635 w 1427"/>
                <a:gd name="T59" fmla="*/ 16 h 753"/>
                <a:gd name="T60" fmla="*/ 659 w 1427"/>
                <a:gd name="T61" fmla="*/ 16 h 753"/>
                <a:gd name="T62" fmla="*/ 682 w 1427"/>
                <a:gd name="T63" fmla="*/ 16 h 753"/>
                <a:gd name="T64" fmla="*/ 706 w 1427"/>
                <a:gd name="T65" fmla="*/ 16 h 753"/>
                <a:gd name="T66" fmla="*/ 729 w 1427"/>
                <a:gd name="T67" fmla="*/ 16 h 753"/>
                <a:gd name="T68" fmla="*/ 753 w 1427"/>
                <a:gd name="T69" fmla="*/ 16 h 753"/>
                <a:gd name="T70" fmla="*/ 776 w 1427"/>
                <a:gd name="T71" fmla="*/ 16 h 753"/>
                <a:gd name="T72" fmla="*/ 800 w 1427"/>
                <a:gd name="T73" fmla="*/ 8 h 753"/>
                <a:gd name="T74" fmla="*/ 823 w 1427"/>
                <a:gd name="T75" fmla="*/ 8 h 753"/>
                <a:gd name="T76" fmla="*/ 847 w 1427"/>
                <a:gd name="T77" fmla="*/ 8 h 753"/>
                <a:gd name="T78" fmla="*/ 870 w 1427"/>
                <a:gd name="T79" fmla="*/ 8 h 753"/>
                <a:gd name="T80" fmla="*/ 894 w 1427"/>
                <a:gd name="T81" fmla="*/ 8 h 753"/>
                <a:gd name="T82" fmla="*/ 917 w 1427"/>
                <a:gd name="T83" fmla="*/ 8 h 753"/>
                <a:gd name="T84" fmla="*/ 941 w 1427"/>
                <a:gd name="T85" fmla="*/ 8 h 753"/>
                <a:gd name="T86" fmla="*/ 964 w 1427"/>
                <a:gd name="T87" fmla="*/ 8 h 753"/>
                <a:gd name="T88" fmla="*/ 988 w 1427"/>
                <a:gd name="T89" fmla="*/ 8 h 753"/>
                <a:gd name="T90" fmla="*/ 1011 w 1427"/>
                <a:gd name="T91" fmla="*/ 8 h 753"/>
                <a:gd name="T92" fmla="*/ 1035 w 1427"/>
                <a:gd name="T93" fmla="*/ 8 h 753"/>
                <a:gd name="T94" fmla="*/ 1059 w 1427"/>
                <a:gd name="T95" fmla="*/ 8 h 753"/>
                <a:gd name="T96" fmla="*/ 1082 w 1427"/>
                <a:gd name="T97" fmla="*/ 8 h 753"/>
                <a:gd name="T98" fmla="*/ 1106 w 1427"/>
                <a:gd name="T99" fmla="*/ 0 h 753"/>
                <a:gd name="T100" fmla="*/ 1129 w 1427"/>
                <a:gd name="T101" fmla="*/ 0 h 753"/>
                <a:gd name="T102" fmla="*/ 1153 w 1427"/>
                <a:gd name="T103" fmla="*/ 0 h 753"/>
                <a:gd name="T104" fmla="*/ 1176 w 1427"/>
                <a:gd name="T105" fmla="*/ 0 h 753"/>
                <a:gd name="T106" fmla="*/ 1200 w 1427"/>
                <a:gd name="T107" fmla="*/ 0 h 753"/>
                <a:gd name="T108" fmla="*/ 1223 w 1427"/>
                <a:gd name="T109" fmla="*/ 0 h 753"/>
                <a:gd name="T110" fmla="*/ 1247 w 1427"/>
                <a:gd name="T111" fmla="*/ 0 h 753"/>
                <a:gd name="T112" fmla="*/ 1270 w 1427"/>
                <a:gd name="T113" fmla="*/ 0 h 753"/>
                <a:gd name="T114" fmla="*/ 1294 w 1427"/>
                <a:gd name="T115" fmla="*/ 0 h 753"/>
                <a:gd name="T116" fmla="*/ 1317 w 1427"/>
                <a:gd name="T117" fmla="*/ 0 h 753"/>
                <a:gd name="T118" fmla="*/ 1341 w 1427"/>
                <a:gd name="T119" fmla="*/ 0 h 753"/>
                <a:gd name="T120" fmla="*/ 1364 w 1427"/>
                <a:gd name="T121" fmla="*/ 0 h 753"/>
                <a:gd name="T122" fmla="*/ 1388 w 1427"/>
                <a:gd name="T123" fmla="*/ 0 h 753"/>
                <a:gd name="T124" fmla="*/ 1411 w 1427"/>
                <a:gd name="T125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7" h="753">
                  <a:moveTo>
                    <a:pt x="0" y="745"/>
                  </a:moveTo>
                  <a:lnTo>
                    <a:pt x="8" y="745"/>
                  </a:lnTo>
                  <a:lnTo>
                    <a:pt x="16" y="745"/>
                  </a:lnTo>
                  <a:lnTo>
                    <a:pt x="24" y="745"/>
                  </a:lnTo>
                  <a:lnTo>
                    <a:pt x="32" y="745"/>
                  </a:lnTo>
                  <a:lnTo>
                    <a:pt x="40" y="745"/>
                  </a:lnTo>
                  <a:lnTo>
                    <a:pt x="47" y="745"/>
                  </a:lnTo>
                  <a:lnTo>
                    <a:pt x="55" y="745"/>
                  </a:lnTo>
                  <a:lnTo>
                    <a:pt x="63" y="745"/>
                  </a:lnTo>
                  <a:lnTo>
                    <a:pt x="71" y="745"/>
                  </a:lnTo>
                  <a:lnTo>
                    <a:pt x="79" y="745"/>
                  </a:lnTo>
                  <a:lnTo>
                    <a:pt x="87" y="745"/>
                  </a:lnTo>
                  <a:lnTo>
                    <a:pt x="94" y="753"/>
                  </a:lnTo>
                  <a:lnTo>
                    <a:pt x="94" y="737"/>
                  </a:lnTo>
                  <a:lnTo>
                    <a:pt x="102" y="714"/>
                  </a:lnTo>
                  <a:lnTo>
                    <a:pt x="110" y="682"/>
                  </a:lnTo>
                  <a:lnTo>
                    <a:pt x="118" y="659"/>
                  </a:lnTo>
                  <a:lnTo>
                    <a:pt x="118" y="627"/>
                  </a:lnTo>
                  <a:lnTo>
                    <a:pt x="126" y="596"/>
                  </a:lnTo>
                  <a:lnTo>
                    <a:pt x="134" y="565"/>
                  </a:lnTo>
                  <a:lnTo>
                    <a:pt x="134" y="526"/>
                  </a:lnTo>
                  <a:lnTo>
                    <a:pt x="141" y="494"/>
                  </a:lnTo>
                  <a:lnTo>
                    <a:pt x="149" y="463"/>
                  </a:lnTo>
                  <a:lnTo>
                    <a:pt x="157" y="431"/>
                  </a:lnTo>
                  <a:lnTo>
                    <a:pt x="157" y="400"/>
                  </a:lnTo>
                  <a:lnTo>
                    <a:pt x="165" y="369"/>
                  </a:lnTo>
                  <a:lnTo>
                    <a:pt x="173" y="337"/>
                  </a:lnTo>
                  <a:lnTo>
                    <a:pt x="181" y="314"/>
                  </a:lnTo>
                  <a:lnTo>
                    <a:pt x="181" y="290"/>
                  </a:lnTo>
                  <a:lnTo>
                    <a:pt x="188" y="267"/>
                  </a:lnTo>
                  <a:lnTo>
                    <a:pt x="196" y="243"/>
                  </a:lnTo>
                  <a:lnTo>
                    <a:pt x="196" y="220"/>
                  </a:lnTo>
                  <a:lnTo>
                    <a:pt x="204" y="196"/>
                  </a:lnTo>
                  <a:lnTo>
                    <a:pt x="212" y="180"/>
                  </a:lnTo>
                  <a:lnTo>
                    <a:pt x="220" y="165"/>
                  </a:lnTo>
                  <a:lnTo>
                    <a:pt x="220" y="149"/>
                  </a:lnTo>
                  <a:lnTo>
                    <a:pt x="228" y="141"/>
                  </a:lnTo>
                  <a:lnTo>
                    <a:pt x="235" y="126"/>
                  </a:lnTo>
                  <a:lnTo>
                    <a:pt x="243" y="118"/>
                  </a:lnTo>
                  <a:lnTo>
                    <a:pt x="243" y="102"/>
                  </a:lnTo>
                  <a:lnTo>
                    <a:pt x="251" y="94"/>
                  </a:lnTo>
                  <a:lnTo>
                    <a:pt x="259" y="86"/>
                  </a:lnTo>
                  <a:lnTo>
                    <a:pt x="267" y="79"/>
                  </a:lnTo>
                  <a:lnTo>
                    <a:pt x="275" y="71"/>
                  </a:lnTo>
                  <a:lnTo>
                    <a:pt x="283" y="63"/>
                  </a:lnTo>
                  <a:lnTo>
                    <a:pt x="290" y="63"/>
                  </a:lnTo>
                  <a:lnTo>
                    <a:pt x="298" y="55"/>
                  </a:lnTo>
                  <a:lnTo>
                    <a:pt x="306" y="55"/>
                  </a:lnTo>
                  <a:lnTo>
                    <a:pt x="314" y="47"/>
                  </a:lnTo>
                  <a:lnTo>
                    <a:pt x="322" y="47"/>
                  </a:lnTo>
                  <a:lnTo>
                    <a:pt x="330" y="47"/>
                  </a:lnTo>
                  <a:lnTo>
                    <a:pt x="337" y="47"/>
                  </a:lnTo>
                  <a:lnTo>
                    <a:pt x="345" y="47"/>
                  </a:lnTo>
                  <a:lnTo>
                    <a:pt x="353" y="47"/>
                  </a:lnTo>
                  <a:lnTo>
                    <a:pt x="361" y="47"/>
                  </a:lnTo>
                  <a:lnTo>
                    <a:pt x="369" y="39"/>
                  </a:lnTo>
                  <a:lnTo>
                    <a:pt x="377" y="39"/>
                  </a:lnTo>
                  <a:lnTo>
                    <a:pt x="384" y="39"/>
                  </a:lnTo>
                  <a:lnTo>
                    <a:pt x="392" y="39"/>
                  </a:lnTo>
                  <a:lnTo>
                    <a:pt x="400" y="39"/>
                  </a:lnTo>
                  <a:lnTo>
                    <a:pt x="408" y="39"/>
                  </a:lnTo>
                  <a:lnTo>
                    <a:pt x="416" y="39"/>
                  </a:lnTo>
                  <a:lnTo>
                    <a:pt x="424" y="39"/>
                  </a:lnTo>
                  <a:lnTo>
                    <a:pt x="431" y="39"/>
                  </a:lnTo>
                  <a:lnTo>
                    <a:pt x="439" y="39"/>
                  </a:lnTo>
                  <a:lnTo>
                    <a:pt x="447" y="39"/>
                  </a:lnTo>
                  <a:lnTo>
                    <a:pt x="455" y="31"/>
                  </a:lnTo>
                  <a:lnTo>
                    <a:pt x="463" y="31"/>
                  </a:lnTo>
                  <a:lnTo>
                    <a:pt x="471" y="31"/>
                  </a:lnTo>
                  <a:lnTo>
                    <a:pt x="478" y="31"/>
                  </a:lnTo>
                  <a:lnTo>
                    <a:pt x="486" y="31"/>
                  </a:lnTo>
                  <a:lnTo>
                    <a:pt x="494" y="31"/>
                  </a:lnTo>
                  <a:lnTo>
                    <a:pt x="502" y="31"/>
                  </a:lnTo>
                  <a:lnTo>
                    <a:pt x="510" y="31"/>
                  </a:lnTo>
                  <a:lnTo>
                    <a:pt x="518" y="31"/>
                  </a:lnTo>
                  <a:lnTo>
                    <a:pt x="526" y="31"/>
                  </a:lnTo>
                  <a:lnTo>
                    <a:pt x="533" y="24"/>
                  </a:lnTo>
                  <a:lnTo>
                    <a:pt x="541" y="24"/>
                  </a:lnTo>
                  <a:lnTo>
                    <a:pt x="549" y="24"/>
                  </a:lnTo>
                  <a:lnTo>
                    <a:pt x="557" y="24"/>
                  </a:lnTo>
                  <a:lnTo>
                    <a:pt x="565" y="24"/>
                  </a:lnTo>
                  <a:lnTo>
                    <a:pt x="573" y="24"/>
                  </a:lnTo>
                  <a:lnTo>
                    <a:pt x="580" y="24"/>
                  </a:lnTo>
                  <a:lnTo>
                    <a:pt x="588" y="24"/>
                  </a:lnTo>
                  <a:lnTo>
                    <a:pt x="596" y="24"/>
                  </a:lnTo>
                  <a:lnTo>
                    <a:pt x="604" y="24"/>
                  </a:lnTo>
                  <a:lnTo>
                    <a:pt x="612" y="24"/>
                  </a:lnTo>
                  <a:lnTo>
                    <a:pt x="620" y="24"/>
                  </a:lnTo>
                  <a:lnTo>
                    <a:pt x="627" y="24"/>
                  </a:lnTo>
                  <a:lnTo>
                    <a:pt x="635" y="16"/>
                  </a:lnTo>
                  <a:lnTo>
                    <a:pt x="643" y="16"/>
                  </a:lnTo>
                  <a:lnTo>
                    <a:pt x="651" y="16"/>
                  </a:lnTo>
                  <a:lnTo>
                    <a:pt x="659" y="16"/>
                  </a:lnTo>
                  <a:lnTo>
                    <a:pt x="667" y="16"/>
                  </a:lnTo>
                  <a:lnTo>
                    <a:pt x="674" y="16"/>
                  </a:lnTo>
                  <a:lnTo>
                    <a:pt x="682" y="16"/>
                  </a:lnTo>
                  <a:lnTo>
                    <a:pt x="690" y="16"/>
                  </a:lnTo>
                  <a:lnTo>
                    <a:pt x="698" y="16"/>
                  </a:lnTo>
                  <a:lnTo>
                    <a:pt x="706" y="16"/>
                  </a:lnTo>
                  <a:lnTo>
                    <a:pt x="714" y="16"/>
                  </a:lnTo>
                  <a:lnTo>
                    <a:pt x="721" y="16"/>
                  </a:lnTo>
                  <a:lnTo>
                    <a:pt x="729" y="16"/>
                  </a:lnTo>
                  <a:lnTo>
                    <a:pt x="737" y="16"/>
                  </a:lnTo>
                  <a:lnTo>
                    <a:pt x="745" y="16"/>
                  </a:lnTo>
                  <a:lnTo>
                    <a:pt x="753" y="16"/>
                  </a:lnTo>
                  <a:lnTo>
                    <a:pt x="761" y="16"/>
                  </a:lnTo>
                  <a:lnTo>
                    <a:pt x="768" y="16"/>
                  </a:lnTo>
                  <a:lnTo>
                    <a:pt x="776" y="16"/>
                  </a:lnTo>
                  <a:lnTo>
                    <a:pt x="784" y="8"/>
                  </a:lnTo>
                  <a:lnTo>
                    <a:pt x="792" y="8"/>
                  </a:lnTo>
                  <a:lnTo>
                    <a:pt x="800" y="8"/>
                  </a:lnTo>
                  <a:lnTo>
                    <a:pt x="808" y="8"/>
                  </a:lnTo>
                  <a:lnTo>
                    <a:pt x="816" y="8"/>
                  </a:lnTo>
                  <a:lnTo>
                    <a:pt x="823" y="8"/>
                  </a:lnTo>
                  <a:lnTo>
                    <a:pt x="831" y="8"/>
                  </a:lnTo>
                  <a:lnTo>
                    <a:pt x="839" y="8"/>
                  </a:lnTo>
                  <a:lnTo>
                    <a:pt x="847" y="8"/>
                  </a:lnTo>
                  <a:lnTo>
                    <a:pt x="855" y="8"/>
                  </a:lnTo>
                  <a:lnTo>
                    <a:pt x="863" y="8"/>
                  </a:lnTo>
                  <a:lnTo>
                    <a:pt x="870" y="8"/>
                  </a:lnTo>
                  <a:lnTo>
                    <a:pt x="878" y="8"/>
                  </a:lnTo>
                  <a:lnTo>
                    <a:pt x="886" y="8"/>
                  </a:lnTo>
                  <a:lnTo>
                    <a:pt x="894" y="8"/>
                  </a:lnTo>
                  <a:lnTo>
                    <a:pt x="902" y="8"/>
                  </a:lnTo>
                  <a:lnTo>
                    <a:pt x="910" y="8"/>
                  </a:lnTo>
                  <a:lnTo>
                    <a:pt x="917" y="8"/>
                  </a:lnTo>
                  <a:lnTo>
                    <a:pt x="925" y="8"/>
                  </a:lnTo>
                  <a:lnTo>
                    <a:pt x="933" y="8"/>
                  </a:lnTo>
                  <a:lnTo>
                    <a:pt x="941" y="8"/>
                  </a:lnTo>
                  <a:lnTo>
                    <a:pt x="949" y="8"/>
                  </a:lnTo>
                  <a:lnTo>
                    <a:pt x="957" y="8"/>
                  </a:lnTo>
                  <a:lnTo>
                    <a:pt x="964" y="8"/>
                  </a:lnTo>
                  <a:lnTo>
                    <a:pt x="972" y="8"/>
                  </a:lnTo>
                  <a:lnTo>
                    <a:pt x="980" y="8"/>
                  </a:lnTo>
                  <a:lnTo>
                    <a:pt x="988" y="8"/>
                  </a:lnTo>
                  <a:lnTo>
                    <a:pt x="996" y="8"/>
                  </a:lnTo>
                  <a:lnTo>
                    <a:pt x="1004" y="8"/>
                  </a:lnTo>
                  <a:lnTo>
                    <a:pt x="1011" y="8"/>
                  </a:lnTo>
                  <a:lnTo>
                    <a:pt x="1019" y="8"/>
                  </a:lnTo>
                  <a:lnTo>
                    <a:pt x="1027" y="8"/>
                  </a:lnTo>
                  <a:lnTo>
                    <a:pt x="1035" y="8"/>
                  </a:lnTo>
                  <a:lnTo>
                    <a:pt x="1043" y="8"/>
                  </a:lnTo>
                  <a:lnTo>
                    <a:pt x="1051" y="8"/>
                  </a:lnTo>
                  <a:lnTo>
                    <a:pt x="1059" y="8"/>
                  </a:lnTo>
                  <a:lnTo>
                    <a:pt x="1066" y="8"/>
                  </a:lnTo>
                  <a:lnTo>
                    <a:pt x="1074" y="8"/>
                  </a:lnTo>
                  <a:lnTo>
                    <a:pt x="1082" y="8"/>
                  </a:lnTo>
                  <a:lnTo>
                    <a:pt x="1090" y="0"/>
                  </a:lnTo>
                  <a:lnTo>
                    <a:pt x="1098" y="0"/>
                  </a:lnTo>
                  <a:lnTo>
                    <a:pt x="1106" y="0"/>
                  </a:lnTo>
                  <a:lnTo>
                    <a:pt x="1113" y="0"/>
                  </a:lnTo>
                  <a:lnTo>
                    <a:pt x="1121" y="0"/>
                  </a:lnTo>
                  <a:lnTo>
                    <a:pt x="1129" y="0"/>
                  </a:lnTo>
                  <a:lnTo>
                    <a:pt x="1137" y="0"/>
                  </a:lnTo>
                  <a:lnTo>
                    <a:pt x="1145" y="0"/>
                  </a:lnTo>
                  <a:lnTo>
                    <a:pt x="1153" y="0"/>
                  </a:lnTo>
                  <a:lnTo>
                    <a:pt x="1160" y="0"/>
                  </a:lnTo>
                  <a:lnTo>
                    <a:pt x="1168" y="0"/>
                  </a:lnTo>
                  <a:lnTo>
                    <a:pt x="1176" y="0"/>
                  </a:lnTo>
                  <a:lnTo>
                    <a:pt x="1184" y="0"/>
                  </a:lnTo>
                  <a:lnTo>
                    <a:pt x="1192" y="0"/>
                  </a:lnTo>
                  <a:lnTo>
                    <a:pt x="1200" y="0"/>
                  </a:lnTo>
                  <a:lnTo>
                    <a:pt x="1207" y="0"/>
                  </a:lnTo>
                  <a:lnTo>
                    <a:pt x="1215" y="0"/>
                  </a:lnTo>
                  <a:lnTo>
                    <a:pt x="1223" y="0"/>
                  </a:lnTo>
                  <a:lnTo>
                    <a:pt x="1231" y="0"/>
                  </a:lnTo>
                  <a:lnTo>
                    <a:pt x="1239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6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9" y="0"/>
                  </a:lnTo>
                  <a:lnTo>
                    <a:pt x="1317" y="0"/>
                  </a:lnTo>
                  <a:lnTo>
                    <a:pt x="1325" y="0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49" y="0"/>
                  </a:lnTo>
                  <a:lnTo>
                    <a:pt x="1356" y="0"/>
                  </a:lnTo>
                  <a:lnTo>
                    <a:pt x="1364" y="0"/>
                  </a:lnTo>
                  <a:lnTo>
                    <a:pt x="1372" y="0"/>
                  </a:lnTo>
                  <a:lnTo>
                    <a:pt x="1380" y="0"/>
                  </a:lnTo>
                  <a:lnTo>
                    <a:pt x="1388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11" y="0"/>
                  </a:lnTo>
                  <a:lnTo>
                    <a:pt x="1419" y="0"/>
                  </a:lnTo>
                  <a:lnTo>
                    <a:pt x="1427" y="0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0" name="Freeform 236"/>
            <p:cNvSpPr>
              <a:spLocks/>
            </p:cNvSpPr>
            <p:nvPr/>
          </p:nvSpPr>
          <p:spPr bwMode="auto">
            <a:xfrm>
              <a:off x="1939" y="1591"/>
              <a:ext cx="1305" cy="650"/>
            </a:xfrm>
            <a:custGeom>
              <a:avLst/>
              <a:gdLst>
                <a:gd name="T0" fmla="*/ 16 w 1427"/>
                <a:gd name="T1" fmla="*/ 745 h 745"/>
                <a:gd name="T2" fmla="*/ 40 w 1427"/>
                <a:gd name="T3" fmla="*/ 745 h 745"/>
                <a:gd name="T4" fmla="*/ 63 w 1427"/>
                <a:gd name="T5" fmla="*/ 745 h 745"/>
                <a:gd name="T6" fmla="*/ 79 w 1427"/>
                <a:gd name="T7" fmla="*/ 0 h 745"/>
                <a:gd name="T8" fmla="*/ 102 w 1427"/>
                <a:gd name="T9" fmla="*/ 0 h 745"/>
                <a:gd name="T10" fmla="*/ 126 w 1427"/>
                <a:gd name="T11" fmla="*/ 0 h 745"/>
                <a:gd name="T12" fmla="*/ 149 w 1427"/>
                <a:gd name="T13" fmla="*/ 0 h 745"/>
                <a:gd name="T14" fmla="*/ 173 w 1427"/>
                <a:gd name="T15" fmla="*/ 0 h 745"/>
                <a:gd name="T16" fmla="*/ 196 w 1427"/>
                <a:gd name="T17" fmla="*/ 0 h 745"/>
                <a:gd name="T18" fmla="*/ 220 w 1427"/>
                <a:gd name="T19" fmla="*/ 0 h 745"/>
                <a:gd name="T20" fmla="*/ 243 w 1427"/>
                <a:gd name="T21" fmla="*/ 0 h 745"/>
                <a:gd name="T22" fmla="*/ 267 w 1427"/>
                <a:gd name="T23" fmla="*/ 0 h 745"/>
                <a:gd name="T24" fmla="*/ 290 w 1427"/>
                <a:gd name="T25" fmla="*/ 0 h 745"/>
                <a:gd name="T26" fmla="*/ 314 w 1427"/>
                <a:gd name="T27" fmla="*/ 0 h 745"/>
                <a:gd name="T28" fmla="*/ 337 w 1427"/>
                <a:gd name="T29" fmla="*/ 0 h 745"/>
                <a:gd name="T30" fmla="*/ 361 w 1427"/>
                <a:gd name="T31" fmla="*/ 0 h 745"/>
                <a:gd name="T32" fmla="*/ 384 w 1427"/>
                <a:gd name="T33" fmla="*/ 0 h 745"/>
                <a:gd name="T34" fmla="*/ 408 w 1427"/>
                <a:gd name="T35" fmla="*/ 0 h 745"/>
                <a:gd name="T36" fmla="*/ 431 w 1427"/>
                <a:gd name="T37" fmla="*/ 0 h 745"/>
                <a:gd name="T38" fmla="*/ 455 w 1427"/>
                <a:gd name="T39" fmla="*/ 0 h 745"/>
                <a:gd name="T40" fmla="*/ 478 w 1427"/>
                <a:gd name="T41" fmla="*/ 0 h 745"/>
                <a:gd name="T42" fmla="*/ 502 w 1427"/>
                <a:gd name="T43" fmla="*/ 0 h 745"/>
                <a:gd name="T44" fmla="*/ 526 w 1427"/>
                <a:gd name="T45" fmla="*/ 0 h 745"/>
                <a:gd name="T46" fmla="*/ 549 w 1427"/>
                <a:gd name="T47" fmla="*/ 0 h 745"/>
                <a:gd name="T48" fmla="*/ 573 w 1427"/>
                <a:gd name="T49" fmla="*/ 0 h 745"/>
                <a:gd name="T50" fmla="*/ 596 w 1427"/>
                <a:gd name="T51" fmla="*/ 0 h 745"/>
                <a:gd name="T52" fmla="*/ 620 w 1427"/>
                <a:gd name="T53" fmla="*/ 0 h 745"/>
                <a:gd name="T54" fmla="*/ 643 w 1427"/>
                <a:gd name="T55" fmla="*/ 0 h 745"/>
                <a:gd name="T56" fmla="*/ 667 w 1427"/>
                <a:gd name="T57" fmla="*/ 0 h 745"/>
                <a:gd name="T58" fmla="*/ 690 w 1427"/>
                <a:gd name="T59" fmla="*/ 0 h 745"/>
                <a:gd name="T60" fmla="*/ 714 w 1427"/>
                <a:gd name="T61" fmla="*/ 0 h 745"/>
                <a:gd name="T62" fmla="*/ 737 w 1427"/>
                <a:gd name="T63" fmla="*/ 0 h 745"/>
                <a:gd name="T64" fmla="*/ 761 w 1427"/>
                <a:gd name="T65" fmla="*/ 0 h 745"/>
                <a:gd name="T66" fmla="*/ 784 w 1427"/>
                <a:gd name="T67" fmla="*/ 0 h 745"/>
                <a:gd name="T68" fmla="*/ 808 w 1427"/>
                <a:gd name="T69" fmla="*/ 0 h 745"/>
                <a:gd name="T70" fmla="*/ 831 w 1427"/>
                <a:gd name="T71" fmla="*/ 0 h 745"/>
                <a:gd name="T72" fmla="*/ 855 w 1427"/>
                <a:gd name="T73" fmla="*/ 0 h 745"/>
                <a:gd name="T74" fmla="*/ 878 w 1427"/>
                <a:gd name="T75" fmla="*/ 0 h 745"/>
                <a:gd name="T76" fmla="*/ 902 w 1427"/>
                <a:gd name="T77" fmla="*/ 0 h 745"/>
                <a:gd name="T78" fmla="*/ 925 w 1427"/>
                <a:gd name="T79" fmla="*/ 0 h 745"/>
                <a:gd name="T80" fmla="*/ 949 w 1427"/>
                <a:gd name="T81" fmla="*/ 0 h 745"/>
                <a:gd name="T82" fmla="*/ 972 w 1427"/>
                <a:gd name="T83" fmla="*/ 0 h 745"/>
                <a:gd name="T84" fmla="*/ 996 w 1427"/>
                <a:gd name="T85" fmla="*/ 0 h 745"/>
                <a:gd name="T86" fmla="*/ 1019 w 1427"/>
                <a:gd name="T87" fmla="*/ 0 h 745"/>
                <a:gd name="T88" fmla="*/ 1043 w 1427"/>
                <a:gd name="T89" fmla="*/ 0 h 745"/>
                <a:gd name="T90" fmla="*/ 1066 w 1427"/>
                <a:gd name="T91" fmla="*/ 0 h 745"/>
                <a:gd name="T92" fmla="*/ 1090 w 1427"/>
                <a:gd name="T93" fmla="*/ 0 h 745"/>
                <a:gd name="T94" fmla="*/ 1113 w 1427"/>
                <a:gd name="T95" fmla="*/ 0 h 745"/>
                <a:gd name="T96" fmla="*/ 1137 w 1427"/>
                <a:gd name="T97" fmla="*/ 0 h 745"/>
                <a:gd name="T98" fmla="*/ 1160 w 1427"/>
                <a:gd name="T99" fmla="*/ 0 h 745"/>
                <a:gd name="T100" fmla="*/ 1184 w 1427"/>
                <a:gd name="T101" fmla="*/ 0 h 745"/>
                <a:gd name="T102" fmla="*/ 1207 w 1427"/>
                <a:gd name="T103" fmla="*/ 0 h 745"/>
                <a:gd name="T104" fmla="*/ 1231 w 1427"/>
                <a:gd name="T105" fmla="*/ 0 h 745"/>
                <a:gd name="T106" fmla="*/ 1254 w 1427"/>
                <a:gd name="T107" fmla="*/ 0 h 745"/>
                <a:gd name="T108" fmla="*/ 1278 w 1427"/>
                <a:gd name="T109" fmla="*/ 0 h 745"/>
                <a:gd name="T110" fmla="*/ 1301 w 1427"/>
                <a:gd name="T111" fmla="*/ 0 h 745"/>
                <a:gd name="T112" fmla="*/ 1325 w 1427"/>
                <a:gd name="T113" fmla="*/ 0 h 745"/>
                <a:gd name="T114" fmla="*/ 1349 w 1427"/>
                <a:gd name="T115" fmla="*/ 0 h 745"/>
                <a:gd name="T116" fmla="*/ 1372 w 1427"/>
                <a:gd name="T117" fmla="*/ 0 h 745"/>
                <a:gd name="T118" fmla="*/ 1396 w 1427"/>
                <a:gd name="T119" fmla="*/ 0 h 745"/>
                <a:gd name="T120" fmla="*/ 1419 w 1427"/>
                <a:gd name="T121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7" h="745">
                  <a:moveTo>
                    <a:pt x="0" y="745"/>
                  </a:moveTo>
                  <a:lnTo>
                    <a:pt x="8" y="745"/>
                  </a:lnTo>
                  <a:lnTo>
                    <a:pt x="16" y="745"/>
                  </a:lnTo>
                  <a:lnTo>
                    <a:pt x="24" y="745"/>
                  </a:lnTo>
                  <a:lnTo>
                    <a:pt x="32" y="745"/>
                  </a:lnTo>
                  <a:lnTo>
                    <a:pt x="40" y="745"/>
                  </a:lnTo>
                  <a:lnTo>
                    <a:pt x="47" y="745"/>
                  </a:lnTo>
                  <a:lnTo>
                    <a:pt x="55" y="745"/>
                  </a:lnTo>
                  <a:lnTo>
                    <a:pt x="63" y="745"/>
                  </a:lnTo>
                  <a:lnTo>
                    <a:pt x="71" y="745"/>
                  </a:lnTo>
                  <a:lnTo>
                    <a:pt x="71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8" y="0"/>
                  </a:lnTo>
                  <a:lnTo>
                    <a:pt x="306" y="0"/>
                  </a:lnTo>
                  <a:lnTo>
                    <a:pt x="314" y="0"/>
                  </a:lnTo>
                  <a:lnTo>
                    <a:pt x="322" y="0"/>
                  </a:lnTo>
                  <a:lnTo>
                    <a:pt x="330" y="0"/>
                  </a:lnTo>
                  <a:lnTo>
                    <a:pt x="337" y="0"/>
                  </a:lnTo>
                  <a:lnTo>
                    <a:pt x="345" y="0"/>
                  </a:lnTo>
                  <a:lnTo>
                    <a:pt x="353" y="0"/>
                  </a:lnTo>
                  <a:lnTo>
                    <a:pt x="361" y="0"/>
                  </a:lnTo>
                  <a:lnTo>
                    <a:pt x="369" y="0"/>
                  </a:lnTo>
                  <a:lnTo>
                    <a:pt x="377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9" y="0"/>
                  </a:lnTo>
                  <a:lnTo>
                    <a:pt x="447" y="0"/>
                  </a:lnTo>
                  <a:lnTo>
                    <a:pt x="455" y="0"/>
                  </a:lnTo>
                  <a:lnTo>
                    <a:pt x="463" y="0"/>
                  </a:lnTo>
                  <a:lnTo>
                    <a:pt x="471" y="0"/>
                  </a:lnTo>
                  <a:lnTo>
                    <a:pt x="478" y="0"/>
                  </a:lnTo>
                  <a:lnTo>
                    <a:pt x="486" y="0"/>
                  </a:lnTo>
                  <a:lnTo>
                    <a:pt x="494" y="0"/>
                  </a:lnTo>
                  <a:lnTo>
                    <a:pt x="502" y="0"/>
                  </a:lnTo>
                  <a:lnTo>
                    <a:pt x="510" y="0"/>
                  </a:lnTo>
                  <a:lnTo>
                    <a:pt x="518" y="0"/>
                  </a:lnTo>
                  <a:lnTo>
                    <a:pt x="526" y="0"/>
                  </a:lnTo>
                  <a:lnTo>
                    <a:pt x="533" y="0"/>
                  </a:lnTo>
                  <a:lnTo>
                    <a:pt x="541" y="0"/>
                  </a:lnTo>
                  <a:lnTo>
                    <a:pt x="549" y="0"/>
                  </a:lnTo>
                  <a:lnTo>
                    <a:pt x="557" y="0"/>
                  </a:lnTo>
                  <a:lnTo>
                    <a:pt x="565" y="0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8" y="0"/>
                  </a:lnTo>
                  <a:lnTo>
                    <a:pt x="596" y="0"/>
                  </a:lnTo>
                  <a:lnTo>
                    <a:pt x="604" y="0"/>
                  </a:lnTo>
                  <a:lnTo>
                    <a:pt x="612" y="0"/>
                  </a:lnTo>
                  <a:lnTo>
                    <a:pt x="620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3" y="0"/>
                  </a:lnTo>
                  <a:lnTo>
                    <a:pt x="651" y="0"/>
                  </a:lnTo>
                  <a:lnTo>
                    <a:pt x="659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2" y="0"/>
                  </a:lnTo>
                  <a:lnTo>
                    <a:pt x="690" y="0"/>
                  </a:lnTo>
                  <a:lnTo>
                    <a:pt x="698" y="0"/>
                  </a:lnTo>
                  <a:lnTo>
                    <a:pt x="706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29" y="0"/>
                  </a:lnTo>
                  <a:lnTo>
                    <a:pt x="737" y="0"/>
                  </a:lnTo>
                  <a:lnTo>
                    <a:pt x="745" y="0"/>
                  </a:lnTo>
                  <a:lnTo>
                    <a:pt x="753" y="0"/>
                  </a:lnTo>
                  <a:lnTo>
                    <a:pt x="761" y="0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792" y="0"/>
                  </a:lnTo>
                  <a:lnTo>
                    <a:pt x="800" y="0"/>
                  </a:lnTo>
                  <a:lnTo>
                    <a:pt x="808" y="0"/>
                  </a:lnTo>
                  <a:lnTo>
                    <a:pt x="816" y="0"/>
                  </a:lnTo>
                  <a:lnTo>
                    <a:pt x="823" y="0"/>
                  </a:lnTo>
                  <a:lnTo>
                    <a:pt x="831" y="0"/>
                  </a:lnTo>
                  <a:lnTo>
                    <a:pt x="839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3" y="0"/>
                  </a:lnTo>
                  <a:lnTo>
                    <a:pt x="870" y="0"/>
                  </a:lnTo>
                  <a:lnTo>
                    <a:pt x="878" y="0"/>
                  </a:lnTo>
                  <a:lnTo>
                    <a:pt x="886" y="0"/>
                  </a:lnTo>
                  <a:lnTo>
                    <a:pt x="894" y="0"/>
                  </a:lnTo>
                  <a:lnTo>
                    <a:pt x="902" y="0"/>
                  </a:lnTo>
                  <a:lnTo>
                    <a:pt x="910" y="0"/>
                  </a:lnTo>
                  <a:lnTo>
                    <a:pt x="917" y="0"/>
                  </a:lnTo>
                  <a:lnTo>
                    <a:pt x="925" y="0"/>
                  </a:lnTo>
                  <a:lnTo>
                    <a:pt x="933" y="0"/>
                  </a:lnTo>
                  <a:lnTo>
                    <a:pt x="941" y="0"/>
                  </a:lnTo>
                  <a:lnTo>
                    <a:pt x="949" y="0"/>
                  </a:lnTo>
                  <a:lnTo>
                    <a:pt x="957" y="0"/>
                  </a:lnTo>
                  <a:lnTo>
                    <a:pt x="964" y="0"/>
                  </a:lnTo>
                  <a:lnTo>
                    <a:pt x="972" y="0"/>
                  </a:lnTo>
                  <a:lnTo>
                    <a:pt x="980" y="0"/>
                  </a:lnTo>
                  <a:lnTo>
                    <a:pt x="988" y="0"/>
                  </a:lnTo>
                  <a:lnTo>
                    <a:pt x="996" y="0"/>
                  </a:lnTo>
                  <a:lnTo>
                    <a:pt x="1004" y="0"/>
                  </a:lnTo>
                  <a:lnTo>
                    <a:pt x="1011" y="0"/>
                  </a:lnTo>
                  <a:lnTo>
                    <a:pt x="1019" y="0"/>
                  </a:lnTo>
                  <a:lnTo>
                    <a:pt x="1027" y="0"/>
                  </a:lnTo>
                  <a:lnTo>
                    <a:pt x="1035" y="0"/>
                  </a:lnTo>
                  <a:lnTo>
                    <a:pt x="1043" y="0"/>
                  </a:lnTo>
                  <a:lnTo>
                    <a:pt x="1051" y="0"/>
                  </a:lnTo>
                  <a:lnTo>
                    <a:pt x="1059" y="0"/>
                  </a:lnTo>
                  <a:lnTo>
                    <a:pt x="1066" y="0"/>
                  </a:lnTo>
                  <a:lnTo>
                    <a:pt x="1074" y="0"/>
                  </a:lnTo>
                  <a:lnTo>
                    <a:pt x="1082" y="0"/>
                  </a:lnTo>
                  <a:lnTo>
                    <a:pt x="1090" y="0"/>
                  </a:lnTo>
                  <a:lnTo>
                    <a:pt x="1098" y="0"/>
                  </a:lnTo>
                  <a:lnTo>
                    <a:pt x="1106" y="0"/>
                  </a:lnTo>
                  <a:lnTo>
                    <a:pt x="1113" y="0"/>
                  </a:lnTo>
                  <a:lnTo>
                    <a:pt x="1121" y="0"/>
                  </a:lnTo>
                  <a:lnTo>
                    <a:pt x="1129" y="0"/>
                  </a:lnTo>
                  <a:lnTo>
                    <a:pt x="1137" y="0"/>
                  </a:lnTo>
                  <a:lnTo>
                    <a:pt x="1145" y="0"/>
                  </a:lnTo>
                  <a:lnTo>
                    <a:pt x="1153" y="0"/>
                  </a:lnTo>
                  <a:lnTo>
                    <a:pt x="1160" y="0"/>
                  </a:lnTo>
                  <a:lnTo>
                    <a:pt x="1168" y="0"/>
                  </a:lnTo>
                  <a:lnTo>
                    <a:pt x="1176" y="0"/>
                  </a:lnTo>
                  <a:lnTo>
                    <a:pt x="1184" y="0"/>
                  </a:lnTo>
                  <a:lnTo>
                    <a:pt x="1192" y="0"/>
                  </a:lnTo>
                  <a:lnTo>
                    <a:pt x="1200" y="0"/>
                  </a:lnTo>
                  <a:lnTo>
                    <a:pt x="1207" y="0"/>
                  </a:lnTo>
                  <a:lnTo>
                    <a:pt x="1215" y="0"/>
                  </a:lnTo>
                  <a:lnTo>
                    <a:pt x="1223" y="0"/>
                  </a:lnTo>
                  <a:lnTo>
                    <a:pt x="1231" y="0"/>
                  </a:lnTo>
                  <a:lnTo>
                    <a:pt x="1239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6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9" y="0"/>
                  </a:lnTo>
                  <a:lnTo>
                    <a:pt x="1317" y="0"/>
                  </a:lnTo>
                  <a:lnTo>
                    <a:pt x="1325" y="0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49" y="0"/>
                  </a:lnTo>
                  <a:lnTo>
                    <a:pt x="1356" y="0"/>
                  </a:lnTo>
                  <a:lnTo>
                    <a:pt x="1364" y="0"/>
                  </a:lnTo>
                  <a:lnTo>
                    <a:pt x="1372" y="0"/>
                  </a:lnTo>
                  <a:lnTo>
                    <a:pt x="1380" y="0"/>
                  </a:lnTo>
                  <a:lnTo>
                    <a:pt x="1388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11" y="0"/>
                  </a:lnTo>
                  <a:lnTo>
                    <a:pt x="1419" y="0"/>
                  </a:lnTo>
                  <a:lnTo>
                    <a:pt x="142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1" name="Rectangle 237"/>
            <p:cNvSpPr>
              <a:spLocks noChangeArrowheads="1"/>
            </p:cNvSpPr>
            <p:nvPr/>
          </p:nvSpPr>
          <p:spPr bwMode="auto">
            <a:xfrm>
              <a:off x="2470" y="2714"/>
              <a:ext cx="22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22" name="Rectangle 238"/>
            <p:cNvSpPr>
              <a:spLocks noChangeArrowheads="1"/>
            </p:cNvSpPr>
            <p:nvPr/>
          </p:nvSpPr>
          <p:spPr bwMode="auto">
            <a:xfrm rot="16200000">
              <a:off x="1334" y="2019"/>
              <a:ext cx="51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Distillate, XD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23" name="Rectangle 239"/>
            <p:cNvSpPr>
              <a:spLocks noChangeArrowheads="1"/>
            </p:cNvSpPr>
            <p:nvPr/>
          </p:nvSpPr>
          <p:spPr bwMode="auto">
            <a:xfrm>
              <a:off x="3739" y="1591"/>
              <a:ext cx="1304" cy="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4" name="Rectangle 240"/>
            <p:cNvSpPr>
              <a:spLocks noChangeArrowheads="1"/>
            </p:cNvSpPr>
            <p:nvPr/>
          </p:nvSpPr>
          <p:spPr bwMode="auto">
            <a:xfrm>
              <a:off x="3739" y="1591"/>
              <a:ext cx="1304" cy="98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5" name="Line 241"/>
            <p:cNvSpPr>
              <a:spLocks noChangeShapeType="1"/>
            </p:cNvSpPr>
            <p:nvPr/>
          </p:nvSpPr>
          <p:spPr bwMode="auto">
            <a:xfrm>
              <a:off x="3739" y="1591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6" name="Line 242"/>
            <p:cNvSpPr>
              <a:spLocks noChangeShapeType="1"/>
            </p:cNvSpPr>
            <p:nvPr/>
          </p:nvSpPr>
          <p:spPr bwMode="auto">
            <a:xfrm>
              <a:off x="3739" y="2571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7" name="Line 243"/>
            <p:cNvSpPr>
              <a:spLocks noChangeShapeType="1"/>
            </p:cNvSpPr>
            <p:nvPr/>
          </p:nvSpPr>
          <p:spPr bwMode="auto">
            <a:xfrm flipV="1">
              <a:off x="5043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8" name="Line 244"/>
            <p:cNvSpPr>
              <a:spLocks noChangeShapeType="1"/>
            </p:cNvSpPr>
            <p:nvPr/>
          </p:nvSpPr>
          <p:spPr bwMode="auto">
            <a:xfrm flipV="1">
              <a:off x="3739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9" name="Line 245"/>
            <p:cNvSpPr>
              <a:spLocks noChangeShapeType="1"/>
            </p:cNvSpPr>
            <p:nvPr/>
          </p:nvSpPr>
          <p:spPr bwMode="auto">
            <a:xfrm>
              <a:off x="3739" y="2571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0" name="Line 246"/>
            <p:cNvSpPr>
              <a:spLocks noChangeShapeType="1"/>
            </p:cNvSpPr>
            <p:nvPr/>
          </p:nvSpPr>
          <p:spPr bwMode="auto">
            <a:xfrm flipV="1">
              <a:off x="3739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1" name="Line 247"/>
            <p:cNvSpPr>
              <a:spLocks noChangeShapeType="1"/>
            </p:cNvSpPr>
            <p:nvPr/>
          </p:nvSpPr>
          <p:spPr bwMode="auto">
            <a:xfrm flipV="1">
              <a:off x="3739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2" name="Line 248"/>
            <p:cNvSpPr>
              <a:spLocks noChangeShapeType="1"/>
            </p:cNvSpPr>
            <p:nvPr/>
          </p:nvSpPr>
          <p:spPr bwMode="auto">
            <a:xfrm>
              <a:off x="3739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3" name="Rectangle 249"/>
            <p:cNvSpPr>
              <a:spLocks noChangeArrowheads="1"/>
            </p:cNvSpPr>
            <p:nvPr/>
          </p:nvSpPr>
          <p:spPr bwMode="auto">
            <a:xfrm>
              <a:off x="3717" y="2598"/>
              <a:ext cx="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34" name="Line 250"/>
            <p:cNvSpPr>
              <a:spLocks noChangeShapeType="1"/>
            </p:cNvSpPr>
            <p:nvPr/>
          </p:nvSpPr>
          <p:spPr bwMode="auto">
            <a:xfrm flipV="1">
              <a:off x="3997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5" name="Line 251"/>
            <p:cNvSpPr>
              <a:spLocks noChangeShapeType="1"/>
            </p:cNvSpPr>
            <p:nvPr/>
          </p:nvSpPr>
          <p:spPr bwMode="auto">
            <a:xfrm>
              <a:off x="3997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6" name="Rectangle 252"/>
            <p:cNvSpPr>
              <a:spLocks noChangeArrowheads="1"/>
            </p:cNvSpPr>
            <p:nvPr/>
          </p:nvSpPr>
          <p:spPr bwMode="auto">
            <a:xfrm>
              <a:off x="3947" y="2598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37" name="Line 253"/>
            <p:cNvSpPr>
              <a:spLocks noChangeShapeType="1"/>
            </p:cNvSpPr>
            <p:nvPr/>
          </p:nvSpPr>
          <p:spPr bwMode="auto">
            <a:xfrm flipV="1">
              <a:off x="4262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8" name="Line 254"/>
            <p:cNvSpPr>
              <a:spLocks noChangeShapeType="1"/>
            </p:cNvSpPr>
            <p:nvPr/>
          </p:nvSpPr>
          <p:spPr bwMode="auto">
            <a:xfrm>
              <a:off x="4262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9" name="Rectangle 255"/>
            <p:cNvSpPr>
              <a:spLocks noChangeArrowheads="1"/>
            </p:cNvSpPr>
            <p:nvPr/>
          </p:nvSpPr>
          <p:spPr bwMode="auto">
            <a:xfrm>
              <a:off x="4191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40" name="Line 256"/>
            <p:cNvSpPr>
              <a:spLocks noChangeShapeType="1"/>
            </p:cNvSpPr>
            <p:nvPr/>
          </p:nvSpPr>
          <p:spPr bwMode="auto">
            <a:xfrm flipV="1">
              <a:off x="4520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1" name="Line 257"/>
            <p:cNvSpPr>
              <a:spLocks noChangeShapeType="1"/>
            </p:cNvSpPr>
            <p:nvPr/>
          </p:nvSpPr>
          <p:spPr bwMode="auto">
            <a:xfrm>
              <a:off x="4520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2" name="Rectangle 258"/>
            <p:cNvSpPr>
              <a:spLocks noChangeArrowheads="1"/>
            </p:cNvSpPr>
            <p:nvPr/>
          </p:nvSpPr>
          <p:spPr bwMode="auto">
            <a:xfrm>
              <a:off x="4449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43" name="Line 259"/>
            <p:cNvSpPr>
              <a:spLocks noChangeShapeType="1"/>
            </p:cNvSpPr>
            <p:nvPr/>
          </p:nvSpPr>
          <p:spPr bwMode="auto">
            <a:xfrm flipV="1">
              <a:off x="4785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4" name="Line 260"/>
            <p:cNvSpPr>
              <a:spLocks noChangeShapeType="1"/>
            </p:cNvSpPr>
            <p:nvPr/>
          </p:nvSpPr>
          <p:spPr bwMode="auto">
            <a:xfrm>
              <a:off x="4785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5" name="Rectangle 261"/>
            <p:cNvSpPr>
              <a:spLocks noChangeArrowheads="1"/>
            </p:cNvSpPr>
            <p:nvPr/>
          </p:nvSpPr>
          <p:spPr bwMode="auto">
            <a:xfrm>
              <a:off x="4714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46" name="Line 262"/>
            <p:cNvSpPr>
              <a:spLocks noChangeShapeType="1"/>
            </p:cNvSpPr>
            <p:nvPr/>
          </p:nvSpPr>
          <p:spPr bwMode="auto">
            <a:xfrm flipV="1">
              <a:off x="5043" y="255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7" name="Line 263"/>
            <p:cNvSpPr>
              <a:spLocks noChangeShapeType="1"/>
            </p:cNvSpPr>
            <p:nvPr/>
          </p:nvSpPr>
          <p:spPr bwMode="auto">
            <a:xfrm>
              <a:off x="5043" y="1591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48" name="Rectangle 264"/>
            <p:cNvSpPr>
              <a:spLocks noChangeArrowheads="1"/>
            </p:cNvSpPr>
            <p:nvPr/>
          </p:nvSpPr>
          <p:spPr bwMode="auto">
            <a:xfrm>
              <a:off x="4972" y="2598"/>
              <a:ext cx="1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49" name="Line 265"/>
            <p:cNvSpPr>
              <a:spLocks noChangeShapeType="1"/>
            </p:cNvSpPr>
            <p:nvPr/>
          </p:nvSpPr>
          <p:spPr bwMode="auto">
            <a:xfrm>
              <a:off x="3739" y="257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0" name="Line 266"/>
            <p:cNvSpPr>
              <a:spLocks noChangeShapeType="1"/>
            </p:cNvSpPr>
            <p:nvPr/>
          </p:nvSpPr>
          <p:spPr bwMode="auto">
            <a:xfrm flipH="1">
              <a:off x="5029" y="257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1" name="Rectangle 267"/>
            <p:cNvSpPr>
              <a:spLocks noChangeArrowheads="1"/>
            </p:cNvSpPr>
            <p:nvPr/>
          </p:nvSpPr>
          <p:spPr bwMode="auto">
            <a:xfrm>
              <a:off x="3481" y="2516"/>
              <a:ext cx="2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0.018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52" name="Line 268"/>
            <p:cNvSpPr>
              <a:spLocks noChangeShapeType="1"/>
            </p:cNvSpPr>
            <p:nvPr/>
          </p:nvSpPr>
          <p:spPr bwMode="auto">
            <a:xfrm>
              <a:off x="3739" y="224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3" name="Line 269"/>
            <p:cNvSpPr>
              <a:spLocks noChangeShapeType="1"/>
            </p:cNvSpPr>
            <p:nvPr/>
          </p:nvSpPr>
          <p:spPr bwMode="auto">
            <a:xfrm flipH="1">
              <a:off x="5029" y="224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4" name="Rectangle 270"/>
            <p:cNvSpPr>
              <a:spLocks noChangeArrowheads="1"/>
            </p:cNvSpPr>
            <p:nvPr/>
          </p:nvSpPr>
          <p:spPr bwMode="auto">
            <a:xfrm>
              <a:off x="3531" y="2186"/>
              <a:ext cx="18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55" name="Line 271"/>
            <p:cNvSpPr>
              <a:spLocks noChangeShapeType="1"/>
            </p:cNvSpPr>
            <p:nvPr/>
          </p:nvSpPr>
          <p:spPr bwMode="auto">
            <a:xfrm>
              <a:off x="3739" y="1920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6" name="Line 272"/>
            <p:cNvSpPr>
              <a:spLocks noChangeShapeType="1"/>
            </p:cNvSpPr>
            <p:nvPr/>
          </p:nvSpPr>
          <p:spPr bwMode="auto">
            <a:xfrm flipH="1">
              <a:off x="5029" y="1920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7" name="Rectangle 273"/>
            <p:cNvSpPr>
              <a:spLocks noChangeArrowheads="1"/>
            </p:cNvSpPr>
            <p:nvPr/>
          </p:nvSpPr>
          <p:spPr bwMode="auto">
            <a:xfrm>
              <a:off x="3481" y="1865"/>
              <a:ext cx="2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0.022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58" name="Line 274"/>
            <p:cNvSpPr>
              <a:spLocks noChangeShapeType="1"/>
            </p:cNvSpPr>
            <p:nvPr/>
          </p:nvSpPr>
          <p:spPr bwMode="auto">
            <a:xfrm>
              <a:off x="3739" y="159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9" name="Line 275"/>
            <p:cNvSpPr>
              <a:spLocks noChangeShapeType="1"/>
            </p:cNvSpPr>
            <p:nvPr/>
          </p:nvSpPr>
          <p:spPr bwMode="auto">
            <a:xfrm flipH="1">
              <a:off x="5029" y="1591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0" name="Rectangle 276"/>
            <p:cNvSpPr>
              <a:spLocks noChangeArrowheads="1"/>
            </p:cNvSpPr>
            <p:nvPr/>
          </p:nvSpPr>
          <p:spPr bwMode="auto">
            <a:xfrm>
              <a:off x="3481" y="1536"/>
              <a:ext cx="2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0.024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61" name="Line 277"/>
            <p:cNvSpPr>
              <a:spLocks noChangeShapeType="1"/>
            </p:cNvSpPr>
            <p:nvPr/>
          </p:nvSpPr>
          <p:spPr bwMode="auto">
            <a:xfrm>
              <a:off x="3739" y="1591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2" name="Line 278"/>
            <p:cNvSpPr>
              <a:spLocks noChangeShapeType="1"/>
            </p:cNvSpPr>
            <p:nvPr/>
          </p:nvSpPr>
          <p:spPr bwMode="auto">
            <a:xfrm>
              <a:off x="3739" y="2571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3" name="Line 279"/>
            <p:cNvSpPr>
              <a:spLocks noChangeShapeType="1"/>
            </p:cNvSpPr>
            <p:nvPr/>
          </p:nvSpPr>
          <p:spPr bwMode="auto">
            <a:xfrm flipV="1">
              <a:off x="5043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4" name="Line 280"/>
            <p:cNvSpPr>
              <a:spLocks noChangeShapeType="1"/>
            </p:cNvSpPr>
            <p:nvPr/>
          </p:nvSpPr>
          <p:spPr bwMode="auto">
            <a:xfrm flipV="1">
              <a:off x="3739" y="1591"/>
              <a:ext cx="1" cy="9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5" name="Freeform 281"/>
            <p:cNvSpPr>
              <a:spLocks/>
            </p:cNvSpPr>
            <p:nvPr/>
          </p:nvSpPr>
          <p:spPr bwMode="auto">
            <a:xfrm>
              <a:off x="3739" y="2159"/>
              <a:ext cx="1304" cy="103"/>
            </a:xfrm>
            <a:custGeom>
              <a:avLst/>
              <a:gdLst>
                <a:gd name="T0" fmla="*/ 15 w 1426"/>
                <a:gd name="T1" fmla="*/ 94 h 118"/>
                <a:gd name="T2" fmla="*/ 39 w 1426"/>
                <a:gd name="T3" fmla="*/ 94 h 118"/>
                <a:gd name="T4" fmla="*/ 62 w 1426"/>
                <a:gd name="T5" fmla="*/ 94 h 118"/>
                <a:gd name="T6" fmla="*/ 86 w 1426"/>
                <a:gd name="T7" fmla="*/ 94 h 118"/>
                <a:gd name="T8" fmla="*/ 102 w 1426"/>
                <a:gd name="T9" fmla="*/ 39 h 118"/>
                <a:gd name="T10" fmla="*/ 125 w 1426"/>
                <a:gd name="T11" fmla="*/ 0 h 118"/>
                <a:gd name="T12" fmla="*/ 149 w 1426"/>
                <a:gd name="T13" fmla="*/ 0 h 118"/>
                <a:gd name="T14" fmla="*/ 172 w 1426"/>
                <a:gd name="T15" fmla="*/ 0 h 118"/>
                <a:gd name="T16" fmla="*/ 196 w 1426"/>
                <a:gd name="T17" fmla="*/ 0 h 118"/>
                <a:gd name="T18" fmla="*/ 219 w 1426"/>
                <a:gd name="T19" fmla="*/ 0 h 118"/>
                <a:gd name="T20" fmla="*/ 243 w 1426"/>
                <a:gd name="T21" fmla="*/ 0 h 118"/>
                <a:gd name="T22" fmla="*/ 266 w 1426"/>
                <a:gd name="T23" fmla="*/ 8 h 118"/>
                <a:gd name="T24" fmla="*/ 290 w 1426"/>
                <a:gd name="T25" fmla="*/ 16 h 118"/>
                <a:gd name="T26" fmla="*/ 313 w 1426"/>
                <a:gd name="T27" fmla="*/ 31 h 118"/>
                <a:gd name="T28" fmla="*/ 337 w 1426"/>
                <a:gd name="T29" fmla="*/ 39 h 118"/>
                <a:gd name="T30" fmla="*/ 360 w 1426"/>
                <a:gd name="T31" fmla="*/ 47 h 118"/>
                <a:gd name="T32" fmla="*/ 384 w 1426"/>
                <a:gd name="T33" fmla="*/ 47 h 118"/>
                <a:gd name="T34" fmla="*/ 407 w 1426"/>
                <a:gd name="T35" fmla="*/ 47 h 118"/>
                <a:gd name="T36" fmla="*/ 431 w 1426"/>
                <a:gd name="T37" fmla="*/ 55 h 118"/>
                <a:gd name="T38" fmla="*/ 454 w 1426"/>
                <a:gd name="T39" fmla="*/ 55 h 118"/>
                <a:gd name="T40" fmla="*/ 478 w 1426"/>
                <a:gd name="T41" fmla="*/ 55 h 118"/>
                <a:gd name="T42" fmla="*/ 501 w 1426"/>
                <a:gd name="T43" fmla="*/ 63 h 118"/>
                <a:gd name="T44" fmla="*/ 525 w 1426"/>
                <a:gd name="T45" fmla="*/ 63 h 118"/>
                <a:gd name="T46" fmla="*/ 548 w 1426"/>
                <a:gd name="T47" fmla="*/ 63 h 118"/>
                <a:gd name="T48" fmla="*/ 572 w 1426"/>
                <a:gd name="T49" fmla="*/ 71 h 118"/>
                <a:gd name="T50" fmla="*/ 595 w 1426"/>
                <a:gd name="T51" fmla="*/ 71 h 118"/>
                <a:gd name="T52" fmla="*/ 619 w 1426"/>
                <a:gd name="T53" fmla="*/ 71 h 118"/>
                <a:gd name="T54" fmla="*/ 642 w 1426"/>
                <a:gd name="T55" fmla="*/ 78 h 118"/>
                <a:gd name="T56" fmla="*/ 666 w 1426"/>
                <a:gd name="T57" fmla="*/ 78 h 118"/>
                <a:gd name="T58" fmla="*/ 690 w 1426"/>
                <a:gd name="T59" fmla="*/ 78 h 118"/>
                <a:gd name="T60" fmla="*/ 713 w 1426"/>
                <a:gd name="T61" fmla="*/ 78 h 118"/>
                <a:gd name="T62" fmla="*/ 737 w 1426"/>
                <a:gd name="T63" fmla="*/ 78 h 118"/>
                <a:gd name="T64" fmla="*/ 760 w 1426"/>
                <a:gd name="T65" fmla="*/ 78 h 118"/>
                <a:gd name="T66" fmla="*/ 784 w 1426"/>
                <a:gd name="T67" fmla="*/ 86 h 118"/>
                <a:gd name="T68" fmla="*/ 807 w 1426"/>
                <a:gd name="T69" fmla="*/ 86 h 118"/>
                <a:gd name="T70" fmla="*/ 831 w 1426"/>
                <a:gd name="T71" fmla="*/ 86 h 118"/>
                <a:gd name="T72" fmla="*/ 854 w 1426"/>
                <a:gd name="T73" fmla="*/ 86 h 118"/>
                <a:gd name="T74" fmla="*/ 878 w 1426"/>
                <a:gd name="T75" fmla="*/ 86 h 118"/>
                <a:gd name="T76" fmla="*/ 901 w 1426"/>
                <a:gd name="T77" fmla="*/ 86 h 118"/>
                <a:gd name="T78" fmla="*/ 925 w 1426"/>
                <a:gd name="T79" fmla="*/ 86 h 118"/>
                <a:gd name="T80" fmla="*/ 948 w 1426"/>
                <a:gd name="T81" fmla="*/ 86 h 118"/>
                <a:gd name="T82" fmla="*/ 972 w 1426"/>
                <a:gd name="T83" fmla="*/ 86 h 118"/>
                <a:gd name="T84" fmla="*/ 995 w 1426"/>
                <a:gd name="T85" fmla="*/ 94 h 118"/>
                <a:gd name="T86" fmla="*/ 1019 w 1426"/>
                <a:gd name="T87" fmla="*/ 94 h 118"/>
                <a:gd name="T88" fmla="*/ 1042 w 1426"/>
                <a:gd name="T89" fmla="*/ 94 h 118"/>
                <a:gd name="T90" fmla="*/ 1066 w 1426"/>
                <a:gd name="T91" fmla="*/ 94 h 118"/>
                <a:gd name="T92" fmla="*/ 1089 w 1426"/>
                <a:gd name="T93" fmla="*/ 94 h 118"/>
                <a:gd name="T94" fmla="*/ 1113 w 1426"/>
                <a:gd name="T95" fmla="*/ 94 h 118"/>
                <a:gd name="T96" fmla="*/ 1136 w 1426"/>
                <a:gd name="T97" fmla="*/ 94 h 118"/>
                <a:gd name="T98" fmla="*/ 1160 w 1426"/>
                <a:gd name="T99" fmla="*/ 94 h 118"/>
                <a:gd name="T100" fmla="*/ 1183 w 1426"/>
                <a:gd name="T101" fmla="*/ 94 h 118"/>
                <a:gd name="T102" fmla="*/ 1207 w 1426"/>
                <a:gd name="T103" fmla="*/ 94 h 118"/>
                <a:gd name="T104" fmla="*/ 1230 w 1426"/>
                <a:gd name="T105" fmla="*/ 94 h 118"/>
                <a:gd name="T106" fmla="*/ 1254 w 1426"/>
                <a:gd name="T107" fmla="*/ 94 h 118"/>
                <a:gd name="T108" fmla="*/ 1277 w 1426"/>
                <a:gd name="T109" fmla="*/ 94 h 118"/>
                <a:gd name="T110" fmla="*/ 1301 w 1426"/>
                <a:gd name="T111" fmla="*/ 94 h 118"/>
                <a:gd name="T112" fmla="*/ 1324 w 1426"/>
                <a:gd name="T113" fmla="*/ 94 h 118"/>
                <a:gd name="T114" fmla="*/ 1348 w 1426"/>
                <a:gd name="T115" fmla="*/ 94 h 118"/>
                <a:gd name="T116" fmla="*/ 1371 w 1426"/>
                <a:gd name="T117" fmla="*/ 94 h 118"/>
                <a:gd name="T118" fmla="*/ 1395 w 1426"/>
                <a:gd name="T119" fmla="*/ 94 h 118"/>
                <a:gd name="T120" fmla="*/ 1418 w 1426"/>
                <a:gd name="T121" fmla="*/ 9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6" h="118">
                  <a:moveTo>
                    <a:pt x="0" y="94"/>
                  </a:moveTo>
                  <a:lnTo>
                    <a:pt x="8" y="94"/>
                  </a:lnTo>
                  <a:lnTo>
                    <a:pt x="15" y="94"/>
                  </a:lnTo>
                  <a:lnTo>
                    <a:pt x="23" y="94"/>
                  </a:lnTo>
                  <a:lnTo>
                    <a:pt x="31" y="94"/>
                  </a:lnTo>
                  <a:lnTo>
                    <a:pt x="39" y="94"/>
                  </a:lnTo>
                  <a:lnTo>
                    <a:pt x="47" y="94"/>
                  </a:lnTo>
                  <a:lnTo>
                    <a:pt x="55" y="94"/>
                  </a:lnTo>
                  <a:lnTo>
                    <a:pt x="62" y="94"/>
                  </a:lnTo>
                  <a:lnTo>
                    <a:pt x="70" y="94"/>
                  </a:lnTo>
                  <a:lnTo>
                    <a:pt x="78" y="94"/>
                  </a:lnTo>
                  <a:lnTo>
                    <a:pt x="86" y="94"/>
                  </a:lnTo>
                  <a:lnTo>
                    <a:pt x="94" y="118"/>
                  </a:lnTo>
                  <a:lnTo>
                    <a:pt x="94" y="86"/>
                  </a:lnTo>
                  <a:lnTo>
                    <a:pt x="102" y="39"/>
                  </a:lnTo>
                  <a:lnTo>
                    <a:pt x="109" y="8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58" y="8"/>
                  </a:lnTo>
                  <a:lnTo>
                    <a:pt x="266" y="8"/>
                  </a:lnTo>
                  <a:lnTo>
                    <a:pt x="274" y="8"/>
                  </a:lnTo>
                  <a:lnTo>
                    <a:pt x="282" y="16"/>
                  </a:lnTo>
                  <a:lnTo>
                    <a:pt x="290" y="16"/>
                  </a:lnTo>
                  <a:lnTo>
                    <a:pt x="298" y="24"/>
                  </a:lnTo>
                  <a:lnTo>
                    <a:pt x="305" y="24"/>
                  </a:lnTo>
                  <a:lnTo>
                    <a:pt x="313" y="31"/>
                  </a:lnTo>
                  <a:lnTo>
                    <a:pt x="321" y="31"/>
                  </a:lnTo>
                  <a:lnTo>
                    <a:pt x="329" y="39"/>
                  </a:lnTo>
                  <a:lnTo>
                    <a:pt x="337" y="39"/>
                  </a:lnTo>
                  <a:lnTo>
                    <a:pt x="345" y="39"/>
                  </a:lnTo>
                  <a:lnTo>
                    <a:pt x="352" y="39"/>
                  </a:lnTo>
                  <a:lnTo>
                    <a:pt x="360" y="47"/>
                  </a:lnTo>
                  <a:lnTo>
                    <a:pt x="368" y="47"/>
                  </a:lnTo>
                  <a:lnTo>
                    <a:pt x="376" y="47"/>
                  </a:lnTo>
                  <a:lnTo>
                    <a:pt x="384" y="47"/>
                  </a:lnTo>
                  <a:lnTo>
                    <a:pt x="392" y="47"/>
                  </a:lnTo>
                  <a:lnTo>
                    <a:pt x="399" y="47"/>
                  </a:lnTo>
                  <a:lnTo>
                    <a:pt x="407" y="47"/>
                  </a:lnTo>
                  <a:lnTo>
                    <a:pt x="415" y="55"/>
                  </a:lnTo>
                  <a:lnTo>
                    <a:pt x="423" y="55"/>
                  </a:lnTo>
                  <a:lnTo>
                    <a:pt x="431" y="55"/>
                  </a:lnTo>
                  <a:lnTo>
                    <a:pt x="439" y="55"/>
                  </a:lnTo>
                  <a:lnTo>
                    <a:pt x="447" y="55"/>
                  </a:lnTo>
                  <a:lnTo>
                    <a:pt x="454" y="55"/>
                  </a:lnTo>
                  <a:lnTo>
                    <a:pt x="462" y="55"/>
                  </a:lnTo>
                  <a:lnTo>
                    <a:pt x="470" y="55"/>
                  </a:lnTo>
                  <a:lnTo>
                    <a:pt x="478" y="55"/>
                  </a:lnTo>
                  <a:lnTo>
                    <a:pt x="486" y="55"/>
                  </a:lnTo>
                  <a:lnTo>
                    <a:pt x="494" y="63"/>
                  </a:lnTo>
                  <a:lnTo>
                    <a:pt x="501" y="63"/>
                  </a:lnTo>
                  <a:lnTo>
                    <a:pt x="509" y="63"/>
                  </a:lnTo>
                  <a:lnTo>
                    <a:pt x="517" y="63"/>
                  </a:lnTo>
                  <a:lnTo>
                    <a:pt x="525" y="63"/>
                  </a:lnTo>
                  <a:lnTo>
                    <a:pt x="533" y="63"/>
                  </a:lnTo>
                  <a:lnTo>
                    <a:pt x="541" y="63"/>
                  </a:lnTo>
                  <a:lnTo>
                    <a:pt x="548" y="63"/>
                  </a:lnTo>
                  <a:lnTo>
                    <a:pt x="556" y="71"/>
                  </a:lnTo>
                  <a:lnTo>
                    <a:pt x="564" y="71"/>
                  </a:lnTo>
                  <a:lnTo>
                    <a:pt x="572" y="71"/>
                  </a:lnTo>
                  <a:lnTo>
                    <a:pt x="580" y="71"/>
                  </a:lnTo>
                  <a:lnTo>
                    <a:pt x="588" y="71"/>
                  </a:lnTo>
                  <a:lnTo>
                    <a:pt x="595" y="71"/>
                  </a:lnTo>
                  <a:lnTo>
                    <a:pt x="603" y="71"/>
                  </a:lnTo>
                  <a:lnTo>
                    <a:pt x="611" y="71"/>
                  </a:lnTo>
                  <a:lnTo>
                    <a:pt x="619" y="71"/>
                  </a:lnTo>
                  <a:lnTo>
                    <a:pt x="627" y="71"/>
                  </a:lnTo>
                  <a:lnTo>
                    <a:pt x="635" y="71"/>
                  </a:lnTo>
                  <a:lnTo>
                    <a:pt x="642" y="78"/>
                  </a:lnTo>
                  <a:lnTo>
                    <a:pt x="650" y="78"/>
                  </a:lnTo>
                  <a:lnTo>
                    <a:pt x="658" y="78"/>
                  </a:lnTo>
                  <a:lnTo>
                    <a:pt x="666" y="78"/>
                  </a:lnTo>
                  <a:lnTo>
                    <a:pt x="674" y="78"/>
                  </a:lnTo>
                  <a:lnTo>
                    <a:pt x="682" y="78"/>
                  </a:lnTo>
                  <a:lnTo>
                    <a:pt x="690" y="78"/>
                  </a:lnTo>
                  <a:lnTo>
                    <a:pt x="697" y="78"/>
                  </a:lnTo>
                  <a:lnTo>
                    <a:pt x="705" y="78"/>
                  </a:lnTo>
                  <a:lnTo>
                    <a:pt x="713" y="78"/>
                  </a:lnTo>
                  <a:lnTo>
                    <a:pt x="721" y="78"/>
                  </a:lnTo>
                  <a:lnTo>
                    <a:pt x="729" y="78"/>
                  </a:lnTo>
                  <a:lnTo>
                    <a:pt x="737" y="78"/>
                  </a:lnTo>
                  <a:lnTo>
                    <a:pt x="744" y="78"/>
                  </a:lnTo>
                  <a:lnTo>
                    <a:pt x="752" y="78"/>
                  </a:lnTo>
                  <a:lnTo>
                    <a:pt x="760" y="78"/>
                  </a:lnTo>
                  <a:lnTo>
                    <a:pt x="768" y="86"/>
                  </a:lnTo>
                  <a:lnTo>
                    <a:pt x="776" y="86"/>
                  </a:lnTo>
                  <a:lnTo>
                    <a:pt x="784" y="86"/>
                  </a:lnTo>
                  <a:lnTo>
                    <a:pt x="791" y="86"/>
                  </a:lnTo>
                  <a:lnTo>
                    <a:pt x="799" y="86"/>
                  </a:lnTo>
                  <a:lnTo>
                    <a:pt x="807" y="86"/>
                  </a:lnTo>
                  <a:lnTo>
                    <a:pt x="815" y="86"/>
                  </a:lnTo>
                  <a:lnTo>
                    <a:pt x="823" y="86"/>
                  </a:lnTo>
                  <a:lnTo>
                    <a:pt x="831" y="86"/>
                  </a:lnTo>
                  <a:lnTo>
                    <a:pt x="838" y="86"/>
                  </a:lnTo>
                  <a:lnTo>
                    <a:pt x="846" y="86"/>
                  </a:lnTo>
                  <a:lnTo>
                    <a:pt x="854" y="86"/>
                  </a:lnTo>
                  <a:lnTo>
                    <a:pt x="862" y="86"/>
                  </a:lnTo>
                  <a:lnTo>
                    <a:pt x="870" y="86"/>
                  </a:lnTo>
                  <a:lnTo>
                    <a:pt x="878" y="86"/>
                  </a:lnTo>
                  <a:lnTo>
                    <a:pt x="885" y="86"/>
                  </a:lnTo>
                  <a:lnTo>
                    <a:pt x="893" y="86"/>
                  </a:lnTo>
                  <a:lnTo>
                    <a:pt x="901" y="86"/>
                  </a:lnTo>
                  <a:lnTo>
                    <a:pt x="909" y="86"/>
                  </a:lnTo>
                  <a:lnTo>
                    <a:pt x="917" y="86"/>
                  </a:lnTo>
                  <a:lnTo>
                    <a:pt x="925" y="86"/>
                  </a:lnTo>
                  <a:lnTo>
                    <a:pt x="932" y="86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56" y="86"/>
                  </a:lnTo>
                  <a:lnTo>
                    <a:pt x="964" y="86"/>
                  </a:lnTo>
                  <a:lnTo>
                    <a:pt x="972" y="86"/>
                  </a:lnTo>
                  <a:lnTo>
                    <a:pt x="980" y="86"/>
                  </a:lnTo>
                  <a:lnTo>
                    <a:pt x="987" y="86"/>
                  </a:lnTo>
                  <a:lnTo>
                    <a:pt x="995" y="94"/>
                  </a:lnTo>
                  <a:lnTo>
                    <a:pt x="1003" y="94"/>
                  </a:lnTo>
                  <a:lnTo>
                    <a:pt x="1011" y="94"/>
                  </a:lnTo>
                  <a:lnTo>
                    <a:pt x="1019" y="94"/>
                  </a:lnTo>
                  <a:lnTo>
                    <a:pt x="1027" y="94"/>
                  </a:lnTo>
                  <a:lnTo>
                    <a:pt x="1034" y="94"/>
                  </a:lnTo>
                  <a:lnTo>
                    <a:pt x="1042" y="94"/>
                  </a:lnTo>
                  <a:lnTo>
                    <a:pt x="1050" y="94"/>
                  </a:lnTo>
                  <a:lnTo>
                    <a:pt x="1058" y="94"/>
                  </a:lnTo>
                  <a:lnTo>
                    <a:pt x="1066" y="94"/>
                  </a:lnTo>
                  <a:lnTo>
                    <a:pt x="1074" y="94"/>
                  </a:lnTo>
                  <a:lnTo>
                    <a:pt x="1081" y="94"/>
                  </a:lnTo>
                  <a:lnTo>
                    <a:pt x="1089" y="94"/>
                  </a:lnTo>
                  <a:lnTo>
                    <a:pt x="1097" y="94"/>
                  </a:lnTo>
                  <a:lnTo>
                    <a:pt x="1105" y="94"/>
                  </a:lnTo>
                  <a:lnTo>
                    <a:pt x="1113" y="94"/>
                  </a:lnTo>
                  <a:lnTo>
                    <a:pt x="1121" y="94"/>
                  </a:lnTo>
                  <a:lnTo>
                    <a:pt x="1128" y="94"/>
                  </a:lnTo>
                  <a:lnTo>
                    <a:pt x="1136" y="94"/>
                  </a:lnTo>
                  <a:lnTo>
                    <a:pt x="1144" y="94"/>
                  </a:lnTo>
                  <a:lnTo>
                    <a:pt x="1152" y="94"/>
                  </a:lnTo>
                  <a:lnTo>
                    <a:pt x="1160" y="94"/>
                  </a:lnTo>
                  <a:lnTo>
                    <a:pt x="1168" y="94"/>
                  </a:lnTo>
                  <a:lnTo>
                    <a:pt x="1175" y="94"/>
                  </a:lnTo>
                  <a:lnTo>
                    <a:pt x="1183" y="94"/>
                  </a:lnTo>
                  <a:lnTo>
                    <a:pt x="1191" y="94"/>
                  </a:lnTo>
                  <a:lnTo>
                    <a:pt x="1199" y="94"/>
                  </a:lnTo>
                  <a:lnTo>
                    <a:pt x="1207" y="94"/>
                  </a:lnTo>
                  <a:lnTo>
                    <a:pt x="1215" y="94"/>
                  </a:lnTo>
                  <a:lnTo>
                    <a:pt x="1223" y="94"/>
                  </a:lnTo>
                  <a:lnTo>
                    <a:pt x="1230" y="94"/>
                  </a:lnTo>
                  <a:lnTo>
                    <a:pt x="1238" y="94"/>
                  </a:lnTo>
                  <a:lnTo>
                    <a:pt x="1246" y="94"/>
                  </a:lnTo>
                  <a:lnTo>
                    <a:pt x="1254" y="94"/>
                  </a:lnTo>
                  <a:lnTo>
                    <a:pt x="1262" y="94"/>
                  </a:lnTo>
                  <a:lnTo>
                    <a:pt x="1270" y="94"/>
                  </a:lnTo>
                  <a:lnTo>
                    <a:pt x="1277" y="94"/>
                  </a:lnTo>
                  <a:lnTo>
                    <a:pt x="1285" y="94"/>
                  </a:lnTo>
                  <a:lnTo>
                    <a:pt x="1293" y="94"/>
                  </a:lnTo>
                  <a:lnTo>
                    <a:pt x="1301" y="94"/>
                  </a:lnTo>
                  <a:lnTo>
                    <a:pt x="1309" y="94"/>
                  </a:lnTo>
                  <a:lnTo>
                    <a:pt x="1317" y="94"/>
                  </a:lnTo>
                  <a:lnTo>
                    <a:pt x="1324" y="94"/>
                  </a:lnTo>
                  <a:lnTo>
                    <a:pt x="1332" y="94"/>
                  </a:lnTo>
                  <a:lnTo>
                    <a:pt x="1340" y="94"/>
                  </a:lnTo>
                  <a:lnTo>
                    <a:pt x="1348" y="94"/>
                  </a:lnTo>
                  <a:lnTo>
                    <a:pt x="1356" y="94"/>
                  </a:lnTo>
                  <a:lnTo>
                    <a:pt x="1364" y="94"/>
                  </a:lnTo>
                  <a:lnTo>
                    <a:pt x="1371" y="94"/>
                  </a:lnTo>
                  <a:lnTo>
                    <a:pt x="1379" y="94"/>
                  </a:lnTo>
                  <a:lnTo>
                    <a:pt x="1387" y="94"/>
                  </a:lnTo>
                  <a:lnTo>
                    <a:pt x="1395" y="94"/>
                  </a:lnTo>
                  <a:lnTo>
                    <a:pt x="1403" y="94"/>
                  </a:lnTo>
                  <a:lnTo>
                    <a:pt x="1411" y="94"/>
                  </a:lnTo>
                  <a:lnTo>
                    <a:pt x="1418" y="94"/>
                  </a:lnTo>
                  <a:lnTo>
                    <a:pt x="1426" y="94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6" name="Freeform 282"/>
            <p:cNvSpPr>
              <a:spLocks/>
            </p:cNvSpPr>
            <p:nvPr/>
          </p:nvSpPr>
          <p:spPr bwMode="auto">
            <a:xfrm>
              <a:off x="3739" y="2241"/>
              <a:ext cx="1304" cy="1"/>
            </a:xfrm>
            <a:custGeom>
              <a:avLst/>
              <a:gdLst>
                <a:gd name="T0" fmla="*/ 15 w 1426"/>
                <a:gd name="T1" fmla="*/ 39 w 1426"/>
                <a:gd name="T2" fmla="*/ 62 w 1426"/>
                <a:gd name="T3" fmla="*/ 86 w 1426"/>
                <a:gd name="T4" fmla="*/ 109 w 1426"/>
                <a:gd name="T5" fmla="*/ 133 w 1426"/>
                <a:gd name="T6" fmla="*/ 157 w 1426"/>
                <a:gd name="T7" fmla="*/ 180 w 1426"/>
                <a:gd name="T8" fmla="*/ 204 w 1426"/>
                <a:gd name="T9" fmla="*/ 227 w 1426"/>
                <a:gd name="T10" fmla="*/ 251 w 1426"/>
                <a:gd name="T11" fmla="*/ 274 w 1426"/>
                <a:gd name="T12" fmla="*/ 298 w 1426"/>
                <a:gd name="T13" fmla="*/ 321 w 1426"/>
                <a:gd name="T14" fmla="*/ 345 w 1426"/>
                <a:gd name="T15" fmla="*/ 368 w 1426"/>
                <a:gd name="T16" fmla="*/ 392 w 1426"/>
                <a:gd name="T17" fmla="*/ 415 w 1426"/>
                <a:gd name="T18" fmla="*/ 439 w 1426"/>
                <a:gd name="T19" fmla="*/ 462 w 1426"/>
                <a:gd name="T20" fmla="*/ 486 w 1426"/>
                <a:gd name="T21" fmla="*/ 509 w 1426"/>
                <a:gd name="T22" fmla="*/ 533 w 1426"/>
                <a:gd name="T23" fmla="*/ 556 w 1426"/>
                <a:gd name="T24" fmla="*/ 580 w 1426"/>
                <a:gd name="T25" fmla="*/ 603 w 1426"/>
                <a:gd name="T26" fmla="*/ 627 w 1426"/>
                <a:gd name="T27" fmla="*/ 650 w 1426"/>
                <a:gd name="T28" fmla="*/ 674 w 1426"/>
                <a:gd name="T29" fmla="*/ 697 w 1426"/>
                <a:gd name="T30" fmla="*/ 721 w 1426"/>
                <a:gd name="T31" fmla="*/ 744 w 1426"/>
                <a:gd name="T32" fmla="*/ 768 w 1426"/>
                <a:gd name="T33" fmla="*/ 791 w 1426"/>
                <a:gd name="T34" fmla="*/ 815 w 1426"/>
                <a:gd name="T35" fmla="*/ 838 w 1426"/>
                <a:gd name="T36" fmla="*/ 862 w 1426"/>
                <a:gd name="T37" fmla="*/ 885 w 1426"/>
                <a:gd name="T38" fmla="*/ 909 w 1426"/>
                <a:gd name="T39" fmla="*/ 932 w 1426"/>
                <a:gd name="T40" fmla="*/ 956 w 1426"/>
                <a:gd name="T41" fmla="*/ 980 w 1426"/>
                <a:gd name="T42" fmla="*/ 1003 w 1426"/>
                <a:gd name="T43" fmla="*/ 1027 w 1426"/>
                <a:gd name="T44" fmla="*/ 1050 w 1426"/>
                <a:gd name="T45" fmla="*/ 1074 w 1426"/>
                <a:gd name="T46" fmla="*/ 1097 w 1426"/>
                <a:gd name="T47" fmla="*/ 1121 w 1426"/>
                <a:gd name="T48" fmla="*/ 1144 w 1426"/>
                <a:gd name="T49" fmla="*/ 1168 w 1426"/>
                <a:gd name="T50" fmla="*/ 1191 w 1426"/>
                <a:gd name="T51" fmla="*/ 1215 w 1426"/>
                <a:gd name="T52" fmla="*/ 1238 w 1426"/>
                <a:gd name="T53" fmla="*/ 1262 w 1426"/>
                <a:gd name="T54" fmla="*/ 1285 w 1426"/>
                <a:gd name="T55" fmla="*/ 1309 w 1426"/>
                <a:gd name="T56" fmla="*/ 1332 w 1426"/>
                <a:gd name="T57" fmla="*/ 1356 w 1426"/>
                <a:gd name="T58" fmla="*/ 1379 w 1426"/>
                <a:gd name="T59" fmla="*/ 1403 w 1426"/>
                <a:gd name="T60" fmla="*/ 1426 w 14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</a:cxnLst>
              <a:rect l="0" t="0" r="r" b="b"/>
              <a:pathLst>
                <a:path w="1426">
                  <a:moveTo>
                    <a:pt x="0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9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2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2" y="0"/>
                  </a:lnTo>
                  <a:lnTo>
                    <a:pt x="290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3" y="0"/>
                  </a:lnTo>
                  <a:lnTo>
                    <a:pt x="321" y="0"/>
                  </a:lnTo>
                  <a:lnTo>
                    <a:pt x="329" y="0"/>
                  </a:lnTo>
                  <a:lnTo>
                    <a:pt x="337" y="0"/>
                  </a:lnTo>
                  <a:lnTo>
                    <a:pt x="345" y="0"/>
                  </a:lnTo>
                  <a:lnTo>
                    <a:pt x="352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399" y="0"/>
                  </a:lnTo>
                  <a:lnTo>
                    <a:pt x="407" y="0"/>
                  </a:lnTo>
                  <a:lnTo>
                    <a:pt x="415" y="0"/>
                  </a:lnTo>
                  <a:lnTo>
                    <a:pt x="423" y="0"/>
                  </a:lnTo>
                  <a:lnTo>
                    <a:pt x="431" y="0"/>
                  </a:lnTo>
                  <a:lnTo>
                    <a:pt x="439" y="0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2" y="0"/>
                  </a:lnTo>
                  <a:lnTo>
                    <a:pt x="470" y="0"/>
                  </a:lnTo>
                  <a:lnTo>
                    <a:pt x="478" y="0"/>
                  </a:lnTo>
                  <a:lnTo>
                    <a:pt x="486" y="0"/>
                  </a:lnTo>
                  <a:lnTo>
                    <a:pt x="494" y="0"/>
                  </a:lnTo>
                  <a:lnTo>
                    <a:pt x="501" y="0"/>
                  </a:lnTo>
                  <a:lnTo>
                    <a:pt x="509" y="0"/>
                  </a:lnTo>
                  <a:lnTo>
                    <a:pt x="517" y="0"/>
                  </a:lnTo>
                  <a:lnTo>
                    <a:pt x="525" y="0"/>
                  </a:lnTo>
                  <a:lnTo>
                    <a:pt x="533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2" y="0"/>
                  </a:lnTo>
                  <a:lnTo>
                    <a:pt x="580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3" y="0"/>
                  </a:lnTo>
                  <a:lnTo>
                    <a:pt x="611" y="0"/>
                  </a:lnTo>
                  <a:lnTo>
                    <a:pt x="619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50" y="0"/>
                  </a:lnTo>
                  <a:lnTo>
                    <a:pt x="658" y="0"/>
                  </a:lnTo>
                  <a:lnTo>
                    <a:pt x="666" y="0"/>
                  </a:lnTo>
                  <a:lnTo>
                    <a:pt x="674" y="0"/>
                  </a:lnTo>
                  <a:lnTo>
                    <a:pt x="682" y="0"/>
                  </a:lnTo>
                  <a:lnTo>
                    <a:pt x="690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3" y="0"/>
                  </a:lnTo>
                  <a:lnTo>
                    <a:pt x="721" y="0"/>
                  </a:lnTo>
                  <a:lnTo>
                    <a:pt x="729" y="0"/>
                  </a:lnTo>
                  <a:lnTo>
                    <a:pt x="737" y="0"/>
                  </a:lnTo>
                  <a:lnTo>
                    <a:pt x="744" y="0"/>
                  </a:lnTo>
                  <a:lnTo>
                    <a:pt x="752" y="0"/>
                  </a:lnTo>
                  <a:lnTo>
                    <a:pt x="760" y="0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4" y="0"/>
                  </a:lnTo>
                  <a:lnTo>
                    <a:pt x="791" y="0"/>
                  </a:lnTo>
                  <a:lnTo>
                    <a:pt x="799" y="0"/>
                  </a:lnTo>
                  <a:lnTo>
                    <a:pt x="807" y="0"/>
                  </a:lnTo>
                  <a:lnTo>
                    <a:pt x="815" y="0"/>
                  </a:lnTo>
                  <a:lnTo>
                    <a:pt x="823" y="0"/>
                  </a:lnTo>
                  <a:lnTo>
                    <a:pt x="831" y="0"/>
                  </a:lnTo>
                  <a:lnTo>
                    <a:pt x="838" y="0"/>
                  </a:lnTo>
                  <a:lnTo>
                    <a:pt x="846" y="0"/>
                  </a:lnTo>
                  <a:lnTo>
                    <a:pt x="854" y="0"/>
                  </a:lnTo>
                  <a:lnTo>
                    <a:pt x="862" y="0"/>
                  </a:lnTo>
                  <a:lnTo>
                    <a:pt x="870" y="0"/>
                  </a:lnTo>
                  <a:lnTo>
                    <a:pt x="878" y="0"/>
                  </a:lnTo>
                  <a:lnTo>
                    <a:pt x="885" y="0"/>
                  </a:lnTo>
                  <a:lnTo>
                    <a:pt x="893" y="0"/>
                  </a:lnTo>
                  <a:lnTo>
                    <a:pt x="901" y="0"/>
                  </a:lnTo>
                  <a:lnTo>
                    <a:pt x="909" y="0"/>
                  </a:lnTo>
                  <a:lnTo>
                    <a:pt x="917" y="0"/>
                  </a:lnTo>
                  <a:lnTo>
                    <a:pt x="925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48" y="0"/>
                  </a:lnTo>
                  <a:lnTo>
                    <a:pt x="956" y="0"/>
                  </a:lnTo>
                  <a:lnTo>
                    <a:pt x="964" y="0"/>
                  </a:lnTo>
                  <a:lnTo>
                    <a:pt x="972" y="0"/>
                  </a:lnTo>
                  <a:lnTo>
                    <a:pt x="980" y="0"/>
                  </a:lnTo>
                  <a:lnTo>
                    <a:pt x="987" y="0"/>
                  </a:lnTo>
                  <a:lnTo>
                    <a:pt x="995" y="0"/>
                  </a:lnTo>
                  <a:lnTo>
                    <a:pt x="1003" y="0"/>
                  </a:lnTo>
                  <a:lnTo>
                    <a:pt x="1011" y="0"/>
                  </a:lnTo>
                  <a:lnTo>
                    <a:pt x="1019" y="0"/>
                  </a:lnTo>
                  <a:lnTo>
                    <a:pt x="1027" y="0"/>
                  </a:lnTo>
                  <a:lnTo>
                    <a:pt x="1034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8" y="0"/>
                  </a:lnTo>
                  <a:lnTo>
                    <a:pt x="1066" y="0"/>
                  </a:lnTo>
                  <a:lnTo>
                    <a:pt x="1074" y="0"/>
                  </a:lnTo>
                  <a:lnTo>
                    <a:pt x="1081" y="0"/>
                  </a:lnTo>
                  <a:lnTo>
                    <a:pt x="1089" y="0"/>
                  </a:lnTo>
                  <a:lnTo>
                    <a:pt x="1097" y="0"/>
                  </a:lnTo>
                  <a:lnTo>
                    <a:pt x="1105" y="0"/>
                  </a:lnTo>
                  <a:lnTo>
                    <a:pt x="1113" y="0"/>
                  </a:lnTo>
                  <a:lnTo>
                    <a:pt x="1121" y="0"/>
                  </a:lnTo>
                  <a:lnTo>
                    <a:pt x="1128" y="0"/>
                  </a:lnTo>
                  <a:lnTo>
                    <a:pt x="1136" y="0"/>
                  </a:lnTo>
                  <a:lnTo>
                    <a:pt x="1144" y="0"/>
                  </a:lnTo>
                  <a:lnTo>
                    <a:pt x="1152" y="0"/>
                  </a:lnTo>
                  <a:lnTo>
                    <a:pt x="1160" y="0"/>
                  </a:lnTo>
                  <a:lnTo>
                    <a:pt x="1168" y="0"/>
                  </a:lnTo>
                  <a:lnTo>
                    <a:pt x="1175" y="0"/>
                  </a:lnTo>
                  <a:lnTo>
                    <a:pt x="1183" y="0"/>
                  </a:lnTo>
                  <a:lnTo>
                    <a:pt x="1191" y="0"/>
                  </a:lnTo>
                  <a:lnTo>
                    <a:pt x="1199" y="0"/>
                  </a:lnTo>
                  <a:lnTo>
                    <a:pt x="1207" y="0"/>
                  </a:lnTo>
                  <a:lnTo>
                    <a:pt x="1215" y="0"/>
                  </a:lnTo>
                  <a:lnTo>
                    <a:pt x="1223" y="0"/>
                  </a:lnTo>
                  <a:lnTo>
                    <a:pt x="1230" y="0"/>
                  </a:lnTo>
                  <a:lnTo>
                    <a:pt x="1238" y="0"/>
                  </a:lnTo>
                  <a:lnTo>
                    <a:pt x="1246" y="0"/>
                  </a:lnTo>
                  <a:lnTo>
                    <a:pt x="1254" y="0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0"/>
                  </a:lnTo>
                  <a:lnTo>
                    <a:pt x="1285" y="0"/>
                  </a:lnTo>
                  <a:lnTo>
                    <a:pt x="1293" y="0"/>
                  </a:lnTo>
                  <a:lnTo>
                    <a:pt x="1301" y="0"/>
                  </a:lnTo>
                  <a:lnTo>
                    <a:pt x="1309" y="0"/>
                  </a:lnTo>
                  <a:lnTo>
                    <a:pt x="1317" y="0"/>
                  </a:lnTo>
                  <a:lnTo>
                    <a:pt x="1324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8" y="0"/>
                  </a:lnTo>
                  <a:lnTo>
                    <a:pt x="1356" y="0"/>
                  </a:lnTo>
                  <a:lnTo>
                    <a:pt x="1364" y="0"/>
                  </a:lnTo>
                  <a:lnTo>
                    <a:pt x="1371" y="0"/>
                  </a:lnTo>
                  <a:lnTo>
                    <a:pt x="1379" y="0"/>
                  </a:lnTo>
                  <a:lnTo>
                    <a:pt x="1387" y="0"/>
                  </a:lnTo>
                  <a:lnTo>
                    <a:pt x="1395" y="0"/>
                  </a:lnTo>
                  <a:lnTo>
                    <a:pt x="1403" y="0"/>
                  </a:lnTo>
                  <a:lnTo>
                    <a:pt x="1411" y="0"/>
                  </a:lnTo>
                  <a:lnTo>
                    <a:pt x="1418" y="0"/>
                  </a:lnTo>
                  <a:lnTo>
                    <a:pt x="1426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7" name="Rectangle 283"/>
            <p:cNvSpPr>
              <a:spLocks noChangeArrowheads="1"/>
            </p:cNvSpPr>
            <p:nvPr/>
          </p:nvSpPr>
          <p:spPr bwMode="auto">
            <a:xfrm>
              <a:off x="4270" y="2714"/>
              <a:ext cx="22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</a:t>
              </a: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68" name="Rectangle 284"/>
            <p:cNvSpPr>
              <a:spLocks noChangeArrowheads="1"/>
            </p:cNvSpPr>
            <p:nvPr/>
          </p:nvSpPr>
          <p:spPr bwMode="auto">
            <a:xfrm rot="16200000">
              <a:off x="3125" y="2038"/>
              <a:ext cx="53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>
                  <a:solidFill>
                    <a:srgbClr val="000000"/>
                  </a:solidFill>
                </a:rPr>
                <a:t>Bottoms, XB </a:t>
              </a:r>
              <a:endParaRPr lang="en-US" sz="1200"/>
            </a:p>
          </p:txBody>
        </p:sp>
        <p:sp>
          <p:nvSpPr>
            <p:cNvPr id="93469" name="Rectangle 285"/>
            <p:cNvSpPr>
              <a:spLocks noChangeArrowheads="1"/>
            </p:cNvSpPr>
            <p:nvPr/>
          </p:nvSpPr>
          <p:spPr bwMode="auto">
            <a:xfrm>
              <a:off x="1939" y="2947"/>
              <a:ext cx="1305" cy="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0" name="Rectangle 286"/>
            <p:cNvSpPr>
              <a:spLocks noChangeArrowheads="1"/>
            </p:cNvSpPr>
            <p:nvPr/>
          </p:nvSpPr>
          <p:spPr bwMode="auto">
            <a:xfrm>
              <a:off x="1939" y="2947"/>
              <a:ext cx="1305" cy="97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1" name="Line 287"/>
            <p:cNvSpPr>
              <a:spLocks noChangeShapeType="1"/>
            </p:cNvSpPr>
            <p:nvPr/>
          </p:nvSpPr>
          <p:spPr bwMode="auto">
            <a:xfrm>
              <a:off x="1939" y="2947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2" name="Line 288"/>
            <p:cNvSpPr>
              <a:spLocks noChangeShapeType="1"/>
            </p:cNvSpPr>
            <p:nvPr/>
          </p:nvSpPr>
          <p:spPr bwMode="auto">
            <a:xfrm>
              <a:off x="1939" y="3926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3" name="Line 289"/>
            <p:cNvSpPr>
              <a:spLocks noChangeShapeType="1"/>
            </p:cNvSpPr>
            <p:nvPr/>
          </p:nvSpPr>
          <p:spPr bwMode="auto">
            <a:xfrm flipV="1">
              <a:off x="3244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4" name="Line 290"/>
            <p:cNvSpPr>
              <a:spLocks noChangeShapeType="1"/>
            </p:cNvSpPr>
            <p:nvPr/>
          </p:nvSpPr>
          <p:spPr bwMode="auto">
            <a:xfrm flipV="1">
              <a:off x="1939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5" name="Line 291"/>
            <p:cNvSpPr>
              <a:spLocks noChangeShapeType="1"/>
            </p:cNvSpPr>
            <p:nvPr/>
          </p:nvSpPr>
          <p:spPr bwMode="auto">
            <a:xfrm>
              <a:off x="1939" y="3926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6" name="Line 292"/>
            <p:cNvSpPr>
              <a:spLocks noChangeShapeType="1"/>
            </p:cNvSpPr>
            <p:nvPr/>
          </p:nvSpPr>
          <p:spPr bwMode="auto">
            <a:xfrm flipV="1">
              <a:off x="1939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7" name="Line 293"/>
            <p:cNvSpPr>
              <a:spLocks noChangeShapeType="1"/>
            </p:cNvSpPr>
            <p:nvPr/>
          </p:nvSpPr>
          <p:spPr bwMode="auto">
            <a:xfrm flipV="1">
              <a:off x="1939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8" name="Line 294"/>
            <p:cNvSpPr>
              <a:spLocks noChangeShapeType="1"/>
            </p:cNvSpPr>
            <p:nvPr/>
          </p:nvSpPr>
          <p:spPr bwMode="auto">
            <a:xfrm>
              <a:off x="1939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79" name="Rectangle 295"/>
            <p:cNvSpPr>
              <a:spLocks noChangeArrowheads="1"/>
            </p:cNvSpPr>
            <p:nvPr/>
          </p:nvSpPr>
          <p:spPr bwMode="auto">
            <a:xfrm>
              <a:off x="1918" y="3954"/>
              <a:ext cx="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80" name="Line 296"/>
            <p:cNvSpPr>
              <a:spLocks noChangeShapeType="1"/>
            </p:cNvSpPr>
            <p:nvPr/>
          </p:nvSpPr>
          <p:spPr bwMode="auto">
            <a:xfrm flipV="1">
              <a:off x="2198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1" name="Line 297"/>
            <p:cNvSpPr>
              <a:spLocks noChangeShapeType="1"/>
            </p:cNvSpPr>
            <p:nvPr/>
          </p:nvSpPr>
          <p:spPr bwMode="auto">
            <a:xfrm>
              <a:off x="2198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2" name="Rectangle 298"/>
            <p:cNvSpPr>
              <a:spLocks noChangeArrowheads="1"/>
            </p:cNvSpPr>
            <p:nvPr/>
          </p:nvSpPr>
          <p:spPr bwMode="auto">
            <a:xfrm>
              <a:off x="2148" y="3954"/>
              <a:ext cx="10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83" name="Line 299"/>
            <p:cNvSpPr>
              <a:spLocks noChangeShapeType="1"/>
            </p:cNvSpPr>
            <p:nvPr/>
          </p:nvSpPr>
          <p:spPr bwMode="auto">
            <a:xfrm flipV="1">
              <a:off x="2463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4" name="Line 300"/>
            <p:cNvSpPr>
              <a:spLocks noChangeShapeType="1"/>
            </p:cNvSpPr>
            <p:nvPr/>
          </p:nvSpPr>
          <p:spPr bwMode="auto">
            <a:xfrm>
              <a:off x="2463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5" name="Rectangle 301"/>
            <p:cNvSpPr>
              <a:spLocks noChangeArrowheads="1"/>
            </p:cNvSpPr>
            <p:nvPr/>
          </p:nvSpPr>
          <p:spPr bwMode="auto">
            <a:xfrm>
              <a:off x="2391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86" name="Line 302"/>
            <p:cNvSpPr>
              <a:spLocks noChangeShapeType="1"/>
            </p:cNvSpPr>
            <p:nvPr/>
          </p:nvSpPr>
          <p:spPr bwMode="auto">
            <a:xfrm flipV="1">
              <a:off x="2721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7" name="Line 303"/>
            <p:cNvSpPr>
              <a:spLocks noChangeShapeType="1"/>
            </p:cNvSpPr>
            <p:nvPr/>
          </p:nvSpPr>
          <p:spPr bwMode="auto">
            <a:xfrm>
              <a:off x="2721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8" name="Rectangle 304"/>
            <p:cNvSpPr>
              <a:spLocks noChangeArrowheads="1"/>
            </p:cNvSpPr>
            <p:nvPr/>
          </p:nvSpPr>
          <p:spPr bwMode="auto">
            <a:xfrm>
              <a:off x="2649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89" name="Line 305"/>
            <p:cNvSpPr>
              <a:spLocks noChangeShapeType="1"/>
            </p:cNvSpPr>
            <p:nvPr/>
          </p:nvSpPr>
          <p:spPr bwMode="auto">
            <a:xfrm flipV="1">
              <a:off x="2986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0" name="Line 306"/>
            <p:cNvSpPr>
              <a:spLocks noChangeShapeType="1"/>
            </p:cNvSpPr>
            <p:nvPr/>
          </p:nvSpPr>
          <p:spPr bwMode="auto">
            <a:xfrm>
              <a:off x="2986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1" name="Rectangle 307"/>
            <p:cNvSpPr>
              <a:spLocks noChangeArrowheads="1"/>
            </p:cNvSpPr>
            <p:nvPr/>
          </p:nvSpPr>
          <p:spPr bwMode="auto">
            <a:xfrm>
              <a:off x="2914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92" name="Line 308"/>
            <p:cNvSpPr>
              <a:spLocks noChangeShapeType="1"/>
            </p:cNvSpPr>
            <p:nvPr/>
          </p:nvSpPr>
          <p:spPr bwMode="auto">
            <a:xfrm flipV="1">
              <a:off x="3244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3" name="Line 309"/>
            <p:cNvSpPr>
              <a:spLocks noChangeShapeType="1"/>
            </p:cNvSpPr>
            <p:nvPr/>
          </p:nvSpPr>
          <p:spPr bwMode="auto">
            <a:xfrm>
              <a:off x="3244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4" name="Rectangle 310"/>
            <p:cNvSpPr>
              <a:spLocks noChangeArrowheads="1"/>
            </p:cNvSpPr>
            <p:nvPr/>
          </p:nvSpPr>
          <p:spPr bwMode="auto">
            <a:xfrm>
              <a:off x="3173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95" name="Line 311"/>
            <p:cNvSpPr>
              <a:spLocks noChangeShapeType="1"/>
            </p:cNvSpPr>
            <p:nvPr/>
          </p:nvSpPr>
          <p:spPr bwMode="auto">
            <a:xfrm>
              <a:off x="1939" y="3926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6" name="Line 312"/>
            <p:cNvSpPr>
              <a:spLocks noChangeShapeType="1"/>
            </p:cNvSpPr>
            <p:nvPr/>
          </p:nvSpPr>
          <p:spPr bwMode="auto">
            <a:xfrm flipH="1">
              <a:off x="3230" y="392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7" name="Rectangle 313"/>
            <p:cNvSpPr>
              <a:spLocks noChangeArrowheads="1"/>
            </p:cNvSpPr>
            <p:nvPr/>
          </p:nvSpPr>
          <p:spPr bwMode="auto">
            <a:xfrm>
              <a:off x="1782" y="3872"/>
              <a:ext cx="13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8.5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498" name="Line 314"/>
            <p:cNvSpPr>
              <a:spLocks noChangeShapeType="1"/>
            </p:cNvSpPr>
            <p:nvPr/>
          </p:nvSpPr>
          <p:spPr bwMode="auto">
            <a:xfrm>
              <a:off x="1939" y="3439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9" name="Line 315"/>
            <p:cNvSpPr>
              <a:spLocks noChangeShapeType="1"/>
            </p:cNvSpPr>
            <p:nvPr/>
          </p:nvSpPr>
          <p:spPr bwMode="auto">
            <a:xfrm flipH="1">
              <a:off x="3230" y="3439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0" name="Rectangle 316"/>
            <p:cNvSpPr>
              <a:spLocks noChangeArrowheads="1"/>
            </p:cNvSpPr>
            <p:nvPr/>
          </p:nvSpPr>
          <p:spPr bwMode="auto">
            <a:xfrm>
              <a:off x="1861" y="3384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9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01" name="Line 317"/>
            <p:cNvSpPr>
              <a:spLocks noChangeShapeType="1"/>
            </p:cNvSpPr>
            <p:nvPr/>
          </p:nvSpPr>
          <p:spPr bwMode="auto">
            <a:xfrm>
              <a:off x="1939" y="2947"/>
              <a:ext cx="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2" name="Line 318"/>
            <p:cNvSpPr>
              <a:spLocks noChangeShapeType="1"/>
            </p:cNvSpPr>
            <p:nvPr/>
          </p:nvSpPr>
          <p:spPr bwMode="auto">
            <a:xfrm flipH="1">
              <a:off x="3230" y="294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3" name="Rectangle 319"/>
            <p:cNvSpPr>
              <a:spLocks noChangeArrowheads="1"/>
            </p:cNvSpPr>
            <p:nvPr/>
          </p:nvSpPr>
          <p:spPr bwMode="auto">
            <a:xfrm>
              <a:off x="1782" y="2892"/>
              <a:ext cx="13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9.5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04" name="Line 320"/>
            <p:cNvSpPr>
              <a:spLocks noChangeShapeType="1"/>
            </p:cNvSpPr>
            <p:nvPr/>
          </p:nvSpPr>
          <p:spPr bwMode="auto">
            <a:xfrm>
              <a:off x="1939" y="2947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5" name="Line 321"/>
            <p:cNvSpPr>
              <a:spLocks noChangeShapeType="1"/>
            </p:cNvSpPr>
            <p:nvPr/>
          </p:nvSpPr>
          <p:spPr bwMode="auto">
            <a:xfrm>
              <a:off x="1939" y="3926"/>
              <a:ext cx="130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6" name="Line 322"/>
            <p:cNvSpPr>
              <a:spLocks noChangeShapeType="1"/>
            </p:cNvSpPr>
            <p:nvPr/>
          </p:nvSpPr>
          <p:spPr bwMode="auto">
            <a:xfrm flipV="1">
              <a:off x="3244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7" name="Line 323"/>
            <p:cNvSpPr>
              <a:spLocks noChangeShapeType="1"/>
            </p:cNvSpPr>
            <p:nvPr/>
          </p:nvSpPr>
          <p:spPr bwMode="auto">
            <a:xfrm flipV="1">
              <a:off x="1939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8" name="Freeform 324"/>
            <p:cNvSpPr>
              <a:spLocks/>
            </p:cNvSpPr>
            <p:nvPr/>
          </p:nvSpPr>
          <p:spPr bwMode="auto">
            <a:xfrm>
              <a:off x="1939" y="3104"/>
              <a:ext cx="1305" cy="795"/>
            </a:xfrm>
            <a:custGeom>
              <a:avLst/>
              <a:gdLst>
                <a:gd name="T0" fmla="*/ 16 w 1427"/>
                <a:gd name="T1" fmla="*/ 910 h 910"/>
                <a:gd name="T2" fmla="*/ 40 w 1427"/>
                <a:gd name="T3" fmla="*/ 910 h 910"/>
                <a:gd name="T4" fmla="*/ 63 w 1427"/>
                <a:gd name="T5" fmla="*/ 910 h 910"/>
                <a:gd name="T6" fmla="*/ 79 w 1427"/>
                <a:gd name="T7" fmla="*/ 792 h 910"/>
                <a:gd name="T8" fmla="*/ 94 w 1427"/>
                <a:gd name="T9" fmla="*/ 675 h 910"/>
                <a:gd name="T10" fmla="*/ 118 w 1427"/>
                <a:gd name="T11" fmla="*/ 581 h 910"/>
                <a:gd name="T12" fmla="*/ 134 w 1427"/>
                <a:gd name="T13" fmla="*/ 502 h 910"/>
                <a:gd name="T14" fmla="*/ 149 w 1427"/>
                <a:gd name="T15" fmla="*/ 447 h 910"/>
                <a:gd name="T16" fmla="*/ 165 w 1427"/>
                <a:gd name="T17" fmla="*/ 400 h 910"/>
                <a:gd name="T18" fmla="*/ 181 w 1427"/>
                <a:gd name="T19" fmla="*/ 369 h 910"/>
                <a:gd name="T20" fmla="*/ 196 w 1427"/>
                <a:gd name="T21" fmla="*/ 337 h 910"/>
                <a:gd name="T22" fmla="*/ 220 w 1427"/>
                <a:gd name="T23" fmla="*/ 314 h 910"/>
                <a:gd name="T24" fmla="*/ 243 w 1427"/>
                <a:gd name="T25" fmla="*/ 290 h 910"/>
                <a:gd name="T26" fmla="*/ 267 w 1427"/>
                <a:gd name="T27" fmla="*/ 267 h 910"/>
                <a:gd name="T28" fmla="*/ 290 w 1427"/>
                <a:gd name="T29" fmla="*/ 251 h 910"/>
                <a:gd name="T30" fmla="*/ 314 w 1427"/>
                <a:gd name="T31" fmla="*/ 228 h 910"/>
                <a:gd name="T32" fmla="*/ 337 w 1427"/>
                <a:gd name="T33" fmla="*/ 212 h 910"/>
                <a:gd name="T34" fmla="*/ 361 w 1427"/>
                <a:gd name="T35" fmla="*/ 196 h 910"/>
                <a:gd name="T36" fmla="*/ 384 w 1427"/>
                <a:gd name="T37" fmla="*/ 181 h 910"/>
                <a:gd name="T38" fmla="*/ 408 w 1427"/>
                <a:gd name="T39" fmla="*/ 165 h 910"/>
                <a:gd name="T40" fmla="*/ 431 w 1427"/>
                <a:gd name="T41" fmla="*/ 149 h 910"/>
                <a:gd name="T42" fmla="*/ 455 w 1427"/>
                <a:gd name="T43" fmla="*/ 134 h 910"/>
                <a:gd name="T44" fmla="*/ 478 w 1427"/>
                <a:gd name="T45" fmla="*/ 126 h 910"/>
                <a:gd name="T46" fmla="*/ 502 w 1427"/>
                <a:gd name="T47" fmla="*/ 110 h 910"/>
                <a:gd name="T48" fmla="*/ 526 w 1427"/>
                <a:gd name="T49" fmla="*/ 102 h 910"/>
                <a:gd name="T50" fmla="*/ 549 w 1427"/>
                <a:gd name="T51" fmla="*/ 94 h 910"/>
                <a:gd name="T52" fmla="*/ 573 w 1427"/>
                <a:gd name="T53" fmla="*/ 86 h 910"/>
                <a:gd name="T54" fmla="*/ 596 w 1427"/>
                <a:gd name="T55" fmla="*/ 79 h 910"/>
                <a:gd name="T56" fmla="*/ 620 w 1427"/>
                <a:gd name="T57" fmla="*/ 71 h 910"/>
                <a:gd name="T58" fmla="*/ 643 w 1427"/>
                <a:gd name="T59" fmla="*/ 63 h 910"/>
                <a:gd name="T60" fmla="*/ 667 w 1427"/>
                <a:gd name="T61" fmla="*/ 55 h 910"/>
                <a:gd name="T62" fmla="*/ 690 w 1427"/>
                <a:gd name="T63" fmla="*/ 55 h 910"/>
                <a:gd name="T64" fmla="*/ 714 w 1427"/>
                <a:gd name="T65" fmla="*/ 47 h 910"/>
                <a:gd name="T66" fmla="*/ 737 w 1427"/>
                <a:gd name="T67" fmla="*/ 47 h 910"/>
                <a:gd name="T68" fmla="*/ 761 w 1427"/>
                <a:gd name="T69" fmla="*/ 39 h 910"/>
                <a:gd name="T70" fmla="*/ 784 w 1427"/>
                <a:gd name="T71" fmla="*/ 32 h 910"/>
                <a:gd name="T72" fmla="*/ 808 w 1427"/>
                <a:gd name="T73" fmla="*/ 32 h 910"/>
                <a:gd name="T74" fmla="*/ 831 w 1427"/>
                <a:gd name="T75" fmla="*/ 32 h 910"/>
                <a:gd name="T76" fmla="*/ 855 w 1427"/>
                <a:gd name="T77" fmla="*/ 24 h 910"/>
                <a:gd name="T78" fmla="*/ 878 w 1427"/>
                <a:gd name="T79" fmla="*/ 24 h 910"/>
                <a:gd name="T80" fmla="*/ 902 w 1427"/>
                <a:gd name="T81" fmla="*/ 24 h 910"/>
                <a:gd name="T82" fmla="*/ 925 w 1427"/>
                <a:gd name="T83" fmla="*/ 16 h 910"/>
                <a:gd name="T84" fmla="*/ 949 w 1427"/>
                <a:gd name="T85" fmla="*/ 16 h 910"/>
                <a:gd name="T86" fmla="*/ 972 w 1427"/>
                <a:gd name="T87" fmla="*/ 16 h 910"/>
                <a:gd name="T88" fmla="*/ 996 w 1427"/>
                <a:gd name="T89" fmla="*/ 16 h 910"/>
                <a:gd name="T90" fmla="*/ 1019 w 1427"/>
                <a:gd name="T91" fmla="*/ 8 h 910"/>
                <a:gd name="T92" fmla="*/ 1043 w 1427"/>
                <a:gd name="T93" fmla="*/ 8 h 910"/>
                <a:gd name="T94" fmla="*/ 1066 w 1427"/>
                <a:gd name="T95" fmla="*/ 8 h 910"/>
                <a:gd name="T96" fmla="*/ 1090 w 1427"/>
                <a:gd name="T97" fmla="*/ 8 h 910"/>
                <a:gd name="T98" fmla="*/ 1113 w 1427"/>
                <a:gd name="T99" fmla="*/ 8 h 910"/>
                <a:gd name="T100" fmla="*/ 1137 w 1427"/>
                <a:gd name="T101" fmla="*/ 8 h 910"/>
                <a:gd name="T102" fmla="*/ 1160 w 1427"/>
                <a:gd name="T103" fmla="*/ 0 h 910"/>
                <a:gd name="T104" fmla="*/ 1184 w 1427"/>
                <a:gd name="T105" fmla="*/ 0 h 910"/>
                <a:gd name="T106" fmla="*/ 1207 w 1427"/>
                <a:gd name="T107" fmla="*/ 0 h 910"/>
                <a:gd name="T108" fmla="*/ 1231 w 1427"/>
                <a:gd name="T109" fmla="*/ 0 h 910"/>
                <a:gd name="T110" fmla="*/ 1254 w 1427"/>
                <a:gd name="T111" fmla="*/ 0 h 910"/>
                <a:gd name="T112" fmla="*/ 1278 w 1427"/>
                <a:gd name="T113" fmla="*/ 0 h 910"/>
                <a:gd name="T114" fmla="*/ 1301 w 1427"/>
                <a:gd name="T115" fmla="*/ 0 h 910"/>
                <a:gd name="T116" fmla="*/ 1325 w 1427"/>
                <a:gd name="T117" fmla="*/ 0 h 910"/>
                <a:gd name="T118" fmla="*/ 1349 w 1427"/>
                <a:gd name="T119" fmla="*/ 0 h 910"/>
                <a:gd name="T120" fmla="*/ 1372 w 1427"/>
                <a:gd name="T121" fmla="*/ 0 h 910"/>
                <a:gd name="T122" fmla="*/ 1396 w 1427"/>
                <a:gd name="T123" fmla="*/ 0 h 910"/>
                <a:gd name="T124" fmla="*/ 1419 w 1427"/>
                <a:gd name="T125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7" h="910">
                  <a:moveTo>
                    <a:pt x="0" y="910"/>
                  </a:moveTo>
                  <a:lnTo>
                    <a:pt x="8" y="910"/>
                  </a:lnTo>
                  <a:lnTo>
                    <a:pt x="16" y="910"/>
                  </a:lnTo>
                  <a:lnTo>
                    <a:pt x="24" y="910"/>
                  </a:lnTo>
                  <a:lnTo>
                    <a:pt x="32" y="910"/>
                  </a:lnTo>
                  <a:lnTo>
                    <a:pt x="40" y="910"/>
                  </a:lnTo>
                  <a:lnTo>
                    <a:pt x="47" y="910"/>
                  </a:lnTo>
                  <a:lnTo>
                    <a:pt x="55" y="910"/>
                  </a:lnTo>
                  <a:lnTo>
                    <a:pt x="63" y="910"/>
                  </a:lnTo>
                  <a:lnTo>
                    <a:pt x="71" y="910"/>
                  </a:lnTo>
                  <a:lnTo>
                    <a:pt x="71" y="839"/>
                  </a:lnTo>
                  <a:lnTo>
                    <a:pt x="79" y="792"/>
                  </a:lnTo>
                  <a:lnTo>
                    <a:pt x="87" y="745"/>
                  </a:lnTo>
                  <a:lnTo>
                    <a:pt x="94" y="714"/>
                  </a:lnTo>
                  <a:lnTo>
                    <a:pt x="94" y="675"/>
                  </a:lnTo>
                  <a:lnTo>
                    <a:pt x="102" y="643"/>
                  </a:lnTo>
                  <a:lnTo>
                    <a:pt x="110" y="612"/>
                  </a:lnTo>
                  <a:lnTo>
                    <a:pt x="118" y="581"/>
                  </a:lnTo>
                  <a:lnTo>
                    <a:pt x="118" y="549"/>
                  </a:lnTo>
                  <a:lnTo>
                    <a:pt x="126" y="526"/>
                  </a:lnTo>
                  <a:lnTo>
                    <a:pt x="134" y="502"/>
                  </a:lnTo>
                  <a:lnTo>
                    <a:pt x="134" y="486"/>
                  </a:lnTo>
                  <a:lnTo>
                    <a:pt x="141" y="463"/>
                  </a:lnTo>
                  <a:lnTo>
                    <a:pt x="149" y="447"/>
                  </a:lnTo>
                  <a:lnTo>
                    <a:pt x="157" y="432"/>
                  </a:lnTo>
                  <a:lnTo>
                    <a:pt x="157" y="416"/>
                  </a:lnTo>
                  <a:lnTo>
                    <a:pt x="165" y="400"/>
                  </a:lnTo>
                  <a:lnTo>
                    <a:pt x="173" y="392"/>
                  </a:lnTo>
                  <a:lnTo>
                    <a:pt x="181" y="377"/>
                  </a:lnTo>
                  <a:lnTo>
                    <a:pt x="181" y="369"/>
                  </a:lnTo>
                  <a:lnTo>
                    <a:pt x="188" y="361"/>
                  </a:lnTo>
                  <a:lnTo>
                    <a:pt x="196" y="353"/>
                  </a:lnTo>
                  <a:lnTo>
                    <a:pt x="196" y="337"/>
                  </a:lnTo>
                  <a:lnTo>
                    <a:pt x="204" y="330"/>
                  </a:lnTo>
                  <a:lnTo>
                    <a:pt x="212" y="322"/>
                  </a:lnTo>
                  <a:lnTo>
                    <a:pt x="220" y="314"/>
                  </a:lnTo>
                  <a:lnTo>
                    <a:pt x="228" y="306"/>
                  </a:lnTo>
                  <a:lnTo>
                    <a:pt x="235" y="298"/>
                  </a:lnTo>
                  <a:lnTo>
                    <a:pt x="243" y="290"/>
                  </a:lnTo>
                  <a:lnTo>
                    <a:pt x="251" y="283"/>
                  </a:lnTo>
                  <a:lnTo>
                    <a:pt x="259" y="275"/>
                  </a:lnTo>
                  <a:lnTo>
                    <a:pt x="267" y="267"/>
                  </a:lnTo>
                  <a:lnTo>
                    <a:pt x="275" y="259"/>
                  </a:lnTo>
                  <a:lnTo>
                    <a:pt x="283" y="251"/>
                  </a:lnTo>
                  <a:lnTo>
                    <a:pt x="290" y="251"/>
                  </a:lnTo>
                  <a:lnTo>
                    <a:pt x="298" y="243"/>
                  </a:lnTo>
                  <a:lnTo>
                    <a:pt x="306" y="235"/>
                  </a:lnTo>
                  <a:lnTo>
                    <a:pt x="314" y="228"/>
                  </a:lnTo>
                  <a:lnTo>
                    <a:pt x="322" y="220"/>
                  </a:lnTo>
                  <a:lnTo>
                    <a:pt x="330" y="220"/>
                  </a:lnTo>
                  <a:lnTo>
                    <a:pt x="337" y="212"/>
                  </a:lnTo>
                  <a:lnTo>
                    <a:pt x="345" y="204"/>
                  </a:lnTo>
                  <a:lnTo>
                    <a:pt x="353" y="196"/>
                  </a:lnTo>
                  <a:lnTo>
                    <a:pt x="361" y="196"/>
                  </a:lnTo>
                  <a:lnTo>
                    <a:pt x="369" y="188"/>
                  </a:lnTo>
                  <a:lnTo>
                    <a:pt x="377" y="181"/>
                  </a:lnTo>
                  <a:lnTo>
                    <a:pt x="384" y="181"/>
                  </a:lnTo>
                  <a:lnTo>
                    <a:pt x="392" y="173"/>
                  </a:lnTo>
                  <a:lnTo>
                    <a:pt x="400" y="165"/>
                  </a:lnTo>
                  <a:lnTo>
                    <a:pt x="408" y="165"/>
                  </a:lnTo>
                  <a:lnTo>
                    <a:pt x="416" y="157"/>
                  </a:lnTo>
                  <a:lnTo>
                    <a:pt x="424" y="157"/>
                  </a:lnTo>
                  <a:lnTo>
                    <a:pt x="431" y="149"/>
                  </a:lnTo>
                  <a:lnTo>
                    <a:pt x="439" y="141"/>
                  </a:lnTo>
                  <a:lnTo>
                    <a:pt x="447" y="141"/>
                  </a:lnTo>
                  <a:lnTo>
                    <a:pt x="455" y="134"/>
                  </a:lnTo>
                  <a:lnTo>
                    <a:pt x="463" y="134"/>
                  </a:lnTo>
                  <a:lnTo>
                    <a:pt x="471" y="126"/>
                  </a:lnTo>
                  <a:lnTo>
                    <a:pt x="478" y="126"/>
                  </a:lnTo>
                  <a:lnTo>
                    <a:pt x="486" y="118"/>
                  </a:lnTo>
                  <a:lnTo>
                    <a:pt x="494" y="118"/>
                  </a:lnTo>
                  <a:lnTo>
                    <a:pt x="502" y="110"/>
                  </a:lnTo>
                  <a:lnTo>
                    <a:pt x="510" y="110"/>
                  </a:lnTo>
                  <a:lnTo>
                    <a:pt x="518" y="102"/>
                  </a:lnTo>
                  <a:lnTo>
                    <a:pt x="526" y="102"/>
                  </a:lnTo>
                  <a:lnTo>
                    <a:pt x="533" y="102"/>
                  </a:lnTo>
                  <a:lnTo>
                    <a:pt x="541" y="94"/>
                  </a:lnTo>
                  <a:lnTo>
                    <a:pt x="549" y="94"/>
                  </a:lnTo>
                  <a:lnTo>
                    <a:pt x="557" y="86"/>
                  </a:lnTo>
                  <a:lnTo>
                    <a:pt x="565" y="86"/>
                  </a:lnTo>
                  <a:lnTo>
                    <a:pt x="573" y="86"/>
                  </a:lnTo>
                  <a:lnTo>
                    <a:pt x="580" y="79"/>
                  </a:lnTo>
                  <a:lnTo>
                    <a:pt x="588" y="79"/>
                  </a:lnTo>
                  <a:lnTo>
                    <a:pt x="596" y="79"/>
                  </a:lnTo>
                  <a:lnTo>
                    <a:pt x="604" y="79"/>
                  </a:lnTo>
                  <a:lnTo>
                    <a:pt x="612" y="71"/>
                  </a:lnTo>
                  <a:lnTo>
                    <a:pt x="620" y="71"/>
                  </a:lnTo>
                  <a:lnTo>
                    <a:pt x="627" y="71"/>
                  </a:lnTo>
                  <a:lnTo>
                    <a:pt x="635" y="71"/>
                  </a:lnTo>
                  <a:lnTo>
                    <a:pt x="643" y="63"/>
                  </a:lnTo>
                  <a:lnTo>
                    <a:pt x="651" y="63"/>
                  </a:lnTo>
                  <a:lnTo>
                    <a:pt x="659" y="63"/>
                  </a:lnTo>
                  <a:lnTo>
                    <a:pt x="667" y="55"/>
                  </a:lnTo>
                  <a:lnTo>
                    <a:pt x="674" y="55"/>
                  </a:lnTo>
                  <a:lnTo>
                    <a:pt x="682" y="55"/>
                  </a:lnTo>
                  <a:lnTo>
                    <a:pt x="690" y="55"/>
                  </a:lnTo>
                  <a:lnTo>
                    <a:pt x="698" y="55"/>
                  </a:lnTo>
                  <a:lnTo>
                    <a:pt x="706" y="47"/>
                  </a:lnTo>
                  <a:lnTo>
                    <a:pt x="714" y="47"/>
                  </a:lnTo>
                  <a:lnTo>
                    <a:pt x="721" y="47"/>
                  </a:lnTo>
                  <a:lnTo>
                    <a:pt x="729" y="47"/>
                  </a:lnTo>
                  <a:lnTo>
                    <a:pt x="737" y="47"/>
                  </a:lnTo>
                  <a:lnTo>
                    <a:pt x="745" y="39"/>
                  </a:lnTo>
                  <a:lnTo>
                    <a:pt x="753" y="39"/>
                  </a:lnTo>
                  <a:lnTo>
                    <a:pt x="761" y="39"/>
                  </a:lnTo>
                  <a:lnTo>
                    <a:pt x="768" y="39"/>
                  </a:lnTo>
                  <a:lnTo>
                    <a:pt x="776" y="39"/>
                  </a:lnTo>
                  <a:lnTo>
                    <a:pt x="784" y="32"/>
                  </a:lnTo>
                  <a:lnTo>
                    <a:pt x="792" y="32"/>
                  </a:lnTo>
                  <a:lnTo>
                    <a:pt x="800" y="32"/>
                  </a:lnTo>
                  <a:lnTo>
                    <a:pt x="808" y="32"/>
                  </a:lnTo>
                  <a:lnTo>
                    <a:pt x="816" y="32"/>
                  </a:lnTo>
                  <a:lnTo>
                    <a:pt x="823" y="32"/>
                  </a:lnTo>
                  <a:lnTo>
                    <a:pt x="831" y="32"/>
                  </a:lnTo>
                  <a:lnTo>
                    <a:pt x="839" y="32"/>
                  </a:lnTo>
                  <a:lnTo>
                    <a:pt x="847" y="24"/>
                  </a:lnTo>
                  <a:lnTo>
                    <a:pt x="855" y="24"/>
                  </a:lnTo>
                  <a:lnTo>
                    <a:pt x="863" y="24"/>
                  </a:lnTo>
                  <a:lnTo>
                    <a:pt x="870" y="24"/>
                  </a:lnTo>
                  <a:lnTo>
                    <a:pt x="878" y="24"/>
                  </a:lnTo>
                  <a:lnTo>
                    <a:pt x="886" y="24"/>
                  </a:lnTo>
                  <a:lnTo>
                    <a:pt x="894" y="24"/>
                  </a:lnTo>
                  <a:lnTo>
                    <a:pt x="902" y="24"/>
                  </a:lnTo>
                  <a:lnTo>
                    <a:pt x="910" y="16"/>
                  </a:lnTo>
                  <a:lnTo>
                    <a:pt x="917" y="16"/>
                  </a:lnTo>
                  <a:lnTo>
                    <a:pt x="925" y="16"/>
                  </a:lnTo>
                  <a:lnTo>
                    <a:pt x="933" y="16"/>
                  </a:lnTo>
                  <a:lnTo>
                    <a:pt x="941" y="16"/>
                  </a:lnTo>
                  <a:lnTo>
                    <a:pt x="949" y="16"/>
                  </a:lnTo>
                  <a:lnTo>
                    <a:pt x="957" y="16"/>
                  </a:lnTo>
                  <a:lnTo>
                    <a:pt x="964" y="16"/>
                  </a:lnTo>
                  <a:lnTo>
                    <a:pt x="972" y="16"/>
                  </a:lnTo>
                  <a:lnTo>
                    <a:pt x="980" y="16"/>
                  </a:lnTo>
                  <a:lnTo>
                    <a:pt x="988" y="16"/>
                  </a:lnTo>
                  <a:lnTo>
                    <a:pt x="996" y="16"/>
                  </a:lnTo>
                  <a:lnTo>
                    <a:pt x="1004" y="16"/>
                  </a:lnTo>
                  <a:lnTo>
                    <a:pt x="1011" y="8"/>
                  </a:lnTo>
                  <a:lnTo>
                    <a:pt x="1019" y="8"/>
                  </a:lnTo>
                  <a:lnTo>
                    <a:pt x="1027" y="8"/>
                  </a:lnTo>
                  <a:lnTo>
                    <a:pt x="1035" y="8"/>
                  </a:lnTo>
                  <a:lnTo>
                    <a:pt x="1043" y="8"/>
                  </a:lnTo>
                  <a:lnTo>
                    <a:pt x="1051" y="8"/>
                  </a:lnTo>
                  <a:lnTo>
                    <a:pt x="1059" y="8"/>
                  </a:lnTo>
                  <a:lnTo>
                    <a:pt x="1066" y="8"/>
                  </a:lnTo>
                  <a:lnTo>
                    <a:pt x="1074" y="8"/>
                  </a:lnTo>
                  <a:lnTo>
                    <a:pt x="1082" y="8"/>
                  </a:lnTo>
                  <a:lnTo>
                    <a:pt x="1090" y="8"/>
                  </a:lnTo>
                  <a:lnTo>
                    <a:pt x="1098" y="8"/>
                  </a:lnTo>
                  <a:lnTo>
                    <a:pt x="1106" y="8"/>
                  </a:lnTo>
                  <a:lnTo>
                    <a:pt x="1113" y="8"/>
                  </a:lnTo>
                  <a:lnTo>
                    <a:pt x="1121" y="8"/>
                  </a:lnTo>
                  <a:lnTo>
                    <a:pt x="1129" y="8"/>
                  </a:lnTo>
                  <a:lnTo>
                    <a:pt x="1137" y="8"/>
                  </a:lnTo>
                  <a:lnTo>
                    <a:pt x="1145" y="8"/>
                  </a:lnTo>
                  <a:lnTo>
                    <a:pt x="1153" y="0"/>
                  </a:lnTo>
                  <a:lnTo>
                    <a:pt x="1160" y="0"/>
                  </a:lnTo>
                  <a:lnTo>
                    <a:pt x="1168" y="0"/>
                  </a:lnTo>
                  <a:lnTo>
                    <a:pt x="1176" y="0"/>
                  </a:lnTo>
                  <a:lnTo>
                    <a:pt x="1184" y="0"/>
                  </a:lnTo>
                  <a:lnTo>
                    <a:pt x="1192" y="0"/>
                  </a:lnTo>
                  <a:lnTo>
                    <a:pt x="1200" y="0"/>
                  </a:lnTo>
                  <a:lnTo>
                    <a:pt x="1207" y="0"/>
                  </a:lnTo>
                  <a:lnTo>
                    <a:pt x="1215" y="0"/>
                  </a:lnTo>
                  <a:lnTo>
                    <a:pt x="1223" y="0"/>
                  </a:lnTo>
                  <a:lnTo>
                    <a:pt x="1231" y="0"/>
                  </a:lnTo>
                  <a:lnTo>
                    <a:pt x="1239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6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9" y="0"/>
                  </a:lnTo>
                  <a:lnTo>
                    <a:pt x="1317" y="0"/>
                  </a:lnTo>
                  <a:lnTo>
                    <a:pt x="1325" y="0"/>
                  </a:lnTo>
                  <a:lnTo>
                    <a:pt x="1333" y="0"/>
                  </a:lnTo>
                  <a:lnTo>
                    <a:pt x="1341" y="0"/>
                  </a:lnTo>
                  <a:lnTo>
                    <a:pt x="1349" y="0"/>
                  </a:lnTo>
                  <a:lnTo>
                    <a:pt x="1356" y="0"/>
                  </a:lnTo>
                  <a:lnTo>
                    <a:pt x="1364" y="0"/>
                  </a:lnTo>
                  <a:lnTo>
                    <a:pt x="1372" y="0"/>
                  </a:lnTo>
                  <a:lnTo>
                    <a:pt x="1380" y="0"/>
                  </a:lnTo>
                  <a:lnTo>
                    <a:pt x="1388" y="0"/>
                  </a:lnTo>
                  <a:lnTo>
                    <a:pt x="1396" y="0"/>
                  </a:lnTo>
                  <a:lnTo>
                    <a:pt x="1403" y="0"/>
                  </a:lnTo>
                  <a:lnTo>
                    <a:pt x="1411" y="0"/>
                  </a:lnTo>
                  <a:lnTo>
                    <a:pt x="1419" y="0"/>
                  </a:lnTo>
                  <a:lnTo>
                    <a:pt x="142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09" name="Rectangle 325"/>
            <p:cNvSpPr>
              <a:spLocks noChangeArrowheads="1"/>
            </p:cNvSpPr>
            <p:nvPr/>
          </p:nvSpPr>
          <p:spPr bwMode="auto">
            <a:xfrm>
              <a:off x="2470" y="4070"/>
              <a:ext cx="22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10" name="Rectangle 326"/>
            <p:cNvSpPr>
              <a:spLocks noChangeArrowheads="1"/>
            </p:cNvSpPr>
            <p:nvPr/>
          </p:nvSpPr>
          <p:spPr bwMode="auto">
            <a:xfrm rot="16200000">
              <a:off x="1567" y="3471"/>
              <a:ext cx="24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Reflux</a:t>
              </a:r>
              <a:endParaRPr lang="en-US" sz="1200"/>
            </a:p>
          </p:txBody>
        </p:sp>
        <p:sp>
          <p:nvSpPr>
            <p:cNvPr id="93511" name="Rectangle 327"/>
            <p:cNvSpPr>
              <a:spLocks noChangeArrowheads="1"/>
            </p:cNvSpPr>
            <p:nvPr/>
          </p:nvSpPr>
          <p:spPr bwMode="auto">
            <a:xfrm>
              <a:off x="3739" y="2947"/>
              <a:ext cx="1304" cy="9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2" name="Rectangle 328"/>
            <p:cNvSpPr>
              <a:spLocks noChangeArrowheads="1"/>
            </p:cNvSpPr>
            <p:nvPr/>
          </p:nvSpPr>
          <p:spPr bwMode="auto">
            <a:xfrm>
              <a:off x="3739" y="2947"/>
              <a:ext cx="1304" cy="97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3" name="Line 329"/>
            <p:cNvSpPr>
              <a:spLocks noChangeShapeType="1"/>
            </p:cNvSpPr>
            <p:nvPr/>
          </p:nvSpPr>
          <p:spPr bwMode="auto">
            <a:xfrm>
              <a:off x="3739" y="2947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4" name="Line 330"/>
            <p:cNvSpPr>
              <a:spLocks noChangeShapeType="1"/>
            </p:cNvSpPr>
            <p:nvPr/>
          </p:nvSpPr>
          <p:spPr bwMode="auto">
            <a:xfrm>
              <a:off x="3739" y="3926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5" name="Line 331"/>
            <p:cNvSpPr>
              <a:spLocks noChangeShapeType="1"/>
            </p:cNvSpPr>
            <p:nvPr/>
          </p:nvSpPr>
          <p:spPr bwMode="auto">
            <a:xfrm flipV="1">
              <a:off x="5043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6" name="Line 332"/>
            <p:cNvSpPr>
              <a:spLocks noChangeShapeType="1"/>
            </p:cNvSpPr>
            <p:nvPr/>
          </p:nvSpPr>
          <p:spPr bwMode="auto">
            <a:xfrm flipV="1">
              <a:off x="3739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7" name="Line 333"/>
            <p:cNvSpPr>
              <a:spLocks noChangeShapeType="1"/>
            </p:cNvSpPr>
            <p:nvPr/>
          </p:nvSpPr>
          <p:spPr bwMode="auto">
            <a:xfrm>
              <a:off x="3739" y="3926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8" name="Line 334"/>
            <p:cNvSpPr>
              <a:spLocks noChangeShapeType="1"/>
            </p:cNvSpPr>
            <p:nvPr/>
          </p:nvSpPr>
          <p:spPr bwMode="auto">
            <a:xfrm flipV="1">
              <a:off x="3739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9" name="Line 335"/>
            <p:cNvSpPr>
              <a:spLocks noChangeShapeType="1"/>
            </p:cNvSpPr>
            <p:nvPr/>
          </p:nvSpPr>
          <p:spPr bwMode="auto">
            <a:xfrm flipV="1">
              <a:off x="3739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0" name="Line 336"/>
            <p:cNvSpPr>
              <a:spLocks noChangeShapeType="1"/>
            </p:cNvSpPr>
            <p:nvPr/>
          </p:nvSpPr>
          <p:spPr bwMode="auto">
            <a:xfrm>
              <a:off x="3739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1" name="Rectangle 337"/>
            <p:cNvSpPr>
              <a:spLocks noChangeArrowheads="1"/>
            </p:cNvSpPr>
            <p:nvPr/>
          </p:nvSpPr>
          <p:spPr bwMode="auto">
            <a:xfrm>
              <a:off x="3717" y="3954"/>
              <a:ext cx="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22" name="Line 338"/>
            <p:cNvSpPr>
              <a:spLocks noChangeShapeType="1"/>
            </p:cNvSpPr>
            <p:nvPr/>
          </p:nvSpPr>
          <p:spPr bwMode="auto">
            <a:xfrm flipV="1">
              <a:off x="3997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3" name="Line 339"/>
            <p:cNvSpPr>
              <a:spLocks noChangeShapeType="1"/>
            </p:cNvSpPr>
            <p:nvPr/>
          </p:nvSpPr>
          <p:spPr bwMode="auto">
            <a:xfrm>
              <a:off x="3997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4" name="Rectangle 340"/>
            <p:cNvSpPr>
              <a:spLocks noChangeArrowheads="1"/>
            </p:cNvSpPr>
            <p:nvPr/>
          </p:nvSpPr>
          <p:spPr bwMode="auto">
            <a:xfrm>
              <a:off x="3947" y="3954"/>
              <a:ext cx="10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25" name="Line 341"/>
            <p:cNvSpPr>
              <a:spLocks noChangeShapeType="1"/>
            </p:cNvSpPr>
            <p:nvPr/>
          </p:nvSpPr>
          <p:spPr bwMode="auto">
            <a:xfrm flipV="1">
              <a:off x="4262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6" name="Line 342"/>
            <p:cNvSpPr>
              <a:spLocks noChangeShapeType="1"/>
            </p:cNvSpPr>
            <p:nvPr/>
          </p:nvSpPr>
          <p:spPr bwMode="auto">
            <a:xfrm>
              <a:off x="4262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7" name="Rectangle 343"/>
            <p:cNvSpPr>
              <a:spLocks noChangeArrowheads="1"/>
            </p:cNvSpPr>
            <p:nvPr/>
          </p:nvSpPr>
          <p:spPr bwMode="auto">
            <a:xfrm>
              <a:off x="4191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28" name="Line 344"/>
            <p:cNvSpPr>
              <a:spLocks noChangeShapeType="1"/>
            </p:cNvSpPr>
            <p:nvPr/>
          </p:nvSpPr>
          <p:spPr bwMode="auto">
            <a:xfrm flipV="1">
              <a:off x="4520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9" name="Line 345"/>
            <p:cNvSpPr>
              <a:spLocks noChangeShapeType="1"/>
            </p:cNvSpPr>
            <p:nvPr/>
          </p:nvSpPr>
          <p:spPr bwMode="auto">
            <a:xfrm>
              <a:off x="4520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0" name="Rectangle 346"/>
            <p:cNvSpPr>
              <a:spLocks noChangeArrowheads="1"/>
            </p:cNvSpPr>
            <p:nvPr/>
          </p:nvSpPr>
          <p:spPr bwMode="auto">
            <a:xfrm>
              <a:off x="4449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31" name="Line 347"/>
            <p:cNvSpPr>
              <a:spLocks noChangeShapeType="1"/>
            </p:cNvSpPr>
            <p:nvPr/>
          </p:nvSpPr>
          <p:spPr bwMode="auto">
            <a:xfrm flipV="1">
              <a:off x="4785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2" name="Line 348"/>
            <p:cNvSpPr>
              <a:spLocks noChangeShapeType="1"/>
            </p:cNvSpPr>
            <p:nvPr/>
          </p:nvSpPr>
          <p:spPr bwMode="auto">
            <a:xfrm>
              <a:off x="4785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3" name="Rectangle 349"/>
            <p:cNvSpPr>
              <a:spLocks noChangeArrowheads="1"/>
            </p:cNvSpPr>
            <p:nvPr/>
          </p:nvSpPr>
          <p:spPr bwMode="auto">
            <a:xfrm>
              <a:off x="4714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34" name="Line 350"/>
            <p:cNvSpPr>
              <a:spLocks noChangeShapeType="1"/>
            </p:cNvSpPr>
            <p:nvPr/>
          </p:nvSpPr>
          <p:spPr bwMode="auto">
            <a:xfrm flipV="1">
              <a:off x="5043" y="3913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5" name="Line 351"/>
            <p:cNvSpPr>
              <a:spLocks noChangeShapeType="1"/>
            </p:cNvSpPr>
            <p:nvPr/>
          </p:nvSpPr>
          <p:spPr bwMode="auto">
            <a:xfrm>
              <a:off x="5043" y="2947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6" name="Rectangle 352"/>
            <p:cNvSpPr>
              <a:spLocks noChangeArrowheads="1"/>
            </p:cNvSpPr>
            <p:nvPr/>
          </p:nvSpPr>
          <p:spPr bwMode="auto">
            <a:xfrm>
              <a:off x="4972" y="3954"/>
              <a:ext cx="15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250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37" name="Line 353"/>
            <p:cNvSpPr>
              <a:spLocks noChangeShapeType="1"/>
            </p:cNvSpPr>
            <p:nvPr/>
          </p:nvSpPr>
          <p:spPr bwMode="auto">
            <a:xfrm>
              <a:off x="3739" y="392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8" name="Line 354"/>
            <p:cNvSpPr>
              <a:spLocks noChangeShapeType="1"/>
            </p:cNvSpPr>
            <p:nvPr/>
          </p:nvSpPr>
          <p:spPr bwMode="auto">
            <a:xfrm flipH="1">
              <a:off x="5029" y="3926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39" name="Rectangle 355"/>
            <p:cNvSpPr>
              <a:spLocks noChangeArrowheads="1"/>
            </p:cNvSpPr>
            <p:nvPr/>
          </p:nvSpPr>
          <p:spPr bwMode="auto">
            <a:xfrm>
              <a:off x="3531" y="3872"/>
              <a:ext cx="18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13.5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40" name="Line 356"/>
            <p:cNvSpPr>
              <a:spLocks noChangeShapeType="1"/>
            </p:cNvSpPr>
            <p:nvPr/>
          </p:nvSpPr>
          <p:spPr bwMode="auto">
            <a:xfrm>
              <a:off x="3739" y="3439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1" name="Line 357"/>
            <p:cNvSpPr>
              <a:spLocks noChangeShapeType="1"/>
            </p:cNvSpPr>
            <p:nvPr/>
          </p:nvSpPr>
          <p:spPr bwMode="auto">
            <a:xfrm flipH="1">
              <a:off x="5029" y="3439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2" name="Rectangle 358"/>
            <p:cNvSpPr>
              <a:spLocks noChangeArrowheads="1"/>
            </p:cNvSpPr>
            <p:nvPr/>
          </p:nvSpPr>
          <p:spPr bwMode="auto">
            <a:xfrm>
              <a:off x="3610" y="3384"/>
              <a:ext cx="1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14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43" name="Line 359"/>
            <p:cNvSpPr>
              <a:spLocks noChangeShapeType="1"/>
            </p:cNvSpPr>
            <p:nvPr/>
          </p:nvSpPr>
          <p:spPr bwMode="auto">
            <a:xfrm>
              <a:off x="3739" y="294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4" name="Line 360"/>
            <p:cNvSpPr>
              <a:spLocks noChangeShapeType="1"/>
            </p:cNvSpPr>
            <p:nvPr/>
          </p:nvSpPr>
          <p:spPr bwMode="auto">
            <a:xfrm flipH="1">
              <a:off x="5029" y="2947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5" name="Rectangle 361"/>
            <p:cNvSpPr>
              <a:spLocks noChangeArrowheads="1"/>
            </p:cNvSpPr>
            <p:nvPr/>
          </p:nvSpPr>
          <p:spPr bwMode="auto">
            <a:xfrm>
              <a:off x="3531" y="2892"/>
              <a:ext cx="18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14.5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46" name="Line 362"/>
            <p:cNvSpPr>
              <a:spLocks noChangeShapeType="1"/>
            </p:cNvSpPr>
            <p:nvPr/>
          </p:nvSpPr>
          <p:spPr bwMode="auto">
            <a:xfrm>
              <a:off x="3739" y="2947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7" name="Line 363"/>
            <p:cNvSpPr>
              <a:spLocks noChangeShapeType="1"/>
            </p:cNvSpPr>
            <p:nvPr/>
          </p:nvSpPr>
          <p:spPr bwMode="auto">
            <a:xfrm>
              <a:off x="3739" y="3926"/>
              <a:ext cx="13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8" name="Line 364"/>
            <p:cNvSpPr>
              <a:spLocks noChangeShapeType="1"/>
            </p:cNvSpPr>
            <p:nvPr/>
          </p:nvSpPr>
          <p:spPr bwMode="auto">
            <a:xfrm flipV="1">
              <a:off x="5043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9" name="Line 365"/>
            <p:cNvSpPr>
              <a:spLocks noChangeShapeType="1"/>
            </p:cNvSpPr>
            <p:nvPr/>
          </p:nvSpPr>
          <p:spPr bwMode="auto">
            <a:xfrm flipV="1">
              <a:off x="3739" y="2947"/>
              <a:ext cx="1" cy="9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0" name="Freeform 366"/>
            <p:cNvSpPr>
              <a:spLocks/>
            </p:cNvSpPr>
            <p:nvPr/>
          </p:nvSpPr>
          <p:spPr bwMode="auto">
            <a:xfrm>
              <a:off x="3739" y="3152"/>
              <a:ext cx="1304" cy="747"/>
            </a:xfrm>
            <a:custGeom>
              <a:avLst/>
              <a:gdLst>
                <a:gd name="T0" fmla="*/ 15 w 1426"/>
                <a:gd name="T1" fmla="*/ 855 h 855"/>
                <a:gd name="T2" fmla="*/ 39 w 1426"/>
                <a:gd name="T3" fmla="*/ 855 h 855"/>
                <a:gd name="T4" fmla="*/ 62 w 1426"/>
                <a:gd name="T5" fmla="*/ 855 h 855"/>
                <a:gd name="T6" fmla="*/ 78 w 1426"/>
                <a:gd name="T7" fmla="*/ 816 h 855"/>
                <a:gd name="T8" fmla="*/ 94 w 1426"/>
                <a:gd name="T9" fmla="*/ 698 h 855"/>
                <a:gd name="T10" fmla="*/ 117 w 1426"/>
                <a:gd name="T11" fmla="*/ 604 h 855"/>
                <a:gd name="T12" fmla="*/ 133 w 1426"/>
                <a:gd name="T13" fmla="*/ 533 h 855"/>
                <a:gd name="T14" fmla="*/ 149 w 1426"/>
                <a:gd name="T15" fmla="*/ 471 h 855"/>
                <a:gd name="T16" fmla="*/ 164 w 1426"/>
                <a:gd name="T17" fmla="*/ 424 h 855"/>
                <a:gd name="T18" fmla="*/ 180 w 1426"/>
                <a:gd name="T19" fmla="*/ 384 h 855"/>
                <a:gd name="T20" fmla="*/ 196 w 1426"/>
                <a:gd name="T21" fmla="*/ 361 h 855"/>
                <a:gd name="T22" fmla="*/ 219 w 1426"/>
                <a:gd name="T23" fmla="*/ 329 h 855"/>
                <a:gd name="T24" fmla="*/ 243 w 1426"/>
                <a:gd name="T25" fmla="*/ 306 h 855"/>
                <a:gd name="T26" fmla="*/ 258 w 1426"/>
                <a:gd name="T27" fmla="*/ 282 h 855"/>
                <a:gd name="T28" fmla="*/ 282 w 1426"/>
                <a:gd name="T29" fmla="*/ 259 h 855"/>
                <a:gd name="T30" fmla="*/ 305 w 1426"/>
                <a:gd name="T31" fmla="*/ 243 h 855"/>
                <a:gd name="T32" fmla="*/ 329 w 1426"/>
                <a:gd name="T33" fmla="*/ 220 h 855"/>
                <a:gd name="T34" fmla="*/ 352 w 1426"/>
                <a:gd name="T35" fmla="*/ 204 h 855"/>
                <a:gd name="T36" fmla="*/ 376 w 1426"/>
                <a:gd name="T37" fmla="*/ 188 h 855"/>
                <a:gd name="T38" fmla="*/ 399 w 1426"/>
                <a:gd name="T39" fmla="*/ 173 h 855"/>
                <a:gd name="T40" fmla="*/ 423 w 1426"/>
                <a:gd name="T41" fmla="*/ 157 h 855"/>
                <a:gd name="T42" fmla="*/ 447 w 1426"/>
                <a:gd name="T43" fmla="*/ 149 h 855"/>
                <a:gd name="T44" fmla="*/ 470 w 1426"/>
                <a:gd name="T45" fmla="*/ 133 h 855"/>
                <a:gd name="T46" fmla="*/ 494 w 1426"/>
                <a:gd name="T47" fmla="*/ 118 h 855"/>
                <a:gd name="T48" fmla="*/ 517 w 1426"/>
                <a:gd name="T49" fmla="*/ 110 h 855"/>
                <a:gd name="T50" fmla="*/ 541 w 1426"/>
                <a:gd name="T51" fmla="*/ 102 h 855"/>
                <a:gd name="T52" fmla="*/ 564 w 1426"/>
                <a:gd name="T53" fmla="*/ 94 h 855"/>
                <a:gd name="T54" fmla="*/ 588 w 1426"/>
                <a:gd name="T55" fmla="*/ 86 h 855"/>
                <a:gd name="T56" fmla="*/ 611 w 1426"/>
                <a:gd name="T57" fmla="*/ 79 h 855"/>
                <a:gd name="T58" fmla="*/ 635 w 1426"/>
                <a:gd name="T59" fmla="*/ 71 h 855"/>
                <a:gd name="T60" fmla="*/ 658 w 1426"/>
                <a:gd name="T61" fmla="*/ 63 h 855"/>
                <a:gd name="T62" fmla="*/ 682 w 1426"/>
                <a:gd name="T63" fmla="*/ 55 h 855"/>
                <a:gd name="T64" fmla="*/ 705 w 1426"/>
                <a:gd name="T65" fmla="*/ 55 h 855"/>
                <a:gd name="T66" fmla="*/ 729 w 1426"/>
                <a:gd name="T67" fmla="*/ 47 h 855"/>
                <a:gd name="T68" fmla="*/ 752 w 1426"/>
                <a:gd name="T69" fmla="*/ 47 h 855"/>
                <a:gd name="T70" fmla="*/ 776 w 1426"/>
                <a:gd name="T71" fmla="*/ 39 h 855"/>
                <a:gd name="T72" fmla="*/ 799 w 1426"/>
                <a:gd name="T73" fmla="*/ 39 h 855"/>
                <a:gd name="T74" fmla="*/ 823 w 1426"/>
                <a:gd name="T75" fmla="*/ 31 h 855"/>
                <a:gd name="T76" fmla="*/ 846 w 1426"/>
                <a:gd name="T77" fmla="*/ 31 h 855"/>
                <a:gd name="T78" fmla="*/ 870 w 1426"/>
                <a:gd name="T79" fmla="*/ 31 h 855"/>
                <a:gd name="T80" fmla="*/ 893 w 1426"/>
                <a:gd name="T81" fmla="*/ 24 h 855"/>
                <a:gd name="T82" fmla="*/ 917 w 1426"/>
                <a:gd name="T83" fmla="*/ 24 h 855"/>
                <a:gd name="T84" fmla="*/ 940 w 1426"/>
                <a:gd name="T85" fmla="*/ 24 h 855"/>
                <a:gd name="T86" fmla="*/ 964 w 1426"/>
                <a:gd name="T87" fmla="*/ 16 h 855"/>
                <a:gd name="T88" fmla="*/ 987 w 1426"/>
                <a:gd name="T89" fmla="*/ 16 h 855"/>
                <a:gd name="T90" fmla="*/ 1011 w 1426"/>
                <a:gd name="T91" fmla="*/ 16 h 855"/>
                <a:gd name="T92" fmla="*/ 1034 w 1426"/>
                <a:gd name="T93" fmla="*/ 16 h 855"/>
                <a:gd name="T94" fmla="*/ 1058 w 1426"/>
                <a:gd name="T95" fmla="*/ 16 h 855"/>
                <a:gd name="T96" fmla="*/ 1081 w 1426"/>
                <a:gd name="T97" fmla="*/ 8 h 855"/>
                <a:gd name="T98" fmla="*/ 1105 w 1426"/>
                <a:gd name="T99" fmla="*/ 8 h 855"/>
                <a:gd name="T100" fmla="*/ 1128 w 1426"/>
                <a:gd name="T101" fmla="*/ 8 h 855"/>
                <a:gd name="T102" fmla="*/ 1152 w 1426"/>
                <a:gd name="T103" fmla="*/ 8 h 855"/>
                <a:gd name="T104" fmla="*/ 1175 w 1426"/>
                <a:gd name="T105" fmla="*/ 8 h 855"/>
                <a:gd name="T106" fmla="*/ 1199 w 1426"/>
                <a:gd name="T107" fmla="*/ 8 h 855"/>
                <a:gd name="T108" fmla="*/ 1223 w 1426"/>
                <a:gd name="T109" fmla="*/ 8 h 855"/>
                <a:gd name="T110" fmla="*/ 1246 w 1426"/>
                <a:gd name="T111" fmla="*/ 8 h 855"/>
                <a:gd name="T112" fmla="*/ 1270 w 1426"/>
                <a:gd name="T113" fmla="*/ 0 h 855"/>
                <a:gd name="T114" fmla="*/ 1293 w 1426"/>
                <a:gd name="T115" fmla="*/ 0 h 855"/>
                <a:gd name="T116" fmla="*/ 1317 w 1426"/>
                <a:gd name="T117" fmla="*/ 0 h 855"/>
                <a:gd name="T118" fmla="*/ 1340 w 1426"/>
                <a:gd name="T119" fmla="*/ 0 h 855"/>
                <a:gd name="T120" fmla="*/ 1364 w 1426"/>
                <a:gd name="T121" fmla="*/ 0 h 855"/>
                <a:gd name="T122" fmla="*/ 1387 w 1426"/>
                <a:gd name="T123" fmla="*/ 0 h 855"/>
                <a:gd name="T124" fmla="*/ 1411 w 1426"/>
                <a:gd name="T12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6" h="855">
                  <a:moveTo>
                    <a:pt x="0" y="855"/>
                  </a:moveTo>
                  <a:lnTo>
                    <a:pt x="8" y="855"/>
                  </a:lnTo>
                  <a:lnTo>
                    <a:pt x="15" y="855"/>
                  </a:lnTo>
                  <a:lnTo>
                    <a:pt x="23" y="855"/>
                  </a:lnTo>
                  <a:lnTo>
                    <a:pt x="31" y="855"/>
                  </a:lnTo>
                  <a:lnTo>
                    <a:pt x="39" y="855"/>
                  </a:lnTo>
                  <a:lnTo>
                    <a:pt x="47" y="855"/>
                  </a:lnTo>
                  <a:lnTo>
                    <a:pt x="55" y="855"/>
                  </a:lnTo>
                  <a:lnTo>
                    <a:pt x="62" y="855"/>
                  </a:lnTo>
                  <a:lnTo>
                    <a:pt x="70" y="855"/>
                  </a:lnTo>
                  <a:lnTo>
                    <a:pt x="70" y="839"/>
                  </a:lnTo>
                  <a:lnTo>
                    <a:pt x="78" y="816"/>
                  </a:lnTo>
                  <a:lnTo>
                    <a:pt x="86" y="776"/>
                  </a:lnTo>
                  <a:lnTo>
                    <a:pt x="94" y="737"/>
                  </a:lnTo>
                  <a:lnTo>
                    <a:pt x="94" y="698"/>
                  </a:lnTo>
                  <a:lnTo>
                    <a:pt x="102" y="659"/>
                  </a:lnTo>
                  <a:lnTo>
                    <a:pt x="109" y="635"/>
                  </a:lnTo>
                  <a:lnTo>
                    <a:pt x="117" y="604"/>
                  </a:lnTo>
                  <a:lnTo>
                    <a:pt x="117" y="580"/>
                  </a:lnTo>
                  <a:lnTo>
                    <a:pt x="125" y="549"/>
                  </a:lnTo>
                  <a:lnTo>
                    <a:pt x="133" y="533"/>
                  </a:lnTo>
                  <a:lnTo>
                    <a:pt x="133" y="510"/>
                  </a:lnTo>
                  <a:lnTo>
                    <a:pt x="141" y="486"/>
                  </a:lnTo>
                  <a:lnTo>
                    <a:pt x="149" y="471"/>
                  </a:lnTo>
                  <a:lnTo>
                    <a:pt x="157" y="455"/>
                  </a:lnTo>
                  <a:lnTo>
                    <a:pt x="157" y="439"/>
                  </a:lnTo>
                  <a:lnTo>
                    <a:pt x="164" y="424"/>
                  </a:lnTo>
                  <a:lnTo>
                    <a:pt x="172" y="416"/>
                  </a:lnTo>
                  <a:lnTo>
                    <a:pt x="180" y="400"/>
                  </a:lnTo>
                  <a:lnTo>
                    <a:pt x="180" y="384"/>
                  </a:lnTo>
                  <a:lnTo>
                    <a:pt x="188" y="377"/>
                  </a:lnTo>
                  <a:lnTo>
                    <a:pt x="196" y="369"/>
                  </a:lnTo>
                  <a:lnTo>
                    <a:pt x="196" y="361"/>
                  </a:lnTo>
                  <a:lnTo>
                    <a:pt x="204" y="345"/>
                  </a:lnTo>
                  <a:lnTo>
                    <a:pt x="211" y="337"/>
                  </a:lnTo>
                  <a:lnTo>
                    <a:pt x="219" y="329"/>
                  </a:lnTo>
                  <a:lnTo>
                    <a:pt x="227" y="322"/>
                  </a:lnTo>
                  <a:lnTo>
                    <a:pt x="235" y="314"/>
                  </a:lnTo>
                  <a:lnTo>
                    <a:pt x="243" y="306"/>
                  </a:lnTo>
                  <a:lnTo>
                    <a:pt x="243" y="298"/>
                  </a:lnTo>
                  <a:lnTo>
                    <a:pt x="251" y="290"/>
                  </a:lnTo>
                  <a:lnTo>
                    <a:pt x="258" y="282"/>
                  </a:lnTo>
                  <a:lnTo>
                    <a:pt x="266" y="275"/>
                  </a:lnTo>
                  <a:lnTo>
                    <a:pt x="274" y="267"/>
                  </a:lnTo>
                  <a:lnTo>
                    <a:pt x="282" y="259"/>
                  </a:lnTo>
                  <a:lnTo>
                    <a:pt x="290" y="251"/>
                  </a:lnTo>
                  <a:lnTo>
                    <a:pt x="298" y="251"/>
                  </a:lnTo>
                  <a:lnTo>
                    <a:pt x="305" y="243"/>
                  </a:lnTo>
                  <a:lnTo>
                    <a:pt x="313" y="235"/>
                  </a:lnTo>
                  <a:lnTo>
                    <a:pt x="321" y="228"/>
                  </a:lnTo>
                  <a:lnTo>
                    <a:pt x="329" y="220"/>
                  </a:lnTo>
                  <a:lnTo>
                    <a:pt x="337" y="220"/>
                  </a:lnTo>
                  <a:lnTo>
                    <a:pt x="345" y="212"/>
                  </a:lnTo>
                  <a:lnTo>
                    <a:pt x="352" y="204"/>
                  </a:lnTo>
                  <a:lnTo>
                    <a:pt x="360" y="196"/>
                  </a:lnTo>
                  <a:lnTo>
                    <a:pt x="368" y="188"/>
                  </a:lnTo>
                  <a:lnTo>
                    <a:pt x="376" y="188"/>
                  </a:lnTo>
                  <a:lnTo>
                    <a:pt x="384" y="180"/>
                  </a:lnTo>
                  <a:lnTo>
                    <a:pt x="392" y="180"/>
                  </a:lnTo>
                  <a:lnTo>
                    <a:pt x="399" y="173"/>
                  </a:lnTo>
                  <a:lnTo>
                    <a:pt x="407" y="165"/>
                  </a:lnTo>
                  <a:lnTo>
                    <a:pt x="415" y="165"/>
                  </a:lnTo>
                  <a:lnTo>
                    <a:pt x="423" y="157"/>
                  </a:lnTo>
                  <a:lnTo>
                    <a:pt x="431" y="149"/>
                  </a:lnTo>
                  <a:lnTo>
                    <a:pt x="439" y="149"/>
                  </a:lnTo>
                  <a:lnTo>
                    <a:pt x="447" y="149"/>
                  </a:lnTo>
                  <a:lnTo>
                    <a:pt x="454" y="141"/>
                  </a:lnTo>
                  <a:lnTo>
                    <a:pt x="462" y="133"/>
                  </a:lnTo>
                  <a:lnTo>
                    <a:pt x="470" y="133"/>
                  </a:lnTo>
                  <a:lnTo>
                    <a:pt x="478" y="126"/>
                  </a:lnTo>
                  <a:lnTo>
                    <a:pt x="486" y="126"/>
                  </a:lnTo>
                  <a:lnTo>
                    <a:pt x="494" y="118"/>
                  </a:lnTo>
                  <a:lnTo>
                    <a:pt x="501" y="118"/>
                  </a:lnTo>
                  <a:lnTo>
                    <a:pt x="509" y="118"/>
                  </a:lnTo>
                  <a:lnTo>
                    <a:pt x="517" y="110"/>
                  </a:lnTo>
                  <a:lnTo>
                    <a:pt x="525" y="110"/>
                  </a:lnTo>
                  <a:lnTo>
                    <a:pt x="533" y="102"/>
                  </a:lnTo>
                  <a:lnTo>
                    <a:pt x="541" y="102"/>
                  </a:lnTo>
                  <a:lnTo>
                    <a:pt x="548" y="102"/>
                  </a:lnTo>
                  <a:lnTo>
                    <a:pt x="556" y="94"/>
                  </a:lnTo>
                  <a:lnTo>
                    <a:pt x="564" y="94"/>
                  </a:lnTo>
                  <a:lnTo>
                    <a:pt x="572" y="94"/>
                  </a:lnTo>
                  <a:lnTo>
                    <a:pt x="580" y="86"/>
                  </a:lnTo>
                  <a:lnTo>
                    <a:pt x="588" y="86"/>
                  </a:lnTo>
                  <a:lnTo>
                    <a:pt x="595" y="79"/>
                  </a:lnTo>
                  <a:lnTo>
                    <a:pt x="603" y="79"/>
                  </a:lnTo>
                  <a:lnTo>
                    <a:pt x="611" y="79"/>
                  </a:lnTo>
                  <a:lnTo>
                    <a:pt x="619" y="71"/>
                  </a:lnTo>
                  <a:lnTo>
                    <a:pt x="627" y="71"/>
                  </a:lnTo>
                  <a:lnTo>
                    <a:pt x="635" y="71"/>
                  </a:lnTo>
                  <a:lnTo>
                    <a:pt x="642" y="71"/>
                  </a:lnTo>
                  <a:lnTo>
                    <a:pt x="650" y="63"/>
                  </a:lnTo>
                  <a:lnTo>
                    <a:pt x="658" y="63"/>
                  </a:lnTo>
                  <a:lnTo>
                    <a:pt x="666" y="63"/>
                  </a:lnTo>
                  <a:lnTo>
                    <a:pt x="674" y="63"/>
                  </a:lnTo>
                  <a:lnTo>
                    <a:pt x="682" y="55"/>
                  </a:lnTo>
                  <a:lnTo>
                    <a:pt x="690" y="55"/>
                  </a:lnTo>
                  <a:lnTo>
                    <a:pt x="697" y="55"/>
                  </a:lnTo>
                  <a:lnTo>
                    <a:pt x="705" y="55"/>
                  </a:lnTo>
                  <a:lnTo>
                    <a:pt x="713" y="55"/>
                  </a:lnTo>
                  <a:lnTo>
                    <a:pt x="721" y="47"/>
                  </a:lnTo>
                  <a:lnTo>
                    <a:pt x="729" y="47"/>
                  </a:lnTo>
                  <a:lnTo>
                    <a:pt x="737" y="47"/>
                  </a:lnTo>
                  <a:lnTo>
                    <a:pt x="744" y="47"/>
                  </a:lnTo>
                  <a:lnTo>
                    <a:pt x="752" y="47"/>
                  </a:lnTo>
                  <a:lnTo>
                    <a:pt x="760" y="47"/>
                  </a:lnTo>
                  <a:lnTo>
                    <a:pt x="768" y="39"/>
                  </a:lnTo>
                  <a:lnTo>
                    <a:pt x="776" y="39"/>
                  </a:lnTo>
                  <a:lnTo>
                    <a:pt x="784" y="39"/>
                  </a:lnTo>
                  <a:lnTo>
                    <a:pt x="791" y="39"/>
                  </a:lnTo>
                  <a:lnTo>
                    <a:pt x="799" y="39"/>
                  </a:lnTo>
                  <a:lnTo>
                    <a:pt x="807" y="39"/>
                  </a:lnTo>
                  <a:lnTo>
                    <a:pt x="815" y="31"/>
                  </a:lnTo>
                  <a:lnTo>
                    <a:pt x="823" y="31"/>
                  </a:lnTo>
                  <a:lnTo>
                    <a:pt x="831" y="31"/>
                  </a:lnTo>
                  <a:lnTo>
                    <a:pt x="838" y="31"/>
                  </a:lnTo>
                  <a:lnTo>
                    <a:pt x="846" y="31"/>
                  </a:lnTo>
                  <a:lnTo>
                    <a:pt x="854" y="31"/>
                  </a:lnTo>
                  <a:lnTo>
                    <a:pt x="862" y="31"/>
                  </a:lnTo>
                  <a:lnTo>
                    <a:pt x="870" y="31"/>
                  </a:lnTo>
                  <a:lnTo>
                    <a:pt x="878" y="24"/>
                  </a:lnTo>
                  <a:lnTo>
                    <a:pt x="885" y="24"/>
                  </a:lnTo>
                  <a:lnTo>
                    <a:pt x="893" y="24"/>
                  </a:lnTo>
                  <a:lnTo>
                    <a:pt x="901" y="24"/>
                  </a:lnTo>
                  <a:lnTo>
                    <a:pt x="909" y="24"/>
                  </a:lnTo>
                  <a:lnTo>
                    <a:pt x="917" y="24"/>
                  </a:lnTo>
                  <a:lnTo>
                    <a:pt x="925" y="24"/>
                  </a:lnTo>
                  <a:lnTo>
                    <a:pt x="932" y="24"/>
                  </a:lnTo>
                  <a:lnTo>
                    <a:pt x="940" y="24"/>
                  </a:lnTo>
                  <a:lnTo>
                    <a:pt x="948" y="24"/>
                  </a:lnTo>
                  <a:lnTo>
                    <a:pt x="956" y="16"/>
                  </a:lnTo>
                  <a:lnTo>
                    <a:pt x="964" y="16"/>
                  </a:lnTo>
                  <a:lnTo>
                    <a:pt x="972" y="16"/>
                  </a:lnTo>
                  <a:lnTo>
                    <a:pt x="980" y="16"/>
                  </a:lnTo>
                  <a:lnTo>
                    <a:pt x="987" y="16"/>
                  </a:lnTo>
                  <a:lnTo>
                    <a:pt x="995" y="16"/>
                  </a:lnTo>
                  <a:lnTo>
                    <a:pt x="1003" y="16"/>
                  </a:lnTo>
                  <a:lnTo>
                    <a:pt x="1011" y="16"/>
                  </a:lnTo>
                  <a:lnTo>
                    <a:pt x="1019" y="16"/>
                  </a:lnTo>
                  <a:lnTo>
                    <a:pt x="1027" y="16"/>
                  </a:lnTo>
                  <a:lnTo>
                    <a:pt x="1034" y="16"/>
                  </a:lnTo>
                  <a:lnTo>
                    <a:pt x="1042" y="16"/>
                  </a:lnTo>
                  <a:lnTo>
                    <a:pt x="1050" y="16"/>
                  </a:lnTo>
                  <a:lnTo>
                    <a:pt x="1058" y="16"/>
                  </a:lnTo>
                  <a:lnTo>
                    <a:pt x="1066" y="8"/>
                  </a:lnTo>
                  <a:lnTo>
                    <a:pt x="1074" y="8"/>
                  </a:lnTo>
                  <a:lnTo>
                    <a:pt x="1081" y="8"/>
                  </a:lnTo>
                  <a:lnTo>
                    <a:pt x="1089" y="8"/>
                  </a:lnTo>
                  <a:lnTo>
                    <a:pt x="1097" y="8"/>
                  </a:lnTo>
                  <a:lnTo>
                    <a:pt x="1105" y="8"/>
                  </a:lnTo>
                  <a:lnTo>
                    <a:pt x="1113" y="8"/>
                  </a:lnTo>
                  <a:lnTo>
                    <a:pt x="1121" y="8"/>
                  </a:lnTo>
                  <a:lnTo>
                    <a:pt x="1128" y="8"/>
                  </a:lnTo>
                  <a:lnTo>
                    <a:pt x="1136" y="8"/>
                  </a:lnTo>
                  <a:lnTo>
                    <a:pt x="1144" y="8"/>
                  </a:lnTo>
                  <a:lnTo>
                    <a:pt x="1152" y="8"/>
                  </a:lnTo>
                  <a:lnTo>
                    <a:pt x="1160" y="8"/>
                  </a:lnTo>
                  <a:lnTo>
                    <a:pt x="1168" y="8"/>
                  </a:lnTo>
                  <a:lnTo>
                    <a:pt x="1175" y="8"/>
                  </a:lnTo>
                  <a:lnTo>
                    <a:pt x="1183" y="8"/>
                  </a:lnTo>
                  <a:lnTo>
                    <a:pt x="1191" y="8"/>
                  </a:lnTo>
                  <a:lnTo>
                    <a:pt x="1199" y="8"/>
                  </a:lnTo>
                  <a:lnTo>
                    <a:pt x="1207" y="8"/>
                  </a:lnTo>
                  <a:lnTo>
                    <a:pt x="1215" y="8"/>
                  </a:lnTo>
                  <a:lnTo>
                    <a:pt x="1223" y="8"/>
                  </a:lnTo>
                  <a:lnTo>
                    <a:pt x="1230" y="8"/>
                  </a:lnTo>
                  <a:lnTo>
                    <a:pt x="1238" y="8"/>
                  </a:lnTo>
                  <a:lnTo>
                    <a:pt x="1246" y="8"/>
                  </a:lnTo>
                  <a:lnTo>
                    <a:pt x="1254" y="0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0"/>
                  </a:lnTo>
                  <a:lnTo>
                    <a:pt x="1285" y="0"/>
                  </a:lnTo>
                  <a:lnTo>
                    <a:pt x="1293" y="0"/>
                  </a:lnTo>
                  <a:lnTo>
                    <a:pt x="1301" y="0"/>
                  </a:lnTo>
                  <a:lnTo>
                    <a:pt x="1309" y="0"/>
                  </a:lnTo>
                  <a:lnTo>
                    <a:pt x="1317" y="0"/>
                  </a:lnTo>
                  <a:lnTo>
                    <a:pt x="1324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8" y="0"/>
                  </a:lnTo>
                  <a:lnTo>
                    <a:pt x="1356" y="0"/>
                  </a:lnTo>
                  <a:lnTo>
                    <a:pt x="1364" y="0"/>
                  </a:lnTo>
                  <a:lnTo>
                    <a:pt x="1371" y="0"/>
                  </a:lnTo>
                  <a:lnTo>
                    <a:pt x="1379" y="0"/>
                  </a:lnTo>
                  <a:lnTo>
                    <a:pt x="1387" y="0"/>
                  </a:lnTo>
                  <a:lnTo>
                    <a:pt x="1395" y="0"/>
                  </a:lnTo>
                  <a:lnTo>
                    <a:pt x="1403" y="0"/>
                  </a:lnTo>
                  <a:lnTo>
                    <a:pt x="1411" y="0"/>
                  </a:lnTo>
                  <a:lnTo>
                    <a:pt x="1418" y="0"/>
                  </a:lnTo>
                  <a:lnTo>
                    <a:pt x="142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1" name="Rectangle 367"/>
            <p:cNvSpPr>
              <a:spLocks noChangeArrowheads="1"/>
            </p:cNvSpPr>
            <p:nvPr/>
          </p:nvSpPr>
          <p:spPr bwMode="auto">
            <a:xfrm>
              <a:off x="4271" y="4070"/>
              <a:ext cx="22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Time</a:t>
              </a:r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52" name="Rectangle 368"/>
            <p:cNvSpPr>
              <a:spLocks noChangeArrowheads="1"/>
            </p:cNvSpPr>
            <p:nvPr/>
          </p:nvSpPr>
          <p:spPr bwMode="auto">
            <a:xfrm rot="16200000">
              <a:off x="3146" y="3480"/>
              <a:ext cx="58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>
                  <a:solidFill>
                    <a:srgbClr val="000000"/>
                  </a:solidFill>
                </a:rPr>
                <a:t>Reboiled vapor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93553" name="Line 369"/>
            <p:cNvSpPr>
              <a:spLocks noChangeShapeType="1"/>
            </p:cNvSpPr>
            <p:nvPr/>
          </p:nvSpPr>
          <p:spPr bwMode="auto">
            <a:xfrm>
              <a:off x="3737" y="2153"/>
              <a:ext cx="1306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54" name="Text Box 370"/>
            <p:cNvSpPr txBox="1">
              <a:spLocks noChangeArrowheads="1"/>
            </p:cNvSpPr>
            <p:nvPr/>
          </p:nvSpPr>
          <p:spPr bwMode="auto">
            <a:xfrm>
              <a:off x="3926" y="1800"/>
              <a:ext cx="101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Upper bound on XB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93555" name="Line 371"/>
            <p:cNvSpPr>
              <a:spLocks noChangeShapeType="1"/>
            </p:cNvSpPr>
            <p:nvPr/>
          </p:nvSpPr>
          <p:spPr bwMode="auto">
            <a:xfrm flipH="1">
              <a:off x="4189" y="1925"/>
              <a:ext cx="132" cy="2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85800" y="1106488"/>
            <a:ext cx="78486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KEY INSIGHTS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MPC design methods yields </a:t>
            </a:r>
            <a:r>
              <a:rPr lang="en-US" b="1">
                <a:solidFill>
                  <a:schemeClr val="accent2"/>
                </a:solidFill>
              </a:rPr>
              <a:t>easily solved optimization problems</a:t>
            </a:r>
            <a:r>
              <a:rPr lang="en-US" b="1"/>
              <a:t>, least squares (unconstrained, offline) or quadratic programming, QP (constrained, online)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constrained controller does </a:t>
            </a:r>
            <a:r>
              <a:rPr lang="en-US" b="1">
                <a:solidFill>
                  <a:schemeClr val="accent2"/>
                </a:solidFill>
              </a:rPr>
              <a:t>not have a fixed control calculation</a:t>
            </a:r>
            <a:r>
              <a:rPr lang="en-US" b="1"/>
              <a:t>; it changes in response to the active constraints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calculation of the QP is </a:t>
            </a:r>
            <a:r>
              <a:rPr lang="en-US" b="1">
                <a:solidFill>
                  <a:srgbClr val="FF0000"/>
                </a:solidFill>
              </a:rPr>
              <a:t>much more</a:t>
            </a:r>
            <a:r>
              <a:rPr lang="en-US" b="1"/>
              <a:t> </a:t>
            </a:r>
            <a:r>
              <a:rPr lang="en-US" b="1">
                <a:solidFill>
                  <a:schemeClr val="accent2"/>
                </a:solidFill>
              </a:rPr>
              <a:t>complex</a:t>
            </a:r>
            <a:r>
              <a:rPr lang="en-US" b="1"/>
              <a:t> than typical controllers, but it gives </a:t>
            </a:r>
            <a:r>
              <a:rPr lang="en-US" b="1">
                <a:solidFill>
                  <a:schemeClr val="accent2"/>
                </a:solidFill>
              </a:rPr>
              <a:t>extraordinary features</a:t>
            </a:r>
            <a:r>
              <a:rPr lang="en-US" b="1"/>
              <a:t>.</a:t>
            </a:r>
          </a:p>
          <a:p>
            <a:r>
              <a:rPr lang="en-US" b="1"/>
              <a:t>	- The QP is convex, so that the global optimum is</a:t>
            </a:r>
          </a:p>
          <a:p>
            <a:r>
              <a:rPr lang="en-US" b="1"/>
              <a:t>	   guaranteed at the solution.</a:t>
            </a:r>
          </a:p>
          <a:p>
            <a:r>
              <a:rPr lang="en-US" b="1"/>
              <a:t>	- Essentially every MPC includes the QP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KEY INSIGHTS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MPC controller can easily be formulated for </a:t>
            </a:r>
            <a:r>
              <a:rPr lang="en-US" b="1">
                <a:solidFill>
                  <a:schemeClr val="accent2"/>
                </a:solidFill>
              </a:rPr>
              <a:t>“non-square”</a:t>
            </a:r>
            <a:r>
              <a:rPr lang="en-US" b="1"/>
              <a:t> systems, i.e. a different number of manipulated and controlled variable.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MPC controller can calculate the </a:t>
            </a:r>
            <a:r>
              <a:rPr lang="en-US" b="1">
                <a:solidFill>
                  <a:schemeClr val="accent2"/>
                </a:solidFill>
              </a:rPr>
              <a:t>feedforward</a:t>
            </a:r>
            <a:r>
              <a:rPr lang="en-US" b="1"/>
              <a:t> compensation for measured disturbances using the same, unmodified optimization.  Only E</a:t>
            </a:r>
            <a:r>
              <a:rPr lang="en-US" b="1" baseline="30000"/>
              <a:t>f </a:t>
            </a:r>
            <a:r>
              <a:rPr lang="en-US" b="1"/>
              <a:t>is changed.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MPC can be used to </a:t>
            </a:r>
            <a:r>
              <a:rPr lang="en-US" b="1">
                <a:solidFill>
                  <a:schemeClr val="accent2"/>
                </a:solidFill>
              </a:rPr>
              <a:t>display the predicted future transient</a:t>
            </a:r>
            <a:r>
              <a:rPr lang="en-US" b="1"/>
              <a:t> to the operators.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MPC controllers can handle large systems, certainty 10+ CVs and MVs, with </a:t>
            </a:r>
            <a:r>
              <a:rPr lang="en-US" b="1" u="sng"/>
              <a:t>much larger</a:t>
            </a:r>
            <a:r>
              <a:rPr lang="en-US" b="1"/>
              <a:t> industrial applications reported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73100" y="1144588"/>
            <a:ext cx="78486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MPC APPLICATION GUIDELINES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Use MPC for </a:t>
            </a:r>
            <a:r>
              <a:rPr lang="en-US" b="1">
                <a:solidFill>
                  <a:schemeClr val="accent2"/>
                </a:solidFill>
              </a:rPr>
              <a:t>MIMO</a:t>
            </a:r>
            <a:r>
              <a:rPr lang="en-US" b="1"/>
              <a:t> systems; SISO can use PID or IMC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Non-square</a:t>
            </a:r>
            <a:r>
              <a:rPr lang="en-US" b="1"/>
              <a:t> systems of high complexity, where signal select and split range become too complex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systems with </a:t>
            </a:r>
            <a:r>
              <a:rPr lang="en-US" b="1">
                <a:solidFill>
                  <a:schemeClr val="accent2"/>
                </a:solidFill>
              </a:rPr>
              <a:t>complex dynamics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Process systems that often encounter </a:t>
            </a:r>
            <a:r>
              <a:rPr lang="en-US" b="1">
                <a:solidFill>
                  <a:schemeClr val="accent2"/>
                </a:solidFill>
              </a:rPr>
              <a:t>constraints</a:t>
            </a:r>
            <a:r>
              <a:rPr lang="en-US" b="1"/>
              <a:t> and the constraint activity changes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MPC usually is arranged in a </a:t>
            </a:r>
            <a:r>
              <a:rPr lang="en-US" b="1">
                <a:solidFill>
                  <a:schemeClr val="accent2"/>
                </a:solidFill>
              </a:rPr>
              <a:t>cascade structure</a:t>
            </a:r>
            <a:r>
              <a:rPr lang="en-US" b="1"/>
              <a:t> resetting the set points of regulatory PID (or IMC) controllers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See next slide for a small example of MPC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082675"/>
            <a:ext cx="445928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029200" y="1600200"/>
            <a:ext cx="3886200" cy="4362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OPERATING OBJECTIVES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u="sng">
                <a:solidFill>
                  <a:schemeClr val="accent2"/>
                </a:solidFill>
              </a:rPr>
              <a:t>Total “conversion”</a:t>
            </a:r>
            <a:r>
              <a:rPr lang="en-US" sz="1800" b="1"/>
              <a:t> is key quality, measured by weighted average bed temperature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Exothermic reactor beds must not </a:t>
            </a:r>
            <a:r>
              <a:rPr lang="en-US" sz="1800" b="1" u="sng">
                <a:solidFill>
                  <a:schemeClr val="accent2"/>
                </a:solidFill>
              </a:rPr>
              <a:t>“run away”</a:t>
            </a:r>
            <a:endParaRPr lang="en-US" sz="18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Reaction in each bed </a:t>
            </a:r>
            <a:r>
              <a:rPr lang="en-US" sz="1800" b="1" u="sng">
                <a:solidFill>
                  <a:schemeClr val="accent2"/>
                </a:solidFill>
              </a:rPr>
              <a:t>depends on strategy</a:t>
            </a:r>
            <a:r>
              <a:rPr lang="en-US" sz="1800" b="1"/>
              <a:t>, max selectivity or max catalyst life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/>
              <a:t>T10 should be low, but the bypass valve </a:t>
            </a:r>
            <a:r>
              <a:rPr lang="en-US" sz="1800" b="1" u="sng">
                <a:solidFill>
                  <a:schemeClr val="accent2"/>
                </a:solidFill>
              </a:rPr>
              <a:t>v01</a:t>
            </a:r>
            <a:r>
              <a:rPr lang="en-US" sz="1800" b="1"/>
              <a:t> (adjusted by T01) should be </a:t>
            </a:r>
            <a:r>
              <a:rPr lang="en-US" sz="1800" b="1" u="sng">
                <a:solidFill>
                  <a:schemeClr val="accent2"/>
                </a:solidFill>
              </a:rPr>
              <a:t>opened for fast control</a:t>
            </a:r>
            <a:endParaRPr lang="en-US" sz="1800" b="1"/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b="1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3505200" y="2236788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H="1">
            <a:off x="3810000" y="3505200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H="1">
            <a:off x="3810000" y="4038600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H="1">
            <a:off x="3810000" y="4522788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H="1">
            <a:off x="3810000" y="5029200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78486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COMMERCIAL MPC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Involve complex software, transparent to user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Integrated empirical modelling and controller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Simulation test bed for controller tuning and evaluation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Design and tuning on PC/Workstation with download of controller parameters to DCS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Many other features not discussed here, e.g.,</a:t>
            </a:r>
          </a:p>
          <a:p>
            <a:r>
              <a:rPr lang="en-US" b="1"/>
              <a:t>	- Steady-state optimization</a:t>
            </a:r>
          </a:p>
          <a:p>
            <a:r>
              <a:rPr lang="en-US" b="1"/>
              <a:t>	- Check for controllability and conditioning</a:t>
            </a:r>
          </a:p>
          <a:p>
            <a:r>
              <a:rPr lang="en-US" b="1"/>
              <a:t>	- Features for unstable processes (levels and other)</a:t>
            </a:r>
          </a:p>
          <a:p>
            <a:r>
              <a:rPr lang="en-US" b="1"/>
              <a:t>	- Enhanced feedback with disturbance model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23: MPC CONTROL  WORKSHOP 1</a:t>
            </a:r>
            <a:endParaRPr lang="en-US"/>
          </a:p>
        </p:txBody>
      </p:sp>
      <p:graphicFrame>
        <p:nvGraphicFramePr>
          <p:cNvPr id="7629" name="Object 461"/>
          <p:cNvGraphicFramePr>
            <a:graphicFrameLocks noChangeAspect="1"/>
          </p:cNvGraphicFramePr>
          <p:nvPr/>
        </p:nvGraphicFramePr>
        <p:xfrm>
          <a:off x="1066800" y="4572000"/>
          <a:ext cx="69342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" name="Equation" r:id="rId4" imgW="3047760" imgH="863280" progId="Equation.3">
                  <p:embed/>
                </p:oleObj>
              </mc:Choice>
              <mc:Fallback>
                <p:oleObj name="Equation" r:id="rId4" imgW="3047760" imgH="863280" progId="Equation.3">
                  <p:embed/>
                  <p:pic>
                    <p:nvPicPr>
                      <p:cNvPr id="0" name="Object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6934200" cy="19605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30" name="Text Box 462"/>
          <p:cNvSpPr txBox="1">
            <a:spLocks noChangeArrowheads="1"/>
          </p:cNvSpPr>
          <p:nvPr/>
        </p:nvSpPr>
        <p:spPr bwMode="auto">
          <a:xfrm>
            <a:off x="685800" y="1447800"/>
            <a:ext cx="7848600" cy="24749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MPC control objective involved the square of error (and move sizes).  Discuss the advantages and disadvantages of using the power 2 (and not 1, 3, 4, 1/2, absolute value, etc.)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Hint:</a:t>
            </a:r>
            <a:r>
              <a:rPr lang="en-US" b="1"/>
              <a:t>  The choice is not arbitrary; it provides </a:t>
            </a:r>
            <a:r>
              <a:rPr lang="en-US" b="1">
                <a:solidFill>
                  <a:srgbClr val="FF33CC"/>
                </a:solidFill>
              </a:rPr>
              <a:t>important advantages</a:t>
            </a:r>
            <a:r>
              <a:rPr lang="en-US" b="1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4" name="Group 74"/>
          <p:cNvGrpSpPr>
            <a:grpSpLocks/>
          </p:cNvGrpSpPr>
          <p:nvPr/>
        </p:nvGrpSpPr>
        <p:grpSpPr bwMode="auto">
          <a:xfrm>
            <a:off x="2819400" y="2895600"/>
            <a:ext cx="4876800" cy="3352800"/>
            <a:chOff x="1056" y="1296"/>
            <a:chExt cx="3072" cy="2112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auto">
            <a:xfrm>
              <a:off x="1712" y="2119"/>
              <a:ext cx="776" cy="850"/>
            </a:xfrm>
            <a:prstGeom prst="can">
              <a:avLst>
                <a:gd name="adj" fmla="val 2738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auto">
            <a:xfrm flipV="1">
              <a:off x="2767" y="2889"/>
              <a:ext cx="209" cy="83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" name="AutoShape 5"/>
            <p:cNvSpPr>
              <a:spLocks noChangeArrowheads="1"/>
            </p:cNvSpPr>
            <p:nvPr/>
          </p:nvSpPr>
          <p:spPr bwMode="auto">
            <a:xfrm>
              <a:off x="1919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" name="AutoShape 6"/>
            <p:cNvSpPr>
              <a:spLocks noChangeArrowheads="1"/>
            </p:cNvSpPr>
            <p:nvPr/>
          </p:nvSpPr>
          <p:spPr bwMode="auto">
            <a:xfrm>
              <a:off x="1832" y="2668"/>
              <a:ext cx="208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" name="AutoShape 7"/>
            <p:cNvSpPr>
              <a:spLocks noChangeArrowheads="1"/>
            </p:cNvSpPr>
            <p:nvPr/>
          </p:nvSpPr>
          <p:spPr bwMode="auto">
            <a:xfrm>
              <a:off x="2010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auto">
            <a:xfrm>
              <a:off x="2070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AutoShape 9"/>
            <p:cNvSpPr>
              <a:spLocks noChangeArrowheads="1"/>
            </p:cNvSpPr>
            <p:nvPr/>
          </p:nvSpPr>
          <p:spPr bwMode="auto">
            <a:xfrm>
              <a:off x="2160" y="2668"/>
              <a:ext cx="208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1832" y="2777"/>
              <a:ext cx="0" cy="4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2368" y="2777"/>
              <a:ext cx="0" cy="4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12" name="Group 12"/>
            <p:cNvGrpSpPr>
              <a:grpSpLocks/>
            </p:cNvGrpSpPr>
            <p:nvPr/>
          </p:nvGrpSpPr>
          <p:grpSpPr bwMode="auto">
            <a:xfrm>
              <a:off x="2286" y="3185"/>
              <a:ext cx="184" cy="165"/>
              <a:chOff x="306" y="575"/>
              <a:chExt cx="1142" cy="625"/>
            </a:xfrm>
          </p:grpSpPr>
          <p:sp>
            <p:nvSpPr>
              <p:cNvPr id="51213" name="Line 13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4" name="Line 14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5" name="Line 15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6" name="Line 16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7" name="Line 17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8" name="Line 18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9" name="Freeform 19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20" name="Group 20"/>
            <p:cNvGrpSpPr>
              <a:grpSpLocks/>
            </p:cNvGrpSpPr>
            <p:nvPr/>
          </p:nvGrpSpPr>
          <p:grpSpPr bwMode="auto">
            <a:xfrm rot="-5400000">
              <a:off x="3284" y="2617"/>
              <a:ext cx="170" cy="179"/>
              <a:chOff x="306" y="575"/>
              <a:chExt cx="1142" cy="625"/>
            </a:xfrm>
          </p:grpSpPr>
          <p:sp>
            <p:nvSpPr>
              <p:cNvPr id="51221" name="Line 21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2" name="Line 22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3" name="Line 23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4" name="Line 24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5" name="Line 25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6" name="Line 26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7" name="Freeform 27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28" name="Group 28"/>
            <p:cNvGrpSpPr>
              <a:grpSpLocks/>
            </p:cNvGrpSpPr>
            <p:nvPr/>
          </p:nvGrpSpPr>
          <p:grpSpPr bwMode="auto">
            <a:xfrm rot="-5400000">
              <a:off x="1265" y="1850"/>
              <a:ext cx="169" cy="178"/>
              <a:chOff x="306" y="575"/>
              <a:chExt cx="1142" cy="625"/>
            </a:xfrm>
          </p:grpSpPr>
          <p:sp>
            <p:nvSpPr>
              <p:cNvPr id="51229" name="Line 2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0" name="Line 3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1" name="Line 3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2" name="Line 3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3" name="Line 3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4" name="Line 3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5" name="Freeform 3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>
              <a:off x="2757" y="2723"/>
              <a:ext cx="237" cy="19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 flipH="1">
              <a:off x="2485" y="2828"/>
              <a:ext cx="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8" name="Line 38"/>
            <p:cNvSpPr>
              <a:spLocks noChangeShapeType="1"/>
            </p:cNvSpPr>
            <p:nvPr/>
          </p:nvSpPr>
          <p:spPr bwMode="auto">
            <a:xfrm>
              <a:off x="2865" y="2725"/>
              <a:ext cx="4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>
              <a:off x="3461" y="2725"/>
              <a:ext cx="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>
              <a:off x="2368" y="3353"/>
              <a:ext cx="0" cy="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1" name="Line 41"/>
            <p:cNvSpPr>
              <a:spLocks noChangeShapeType="1"/>
            </p:cNvSpPr>
            <p:nvPr/>
          </p:nvSpPr>
          <p:spPr bwMode="auto">
            <a:xfrm>
              <a:off x="1891" y="1955"/>
              <a:ext cx="0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2" name="Line 42"/>
            <p:cNvSpPr>
              <a:spLocks noChangeShapeType="1"/>
            </p:cNvSpPr>
            <p:nvPr/>
          </p:nvSpPr>
          <p:spPr bwMode="auto">
            <a:xfrm flipH="1">
              <a:off x="1443" y="1955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flipH="1">
              <a:off x="1056" y="1955"/>
              <a:ext cx="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4" name="Oval 44"/>
            <p:cNvSpPr>
              <a:spLocks noChangeArrowheads="1"/>
            </p:cNvSpPr>
            <p:nvPr/>
          </p:nvSpPr>
          <p:spPr bwMode="auto">
            <a:xfrm>
              <a:off x="2561" y="2393"/>
              <a:ext cx="209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/>
                <a:t>L</a:t>
              </a:r>
            </a:p>
          </p:txBody>
        </p:sp>
        <p:sp>
          <p:nvSpPr>
            <p:cNvPr id="51245" name="Line 45"/>
            <p:cNvSpPr>
              <a:spLocks noChangeShapeType="1"/>
            </p:cNvSpPr>
            <p:nvPr/>
          </p:nvSpPr>
          <p:spPr bwMode="auto">
            <a:xfrm>
              <a:off x="2666" y="2585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6" name="Line 46"/>
            <p:cNvSpPr>
              <a:spLocks noChangeShapeType="1"/>
            </p:cNvSpPr>
            <p:nvPr/>
          </p:nvSpPr>
          <p:spPr bwMode="auto">
            <a:xfrm flipH="1">
              <a:off x="2488" y="2723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flipV="1">
              <a:off x="2675" y="2317"/>
              <a:ext cx="0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flipH="1">
              <a:off x="2488" y="2311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9" name="Oval 49"/>
            <p:cNvSpPr>
              <a:spLocks noChangeArrowheads="1"/>
            </p:cNvSpPr>
            <p:nvPr/>
          </p:nvSpPr>
          <p:spPr bwMode="auto">
            <a:xfrm>
              <a:off x="1563" y="1625"/>
              <a:ext cx="208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/>
                <a:t>F</a:t>
              </a:r>
            </a:p>
          </p:txBody>
        </p:sp>
        <p:sp>
          <p:nvSpPr>
            <p:cNvPr id="51250" name="Oval 50"/>
            <p:cNvSpPr>
              <a:spLocks noChangeArrowheads="1"/>
            </p:cNvSpPr>
            <p:nvPr/>
          </p:nvSpPr>
          <p:spPr bwMode="auto">
            <a:xfrm>
              <a:off x="2098" y="1899"/>
              <a:ext cx="209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/>
                <a:t>T</a:t>
              </a:r>
            </a:p>
          </p:txBody>
        </p:sp>
        <p:sp>
          <p:nvSpPr>
            <p:cNvPr id="51251" name="Oval 51"/>
            <p:cNvSpPr>
              <a:spLocks noChangeArrowheads="1"/>
            </p:cNvSpPr>
            <p:nvPr/>
          </p:nvSpPr>
          <p:spPr bwMode="auto">
            <a:xfrm>
              <a:off x="1399" y="2674"/>
              <a:ext cx="20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/>
                <a:t>A</a:t>
              </a:r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>
              <a:off x="1653" y="1818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3" name="Line 53"/>
            <p:cNvSpPr>
              <a:spLocks noChangeShapeType="1"/>
            </p:cNvSpPr>
            <p:nvPr/>
          </p:nvSpPr>
          <p:spPr bwMode="auto">
            <a:xfrm>
              <a:off x="1605" y="2762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4" name="Text Box 54"/>
            <p:cNvSpPr txBox="1">
              <a:spLocks noChangeArrowheads="1"/>
            </p:cNvSpPr>
            <p:nvPr/>
          </p:nvSpPr>
          <p:spPr bwMode="auto">
            <a:xfrm>
              <a:off x="3025" y="1516"/>
              <a:ext cx="716" cy="399"/>
            </a:xfrm>
            <a:prstGeom prst="rect">
              <a:avLst/>
            </a:prstGeom>
            <a:solidFill>
              <a:srgbClr val="FFA7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Centralized</a:t>
              </a:r>
            </a:p>
            <a:p>
              <a:pPr>
                <a:spcBef>
                  <a:spcPct val="50000"/>
                </a:spcBef>
              </a:pPr>
              <a:r>
                <a:rPr lang="en-US" sz="1400" b="1"/>
                <a:t>Controller</a:t>
              </a:r>
            </a:p>
          </p:txBody>
        </p:sp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>
              <a:off x="1771" y="1707"/>
              <a:ext cx="12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>
              <a:off x="2786" y="2503"/>
              <a:ext cx="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7" name="Line 57"/>
            <p:cNvSpPr>
              <a:spLocks noChangeShapeType="1"/>
            </p:cNvSpPr>
            <p:nvPr/>
          </p:nvSpPr>
          <p:spPr bwMode="auto">
            <a:xfrm flipV="1">
              <a:off x="2846" y="1818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8" name="Line 58"/>
            <p:cNvSpPr>
              <a:spLocks noChangeShapeType="1"/>
            </p:cNvSpPr>
            <p:nvPr/>
          </p:nvSpPr>
          <p:spPr bwMode="auto">
            <a:xfrm>
              <a:off x="2846" y="1818"/>
              <a:ext cx="1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9" name="Freeform 59"/>
            <p:cNvSpPr>
              <a:spLocks/>
            </p:cNvSpPr>
            <p:nvPr/>
          </p:nvSpPr>
          <p:spPr bwMode="auto">
            <a:xfrm>
              <a:off x="2194" y="1764"/>
              <a:ext cx="830" cy="1"/>
            </a:xfrm>
            <a:custGeom>
              <a:avLst/>
              <a:gdLst>
                <a:gd name="T0" fmla="*/ 0 w 726"/>
                <a:gd name="T1" fmla="*/ 0 h 1"/>
                <a:gd name="T2" fmla="*/ 726 w 72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6" h="1">
                  <a:moveTo>
                    <a:pt x="0" y="0"/>
                  </a:moveTo>
                  <a:lnTo>
                    <a:pt x="72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0" name="Line 60"/>
            <p:cNvSpPr>
              <a:spLocks noChangeShapeType="1"/>
            </p:cNvSpPr>
            <p:nvPr/>
          </p:nvSpPr>
          <p:spPr bwMode="auto">
            <a:xfrm>
              <a:off x="2475" y="3250"/>
              <a:ext cx="1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1" name="Line 61"/>
            <p:cNvSpPr>
              <a:spLocks noChangeShapeType="1"/>
            </p:cNvSpPr>
            <p:nvPr/>
          </p:nvSpPr>
          <p:spPr bwMode="auto">
            <a:xfrm flipV="1">
              <a:off x="4110" y="1687"/>
              <a:ext cx="0" cy="1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2" name="Line 62"/>
            <p:cNvSpPr>
              <a:spLocks noChangeShapeType="1"/>
            </p:cNvSpPr>
            <p:nvPr/>
          </p:nvSpPr>
          <p:spPr bwMode="auto">
            <a:xfrm flipH="1">
              <a:off x="3736" y="1687"/>
              <a:ext cx="3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3" name="Line 63"/>
            <p:cNvSpPr>
              <a:spLocks noChangeShapeType="1"/>
            </p:cNvSpPr>
            <p:nvPr/>
          </p:nvSpPr>
          <p:spPr bwMode="auto">
            <a:xfrm>
              <a:off x="3741" y="1818"/>
              <a:ext cx="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4" name="Line 64"/>
            <p:cNvSpPr>
              <a:spLocks noChangeShapeType="1"/>
            </p:cNvSpPr>
            <p:nvPr/>
          </p:nvSpPr>
          <p:spPr bwMode="auto">
            <a:xfrm>
              <a:off x="3949" y="1818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5" name="Line 65"/>
            <p:cNvSpPr>
              <a:spLocks noChangeShapeType="1"/>
            </p:cNvSpPr>
            <p:nvPr/>
          </p:nvSpPr>
          <p:spPr bwMode="auto">
            <a:xfrm flipH="1">
              <a:off x="3352" y="2503"/>
              <a:ext cx="5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6" name="Line 66"/>
            <p:cNvSpPr>
              <a:spLocks noChangeShapeType="1"/>
            </p:cNvSpPr>
            <p:nvPr/>
          </p:nvSpPr>
          <p:spPr bwMode="auto">
            <a:xfrm>
              <a:off x="3352" y="2503"/>
              <a:ext cx="0" cy="1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7" name="Line 67"/>
            <p:cNvSpPr>
              <a:spLocks noChangeShapeType="1"/>
            </p:cNvSpPr>
            <p:nvPr/>
          </p:nvSpPr>
          <p:spPr bwMode="auto">
            <a:xfrm>
              <a:off x="3741" y="1570"/>
              <a:ext cx="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8" name="Line 68"/>
            <p:cNvSpPr>
              <a:spLocks noChangeShapeType="1"/>
            </p:cNvSpPr>
            <p:nvPr/>
          </p:nvSpPr>
          <p:spPr bwMode="auto">
            <a:xfrm flipV="1">
              <a:off x="4128" y="1296"/>
              <a:ext cx="0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9" name="Line 69"/>
            <p:cNvSpPr>
              <a:spLocks noChangeShapeType="1"/>
            </p:cNvSpPr>
            <p:nvPr/>
          </p:nvSpPr>
          <p:spPr bwMode="auto">
            <a:xfrm flipH="1">
              <a:off x="1384" y="1296"/>
              <a:ext cx="2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0" name="Line 70"/>
            <p:cNvSpPr>
              <a:spLocks noChangeShapeType="1"/>
            </p:cNvSpPr>
            <p:nvPr/>
          </p:nvSpPr>
          <p:spPr bwMode="auto">
            <a:xfrm>
              <a:off x="1352" y="1304"/>
              <a:ext cx="0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1" name="Line 71"/>
            <p:cNvSpPr>
              <a:spLocks noChangeShapeType="1"/>
            </p:cNvSpPr>
            <p:nvPr/>
          </p:nvSpPr>
          <p:spPr bwMode="auto">
            <a:xfrm>
              <a:off x="2208" y="2080"/>
              <a:ext cx="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2" name="Line 72"/>
            <p:cNvSpPr>
              <a:spLocks noChangeShapeType="1"/>
            </p:cNvSpPr>
            <p:nvPr/>
          </p:nvSpPr>
          <p:spPr bwMode="auto">
            <a:xfrm>
              <a:off x="2194" y="1764"/>
              <a:ext cx="0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3" name="Text Box 73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51275" name="Text Box 75"/>
          <p:cNvSpPr txBox="1">
            <a:spLocks noChangeArrowheads="1"/>
          </p:cNvSpPr>
          <p:nvPr/>
        </p:nvSpPr>
        <p:spPr bwMode="auto">
          <a:xfrm>
            <a:off x="685800" y="1295400"/>
            <a:ext cx="78486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Centralized Control</a:t>
            </a:r>
            <a:r>
              <a:rPr lang="en-US" b="1"/>
              <a:t> uses all CV measurements to calculate all manipulated variables simultaneously.</a:t>
            </a:r>
          </a:p>
        </p:txBody>
      </p:sp>
      <p:grpSp>
        <p:nvGrpSpPr>
          <p:cNvPr id="51276" name="Group 76"/>
          <p:cNvGrpSpPr>
            <a:grpSpLocks/>
          </p:cNvGrpSpPr>
          <p:nvPr/>
        </p:nvGrpSpPr>
        <p:grpSpPr bwMode="auto">
          <a:xfrm>
            <a:off x="1219200" y="4724400"/>
            <a:ext cx="685800" cy="838200"/>
            <a:chOff x="4721" y="1441"/>
            <a:chExt cx="1039" cy="1269"/>
          </a:xfrm>
        </p:grpSpPr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78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3" name="AutoShape 83"/>
          <p:cNvSpPr>
            <a:spLocks noChangeArrowheads="1"/>
          </p:cNvSpPr>
          <p:nvPr/>
        </p:nvSpPr>
        <p:spPr bwMode="auto">
          <a:xfrm>
            <a:off x="228600" y="2667000"/>
            <a:ext cx="2514600" cy="1676400"/>
          </a:xfrm>
          <a:prstGeom prst="wedgeRoundRectCallout">
            <a:avLst>
              <a:gd name="adj1" fmla="val -1389"/>
              <a:gd name="adj2" fmla="val 68468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Describe decentralized </a:t>
            </a:r>
          </a:p>
          <a:p>
            <a:pPr algn="ctr"/>
            <a:r>
              <a:rPr lang="en-US" sz="1800" b="1"/>
              <a:t>control and </a:t>
            </a:r>
          </a:p>
          <a:p>
            <a:pPr algn="ctr"/>
            <a:r>
              <a:rPr lang="en-US" sz="1800" b="1"/>
              <a:t>compare with </a:t>
            </a:r>
          </a:p>
          <a:p>
            <a:pPr algn="ctr"/>
            <a:r>
              <a:rPr lang="en-US" sz="1800" b="1"/>
              <a:t>centralized.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23: MPC CONTROL  WORKSHOP 2</a:t>
            </a:r>
            <a:endParaRPr lang="en-US"/>
          </a:p>
        </p:txBody>
      </p: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685800" y="1295400"/>
            <a:ext cx="7848600" cy="24749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9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	</a:t>
            </a:r>
            <a:r>
              <a:rPr lang="en-US" b="1"/>
              <a:t>Describe the sequence of calculations performed in the </a:t>
            </a:r>
            <a:r>
              <a:rPr lang="en-US" b="1">
                <a:solidFill>
                  <a:schemeClr val="accent2"/>
                </a:solidFill>
              </a:rPr>
              <a:t>offline design</a:t>
            </a:r>
            <a:r>
              <a:rPr lang="en-US" b="1"/>
              <a:t> of MPC.  Restrict your presentation to the unconstrained, multivariable MPC.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Begin with the empirical identification</a:t>
            </a:r>
          </a:p>
          <a:p>
            <a:pPr>
              <a:buFontTx/>
              <a:buChar char="•"/>
            </a:pPr>
            <a:r>
              <a:rPr lang="en-US" b="1"/>
              <a:t>Include parameters that are manually inputted</a:t>
            </a:r>
          </a:p>
          <a:p>
            <a:pPr>
              <a:buFontTx/>
              <a:buChar char="•"/>
            </a:pPr>
            <a:r>
              <a:rPr lang="en-US" b="1"/>
              <a:t>Organize the calculations in the order performed</a:t>
            </a:r>
            <a:endParaRPr lang="en-US"/>
          </a:p>
        </p:txBody>
      </p:sp>
      <p:sp>
        <p:nvSpPr>
          <p:cNvPr id="48203" name="AutoShape 75"/>
          <p:cNvSpPr>
            <a:spLocks noChangeArrowheads="1"/>
          </p:cNvSpPr>
          <p:nvPr/>
        </p:nvSpPr>
        <p:spPr bwMode="auto">
          <a:xfrm>
            <a:off x="3276600" y="4267200"/>
            <a:ext cx="381000" cy="3444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204" name="Object 76"/>
          <p:cNvGraphicFramePr>
            <a:graphicFrameLocks noChangeAspect="1"/>
          </p:cNvGraphicFramePr>
          <p:nvPr/>
        </p:nvGraphicFramePr>
        <p:xfrm>
          <a:off x="762000" y="4648200"/>
          <a:ext cx="53816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3" imgW="1993680" imgH="444240" progId="Equation.3">
                  <p:embed/>
                </p:oleObj>
              </mc:Choice>
              <mc:Fallback>
                <p:oleObj name="Equation" r:id="rId3" imgW="1993680" imgH="4442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5381625" cy="1195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05" name="Text Box 77"/>
          <p:cNvSpPr txBox="1">
            <a:spLocks noChangeArrowheads="1"/>
          </p:cNvSpPr>
          <p:nvPr/>
        </p:nvSpPr>
        <p:spPr bwMode="auto">
          <a:xfrm>
            <a:off x="6400800" y="4267200"/>
            <a:ext cx="2057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Solution is least squares equations, involving solution to </a:t>
            </a:r>
            <a:r>
              <a:rPr lang="en-US" sz="1800" b="1">
                <a:solidFill>
                  <a:srgbClr val="FF0000"/>
                </a:solidFill>
              </a:rPr>
              <a:t>linear equations offline</a:t>
            </a:r>
            <a:r>
              <a:rPr lang="en-US" sz="1800" b="1"/>
              <a:t> and simple </a:t>
            </a:r>
            <a:r>
              <a:rPr lang="en-US" sz="1800" b="1">
                <a:solidFill>
                  <a:schemeClr val="accent2"/>
                </a:solidFill>
              </a:rPr>
              <a:t>matrix-vector product online</a:t>
            </a:r>
            <a:r>
              <a:rPr lang="en-US" sz="1800" b="1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23: MPC CONTROL  WORKSHOP 3</a:t>
            </a:r>
            <a:endParaRPr lang="en-US"/>
          </a:p>
        </p:txBody>
      </p:sp>
      <p:grpSp>
        <p:nvGrpSpPr>
          <p:cNvPr id="49194" name="Group 42"/>
          <p:cNvGrpSpPr>
            <a:grpSpLocks/>
          </p:cNvGrpSpPr>
          <p:nvPr/>
        </p:nvGrpSpPr>
        <p:grpSpPr bwMode="auto">
          <a:xfrm>
            <a:off x="762000" y="3886200"/>
            <a:ext cx="7772400" cy="2362200"/>
            <a:chOff x="384" y="2304"/>
            <a:chExt cx="4896" cy="1488"/>
          </a:xfrm>
        </p:grpSpPr>
        <p:sp>
          <p:nvSpPr>
            <p:cNvPr id="49195" name="Rectangle 43"/>
            <p:cNvSpPr>
              <a:spLocks noChangeArrowheads="1"/>
            </p:cNvSpPr>
            <p:nvPr/>
          </p:nvSpPr>
          <p:spPr bwMode="auto">
            <a:xfrm>
              <a:off x="3515" y="2457"/>
              <a:ext cx="469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G</a:t>
              </a:r>
              <a:r>
                <a:rPr lang="en-US" sz="2000" b="1" baseline="-25000"/>
                <a:t>P</a:t>
              </a:r>
              <a:r>
                <a:rPr lang="en-US" sz="2000" b="1"/>
                <a:t>(s)</a:t>
              </a:r>
            </a:p>
          </p:txBody>
        </p:sp>
        <p:sp>
          <p:nvSpPr>
            <p:cNvPr id="49196" name="Rectangle 44"/>
            <p:cNvSpPr>
              <a:spLocks noChangeArrowheads="1"/>
            </p:cNvSpPr>
            <p:nvPr/>
          </p:nvSpPr>
          <p:spPr bwMode="auto">
            <a:xfrm>
              <a:off x="2704" y="2457"/>
              <a:ext cx="469" cy="36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G</a:t>
              </a:r>
              <a:r>
                <a:rPr lang="en-US" sz="2000" b="1" baseline="-25000"/>
                <a:t>v</a:t>
              </a:r>
              <a:r>
                <a:rPr lang="en-US" sz="2000" b="1"/>
                <a:t>(s)</a:t>
              </a:r>
            </a:p>
          </p:txBody>
        </p:sp>
        <p:sp>
          <p:nvSpPr>
            <p:cNvPr id="49197" name="Rectangle 45"/>
            <p:cNvSpPr>
              <a:spLocks noChangeArrowheads="1"/>
            </p:cNvSpPr>
            <p:nvPr/>
          </p:nvSpPr>
          <p:spPr bwMode="auto">
            <a:xfrm>
              <a:off x="1584" y="2457"/>
              <a:ext cx="565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G</a:t>
              </a:r>
              <a:r>
                <a:rPr lang="en-US" sz="2000" b="1" baseline="-25000"/>
                <a:t>MPC</a:t>
              </a:r>
              <a:r>
                <a:rPr lang="en-US" sz="2000" b="1"/>
                <a:t>(s)</a:t>
              </a:r>
            </a:p>
          </p:txBody>
        </p:sp>
        <p:sp>
          <p:nvSpPr>
            <p:cNvPr id="49198" name="Line 46"/>
            <p:cNvSpPr>
              <a:spLocks noChangeShapeType="1"/>
            </p:cNvSpPr>
            <p:nvPr/>
          </p:nvSpPr>
          <p:spPr bwMode="auto">
            <a:xfrm>
              <a:off x="216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>
              <a:off x="3168" y="264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0" name="Oval 48"/>
            <p:cNvSpPr>
              <a:spLocks noChangeArrowheads="1"/>
            </p:cNvSpPr>
            <p:nvPr/>
          </p:nvSpPr>
          <p:spPr bwMode="auto">
            <a:xfrm>
              <a:off x="1056" y="2592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>
              <a:off x="1200" y="26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2" name="Line 50"/>
            <p:cNvSpPr>
              <a:spLocks noChangeShapeType="1"/>
            </p:cNvSpPr>
            <p:nvPr/>
          </p:nvSpPr>
          <p:spPr bwMode="auto">
            <a:xfrm>
              <a:off x="3984" y="26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3" name="Oval 51"/>
            <p:cNvSpPr>
              <a:spLocks noChangeArrowheads="1"/>
            </p:cNvSpPr>
            <p:nvPr/>
          </p:nvSpPr>
          <p:spPr bwMode="auto">
            <a:xfrm>
              <a:off x="4272" y="2592"/>
              <a:ext cx="144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>
              <a:off x="4416" y="26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5" name="Line 53"/>
            <p:cNvSpPr>
              <a:spLocks noChangeShapeType="1"/>
            </p:cNvSpPr>
            <p:nvPr/>
          </p:nvSpPr>
          <p:spPr bwMode="auto">
            <a:xfrm>
              <a:off x="768" y="26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6" name="Text Box 54"/>
            <p:cNvSpPr txBox="1">
              <a:spLocks noChangeArrowheads="1"/>
            </p:cNvSpPr>
            <p:nvPr/>
          </p:nvSpPr>
          <p:spPr bwMode="auto">
            <a:xfrm>
              <a:off x="4752" y="2304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CV(s)</a:t>
              </a:r>
            </a:p>
          </p:txBody>
        </p:sp>
        <p:sp>
          <p:nvSpPr>
            <p:cNvPr id="49207" name="Text Box 55"/>
            <p:cNvSpPr txBox="1">
              <a:spLocks noChangeArrowheads="1"/>
            </p:cNvSpPr>
            <p:nvPr/>
          </p:nvSpPr>
          <p:spPr bwMode="auto">
            <a:xfrm>
              <a:off x="384" y="2304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SP(s)</a:t>
              </a:r>
            </a:p>
          </p:txBody>
        </p:sp>
        <p:sp>
          <p:nvSpPr>
            <p:cNvPr id="49208" name="Text Box 56"/>
            <p:cNvSpPr txBox="1">
              <a:spLocks noChangeArrowheads="1"/>
            </p:cNvSpPr>
            <p:nvPr/>
          </p:nvSpPr>
          <p:spPr bwMode="auto">
            <a:xfrm>
              <a:off x="2160" y="2352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MV(s)</a:t>
              </a:r>
            </a:p>
          </p:txBody>
        </p:sp>
        <p:sp>
          <p:nvSpPr>
            <p:cNvPr id="49209" name="Text Box 57"/>
            <p:cNvSpPr txBox="1">
              <a:spLocks noChangeArrowheads="1"/>
            </p:cNvSpPr>
            <p:nvPr/>
          </p:nvSpPr>
          <p:spPr bwMode="auto">
            <a:xfrm>
              <a:off x="4116" y="2610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+</a:t>
              </a:r>
            </a:p>
          </p:txBody>
        </p:sp>
        <p:sp>
          <p:nvSpPr>
            <p:cNvPr id="49210" name="Text Box 58"/>
            <p:cNvSpPr txBox="1">
              <a:spLocks noChangeArrowheads="1"/>
            </p:cNvSpPr>
            <p:nvPr/>
          </p:nvSpPr>
          <p:spPr bwMode="auto">
            <a:xfrm>
              <a:off x="900" y="2418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+</a:t>
              </a:r>
            </a:p>
          </p:txBody>
        </p:sp>
        <p:sp>
          <p:nvSpPr>
            <p:cNvPr id="49211" name="Text Box 59"/>
            <p:cNvSpPr txBox="1">
              <a:spLocks noChangeArrowheads="1"/>
            </p:cNvSpPr>
            <p:nvPr/>
          </p:nvSpPr>
          <p:spPr bwMode="auto">
            <a:xfrm>
              <a:off x="912" y="2628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-</a:t>
              </a:r>
            </a:p>
          </p:txBody>
        </p:sp>
        <p:sp>
          <p:nvSpPr>
            <p:cNvPr id="49212" name="Rectangle 60"/>
            <p:cNvSpPr>
              <a:spLocks noChangeArrowheads="1"/>
            </p:cNvSpPr>
            <p:nvPr/>
          </p:nvSpPr>
          <p:spPr bwMode="auto">
            <a:xfrm>
              <a:off x="3504" y="3072"/>
              <a:ext cx="469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G</a:t>
              </a:r>
              <a:r>
                <a:rPr lang="en-US" sz="2000" b="1" baseline="-25000"/>
                <a:t>m</a:t>
              </a:r>
              <a:r>
                <a:rPr lang="en-US" sz="2000" b="1"/>
                <a:t>(s)</a:t>
              </a:r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>
              <a:off x="3264" y="26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4" name="Line 62"/>
            <p:cNvSpPr>
              <a:spLocks noChangeShapeType="1"/>
            </p:cNvSpPr>
            <p:nvPr/>
          </p:nvSpPr>
          <p:spPr bwMode="auto">
            <a:xfrm>
              <a:off x="3264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5" name="Oval 63"/>
            <p:cNvSpPr>
              <a:spLocks noChangeArrowheads="1"/>
            </p:cNvSpPr>
            <p:nvPr/>
          </p:nvSpPr>
          <p:spPr bwMode="auto">
            <a:xfrm>
              <a:off x="4320" y="32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6" name="Line 64"/>
            <p:cNvSpPr>
              <a:spLocks noChangeShapeType="1"/>
            </p:cNvSpPr>
            <p:nvPr/>
          </p:nvSpPr>
          <p:spPr bwMode="auto">
            <a:xfrm>
              <a:off x="3984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7" name="Line 65"/>
            <p:cNvSpPr>
              <a:spLocks noChangeShapeType="1"/>
            </p:cNvSpPr>
            <p:nvPr/>
          </p:nvSpPr>
          <p:spPr bwMode="auto">
            <a:xfrm>
              <a:off x="4368" y="268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Text Box 66"/>
            <p:cNvSpPr txBox="1">
              <a:spLocks noChangeArrowheads="1"/>
            </p:cNvSpPr>
            <p:nvPr/>
          </p:nvSpPr>
          <p:spPr bwMode="auto">
            <a:xfrm>
              <a:off x="4128" y="2976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-</a:t>
              </a:r>
            </a:p>
          </p:txBody>
        </p:sp>
        <p:sp>
          <p:nvSpPr>
            <p:cNvPr id="49219" name="Text Box 67"/>
            <p:cNvSpPr txBox="1">
              <a:spLocks noChangeArrowheads="1"/>
            </p:cNvSpPr>
            <p:nvPr/>
          </p:nvSpPr>
          <p:spPr bwMode="auto">
            <a:xfrm>
              <a:off x="4416" y="2928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+</a:t>
              </a:r>
            </a:p>
          </p:txBody>
        </p:sp>
        <p:sp>
          <p:nvSpPr>
            <p:cNvPr id="49220" name="Line 68"/>
            <p:cNvSpPr>
              <a:spLocks noChangeShapeType="1"/>
            </p:cNvSpPr>
            <p:nvPr/>
          </p:nvSpPr>
          <p:spPr bwMode="auto">
            <a:xfrm>
              <a:off x="4368" y="33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Text Box 69"/>
            <p:cNvSpPr txBox="1">
              <a:spLocks noChangeArrowheads="1"/>
            </p:cNvSpPr>
            <p:nvPr/>
          </p:nvSpPr>
          <p:spPr bwMode="auto">
            <a:xfrm>
              <a:off x="2160" y="345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E</a:t>
              </a:r>
              <a:r>
                <a:rPr lang="en-US" sz="2000" b="1" baseline="-25000"/>
                <a:t>m</a:t>
              </a:r>
              <a:r>
                <a:rPr lang="en-US" sz="2000" b="1"/>
                <a:t>(s)</a:t>
              </a:r>
              <a:endParaRPr lang="en-US" sz="2000"/>
            </a:p>
          </p:txBody>
        </p:sp>
        <p:sp>
          <p:nvSpPr>
            <p:cNvPr id="49222" name="Line 70"/>
            <p:cNvSpPr>
              <a:spLocks noChangeShapeType="1"/>
            </p:cNvSpPr>
            <p:nvPr/>
          </p:nvSpPr>
          <p:spPr bwMode="auto">
            <a:xfrm>
              <a:off x="1104" y="268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3" name="Line 71"/>
            <p:cNvSpPr>
              <a:spLocks noChangeShapeType="1"/>
            </p:cNvSpPr>
            <p:nvPr/>
          </p:nvSpPr>
          <p:spPr bwMode="auto">
            <a:xfrm>
              <a:off x="1104" y="3792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4" name="Text Box 72"/>
            <p:cNvSpPr txBox="1">
              <a:spLocks noChangeArrowheads="1"/>
            </p:cNvSpPr>
            <p:nvPr/>
          </p:nvSpPr>
          <p:spPr bwMode="auto">
            <a:xfrm>
              <a:off x="1200" y="230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T</a:t>
              </a:r>
              <a:r>
                <a:rPr lang="en-US" sz="2000" b="1" baseline="-25000"/>
                <a:t>p</a:t>
              </a:r>
              <a:r>
                <a:rPr lang="en-US" sz="2000" b="1"/>
                <a:t>(s)</a:t>
              </a:r>
              <a:endParaRPr lang="en-US" sz="2000"/>
            </a:p>
          </p:txBody>
        </p:sp>
      </p:grpSp>
      <p:sp>
        <p:nvSpPr>
          <p:cNvPr id="49225" name="Text Box 73"/>
          <p:cNvSpPr txBox="1">
            <a:spLocks noChangeArrowheads="1"/>
          </p:cNvSpPr>
          <p:nvPr/>
        </p:nvSpPr>
        <p:spPr bwMode="auto">
          <a:xfrm>
            <a:off x="685800" y="1295400"/>
            <a:ext cx="7848600" cy="2109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9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	</a:t>
            </a:r>
            <a:r>
              <a:rPr lang="en-US" b="1"/>
              <a:t>Describe the sequence of calculations performed by the MPC </a:t>
            </a:r>
            <a:r>
              <a:rPr lang="en-US" b="1">
                <a:solidFill>
                  <a:schemeClr val="accent2"/>
                </a:solidFill>
              </a:rPr>
              <a:t>online controller</a:t>
            </a:r>
            <a:r>
              <a:rPr lang="en-US" b="1"/>
              <a:t> at every execution.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Identify information from controller design, manual entry, and sensors</a:t>
            </a:r>
          </a:p>
          <a:p>
            <a:pPr>
              <a:buFontTx/>
              <a:buChar char="•"/>
            </a:pPr>
            <a:r>
              <a:rPr lang="en-US" b="1"/>
              <a:t>Organize the calculations in the order performed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23: MPC CONTROL  WORKSHOP 4</a:t>
            </a:r>
            <a:endParaRPr lang="en-US"/>
          </a:p>
        </p:txBody>
      </p:sp>
      <p:grpSp>
        <p:nvGrpSpPr>
          <p:cNvPr id="50218" name="Group 42"/>
          <p:cNvGrpSpPr>
            <a:grpSpLocks/>
          </p:cNvGrpSpPr>
          <p:nvPr/>
        </p:nvGrpSpPr>
        <p:grpSpPr bwMode="auto">
          <a:xfrm>
            <a:off x="990600" y="2286000"/>
            <a:ext cx="7353300" cy="4352925"/>
            <a:chOff x="60" y="912"/>
            <a:chExt cx="5484" cy="3172"/>
          </a:xfrm>
        </p:grpSpPr>
        <p:sp>
          <p:nvSpPr>
            <p:cNvPr id="50219" name="AutoShape 43"/>
            <p:cNvSpPr>
              <a:spLocks noChangeArrowheads="1"/>
            </p:cNvSpPr>
            <p:nvPr/>
          </p:nvSpPr>
          <p:spPr bwMode="auto">
            <a:xfrm rot="-5400000">
              <a:off x="2616" y="2184"/>
              <a:ext cx="1488" cy="384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AutoShape 44"/>
            <p:cNvSpPr>
              <a:spLocks noChangeArrowheads="1"/>
            </p:cNvSpPr>
            <p:nvPr/>
          </p:nvSpPr>
          <p:spPr bwMode="auto">
            <a:xfrm flipV="1">
              <a:off x="3696" y="3264"/>
              <a:ext cx="336" cy="336"/>
            </a:xfrm>
            <a:prstGeom prst="flowChartMagnetic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1" name="Oval 45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2" name="Oval 46"/>
            <p:cNvSpPr>
              <a:spLocks noChangeArrowheads="1"/>
            </p:cNvSpPr>
            <p:nvPr/>
          </p:nvSpPr>
          <p:spPr bwMode="auto">
            <a:xfrm>
              <a:off x="2016" y="220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Line 47"/>
            <p:cNvSpPr>
              <a:spLocks noChangeShapeType="1"/>
            </p:cNvSpPr>
            <p:nvPr/>
          </p:nvSpPr>
          <p:spPr bwMode="auto">
            <a:xfrm flipH="1" flipV="1">
              <a:off x="2064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 flipV="1">
              <a:off x="2064" y="23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5" name="Line 49"/>
            <p:cNvSpPr>
              <a:spLocks noChangeShapeType="1"/>
            </p:cNvSpPr>
            <p:nvPr/>
          </p:nvSpPr>
          <p:spPr bwMode="auto">
            <a:xfrm flipH="1" flipV="1">
              <a:off x="2208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26" name="Group 50"/>
            <p:cNvGrpSpPr>
              <a:grpSpLocks/>
            </p:cNvGrpSpPr>
            <p:nvPr/>
          </p:nvGrpSpPr>
          <p:grpSpPr bwMode="auto">
            <a:xfrm>
              <a:off x="2640" y="2112"/>
              <a:ext cx="240" cy="432"/>
              <a:chOff x="2736" y="1872"/>
              <a:chExt cx="240" cy="432"/>
            </a:xfrm>
          </p:grpSpPr>
          <p:sp>
            <p:nvSpPr>
              <p:cNvPr id="50227" name="Line 5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8" name="Line 52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9" name="Line 53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2" name="Line 56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3" name="AutoShape 57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34" name="Line 58"/>
            <p:cNvSpPr>
              <a:spLocks noChangeShapeType="1"/>
            </p:cNvSpPr>
            <p:nvPr/>
          </p:nvSpPr>
          <p:spPr bwMode="auto">
            <a:xfrm>
              <a:off x="2400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5" name="Line 59"/>
            <p:cNvSpPr>
              <a:spLocks noChangeShapeType="1"/>
            </p:cNvSpPr>
            <p:nvPr/>
          </p:nvSpPr>
          <p:spPr bwMode="auto">
            <a:xfrm>
              <a:off x="2880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Line 60"/>
            <p:cNvSpPr>
              <a:spLocks noChangeShapeType="1"/>
            </p:cNvSpPr>
            <p:nvPr/>
          </p:nvSpPr>
          <p:spPr bwMode="auto">
            <a:xfrm flipH="1">
              <a:off x="1488" y="24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7" name="Line 61"/>
            <p:cNvSpPr>
              <a:spLocks noChangeShapeType="1"/>
            </p:cNvSpPr>
            <p:nvPr/>
          </p:nvSpPr>
          <p:spPr bwMode="auto">
            <a:xfrm flipH="1" flipV="1">
              <a:off x="1152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 flipV="1">
              <a:off x="1152" y="23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9" name="Line 63"/>
            <p:cNvSpPr>
              <a:spLocks noChangeShapeType="1"/>
            </p:cNvSpPr>
            <p:nvPr/>
          </p:nvSpPr>
          <p:spPr bwMode="auto">
            <a:xfrm flipH="1" flipV="1"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0" name="Line 64"/>
            <p:cNvSpPr>
              <a:spLocks noChangeShapeType="1"/>
            </p:cNvSpPr>
            <p:nvPr/>
          </p:nvSpPr>
          <p:spPr bwMode="auto">
            <a:xfrm flipH="1">
              <a:off x="816" y="24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41" name="Group 65"/>
            <p:cNvGrpSpPr>
              <a:grpSpLocks/>
            </p:cNvGrpSpPr>
            <p:nvPr/>
          </p:nvGrpSpPr>
          <p:grpSpPr bwMode="auto">
            <a:xfrm rot="5400000">
              <a:off x="1248" y="2784"/>
              <a:ext cx="240" cy="432"/>
              <a:chOff x="2736" y="1872"/>
              <a:chExt cx="240" cy="432"/>
            </a:xfrm>
          </p:grpSpPr>
          <p:sp>
            <p:nvSpPr>
              <p:cNvPr id="50242" name="Line 66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5" name="Line 6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6" name="Line 70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7" name="Line 71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8" name="AutoShape 72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49" name="Line 73"/>
            <p:cNvSpPr>
              <a:spLocks noChangeShapeType="1"/>
            </p:cNvSpPr>
            <p:nvPr/>
          </p:nvSpPr>
          <p:spPr bwMode="auto">
            <a:xfrm>
              <a:off x="1296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50" name="Group 74"/>
            <p:cNvGrpSpPr>
              <a:grpSpLocks/>
            </p:cNvGrpSpPr>
            <p:nvPr/>
          </p:nvGrpSpPr>
          <p:grpSpPr bwMode="auto">
            <a:xfrm rot="5400000">
              <a:off x="2160" y="2784"/>
              <a:ext cx="240" cy="432"/>
              <a:chOff x="2736" y="1872"/>
              <a:chExt cx="240" cy="432"/>
            </a:xfrm>
          </p:grpSpPr>
          <p:sp>
            <p:nvSpPr>
              <p:cNvPr id="50251" name="Line 75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2" name="Line 76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3" name="Line 77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4" name="Line 7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5" name="Line 79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6" name="Line 80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7" name="AutoShape 81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58" name="Line 82"/>
            <p:cNvSpPr>
              <a:spLocks noChangeShapeType="1"/>
            </p:cNvSpPr>
            <p:nvPr/>
          </p:nvSpPr>
          <p:spPr bwMode="auto">
            <a:xfrm>
              <a:off x="220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9" name="Line 83"/>
            <p:cNvSpPr>
              <a:spLocks noChangeShapeType="1"/>
            </p:cNvSpPr>
            <p:nvPr/>
          </p:nvSpPr>
          <p:spPr bwMode="auto">
            <a:xfrm flipV="1">
              <a:off x="1296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0" name="Line 84"/>
            <p:cNvSpPr>
              <a:spLocks noChangeShapeType="1"/>
            </p:cNvSpPr>
            <p:nvPr/>
          </p:nvSpPr>
          <p:spPr bwMode="auto">
            <a:xfrm flipV="1">
              <a:off x="2208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1" name="Line 85"/>
            <p:cNvSpPr>
              <a:spLocks noChangeShapeType="1"/>
            </p:cNvSpPr>
            <p:nvPr/>
          </p:nvSpPr>
          <p:spPr bwMode="auto">
            <a:xfrm flipH="1">
              <a:off x="3360" y="3456"/>
              <a:ext cx="5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2" name="Line 86"/>
            <p:cNvSpPr>
              <a:spLocks noChangeShapeType="1"/>
            </p:cNvSpPr>
            <p:nvPr/>
          </p:nvSpPr>
          <p:spPr bwMode="auto">
            <a:xfrm flipV="1">
              <a:off x="3360" y="31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63" name="Group 87"/>
            <p:cNvGrpSpPr>
              <a:grpSpLocks/>
            </p:cNvGrpSpPr>
            <p:nvPr/>
          </p:nvGrpSpPr>
          <p:grpSpPr bwMode="auto">
            <a:xfrm>
              <a:off x="4272" y="2976"/>
              <a:ext cx="240" cy="432"/>
              <a:chOff x="2736" y="1872"/>
              <a:chExt cx="240" cy="432"/>
            </a:xfrm>
          </p:grpSpPr>
          <p:sp>
            <p:nvSpPr>
              <p:cNvPr id="50264" name="Line 88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5" name="Line 89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6" name="Line 90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7" name="Line 91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8" name="Line 92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9" name="Line 93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70" name="AutoShape 94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71" name="Line 95"/>
            <p:cNvSpPr>
              <a:spLocks noChangeShapeType="1"/>
            </p:cNvSpPr>
            <p:nvPr/>
          </p:nvSpPr>
          <p:spPr bwMode="auto">
            <a:xfrm>
              <a:off x="4032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2" name="Line 96"/>
            <p:cNvSpPr>
              <a:spLocks noChangeShapeType="1"/>
            </p:cNvSpPr>
            <p:nvPr/>
          </p:nvSpPr>
          <p:spPr bwMode="auto">
            <a:xfrm>
              <a:off x="4512" y="32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3" name="Line 97"/>
            <p:cNvSpPr>
              <a:spLocks noChangeShapeType="1"/>
            </p:cNvSpPr>
            <p:nvPr/>
          </p:nvSpPr>
          <p:spPr bwMode="auto">
            <a:xfrm flipV="1">
              <a:off x="3360" y="105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4" name="Freeform 98"/>
            <p:cNvSpPr>
              <a:spLocks/>
            </p:cNvSpPr>
            <p:nvPr/>
          </p:nvSpPr>
          <p:spPr bwMode="auto">
            <a:xfrm>
              <a:off x="3360" y="1056"/>
              <a:ext cx="1008" cy="1"/>
            </a:xfrm>
            <a:custGeom>
              <a:avLst/>
              <a:gdLst>
                <a:gd name="T0" fmla="*/ 0 w 1008"/>
                <a:gd name="T1" fmla="*/ 0 h 1"/>
                <a:gd name="T2" fmla="*/ 1008 w 100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8" h="1">
                  <a:moveTo>
                    <a:pt x="0" y="0"/>
                  </a:moveTo>
                  <a:lnTo>
                    <a:pt x="10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75" name="Group 99"/>
            <p:cNvGrpSpPr>
              <a:grpSpLocks/>
            </p:cNvGrpSpPr>
            <p:nvPr/>
          </p:nvGrpSpPr>
          <p:grpSpPr bwMode="auto">
            <a:xfrm flipV="1">
              <a:off x="4368" y="912"/>
              <a:ext cx="240" cy="432"/>
              <a:chOff x="2736" y="1872"/>
              <a:chExt cx="240" cy="432"/>
            </a:xfrm>
          </p:grpSpPr>
          <p:sp>
            <p:nvSpPr>
              <p:cNvPr id="50276" name="Line 100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77" name="Line 101"/>
              <p:cNvSpPr>
                <a:spLocks noChangeShapeType="1"/>
              </p:cNvSpPr>
              <p:nvPr/>
            </p:nvSpPr>
            <p:spPr bwMode="auto">
              <a:xfrm>
                <a:off x="2976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78" name="Line 102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79" name="Line 103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80" name="Line 104"/>
              <p:cNvSpPr>
                <a:spLocks noChangeShapeType="1"/>
              </p:cNvSpPr>
              <p:nvPr/>
            </p:nvSpPr>
            <p:spPr bwMode="auto">
              <a:xfrm flipV="1">
                <a:off x="2853" y="1932"/>
                <a:ext cx="0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81" name="Line 105"/>
              <p:cNvSpPr>
                <a:spLocks noChangeShapeType="1"/>
              </p:cNvSpPr>
              <p:nvPr/>
            </p:nvSpPr>
            <p:spPr bwMode="auto">
              <a:xfrm>
                <a:off x="2781" y="192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82" name="AutoShape 106"/>
              <p:cNvSpPr>
                <a:spLocks noChangeArrowheads="1"/>
              </p:cNvSpPr>
              <p:nvPr/>
            </p:nvSpPr>
            <p:spPr bwMode="auto">
              <a:xfrm>
                <a:off x="2772" y="1872"/>
                <a:ext cx="159" cy="132"/>
              </a:xfrm>
              <a:custGeom>
                <a:avLst/>
                <a:gdLst>
                  <a:gd name="G0" fmla="+- 10800 0 0"/>
                  <a:gd name="G1" fmla="+- -11022851 0 0"/>
                  <a:gd name="G2" fmla="+- 0 0 -11022851"/>
                  <a:gd name="T0" fmla="*/ 0 256 1"/>
                  <a:gd name="T1" fmla="*/ 180 256 1"/>
                  <a:gd name="G3" fmla="+- -11022851 T0 T1"/>
                  <a:gd name="T2" fmla="*/ 0 256 1"/>
                  <a:gd name="T3" fmla="*/ 90 256 1"/>
                  <a:gd name="G4" fmla="+- -11022851 T2 T3"/>
                  <a:gd name="G5" fmla="*/ G4 2 1"/>
                  <a:gd name="T4" fmla="*/ 90 256 1"/>
                  <a:gd name="T5" fmla="*/ 0 256 1"/>
                  <a:gd name="G6" fmla="+- -11022851 T4 T5"/>
                  <a:gd name="G7" fmla="*/ G6 2 1"/>
                  <a:gd name="G8" fmla="abs -11022851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0800"/>
                  <a:gd name="G18" fmla="*/ 10800 1 2"/>
                  <a:gd name="G19" fmla="+- G18 5400 0"/>
                  <a:gd name="G20" fmla="cos G19 -11022851"/>
                  <a:gd name="G21" fmla="sin G19 -11022851"/>
                  <a:gd name="G22" fmla="+- G20 10800 0"/>
                  <a:gd name="G23" fmla="+- G21 10800 0"/>
                  <a:gd name="G24" fmla="+- 10800 0 G20"/>
                  <a:gd name="G25" fmla="+- 10800 10800 0"/>
                  <a:gd name="G26" fmla="?: G9 G17 G25"/>
                  <a:gd name="G27" fmla="?: G9 0 21600"/>
                  <a:gd name="G28" fmla="cos 10800 -11022851"/>
                  <a:gd name="G29" fmla="sin 10800 -11022851"/>
                  <a:gd name="G30" fmla="sin 10800 -11022851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022851 G34 0"/>
                  <a:gd name="G36" fmla="?: G6 G35 G31"/>
                  <a:gd name="G37" fmla="+- 21600 0 G36"/>
                  <a:gd name="G38" fmla="?: G4 0 G33"/>
                  <a:gd name="G39" fmla="?: -11022851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8 w 21600"/>
                  <a:gd name="T15" fmla="*/ 8590 h 21600"/>
                  <a:gd name="T16" fmla="*/ 10800 w 21600"/>
                  <a:gd name="T17" fmla="*/ 0 h 21600"/>
                  <a:gd name="T18" fmla="*/ 21372 w 21600"/>
                  <a:gd name="T19" fmla="*/ 859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28" y="8590"/>
                    </a:moveTo>
                    <a:cubicBezTo>
                      <a:pt x="1274" y="3585"/>
                      <a:pt x="5686" y="-1"/>
                      <a:pt x="10800" y="0"/>
                    </a:cubicBezTo>
                    <a:cubicBezTo>
                      <a:pt x="15913" y="0"/>
                      <a:pt x="20325" y="3585"/>
                      <a:pt x="21371" y="8590"/>
                    </a:cubicBezTo>
                    <a:cubicBezTo>
                      <a:pt x="20325" y="3585"/>
                      <a:pt x="15913" y="-1"/>
                      <a:pt x="10799" y="0"/>
                    </a:cubicBezTo>
                    <a:cubicBezTo>
                      <a:pt x="5686" y="0"/>
                      <a:pt x="1274" y="3585"/>
                      <a:pt x="228" y="85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83" name="Line 107"/>
            <p:cNvSpPr>
              <a:spLocks noChangeShapeType="1"/>
            </p:cNvSpPr>
            <p:nvPr/>
          </p:nvSpPr>
          <p:spPr bwMode="auto">
            <a:xfrm>
              <a:off x="4608" y="1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4" name="Text Box 108"/>
            <p:cNvSpPr txBox="1">
              <a:spLocks noChangeArrowheads="1"/>
            </p:cNvSpPr>
            <p:nvPr/>
          </p:nvSpPr>
          <p:spPr bwMode="auto">
            <a:xfrm>
              <a:off x="60" y="2076"/>
              <a:ext cx="753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u="sng"/>
                <a:t>Feed</a:t>
              </a:r>
              <a:endParaRPr lang="en-US" sz="1200" b="1"/>
            </a:p>
            <a:p>
              <a:endParaRPr lang="en-US" sz="1200" b="1"/>
            </a:p>
            <a:p>
              <a:r>
                <a:rPr lang="en-US" sz="1200" b="1"/>
                <a:t>Methane</a:t>
              </a:r>
            </a:p>
            <a:p>
              <a:r>
                <a:rPr lang="en-US" sz="1200" b="1"/>
                <a:t>Ethane (LK)</a:t>
              </a:r>
            </a:p>
            <a:p>
              <a:r>
                <a:rPr lang="en-US" sz="1200" b="1"/>
                <a:t>Propane</a:t>
              </a:r>
            </a:p>
            <a:p>
              <a:r>
                <a:rPr lang="en-US" sz="1200" b="1"/>
                <a:t>Butane</a:t>
              </a:r>
            </a:p>
            <a:p>
              <a:r>
                <a:rPr lang="en-US" sz="1200" b="1"/>
                <a:t>Pentane</a:t>
              </a:r>
              <a:endParaRPr lang="en-US" sz="1200"/>
            </a:p>
          </p:txBody>
        </p:sp>
        <p:sp>
          <p:nvSpPr>
            <p:cNvPr id="50285" name="Text Box 109"/>
            <p:cNvSpPr txBox="1">
              <a:spLocks noChangeArrowheads="1"/>
            </p:cNvSpPr>
            <p:nvPr/>
          </p:nvSpPr>
          <p:spPr bwMode="auto">
            <a:xfrm>
              <a:off x="4716" y="1140"/>
              <a:ext cx="8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Vapor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50286" name="Text Box 110"/>
            <p:cNvSpPr txBox="1">
              <a:spLocks noChangeArrowheads="1"/>
            </p:cNvSpPr>
            <p:nvPr/>
          </p:nvSpPr>
          <p:spPr bwMode="auto">
            <a:xfrm>
              <a:off x="4656" y="3456"/>
              <a:ext cx="8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b="1"/>
                <a:t>Liquid</a:t>
              </a:r>
            </a:p>
            <a:p>
              <a:r>
                <a:rPr lang="en-US" sz="1200" b="1"/>
                <a:t>product</a:t>
              </a:r>
              <a:endParaRPr lang="en-US" sz="1200"/>
            </a:p>
          </p:txBody>
        </p:sp>
        <p:sp>
          <p:nvSpPr>
            <p:cNvPr id="50287" name="Text Box 111"/>
            <p:cNvSpPr txBox="1">
              <a:spLocks noChangeArrowheads="1"/>
            </p:cNvSpPr>
            <p:nvPr/>
          </p:nvSpPr>
          <p:spPr bwMode="auto">
            <a:xfrm>
              <a:off x="1008" y="3751"/>
              <a:ext cx="50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Process</a:t>
              </a:r>
            </a:p>
            <a:p>
              <a:r>
                <a:rPr lang="en-US" sz="1200" b="1"/>
                <a:t>fluid</a:t>
              </a:r>
            </a:p>
          </p:txBody>
        </p:sp>
        <p:sp>
          <p:nvSpPr>
            <p:cNvPr id="50288" name="Text Box 112"/>
            <p:cNvSpPr txBox="1">
              <a:spLocks noChangeArrowheads="1"/>
            </p:cNvSpPr>
            <p:nvPr/>
          </p:nvSpPr>
          <p:spPr bwMode="auto">
            <a:xfrm>
              <a:off x="1871" y="3751"/>
              <a:ext cx="44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Steam</a:t>
              </a:r>
            </a:p>
          </p:txBody>
        </p:sp>
        <p:sp>
          <p:nvSpPr>
            <p:cNvPr id="50289" name="Oval 113"/>
            <p:cNvSpPr>
              <a:spLocks noChangeArrowheads="1"/>
            </p:cNvSpPr>
            <p:nvPr/>
          </p:nvSpPr>
          <p:spPr bwMode="auto">
            <a:xfrm>
              <a:off x="816" y="249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F1</a:t>
              </a:r>
              <a:endParaRPr lang="en-US" sz="1200"/>
            </a:p>
          </p:txBody>
        </p:sp>
        <p:sp>
          <p:nvSpPr>
            <p:cNvPr id="50290" name="Oval 114"/>
            <p:cNvSpPr>
              <a:spLocks noChangeArrowheads="1"/>
            </p:cNvSpPr>
            <p:nvPr/>
          </p:nvSpPr>
          <p:spPr bwMode="auto">
            <a:xfrm>
              <a:off x="864" y="326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F2</a:t>
              </a:r>
              <a:endParaRPr lang="en-US" sz="1200"/>
            </a:p>
          </p:txBody>
        </p:sp>
        <p:sp>
          <p:nvSpPr>
            <p:cNvPr id="50291" name="Line 115"/>
            <p:cNvSpPr>
              <a:spLocks noChangeShapeType="1"/>
            </p:cNvSpPr>
            <p:nvPr/>
          </p:nvSpPr>
          <p:spPr bwMode="auto">
            <a:xfrm>
              <a:off x="1296" y="31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2" name="Line 116"/>
            <p:cNvSpPr>
              <a:spLocks noChangeShapeType="1"/>
            </p:cNvSpPr>
            <p:nvPr/>
          </p:nvSpPr>
          <p:spPr bwMode="auto">
            <a:xfrm>
              <a:off x="2208" y="31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3" name="Oval 117"/>
            <p:cNvSpPr>
              <a:spLocks noChangeArrowheads="1"/>
            </p:cNvSpPr>
            <p:nvPr/>
          </p:nvSpPr>
          <p:spPr bwMode="auto">
            <a:xfrm>
              <a:off x="1824" y="326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F3</a:t>
              </a:r>
              <a:endParaRPr lang="en-US" sz="1200"/>
            </a:p>
          </p:txBody>
        </p:sp>
        <p:sp>
          <p:nvSpPr>
            <p:cNvPr id="50294" name="Oval 118"/>
            <p:cNvSpPr>
              <a:spLocks noChangeArrowheads="1"/>
            </p:cNvSpPr>
            <p:nvPr/>
          </p:nvSpPr>
          <p:spPr bwMode="auto">
            <a:xfrm>
              <a:off x="816" y="196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T1</a:t>
              </a:r>
              <a:endParaRPr lang="en-US" sz="1200"/>
            </a:p>
          </p:txBody>
        </p:sp>
        <p:sp>
          <p:nvSpPr>
            <p:cNvPr id="50295" name="Oval 119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T2</a:t>
              </a:r>
              <a:endParaRPr lang="en-US" sz="1200"/>
            </a:p>
          </p:txBody>
        </p:sp>
        <p:sp>
          <p:nvSpPr>
            <p:cNvPr id="50296" name="Oval 120"/>
            <p:cNvSpPr>
              <a:spLocks noChangeArrowheads="1"/>
            </p:cNvSpPr>
            <p:nvPr/>
          </p:nvSpPr>
          <p:spPr bwMode="auto">
            <a:xfrm>
              <a:off x="2340" y="255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T3</a:t>
              </a:r>
              <a:endParaRPr lang="en-US" sz="1200"/>
            </a:p>
          </p:txBody>
        </p:sp>
        <p:sp>
          <p:nvSpPr>
            <p:cNvPr id="50297" name="Oval 121"/>
            <p:cNvSpPr>
              <a:spLocks noChangeArrowheads="1"/>
            </p:cNvSpPr>
            <p:nvPr/>
          </p:nvSpPr>
          <p:spPr bwMode="auto">
            <a:xfrm>
              <a:off x="2352" y="192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T5</a:t>
              </a:r>
              <a:endParaRPr lang="en-US" sz="1200"/>
            </a:p>
          </p:txBody>
        </p:sp>
        <p:sp>
          <p:nvSpPr>
            <p:cNvPr id="50298" name="Oval 122"/>
            <p:cNvSpPr>
              <a:spLocks noChangeArrowheads="1"/>
            </p:cNvSpPr>
            <p:nvPr/>
          </p:nvSpPr>
          <p:spPr bwMode="auto">
            <a:xfrm>
              <a:off x="1632" y="249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T4</a:t>
              </a:r>
              <a:endParaRPr lang="en-US" sz="1200"/>
            </a:p>
          </p:txBody>
        </p:sp>
        <p:sp>
          <p:nvSpPr>
            <p:cNvPr id="50299" name="Oval 123"/>
            <p:cNvSpPr>
              <a:spLocks noChangeArrowheads="1"/>
            </p:cNvSpPr>
            <p:nvPr/>
          </p:nvSpPr>
          <p:spPr bwMode="auto">
            <a:xfrm>
              <a:off x="2928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T6</a:t>
              </a:r>
              <a:endParaRPr lang="en-US" sz="1200"/>
            </a:p>
          </p:txBody>
        </p:sp>
        <p:sp>
          <p:nvSpPr>
            <p:cNvPr id="50300" name="Oval 124"/>
            <p:cNvSpPr>
              <a:spLocks noChangeArrowheads="1"/>
            </p:cNvSpPr>
            <p:nvPr/>
          </p:nvSpPr>
          <p:spPr bwMode="auto">
            <a:xfrm>
              <a:off x="3456" y="12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P1</a:t>
              </a:r>
              <a:endParaRPr lang="en-US" sz="1200"/>
            </a:p>
          </p:txBody>
        </p:sp>
        <p:sp>
          <p:nvSpPr>
            <p:cNvPr id="50301" name="Oval 125"/>
            <p:cNvSpPr>
              <a:spLocks noChangeArrowheads="1"/>
            </p:cNvSpPr>
            <p:nvPr/>
          </p:nvSpPr>
          <p:spPr bwMode="auto">
            <a:xfrm>
              <a:off x="3600" y="259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L1</a:t>
              </a:r>
              <a:endParaRPr lang="en-US" sz="1200"/>
            </a:p>
          </p:txBody>
        </p:sp>
        <p:sp>
          <p:nvSpPr>
            <p:cNvPr id="50302" name="Oval 126"/>
            <p:cNvSpPr>
              <a:spLocks noChangeArrowheads="1"/>
            </p:cNvSpPr>
            <p:nvPr/>
          </p:nvSpPr>
          <p:spPr bwMode="auto">
            <a:xfrm>
              <a:off x="3360" y="355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A1</a:t>
              </a:r>
              <a:endParaRPr lang="en-US" sz="1200"/>
            </a:p>
          </p:txBody>
        </p:sp>
        <p:sp>
          <p:nvSpPr>
            <p:cNvPr id="50303" name="Line 127"/>
            <p:cNvSpPr>
              <a:spLocks noChangeShapeType="1"/>
            </p:cNvSpPr>
            <p:nvPr/>
          </p:nvSpPr>
          <p:spPr bwMode="auto">
            <a:xfrm>
              <a:off x="2487" y="22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4" name="Line 128"/>
            <p:cNvSpPr>
              <a:spLocks noChangeShapeType="1"/>
            </p:cNvSpPr>
            <p:nvPr/>
          </p:nvSpPr>
          <p:spPr bwMode="auto">
            <a:xfrm flipH="1">
              <a:off x="2211" y="2703"/>
              <a:ext cx="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5" name="Line 129"/>
            <p:cNvSpPr>
              <a:spLocks noChangeShapeType="1"/>
            </p:cNvSpPr>
            <p:nvPr/>
          </p:nvSpPr>
          <p:spPr bwMode="auto">
            <a:xfrm flipV="1">
              <a:off x="1776" y="2391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6" name="Line 130"/>
            <p:cNvSpPr>
              <a:spLocks noChangeShapeType="1"/>
            </p:cNvSpPr>
            <p:nvPr/>
          </p:nvSpPr>
          <p:spPr bwMode="auto">
            <a:xfrm>
              <a:off x="1773" y="2307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7" name="Line 131"/>
            <p:cNvSpPr>
              <a:spLocks noChangeShapeType="1"/>
            </p:cNvSpPr>
            <p:nvPr/>
          </p:nvSpPr>
          <p:spPr bwMode="auto">
            <a:xfrm flipV="1">
              <a:off x="960" y="2400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8" name="Line 132"/>
            <p:cNvSpPr>
              <a:spLocks noChangeShapeType="1"/>
            </p:cNvSpPr>
            <p:nvPr/>
          </p:nvSpPr>
          <p:spPr bwMode="auto">
            <a:xfrm>
              <a:off x="960" y="22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9" name="Line 133"/>
            <p:cNvSpPr>
              <a:spLocks noChangeShapeType="1"/>
            </p:cNvSpPr>
            <p:nvPr/>
          </p:nvSpPr>
          <p:spPr bwMode="auto">
            <a:xfrm>
              <a:off x="1155" y="3408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0" name="Line 134"/>
            <p:cNvSpPr>
              <a:spLocks noChangeShapeType="1"/>
            </p:cNvSpPr>
            <p:nvPr/>
          </p:nvSpPr>
          <p:spPr bwMode="auto">
            <a:xfrm>
              <a:off x="2112" y="3408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1" name="Line 135"/>
            <p:cNvSpPr>
              <a:spLocks noChangeShapeType="1"/>
            </p:cNvSpPr>
            <p:nvPr/>
          </p:nvSpPr>
          <p:spPr bwMode="auto">
            <a:xfrm flipV="1">
              <a:off x="3501" y="3453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2" name="Line 136"/>
            <p:cNvSpPr>
              <a:spLocks noChangeShapeType="1"/>
            </p:cNvSpPr>
            <p:nvPr/>
          </p:nvSpPr>
          <p:spPr bwMode="auto">
            <a:xfrm flipV="1">
              <a:off x="3738" y="2463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3" name="Line 137"/>
            <p:cNvSpPr>
              <a:spLocks noChangeShapeType="1"/>
            </p:cNvSpPr>
            <p:nvPr/>
          </p:nvSpPr>
          <p:spPr bwMode="auto">
            <a:xfrm flipH="1">
              <a:off x="3549" y="245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4" name="Line 138"/>
            <p:cNvSpPr>
              <a:spLocks noChangeShapeType="1"/>
            </p:cNvSpPr>
            <p:nvPr/>
          </p:nvSpPr>
          <p:spPr bwMode="auto">
            <a:xfrm>
              <a:off x="374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5" name="Line 139"/>
            <p:cNvSpPr>
              <a:spLocks noChangeShapeType="1"/>
            </p:cNvSpPr>
            <p:nvPr/>
          </p:nvSpPr>
          <p:spPr bwMode="auto">
            <a:xfrm flipH="1">
              <a:off x="35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6" name="Line 140"/>
            <p:cNvSpPr>
              <a:spLocks noChangeShapeType="1"/>
            </p:cNvSpPr>
            <p:nvPr/>
          </p:nvSpPr>
          <p:spPr bwMode="auto">
            <a:xfrm>
              <a:off x="3216" y="13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7" name="Line 141"/>
            <p:cNvSpPr>
              <a:spLocks noChangeShapeType="1"/>
            </p:cNvSpPr>
            <p:nvPr/>
          </p:nvSpPr>
          <p:spPr bwMode="auto">
            <a:xfrm flipH="1">
              <a:off x="3360" y="13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8" name="Text Box 142"/>
            <p:cNvSpPr txBox="1">
              <a:spLocks noChangeArrowheads="1"/>
            </p:cNvSpPr>
            <p:nvPr/>
          </p:nvSpPr>
          <p:spPr bwMode="auto">
            <a:xfrm>
              <a:off x="3504" y="3858"/>
              <a:ext cx="46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L. Key</a:t>
              </a:r>
              <a:endParaRPr lang="en-US" sz="1200"/>
            </a:p>
          </p:txBody>
        </p:sp>
        <p:sp>
          <p:nvSpPr>
            <p:cNvPr id="50319" name="Text Box 143"/>
            <p:cNvSpPr txBox="1">
              <a:spLocks noChangeArrowheads="1"/>
            </p:cNvSpPr>
            <p:nvPr/>
          </p:nvSpPr>
          <p:spPr bwMode="auto">
            <a:xfrm>
              <a:off x="4368" y="1968"/>
              <a:ext cx="1056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 </a:t>
              </a:r>
              <a:r>
                <a:rPr lang="en-US" sz="1200" b="1">
                  <a:sym typeface="Symbol" pitchFamily="18" charset="2"/>
                </a:rPr>
                <a:t> 1000 kPa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ym typeface="Symbol" pitchFamily="18" charset="2"/>
                </a:rPr>
                <a:t>T</a:t>
              </a:r>
              <a:r>
                <a:rPr lang="en-US" sz="1200" b="1"/>
                <a:t> </a:t>
              </a:r>
              <a:r>
                <a:rPr lang="en-US" sz="1200" b="1">
                  <a:sym typeface="Symbol" pitchFamily="18" charset="2"/>
                </a:rPr>
                <a:t> 298 K</a:t>
              </a:r>
            </a:p>
          </p:txBody>
        </p:sp>
      </p:grpSp>
      <p:sp>
        <p:nvSpPr>
          <p:cNvPr id="50320" name="Text Box 144"/>
          <p:cNvSpPr txBox="1">
            <a:spLocks noChangeArrowheads="1"/>
          </p:cNvSpPr>
          <p:nvPr/>
        </p:nvSpPr>
        <p:spPr bwMode="auto">
          <a:xfrm>
            <a:off x="685800" y="1219200"/>
            <a:ext cx="78486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Would you recommend applying multivariable MPC for control of the flash process?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lip" r:id="rId3" imgW="1857240" imgH="3995640" progId="MS_ClipArt_Gallery.5">
                  <p:embed/>
                </p:oleObj>
              </mc:Choice>
              <mc:Fallback>
                <p:oleObj name="Clip" r:id="rId3" imgW="1857240" imgH="39956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62000" y="1524000"/>
          <a:ext cx="903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lip" r:id="rId5" imgW="2701800" imgH="4019400" progId="MS_ClipArt_Gallery.5">
                  <p:embed/>
                </p:oleObj>
              </mc:Choice>
              <mc:Fallback>
                <p:oleObj name="Clip" r:id="rId5" imgW="2701800" imgH="40194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9032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0" y="2362200"/>
            <a:ext cx="6096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Explain centralized control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Build a discrete process model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Explain the trajectory optimization for MPC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Explain the advantages of MPC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Describe criteria for selecting MPC over multiloop control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LEARNING RESOURCES</a:t>
            </a:r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543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 dirty="0"/>
              <a:t>SITE PC-EDUCATION WEB </a:t>
            </a:r>
          </a:p>
          <a:p>
            <a:r>
              <a:rPr lang="en-US" b="1" dirty="0"/>
              <a:t>	- Tutorials (Chapter 23)</a:t>
            </a:r>
          </a:p>
          <a:p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The Textbook, naturally, for more examples.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Addition information on MPC control is given in the following </a:t>
            </a:r>
            <a:r>
              <a:rPr lang="en-US" b="1" dirty="0" smtClean="0"/>
              <a:t>references.</a:t>
            </a:r>
          </a:p>
          <a:p>
            <a:pPr>
              <a:buFontTx/>
              <a:buChar char="•"/>
            </a:pPr>
            <a:endParaRPr lang="en-US" b="1" dirty="0"/>
          </a:p>
          <a:p>
            <a:r>
              <a:rPr lang="en-US" sz="1800" b="1" dirty="0" err="1"/>
              <a:t>Brosilow</a:t>
            </a:r>
            <a:r>
              <a:rPr lang="en-US" sz="1800" b="1" dirty="0"/>
              <a:t>, C. and B. Joseph, </a:t>
            </a:r>
            <a:r>
              <a:rPr lang="en-US" sz="1800" b="1" i="1" dirty="0"/>
              <a:t>Techniques of Model-Based Control</a:t>
            </a:r>
            <a:r>
              <a:rPr lang="en-US" sz="1800" b="1" dirty="0"/>
              <a:t>, Prentice Hall, Upper Saddle River, 2002 - Some additional introductory material on MPC</a:t>
            </a:r>
          </a:p>
          <a:p>
            <a:r>
              <a:rPr lang="en-US" sz="1800" b="1" dirty="0" err="1"/>
              <a:t>Maciejowski</a:t>
            </a:r>
            <a:r>
              <a:rPr lang="en-US" sz="1800" b="1" dirty="0"/>
              <a:t>, J.M., </a:t>
            </a:r>
            <a:r>
              <a:rPr lang="en-US" sz="1800" b="1" i="1" dirty="0"/>
              <a:t>Predictive Control with Constraints</a:t>
            </a:r>
            <a:r>
              <a:rPr lang="en-US" sz="1800" b="1" dirty="0"/>
              <a:t>, Prentice Hall,  Harlow, England, 2002 - A clearly presented, comprehensive presentation at the advanced level</a:t>
            </a:r>
          </a:p>
          <a:p>
            <a:r>
              <a:rPr lang="en-US" sz="1800" b="1" dirty="0"/>
              <a:t>Qin, S. J. and T. </a:t>
            </a:r>
            <a:r>
              <a:rPr lang="en-US" sz="1800" b="1" dirty="0" err="1"/>
              <a:t>Badgwell</a:t>
            </a:r>
            <a:r>
              <a:rPr lang="en-US" sz="1800" b="1" dirty="0"/>
              <a:t> - A Survey of industrial model predictive control technology, </a:t>
            </a:r>
            <a:r>
              <a:rPr lang="en-US" sz="1800" b="1" i="1" dirty="0"/>
              <a:t>Control Engineering Practice</a:t>
            </a:r>
            <a:r>
              <a:rPr lang="en-US" sz="1800" b="1" dirty="0"/>
              <a:t>, 11, 733-764, 2003</a:t>
            </a:r>
            <a:endParaRPr lang="en-US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23: SUGGESTIONS FOR SELF-STUDY</a:t>
            </a:r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1.	Discuss the similarities and differences between IMC and MPC algorithms.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2.	Find a recent journal article with an industrial application of MPC.  Describe why you think that MPC was a good (or poor) choice for control.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3.	Prove that the solution to the MPC controller gain (K</a:t>
            </a:r>
            <a:r>
              <a:rPr lang="en-US" b="1" baseline="-25000" dirty="0"/>
              <a:t>MPC</a:t>
            </a:r>
            <a:r>
              <a:rPr lang="en-US" b="1" dirty="0"/>
              <a:t>) is the least squares equation.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4.	Discuss the effect of one or more manipulated variable encountering and remaining at a bound (either upper or lower).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5.	Compare PID with decoupling with multivariable MPC; discuss advantages of each.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029200" y="1371600"/>
            <a:ext cx="3733800" cy="2362200"/>
            <a:chOff x="1056" y="1296"/>
            <a:chExt cx="3072" cy="2112"/>
          </a:xfrm>
        </p:grpSpPr>
        <p:sp>
          <p:nvSpPr>
            <p:cNvPr id="52227" name="AutoShape 3"/>
            <p:cNvSpPr>
              <a:spLocks noChangeArrowheads="1"/>
            </p:cNvSpPr>
            <p:nvPr/>
          </p:nvSpPr>
          <p:spPr bwMode="auto">
            <a:xfrm>
              <a:off x="1712" y="2119"/>
              <a:ext cx="776" cy="850"/>
            </a:xfrm>
            <a:prstGeom prst="can">
              <a:avLst>
                <a:gd name="adj" fmla="val 2738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 flipV="1">
              <a:off x="2767" y="2889"/>
              <a:ext cx="209" cy="83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AutoShape 5"/>
            <p:cNvSpPr>
              <a:spLocks noChangeArrowheads="1"/>
            </p:cNvSpPr>
            <p:nvPr/>
          </p:nvSpPr>
          <p:spPr bwMode="auto">
            <a:xfrm>
              <a:off x="1919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AutoShape 6"/>
            <p:cNvSpPr>
              <a:spLocks noChangeArrowheads="1"/>
            </p:cNvSpPr>
            <p:nvPr/>
          </p:nvSpPr>
          <p:spPr bwMode="auto">
            <a:xfrm>
              <a:off x="1832" y="2668"/>
              <a:ext cx="208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AutoShape 7"/>
            <p:cNvSpPr>
              <a:spLocks noChangeArrowheads="1"/>
            </p:cNvSpPr>
            <p:nvPr/>
          </p:nvSpPr>
          <p:spPr bwMode="auto">
            <a:xfrm>
              <a:off x="2010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AutoShape 8"/>
            <p:cNvSpPr>
              <a:spLocks noChangeArrowheads="1"/>
            </p:cNvSpPr>
            <p:nvPr/>
          </p:nvSpPr>
          <p:spPr bwMode="auto">
            <a:xfrm>
              <a:off x="2070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>
              <a:off x="2160" y="2668"/>
              <a:ext cx="208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>
              <a:off x="1832" y="2777"/>
              <a:ext cx="0" cy="4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2368" y="2777"/>
              <a:ext cx="0" cy="4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36" name="Group 12"/>
            <p:cNvGrpSpPr>
              <a:grpSpLocks/>
            </p:cNvGrpSpPr>
            <p:nvPr/>
          </p:nvGrpSpPr>
          <p:grpSpPr bwMode="auto">
            <a:xfrm>
              <a:off x="2286" y="3185"/>
              <a:ext cx="184" cy="165"/>
              <a:chOff x="306" y="575"/>
              <a:chExt cx="1142" cy="625"/>
            </a:xfrm>
          </p:grpSpPr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0" name="Line 16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1" name="Line 17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2" name="Line 18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3" name="Freeform 19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44" name="Group 20"/>
            <p:cNvGrpSpPr>
              <a:grpSpLocks/>
            </p:cNvGrpSpPr>
            <p:nvPr/>
          </p:nvGrpSpPr>
          <p:grpSpPr bwMode="auto">
            <a:xfrm rot="-5400000">
              <a:off x="3284" y="2617"/>
              <a:ext cx="170" cy="179"/>
              <a:chOff x="306" y="575"/>
              <a:chExt cx="1142" cy="625"/>
            </a:xfrm>
          </p:grpSpPr>
          <p:sp>
            <p:nvSpPr>
              <p:cNvPr id="52245" name="Line 21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52" name="Group 28"/>
            <p:cNvGrpSpPr>
              <a:grpSpLocks/>
            </p:cNvGrpSpPr>
            <p:nvPr/>
          </p:nvGrpSpPr>
          <p:grpSpPr bwMode="auto">
            <a:xfrm rot="-5400000">
              <a:off x="1265" y="1850"/>
              <a:ext cx="169" cy="178"/>
              <a:chOff x="306" y="575"/>
              <a:chExt cx="1142" cy="625"/>
            </a:xfrm>
          </p:grpSpPr>
          <p:sp>
            <p:nvSpPr>
              <p:cNvPr id="52253" name="Line 2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2757" y="2723"/>
              <a:ext cx="237" cy="19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Line 37"/>
            <p:cNvSpPr>
              <a:spLocks noChangeShapeType="1"/>
            </p:cNvSpPr>
            <p:nvPr/>
          </p:nvSpPr>
          <p:spPr bwMode="auto">
            <a:xfrm flipH="1">
              <a:off x="2485" y="2828"/>
              <a:ext cx="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2" name="Line 38"/>
            <p:cNvSpPr>
              <a:spLocks noChangeShapeType="1"/>
            </p:cNvSpPr>
            <p:nvPr/>
          </p:nvSpPr>
          <p:spPr bwMode="auto">
            <a:xfrm>
              <a:off x="2865" y="2725"/>
              <a:ext cx="4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Line 39"/>
            <p:cNvSpPr>
              <a:spLocks noChangeShapeType="1"/>
            </p:cNvSpPr>
            <p:nvPr/>
          </p:nvSpPr>
          <p:spPr bwMode="auto">
            <a:xfrm>
              <a:off x="3461" y="2725"/>
              <a:ext cx="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40"/>
            <p:cNvSpPr>
              <a:spLocks noChangeShapeType="1"/>
            </p:cNvSpPr>
            <p:nvPr/>
          </p:nvSpPr>
          <p:spPr bwMode="auto">
            <a:xfrm>
              <a:off x="2368" y="3353"/>
              <a:ext cx="0" cy="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Line 41"/>
            <p:cNvSpPr>
              <a:spLocks noChangeShapeType="1"/>
            </p:cNvSpPr>
            <p:nvPr/>
          </p:nvSpPr>
          <p:spPr bwMode="auto">
            <a:xfrm>
              <a:off x="1891" y="1955"/>
              <a:ext cx="0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Line 42"/>
            <p:cNvSpPr>
              <a:spLocks noChangeShapeType="1"/>
            </p:cNvSpPr>
            <p:nvPr/>
          </p:nvSpPr>
          <p:spPr bwMode="auto">
            <a:xfrm flipH="1">
              <a:off x="1443" y="1955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Line 43"/>
            <p:cNvSpPr>
              <a:spLocks noChangeShapeType="1"/>
            </p:cNvSpPr>
            <p:nvPr/>
          </p:nvSpPr>
          <p:spPr bwMode="auto">
            <a:xfrm flipH="1">
              <a:off x="1056" y="1955"/>
              <a:ext cx="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Oval 44"/>
            <p:cNvSpPr>
              <a:spLocks noChangeArrowheads="1"/>
            </p:cNvSpPr>
            <p:nvPr/>
          </p:nvSpPr>
          <p:spPr bwMode="auto">
            <a:xfrm>
              <a:off x="2561" y="2393"/>
              <a:ext cx="209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</a:t>
              </a:r>
            </a:p>
          </p:txBody>
        </p:sp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>
              <a:off x="2666" y="2585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Line 46"/>
            <p:cNvSpPr>
              <a:spLocks noChangeShapeType="1"/>
            </p:cNvSpPr>
            <p:nvPr/>
          </p:nvSpPr>
          <p:spPr bwMode="auto">
            <a:xfrm flipH="1">
              <a:off x="2488" y="2723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Line 47"/>
            <p:cNvSpPr>
              <a:spLocks noChangeShapeType="1"/>
            </p:cNvSpPr>
            <p:nvPr/>
          </p:nvSpPr>
          <p:spPr bwMode="auto">
            <a:xfrm flipV="1">
              <a:off x="2675" y="2317"/>
              <a:ext cx="0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Line 48"/>
            <p:cNvSpPr>
              <a:spLocks noChangeShapeType="1"/>
            </p:cNvSpPr>
            <p:nvPr/>
          </p:nvSpPr>
          <p:spPr bwMode="auto">
            <a:xfrm flipH="1">
              <a:off x="2488" y="2311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3" name="Oval 49"/>
            <p:cNvSpPr>
              <a:spLocks noChangeArrowheads="1"/>
            </p:cNvSpPr>
            <p:nvPr/>
          </p:nvSpPr>
          <p:spPr bwMode="auto">
            <a:xfrm>
              <a:off x="1563" y="1625"/>
              <a:ext cx="208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</a:t>
              </a:r>
            </a:p>
          </p:txBody>
        </p:sp>
        <p:sp>
          <p:nvSpPr>
            <p:cNvPr id="52274" name="Oval 50"/>
            <p:cNvSpPr>
              <a:spLocks noChangeArrowheads="1"/>
            </p:cNvSpPr>
            <p:nvPr/>
          </p:nvSpPr>
          <p:spPr bwMode="auto">
            <a:xfrm>
              <a:off x="2098" y="1899"/>
              <a:ext cx="209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</a:t>
              </a:r>
            </a:p>
          </p:txBody>
        </p:sp>
        <p:sp>
          <p:nvSpPr>
            <p:cNvPr id="52275" name="Oval 51"/>
            <p:cNvSpPr>
              <a:spLocks noChangeArrowheads="1"/>
            </p:cNvSpPr>
            <p:nvPr/>
          </p:nvSpPr>
          <p:spPr bwMode="auto">
            <a:xfrm>
              <a:off x="1399" y="2674"/>
              <a:ext cx="20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</a:t>
              </a:r>
            </a:p>
          </p:txBody>
        </p:sp>
        <p:sp>
          <p:nvSpPr>
            <p:cNvPr id="52276" name="Line 52"/>
            <p:cNvSpPr>
              <a:spLocks noChangeShapeType="1"/>
            </p:cNvSpPr>
            <p:nvPr/>
          </p:nvSpPr>
          <p:spPr bwMode="auto">
            <a:xfrm>
              <a:off x="1653" y="1818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Line 53"/>
            <p:cNvSpPr>
              <a:spLocks noChangeShapeType="1"/>
            </p:cNvSpPr>
            <p:nvPr/>
          </p:nvSpPr>
          <p:spPr bwMode="auto">
            <a:xfrm>
              <a:off x="1605" y="2762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Text Box 54"/>
            <p:cNvSpPr txBox="1">
              <a:spLocks noChangeArrowheads="1"/>
            </p:cNvSpPr>
            <p:nvPr/>
          </p:nvSpPr>
          <p:spPr bwMode="auto">
            <a:xfrm>
              <a:off x="3026" y="1516"/>
              <a:ext cx="714" cy="431"/>
            </a:xfrm>
            <a:prstGeom prst="rect">
              <a:avLst/>
            </a:prstGeom>
            <a:solidFill>
              <a:srgbClr val="FFA7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Centralized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Controller</a:t>
              </a:r>
              <a:endParaRPr lang="en-US" sz="1200" b="1"/>
            </a:p>
          </p:txBody>
        </p:sp>
        <p:sp>
          <p:nvSpPr>
            <p:cNvPr id="52279" name="Line 55"/>
            <p:cNvSpPr>
              <a:spLocks noChangeShapeType="1"/>
            </p:cNvSpPr>
            <p:nvPr/>
          </p:nvSpPr>
          <p:spPr bwMode="auto">
            <a:xfrm>
              <a:off x="1771" y="1707"/>
              <a:ext cx="12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0" name="Line 56"/>
            <p:cNvSpPr>
              <a:spLocks noChangeShapeType="1"/>
            </p:cNvSpPr>
            <p:nvPr/>
          </p:nvSpPr>
          <p:spPr bwMode="auto">
            <a:xfrm>
              <a:off x="2786" y="2503"/>
              <a:ext cx="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Line 57"/>
            <p:cNvSpPr>
              <a:spLocks noChangeShapeType="1"/>
            </p:cNvSpPr>
            <p:nvPr/>
          </p:nvSpPr>
          <p:spPr bwMode="auto">
            <a:xfrm flipV="1">
              <a:off x="2846" y="1818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2" name="Line 58"/>
            <p:cNvSpPr>
              <a:spLocks noChangeShapeType="1"/>
            </p:cNvSpPr>
            <p:nvPr/>
          </p:nvSpPr>
          <p:spPr bwMode="auto">
            <a:xfrm>
              <a:off x="2846" y="1818"/>
              <a:ext cx="1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Freeform 59"/>
            <p:cNvSpPr>
              <a:spLocks/>
            </p:cNvSpPr>
            <p:nvPr/>
          </p:nvSpPr>
          <p:spPr bwMode="auto">
            <a:xfrm>
              <a:off x="2194" y="1764"/>
              <a:ext cx="830" cy="1"/>
            </a:xfrm>
            <a:custGeom>
              <a:avLst/>
              <a:gdLst>
                <a:gd name="T0" fmla="*/ 0 w 726"/>
                <a:gd name="T1" fmla="*/ 0 h 1"/>
                <a:gd name="T2" fmla="*/ 726 w 72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6" h="1">
                  <a:moveTo>
                    <a:pt x="0" y="0"/>
                  </a:moveTo>
                  <a:lnTo>
                    <a:pt x="72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4" name="Line 60"/>
            <p:cNvSpPr>
              <a:spLocks noChangeShapeType="1"/>
            </p:cNvSpPr>
            <p:nvPr/>
          </p:nvSpPr>
          <p:spPr bwMode="auto">
            <a:xfrm>
              <a:off x="2475" y="3250"/>
              <a:ext cx="1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5" name="Line 61"/>
            <p:cNvSpPr>
              <a:spLocks noChangeShapeType="1"/>
            </p:cNvSpPr>
            <p:nvPr/>
          </p:nvSpPr>
          <p:spPr bwMode="auto">
            <a:xfrm flipV="1">
              <a:off x="4110" y="1687"/>
              <a:ext cx="0" cy="1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6" name="Line 62"/>
            <p:cNvSpPr>
              <a:spLocks noChangeShapeType="1"/>
            </p:cNvSpPr>
            <p:nvPr/>
          </p:nvSpPr>
          <p:spPr bwMode="auto">
            <a:xfrm flipH="1">
              <a:off x="3736" y="1687"/>
              <a:ext cx="3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7" name="Line 63"/>
            <p:cNvSpPr>
              <a:spLocks noChangeShapeType="1"/>
            </p:cNvSpPr>
            <p:nvPr/>
          </p:nvSpPr>
          <p:spPr bwMode="auto">
            <a:xfrm>
              <a:off x="3741" y="1818"/>
              <a:ext cx="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8" name="Line 64"/>
            <p:cNvSpPr>
              <a:spLocks noChangeShapeType="1"/>
            </p:cNvSpPr>
            <p:nvPr/>
          </p:nvSpPr>
          <p:spPr bwMode="auto">
            <a:xfrm>
              <a:off x="3949" y="1818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9" name="Line 65"/>
            <p:cNvSpPr>
              <a:spLocks noChangeShapeType="1"/>
            </p:cNvSpPr>
            <p:nvPr/>
          </p:nvSpPr>
          <p:spPr bwMode="auto">
            <a:xfrm flipH="1">
              <a:off x="3352" y="2503"/>
              <a:ext cx="5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0" name="Line 66"/>
            <p:cNvSpPr>
              <a:spLocks noChangeShapeType="1"/>
            </p:cNvSpPr>
            <p:nvPr/>
          </p:nvSpPr>
          <p:spPr bwMode="auto">
            <a:xfrm>
              <a:off x="3352" y="2503"/>
              <a:ext cx="0" cy="1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1" name="Line 67"/>
            <p:cNvSpPr>
              <a:spLocks noChangeShapeType="1"/>
            </p:cNvSpPr>
            <p:nvPr/>
          </p:nvSpPr>
          <p:spPr bwMode="auto">
            <a:xfrm>
              <a:off x="3741" y="1570"/>
              <a:ext cx="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2" name="Line 68"/>
            <p:cNvSpPr>
              <a:spLocks noChangeShapeType="1"/>
            </p:cNvSpPr>
            <p:nvPr/>
          </p:nvSpPr>
          <p:spPr bwMode="auto">
            <a:xfrm flipV="1">
              <a:off x="4128" y="1296"/>
              <a:ext cx="0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3" name="Line 69"/>
            <p:cNvSpPr>
              <a:spLocks noChangeShapeType="1"/>
            </p:cNvSpPr>
            <p:nvPr/>
          </p:nvSpPr>
          <p:spPr bwMode="auto">
            <a:xfrm flipH="1">
              <a:off x="1384" y="1296"/>
              <a:ext cx="2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4" name="Line 70"/>
            <p:cNvSpPr>
              <a:spLocks noChangeShapeType="1"/>
            </p:cNvSpPr>
            <p:nvPr/>
          </p:nvSpPr>
          <p:spPr bwMode="auto">
            <a:xfrm>
              <a:off x="1352" y="1304"/>
              <a:ext cx="0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5" name="Line 71"/>
            <p:cNvSpPr>
              <a:spLocks noChangeShapeType="1"/>
            </p:cNvSpPr>
            <p:nvPr/>
          </p:nvSpPr>
          <p:spPr bwMode="auto">
            <a:xfrm>
              <a:off x="2208" y="2080"/>
              <a:ext cx="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6" name="Line 72"/>
            <p:cNvSpPr>
              <a:spLocks noChangeShapeType="1"/>
            </p:cNvSpPr>
            <p:nvPr/>
          </p:nvSpPr>
          <p:spPr bwMode="auto">
            <a:xfrm>
              <a:off x="2194" y="1764"/>
              <a:ext cx="0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97" name="Text Box 73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52298" name="Text Box 74"/>
          <p:cNvSpPr txBox="1">
            <a:spLocks noChangeArrowheads="1"/>
          </p:cNvSpPr>
          <p:nvPr/>
        </p:nvSpPr>
        <p:spPr bwMode="auto">
          <a:xfrm>
            <a:off x="914400" y="1981200"/>
            <a:ext cx="342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Centralized Control </a:t>
            </a:r>
            <a:r>
              <a:rPr lang="en-US" b="1" dirty="0"/>
              <a:t>is applied to control systems with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interaction</a:t>
            </a:r>
            <a:r>
              <a:rPr lang="en-US" b="1" dirty="0"/>
              <a:t>.</a:t>
            </a:r>
          </a:p>
        </p:txBody>
      </p:sp>
      <p:sp>
        <p:nvSpPr>
          <p:cNvPr id="52307" name="Text Box 83"/>
          <p:cNvSpPr txBox="1">
            <a:spLocks noChangeArrowheads="1"/>
          </p:cNvSpPr>
          <p:nvPr/>
        </p:nvSpPr>
        <p:spPr bwMode="auto">
          <a:xfrm>
            <a:off x="685800" y="4191000"/>
            <a:ext cx="807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9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All process information is used by the controller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Better control performance is possible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Substantial increases in controller complexity and </a:t>
            </a:r>
          </a:p>
          <a:p>
            <a:r>
              <a:rPr lang="en-US" b="1"/>
              <a:t>	real-time computations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5029200" y="1371600"/>
            <a:ext cx="3733800" cy="2362200"/>
            <a:chOff x="1056" y="1296"/>
            <a:chExt cx="3072" cy="2112"/>
          </a:xfrm>
        </p:grpSpPr>
        <p:sp>
          <p:nvSpPr>
            <p:cNvPr id="53251" name="AutoShape 3"/>
            <p:cNvSpPr>
              <a:spLocks noChangeArrowheads="1"/>
            </p:cNvSpPr>
            <p:nvPr/>
          </p:nvSpPr>
          <p:spPr bwMode="auto">
            <a:xfrm>
              <a:off x="1712" y="2119"/>
              <a:ext cx="776" cy="850"/>
            </a:xfrm>
            <a:prstGeom prst="can">
              <a:avLst>
                <a:gd name="adj" fmla="val 27384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2" name="AutoShape 4"/>
            <p:cNvSpPr>
              <a:spLocks noChangeArrowheads="1"/>
            </p:cNvSpPr>
            <p:nvPr/>
          </p:nvSpPr>
          <p:spPr bwMode="auto">
            <a:xfrm flipV="1">
              <a:off x="2767" y="2889"/>
              <a:ext cx="209" cy="83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AutoShape 5"/>
            <p:cNvSpPr>
              <a:spLocks noChangeArrowheads="1"/>
            </p:cNvSpPr>
            <p:nvPr/>
          </p:nvSpPr>
          <p:spPr bwMode="auto">
            <a:xfrm>
              <a:off x="1919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>
              <a:off x="1832" y="2668"/>
              <a:ext cx="208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>
              <a:off x="2010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AutoShape 8"/>
            <p:cNvSpPr>
              <a:spLocks noChangeArrowheads="1"/>
            </p:cNvSpPr>
            <p:nvPr/>
          </p:nvSpPr>
          <p:spPr bwMode="auto">
            <a:xfrm>
              <a:off x="2070" y="2668"/>
              <a:ext cx="209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AutoShape 9"/>
            <p:cNvSpPr>
              <a:spLocks noChangeArrowheads="1"/>
            </p:cNvSpPr>
            <p:nvPr/>
          </p:nvSpPr>
          <p:spPr bwMode="auto">
            <a:xfrm>
              <a:off x="2160" y="2668"/>
              <a:ext cx="208" cy="192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>
              <a:off x="1832" y="2777"/>
              <a:ext cx="0" cy="4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2368" y="2777"/>
              <a:ext cx="0" cy="4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60" name="Group 12"/>
            <p:cNvGrpSpPr>
              <a:grpSpLocks/>
            </p:cNvGrpSpPr>
            <p:nvPr/>
          </p:nvGrpSpPr>
          <p:grpSpPr bwMode="auto">
            <a:xfrm>
              <a:off x="2286" y="3185"/>
              <a:ext cx="184" cy="165"/>
              <a:chOff x="306" y="575"/>
              <a:chExt cx="1142" cy="625"/>
            </a:xfrm>
          </p:grpSpPr>
          <p:sp>
            <p:nvSpPr>
              <p:cNvPr id="53261" name="Line 13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2" name="Line 14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3" name="Line 15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5" name="Line 17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6" name="Line 18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7" name="Freeform 19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68" name="Group 20"/>
            <p:cNvGrpSpPr>
              <a:grpSpLocks/>
            </p:cNvGrpSpPr>
            <p:nvPr/>
          </p:nvGrpSpPr>
          <p:grpSpPr bwMode="auto">
            <a:xfrm rot="-5400000">
              <a:off x="3284" y="2617"/>
              <a:ext cx="170" cy="179"/>
              <a:chOff x="306" y="575"/>
              <a:chExt cx="1142" cy="625"/>
            </a:xfrm>
          </p:grpSpPr>
          <p:sp>
            <p:nvSpPr>
              <p:cNvPr id="53269" name="Line 21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2" name="Line 24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3" name="Line 25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4" name="Line 26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76" name="Group 28"/>
            <p:cNvGrpSpPr>
              <a:grpSpLocks/>
            </p:cNvGrpSpPr>
            <p:nvPr/>
          </p:nvGrpSpPr>
          <p:grpSpPr bwMode="auto">
            <a:xfrm rot="-5400000">
              <a:off x="1265" y="1850"/>
              <a:ext cx="169" cy="178"/>
              <a:chOff x="306" y="575"/>
              <a:chExt cx="1142" cy="625"/>
            </a:xfrm>
          </p:grpSpPr>
          <p:sp>
            <p:nvSpPr>
              <p:cNvPr id="53277" name="Line 2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8" name="Line 3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9" name="Line 3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0" name="Line 3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1" name="Line 3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2" name="Line 3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3" name="Freeform 3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84" name="Oval 36"/>
            <p:cNvSpPr>
              <a:spLocks noChangeArrowheads="1"/>
            </p:cNvSpPr>
            <p:nvPr/>
          </p:nvSpPr>
          <p:spPr bwMode="auto">
            <a:xfrm>
              <a:off x="2757" y="2723"/>
              <a:ext cx="237" cy="191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Line 37"/>
            <p:cNvSpPr>
              <a:spLocks noChangeShapeType="1"/>
            </p:cNvSpPr>
            <p:nvPr/>
          </p:nvSpPr>
          <p:spPr bwMode="auto">
            <a:xfrm flipH="1">
              <a:off x="2485" y="2828"/>
              <a:ext cx="3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Line 38"/>
            <p:cNvSpPr>
              <a:spLocks noChangeShapeType="1"/>
            </p:cNvSpPr>
            <p:nvPr/>
          </p:nvSpPr>
          <p:spPr bwMode="auto">
            <a:xfrm>
              <a:off x="2865" y="2725"/>
              <a:ext cx="4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Line 39"/>
            <p:cNvSpPr>
              <a:spLocks noChangeShapeType="1"/>
            </p:cNvSpPr>
            <p:nvPr/>
          </p:nvSpPr>
          <p:spPr bwMode="auto">
            <a:xfrm>
              <a:off x="3461" y="2725"/>
              <a:ext cx="22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Line 40"/>
            <p:cNvSpPr>
              <a:spLocks noChangeShapeType="1"/>
            </p:cNvSpPr>
            <p:nvPr/>
          </p:nvSpPr>
          <p:spPr bwMode="auto">
            <a:xfrm>
              <a:off x="2368" y="3353"/>
              <a:ext cx="0" cy="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Line 41"/>
            <p:cNvSpPr>
              <a:spLocks noChangeShapeType="1"/>
            </p:cNvSpPr>
            <p:nvPr/>
          </p:nvSpPr>
          <p:spPr bwMode="auto">
            <a:xfrm>
              <a:off x="1891" y="1955"/>
              <a:ext cx="0" cy="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 flipH="1">
              <a:off x="1443" y="1955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Line 43"/>
            <p:cNvSpPr>
              <a:spLocks noChangeShapeType="1"/>
            </p:cNvSpPr>
            <p:nvPr/>
          </p:nvSpPr>
          <p:spPr bwMode="auto">
            <a:xfrm flipH="1">
              <a:off x="1056" y="1955"/>
              <a:ext cx="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auto">
            <a:xfrm>
              <a:off x="2561" y="2393"/>
              <a:ext cx="209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L</a:t>
              </a:r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>
              <a:off x="2666" y="2585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Line 46"/>
            <p:cNvSpPr>
              <a:spLocks noChangeShapeType="1"/>
            </p:cNvSpPr>
            <p:nvPr/>
          </p:nvSpPr>
          <p:spPr bwMode="auto">
            <a:xfrm flipH="1">
              <a:off x="2488" y="2723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5" name="Line 47"/>
            <p:cNvSpPr>
              <a:spLocks noChangeShapeType="1"/>
            </p:cNvSpPr>
            <p:nvPr/>
          </p:nvSpPr>
          <p:spPr bwMode="auto">
            <a:xfrm flipV="1">
              <a:off x="2675" y="2317"/>
              <a:ext cx="0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Line 48"/>
            <p:cNvSpPr>
              <a:spLocks noChangeShapeType="1"/>
            </p:cNvSpPr>
            <p:nvPr/>
          </p:nvSpPr>
          <p:spPr bwMode="auto">
            <a:xfrm flipH="1">
              <a:off x="2488" y="2311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auto">
            <a:xfrm>
              <a:off x="1563" y="1625"/>
              <a:ext cx="208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F</a:t>
              </a:r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auto">
            <a:xfrm>
              <a:off x="2098" y="1899"/>
              <a:ext cx="209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T</a:t>
              </a:r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auto">
            <a:xfrm>
              <a:off x="1399" y="2674"/>
              <a:ext cx="20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1"/>
                <a:t>A</a:t>
              </a:r>
            </a:p>
          </p:txBody>
        </p:sp>
        <p:sp>
          <p:nvSpPr>
            <p:cNvPr id="53300" name="Line 52"/>
            <p:cNvSpPr>
              <a:spLocks noChangeShapeType="1"/>
            </p:cNvSpPr>
            <p:nvPr/>
          </p:nvSpPr>
          <p:spPr bwMode="auto">
            <a:xfrm>
              <a:off x="1653" y="1818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1" name="Line 53"/>
            <p:cNvSpPr>
              <a:spLocks noChangeShapeType="1"/>
            </p:cNvSpPr>
            <p:nvPr/>
          </p:nvSpPr>
          <p:spPr bwMode="auto">
            <a:xfrm>
              <a:off x="1605" y="2762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Text Box 54"/>
            <p:cNvSpPr txBox="1">
              <a:spLocks noChangeArrowheads="1"/>
            </p:cNvSpPr>
            <p:nvPr/>
          </p:nvSpPr>
          <p:spPr bwMode="auto">
            <a:xfrm>
              <a:off x="3026" y="1516"/>
              <a:ext cx="714" cy="431"/>
            </a:xfrm>
            <a:prstGeom prst="rect">
              <a:avLst/>
            </a:prstGeom>
            <a:solidFill>
              <a:srgbClr val="FFA7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Centralized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Controller</a:t>
              </a:r>
              <a:endParaRPr lang="en-US" sz="1200" b="1"/>
            </a:p>
          </p:txBody>
        </p:sp>
        <p:sp>
          <p:nvSpPr>
            <p:cNvPr id="53303" name="Line 55"/>
            <p:cNvSpPr>
              <a:spLocks noChangeShapeType="1"/>
            </p:cNvSpPr>
            <p:nvPr/>
          </p:nvSpPr>
          <p:spPr bwMode="auto">
            <a:xfrm>
              <a:off x="1771" y="1707"/>
              <a:ext cx="12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Line 56"/>
            <p:cNvSpPr>
              <a:spLocks noChangeShapeType="1"/>
            </p:cNvSpPr>
            <p:nvPr/>
          </p:nvSpPr>
          <p:spPr bwMode="auto">
            <a:xfrm>
              <a:off x="2786" y="2503"/>
              <a:ext cx="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5" name="Line 57"/>
            <p:cNvSpPr>
              <a:spLocks noChangeShapeType="1"/>
            </p:cNvSpPr>
            <p:nvPr/>
          </p:nvSpPr>
          <p:spPr bwMode="auto">
            <a:xfrm flipV="1">
              <a:off x="2846" y="1818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6" name="Line 58"/>
            <p:cNvSpPr>
              <a:spLocks noChangeShapeType="1"/>
            </p:cNvSpPr>
            <p:nvPr/>
          </p:nvSpPr>
          <p:spPr bwMode="auto">
            <a:xfrm>
              <a:off x="2846" y="1818"/>
              <a:ext cx="1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7" name="Freeform 59"/>
            <p:cNvSpPr>
              <a:spLocks/>
            </p:cNvSpPr>
            <p:nvPr/>
          </p:nvSpPr>
          <p:spPr bwMode="auto">
            <a:xfrm>
              <a:off x="2194" y="1764"/>
              <a:ext cx="830" cy="1"/>
            </a:xfrm>
            <a:custGeom>
              <a:avLst/>
              <a:gdLst>
                <a:gd name="T0" fmla="*/ 0 w 726"/>
                <a:gd name="T1" fmla="*/ 0 h 1"/>
                <a:gd name="T2" fmla="*/ 726 w 72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6" h="1">
                  <a:moveTo>
                    <a:pt x="0" y="0"/>
                  </a:moveTo>
                  <a:lnTo>
                    <a:pt x="726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>
              <a:off x="2475" y="3250"/>
              <a:ext cx="1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Line 61"/>
            <p:cNvSpPr>
              <a:spLocks noChangeShapeType="1"/>
            </p:cNvSpPr>
            <p:nvPr/>
          </p:nvSpPr>
          <p:spPr bwMode="auto">
            <a:xfrm flipV="1">
              <a:off x="4110" y="1687"/>
              <a:ext cx="0" cy="1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 flipH="1">
              <a:off x="3736" y="1687"/>
              <a:ext cx="3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1" name="Line 63"/>
            <p:cNvSpPr>
              <a:spLocks noChangeShapeType="1"/>
            </p:cNvSpPr>
            <p:nvPr/>
          </p:nvSpPr>
          <p:spPr bwMode="auto">
            <a:xfrm>
              <a:off x="3741" y="1818"/>
              <a:ext cx="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>
              <a:off x="3949" y="1818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3" name="Line 65"/>
            <p:cNvSpPr>
              <a:spLocks noChangeShapeType="1"/>
            </p:cNvSpPr>
            <p:nvPr/>
          </p:nvSpPr>
          <p:spPr bwMode="auto">
            <a:xfrm flipH="1">
              <a:off x="3352" y="2503"/>
              <a:ext cx="5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>
              <a:off x="3352" y="2503"/>
              <a:ext cx="0" cy="1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5" name="Line 67"/>
            <p:cNvSpPr>
              <a:spLocks noChangeShapeType="1"/>
            </p:cNvSpPr>
            <p:nvPr/>
          </p:nvSpPr>
          <p:spPr bwMode="auto">
            <a:xfrm>
              <a:off x="3741" y="1570"/>
              <a:ext cx="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 flipV="1">
              <a:off x="4128" y="1296"/>
              <a:ext cx="0" cy="2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7" name="Line 69"/>
            <p:cNvSpPr>
              <a:spLocks noChangeShapeType="1"/>
            </p:cNvSpPr>
            <p:nvPr/>
          </p:nvSpPr>
          <p:spPr bwMode="auto">
            <a:xfrm flipH="1">
              <a:off x="1384" y="1296"/>
              <a:ext cx="27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>
              <a:off x="1352" y="1304"/>
              <a:ext cx="0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9" name="Line 71"/>
            <p:cNvSpPr>
              <a:spLocks noChangeShapeType="1"/>
            </p:cNvSpPr>
            <p:nvPr/>
          </p:nvSpPr>
          <p:spPr bwMode="auto">
            <a:xfrm>
              <a:off x="2208" y="2080"/>
              <a:ext cx="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>
              <a:off x="2194" y="1764"/>
              <a:ext cx="0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21" name="Text Box 73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762000" y="1600200"/>
            <a:ext cx="3581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Centralized Control</a:t>
            </a:r>
            <a:r>
              <a:rPr lang="en-US" b="1" dirty="0"/>
              <a:t> developed in the 1960’s with major enhancements around 1980.</a:t>
            </a:r>
          </a:p>
        </p:txBody>
      </p:sp>
      <p:sp>
        <p:nvSpPr>
          <p:cNvPr id="53323" name="Text Box 75"/>
          <p:cNvSpPr txBox="1">
            <a:spLocks noChangeArrowheads="1"/>
          </p:cNvSpPr>
          <p:nvPr/>
        </p:nvSpPr>
        <p:spPr bwMode="auto">
          <a:xfrm>
            <a:off x="685800" y="3810000"/>
            <a:ext cx="80772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95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Original use was limited to few industries and highly skilled practitioners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Now widely applied in many industries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Good software facilitates applications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We will discuss the </a:t>
            </a:r>
            <a:r>
              <a:rPr lang="en-US" b="1" u="sng" dirty="0">
                <a:solidFill>
                  <a:schemeClr val="accent2"/>
                </a:solidFill>
              </a:rPr>
              <a:t>Dynamic Matrix Control</a:t>
            </a:r>
            <a:r>
              <a:rPr lang="en-US" b="1" dirty="0"/>
              <a:t> approach, using the </a:t>
            </a:r>
            <a:r>
              <a:rPr lang="en-US" b="1" dirty="0">
                <a:solidFill>
                  <a:schemeClr val="accent2"/>
                </a:solidFill>
              </a:rPr>
              <a:t>IMC control structure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5656263" y="10668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5656263" y="18430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4368800" y="18430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2590800" y="1843088"/>
            <a:ext cx="8969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MPC</a:t>
            </a:r>
            <a:r>
              <a:rPr lang="en-US" sz="2000" b="1"/>
              <a:t>(s)</a:t>
            </a:r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35052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51054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7526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1981200" y="213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64008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68580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>
            <a:off x="6972300" y="13811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Freeform 56"/>
          <p:cNvSpPr>
            <a:spLocks/>
          </p:cNvSpPr>
          <p:nvPr/>
        </p:nvSpPr>
        <p:spPr bwMode="auto">
          <a:xfrm>
            <a:off x="6400800" y="137160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5105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>
            <a:off x="70866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>
            <a:off x="12954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4343400" y="1143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76200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6858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3505200" y="1676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6651625" y="17478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6610350" y="2085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1504950" y="17811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1524000" y="21145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5638800" y="2819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5257800" y="2133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5" name="Oval 71"/>
          <p:cNvSpPr>
            <a:spLocks noChangeArrowheads="1"/>
          </p:cNvSpPr>
          <p:nvPr/>
        </p:nvSpPr>
        <p:spPr bwMode="auto">
          <a:xfrm>
            <a:off x="69342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>
            <a:off x="64008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>
            <a:off x="7010400" y="2209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6629400" y="26670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21579" name="Text Box 75"/>
          <p:cNvSpPr txBox="1">
            <a:spLocks noChangeArrowheads="1"/>
          </p:cNvSpPr>
          <p:nvPr/>
        </p:nvSpPr>
        <p:spPr bwMode="auto">
          <a:xfrm>
            <a:off x="7086600" y="25908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21580" name="Line 76"/>
          <p:cNvSpPr>
            <a:spLocks noChangeShapeType="1"/>
          </p:cNvSpPr>
          <p:nvPr/>
        </p:nvSpPr>
        <p:spPr bwMode="auto">
          <a:xfrm>
            <a:off x="70104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Text Box 77"/>
          <p:cNvSpPr txBox="1">
            <a:spLocks noChangeArrowheads="1"/>
          </p:cNvSpPr>
          <p:nvPr/>
        </p:nvSpPr>
        <p:spPr bwMode="auto">
          <a:xfrm>
            <a:off x="3505200" y="3429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21584" name="Line 80"/>
          <p:cNvSpPr>
            <a:spLocks noChangeShapeType="1"/>
          </p:cNvSpPr>
          <p:nvPr/>
        </p:nvSpPr>
        <p:spPr bwMode="auto">
          <a:xfrm>
            <a:off x="18288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81"/>
          <p:cNvSpPr>
            <a:spLocks noChangeShapeType="1"/>
          </p:cNvSpPr>
          <p:nvPr/>
        </p:nvSpPr>
        <p:spPr bwMode="auto">
          <a:xfrm>
            <a:off x="1828800" y="3962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1981200" y="1600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612775" y="4538663"/>
            <a:ext cx="3352800" cy="1690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/>
              <a:t>Transfer functions</a:t>
            </a: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/>
              <a:t>G</a:t>
            </a:r>
            <a:r>
              <a:rPr lang="en-US" sz="1600" b="1" baseline="-25000"/>
              <a:t>MPC</a:t>
            </a:r>
            <a:r>
              <a:rPr lang="en-US" sz="1600" b="1"/>
              <a:t>(s) = controller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v</a:t>
            </a:r>
            <a:r>
              <a:rPr lang="en-US" sz="1600" b="1"/>
              <a:t>(s) = valve 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P</a:t>
            </a:r>
            <a:r>
              <a:rPr lang="en-US" sz="1600" b="1"/>
              <a:t>(s) = feedback process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m</a:t>
            </a:r>
            <a:r>
              <a:rPr lang="en-US" sz="1600" b="1"/>
              <a:t>(s) = model</a:t>
            </a:r>
          </a:p>
          <a:p>
            <a:r>
              <a:rPr lang="en-US" sz="1600" b="1"/>
              <a:t>G</a:t>
            </a:r>
            <a:r>
              <a:rPr lang="en-US" sz="1600" b="1" baseline="-25000"/>
              <a:t>d</a:t>
            </a:r>
            <a:r>
              <a:rPr lang="en-US" sz="1600" b="1"/>
              <a:t>(s) = disturbance process</a:t>
            </a:r>
            <a:endParaRPr lang="en-US" sz="2000" b="1"/>
          </a:p>
        </p:txBody>
      </p: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4346575" y="4538663"/>
            <a:ext cx="4114800" cy="217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/>
              <a:t>Variables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CV(s) = controlled variable</a:t>
            </a:r>
          </a:p>
          <a:p>
            <a:r>
              <a:rPr lang="en-US" sz="1600" b="1"/>
              <a:t>CV</a:t>
            </a:r>
            <a:r>
              <a:rPr lang="en-US" sz="1600" b="1" baseline="-25000"/>
              <a:t>m</a:t>
            </a:r>
            <a:r>
              <a:rPr lang="en-US" sz="1600" b="1"/>
              <a:t>(s) = measured value of CV(s)</a:t>
            </a:r>
          </a:p>
          <a:p>
            <a:r>
              <a:rPr lang="en-US" sz="1600" b="1"/>
              <a:t>D(s) = disturbance</a:t>
            </a:r>
          </a:p>
          <a:p>
            <a:r>
              <a:rPr lang="en-US" sz="1600" b="1"/>
              <a:t>E</a:t>
            </a:r>
            <a:r>
              <a:rPr lang="en-US" sz="1600" b="1" baseline="-25000"/>
              <a:t>m</a:t>
            </a:r>
            <a:r>
              <a:rPr lang="en-US" sz="1600" b="1"/>
              <a:t>(s) = model error</a:t>
            </a:r>
          </a:p>
          <a:p>
            <a:r>
              <a:rPr lang="en-US" sz="1600" b="1"/>
              <a:t>MV(s) = manipulated variable</a:t>
            </a:r>
          </a:p>
          <a:p>
            <a:r>
              <a:rPr lang="en-US" sz="1600" b="1"/>
              <a:t>SP(s) = set point</a:t>
            </a:r>
          </a:p>
          <a:p>
            <a:r>
              <a:rPr lang="en-US" sz="1600" b="1"/>
              <a:t>T</a:t>
            </a:r>
            <a:r>
              <a:rPr lang="en-US" sz="1600" b="1" baseline="-25000"/>
              <a:t>p</a:t>
            </a:r>
            <a:r>
              <a:rPr lang="en-US" sz="1600" b="1"/>
              <a:t>(s) = set point corrected for model error</a:t>
            </a:r>
          </a:p>
        </p:txBody>
      </p:sp>
      <p:sp>
        <p:nvSpPr>
          <p:cNvPr id="21590" name="Text Box 86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21591" name="AutoShape 87"/>
          <p:cNvSpPr>
            <a:spLocks noChangeArrowheads="1"/>
          </p:cNvSpPr>
          <p:nvPr/>
        </p:nvSpPr>
        <p:spPr bwMode="auto">
          <a:xfrm>
            <a:off x="2743200" y="2438400"/>
            <a:ext cx="5334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2" name="Text Box 88"/>
          <p:cNvSpPr txBox="1">
            <a:spLocks noChangeArrowheads="1"/>
          </p:cNvSpPr>
          <p:nvPr/>
        </p:nvSpPr>
        <p:spPr bwMode="auto">
          <a:xfrm>
            <a:off x="1905000" y="2895600"/>
            <a:ext cx="2438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Centralized controller</a:t>
            </a:r>
            <a:endParaRPr lang="en-US"/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2514600" y="40386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Let’s recall the IMC structure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656263" y="1066800"/>
            <a:ext cx="744537" cy="5826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d</a:t>
            </a:r>
            <a:r>
              <a:rPr lang="en-US" sz="2000" b="1"/>
              <a:t>(s)</a:t>
            </a:r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656263" y="1843088"/>
            <a:ext cx="744537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368800" y="1843088"/>
            <a:ext cx="744538" cy="581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v</a:t>
            </a:r>
            <a:r>
              <a:rPr lang="en-US" sz="2000" b="1"/>
              <a:t>(s)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590800" y="1843088"/>
            <a:ext cx="8969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MPC</a:t>
            </a:r>
            <a:r>
              <a:rPr lang="en-US" sz="2000" b="1"/>
              <a:t>(s)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5052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51054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17526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981200" y="213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64008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6858000" y="2057400"/>
            <a:ext cx="2286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972300" y="13811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6400800" y="137160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5105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70866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12954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343400" y="1143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D(s)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76200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CV(s)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85800" y="1600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SP(s)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3505200" y="1676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MV(s)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6651625" y="1747838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6610350" y="20859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1504950" y="1781175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1524000" y="21145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5638800" y="2819400"/>
            <a:ext cx="744538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G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5257800" y="2133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52578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Oval 29"/>
          <p:cNvSpPr>
            <a:spLocks noChangeArrowheads="1"/>
          </p:cNvSpPr>
          <p:nvPr/>
        </p:nvSpPr>
        <p:spPr bwMode="auto">
          <a:xfrm>
            <a:off x="69342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64008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7010400" y="2209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6629400" y="266700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-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7086600" y="2590800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+</a:t>
            </a:r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70104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3505200" y="3429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</a:t>
            </a:r>
            <a:r>
              <a:rPr lang="en-US" sz="2000" b="1" baseline="-25000"/>
              <a:t>m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18288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1828800" y="39624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1981200" y="1600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</a:t>
            </a:r>
            <a:r>
              <a:rPr lang="en-US" sz="2000" b="1" baseline="-25000"/>
              <a:t>p</a:t>
            </a:r>
            <a:r>
              <a:rPr lang="en-US" sz="2000" b="1"/>
              <a:t>(s)</a:t>
            </a:r>
            <a:endParaRPr lang="en-US" sz="2000"/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2743200" y="2438400"/>
            <a:ext cx="5334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1905000" y="2895600"/>
            <a:ext cx="2438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Centralized controller</a:t>
            </a:r>
            <a:endParaRPr lang="en-US"/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762000" y="4343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>
                <a:solidFill>
                  <a:srgbClr val="008000"/>
                </a:solidFill>
              </a:rPr>
              <a:t>The variables are vectors</a:t>
            </a:r>
            <a:endParaRPr lang="en-US" sz="1800" b="1" dirty="0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4343400" y="43434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8000"/>
                </a:solidFill>
              </a:rPr>
              <a:t>The transfer functions are matrices</a:t>
            </a:r>
          </a:p>
        </p:txBody>
      </p:sp>
      <p:graphicFrame>
        <p:nvGraphicFramePr>
          <p:cNvPr id="54318" name="Object 46"/>
          <p:cNvGraphicFramePr>
            <a:graphicFrameLocks noChangeAspect="1"/>
          </p:cNvGraphicFramePr>
          <p:nvPr/>
        </p:nvGraphicFramePr>
        <p:xfrm>
          <a:off x="1066800" y="4876800"/>
          <a:ext cx="18288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3" imgW="1002960" imgH="977760" progId="Equation.3">
                  <p:embed/>
                </p:oleObj>
              </mc:Choice>
              <mc:Fallback>
                <p:oleObj name="Equation" r:id="rId3" imgW="1002960" imgH="9777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1828800" cy="17859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9" name="Object 47"/>
          <p:cNvGraphicFramePr>
            <a:graphicFrameLocks noChangeAspect="1"/>
          </p:cNvGraphicFramePr>
          <p:nvPr/>
        </p:nvGraphicFramePr>
        <p:xfrm>
          <a:off x="4006850" y="4784725"/>
          <a:ext cx="4422775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Equation" r:id="rId5" imgW="2197080" imgH="977760" progId="Equation.3">
                  <p:embed/>
                </p:oleObj>
              </mc:Choice>
              <mc:Fallback>
                <p:oleObj name="Equation" r:id="rId5" imgW="2197080" imgH="9777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4784725"/>
                        <a:ext cx="4422775" cy="19700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23: Centralized MPC Control</a:t>
            </a:r>
            <a:endParaRPr lang="en-US" sz="320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9248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From Chapter 19, we know that the IMC structure must obey the following criteria.</a:t>
            </a:r>
          </a:p>
          <a:p>
            <a:pPr>
              <a:spcBef>
                <a:spcPct val="50000"/>
              </a:spcBef>
            </a:pPr>
            <a:r>
              <a:rPr lang="en-US" b="1"/>
              <a:t>1.	The controller steady-state gain must be the inverse of the model gain.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2.	Perfect control requires an exact inverse.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3.	Realistic control cannot “look into the future” or invert models that lead to unstable controllers.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884363" y="3311525"/>
          <a:ext cx="61388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Equation" r:id="rId3" imgW="2806560" imgH="228600" progId="Equation.3">
                  <p:embed/>
                </p:oleObj>
              </mc:Choice>
              <mc:Fallback>
                <p:oleObj name="Equation" r:id="rId3" imgW="28065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3311525"/>
                        <a:ext cx="6138862" cy="501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381375" y="4987925"/>
          <a:ext cx="25003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Equation" r:id="rId5" imgW="1143000" imgH="228600" progId="Equation.3">
                  <p:embed/>
                </p:oleObj>
              </mc:Choice>
              <mc:Fallback>
                <p:oleObj name="Equation" r:id="rId5" imgW="1143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87925"/>
                        <a:ext cx="2500313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1547</TotalTime>
  <Words>2648</Words>
  <Application>Microsoft Office PowerPoint</Application>
  <PresentationFormat>On-screen Show (4:3)</PresentationFormat>
  <Paragraphs>739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Times New Roman</vt:lpstr>
      <vt:lpstr>Arial</vt:lpstr>
      <vt:lpstr>Symbol</vt:lpstr>
      <vt:lpstr>Helvetica</vt:lpstr>
      <vt:lpstr>Courier New</vt:lpstr>
      <vt:lpstr>Blank Presentation</vt:lpstr>
      <vt:lpstr>Microsoft Clip Gallery</vt:lpstr>
      <vt:lpstr>Microsoft Equation 3.0</vt:lpstr>
      <vt:lpstr>VISIO 4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Control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42</cp:revision>
  <cp:lastPrinted>2003-08-06T16:31:20Z</cp:lastPrinted>
  <dcterms:created xsi:type="dcterms:W3CDTF">2003-07-12T20:42:33Z</dcterms:created>
  <dcterms:modified xsi:type="dcterms:W3CDTF">2013-06-25T00:55:23Z</dcterms:modified>
</cp:coreProperties>
</file>