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sldIdLst>
    <p:sldId id="361" r:id="rId2"/>
    <p:sldId id="257" r:id="rId3"/>
    <p:sldId id="258" r:id="rId4"/>
    <p:sldId id="333" r:id="rId5"/>
    <p:sldId id="334" r:id="rId6"/>
    <p:sldId id="351" r:id="rId7"/>
    <p:sldId id="335" r:id="rId8"/>
    <p:sldId id="336" r:id="rId9"/>
    <p:sldId id="337" r:id="rId10"/>
    <p:sldId id="338" r:id="rId11"/>
    <p:sldId id="339" r:id="rId12"/>
    <p:sldId id="340" r:id="rId13"/>
    <p:sldId id="341" r:id="rId14"/>
    <p:sldId id="342" r:id="rId15"/>
    <p:sldId id="352" r:id="rId16"/>
    <p:sldId id="343" r:id="rId17"/>
    <p:sldId id="344" r:id="rId18"/>
    <p:sldId id="345" r:id="rId19"/>
    <p:sldId id="346" r:id="rId20"/>
    <p:sldId id="347" r:id="rId21"/>
    <p:sldId id="356" r:id="rId22"/>
    <p:sldId id="349" r:id="rId23"/>
    <p:sldId id="350" r:id="rId24"/>
    <p:sldId id="355" r:id="rId25"/>
    <p:sldId id="354" r:id="rId26"/>
    <p:sldId id="353" r:id="rId27"/>
    <p:sldId id="357" r:id="rId28"/>
    <p:sldId id="358" r:id="rId29"/>
    <p:sldId id="332" r:id="rId30"/>
    <p:sldId id="289" r:id="rId31"/>
    <p:sldId id="290" r:id="rId32"/>
    <p:sldId id="329" r:id="rId33"/>
    <p:sldId id="360" r:id="rId34"/>
    <p:sldId id="296" r:id="rId35"/>
    <p:sldId id="297" r:id="rId36"/>
    <p:sldId id="298"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DDDD"/>
    <a:srgbClr val="D6F2D6"/>
    <a:srgbClr val="FF0000"/>
    <a:srgbClr val="339933"/>
    <a:srgbClr val="CCFFFF"/>
    <a:srgbClr val="FFFF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60" autoAdjust="0"/>
    <p:restoredTop sz="90929"/>
  </p:normalViewPr>
  <p:slideViewPr>
    <p:cSldViewPr>
      <p:cViewPr varScale="1">
        <p:scale>
          <a:sx n="60" d="100"/>
          <a:sy n="60" d="100"/>
        </p:scale>
        <p:origin x="-187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225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4.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9.wmf"/><Relationship Id="rId1"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C8A3439-C27A-4A44-8242-75ED0044209C}" type="slidenum">
              <a:rPr lang="en-US"/>
              <a:pPr/>
              <a:t>‹#›</a:t>
            </a:fld>
            <a:endParaRPr lang="en-US"/>
          </a:p>
        </p:txBody>
      </p:sp>
    </p:spTree>
    <p:extLst>
      <p:ext uri="{BB962C8B-B14F-4D97-AF65-F5344CB8AC3E}">
        <p14:creationId xmlns:p14="http://schemas.microsoft.com/office/powerpoint/2010/main" val="991055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7ACFE-281F-446B-BCDA-8CADAEDD7A05}" type="slidenum">
              <a:rPr lang="en-US"/>
              <a:pPr/>
              <a:t>3</a:t>
            </a:fld>
            <a:endParaRPr lang="en-US"/>
          </a:p>
        </p:txBody>
      </p:sp>
      <p:sp>
        <p:nvSpPr>
          <p:cNvPr id="5122" name="Rectangle 2"/>
          <p:cNvSpPr>
            <a:spLocks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A8E73B-4088-4BFA-8120-7F6ED4F31288}" type="slidenum">
              <a:rPr lang="en-US"/>
              <a:pPr/>
              <a:t>13</a:t>
            </a:fld>
            <a:endParaRPr lang="en-US"/>
          </a:p>
        </p:txBody>
      </p:sp>
      <p:sp>
        <p:nvSpPr>
          <p:cNvPr id="110594" name="Rectangle 2"/>
          <p:cNvSpPr>
            <a:spLocks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027D80-E2E8-47E2-B27D-C259F35C5B39}" type="slidenum">
              <a:rPr lang="en-US"/>
              <a:pPr/>
              <a:t>14</a:t>
            </a:fld>
            <a:endParaRPr lang="en-US"/>
          </a:p>
        </p:txBody>
      </p:sp>
      <p:sp>
        <p:nvSpPr>
          <p:cNvPr id="112642" name="Rectangle 2"/>
          <p:cNvSpPr>
            <a:spLocks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084B9-20F4-46B9-8A56-8EA22FFD069E}" type="slidenum">
              <a:rPr lang="en-US"/>
              <a:pPr/>
              <a:t>22</a:t>
            </a:fld>
            <a:endParaRPr lang="en-US"/>
          </a:p>
        </p:txBody>
      </p:sp>
      <p:sp>
        <p:nvSpPr>
          <p:cNvPr id="120834" name="Rectangle 2"/>
          <p:cNvSpPr>
            <a:spLocks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9BA90-7913-405D-8F7C-9417B1A3D1CC}" type="slidenum">
              <a:rPr lang="en-US"/>
              <a:pPr/>
              <a:t>29</a:t>
            </a:fld>
            <a:endParaRPr lang="en-US"/>
          </a:p>
        </p:txBody>
      </p:sp>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22129-402B-48BC-A25E-1A571B68D465}" type="slidenum">
              <a:rPr lang="en-US"/>
              <a:pPr/>
              <a:t>4</a:t>
            </a:fld>
            <a:endParaRPr lang="en-US"/>
          </a:p>
        </p:txBody>
      </p:sp>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882AF-9385-4884-84E9-BE0103A05847}" type="slidenum">
              <a:rPr lang="en-US"/>
              <a:pPr/>
              <a:t>5</a:t>
            </a:fld>
            <a:endParaRPr lang="en-US"/>
          </a:p>
        </p:txBody>
      </p:sp>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477B03-DADE-41D8-A352-733D942DBFE8}" type="slidenum">
              <a:rPr lang="en-US"/>
              <a:pPr/>
              <a:t>7</a:t>
            </a:fld>
            <a:endParaRPr lang="en-US"/>
          </a:p>
        </p:txBody>
      </p:sp>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721620-F819-4825-A087-F691FD7D145D}" type="slidenum">
              <a:rPr lang="en-US"/>
              <a:pPr/>
              <a:t>8</a:t>
            </a:fld>
            <a:endParaRPr lang="en-US"/>
          </a:p>
        </p:txBody>
      </p:sp>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9D77C4-5EEA-4536-A407-E8A609070549}" type="slidenum">
              <a:rPr lang="en-US"/>
              <a:pPr/>
              <a:t>9</a:t>
            </a:fld>
            <a:endParaRPr lang="en-US"/>
          </a:p>
        </p:txBody>
      </p:sp>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30BA0-D47D-4596-8636-23F44934EE39}" type="slidenum">
              <a:rPr lang="en-US"/>
              <a:pPr/>
              <a:t>10</a:t>
            </a:fld>
            <a:endParaRPr lang="en-US"/>
          </a:p>
        </p:txBody>
      </p:sp>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9C442-23F7-41F4-ACEB-28854A6E8FBC}" type="slidenum">
              <a:rPr lang="en-US"/>
              <a:pPr/>
              <a:t>11</a:t>
            </a:fld>
            <a:endParaRPr lang="en-US"/>
          </a:p>
        </p:txBody>
      </p:sp>
      <p:sp>
        <p:nvSpPr>
          <p:cNvPr id="106498" name="Rectangle 2"/>
          <p:cNvSpPr>
            <a:spLocks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77320-0986-4CFB-8C69-094D6F420164}" type="slidenum">
              <a:rPr lang="en-US"/>
              <a:pPr/>
              <a:t>12</a:t>
            </a:fld>
            <a:endParaRPr lang="en-US"/>
          </a:p>
        </p:txBody>
      </p:sp>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4B1FDC-2101-4599-9910-DAF2D3985EDF}" type="slidenum">
              <a:rPr lang="en-US"/>
              <a:pPr/>
              <a:t>‹#›</a:t>
            </a:fld>
            <a:endParaRPr lang="en-US"/>
          </a:p>
        </p:txBody>
      </p:sp>
    </p:spTree>
    <p:extLst>
      <p:ext uri="{BB962C8B-B14F-4D97-AF65-F5344CB8AC3E}">
        <p14:creationId xmlns:p14="http://schemas.microsoft.com/office/powerpoint/2010/main" val="220082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5E357C-E52A-43B5-B913-C4261DE0BF7A}" type="slidenum">
              <a:rPr lang="en-US"/>
              <a:pPr/>
              <a:t>‹#›</a:t>
            </a:fld>
            <a:endParaRPr lang="en-US"/>
          </a:p>
        </p:txBody>
      </p:sp>
    </p:spTree>
    <p:extLst>
      <p:ext uri="{BB962C8B-B14F-4D97-AF65-F5344CB8AC3E}">
        <p14:creationId xmlns:p14="http://schemas.microsoft.com/office/powerpoint/2010/main" val="364174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4B9C09-B9C2-4781-94A0-3E011C011108}" type="slidenum">
              <a:rPr lang="en-US"/>
              <a:pPr/>
              <a:t>‹#›</a:t>
            </a:fld>
            <a:endParaRPr lang="en-US"/>
          </a:p>
        </p:txBody>
      </p:sp>
    </p:spTree>
    <p:extLst>
      <p:ext uri="{BB962C8B-B14F-4D97-AF65-F5344CB8AC3E}">
        <p14:creationId xmlns:p14="http://schemas.microsoft.com/office/powerpoint/2010/main" val="330170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F19127-2D53-47EB-9EB3-95086B579080}" type="slidenum">
              <a:rPr lang="en-US"/>
              <a:pPr/>
              <a:t>‹#›</a:t>
            </a:fld>
            <a:endParaRPr lang="en-US"/>
          </a:p>
        </p:txBody>
      </p:sp>
    </p:spTree>
    <p:extLst>
      <p:ext uri="{BB962C8B-B14F-4D97-AF65-F5344CB8AC3E}">
        <p14:creationId xmlns:p14="http://schemas.microsoft.com/office/powerpoint/2010/main" val="122490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215A4C-88A4-4D73-9A36-0BB9E65758C0}" type="slidenum">
              <a:rPr lang="en-US"/>
              <a:pPr/>
              <a:t>‹#›</a:t>
            </a:fld>
            <a:endParaRPr lang="en-US"/>
          </a:p>
        </p:txBody>
      </p:sp>
    </p:spTree>
    <p:extLst>
      <p:ext uri="{BB962C8B-B14F-4D97-AF65-F5344CB8AC3E}">
        <p14:creationId xmlns:p14="http://schemas.microsoft.com/office/powerpoint/2010/main" val="238693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395584-5794-4A42-A533-1953ECC7D0EB}" type="slidenum">
              <a:rPr lang="en-US"/>
              <a:pPr/>
              <a:t>‹#›</a:t>
            </a:fld>
            <a:endParaRPr lang="en-US"/>
          </a:p>
        </p:txBody>
      </p:sp>
    </p:spTree>
    <p:extLst>
      <p:ext uri="{BB962C8B-B14F-4D97-AF65-F5344CB8AC3E}">
        <p14:creationId xmlns:p14="http://schemas.microsoft.com/office/powerpoint/2010/main" val="157465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5FD1698-EA51-48D2-A4F9-4EDE812C9138}" type="slidenum">
              <a:rPr lang="en-US"/>
              <a:pPr/>
              <a:t>‹#›</a:t>
            </a:fld>
            <a:endParaRPr lang="en-US"/>
          </a:p>
        </p:txBody>
      </p:sp>
    </p:spTree>
    <p:extLst>
      <p:ext uri="{BB962C8B-B14F-4D97-AF65-F5344CB8AC3E}">
        <p14:creationId xmlns:p14="http://schemas.microsoft.com/office/powerpoint/2010/main" val="17203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D417C11-0AE9-4CC1-A049-4B43559AF5C9}" type="slidenum">
              <a:rPr lang="en-US"/>
              <a:pPr/>
              <a:t>‹#›</a:t>
            </a:fld>
            <a:endParaRPr lang="en-US"/>
          </a:p>
        </p:txBody>
      </p:sp>
    </p:spTree>
    <p:extLst>
      <p:ext uri="{BB962C8B-B14F-4D97-AF65-F5344CB8AC3E}">
        <p14:creationId xmlns:p14="http://schemas.microsoft.com/office/powerpoint/2010/main" val="290712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38E648F-8758-43BA-AC4D-F00BE7DA8DD7}" type="slidenum">
              <a:rPr lang="en-US"/>
              <a:pPr/>
              <a:t>‹#›</a:t>
            </a:fld>
            <a:endParaRPr lang="en-US"/>
          </a:p>
        </p:txBody>
      </p:sp>
    </p:spTree>
    <p:extLst>
      <p:ext uri="{BB962C8B-B14F-4D97-AF65-F5344CB8AC3E}">
        <p14:creationId xmlns:p14="http://schemas.microsoft.com/office/powerpoint/2010/main" val="396602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CDDA21-D300-4C50-BEA5-54C1F6BFAD0A}" type="slidenum">
              <a:rPr lang="en-US"/>
              <a:pPr/>
              <a:t>‹#›</a:t>
            </a:fld>
            <a:endParaRPr lang="en-US"/>
          </a:p>
        </p:txBody>
      </p:sp>
    </p:spTree>
    <p:extLst>
      <p:ext uri="{BB962C8B-B14F-4D97-AF65-F5344CB8AC3E}">
        <p14:creationId xmlns:p14="http://schemas.microsoft.com/office/powerpoint/2010/main" val="2896800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08A5943-7011-4A8D-8212-32274ED0DDE5}" type="slidenum">
              <a:rPr lang="en-US"/>
              <a:pPr/>
              <a:t>‹#›</a:t>
            </a:fld>
            <a:endParaRPr lang="en-US"/>
          </a:p>
        </p:txBody>
      </p:sp>
    </p:spTree>
    <p:extLst>
      <p:ext uri="{BB962C8B-B14F-4D97-AF65-F5344CB8AC3E}">
        <p14:creationId xmlns:p14="http://schemas.microsoft.com/office/powerpoint/2010/main" val="148247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791461A-60AE-456C-9D71-8E20B0B89C5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7.xml"/><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7.bin"/><Relationship Id="rId5" Type="http://schemas.openxmlformats.org/officeDocument/2006/relationships/image" Target="../media/image7.wmf"/><Relationship Id="rId4" Type="http://schemas.openxmlformats.org/officeDocument/2006/relationships/oleObject" Target="../embeddings/oleObject26.bin"/><Relationship Id="rId9" Type="http://schemas.openxmlformats.org/officeDocument/2006/relationships/oleObject" Target="../embeddings/oleObject29.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8.xml"/><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1.bin"/><Relationship Id="rId5" Type="http://schemas.openxmlformats.org/officeDocument/2006/relationships/image" Target="../media/image7.wmf"/><Relationship Id="rId4" Type="http://schemas.openxmlformats.org/officeDocument/2006/relationships/oleObject" Target="../embeddings/oleObject30.bin"/><Relationship Id="rId9" Type="http://schemas.openxmlformats.org/officeDocument/2006/relationships/oleObject" Target="../embeddings/oleObject3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9.xml"/><Relationship Id="rId7"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4.wmf"/><Relationship Id="rId5" Type="http://schemas.openxmlformats.org/officeDocument/2006/relationships/oleObject" Target="../embeddings/oleObject34.bin"/><Relationship Id="rId10" Type="http://schemas.openxmlformats.org/officeDocument/2006/relationships/image" Target="../media/image7.wmf"/><Relationship Id="rId4" Type="http://schemas.openxmlformats.org/officeDocument/2006/relationships/image" Target="../media/image10.jpeg"/><Relationship Id="rId9" Type="http://schemas.openxmlformats.org/officeDocument/2006/relationships/oleObject" Target="../embeddings/oleObject37.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10.xml"/><Relationship Id="rId7"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39.bin"/><Relationship Id="rId5" Type="http://schemas.openxmlformats.org/officeDocument/2006/relationships/image" Target="../media/image4.wmf"/><Relationship Id="rId4" Type="http://schemas.openxmlformats.org/officeDocument/2006/relationships/oleObject" Target="../embeddings/oleObject38.bin"/><Relationship Id="rId9"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43.bin"/><Relationship Id="rId5" Type="http://schemas.openxmlformats.org/officeDocument/2006/relationships/image" Target="../media/image4.wmf"/><Relationship Id="rId4" Type="http://schemas.openxmlformats.org/officeDocument/2006/relationships/oleObject" Target="../embeddings/oleObject42.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8.wmf"/><Relationship Id="rId5" Type="http://schemas.openxmlformats.org/officeDocument/2006/relationships/oleObject" Target="../embeddings/oleObject47.bin"/><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8.wmf"/><Relationship Id="rId5" Type="http://schemas.openxmlformats.org/officeDocument/2006/relationships/oleObject" Target="../embeddings/oleObject49.bin"/><Relationship Id="rId4" Type="http://schemas.openxmlformats.org/officeDocument/2006/relationships/image" Target="../media/image4.wmf"/></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4.wmf"/><Relationship Id="rId4" Type="http://schemas.openxmlformats.org/officeDocument/2006/relationships/oleObject" Target="../embeddings/oleObject50.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8.wmf"/><Relationship Id="rId5" Type="http://schemas.openxmlformats.org/officeDocument/2006/relationships/oleObject" Target="../embeddings/oleObject52.bin"/><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8.wmf"/><Relationship Id="rId5" Type="http://schemas.openxmlformats.org/officeDocument/2006/relationships/oleObject" Target="../embeddings/oleObject54.bin"/><Relationship Id="rId4" Type="http://schemas.openxmlformats.org/officeDocument/2006/relationships/image" Target="../media/image4.wmf"/></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4.wmf"/><Relationship Id="rId4" Type="http://schemas.openxmlformats.org/officeDocument/2006/relationships/oleObject" Target="../embeddings/oleObject5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4.wmf"/><Relationship Id="rId4" Type="http://schemas.openxmlformats.org/officeDocument/2006/relationships/oleObject" Target="../embeddings/oleObject56.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14.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14.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15.wmf"/><Relationship Id="rId4" Type="http://schemas.openxmlformats.org/officeDocument/2006/relationships/oleObject" Target="../embeddings/oleObject5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0.bin"/><Relationship Id="rId7"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62.bin"/><Relationship Id="rId5" Type="http://schemas.openxmlformats.org/officeDocument/2006/relationships/oleObject" Target="../embeddings/oleObject61.bin"/><Relationship Id="rId4" Type="http://schemas.openxmlformats.org/officeDocument/2006/relationships/image" Target="../media/image4.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17.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oleObject" Target="../embeddings/oleObject66.bin"/><Relationship Id="rId4" Type="http://schemas.openxmlformats.org/officeDocument/2006/relationships/image" Target="../media/image18.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2.wmf"/><Relationship Id="rId5" Type="http://schemas.openxmlformats.org/officeDocument/2006/relationships/oleObject" Target="../embeddings/oleObject68.bin"/><Relationship Id="rId4" Type="http://schemas.openxmlformats.org/officeDocument/2006/relationships/image" Target="../media/image19.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4.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8.bin"/><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image" Target="../media/image4.wmf"/><Relationship Id="rId9" Type="http://schemas.openxmlformats.org/officeDocument/2006/relationships/image" Target="../media/image5.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3.bin"/><Relationship Id="rId11"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oleObject" Target="../embeddings/oleObject16.bin"/><Relationship Id="rId4" Type="http://schemas.openxmlformats.org/officeDocument/2006/relationships/oleObject" Target="../embeddings/oleObject12.bin"/><Relationship Id="rId9"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5.xml"/><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7.wmf"/><Relationship Id="rId4" Type="http://schemas.openxmlformats.org/officeDocument/2006/relationships/oleObject" Target="../embeddings/oleObject17.bin"/><Relationship Id="rId9"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6.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2.bin"/><Relationship Id="rId11" Type="http://schemas.openxmlformats.org/officeDocument/2006/relationships/oleObject" Target="../embeddings/oleObject25.bin"/><Relationship Id="rId5" Type="http://schemas.openxmlformats.org/officeDocument/2006/relationships/image" Target="../media/image7.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1978025"/>
            <a:ext cx="2667000" cy="348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371475" y="190500"/>
            <a:ext cx="838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b="1" dirty="0">
                <a:solidFill>
                  <a:srgbClr val="000000"/>
                </a:solidFill>
                <a:latin typeface="Calibri" pitchFamily="34" charset="0"/>
              </a:rPr>
              <a:t>Process Control: Designing Process and Control Systems  for Dynamic Performance </a:t>
            </a:r>
          </a:p>
          <a:p>
            <a:pPr algn="ctr" eaLnBrk="1" hangingPunct="1"/>
            <a:endParaRPr lang="en-US" sz="1200" b="1" dirty="0">
              <a:solidFill>
                <a:srgbClr val="000000"/>
              </a:solidFill>
              <a:latin typeface="Calibri" pitchFamily="34" charset="0"/>
            </a:endParaRPr>
          </a:p>
          <a:p>
            <a:pPr algn="ctr" eaLnBrk="1" hangingPunct="1"/>
            <a:r>
              <a:rPr lang="en-US" sz="2800" b="1" dirty="0">
                <a:solidFill>
                  <a:srgbClr val="000000"/>
                </a:solidFill>
                <a:latin typeface="Calibri" pitchFamily="34" charset="0"/>
              </a:rPr>
              <a:t>Chapter </a:t>
            </a:r>
            <a:r>
              <a:rPr lang="en-US" sz="2800" b="1" dirty="0" smtClean="0">
                <a:solidFill>
                  <a:srgbClr val="000000"/>
                </a:solidFill>
                <a:latin typeface="Calibri" pitchFamily="34" charset="0"/>
              </a:rPr>
              <a:t>22</a:t>
            </a:r>
            <a:r>
              <a:rPr lang="en-US" sz="2800" b="1" dirty="0" smtClean="0">
                <a:solidFill>
                  <a:srgbClr val="000000"/>
                </a:solidFill>
                <a:latin typeface="Calibri" pitchFamily="34" charset="0"/>
              </a:rPr>
              <a:t>. </a:t>
            </a:r>
            <a:r>
              <a:rPr lang="en-US" sz="2800" b="1" dirty="0" smtClean="0">
                <a:solidFill>
                  <a:srgbClr val="000000"/>
                </a:solidFill>
                <a:latin typeface="Calibri" pitchFamily="34" charset="0"/>
              </a:rPr>
              <a:t>Variable Structure and Constraint Control</a:t>
            </a:r>
            <a:endParaRPr lang="en-US" sz="2800" b="1" dirty="0">
              <a:solidFill>
                <a:srgbClr val="000000"/>
              </a:solidFill>
              <a:latin typeface="Calibri" pitchFamily="34" charset="0"/>
            </a:endParaRPr>
          </a:p>
        </p:txBody>
      </p:sp>
      <p:sp>
        <p:nvSpPr>
          <p:cNvPr id="4" name="TextBox 4"/>
          <p:cNvSpPr txBox="1">
            <a:spLocks noChangeArrowheads="1"/>
          </p:cNvSpPr>
          <p:nvPr/>
        </p:nvSpPr>
        <p:spPr bwMode="auto">
          <a:xfrm>
            <a:off x="304800" y="5743575"/>
            <a:ext cx="853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800" b="1">
                <a:solidFill>
                  <a:srgbClr val="000000"/>
                </a:solidFill>
                <a:latin typeface="Calibri" pitchFamily="34" charset="0"/>
              </a:rPr>
              <a:t>Copyright © Thomas Marlin 2013</a:t>
            </a:r>
          </a:p>
          <a:p>
            <a:pPr algn="ctr" eaLnBrk="1" hangingPunct="1"/>
            <a:r>
              <a:rPr lang="en-US" sz="1800">
                <a:solidFill>
                  <a:srgbClr val="000000"/>
                </a:solidFill>
                <a:latin typeface="Calibri" pitchFamily="34" charset="0"/>
              </a:rPr>
              <a:t>The copyright holder provides a royalty-free license for use of this material at non-profit educational institutions</a:t>
            </a:r>
          </a:p>
        </p:txBody>
      </p:sp>
    </p:spTree>
    <p:extLst>
      <p:ext uri="{BB962C8B-B14F-4D97-AF65-F5344CB8AC3E}">
        <p14:creationId xmlns:p14="http://schemas.microsoft.com/office/powerpoint/2010/main" val="126011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grpSp>
        <p:nvGrpSpPr>
          <p:cNvPr id="103463" name="Group 39"/>
          <p:cNvGrpSpPr>
            <a:grpSpLocks/>
          </p:cNvGrpSpPr>
          <p:nvPr/>
        </p:nvGrpSpPr>
        <p:grpSpPr bwMode="auto">
          <a:xfrm>
            <a:off x="304800" y="2895600"/>
            <a:ext cx="3654425" cy="3570288"/>
            <a:chOff x="305" y="1344"/>
            <a:chExt cx="3165" cy="2872"/>
          </a:xfrm>
        </p:grpSpPr>
        <p:sp>
          <p:nvSpPr>
            <p:cNvPr id="103442" name="Text Box 18"/>
            <p:cNvSpPr txBox="1">
              <a:spLocks noChangeArrowheads="1"/>
            </p:cNvSpPr>
            <p:nvPr/>
          </p:nvSpPr>
          <p:spPr bwMode="auto">
            <a:xfrm>
              <a:off x="624" y="3987"/>
              <a:ext cx="1537" cy="2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lang="en-US" sz="1200" b="1"/>
                <a:t>x = controller output</a:t>
              </a:r>
            </a:p>
          </p:txBody>
        </p:sp>
        <p:grpSp>
          <p:nvGrpSpPr>
            <p:cNvPr id="103443" name="Group 19"/>
            <p:cNvGrpSpPr>
              <a:grpSpLocks/>
            </p:cNvGrpSpPr>
            <p:nvPr/>
          </p:nvGrpSpPr>
          <p:grpSpPr bwMode="auto">
            <a:xfrm>
              <a:off x="305" y="1344"/>
              <a:ext cx="3165" cy="2820"/>
              <a:chOff x="641" y="1392"/>
              <a:chExt cx="3165" cy="2820"/>
            </a:xfrm>
          </p:grpSpPr>
          <p:grpSp>
            <p:nvGrpSpPr>
              <p:cNvPr id="103444" name="Group 20"/>
              <p:cNvGrpSpPr>
                <a:grpSpLocks/>
              </p:cNvGrpSpPr>
              <p:nvPr/>
            </p:nvGrpSpPr>
            <p:grpSpPr bwMode="auto">
              <a:xfrm>
                <a:off x="641" y="1392"/>
                <a:ext cx="3165" cy="2820"/>
                <a:chOff x="263" y="1824"/>
                <a:chExt cx="2943" cy="2340"/>
              </a:xfrm>
            </p:grpSpPr>
            <p:graphicFrame>
              <p:nvGraphicFramePr>
                <p:cNvPr id="103445" name="Object 21"/>
                <p:cNvGraphicFramePr>
                  <a:graphicFrameLocks noChangeAspect="1"/>
                </p:cNvGraphicFramePr>
                <p:nvPr/>
              </p:nvGraphicFramePr>
              <p:xfrm>
                <a:off x="816" y="1824"/>
                <a:ext cx="2053" cy="2340"/>
              </p:xfrm>
              <a:graphic>
                <a:graphicData uri="http://schemas.openxmlformats.org/presentationml/2006/ole">
                  <mc:AlternateContent xmlns:mc="http://schemas.openxmlformats.org/markup-compatibility/2006">
                    <mc:Choice xmlns:v="urn:schemas-microsoft-com:vml" Requires="v">
                      <p:oleObj spid="_x0000_s103483" name="VISIO" r:id="rId4" imgW="4777200" imgH="5445000" progId="Visio.Drawing.4">
                        <p:embed/>
                      </p:oleObj>
                    </mc:Choice>
                    <mc:Fallback>
                      <p:oleObj name="VISIO" r:id="rId4" imgW="4777200" imgH="5445000" progId="Visio.Drawing.4">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1824"/>
                              <a:ext cx="2053" cy="234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446" name="Text Box 22"/>
                <p:cNvSpPr txBox="1">
                  <a:spLocks noChangeArrowheads="1"/>
                </p:cNvSpPr>
                <p:nvPr/>
              </p:nvSpPr>
              <p:spPr bwMode="auto">
                <a:xfrm>
                  <a:off x="263" y="2355"/>
                  <a:ext cx="500" cy="18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t>Fuel A</a:t>
                  </a:r>
                  <a:endParaRPr lang="en-US" sz="1200"/>
                </a:p>
              </p:txBody>
            </p:sp>
            <p:sp>
              <p:nvSpPr>
                <p:cNvPr id="103447" name="Text Box 23"/>
                <p:cNvSpPr txBox="1">
                  <a:spLocks noChangeArrowheads="1"/>
                </p:cNvSpPr>
                <p:nvPr/>
              </p:nvSpPr>
              <p:spPr bwMode="auto">
                <a:xfrm>
                  <a:off x="279" y="3583"/>
                  <a:ext cx="494" cy="184"/>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t>Fuel B</a:t>
                  </a:r>
                  <a:endParaRPr lang="en-US" sz="1200"/>
                </a:p>
              </p:txBody>
            </p:sp>
            <p:sp>
              <p:nvSpPr>
                <p:cNvPr id="103448" name="Text Box 24"/>
                <p:cNvSpPr txBox="1">
                  <a:spLocks noChangeArrowheads="1"/>
                </p:cNvSpPr>
                <p:nvPr/>
              </p:nvSpPr>
              <p:spPr bwMode="auto">
                <a:xfrm>
                  <a:off x="1177" y="3794"/>
                  <a:ext cx="245" cy="18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t>fc</a:t>
                  </a:r>
                  <a:endParaRPr lang="en-US" sz="1200"/>
                </a:p>
              </p:txBody>
            </p:sp>
            <p:sp>
              <p:nvSpPr>
                <p:cNvPr id="103449" name="Text Box 25"/>
                <p:cNvSpPr txBox="1">
                  <a:spLocks noChangeArrowheads="1"/>
                </p:cNvSpPr>
                <p:nvPr/>
              </p:nvSpPr>
              <p:spPr bwMode="auto">
                <a:xfrm>
                  <a:off x="1177" y="2211"/>
                  <a:ext cx="245" cy="18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t>fc</a:t>
                  </a:r>
                  <a:endParaRPr lang="en-US" sz="1200"/>
                </a:p>
              </p:txBody>
            </p:sp>
            <p:sp>
              <p:nvSpPr>
                <p:cNvPr id="103450" name="Text Box 26"/>
                <p:cNvSpPr txBox="1">
                  <a:spLocks noChangeArrowheads="1"/>
                </p:cNvSpPr>
                <p:nvPr/>
              </p:nvSpPr>
              <p:spPr bwMode="auto">
                <a:xfrm rot="-5400000">
                  <a:off x="2692" y="2920"/>
                  <a:ext cx="807" cy="22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200" b="1"/>
                    <a:t>To consumers.  </a:t>
                  </a:r>
                  <a:endParaRPr lang="en-US" sz="1200"/>
                </a:p>
              </p:txBody>
            </p:sp>
          </p:grpSp>
          <p:sp>
            <p:nvSpPr>
              <p:cNvPr id="103451" name="Oval 27"/>
              <p:cNvSpPr>
                <a:spLocks noChangeArrowheads="1"/>
              </p:cNvSpPr>
              <p:nvPr/>
            </p:nvSpPr>
            <p:spPr bwMode="auto">
              <a:xfrm>
                <a:off x="2016" y="2784"/>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1200" b="1">
                    <a:latin typeface="Arial" pitchFamily="34" charset="0"/>
                  </a:rPr>
                  <a:t>PC</a:t>
                </a:r>
              </a:p>
            </p:txBody>
          </p:sp>
          <p:sp>
            <p:nvSpPr>
              <p:cNvPr id="103452" name="Line 28"/>
              <p:cNvSpPr>
                <a:spLocks noChangeShapeType="1"/>
              </p:cNvSpPr>
              <p:nvPr/>
            </p:nvSpPr>
            <p:spPr bwMode="auto">
              <a:xfrm>
                <a:off x="2400" y="297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453" name="Line 29"/>
              <p:cNvSpPr>
                <a:spLocks noChangeShapeType="1"/>
              </p:cNvSpPr>
              <p:nvPr/>
            </p:nvSpPr>
            <p:spPr bwMode="auto">
              <a:xfrm>
                <a:off x="1766" y="2352"/>
                <a:ext cx="0" cy="115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454" name="Line 30"/>
              <p:cNvSpPr>
                <a:spLocks noChangeShapeType="1"/>
              </p:cNvSpPr>
              <p:nvPr/>
            </p:nvSpPr>
            <p:spPr bwMode="auto">
              <a:xfrm flipH="1">
                <a:off x="1776" y="2976"/>
                <a:ext cx="2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455" name="Text Box 31"/>
              <p:cNvSpPr txBox="1">
                <a:spLocks noChangeArrowheads="1"/>
              </p:cNvSpPr>
              <p:nvPr/>
            </p:nvSpPr>
            <p:spPr bwMode="auto">
              <a:xfrm>
                <a:off x="1799" y="2730"/>
                <a:ext cx="225" cy="22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200" b="1"/>
                  <a:t>x</a:t>
                </a:r>
                <a:endParaRPr lang="en-US" sz="1200"/>
              </a:p>
            </p:txBody>
          </p:sp>
          <p:sp>
            <p:nvSpPr>
              <p:cNvPr id="103456" name="Text Box 32"/>
              <p:cNvSpPr txBox="1">
                <a:spLocks noChangeArrowheads="1"/>
              </p:cNvSpPr>
              <p:nvPr/>
            </p:nvSpPr>
            <p:spPr bwMode="auto">
              <a:xfrm>
                <a:off x="1465" y="2396"/>
                <a:ext cx="225" cy="22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200" b="1"/>
                  <a:t>x</a:t>
                </a:r>
                <a:endParaRPr lang="en-US" sz="1200"/>
              </a:p>
            </p:txBody>
          </p:sp>
          <p:sp>
            <p:nvSpPr>
              <p:cNvPr id="103457" name="Text Box 33"/>
              <p:cNvSpPr txBox="1">
                <a:spLocks noChangeArrowheads="1"/>
              </p:cNvSpPr>
              <p:nvPr/>
            </p:nvSpPr>
            <p:spPr bwMode="auto">
              <a:xfrm>
                <a:off x="1465" y="3163"/>
                <a:ext cx="225" cy="22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200" b="1"/>
                  <a:t>x</a:t>
                </a:r>
                <a:endParaRPr lang="en-US" sz="1200"/>
              </a:p>
            </p:txBody>
          </p:sp>
        </p:grpSp>
      </p:grpSp>
      <p:sp>
        <p:nvSpPr>
          <p:cNvPr id="103464" name="Text Box 40"/>
          <p:cNvSpPr txBox="1">
            <a:spLocks noChangeArrowheads="1"/>
          </p:cNvSpPr>
          <p:nvPr/>
        </p:nvSpPr>
        <p:spPr bwMode="auto">
          <a:xfrm>
            <a:off x="4343400" y="3352800"/>
            <a:ext cx="4375150" cy="711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a:t>We have determined that fuel A is less expensive than fuel B.</a:t>
            </a:r>
          </a:p>
        </p:txBody>
      </p:sp>
      <p:sp>
        <p:nvSpPr>
          <p:cNvPr id="103465" name="Text Box 41"/>
          <p:cNvSpPr txBox="1">
            <a:spLocks noChangeArrowheads="1"/>
          </p:cNvSpPr>
          <p:nvPr/>
        </p:nvSpPr>
        <p:spPr bwMode="auto">
          <a:xfrm>
            <a:off x="4191000" y="1219200"/>
            <a:ext cx="4419600" cy="10064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a:t>We will have a </a:t>
            </a:r>
            <a:r>
              <a:rPr lang="en-US" sz="2000" b="1" u="sng"/>
              <a:t>ranking</a:t>
            </a:r>
            <a:r>
              <a:rPr lang="en-US" sz="2000" b="1"/>
              <a:t> for use of valves.  This priority ranking will </a:t>
            </a:r>
            <a:r>
              <a:rPr lang="en-US" sz="2000" b="1" u="sng"/>
              <a:t>not change</a:t>
            </a:r>
            <a:r>
              <a:rPr lang="en-US" sz="2000" b="1"/>
              <a:t>.</a:t>
            </a:r>
          </a:p>
        </p:txBody>
      </p:sp>
      <p:grpSp>
        <p:nvGrpSpPr>
          <p:cNvPr id="103466" name="Group 42"/>
          <p:cNvGrpSpPr>
            <a:grpSpLocks/>
          </p:cNvGrpSpPr>
          <p:nvPr/>
        </p:nvGrpSpPr>
        <p:grpSpPr bwMode="auto">
          <a:xfrm>
            <a:off x="685800" y="1143000"/>
            <a:ext cx="1981200" cy="1447800"/>
            <a:chOff x="1200" y="3072"/>
            <a:chExt cx="1344" cy="1056"/>
          </a:xfrm>
        </p:grpSpPr>
        <p:sp>
          <p:nvSpPr>
            <p:cNvPr id="103467" name="Rectangle 43"/>
            <p:cNvSpPr>
              <a:spLocks noChangeArrowheads="1"/>
            </p:cNvSpPr>
            <p:nvPr/>
          </p:nvSpPr>
          <p:spPr bwMode="auto">
            <a:xfrm>
              <a:off x="1200" y="3072"/>
              <a:ext cx="1344" cy="1056"/>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03468" name="Group 44"/>
            <p:cNvGrpSpPr>
              <a:grpSpLocks/>
            </p:cNvGrpSpPr>
            <p:nvPr/>
          </p:nvGrpSpPr>
          <p:grpSpPr bwMode="auto">
            <a:xfrm>
              <a:off x="1344" y="3144"/>
              <a:ext cx="1075" cy="918"/>
              <a:chOff x="777" y="2750"/>
              <a:chExt cx="1642" cy="1321"/>
            </a:xfrm>
          </p:grpSpPr>
          <p:sp>
            <p:nvSpPr>
              <p:cNvPr id="103469" name="Oval 45"/>
              <p:cNvSpPr>
                <a:spLocks noChangeArrowheads="1"/>
              </p:cNvSpPr>
              <p:nvPr/>
            </p:nvSpPr>
            <p:spPr bwMode="auto">
              <a:xfrm>
                <a:off x="1435" y="3178"/>
                <a:ext cx="336" cy="336"/>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03470" name="Object 46"/>
              <p:cNvGraphicFramePr>
                <a:graphicFrameLocks noChangeAspect="1"/>
              </p:cNvGraphicFramePr>
              <p:nvPr/>
            </p:nvGraphicFramePr>
            <p:xfrm>
              <a:off x="777" y="3754"/>
              <a:ext cx="327" cy="285"/>
            </p:xfrm>
            <a:graphic>
              <a:graphicData uri="http://schemas.openxmlformats.org/presentationml/2006/ole">
                <mc:AlternateContent xmlns:mc="http://schemas.openxmlformats.org/markup-compatibility/2006">
                  <mc:Choice xmlns:v="urn:schemas-microsoft-com:vml" Requires="v">
                    <p:oleObj spid="_x0000_s103484" name="VISIO" r:id="rId6" imgW="1052640" imgH="918720" progId="Visio.Drawing.4">
                      <p:embed/>
                    </p:oleObj>
                  </mc:Choice>
                  <mc:Fallback>
                    <p:oleObj name="VISIO" r:id="rId6" imgW="1052640" imgH="918720" progId="Visio.Drawing.4">
                      <p:embed/>
                      <p:pic>
                        <p:nvPicPr>
                          <p:cNvPr id="0" name="Object 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 y="3754"/>
                            <a:ext cx="327"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471" name="Object 47"/>
              <p:cNvGraphicFramePr>
                <a:graphicFrameLocks noChangeAspect="1"/>
              </p:cNvGraphicFramePr>
              <p:nvPr/>
            </p:nvGraphicFramePr>
            <p:xfrm>
              <a:off x="1257" y="3754"/>
              <a:ext cx="346" cy="285"/>
            </p:xfrm>
            <a:graphic>
              <a:graphicData uri="http://schemas.openxmlformats.org/presentationml/2006/ole">
                <mc:AlternateContent xmlns:mc="http://schemas.openxmlformats.org/markup-compatibility/2006">
                  <mc:Choice xmlns:v="urn:schemas-microsoft-com:vml" Requires="v">
                    <p:oleObj spid="_x0000_s103485" name="VISIO" r:id="rId8" imgW="1052640" imgH="918720" progId="Visio.Drawing.4">
                      <p:embed/>
                    </p:oleObj>
                  </mc:Choice>
                  <mc:Fallback>
                    <p:oleObj name="VISIO" r:id="rId8" imgW="1052640" imgH="918720" progId="Visio.Drawing.4">
                      <p:embed/>
                      <p:pic>
                        <p:nvPicPr>
                          <p:cNvPr id="0" name="Object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7" y="3754"/>
                            <a:ext cx="346"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472" name="Object 48"/>
              <p:cNvGraphicFramePr>
                <a:graphicFrameLocks noChangeAspect="1"/>
              </p:cNvGraphicFramePr>
              <p:nvPr/>
            </p:nvGraphicFramePr>
            <p:xfrm>
              <a:off x="2073" y="3754"/>
              <a:ext cx="346" cy="285"/>
            </p:xfrm>
            <a:graphic>
              <a:graphicData uri="http://schemas.openxmlformats.org/presentationml/2006/ole">
                <mc:AlternateContent xmlns:mc="http://schemas.openxmlformats.org/markup-compatibility/2006">
                  <mc:Choice xmlns:v="urn:schemas-microsoft-com:vml" Requires="v">
                    <p:oleObj spid="_x0000_s103486" name="VISIO" r:id="rId9" imgW="1052640" imgH="918720" progId="Visio.Drawing.4">
                      <p:embed/>
                    </p:oleObj>
                  </mc:Choice>
                  <mc:Fallback>
                    <p:oleObj name="VISIO" r:id="rId9" imgW="1052640" imgH="918720" progId="Visio.Drawing.4">
                      <p:embed/>
                      <p:pic>
                        <p:nvPicPr>
                          <p:cNvPr id="0" name="Object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3" y="3754"/>
                            <a:ext cx="346"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473" name="Line 49"/>
              <p:cNvSpPr>
                <a:spLocks noChangeShapeType="1"/>
              </p:cNvSpPr>
              <p:nvPr/>
            </p:nvSpPr>
            <p:spPr bwMode="auto">
              <a:xfrm>
                <a:off x="934" y="3616"/>
                <a:ext cx="1308" cy="0"/>
              </a:xfrm>
              <a:prstGeom prst="line">
                <a:avLst/>
              </a:prstGeom>
              <a:no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474" name="Line 50"/>
              <p:cNvSpPr>
                <a:spLocks noChangeShapeType="1"/>
              </p:cNvSpPr>
              <p:nvPr/>
            </p:nvSpPr>
            <p:spPr bwMode="auto">
              <a:xfrm>
                <a:off x="935" y="3610"/>
                <a:ext cx="0" cy="144"/>
              </a:xfrm>
              <a:prstGeom prst="line">
                <a:avLst/>
              </a:prstGeom>
              <a:noFill/>
              <a:ln w="9525">
                <a:solidFill>
                  <a:schemeClr val="tx1"/>
                </a:solidFill>
                <a:prstDash val="dash"/>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475" name="Line 51"/>
              <p:cNvSpPr>
                <a:spLocks noChangeShapeType="1"/>
              </p:cNvSpPr>
              <p:nvPr/>
            </p:nvSpPr>
            <p:spPr bwMode="auto">
              <a:xfrm flipV="1">
                <a:off x="1430" y="3614"/>
                <a:ext cx="0" cy="144"/>
              </a:xfrm>
              <a:prstGeom prst="line">
                <a:avLst/>
              </a:prstGeom>
              <a:noFill/>
              <a:ln w="9525">
                <a:solidFill>
                  <a:schemeClr val="tx1"/>
                </a:solidFill>
                <a:prstDash val="dash"/>
                <a:round/>
                <a:headEnd type="triangle"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476" name="Line 52"/>
              <p:cNvSpPr>
                <a:spLocks noChangeShapeType="1"/>
              </p:cNvSpPr>
              <p:nvPr/>
            </p:nvSpPr>
            <p:spPr bwMode="auto">
              <a:xfrm flipV="1">
                <a:off x="2251" y="3615"/>
                <a:ext cx="0" cy="144"/>
              </a:xfrm>
              <a:prstGeom prst="line">
                <a:avLst/>
              </a:prstGeom>
              <a:noFill/>
              <a:ln w="9525">
                <a:solidFill>
                  <a:schemeClr val="tx1"/>
                </a:solidFill>
                <a:prstDash val="dash"/>
                <a:round/>
                <a:headEnd type="triangle"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477" name="Line 53"/>
              <p:cNvSpPr>
                <a:spLocks noChangeShapeType="1"/>
              </p:cNvSpPr>
              <p:nvPr/>
            </p:nvSpPr>
            <p:spPr bwMode="auto">
              <a:xfrm>
                <a:off x="1593" y="3514"/>
                <a:ext cx="0" cy="96"/>
              </a:xfrm>
              <a:prstGeom prst="line">
                <a:avLst/>
              </a:prstGeom>
              <a:no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478" name="Text Box 54"/>
              <p:cNvSpPr txBox="1">
                <a:spLocks noChangeArrowheads="1"/>
              </p:cNvSpPr>
              <p:nvPr/>
            </p:nvSpPr>
            <p:spPr bwMode="auto">
              <a:xfrm>
                <a:off x="1021" y="2750"/>
                <a:ext cx="1190" cy="363"/>
              </a:xfrm>
              <a:prstGeom prst="rect">
                <a:avLst/>
              </a:prstGeom>
              <a:solidFill>
                <a:srgbClr val="CCFF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600" b="1">
                    <a:solidFill>
                      <a:schemeClr val="accent2"/>
                    </a:solidFill>
                  </a:rPr>
                  <a:t>Split range</a:t>
                </a:r>
                <a:endParaRPr lang="en-US"/>
              </a:p>
            </p:txBody>
          </p:sp>
          <p:sp>
            <p:nvSpPr>
              <p:cNvPr id="103479" name="Text Box 55"/>
              <p:cNvSpPr txBox="1">
                <a:spLocks noChangeArrowheads="1"/>
              </p:cNvSpPr>
              <p:nvPr/>
            </p:nvSpPr>
            <p:spPr bwMode="auto">
              <a:xfrm>
                <a:off x="1614" y="3783"/>
                <a:ext cx="487" cy="28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a:sym typeface="Symbol" pitchFamily="18" charset="2"/>
                  </a:rPr>
                  <a:t>  </a:t>
                </a:r>
                <a:endParaRPr lang="en-US" sz="1200"/>
              </a:p>
            </p:txBody>
          </p:sp>
        </p:grpSp>
      </p:grpSp>
      <p:sp>
        <p:nvSpPr>
          <p:cNvPr id="103480" name="Text Box 56"/>
          <p:cNvSpPr txBox="1">
            <a:spLocks noChangeArrowheads="1"/>
          </p:cNvSpPr>
          <p:nvPr/>
        </p:nvSpPr>
        <p:spPr bwMode="auto">
          <a:xfrm>
            <a:off x="4343400" y="4343400"/>
            <a:ext cx="4406900" cy="1473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a:t>Our strategy is to use only fuel A unless we must use B (when fuel valve A is completely open).</a:t>
            </a:r>
          </a:p>
          <a:p>
            <a:pPr>
              <a:spcBef>
                <a:spcPct val="50000"/>
              </a:spcBef>
            </a:pPr>
            <a:r>
              <a:rPr lang="en-US" sz="2000" b="1"/>
              <a:t>How?</a:t>
            </a:r>
            <a:endParaRPr lang="en-US"/>
          </a:p>
        </p:txBody>
      </p:sp>
      <p:sp>
        <p:nvSpPr>
          <p:cNvPr id="103481" name="Text Box 57"/>
          <p:cNvSpPr txBox="1">
            <a:spLocks noChangeArrowheads="1"/>
          </p:cNvSpPr>
          <p:nvPr/>
        </p:nvSpPr>
        <p:spPr bwMode="auto">
          <a:xfrm rot="-1131984">
            <a:off x="182563" y="3184525"/>
            <a:ext cx="1308100" cy="3143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400" b="1"/>
              <a:t>Less expensive</a:t>
            </a:r>
            <a:endParaRPr lang="en-US"/>
          </a:p>
        </p:txBody>
      </p:sp>
      <p:sp>
        <p:nvSpPr>
          <p:cNvPr id="103482" name="Text Box 58"/>
          <p:cNvSpPr txBox="1">
            <a:spLocks noChangeArrowheads="1"/>
          </p:cNvSpPr>
          <p:nvPr/>
        </p:nvSpPr>
        <p:spPr bwMode="auto">
          <a:xfrm rot="-1131984">
            <a:off x="112713" y="5029200"/>
            <a:ext cx="1385887" cy="3143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400" b="1"/>
              <a:t>More expensive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80"/>
                                        </p:tgtEl>
                                        <p:attrNameLst>
                                          <p:attrName>style.visibility</p:attrName>
                                        </p:attrNameLst>
                                      </p:cBhvr>
                                      <p:to>
                                        <p:strVal val="visible"/>
                                      </p:to>
                                    </p:set>
                                    <p:anim calcmode="lin" valueType="num">
                                      <p:cBhvr additive="base">
                                        <p:cTn id="7" dur="500" fill="hold"/>
                                        <p:tgtEl>
                                          <p:spTgt spid="103480"/>
                                        </p:tgtEl>
                                        <p:attrNameLst>
                                          <p:attrName>ppt_x</p:attrName>
                                        </p:attrNameLst>
                                      </p:cBhvr>
                                      <p:tavLst>
                                        <p:tav tm="0">
                                          <p:val>
                                            <p:strVal val="#ppt_x"/>
                                          </p:val>
                                        </p:tav>
                                        <p:tav tm="100000">
                                          <p:val>
                                            <p:strVal val="#ppt_x"/>
                                          </p:val>
                                        </p:tav>
                                      </p:tavLst>
                                    </p:anim>
                                    <p:anim calcmode="lin" valueType="num">
                                      <p:cBhvr additive="base">
                                        <p:cTn id="8" dur="500" fill="hold"/>
                                        <p:tgtEl>
                                          <p:spTgt spid="1034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8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22" name="Rectangle 50"/>
          <p:cNvSpPr>
            <a:spLocks noChangeArrowheads="1"/>
          </p:cNvSpPr>
          <p:nvPr/>
        </p:nvSpPr>
        <p:spPr bwMode="auto">
          <a:xfrm>
            <a:off x="3581400" y="2819400"/>
            <a:ext cx="5334000" cy="3810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474" name="Text Box 2"/>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grpSp>
        <p:nvGrpSpPr>
          <p:cNvPr id="105490" name="Group 18"/>
          <p:cNvGrpSpPr>
            <a:grpSpLocks/>
          </p:cNvGrpSpPr>
          <p:nvPr/>
        </p:nvGrpSpPr>
        <p:grpSpPr bwMode="auto">
          <a:xfrm>
            <a:off x="228600" y="2971800"/>
            <a:ext cx="3230563" cy="3203575"/>
            <a:chOff x="265" y="1344"/>
            <a:chExt cx="3220" cy="2976"/>
          </a:xfrm>
        </p:grpSpPr>
        <p:sp>
          <p:nvSpPr>
            <p:cNvPr id="105491" name="Text Box 19"/>
            <p:cNvSpPr txBox="1">
              <a:spLocks noChangeArrowheads="1"/>
            </p:cNvSpPr>
            <p:nvPr/>
          </p:nvSpPr>
          <p:spPr bwMode="auto">
            <a:xfrm>
              <a:off x="626" y="3886"/>
              <a:ext cx="1535" cy="4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lang="en-US" sz="1200" b="1"/>
                <a:t>x = controller output</a:t>
              </a:r>
            </a:p>
          </p:txBody>
        </p:sp>
        <p:grpSp>
          <p:nvGrpSpPr>
            <p:cNvPr id="105492" name="Group 20"/>
            <p:cNvGrpSpPr>
              <a:grpSpLocks/>
            </p:cNvGrpSpPr>
            <p:nvPr/>
          </p:nvGrpSpPr>
          <p:grpSpPr bwMode="auto">
            <a:xfrm>
              <a:off x="265" y="1344"/>
              <a:ext cx="3220" cy="2820"/>
              <a:chOff x="601" y="1392"/>
              <a:chExt cx="3220" cy="2820"/>
            </a:xfrm>
          </p:grpSpPr>
          <p:grpSp>
            <p:nvGrpSpPr>
              <p:cNvPr id="105493" name="Group 21"/>
              <p:cNvGrpSpPr>
                <a:grpSpLocks/>
              </p:cNvGrpSpPr>
              <p:nvPr/>
            </p:nvGrpSpPr>
            <p:grpSpPr bwMode="auto">
              <a:xfrm>
                <a:off x="601" y="1392"/>
                <a:ext cx="3220" cy="2820"/>
                <a:chOff x="225" y="1824"/>
                <a:chExt cx="2995" cy="2340"/>
              </a:xfrm>
            </p:grpSpPr>
            <p:graphicFrame>
              <p:nvGraphicFramePr>
                <p:cNvPr id="105494" name="Object 22"/>
                <p:cNvGraphicFramePr>
                  <a:graphicFrameLocks noChangeAspect="1"/>
                </p:cNvGraphicFramePr>
                <p:nvPr/>
              </p:nvGraphicFramePr>
              <p:xfrm>
                <a:off x="816" y="1824"/>
                <a:ext cx="2053" cy="2340"/>
              </p:xfrm>
              <a:graphic>
                <a:graphicData uri="http://schemas.openxmlformats.org/presentationml/2006/ole">
                  <mc:AlternateContent xmlns:mc="http://schemas.openxmlformats.org/markup-compatibility/2006">
                    <mc:Choice xmlns:v="urn:schemas-microsoft-com:vml" Requires="v">
                      <p:oleObj spid="_x0000_s105540" name="VISIO" r:id="rId4" imgW="4777200" imgH="5445000" progId="Visio.Drawing.4">
                        <p:embed/>
                      </p:oleObj>
                    </mc:Choice>
                    <mc:Fallback>
                      <p:oleObj name="VISIO" r:id="rId4" imgW="4777200" imgH="5445000" progId="Visio.Drawing.4">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1824"/>
                              <a:ext cx="2053" cy="234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5495" name="Text Box 23"/>
                <p:cNvSpPr txBox="1">
                  <a:spLocks noChangeArrowheads="1"/>
                </p:cNvSpPr>
                <p:nvPr/>
              </p:nvSpPr>
              <p:spPr bwMode="auto">
                <a:xfrm>
                  <a:off x="225" y="2342"/>
                  <a:ext cx="575" cy="21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t>Fuel A</a:t>
                  </a:r>
                  <a:endParaRPr lang="en-US" sz="1200"/>
                </a:p>
              </p:txBody>
            </p:sp>
            <p:sp>
              <p:nvSpPr>
                <p:cNvPr id="105496" name="Text Box 24"/>
                <p:cNvSpPr txBox="1">
                  <a:spLocks noChangeArrowheads="1"/>
                </p:cNvSpPr>
                <p:nvPr/>
              </p:nvSpPr>
              <p:spPr bwMode="auto">
                <a:xfrm>
                  <a:off x="243" y="3569"/>
                  <a:ext cx="568" cy="2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t>Fuel B</a:t>
                  </a:r>
                  <a:endParaRPr lang="en-US" sz="1200"/>
                </a:p>
              </p:txBody>
            </p:sp>
            <p:sp>
              <p:nvSpPr>
                <p:cNvPr id="105497" name="Text Box 25"/>
                <p:cNvSpPr txBox="1">
                  <a:spLocks noChangeArrowheads="1"/>
                </p:cNvSpPr>
                <p:nvPr/>
              </p:nvSpPr>
              <p:spPr bwMode="auto">
                <a:xfrm>
                  <a:off x="1160" y="3781"/>
                  <a:ext cx="281" cy="21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t>fc</a:t>
                  </a:r>
                  <a:endParaRPr lang="en-US" sz="1200"/>
                </a:p>
              </p:txBody>
            </p:sp>
            <p:sp>
              <p:nvSpPr>
                <p:cNvPr id="105498" name="Text Box 26"/>
                <p:cNvSpPr txBox="1">
                  <a:spLocks noChangeArrowheads="1"/>
                </p:cNvSpPr>
                <p:nvPr/>
              </p:nvSpPr>
              <p:spPr bwMode="auto">
                <a:xfrm>
                  <a:off x="1160" y="2197"/>
                  <a:ext cx="281" cy="2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t>fc</a:t>
                  </a:r>
                  <a:endParaRPr lang="en-US" sz="1200"/>
                </a:p>
              </p:txBody>
            </p:sp>
            <p:sp>
              <p:nvSpPr>
                <p:cNvPr id="105499" name="Text Box 27"/>
                <p:cNvSpPr txBox="1">
                  <a:spLocks noChangeArrowheads="1"/>
                </p:cNvSpPr>
                <p:nvPr/>
              </p:nvSpPr>
              <p:spPr bwMode="auto">
                <a:xfrm rot="-5400000">
                  <a:off x="2627" y="2899"/>
                  <a:ext cx="931" cy="25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200" b="1"/>
                    <a:t>To consumers.  </a:t>
                  </a:r>
                  <a:endParaRPr lang="en-US" sz="1200"/>
                </a:p>
              </p:txBody>
            </p:sp>
          </p:grpSp>
          <p:sp>
            <p:nvSpPr>
              <p:cNvPr id="105500" name="Oval 28"/>
              <p:cNvSpPr>
                <a:spLocks noChangeArrowheads="1"/>
              </p:cNvSpPr>
              <p:nvPr/>
            </p:nvSpPr>
            <p:spPr bwMode="auto">
              <a:xfrm>
                <a:off x="2016" y="2784"/>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1200" b="1">
                    <a:latin typeface="Arial" pitchFamily="34" charset="0"/>
                  </a:rPr>
                  <a:t>PC</a:t>
                </a:r>
              </a:p>
            </p:txBody>
          </p:sp>
          <p:sp>
            <p:nvSpPr>
              <p:cNvPr id="105501" name="Line 29"/>
              <p:cNvSpPr>
                <a:spLocks noChangeShapeType="1"/>
              </p:cNvSpPr>
              <p:nvPr/>
            </p:nvSpPr>
            <p:spPr bwMode="auto">
              <a:xfrm>
                <a:off x="2400" y="297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502" name="Line 30"/>
              <p:cNvSpPr>
                <a:spLocks noChangeShapeType="1"/>
              </p:cNvSpPr>
              <p:nvPr/>
            </p:nvSpPr>
            <p:spPr bwMode="auto">
              <a:xfrm>
                <a:off x="1766" y="2352"/>
                <a:ext cx="0" cy="115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503" name="Line 31"/>
              <p:cNvSpPr>
                <a:spLocks noChangeShapeType="1"/>
              </p:cNvSpPr>
              <p:nvPr/>
            </p:nvSpPr>
            <p:spPr bwMode="auto">
              <a:xfrm flipH="1">
                <a:off x="1776" y="2976"/>
                <a:ext cx="2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504" name="Text Box 32"/>
              <p:cNvSpPr txBox="1">
                <a:spLocks noChangeArrowheads="1"/>
              </p:cNvSpPr>
              <p:nvPr/>
            </p:nvSpPr>
            <p:spPr bwMode="auto">
              <a:xfrm>
                <a:off x="1781" y="2713"/>
                <a:ext cx="260" cy="25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200" b="1"/>
                  <a:t>x</a:t>
                </a:r>
                <a:endParaRPr lang="en-US" sz="1200"/>
              </a:p>
            </p:txBody>
          </p:sp>
          <p:sp>
            <p:nvSpPr>
              <p:cNvPr id="105505" name="Text Box 33"/>
              <p:cNvSpPr txBox="1">
                <a:spLocks noChangeArrowheads="1"/>
              </p:cNvSpPr>
              <p:nvPr/>
            </p:nvSpPr>
            <p:spPr bwMode="auto">
              <a:xfrm>
                <a:off x="1447" y="2379"/>
                <a:ext cx="260" cy="25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200" b="1"/>
                  <a:t>x</a:t>
                </a:r>
                <a:endParaRPr lang="en-US" sz="1200"/>
              </a:p>
            </p:txBody>
          </p:sp>
          <p:sp>
            <p:nvSpPr>
              <p:cNvPr id="105506" name="Text Box 34"/>
              <p:cNvSpPr txBox="1">
                <a:spLocks noChangeArrowheads="1"/>
              </p:cNvSpPr>
              <p:nvPr/>
            </p:nvSpPr>
            <p:spPr bwMode="auto">
              <a:xfrm>
                <a:off x="1447" y="3147"/>
                <a:ext cx="260" cy="25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200" b="1"/>
                  <a:t>x</a:t>
                </a:r>
                <a:endParaRPr lang="en-US" sz="1200"/>
              </a:p>
            </p:txBody>
          </p:sp>
        </p:grpSp>
      </p:grpSp>
      <p:sp>
        <p:nvSpPr>
          <p:cNvPr id="105508" name="Line 36"/>
          <p:cNvSpPr>
            <a:spLocks noChangeShapeType="1"/>
          </p:cNvSpPr>
          <p:nvPr/>
        </p:nvSpPr>
        <p:spPr bwMode="auto">
          <a:xfrm>
            <a:off x="4572000" y="3048000"/>
            <a:ext cx="0" cy="2895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509" name="Line 37"/>
          <p:cNvSpPr>
            <a:spLocks noChangeShapeType="1"/>
          </p:cNvSpPr>
          <p:nvPr/>
        </p:nvSpPr>
        <p:spPr bwMode="auto">
          <a:xfrm>
            <a:off x="4572000" y="5943600"/>
            <a:ext cx="3657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510" name="Text Box 38"/>
          <p:cNvSpPr txBox="1">
            <a:spLocks noChangeArrowheads="1"/>
          </p:cNvSpPr>
          <p:nvPr/>
        </p:nvSpPr>
        <p:spPr bwMode="auto">
          <a:xfrm>
            <a:off x="4464050" y="6019800"/>
            <a:ext cx="3962400" cy="5175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400" b="1"/>
              <a:t>0                                                                             100</a:t>
            </a:r>
          </a:p>
          <a:p>
            <a:pPr algn="ctr"/>
            <a:r>
              <a:rPr lang="en-US" sz="1400" b="1"/>
              <a:t>x, controller output %</a:t>
            </a:r>
          </a:p>
        </p:txBody>
      </p:sp>
      <p:sp>
        <p:nvSpPr>
          <p:cNvPr id="105511" name="Text Box 39"/>
          <p:cNvSpPr txBox="1">
            <a:spLocks noChangeArrowheads="1"/>
          </p:cNvSpPr>
          <p:nvPr/>
        </p:nvSpPr>
        <p:spPr bwMode="auto">
          <a:xfrm>
            <a:off x="3770313" y="2895600"/>
            <a:ext cx="727075"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400" b="1"/>
              <a:t>opened</a:t>
            </a:r>
            <a:endParaRPr lang="en-US"/>
          </a:p>
        </p:txBody>
      </p:sp>
      <p:sp>
        <p:nvSpPr>
          <p:cNvPr id="105512" name="Text Box 40"/>
          <p:cNvSpPr txBox="1">
            <a:spLocks noChangeArrowheads="1"/>
          </p:cNvSpPr>
          <p:nvPr/>
        </p:nvSpPr>
        <p:spPr bwMode="auto">
          <a:xfrm>
            <a:off x="3810000" y="5715000"/>
            <a:ext cx="649288"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400" b="1"/>
              <a:t>closed</a:t>
            </a:r>
            <a:endParaRPr lang="en-US"/>
          </a:p>
        </p:txBody>
      </p:sp>
      <p:sp>
        <p:nvSpPr>
          <p:cNvPr id="105513" name="Text Box 41"/>
          <p:cNvSpPr txBox="1">
            <a:spLocks noChangeArrowheads="1"/>
          </p:cNvSpPr>
          <p:nvPr/>
        </p:nvSpPr>
        <p:spPr bwMode="auto">
          <a:xfrm rot="-5400000">
            <a:off x="3482181" y="4137819"/>
            <a:ext cx="1265238"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400" b="1"/>
              <a:t>Valve opening</a:t>
            </a:r>
            <a:endParaRPr lang="en-US"/>
          </a:p>
        </p:txBody>
      </p:sp>
      <p:sp>
        <p:nvSpPr>
          <p:cNvPr id="105514" name="Line 42"/>
          <p:cNvSpPr>
            <a:spLocks noChangeShapeType="1"/>
          </p:cNvSpPr>
          <p:nvPr/>
        </p:nvSpPr>
        <p:spPr bwMode="auto">
          <a:xfrm flipV="1">
            <a:off x="4572000" y="3124200"/>
            <a:ext cx="1676400" cy="2819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515" name="Line 43"/>
          <p:cNvSpPr>
            <a:spLocks noChangeShapeType="1"/>
          </p:cNvSpPr>
          <p:nvPr/>
        </p:nvSpPr>
        <p:spPr bwMode="auto">
          <a:xfrm>
            <a:off x="6248400" y="3124200"/>
            <a:ext cx="1828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516" name="Line 44"/>
          <p:cNvSpPr>
            <a:spLocks noChangeShapeType="1"/>
          </p:cNvSpPr>
          <p:nvPr/>
        </p:nvSpPr>
        <p:spPr bwMode="auto">
          <a:xfrm>
            <a:off x="4572000" y="5943600"/>
            <a:ext cx="1660525"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517" name="Line 45"/>
          <p:cNvSpPr>
            <a:spLocks noChangeShapeType="1"/>
          </p:cNvSpPr>
          <p:nvPr/>
        </p:nvSpPr>
        <p:spPr bwMode="auto">
          <a:xfrm flipV="1">
            <a:off x="6248400" y="3124200"/>
            <a:ext cx="1828800" cy="28194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518" name="Text Box 46"/>
          <p:cNvSpPr txBox="1">
            <a:spLocks noChangeArrowheads="1"/>
          </p:cNvSpPr>
          <p:nvPr/>
        </p:nvSpPr>
        <p:spPr bwMode="auto">
          <a:xfrm>
            <a:off x="4841875" y="3244850"/>
            <a:ext cx="838200" cy="366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800" b="1">
                <a:solidFill>
                  <a:srgbClr val="FF0000"/>
                </a:solidFill>
              </a:rPr>
              <a:t>Fuel A</a:t>
            </a:r>
            <a:endParaRPr lang="en-US"/>
          </a:p>
        </p:txBody>
      </p:sp>
      <p:sp>
        <p:nvSpPr>
          <p:cNvPr id="105519" name="Line 47"/>
          <p:cNvSpPr>
            <a:spLocks noChangeShapeType="1"/>
          </p:cNvSpPr>
          <p:nvPr/>
        </p:nvSpPr>
        <p:spPr bwMode="auto">
          <a:xfrm>
            <a:off x="5638800" y="3505200"/>
            <a:ext cx="228600" cy="152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520" name="Text Box 48"/>
          <p:cNvSpPr txBox="1">
            <a:spLocks noChangeArrowheads="1"/>
          </p:cNvSpPr>
          <p:nvPr/>
        </p:nvSpPr>
        <p:spPr bwMode="auto">
          <a:xfrm>
            <a:off x="6178550" y="4038600"/>
            <a:ext cx="825500" cy="366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800" b="1">
                <a:solidFill>
                  <a:schemeClr val="accent2"/>
                </a:solidFill>
              </a:rPr>
              <a:t>Fuel B</a:t>
            </a:r>
            <a:endParaRPr lang="en-US"/>
          </a:p>
        </p:txBody>
      </p:sp>
      <p:sp>
        <p:nvSpPr>
          <p:cNvPr id="105521" name="Line 49"/>
          <p:cNvSpPr>
            <a:spLocks noChangeShapeType="1"/>
          </p:cNvSpPr>
          <p:nvPr/>
        </p:nvSpPr>
        <p:spPr bwMode="auto">
          <a:xfrm>
            <a:off x="6969125" y="4298950"/>
            <a:ext cx="228600" cy="1524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523" name="Text Box 51"/>
          <p:cNvSpPr txBox="1">
            <a:spLocks noChangeArrowheads="1"/>
          </p:cNvSpPr>
          <p:nvPr/>
        </p:nvSpPr>
        <p:spPr bwMode="auto">
          <a:xfrm>
            <a:off x="3733800" y="1295400"/>
            <a:ext cx="4648200" cy="7016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a:solidFill>
                  <a:schemeClr val="accent2"/>
                </a:solidFill>
              </a:rPr>
              <a:t>Split range</a:t>
            </a:r>
            <a:r>
              <a:rPr lang="en-US" sz="2000" b="1"/>
              <a:t>:  The valves are calibrated to respond as shown in the figure</a:t>
            </a:r>
          </a:p>
        </p:txBody>
      </p:sp>
      <p:grpSp>
        <p:nvGrpSpPr>
          <p:cNvPr id="105524" name="Group 52"/>
          <p:cNvGrpSpPr>
            <a:grpSpLocks/>
          </p:cNvGrpSpPr>
          <p:nvPr/>
        </p:nvGrpSpPr>
        <p:grpSpPr bwMode="auto">
          <a:xfrm>
            <a:off x="685800" y="1143000"/>
            <a:ext cx="1981200" cy="1447800"/>
            <a:chOff x="1200" y="3072"/>
            <a:chExt cx="1344" cy="1056"/>
          </a:xfrm>
        </p:grpSpPr>
        <p:sp>
          <p:nvSpPr>
            <p:cNvPr id="105525" name="Rectangle 53"/>
            <p:cNvSpPr>
              <a:spLocks noChangeArrowheads="1"/>
            </p:cNvSpPr>
            <p:nvPr/>
          </p:nvSpPr>
          <p:spPr bwMode="auto">
            <a:xfrm>
              <a:off x="1200" y="3072"/>
              <a:ext cx="1344" cy="1056"/>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05526" name="Group 54"/>
            <p:cNvGrpSpPr>
              <a:grpSpLocks/>
            </p:cNvGrpSpPr>
            <p:nvPr/>
          </p:nvGrpSpPr>
          <p:grpSpPr bwMode="auto">
            <a:xfrm>
              <a:off x="1344" y="3144"/>
              <a:ext cx="1075" cy="918"/>
              <a:chOff x="777" y="2750"/>
              <a:chExt cx="1642" cy="1321"/>
            </a:xfrm>
          </p:grpSpPr>
          <p:sp>
            <p:nvSpPr>
              <p:cNvPr id="105527" name="Oval 55"/>
              <p:cNvSpPr>
                <a:spLocks noChangeArrowheads="1"/>
              </p:cNvSpPr>
              <p:nvPr/>
            </p:nvSpPr>
            <p:spPr bwMode="auto">
              <a:xfrm>
                <a:off x="1435" y="3178"/>
                <a:ext cx="336" cy="336"/>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05528" name="Object 56"/>
              <p:cNvGraphicFramePr>
                <a:graphicFrameLocks noChangeAspect="1"/>
              </p:cNvGraphicFramePr>
              <p:nvPr/>
            </p:nvGraphicFramePr>
            <p:xfrm>
              <a:off x="777" y="3754"/>
              <a:ext cx="327" cy="285"/>
            </p:xfrm>
            <a:graphic>
              <a:graphicData uri="http://schemas.openxmlformats.org/presentationml/2006/ole">
                <mc:AlternateContent xmlns:mc="http://schemas.openxmlformats.org/markup-compatibility/2006">
                  <mc:Choice xmlns:v="urn:schemas-microsoft-com:vml" Requires="v">
                    <p:oleObj spid="_x0000_s105541" name="VISIO" r:id="rId6" imgW="1052640" imgH="918720" progId="Visio.Drawing.4">
                      <p:embed/>
                    </p:oleObj>
                  </mc:Choice>
                  <mc:Fallback>
                    <p:oleObj name="VISIO" r:id="rId6" imgW="1052640" imgH="918720" progId="Visio.Drawing.4">
                      <p:embed/>
                      <p:pic>
                        <p:nvPicPr>
                          <p:cNvPr id="0" name="Object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 y="3754"/>
                            <a:ext cx="327"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529" name="Object 57"/>
              <p:cNvGraphicFramePr>
                <a:graphicFrameLocks noChangeAspect="1"/>
              </p:cNvGraphicFramePr>
              <p:nvPr/>
            </p:nvGraphicFramePr>
            <p:xfrm>
              <a:off x="1257" y="3754"/>
              <a:ext cx="346" cy="285"/>
            </p:xfrm>
            <a:graphic>
              <a:graphicData uri="http://schemas.openxmlformats.org/presentationml/2006/ole">
                <mc:AlternateContent xmlns:mc="http://schemas.openxmlformats.org/markup-compatibility/2006">
                  <mc:Choice xmlns:v="urn:schemas-microsoft-com:vml" Requires="v">
                    <p:oleObj spid="_x0000_s105542" name="VISIO" r:id="rId8" imgW="1052640" imgH="918720" progId="Visio.Drawing.4">
                      <p:embed/>
                    </p:oleObj>
                  </mc:Choice>
                  <mc:Fallback>
                    <p:oleObj name="VISIO" r:id="rId8" imgW="1052640" imgH="918720" progId="Visio.Drawing.4">
                      <p:embed/>
                      <p:pic>
                        <p:nvPicPr>
                          <p:cNvPr id="0" name="Object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7" y="3754"/>
                            <a:ext cx="346"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530" name="Object 58"/>
              <p:cNvGraphicFramePr>
                <a:graphicFrameLocks noChangeAspect="1"/>
              </p:cNvGraphicFramePr>
              <p:nvPr/>
            </p:nvGraphicFramePr>
            <p:xfrm>
              <a:off x="2073" y="3754"/>
              <a:ext cx="346" cy="285"/>
            </p:xfrm>
            <a:graphic>
              <a:graphicData uri="http://schemas.openxmlformats.org/presentationml/2006/ole">
                <mc:AlternateContent xmlns:mc="http://schemas.openxmlformats.org/markup-compatibility/2006">
                  <mc:Choice xmlns:v="urn:schemas-microsoft-com:vml" Requires="v">
                    <p:oleObj spid="_x0000_s105543" name="VISIO" r:id="rId9" imgW="1052640" imgH="918720" progId="Visio.Drawing.4">
                      <p:embed/>
                    </p:oleObj>
                  </mc:Choice>
                  <mc:Fallback>
                    <p:oleObj name="VISIO" r:id="rId9" imgW="1052640" imgH="918720" progId="Visio.Drawing.4">
                      <p:embed/>
                      <p:pic>
                        <p:nvPicPr>
                          <p:cNvPr id="0" name="Object 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3" y="3754"/>
                            <a:ext cx="346"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5531" name="Line 59"/>
              <p:cNvSpPr>
                <a:spLocks noChangeShapeType="1"/>
              </p:cNvSpPr>
              <p:nvPr/>
            </p:nvSpPr>
            <p:spPr bwMode="auto">
              <a:xfrm>
                <a:off x="934" y="3616"/>
                <a:ext cx="1308" cy="0"/>
              </a:xfrm>
              <a:prstGeom prst="line">
                <a:avLst/>
              </a:prstGeom>
              <a:no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532" name="Line 60"/>
              <p:cNvSpPr>
                <a:spLocks noChangeShapeType="1"/>
              </p:cNvSpPr>
              <p:nvPr/>
            </p:nvSpPr>
            <p:spPr bwMode="auto">
              <a:xfrm>
                <a:off x="935" y="3610"/>
                <a:ext cx="0" cy="144"/>
              </a:xfrm>
              <a:prstGeom prst="line">
                <a:avLst/>
              </a:prstGeom>
              <a:noFill/>
              <a:ln w="9525">
                <a:solidFill>
                  <a:schemeClr val="tx1"/>
                </a:solidFill>
                <a:prstDash val="dash"/>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533" name="Line 61"/>
              <p:cNvSpPr>
                <a:spLocks noChangeShapeType="1"/>
              </p:cNvSpPr>
              <p:nvPr/>
            </p:nvSpPr>
            <p:spPr bwMode="auto">
              <a:xfrm flipV="1">
                <a:off x="1430" y="3614"/>
                <a:ext cx="0" cy="144"/>
              </a:xfrm>
              <a:prstGeom prst="line">
                <a:avLst/>
              </a:prstGeom>
              <a:noFill/>
              <a:ln w="9525">
                <a:solidFill>
                  <a:schemeClr val="tx1"/>
                </a:solidFill>
                <a:prstDash val="dash"/>
                <a:round/>
                <a:headEnd type="triangle"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534" name="Line 62"/>
              <p:cNvSpPr>
                <a:spLocks noChangeShapeType="1"/>
              </p:cNvSpPr>
              <p:nvPr/>
            </p:nvSpPr>
            <p:spPr bwMode="auto">
              <a:xfrm flipV="1">
                <a:off x="2251" y="3615"/>
                <a:ext cx="0" cy="144"/>
              </a:xfrm>
              <a:prstGeom prst="line">
                <a:avLst/>
              </a:prstGeom>
              <a:noFill/>
              <a:ln w="9525">
                <a:solidFill>
                  <a:schemeClr val="tx1"/>
                </a:solidFill>
                <a:prstDash val="dash"/>
                <a:round/>
                <a:headEnd type="triangle"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535" name="Line 63"/>
              <p:cNvSpPr>
                <a:spLocks noChangeShapeType="1"/>
              </p:cNvSpPr>
              <p:nvPr/>
            </p:nvSpPr>
            <p:spPr bwMode="auto">
              <a:xfrm>
                <a:off x="1593" y="3514"/>
                <a:ext cx="0" cy="96"/>
              </a:xfrm>
              <a:prstGeom prst="line">
                <a:avLst/>
              </a:prstGeom>
              <a:no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5536" name="Text Box 64"/>
              <p:cNvSpPr txBox="1">
                <a:spLocks noChangeArrowheads="1"/>
              </p:cNvSpPr>
              <p:nvPr/>
            </p:nvSpPr>
            <p:spPr bwMode="auto">
              <a:xfrm>
                <a:off x="1021" y="2750"/>
                <a:ext cx="1190" cy="363"/>
              </a:xfrm>
              <a:prstGeom prst="rect">
                <a:avLst/>
              </a:prstGeom>
              <a:solidFill>
                <a:srgbClr val="CCFF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600" b="1">
                    <a:solidFill>
                      <a:schemeClr val="accent2"/>
                    </a:solidFill>
                  </a:rPr>
                  <a:t>Split range</a:t>
                </a:r>
                <a:endParaRPr lang="en-US"/>
              </a:p>
            </p:txBody>
          </p:sp>
          <p:sp>
            <p:nvSpPr>
              <p:cNvPr id="105537" name="Text Box 65"/>
              <p:cNvSpPr txBox="1">
                <a:spLocks noChangeArrowheads="1"/>
              </p:cNvSpPr>
              <p:nvPr/>
            </p:nvSpPr>
            <p:spPr bwMode="auto">
              <a:xfrm>
                <a:off x="1614" y="3783"/>
                <a:ext cx="487" cy="28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a:sym typeface="Symbol" pitchFamily="18" charset="2"/>
                  </a:rPr>
                  <a:t>  </a:t>
                </a:r>
                <a:endParaRPr lang="en-US" sz="1200"/>
              </a:p>
            </p:txBody>
          </p:sp>
        </p:grpSp>
      </p:grpSp>
      <p:sp>
        <p:nvSpPr>
          <p:cNvPr id="105538" name="Text Box 66"/>
          <p:cNvSpPr txBox="1">
            <a:spLocks noChangeArrowheads="1"/>
          </p:cNvSpPr>
          <p:nvPr/>
        </p:nvSpPr>
        <p:spPr bwMode="auto">
          <a:xfrm rot="-1131984">
            <a:off x="134938" y="3117850"/>
            <a:ext cx="1146175" cy="2841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t>Less expensive</a:t>
            </a:r>
            <a:endParaRPr lang="en-US"/>
          </a:p>
        </p:txBody>
      </p:sp>
      <p:sp>
        <p:nvSpPr>
          <p:cNvPr id="105539" name="Text Box 67"/>
          <p:cNvSpPr txBox="1">
            <a:spLocks noChangeArrowheads="1"/>
          </p:cNvSpPr>
          <p:nvPr/>
        </p:nvSpPr>
        <p:spPr bwMode="auto">
          <a:xfrm rot="-1131984">
            <a:off x="120650" y="4724400"/>
            <a:ext cx="1216025" cy="2841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t>More expensive</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89" name="Group 69"/>
          <p:cNvGrpSpPr>
            <a:grpSpLocks/>
          </p:cNvGrpSpPr>
          <p:nvPr/>
        </p:nvGrpSpPr>
        <p:grpSpPr bwMode="auto">
          <a:xfrm>
            <a:off x="3505200" y="1905000"/>
            <a:ext cx="5257800" cy="4343400"/>
            <a:chOff x="2208" y="1200"/>
            <a:chExt cx="3312" cy="2736"/>
          </a:xfrm>
        </p:grpSpPr>
        <p:pic>
          <p:nvPicPr>
            <p:cNvPr id="107587" name="Picture 67" descr="C:\scanned images\marli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 y="1200"/>
              <a:ext cx="3067" cy="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D6F2D6"/>
                  </a:solidFill>
                  <a:miter lim="800000"/>
                  <a:headEnd/>
                  <a:tailEnd/>
                </a14:hiddenLine>
              </a:ext>
            </a:extLst>
          </p:spPr>
        </p:pic>
        <p:sp>
          <p:nvSpPr>
            <p:cNvPr id="107588" name="Rectangle 68"/>
            <p:cNvSpPr>
              <a:spLocks noChangeArrowheads="1"/>
            </p:cNvSpPr>
            <p:nvPr/>
          </p:nvSpPr>
          <p:spPr bwMode="auto">
            <a:xfrm>
              <a:off x="4848" y="3792"/>
              <a:ext cx="672" cy="144"/>
            </a:xfrm>
            <a:prstGeom prst="rect">
              <a:avLst/>
            </a:prstGeom>
            <a:solidFill>
              <a:schemeClr val="bg1"/>
            </a:solidFill>
            <a:ln>
              <a:noFill/>
            </a:ln>
            <a:effectLst/>
            <a:extLst>
              <a:ext uri="{91240B29-F687-4F45-9708-019B960494DF}">
                <a14:hiddenLine xmlns:a14="http://schemas.microsoft.com/office/drawing/2010/main" w="9525">
                  <a:solidFill>
                    <a:srgbClr val="D6F2D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7523" name="Text Box 3"/>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sp>
        <p:nvSpPr>
          <p:cNvPr id="107570" name="Text Box 50"/>
          <p:cNvSpPr txBox="1">
            <a:spLocks noChangeArrowheads="1"/>
          </p:cNvSpPr>
          <p:nvPr/>
        </p:nvSpPr>
        <p:spPr bwMode="auto">
          <a:xfrm>
            <a:off x="2819400" y="1143000"/>
            <a:ext cx="5794375" cy="7016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a:t>Dynamic response of the split range control system to two step increases in fuel consumption.</a:t>
            </a:r>
          </a:p>
        </p:txBody>
      </p:sp>
      <p:grpSp>
        <p:nvGrpSpPr>
          <p:cNvPr id="107571" name="Group 51"/>
          <p:cNvGrpSpPr>
            <a:grpSpLocks/>
          </p:cNvGrpSpPr>
          <p:nvPr/>
        </p:nvGrpSpPr>
        <p:grpSpPr bwMode="auto">
          <a:xfrm>
            <a:off x="685800" y="1143000"/>
            <a:ext cx="1981200" cy="1447800"/>
            <a:chOff x="1200" y="3072"/>
            <a:chExt cx="1344" cy="1056"/>
          </a:xfrm>
        </p:grpSpPr>
        <p:sp>
          <p:nvSpPr>
            <p:cNvPr id="107572" name="Rectangle 52"/>
            <p:cNvSpPr>
              <a:spLocks noChangeArrowheads="1"/>
            </p:cNvSpPr>
            <p:nvPr/>
          </p:nvSpPr>
          <p:spPr bwMode="auto">
            <a:xfrm>
              <a:off x="1200" y="3072"/>
              <a:ext cx="1344" cy="1056"/>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07573" name="Group 53"/>
            <p:cNvGrpSpPr>
              <a:grpSpLocks/>
            </p:cNvGrpSpPr>
            <p:nvPr/>
          </p:nvGrpSpPr>
          <p:grpSpPr bwMode="auto">
            <a:xfrm>
              <a:off x="1344" y="3144"/>
              <a:ext cx="1075" cy="918"/>
              <a:chOff x="777" y="2750"/>
              <a:chExt cx="1642" cy="1321"/>
            </a:xfrm>
          </p:grpSpPr>
          <p:sp>
            <p:nvSpPr>
              <p:cNvPr id="107574" name="Oval 54"/>
              <p:cNvSpPr>
                <a:spLocks noChangeArrowheads="1"/>
              </p:cNvSpPr>
              <p:nvPr/>
            </p:nvSpPr>
            <p:spPr bwMode="auto">
              <a:xfrm>
                <a:off x="1435" y="3178"/>
                <a:ext cx="336" cy="336"/>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07575" name="Object 55"/>
              <p:cNvGraphicFramePr>
                <a:graphicFrameLocks noChangeAspect="1"/>
              </p:cNvGraphicFramePr>
              <p:nvPr/>
            </p:nvGraphicFramePr>
            <p:xfrm>
              <a:off x="777" y="3754"/>
              <a:ext cx="327" cy="285"/>
            </p:xfrm>
            <a:graphic>
              <a:graphicData uri="http://schemas.openxmlformats.org/presentationml/2006/ole">
                <mc:AlternateContent xmlns:mc="http://schemas.openxmlformats.org/markup-compatibility/2006">
                  <mc:Choice xmlns:v="urn:schemas-microsoft-com:vml" Requires="v">
                    <p:oleObj spid="_x0000_s134144" name="VISIO" r:id="rId5" imgW="1052640" imgH="918720" progId="Visio.Drawing.4">
                      <p:embed/>
                    </p:oleObj>
                  </mc:Choice>
                  <mc:Fallback>
                    <p:oleObj name="VISIO" r:id="rId5" imgW="1052640" imgH="918720" progId="Visio.Drawing.4">
                      <p:embed/>
                      <p:pic>
                        <p:nvPicPr>
                          <p:cNvPr id="0" name="Object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 y="3754"/>
                            <a:ext cx="327"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7576" name="Object 56"/>
              <p:cNvGraphicFramePr>
                <a:graphicFrameLocks noChangeAspect="1"/>
              </p:cNvGraphicFramePr>
              <p:nvPr/>
            </p:nvGraphicFramePr>
            <p:xfrm>
              <a:off x="1257" y="3754"/>
              <a:ext cx="346" cy="285"/>
            </p:xfrm>
            <a:graphic>
              <a:graphicData uri="http://schemas.openxmlformats.org/presentationml/2006/ole">
                <mc:AlternateContent xmlns:mc="http://schemas.openxmlformats.org/markup-compatibility/2006">
                  <mc:Choice xmlns:v="urn:schemas-microsoft-com:vml" Requires="v">
                    <p:oleObj spid="_x0000_s134145" name="VISIO" r:id="rId7" imgW="1052640" imgH="918720" progId="Visio.Drawing.4">
                      <p:embed/>
                    </p:oleObj>
                  </mc:Choice>
                  <mc:Fallback>
                    <p:oleObj name="VISIO" r:id="rId7" imgW="1052640" imgH="918720" progId="Visio.Drawing.4">
                      <p:embed/>
                      <p:pic>
                        <p:nvPicPr>
                          <p:cNvPr id="0" name="Object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7" y="3754"/>
                            <a:ext cx="346"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7577" name="Object 57"/>
              <p:cNvGraphicFramePr>
                <a:graphicFrameLocks noChangeAspect="1"/>
              </p:cNvGraphicFramePr>
              <p:nvPr/>
            </p:nvGraphicFramePr>
            <p:xfrm>
              <a:off x="2073" y="3754"/>
              <a:ext cx="346" cy="285"/>
            </p:xfrm>
            <a:graphic>
              <a:graphicData uri="http://schemas.openxmlformats.org/presentationml/2006/ole">
                <mc:AlternateContent xmlns:mc="http://schemas.openxmlformats.org/markup-compatibility/2006">
                  <mc:Choice xmlns:v="urn:schemas-microsoft-com:vml" Requires="v">
                    <p:oleObj spid="_x0000_s134146" name="VISIO" r:id="rId8" imgW="1052640" imgH="918720" progId="Visio.Drawing.4">
                      <p:embed/>
                    </p:oleObj>
                  </mc:Choice>
                  <mc:Fallback>
                    <p:oleObj name="VISIO" r:id="rId8" imgW="1052640" imgH="918720" progId="Visio.Drawing.4">
                      <p:embed/>
                      <p:pic>
                        <p:nvPicPr>
                          <p:cNvPr id="0" name="Object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3" y="3754"/>
                            <a:ext cx="346"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7578" name="Line 58"/>
              <p:cNvSpPr>
                <a:spLocks noChangeShapeType="1"/>
              </p:cNvSpPr>
              <p:nvPr/>
            </p:nvSpPr>
            <p:spPr bwMode="auto">
              <a:xfrm>
                <a:off x="934" y="3616"/>
                <a:ext cx="1308" cy="0"/>
              </a:xfrm>
              <a:prstGeom prst="line">
                <a:avLst/>
              </a:prstGeom>
              <a:no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7579" name="Line 59"/>
              <p:cNvSpPr>
                <a:spLocks noChangeShapeType="1"/>
              </p:cNvSpPr>
              <p:nvPr/>
            </p:nvSpPr>
            <p:spPr bwMode="auto">
              <a:xfrm>
                <a:off x="935" y="3610"/>
                <a:ext cx="0" cy="144"/>
              </a:xfrm>
              <a:prstGeom prst="line">
                <a:avLst/>
              </a:prstGeom>
              <a:noFill/>
              <a:ln w="9525">
                <a:solidFill>
                  <a:schemeClr val="tx1"/>
                </a:solidFill>
                <a:prstDash val="dash"/>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7580" name="Line 60"/>
              <p:cNvSpPr>
                <a:spLocks noChangeShapeType="1"/>
              </p:cNvSpPr>
              <p:nvPr/>
            </p:nvSpPr>
            <p:spPr bwMode="auto">
              <a:xfrm flipV="1">
                <a:off x="1430" y="3614"/>
                <a:ext cx="0" cy="144"/>
              </a:xfrm>
              <a:prstGeom prst="line">
                <a:avLst/>
              </a:prstGeom>
              <a:noFill/>
              <a:ln w="9525">
                <a:solidFill>
                  <a:schemeClr val="tx1"/>
                </a:solidFill>
                <a:prstDash val="dash"/>
                <a:round/>
                <a:headEnd type="triangle"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7581" name="Line 61"/>
              <p:cNvSpPr>
                <a:spLocks noChangeShapeType="1"/>
              </p:cNvSpPr>
              <p:nvPr/>
            </p:nvSpPr>
            <p:spPr bwMode="auto">
              <a:xfrm flipV="1">
                <a:off x="2251" y="3615"/>
                <a:ext cx="0" cy="144"/>
              </a:xfrm>
              <a:prstGeom prst="line">
                <a:avLst/>
              </a:prstGeom>
              <a:noFill/>
              <a:ln w="9525">
                <a:solidFill>
                  <a:schemeClr val="tx1"/>
                </a:solidFill>
                <a:prstDash val="dash"/>
                <a:round/>
                <a:headEnd type="triangle"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7582" name="Line 62"/>
              <p:cNvSpPr>
                <a:spLocks noChangeShapeType="1"/>
              </p:cNvSpPr>
              <p:nvPr/>
            </p:nvSpPr>
            <p:spPr bwMode="auto">
              <a:xfrm>
                <a:off x="1593" y="3514"/>
                <a:ext cx="0" cy="96"/>
              </a:xfrm>
              <a:prstGeom prst="line">
                <a:avLst/>
              </a:prstGeom>
              <a:no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7583" name="Text Box 63"/>
              <p:cNvSpPr txBox="1">
                <a:spLocks noChangeArrowheads="1"/>
              </p:cNvSpPr>
              <p:nvPr/>
            </p:nvSpPr>
            <p:spPr bwMode="auto">
              <a:xfrm>
                <a:off x="1021" y="2750"/>
                <a:ext cx="1190" cy="363"/>
              </a:xfrm>
              <a:prstGeom prst="rect">
                <a:avLst/>
              </a:prstGeom>
              <a:solidFill>
                <a:srgbClr val="CCFF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600" b="1">
                    <a:solidFill>
                      <a:schemeClr val="accent2"/>
                    </a:solidFill>
                  </a:rPr>
                  <a:t>Split range</a:t>
                </a:r>
                <a:endParaRPr lang="en-US"/>
              </a:p>
            </p:txBody>
          </p:sp>
          <p:sp>
            <p:nvSpPr>
              <p:cNvPr id="107584" name="Text Box 64"/>
              <p:cNvSpPr txBox="1">
                <a:spLocks noChangeArrowheads="1"/>
              </p:cNvSpPr>
              <p:nvPr/>
            </p:nvSpPr>
            <p:spPr bwMode="auto">
              <a:xfrm>
                <a:off x="1614" y="3783"/>
                <a:ext cx="487" cy="28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a:sym typeface="Symbol" pitchFamily="18" charset="2"/>
                  </a:rPr>
                  <a:t>  </a:t>
                </a:r>
                <a:endParaRPr lang="en-US" sz="1200"/>
              </a:p>
            </p:txBody>
          </p:sp>
        </p:grpSp>
      </p:grpSp>
      <p:grpSp>
        <p:nvGrpSpPr>
          <p:cNvPr id="107594" name="Group 74"/>
          <p:cNvGrpSpPr>
            <a:grpSpLocks/>
          </p:cNvGrpSpPr>
          <p:nvPr/>
        </p:nvGrpSpPr>
        <p:grpSpPr bwMode="auto">
          <a:xfrm>
            <a:off x="120650" y="3001963"/>
            <a:ext cx="3306763" cy="3035300"/>
            <a:chOff x="76" y="1891"/>
            <a:chExt cx="2083" cy="1912"/>
          </a:xfrm>
        </p:grpSpPr>
        <p:grpSp>
          <p:nvGrpSpPr>
            <p:cNvPr id="107540" name="Group 20"/>
            <p:cNvGrpSpPr>
              <a:grpSpLocks/>
            </p:cNvGrpSpPr>
            <p:nvPr/>
          </p:nvGrpSpPr>
          <p:grpSpPr bwMode="auto">
            <a:xfrm>
              <a:off x="124" y="1891"/>
              <a:ext cx="2035" cy="1912"/>
              <a:chOff x="601" y="1392"/>
              <a:chExt cx="3220" cy="2820"/>
            </a:xfrm>
          </p:grpSpPr>
          <p:grpSp>
            <p:nvGrpSpPr>
              <p:cNvPr id="107541" name="Group 21"/>
              <p:cNvGrpSpPr>
                <a:grpSpLocks/>
              </p:cNvGrpSpPr>
              <p:nvPr/>
            </p:nvGrpSpPr>
            <p:grpSpPr bwMode="auto">
              <a:xfrm>
                <a:off x="601" y="1392"/>
                <a:ext cx="3220" cy="2820"/>
                <a:chOff x="225" y="1824"/>
                <a:chExt cx="2995" cy="2340"/>
              </a:xfrm>
            </p:grpSpPr>
            <p:graphicFrame>
              <p:nvGraphicFramePr>
                <p:cNvPr id="107542" name="Object 22"/>
                <p:cNvGraphicFramePr>
                  <a:graphicFrameLocks noChangeAspect="1"/>
                </p:cNvGraphicFramePr>
                <p:nvPr/>
              </p:nvGraphicFramePr>
              <p:xfrm>
                <a:off x="816" y="1824"/>
                <a:ext cx="2053" cy="2340"/>
              </p:xfrm>
              <a:graphic>
                <a:graphicData uri="http://schemas.openxmlformats.org/presentationml/2006/ole">
                  <mc:AlternateContent xmlns:mc="http://schemas.openxmlformats.org/markup-compatibility/2006">
                    <mc:Choice xmlns:v="urn:schemas-microsoft-com:vml" Requires="v">
                      <p:oleObj spid="_x0000_s134147" name="VISIO" r:id="rId9" imgW="4777200" imgH="5445000" progId="Visio.Drawing.4">
                        <p:embed/>
                      </p:oleObj>
                    </mc:Choice>
                    <mc:Fallback>
                      <p:oleObj name="VISIO" r:id="rId9" imgW="4777200" imgH="5445000" progId="Visio.Drawing.4">
                        <p:embed/>
                        <p:pic>
                          <p:nvPicPr>
                            <p:cNvPr id="0" name="Object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6" y="1824"/>
                              <a:ext cx="2053" cy="234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7543" name="Text Box 23"/>
                <p:cNvSpPr txBox="1">
                  <a:spLocks noChangeArrowheads="1"/>
                </p:cNvSpPr>
                <p:nvPr/>
              </p:nvSpPr>
              <p:spPr bwMode="auto">
                <a:xfrm>
                  <a:off x="225" y="2342"/>
                  <a:ext cx="575" cy="21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t>Fuel A</a:t>
                  </a:r>
                  <a:endParaRPr lang="en-US" sz="1200"/>
                </a:p>
              </p:txBody>
            </p:sp>
            <p:sp>
              <p:nvSpPr>
                <p:cNvPr id="107544" name="Text Box 24"/>
                <p:cNvSpPr txBox="1">
                  <a:spLocks noChangeArrowheads="1"/>
                </p:cNvSpPr>
                <p:nvPr/>
              </p:nvSpPr>
              <p:spPr bwMode="auto">
                <a:xfrm>
                  <a:off x="243" y="3569"/>
                  <a:ext cx="568" cy="2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t>Fuel B</a:t>
                  </a:r>
                  <a:endParaRPr lang="en-US" sz="1200"/>
                </a:p>
              </p:txBody>
            </p:sp>
            <p:sp>
              <p:nvSpPr>
                <p:cNvPr id="107545" name="Text Box 25"/>
                <p:cNvSpPr txBox="1">
                  <a:spLocks noChangeArrowheads="1"/>
                </p:cNvSpPr>
                <p:nvPr/>
              </p:nvSpPr>
              <p:spPr bwMode="auto">
                <a:xfrm>
                  <a:off x="1160" y="3781"/>
                  <a:ext cx="281" cy="2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t>fc</a:t>
                  </a:r>
                  <a:endParaRPr lang="en-US" sz="1200"/>
                </a:p>
              </p:txBody>
            </p:sp>
            <p:sp>
              <p:nvSpPr>
                <p:cNvPr id="107546" name="Text Box 26"/>
                <p:cNvSpPr txBox="1">
                  <a:spLocks noChangeArrowheads="1"/>
                </p:cNvSpPr>
                <p:nvPr/>
              </p:nvSpPr>
              <p:spPr bwMode="auto">
                <a:xfrm>
                  <a:off x="1160" y="2197"/>
                  <a:ext cx="281" cy="2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t>fc</a:t>
                  </a:r>
                  <a:endParaRPr lang="en-US" sz="1200"/>
                </a:p>
              </p:txBody>
            </p:sp>
            <p:sp>
              <p:nvSpPr>
                <p:cNvPr id="107547" name="Text Box 27"/>
                <p:cNvSpPr txBox="1">
                  <a:spLocks noChangeArrowheads="1"/>
                </p:cNvSpPr>
                <p:nvPr/>
              </p:nvSpPr>
              <p:spPr bwMode="auto">
                <a:xfrm rot="-5400000">
                  <a:off x="2627" y="2899"/>
                  <a:ext cx="931" cy="25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200" b="1"/>
                    <a:t>To consumers.  </a:t>
                  </a:r>
                  <a:endParaRPr lang="en-US" sz="1200"/>
                </a:p>
              </p:txBody>
            </p:sp>
          </p:grpSp>
          <p:sp>
            <p:nvSpPr>
              <p:cNvPr id="107548" name="Oval 28"/>
              <p:cNvSpPr>
                <a:spLocks noChangeArrowheads="1"/>
              </p:cNvSpPr>
              <p:nvPr/>
            </p:nvSpPr>
            <p:spPr bwMode="auto">
              <a:xfrm>
                <a:off x="2016" y="2784"/>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1200" b="1">
                    <a:latin typeface="Arial" pitchFamily="34" charset="0"/>
                  </a:rPr>
                  <a:t>PC</a:t>
                </a:r>
              </a:p>
            </p:txBody>
          </p:sp>
          <p:sp>
            <p:nvSpPr>
              <p:cNvPr id="107549" name="Line 29"/>
              <p:cNvSpPr>
                <a:spLocks noChangeShapeType="1"/>
              </p:cNvSpPr>
              <p:nvPr/>
            </p:nvSpPr>
            <p:spPr bwMode="auto">
              <a:xfrm>
                <a:off x="2400" y="297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7550" name="Line 30"/>
              <p:cNvSpPr>
                <a:spLocks noChangeShapeType="1"/>
              </p:cNvSpPr>
              <p:nvPr/>
            </p:nvSpPr>
            <p:spPr bwMode="auto">
              <a:xfrm>
                <a:off x="1766" y="2352"/>
                <a:ext cx="0" cy="115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7551" name="Line 31"/>
              <p:cNvSpPr>
                <a:spLocks noChangeShapeType="1"/>
              </p:cNvSpPr>
              <p:nvPr/>
            </p:nvSpPr>
            <p:spPr bwMode="auto">
              <a:xfrm flipH="1">
                <a:off x="1776" y="2976"/>
                <a:ext cx="2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7552" name="Text Box 32"/>
              <p:cNvSpPr txBox="1">
                <a:spLocks noChangeArrowheads="1"/>
              </p:cNvSpPr>
              <p:nvPr/>
            </p:nvSpPr>
            <p:spPr bwMode="auto">
              <a:xfrm>
                <a:off x="1781" y="2713"/>
                <a:ext cx="260" cy="25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200" b="1"/>
                  <a:t>x</a:t>
                </a:r>
                <a:endParaRPr lang="en-US" sz="1200"/>
              </a:p>
            </p:txBody>
          </p:sp>
          <p:sp>
            <p:nvSpPr>
              <p:cNvPr id="107553" name="Text Box 33"/>
              <p:cNvSpPr txBox="1">
                <a:spLocks noChangeArrowheads="1"/>
              </p:cNvSpPr>
              <p:nvPr/>
            </p:nvSpPr>
            <p:spPr bwMode="auto">
              <a:xfrm>
                <a:off x="1447" y="2379"/>
                <a:ext cx="260" cy="25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200" b="1"/>
                  <a:t>x</a:t>
                </a:r>
                <a:endParaRPr lang="en-US" sz="1200"/>
              </a:p>
            </p:txBody>
          </p:sp>
          <p:sp>
            <p:nvSpPr>
              <p:cNvPr id="107554" name="Text Box 34"/>
              <p:cNvSpPr txBox="1">
                <a:spLocks noChangeArrowheads="1"/>
              </p:cNvSpPr>
              <p:nvPr/>
            </p:nvSpPr>
            <p:spPr bwMode="auto">
              <a:xfrm>
                <a:off x="1447" y="3147"/>
                <a:ext cx="260" cy="25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200" b="1"/>
                  <a:t>x</a:t>
                </a:r>
                <a:endParaRPr lang="en-US" sz="1200"/>
              </a:p>
            </p:txBody>
          </p:sp>
        </p:grpSp>
        <p:sp>
          <p:nvSpPr>
            <p:cNvPr id="107585" name="Text Box 65"/>
            <p:cNvSpPr txBox="1">
              <a:spLocks noChangeArrowheads="1"/>
            </p:cNvSpPr>
            <p:nvPr/>
          </p:nvSpPr>
          <p:spPr bwMode="auto">
            <a:xfrm rot="-1131984">
              <a:off x="85" y="1964"/>
              <a:ext cx="722" cy="17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t>Less expensive</a:t>
              </a:r>
              <a:endParaRPr lang="en-US"/>
            </a:p>
          </p:txBody>
        </p:sp>
        <p:sp>
          <p:nvSpPr>
            <p:cNvPr id="107586" name="Text Box 66"/>
            <p:cNvSpPr txBox="1">
              <a:spLocks noChangeArrowheads="1"/>
            </p:cNvSpPr>
            <p:nvPr/>
          </p:nvSpPr>
          <p:spPr bwMode="auto">
            <a:xfrm rot="-1131984">
              <a:off x="76" y="2976"/>
              <a:ext cx="766" cy="17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t>More expensive</a:t>
              </a:r>
              <a:endParaRPr lang="en-US"/>
            </a:p>
          </p:txBody>
        </p:sp>
      </p:grpSp>
      <p:sp>
        <p:nvSpPr>
          <p:cNvPr id="107590" name="Line 70"/>
          <p:cNvSpPr>
            <a:spLocks noChangeShapeType="1"/>
          </p:cNvSpPr>
          <p:nvPr/>
        </p:nvSpPr>
        <p:spPr bwMode="auto">
          <a:xfrm>
            <a:off x="4724400" y="2133600"/>
            <a:ext cx="0" cy="358140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7591" name="Text Box 71"/>
          <p:cNvSpPr txBox="1">
            <a:spLocks noChangeArrowheads="1"/>
          </p:cNvSpPr>
          <p:nvPr/>
        </p:nvSpPr>
        <p:spPr bwMode="auto">
          <a:xfrm>
            <a:off x="4724400" y="2057400"/>
            <a:ext cx="4038600" cy="5270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1400" b="1"/>
              <a:t>First increase in consumption, PC increases its output, which affects only v</a:t>
            </a:r>
            <a:r>
              <a:rPr lang="en-US" sz="1400" b="1" baseline="-25000"/>
              <a:t>A</a:t>
            </a:r>
            <a:endParaRPr lang="en-US" sz="1400" b="1"/>
          </a:p>
        </p:txBody>
      </p:sp>
      <p:sp>
        <p:nvSpPr>
          <p:cNvPr id="107592" name="Line 72"/>
          <p:cNvSpPr>
            <a:spLocks noChangeShapeType="1"/>
          </p:cNvSpPr>
          <p:nvPr/>
        </p:nvSpPr>
        <p:spPr bwMode="auto">
          <a:xfrm>
            <a:off x="6354763" y="2819400"/>
            <a:ext cx="0" cy="3581400"/>
          </a:xfrm>
          <a:prstGeom prst="line">
            <a:avLst/>
          </a:prstGeom>
          <a:noFill/>
          <a:ln w="952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7593" name="Text Box 73"/>
          <p:cNvSpPr txBox="1">
            <a:spLocks noChangeArrowheads="1"/>
          </p:cNvSpPr>
          <p:nvPr/>
        </p:nvSpPr>
        <p:spPr bwMode="auto">
          <a:xfrm>
            <a:off x="1173163" y="6005513"/>
            <a:ext cx="5181600" cy="527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1400" b="1"/>
              <a:t>Second increase in consumption, PC increases its output, which increases v</a:t>
            </a:r>
            <a:r>
              <a:rPr lang="en-US" sz="1400" b="1" baseline="-25000"/>
              <a:t>A </a:t>
            </a:r>
            <a:r>
              <a:rPr lang="en-US" sz="1400" b="1"/>
              <a:t>to</a:t>
            </a:r>
            <a:r>
              <a:rPr lang="en-US" sz="1400" b="1" baseline="-25000"/>
              <a:t> </a:t>
            </a:r>
            <a:r>
              <a:rPr lang="en-US" sz="1400" b="1"/>
              <a:t>its maximum, then begins to open v</a:t>
            </a:r>
            <a:r>
              <a:rPr lang="en-US" sz="1400" b="1" baseline="-25000"/>
              <a:t>B</a:t>
            </a:r>
            <a:r>
              <a:rPr lang="en-US" sz="1400" b="1"/>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sp>
        <p:nvSpPr>
          <p:cNvPr id="109588" name="Text Box 20"/>
          <p:cNvSpPr txBox="1">
            <a:spLocks noChangeArrowheads="1"/>
          </p:cNvSpPr>
          <p:nvPr/>
        </p:nvSpPr>
        <p:spPr bwMode="auto">
          <a:xfrm>
            <a:off x="3124200" y="1219200"/>
            <a:ext cx="5337175" cy="13112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dirty="0">
                <a:solidFill>
                  <a:schemeClr val="accent2"/>
                </a:solidFill>
              </a:rPr>
              <a:t>Split range:</a:t>
            </a:r>
            <a:r>
              <a:rPr lang="en-US" sz="2000" b="1" dirty="0"/>
              <a:t>  The closed-loop system (characteristic equation) changes when the valve being adjusted changes.  This affects stability and performance.</a:t>
            </a:r>
          </a:p>
        </p:txBody>
      </p:sp>
      <p:grpSp>
        <p:nvGrpSpPr>
          <p:cNvPr id="109589" name="Group 21"/>
          <p:cNvGrpSpPr>
            <a:grpSpLocks/>
          </p:cNvGrpSpPr>
          <p:nvPr/>
        </p:nvGrpSpPr>
        <p:grpSpPr bwMode="auto">
          <a:xfrm>
            <a:off x="685800" y="1143000"/>
            <a:ext cx="1981200" cy="1447800"/>
            <a:chOff x="1200" y="3072"/>
            <a:chExt cx="1344" cy="1056"/>
          </a:xfrm>
        </p:grpSpPr>
        <p:sp>
          <p:nvSpPr>
            <p:cNvPr id="109590" name="Rectangle 22"/>
            <p:cNvSpPr>
              <a:spLocks noChangeArrowheads="1"/>
            </p:cNvSpPr>
            <p:nvPr/>
          </p:nvSpPr>
          <p:spPr bwMode="auto">
            <a:xfrm>
              <a:off x="1200" y="3072"/>
              <a:ext cx="1344" cy="1056"/>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09591" name="Group 23"/>
            <p:cNvGrpSpPr>
              <a:grpSpLocks/>
            </p:cNvGrpSpPr>
            <p:nvPr/>
          </p:nvGrpSpPr>
          <p:grpSpPr bwMode="auto">
            <a:xfrm>
              <a:off x="1344" y="3144"/>
              <a:ext cx="1075" cy="918"/>
              <a:chOff x="777" y="2750"/>
              <a:chExt cx="1642" cy="1321"/>
            </a:xfrm>
          </p:grpSpPr>
          <p:sp>
            <p:nvSpPr>
              <p:cNvPr id="109592" name="Oval 24"/>
              <p:cNvSpPr>
                <a:spLocks noChangeArrowheads="1"/>
              </p:cNvSpPr>
              <p:nvPr/>
            </p:nvSpPr>
            <p:spPr bwMode="auto">
              <a:xfrm>
                <a:off x="1435" y="3178"/>
                <a:ext cx="336" cy="336"/>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09593" name="Object 25"/>
              <p:cNvGraphicFramePr>
                <a:graphicFrameLocks noChangeAspect="1"/>
              </p:cNvGraphicFramePr>
              <p:nvPr/>
            </p:nvGraphicFramePr>
            <p:xfrm>
              <a:off x="777" y="3754"/>
              <a:ext cx="327" cy="285"/>
            </p:xfrm>
            <a:graphic>
              <a:graphicData uri="http://schemas.openxmlformats.org/presentationml/2006/ole">
                <mc:AlternateContent xmlns:mc="http://schemas.openxmlformats.org/markup-compatibility/2006">
                  <mc:Choice xmlns:v="urn:schemas-microsoft-com:vml" Requires="v">
                    <p:oleObj spid="_x0000_s109650" name="VISIO" r:id="rId4" imgW="1052640" imgH="918720" progId="Visio.Drawing.4">
                      <p:embed/>
                    </p:oleObj>
                  </mc:Choice>
                  <mc:Fallback>
                    <p:oleObj name="VISIO" r:id="rId4" imgW="1052640" imgH="918720" progId="Visio.Drawing.4">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 y="3754"/>
                            <a:ext cx="327"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9594" name="Object 26"/>
              <p:cNvGraphicFramePr>
                <a:graphicFrameLocks noChangeAspect="1"/>
              </p:cNvGraphicFramePr>
              <p:nvPr/>
            </p:nvGraphicFramePr>
            <p:xfrm>
              <a:off x="1257" y="3754"/>
              <a:ext cx="346" cy="285"/>
            </p:xfrm>
            <a:graphic>
              <a:graphicData uri="http://schemas.openxmlformats.org/presentationml/2006/ole">
                <mc:AlternateContent xmlns:mc="http://schemas.openxmlformats.org/markup-compatibility/2006">
                  <mc:Choice xmlns:v="urn:schemas-microsoft-com:vml" Requires="v">
                    <p:oleObj spid="_x0000_s109651" name="VISIO" r:id="rId6" imgW="1052640" imgH="918720" progId="Visio.Drawing.4">
                      <p:embed/>
                    </p:oleObj>
                  </mc:Choice>
                  <mc:Fallback>
                    <p:oleObj name="VISIO" r:id="rId6" imgW="1052640" imgH="918720" progId="Visio.Drawing.4">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 y="3754"/>
                            <a:ext cx="346"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9595" name="Object 27"/>
              <p:cNvGraphicFramePr>
                <a:graphicFrameLocks noChangeAspect="1"/>
              </p:cNvGraphicFramePr>
              <p:nvPr/>
            </p:nvGraphicFramePr>
            <p:xfrm>
              <a:off x="2073" y="3754"/>
              <a:ext cx="346" cy="285"/>
            </p:xfrm>
            <a:graphic>
              <a:graphicData uri="http://schemas.openxmlformats.org/presentationml/2006/ole">
                <mc:AlternateContent xmlns:mc="http://schemas.openxmlformats.org/markup-compatibility/2006">
                  <mc:Choice xmlns:v="urn:schemas-microsoft-com:vml" Requires="v">
                    <p:oleObj spid="_x0000_s109652" name="VISIO" r:id="rId7" imgW="1052640" imgH="918720" progId="Visio.Drawing.4">
                      <p:embed/>
                    </p:oleObj>
                  </mc:Choice>
                  <mc:Fallback>
                    <p:oleObj name="VISIO" r:id="rId7" imgW="1052640" imgH="918720" progId="Visio.Drawing.4">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3" y="3754"/>
                            <a:ext cx="346"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596" name="Line 28"/>
              <p:cNvSpPr>
                <a:spLocks noChangeShapeType="1"/>
              </p:cNvSpPr>
              <p:nvPr/>
            </p:nvSpPr>
            <p:spPr bwMode="auto">
              <a:xfrm>
                <a:off x="934" y="3616"/>
                <a:ext cx="1308" cy="0"/>
              </a:xfrm>
              <a:prstGeom prst="line">
                <a:avLst/>
              </a:prstGeom>
              <a:no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597" name="Line 29"/>
              <p:cNvSpPr>
                <a:spLocks noChangeShapeType="1"/>
              </p:cNvSpPr>
              <p:nvPr/>
            </p:nvSpPr>
            <p:spPr bwMode="auto">
              <a:xfrm>
                <a:off x="935" y="3610"/>
                <a:ext cx="0" cy="144"/>
              </a:xfrm>
              <a:prstGeom prst="line">
                <a:avLst/>
              </a:prstGeom>
              <a:noFill/>
              <a:ln w="9525">
                <a:solidFill>
                  <a:schemeClr val="tx1"/>
                </a:solidFill>
                <a:prstDash val="dash"/>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598" name="Line 30"/>
              <p:cNvSpPr>
                <a:spLocks noChangeShapeType="1"/>
              </p:cNvSpPr>
              <p:nvPr/>
            </p:nvSpPr>
            <p:spPr bwMode="auto">
              <a:xfrm flipV="1">
                <a:off x="1430" y="3614"/>
                <a:ext cx="0" cy="144"/>
              </a:xfrm>
              <a:prstGeom prst="line">
                <a:avLst/>
              </a:prstGeom>
              <a:noFill/>
              <a:ln w="9525">
                <a:solidFill>
                  <a:schemeClr val="tx1"/>
                </a:solidFill>
                <a:prstDash val="dash"/>
                <a:round/>
                <a:headEnd type="triangle"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599" name="Line 31"/>
              <p:cNvSpPr>
                <a:spLocks noChangeShapeType="1"/>
              </p:cNvSpPr>
              <p:nvPr/>
            </p:nvSpPr>
            <p:spPr bwMode="auto">
              <a:xfrm flipV="1">
                <a:off x="2251" y="3615"/>
                <a:ext cx="0" cy="144"/>
              </a:xfrm>
              <a:prstGeom prst="line">
                <a:avLst/>
              </a:prstGeom>
              <a:noFill/>
              <a:ln w="9525">
                <a:solidFill>
                  <a:schemeClr val="tx1"/>
                </a:solidFill>
                <a:prstDash val="dash"/>
                <a:round/>
                <a:headEnd type="triangle"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600" name="Line 32"/>
              <p:cNvSpPr>
                <a:spLocks noChangeShapeType="1"/>
              </p:cNvSpPr>
              <p:nvPr/>
            </p:nvSpPr>
            <p:spPr bwMode="auto">
              <a:xfrm>
                <a:off x="1593" y="3514"/>
                <a:ext cx="0" cy="96"/>
              </a:xfrm>
              <a:prstGeom prst="line">
                <a:avLst/>
              </a:prstGeom>
              <a:no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601" name="Text Box 33"/>
              <p:cNvSpPr txBox="1">
                <a:spLocks noChangeArrowheads="1"/>
              </p:cNvSpPr>
              <p:nvPr/>
            </p:nvSpPr>
            <p:spPr bwMode="auto">
              <a:xfrm>
                <a:off x="1021" y="2750"/>
                <a:ext cx="1190" cy="363"/>
              </a:xfrm>
              <a:prstGeom prst="rect">
                <a:avLst/>
              </a:prstGeom>
              <a:solidFill>
                <a:srgbClr val="CCFF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600" b="1">
                    <a:solidFill>
                      <a:schemeClr val="accent2"/>
                    </a:solidFill>
                  </a:rPr>
                  <a:t>Split range</a:t>
                </a:r>
                <a:endParaRPr lang="en-US"/>
              </a:p>
            </p:txBody>
          </p:sp>
          <p:sp>
            <p:nvSpPr>
              <p:cNvPr id="109602" name="Text Box 34"/>
              <p:cNvSpPr txBox="1">
                <a:spLocks noChangeArrowheads="1"/>
              </p:cNvSpPr>
              <p:nvPr/>
            </p:nvSpPr>
            <p:spPr bwMode="auto">
              <a:xfrm>
                <a:off x="1614" y="3783"/>
                <a:ext cx="487" cy="28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a:sym typeface="Symbol" pitchFamily="18" charset="2"/>
                  </a:rPr>
                  <a:t>  </a:t>
                </a:r>
                <a:endParaRPr lang="en-US" sz="1200"/>
              </a:p>
            </p:txBody>
          </p:sp>
        </p:grpSp>
      </p:grpSp>
      <p:grpSp>
        <p:nvGrpSpPr>
          <p:cNvPr id="109641" name="Group 73"/>
          <p:cNvGrpSpPr>
            <a:grpSpLocks/>
          </p:cNvGrpSpPr>
          <p:nvPr/>
        </p:nvGrpSpPr>
        <p:grpSpPr bwMode="auto">
          <a:xfrm>
            <a:off x="1524000" y="2590800"/>
            <a:ext cx="6034088" cy="2263775"/>
            <a:chOff x="947" y="1666"/>
            <a:chExt cx="4043" cy="1620"/>
          </a:xfrm>
        </p:grpSpPr>
        <p:grpSp>
          <p:nvGrpSpPr>
            <p:cNvPr id="109636" name="Group 68"/>
            <p:cNvGrpSpPr>
              <a:grpSpLocks/>
            </p:cNvGrpSpPr>
            <p:nvPr/>
          </p:nvGrpSpPr>
          <p:grpSpPr bwMode="auto">
            <a:xfrm>
              <a:off x="947" y="1666"/>
              <a:ext cx="4043" cy="1620"/>
              <a:chOff x="92" y="1831"/>
              <a:chExt cx="5007" cy="1865"/>
            </a:xfrm>
          </p:grpSpPr>
          <p:sp>
            <p:nvSpPr>
              <p:cNvPr id="109603" name="Rectangle 35"/>
              <p:cNvSpPr>
                <a:spLocks noChangeArrowheads="1"/>
              </p:cNvSpPr>
              <p:nvPr/>
            </p:nvSpPr>
            <p:spPr bwMode="auto">
              <a:xfrm>
                <a:off x="1104" y="2448"/>
                <a:ext cx="57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1600"/>
                  <a:t>G</a:t>
                </a:r>
                <a:r>
                  <a:rPr lang="en-US" sz="1600" baseline="-25000"/>
                  <a:t>c</a:t>
                </a:r>
                <a:r>
                  <a:rPr lang="en-US" sz="1600"/>
                  <a:t>(s)</a:t>
                </a:r>
              </a:p>
            </p:txBody>
          </p:sp>
          <p:sp>
            <p:nvSpPr>
              <p:cNvPr id="109604" name="Rectangle 36"/>
              <p:cNvSpPr>
                <a:spLocks noChangeArrowheads="1"/>
              </p:cNvSpPr>
              <p:nvPr/>
            </p:nvSpPr>
            <p:spPr bwMode="auto">
              <a:xfrm>
                <a:off x="2256" y="2016"/>
                <a:ext cx="57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1600"/>
                  <a:t>G</a:t>
                </a:r>
                <a:r>
                  <a:rPr lang="en-US" sz="1600" baseline="-25000"/>
                  <a:t>vA</a:t>
                </a:r>
                <a:r>
                  <a:rPr lang="en-US" sz="1600"/>
                  <a:t>(s)</a:t>
                </a:r>
              </a:p>
            </p:txBody>
          </p:sp>
          <p:sp>
            <p:nvSpPr>
              <p:cNvPr id="109605" name="Rectangle 37"/>
              <p:cNvSpPr>
                <a:spLocks noChangeArrowheads="1"/>
              </p:cNvSpPr>
              <p:nvPr/>
            </p:nvSpPr>
            <p:spPr bwMode="auto">
              <a:xfrm>
                <a:off x="3264" y="2016"/>
                <a:ext cx="57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1600"/>
                  <a:t>G</a:t>
                </a:r>
                <a:r>
                  <a:rPr lang="en-US" sz="1600" baseline="-25000"/>
                  <a:t>PA</a:t>
                </a:r>
                <a:r>
                  <a:rPr lang="en-US" sz="1600"/>
                  <a:t>(s)</a:t>
                </a:r>
              </a:p>
            </p:txBody>
          </p:sp>
          <p:sp>
            <p:nvSpPr>
              <p:cNvPr id="109608" name="Line 40"/>
              <p:cNvSpPr>
                <a:spLocks noChangeShapeType="1"/>
              </p:cNvSpPr>
              <p:nvPr/>
            </p:nvSpPr>
            <p:spPr bwMode="auto">
              <a:xfrm flipH="1">
                <a:off x="2064" y="2208"/>
                <a:ext cx="192"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609" name="Line 41"/>
              <p:cNvSpPr>
                <a:spLocks noChangeShapeType="1"/>
              </p:cNvSpPr>
              <p:nvPr/>
            </p:nvSpPr>
            <p:spPr bwMode="auto">
              <a:xfrm>
                <a:off x="2832" y="2208"/>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610" name="Line 42"/>
              <p:cNvSpPr>
                <a:spLocks noChangeShapeType="1"/>
              </p:cNvSpPr>
              <p:nvPr/>
            </p:nvSpPr>
            <p:spPr bwMode="auto">
              <a:xfrm>
                <a:off x="2064" y="2208"/>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611" name="Line 43"/>
              <p:cNvSpPr>
                <a:spLocks noChangeShapeType="1"/>
              </p:cNvSpPr>
              <p:nvPr/>
            </p:nvSpPr>
            <p:spPr bwMode="auto">
              <a:xfrm>
                <a:off x="1680" y="2640"/>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612" name="Text Box 44"/>
              <p:cNvSpPr txBox="1">
                <a:spLocks noChangeArrowheads="1"/>
              </p:cNvSpPr>
              <p:nvPr/>
            </p:nvSpPr>
            <p:spPr bwMode="auto">
              <a:xfrm>
                <a:off x="2802" y="1831"/>
                <a:ext cx="500" cy="27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600"/>
                  <a:t>v</a:t>
                </a:r>
                <a:r>
                  <a:rPr lang="en-US" sz="1600" baseline="-25000"/>
                  <a:t>A</a:t>
                </a:r>
                <a:r>
                  <a:rPr lang="en-US" sz="1600"/>
                  <a:t>(s)</a:t>
                </a:r>
              </a:p>
            </p:txBody>
          </p:sp>
          <p:sp>
            <p:nvSpPr>
              <p:cNvPr id="109613" name="Line 45"/>
              <p:cNvSpPr>
                <a:spLocks noChangeShapeType="1"/>
              </p:cNvSpPr>
              <p:nvPr/>
            </p:nvSpPr>
            <p:spPr bwMode="auto">
              <a:xfrm>
                <a:off x="3840" y="2208"/>
                <a:ext cx="2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614" name="Rectangle 46"/>
              <p:cNvSpPr>
                <a:spLocks noChangeArrowheads="1"/>
              </p:cNvSpPr>
              <p:nvPr/>
            </p:nvSpPr>
            <p:spPr bwMode="auto">
              <a:xfrm>
                <a:off x="2256" y="2832"/>
                <a:ext cx="57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1600"/>
                  <a:t>G</a:t>
                </a:r>
                <a:r>
                  <a:rPr lang="en-US" sz="1600" baseline="-25000"/>
                  <a:t>vB</a:t>
                </a:r>
                <a:r>
                  <a:rPr lang="en-US" sz="1600"/>
                  <a:t>(s)</a:t>
                </a:r>
              </a:p>
            </p:txBody>
          </p:sp>
          <p:sp>
            <p:nvSpPr>
              <p:cNvPr id="109615" name="Rectangle 47"/>
              <p:cNvSpPr>
                <a:spLocks noChangeArrowheads="1"/>
              </p:cNvSpPr>
              <p:nvPr/>
            </p:nvSpPr>
            <p:spPr bwMode="auto">
              <a:xfrm>
                <a:off x="3264" y="2832"/>
                <a:ext cx="57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1600"/>
                  <a:t>G</a:t>
                </a:r>
                <a:r>
                  <a:rPr lang="en-US" sz="1600" baseline="-25000"/>
                  <a:t>PB</a:t>
                </a:r>
                <a:r>
                  <a:rPr lang="en-US" sz="1600"/>
                  <a:t>(s)</a:t>
                </a:r>
              </a:p>
            </p:txBody>
          </p:sp>
          <p:sp>
            <p:nvSpPr>
              <p:cNvPr id="109616" name="Line 48"/>
              <p:cNvSpPr>
                <a:spLocks noChangeShapeType="1"/>
              </p:cNvSpPr>
              <p:nvPr/>
            </p:nvSpPr>
            <p:spPr bwMode="auto">
              <a:xfrm flipH="1">
                <a:off x="2064" y="3024"/>
                <a:ext cx="192"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617" name="Line 49"/>
              <p:cNvSpPr>
                <a:spLocks noChangeShapeType="1"/>
              </p:cNvSpPr>
              <p:nvPr/>
            </p:nvSpPr>
            <p:spPr bwMode="auto">
              <a:xfrm>
                <a:off x="2832" y="3024"/>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618" name="Text Box 50"/>
              <p:cNvSpPr txBox="1">
                <a:spLocks noChangeArrowheads="1"/>
              </p:cNvSpPr>
              <p:nvPr/>
            </p:nvSpPr>
            <p:spPr bwMode="auto">
              <a:xfrm>
                <a:off x="2802" y="2646"/>
                <a:ext cx="500" cy="27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600"/>
                  <a:t>v</a:t>
                </a:r>
                <a:r>
                  <a:rPr lang="en-US" sz="1600" baseline="-25000"/>
                  <a:t>A</a:t>
                </a:r>
                <a:r>
                  <a:rPr lang="en-US" sz="1600"/>
                  <a:t>(s)</a:t>
                </a:r>
              </a:p>
            </p:txBody>
          </p:sp>
          <p:sp>
            <p:nvSpPr>
              <p:cNvPr id="109619" name="Line 51"/>
              <p:cNvSpPr>
                <a:spLocks noChangeShapeType="1"/>
              </p:cNvSpPr>
              <p:nvPr/>
            </p:nvSpPr>
            <p:spPr bwMode="auto">
              <a:xfrm>
                <a:off x="3840" y="3024"/>
                <a:ext cx="2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620" name="Oval 52"/>
              <p:cNvSpPr>
                <a:spLocks noChangeArrowheads="1"/>
              </p:cNvSpPr>
              <p:nvPr/>
            </p:nvSpPr>
            <p:spPr bwMode="auto">
              <a:xfrm>
                <a:off x="3984" y="2544"/>
                <a:ext cx="144" cy="14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621" name="Line 53"/>
              <p:cNvSpPr>
                <a:spLocks noChangeShapeType="1"/>
              </p:cNvSpPr>
              <p:nvPr/>
            </p:nvSpPr>
            <p:spPr bwMode="auto">
              <a:xfrm>
                <a:off x="4060" y="2208"/>
                <a:ext cx="0"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622" name="Line 54"/>
              <p:cNvSpPr>
                <a:spLocks noChangeShapeType="1"/>
              </p:cNvSpPr>
              <p:nvPr/>
            </p:nvSpPr>
            <p:spPr bwMode="auto">
              <a:xfrm flipV="1">
                <a:off x="4056" y="2688"/>
                <a:ext cx="0"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623" name="Line 55"/>
              <p:cNvSpPr>
                <a:spLocks noChangeShapeType="1"/>
              </p:cNvSpPr>
              <p:nvPr/>
            </p:nvSpPr>
            <p:spPr bwMode="auto">
              <a:xfrm>
                <a:off x="4132" y="2621"/>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624" name="Rectangle 56"/>
              <p:cNvSpPr>
                <a:spLocks noChangeArrowheads="1"/>
              </p:cNvSpPr>
              <p:nvPr/>
            </p:nvSpPr>
            <p:spPr bwMode="auto">
              <a:xfrm>
                <a:off x="2784" y="3360"/>
                <a:ext cx="57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1600"/>
                  <a:t>G</a:t>
                </a:r>
                <a:r>
                  <a:rPr lang="en-US" sz="1600" baseline="-25000"/>
                  <a:t>s</a:t>
                </a:r>
                <a:r>
                  <a:rPr lang="en-US" sz="1600"/>
                  <a:t>(s)</a:t>
                </a:r>
              </a:p>
            </p:txBody>
          </p:sp>
          <p:sp>
            <p:nvSpPr>
              <p:cNvPr id="109625" name="Line 57"/>
              <p:cNvSpPr>
                <a:spLocks noChangeShapeType="1"/>
              </p:cNvSpPr>
              <p:nvPr/>
            </p:nvSpPr>
            <p:spPr bwMode="auto">
              <a:xfrm>
                <a:off x="4512" y="2621"/>
                <a:ext cx="0" cy="8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626" name="Line 58"/>
              <p:cNvSpPr>
                <a:spLocks noChangeShapeType="1"/>
              </p:cNvSpPr>
              <p:nvPr/>
            </p:nvSpPr>
            <p:spPr bwMode="auto">
              <a:xfrm flipH="1">
                <a:off x="3360" y="3504"/>
                <a:ext cx="115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627" name="Oval 59"/>
              <p:cNvSpPr>
                <a:spLocks noChangeArrowheads="1"/>
              </p:cNvSpPr>
              <p:nvPr/>
            </p:nvSpPr>
            <p:spPr bwMode="auto">
              <a:xfrm>
                <a:off x="700" y="2544"/>
                <a:ext cx="144" cy="14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628" name="Line 60"/>
              <p:cNvSpPr>
                <a:spLocks noChangeShapeType="1"/>
              </p:cNvSpPr>
              <p:nvPr/>
            </p:nvSpPr>
            <p:spPr bwMode="auto">
              <a:xfrm flipH="1">
                <a:off x="768" y="3504"/>
                <a:ext cx="20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629" name="Line 61"/>
              <p:cNvSpPr>
                <a:spLocks noChangeShapeType="1"/>
              </p:cNvSpPr>
              <p:nvPr/>
            </p:nvSpPr>
            <p:spPr bwMode="auto">
              <a:xfrm flipV="1">
                <a:off x="768" y="2688"/>
                <a:ext cx="0"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631" name="Line 63"/>
              <p:cNvSpPr>
                <a:spLocks noChangeShapeType="1"/>
              </p:cNvSpPr>
              <p:nvPr/>
            </p:nvSpPr>
            <p:spPr bwMode="auto">
              <a:xfrm>
                <a:off x="850" y="2625"/>
                <a:ext cx="2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632" name="Line 64"/>
              <p:cNvSpPr>
                <a:spLocks noChangeShapeType="1"/>
              </p:cNvSpPr>
              <p:nvPr/>
            </p:nvSpPr>
            <p:spPr bwMode="auto">
              <a:xfrm>
                <a:off x="436" y="2626"/>
                <a:ext cx="2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9633" name="Text Box 65"/>
              <p:cNvSpPr txBox="1">
                <a:spLocks noChangeArrowheads="1"/>
              </p:cNvSpPr>
              <p:nvPr/>
            </p:nvSpPr>
            <p:spPr bwMode="auto">
              <a:xfrm>
                <a:off x="2019" y="2502"/>
                <a:ext cx="603" cy="27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600"/>
                  <a:t>MV(s)</a:t>
                </a:r>
              </a:p>
            </p:txBody>
          </p:sp>
          <p:sp>
            <p:nvSpPr>
              <p:cNvPr id="109634" name="Text Box 66"/>
              <p:cNvSpPr txBox="1">
                <a:spLocks noChangeArrowheads="1"/>
              </p:cNvSpPr>
              <p:nvPr/>
            </p:nvSpPr>
            <p:spPr bwMode="auto">
              <a:xfrm>
                <a:off x="92" y="2358"/>
                <a:ext cx="519" cy="27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600"/>
                  <a:t>SP(s)</a:t>
                </a:r>
              </a:p>
            </p:txBody>
          </p:sp>
          <p:sp>
            <p:nvSpPr>
              <p:cNvPr id="109635" name="Text Box 67"/>
              <p:cNvSpPr txBox="1">
                <a:spLocks noChangeArrowheads="1"/>
              </p:cNvSpPr>
              <p:nvPr/>
            </p:nvSpPr>
            <p:spPr bwMode="auto">
              <a:xfrm>
                <a:off x="4534" y="2502"/>
                <a:ext cx="565" cy="27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600"/>
                  <a:t>CV(s)</a:t>
                </a:r>
              </a:p>
            </p:txBody>
          </p:sp>
        </p:grpSp>
        <p:sp>
          <p:nvSpPr>
            <p:cNvPr id="109637" name="Text Box 69"/>
            <p:cNvSpPr txBox="1">
              <a:spLocks noChangeArrowheads="1"/>
            </p:cNvSpPr>
            <p:nvPr/>
          </p:nvSpPr>
          <p:spPr bwMode="auto">
            <a:xfrm>
              <a:off x="4170" y="2098"/>
              <a:ext cx="203" cy="24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600" b="1">
                  <a:latin typeface="Arial" pitchFamily="34" charset="0"/>
                </a:rPr>
                <a:t>+</a:t>
              </a:r>
              <a:endParaRPr lang="en-US"/>
            </a:p>
          </p:txBody>
        </p:sp>
        <p:sp>
          <p:nvSpPr>
            <p:cNvPr id="109638" name="Text Box 70"/>
            <p:cNvSpPr txBox="1">
              <a:spLocks noChangeArrowheads="1"/>
            </p:cNvSpPr>
            <p:nvPr/>
          </p:nvSpPr>
          <p:spPr bwMode="auto">
            <a:xfrm>
              <a:off x="4170" y="2339"/>
              <a:ext cx="203" cy="24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600" b="1">
                  <a:latin typeface="Arial" pitchFamily="34" charset="0"/>
                </a:rPr>
                <a:t>+</a:t>
              </a:r>
              <a:endParaRPr lang="en-US"/>
            </a:p>
          </p:txBody>
        </p:sp>
        <p:sp>
          <p:nvSpPr>
            <p:cNvPr id="109639" name="Text Box 71"/>
            <p:cNvSpPr txBox="1">
              <a:spLocks noChangeArrowheads="1"/>
            </p:cNvSpPr>
            <p:nvPr/>
          </p:nvSpPr>
          <p:spPr bwMode="auto">
            <a:xfrm>
              <a:off x="1242" y="2339"/>
              <a:ext cx="203" cy="24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600" b="1">
                  <a:latin typeface="Arial" pitchFamily="34" charset="0"/>
                </a:rPr>
                <a:t>+</a:t>
              </a:r>
              <a:endParaRPr lang="en-US"/>
            </a:p>
          </p:txBody>
        </p:sp>
        <p:sp>
          <p:nvSpPr>
            <p:cNvPr id="109640" name="Text Box 72"/>
            <p:cNvSpPr txBox="1">
              <a:spLocks noChangeArrowheads="1"/>
            </p:cNvSpPr>
            <p:nvPr/>
          </p:nvSpPr>
          <p:spPr bwMode="auto">
            <a:xfrm>
              <a:off x="1499" y="2339"/>
              <a:ext cx="169" cy="24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600" b="1">
                  <a:latin typeface="Arial" pitchFamily="34" charset="0"/>
                </a:rPr>
                <a:t>-</a:t>
              </a:r>
              <a:endParaRPr lang="en-US"/>
            </a:p>
          </p:txBody>
        </p:sp>
      </p:grpSp>
      <p:grpSp>
        <p:nvGrpSpPr>
          <p:cNvPr id="109648" name="Group 80"/>
          <p:cNvGrpSpPr>
            <a:grpSpLocks/>
          </p:cNvGrpSpPr>
          <p:nvPr/>
        </p:nvGrpSpPr>
        <p:grpSpPr bwMode="auto">
          <a:xfrm>
            <a:off x="533400" y="5181600"/>
            <a:ext cx="6019800" cy="1371600"/>
            <a:chOff x="960" y="3360"/>
            <a:chExt cx="3792" cy="864"/>
          </a:xfrm>
        </p:grpSpPr>
        <p:sp>
          <p:nvSpPr>
            <p:cNvPr id="109647" name="Rectangle 79"/>
            <p:cNvSpPr>
              <a:spLocks noChangeArrowheads="1"/>
            </p:cNvSpPr>
            <p:nvPr/>
          </p:nvSpPr>
          <p:spPr bwMode="auto">
            <a:xfrm>
              <a:off x="960" y="3360"/>
              <a:ext cx="3792" cy="864"/>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09642" name="Object 74"/>
            <p:cNvGraphicFramePr>
              <a:graphicFrameLocks noChangeAspect="1"/>
            </p:cNvGraphicFramePr>
            <p:nvPr/>
          </p:nvGraphicFramePr>
          <p:xfrm>
            <a:off x="2592" y="3600"/>
            <a:ext cx="1584" cy="589"/>
          </p:xfrm>
          <a:graphic>
            <a:graphicData uri="http://schemas.openxmlformats.org/presentationml/2006/ole">
              <mc:AlternateContent xmlns:mc="http://schemas.openxmlformats.org/markup-compatibility/2006">
                <mc:Choice xmlns:v="urn:schemas-microsoft-com:vml" Requires="v">
                  <p:oleObj spid="_x0000_s109653" name="Equation" r:id="rId8" imgW="1536480" imgH="571320" progId="Equation.3">
                    <p:embed/>
                  </p:oleObj>
                </mc:Choice>
                <mc:Fallback>
                  <p:oleObj name="Equation" r:id="rId8" imgW="1536480" imgH="571320" progId="Equation.3">
                    <p:embed/>
                    <p:pic>
                      <p:nvPicPr>
                        <p:cNvPr id="0" name="Object 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2" y="3600"/>
                          <a:ext cx="1584" cy="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643" name="Text Box 75"/>
            <p:cNvSpPr txBox="1">
              <a:spLocks noChangeArrowheads="1"/>
            </p:cNvSpPr>
            <p:nvPr/>
          </p:nvSpPr>
          <p:spPr bwMode="auto">
            <a:xfrm>
              <a:off x="2599" y="3374"/>
              <a:ext cx="1539" cy="2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600" b="1" u="sng">
                  <a:latin typeface="Arial" pitchFamily="34" charset="0"/>
                </a:rPr>
                <a:t>Characteristic equation</a:t>
              </a:r>
              <a:endParaRPr lang="en-US" sz="1600"/>
            </a:p>
          </p:txBody>
        </p:sp>
        <p:sp>
          <p:nvSpPr>
            <p:cNvPr id="109644" name="Text Box 76"/>
            <p:cNvSpPr txBox="1">
              <a:spLocks noChangeArrowheads="1"/>
            </p:cNvSpPr>
            <p:nvPr/>
          </p:nvSpPr>
          <p:spPr bwMode="auto">
            <a:xfrm>
              <a:off x="1262" y="3375"/>
              <a:ext cx="842" cy="2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600" b="1" u="sng">
                  <a:latin typeface="Arial" pitchFamily="34" charset="0"/>
                </a:rPr>
                <a:t>Value of MV</a:t>
              </a:r>
            </a:p>
          </p:txBody>
        </p:sp>
        <p:sp>
          <p:nvSpPr>
            <p:cNvPr id="109645" name="Text Box 77"/>
            <p:cNvSpPr txBox="1">
              <a:spLocks noChangeArrowheads="1"/>
            </p:cNvSpPr>
            <p:nvPr/>
          </p:nvSpPr>
          <p:spPr bwMode="auto">
            <a:xfrm>
              <a:off x="1392" y="3583"/>
              <a:ext cx="582" cy="494"/>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400"/>
                <a:t>0 - 50%</a:t>
              </a:r>
            </a:p>
            <a:p>
              <a:pPr algn="ctr">
                <a:lnSpc>
                  <a:spcPct val="125000"/>
                </a:lnSpc>
                <a:spcBef>
                  <a:spcPct val="100000"/>
                </a:spcBef>
              </a:pPr>
              <a:r>
                <a:rPr lang="en-US" sz="1400"/>
                <a:t>50 - 100%</a:t>
              </a:r>
              <a:endParaRPr lang="en-US"/>
            </a:p>
          </p:txBody>
        </p:sp>
      </p:grpSp>
      <p:sp>
        <p:nvSpPr>
          <p:cNvPr id="109649" name="AutoShape 81"/>
          <p:cNvSpPr>
            <a:spLocks noChangeArrowheads="1"/>
          </p:cNvSpPr>
          <p:nvPr/>
        </p:nvSpPr>
        <p:spPr bwMode="auto">
          <a:xfrm>
            <a:off x="6781800" y="5029200"/>
            <a:ext cx="2133600" cy="1295400"/>
          </a:xfrm>
          <a:prstGeom prst="wedgeRoundRectCallout">
            <a:avLst>
              <a:gd name="adj1" fmla="val -57815"/>
              <a:gd name="adj2" fmla="val -20833"/>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1600" b="1">
                <a:latin typeface="Arial" pitchFamily="34" charset="0"/>
              </a:rPr>
              <a:t>May have to adjust</a:t>
            </a:r>
          </a:p>
          <a:p>
            <a:pPr algn="ctr"/>
            <a:r>
              <a:rPr lang="en-US" sz="2000" b="1">
                <a:latin typeface="Arial" pitchFamily="34" charset="0"/>
              </a:rPr>
              <a:t> </a:t>
            </a:r>
            <a:r>
              <a:rPr lang="en-US" sz="1600" b="1">
                <a:latin typeface="Arial" pitchFamily="34" charset="0"/>
              </a:rPr>
              <a:t>tuning when the </a:t>
            </a:r>
          </a:p>
          <a:p>
            <a:pPr algn="ctr"/>
            <a:r>
              <a:rPr lang="en-US" sz="1600" b="1">
                <a:latin typeface="Arial" pitchFamily="34" charset="0"/>
              </a:rPr>
              <a:t>adjusted valve</a:t>
            </a:r>
          </a:p>
          <a:p>
            <a:pPr algn="ctr"/>
            <a:r>
              <a:rPr lang="en-US" sz="1600" b="1">
                <a:latin typeface="Arial" pitchFamily="34" charset="0"/>
              </a:rPr>
              <a:t>changes.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9648"/>
                                        </p:tgtEl>
                                        <p:attrNameLst>
                                          <p:attrName>style.visibility</p:attrName>
                                        </p:attrNameLst>
                                      </p:cBhvr>
                                      <p:to>
                                        <p:strVal val="visible"/>
                                      </p:to>
                                    </p:set>
                                    <p:anim calcmode="lin" valueType="num">
                                      <p:cBhvr additive="base">
                                        <p:cTn id="7" dur="500" fill="hold"/>
                                        <p:tgtEl>
                                          <p:spTgt spid="109648"/>
                                        </p:tgtEl>
                                        <p:attrNameLst>
                                          <p:attrName>ppt_x</p:attrName>
                                        </p:attrNameLst>
                                      </p:cBhvr>
                                      <p:tavLst>
                                        <p:tav tm="0">
                                          <p:val>
                                            <p:strVal val="0-#ppt_w/2"/>
                                          </p:val>
                                        </p:tav>
                                        <p:tav tm="100000">
                                          <p:val>
                                            <p:strVal val="#ppt_x"/>
                                          </p:val>
                                        </p:tav>
                                      </p:tavLst>
                                    </p:anim>
                                    <p:anim calcmode="lin" valueType="num">
                                      <p:cBhvr additive="base">
                                        <p:cTn id="8" dur="500" fill="hold"/>
                                        <p:tgtEl>
                                          <p:spTgt spid="10964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9649"/>
                                        </p:tgtEl>
                                        <p:attrNameLst>
                                          <p:attrName>style.visibility</p:attrName>
                                        </p:attrNameLst>
                                      </p:cBhvr>
                                      <p:to>
                                        <p:strVal val="visible"/>
                                      </p:to>
                                    </p:set>
                                    <p:anim calcmode="lin" valueType="num">
                                      <p:cBhvr additive="base">
                                        <p:cTn id="13" dur="500" fill="hold"/>
                                        <p:tgtEl>
                                          <p:spTgt spid="109649"/>
                                        </p:tgtEl>
                                        <p:attrNameLst>
                                          <p:attrName>ppt_x</p:attrName>
                                        </p:attrNameLst>
                                      </p:cBhvr>
                                      <p:tavLst>
                                        <p:tav tm="0">
                                          <p:val>
                                            <p:strVal val="1+#ppt_w/2"/>
                                          </p:val>
                                        </p:tav>
                                        <p:tav tm="100000">
                                          <p:val>
                                            <p:strVal val="#ppt_x"/>
                                          </p:val>
                                        </p:tav>
                                      </p:tavLst>
                                    </p:anim>
                                    <p:anim calcmode="lin" valueType="num">
                                      <p:cBhvr additive="base">
                                        <p:cTn id="14" dur="500" fill="hold"/>
                                        <p:tgtEl>
                                          <p:spTgt spid="1096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49"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sp>
        <p:nvSpPr>
          <p:cNvPr id="111619" name="Text Box 3"/>
          <p:cNvSpPr txBox="1">
            <a:spLocks noChangeArrowheads="1"/>
          </p:cNvSpPr>
          <p:nvPr/>
        </p:nvSpPr>
        <p:spPr bwMode="auto">
          <a:xfrm>
            <a:off x="3124200" y="1371600"/>
            <a:ext cx="5337175" cy="10064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a:solidFill>
                  <a:schemeClr val="accent2"/>
                </a:solidFill>
              </a:rPr>
              <a:t>Split range </a:t>
            </a:r>
            <a:r>
              <a:rPr lang="en-US" sz="2000" b="1"/>
              <a:t>is used widely in practice to provide flexibility, retain simple technology and employ simple calculations.</a:t>
            </a:r>
          </a:p>
        </p:txBody>
      </p:sp>
      <p:grpSp>
        <p:nvGrpSpPr>
          <p:cNvPr id="111620" name="Group 4"/>
          <p:cNvGrpSpPr>
            <a:grpSpLocks/>
          </p:cNvGrpSpPr>
          <p:nvPr/>
        </p:nvGrpSpPr>
        <p:grpSpPr bwMode="auto">
          <a:xfrm>
            <a:off x="685800" y="1143000"/>
            <a:ext cx="1981200" cy="1447800"/>
            <a:chOff x="1200" y="3072"/>
            <a:chExt cx="1344" cy="1056"/>
          </a:xfrm>
        </p:grpSpPr>
        <p:sp>
          <p:nvSpPr>
            <p:cNvPr id="111621" name="Rectangle 5"/>
            <p:cNvSpPr>
              <a:spLocks noChangeArrowheads="1"/>
            </p:cNvSpPr>
            <p:nvPr/>
          </p:nvSpPr>
          <p:spPr bwMode="auto">
            <a:xfrm>
              <a:off x="1200" y="3072"/>
              <a:ext cx="1344" cy="1056"/>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11622" name="Group 6"/>
            <p:cNvGrpSpPr>
              <a:grpSpLocks/>
            </p:cNvGrpSpPr>
            <p:nvPr/>
          </p:nvGrpSpPr>
          <p:grpSpPr bwMode="auto">
            <a:xfrm>
              <a:off x="1344" y="3144"/>
              <a:ext cx="1075" cy="918"/>
              <a:chOff x="777" y="2750"/>
              <a:chExt cx="1642" cy="1321"/>
            </a:xfrm>
          </p:grpSpPr>
          <p:sp>
            <p:nvSpPr>
              <p:cNvPr id="111623" name="Oval 7"/>
              <p:cNvSpPr>
                <a:spLocks noChangeArrowheads="1"/>
              </p:cNvSpPr>
              <p:nvPr/>
            </p:nvSpPr>
            <p:spPr bwMode="auto">
              <a:xfrm>
                <a:off x="1435" y="3178"/>
                <a:ext cx="336" cy="336"/>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11624" name="Object 8"/>
              <p:cNvGraphicFramePr>
                <a:graphicFrameLocks noChangeAspect="1"/>
              </p:cNvGraphicFramePr>
              <p:nvPr/>
            </p:nvGraphicFramePr>
            <p:xfrm>
              <a:off x="777" y="3754"/>
              <a:ext cx="327" cy="285"/>
            </p:xfrm>
            <a:graphic>
              <a:graphicData uri="http://schemas.openxmlformats.org/presentationml/2006/ole">
                <mc:AlternateContent xmlns:mc="http://schemas.openxmlformats.org/markup-compatibility/2006">
                  <mc:Choice xmlns:v="urn:schemas-microsoft-com:vml" Requires="v">
                    <p:oleObj spid="_x0000_s111678" name="VISIO" r:id="rId4" imgW="1052640" imgH="918720" progId="Visio.Drawing.4">
                      <p:embed/>
                    </p:oleObj>
                  </mc:Choice>
                  <mc:Fallback>
                    <p:oleObj name="VISIO" r:id="rId4" imgW="1052640" imgH="918720" progId="Visio.Drawing.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 y="3754"/>
                            <a:ext cx="327"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1625" name="Object 9"/>
              <p:cNvGraphicFramePr>
                <a:graphicFrameLocks noChangeAspect="1"/>
              </p:cNvGraphicFramePr>
              <p:nvPr/>
            </p:nvGraphicFramePr>
            <p:xfrm>
              <a:off x="1257" y="3754"/>
              <a:ext cx="346" cy="285"/>
            </p:xfrm>
            <a:graphic>
              <a:graphicData uri="http://schemas.openxmlformats.org/presentationml/2006/ole">
                <mc:AlternateContent xmlns:mc="http://schemas.openxmlformats.org/markup-compatibility/2006">
                  <mc:Choice xmlns:v="urn:schemas-microsoft-com:vml" Requires="v">
                    <p:oleObj spid="_x0000_s111679" name="VISIO" r:id="rId6" imgW="1052640" imgH="918720" progId="Visio.Drawing.4">
                      <p:embed/>
                    </p:oleObj>
                  </mc:Choice>
                  <mc:Fallback>
                    <p:oleObj name="VISIO" r:id="rId6" imgW="1052640" imgH="918720" progId="Visio.Drawing.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 y="3754"/>
                            <a:ext cx="346"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1626" name="Object 10"/>
              <p:cNvGraphicFramePr>
                <a:graphicFrameLocks noChangeAspect="1"/>
              </p:cNvGraphicFramePr>
              <p:nvPr/>
            </p:nvGraphicFramePr>
            <p:xfrm>
              <a:off x="2073" y="3754"/>
              <a:ext cx="346" cy="285"/>
            </p:xfrm>
            <a:graphic>
              <a:graphicData uri="http://schemas.openxmlformats.org/presentationml/2006/ole">
                <mc:AlternateContent xmlns:mc="http://schemas.openxmlformats.org/markup-compatibility/2006">
                  <mc:Choice xmlns:v="urn:schemas-microsoft-com:vml" Requires="v">
                    <p:oleObj spid="_x0000_s111680" name="VISIO" r:id="rId7" imgW="1052640" imgH="918720" progId="Visio.Drawing.4">
                      <p:embed/>
                    </p:oleObj>
                  </mc:Choice>
                  <mc:Fallback>
                    <p:oleObj name="VISIO" r:id="rId7" imgW="1052640" imgH="918720" progId="Visio.Drawing.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3" y="3754"/>
                            <a:ext cx="346"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1627" name="Line 11"/>
              <p:cNvSpPr>
                <a:spLocks noChangeShapeType="1"/>
              </p:cNvSpPr>
              <p:nvPr/>
            </p:nvSpPr>
            <p:spPr bwMode="auto">
              <a:xfrm>
                <a:off x="934" y="3616"/>
                <a:ext cx="1308" cy="0"/>
              </a:xfrm>
              <a:prstGeom prst="line">
                <a:avLst/>
              </a:prstGeom>
              <a:no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1628" name="Line 12"/>
              <p:cNvSpPr>
                <a:spLocks noChangeShapeType="1"/>
              </p:cNvSpPr>
              <p:nvPr/>
            </p:nvSpPr>
            <p:spPr bwMode="auto">
              <a:xfrm>
                <a:off x="935" y="3610"/>
                <a:ext cx="0" cy="144"/>
              </a:xfrm>
              <a:prstGeom prst="line">
                <a:avLst/>
              </a:prstGeom>
              <a:noFill/>
              <a:ln w="9525">
                <a:solidFill>
                  <a:schemeClr val="tx1"/>
                </a:solidFill>
                <a:prstDash val="dash"/>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1629" name="Line 13"/>
              <p:cNvSpPr>
                <a:spLocks noChangeShapeType="1"/>
              </p:cNvSpPr>
              <p:nvPr/>
            </p:nvSpPr>
            <p:spPr bwMode="auto">
              <a:xfrm flipV="1">
                <a:off x="1430" y="3614"/>
                <a:ext cx="0" cy="144"/>
              </a:xfrm>
              <a:prstGeom prst="line">
                <a:avLst/>
              </a:prstGeom>
              <a:noFill/>
              <a:ln w="9525">
                <a:solidFill>
                  <a:schemeClr val="tx1"/>
                </a:solidFill>
                <a:prstDash val="dash"/>
                <a:round/>
                <a:headEnd type="triangle"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1630" name="Line 14"/>
              <p:cNvSpPr>
                <a:spLocks noChangeShapeType="1"/>
              </p:cNvSpPr>
              <p:nvPr/>
            </p:nvSpPr>
            <p:spPr bwMode="auto">
              <a:xfrm flipV="1">
                <a:off x="2251" y="3615"/>
                <a:ext cx="0" cy="144"/>
              </a:xfrm>
              <a:prstGeom prst="line">
                <a:avLst/>
              </a:prstGeom>
              <a:noFill/>
              <a:ln w="9525">
                <a:solidFill>
                  <a:schemeClr val="tx1"/>
                </a:solidFill>
                <a:prstDash val="dash"/>
                <a:round/>
                <a:headEnd type="triangle"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1631" name="Line 15"/>
              <p:cNvSpPr>
                <a:spLocks noChangeShapeType="1"/>
              </p:cNvSpPr>
              <p:nvPr/>
            </p:nvSpPr>
            <p:spPr bwMode="auto">
              <a:xfrm>
                <a:off x="1593" y="3514"/>
                <a:ext cx="0" cy="96"/>
              </a:xfrm>
              <a:prstGeom prst="line">
                <a:avLst/>
              </a:prstGeom>
              <a:no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1632" name="Text Box 16"/>
              <p:cNvSpPr txBox="1">
                <a:spLocks noChangeArrowheads="1"/>
              </p:cNvSpPr>
              <p:nvPr/>
            </p:nvSpPr>
            <p:spPr bwMode="auto">
              <a:xfrm>
                <a:off x="1021" y="2750"/>
                <a:ext cx="1190" cy="363"/>
              </a:xfrm>
              <a:prstGeom prst="rect">
                <a:avLst/>
              </a:prstGeom>
              <a:solidFill>
                <a:srgbClr val="CCFF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600" b="1">
                    <a:solidFill>
                      <a:schemeClr val="accent2"/>
                    </a:solidFill>
                  </a:rPr>
                  <a:t>Split range</a:t>
                </a:r>
                <a:endParaRPr lang="en-US"/>
              </a:p>
            </p:txBody>
          </p:sp>
          <p:sp>
            <p:nvSpPr>
              <p:cNvPr id="111633" name="Text Box 17"/>
              <p:cNvSpPr txBox="1">
                <a:spLocks noChangeArrowheads="1"/>
              </p:cNvSpPr>
              <p:nvPr/>
            </p:nvSpPr>
            <p:spPr bwMode="auto">
              <a:xfrm>
                <a:off x="1614" y="3783"/>
                <a:ext cx="487" cy="28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a:sym typeface="Symbol" pitchFamily="18" charset="2"/>
                  </a:rPr>
                  <a:t>  </a:t>
                </a:r>
                <a:endParaRPr lang="en-US" sz="1200"/>
              </a:p>
            </p:txBody>
          </p:sp>
        </p:grpSp>
      </p:grpSp>
      <p:sp>
        <p:nvSpPr>
          <p:cNvPr id="111677" name="Text Box 61"/>
          <p:cNvSpPr txBox="1">
            <a:spLocks noChangeArrowheads="1"/>
          </p:cNvSpPr>
          <p:nvPr/>
        </p:nvSpPr>
        <p:spPr bwMode="auto">
          <a:xfrm>
            <a:off x="1219200" y="3124200"/>
            <a:ext cx="6553200" cy="31956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marL="457200" indent="-457200">
              <a:defRPr sz="2400">
                <a:solidFill>
                  <a:schemeClr val="tx1"/>
                </a:solidFill>
                <a:latin typeface="Times New Roman" pitchFamily="18" charset="0"/>
              </a:defRPr>
            </a:lvl1pPr>
            <a:lvl2pPr marL="1089025">
              <a:defRPr sz="2400">
                <a:solidFill>
                  <a:schemeClr val="tx1"/>
                </a:solidFill>
                <a:latin typeface="Times New Roman" pitchFamily="18" charset="0"/>
              </a:defRPr>
            </a:lvl2pPr>
            <a:lvl3pPr marL="12033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u="sng">
                <a:solidFill>
                  <a:schemeClr val="accent2"/>
                </a:solidFill>
              </a:rPr>
              <a:t>SPLIT RANGE</a:t>
            </a:r>
            <a:r>
              <a:rPr lang="en-US" b="1" u="sng"/>
              <a:t> DESIGN CRITERIA</a:t>
            </a:r>
            <a:endParaRPr lang="en-US" b="1"/>
          </a:p>
          <a:p>
            <a:pPr>
              <a:spcBef>
                <a:spcPct val="50000"/>
              </a:spcBef>
            </a:pPr>
            <a:r>
              <a:rPr lang="en-US" b="1"/>
              <a:t>1. 	There is one controller and </a:t>
            </a:r>
            <a:r>
              <a:rPr lang="en-US" b="1">
                <a:solidFill>
                  <a:srgbClr val="FF0000"/>
                </a:solidFill>
              </a:rPr>
              <a:t>more </a:t>
            </a:r>
            <a:r>
              <a:rPr lang="en-US" b="1"/>
              <a:t>than one final element.</a:t>
            </a:r>
          </a:p>
          <a:p>
            <a:pPr>
              <a:spcBef>
                <a:spcPct val="50000"/>
              </a:spcBef>
            </a:pPr>
            <a:r>
              <a:rPr lang="en-US" b="1"/>
              <a:t>2.	There is a </a:t>
            </a:r>
            <a:r>
              <a:rPr lang="en-US" b="1">
                <a:solidFill>
                  <a:srgbClr val="FF0000"/>
                </a:solidFill>
              </a:rPr>
              <a:t>causal</a:t>
            </a:r>
            <a:r>
              <a:rPr lang="en-US" b="1"/>
              <a:t> relationship between each final element and the controlled variable.</a:t>
            </a:r>
          </a:p>
          <a:p>
            <a:pPr>
              <a:spcBef>
                <a:spcPct val="50000"/>
              </a:spcBef>
            </a:pPr>
            <a:r>
              <a:rPr lang="en-US" b="1"/>
              <a:t>3.	The proper order for adjusting the final element adheres to a </a:t>
            </a:r>
            <a:r>
              <a:rPr lang="en-US" b="1">
                <a:solidFill>
                  <a:srgbClr val="FF0000"/>
                </a:solidFill>
              </a:rPr>
              <a:t>fixed priority ranking</a:t>
            </a:r>
            <a:r>
              <a:rPr lang="en-US" b="1"/>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grpSp>
        <p:nvGrpSpPr>
          <p:cNvPr id="124931" name="Group 3"/>
          <p:cNvGrpSpPr>
            <a:grpSpLocks/>
          </p:cNvGrpSpPr>
          <p:nvPr/>
        </p:nvGrpSpPr>
        <p:grpSpPr bwMode="auto">
          <a:xfrm>
            <a:off x="685800" y="1143000"/>
            <a:ext cx="1981200" cy="1371600"/>
            <a:chOff x="432" y="720"/>
            <a:chExt cx="1248" cy="864"/>
          </a:xfrm>
        </p:grpSpPr>
        <p:sp>
          <p:nvSpPr>
            <p:cNvPr id="124932" name="Rectangle 4"/>
            <p:cNvSpPr>
              <a:spLocks noChangeArrowheads="1"/>
            </p:cNvSpPr>
            <p:nvPr/>
          </p:nvSpPr>
          <p:spPr bwMode="auto">
            <a:xfrm>
              <a:off x="432" y="720"/>
              <a:ext cx="1248" cy="864"/>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24933" name="Group 5"/>
            <p:cNvGrpSpPr>
              <a:grpSpLocks/>
            </p:cNvGrpSpPr>
            <p:nvPr/>
          </p:nvGrpSpPr>
          <p:grpSpPr bwMode="auto">
            <a:xfrm>
              <a:off x="679" y="775"/>
              <a:ext cx="761" cy="761"/>
              <a:chOff x="2064" y="1811"/>
              <a:chExt cx="1680" cy="1440"/>
            </a:xfrm>
          </p:grpSpPr>
          <p:sp>
            <p:nvSpPr>
              <p:cNvPr id="124934" name="Oval 6"/>
              <p:cNvSpPr>
                <a:spLocks noChangeArrowheads="1"/>
              </p:cNvSpPr>
              <p:nvPr/>
            </p:nvSpPr>
            <p:spPr bwMode="auto">
              <a:xfrm>
                <a:off x="2064"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4935" name="Oval 7"/>
              <p:cNvSpPr>
                <a:spLocks noChangeArrowheads="1"/>
              </p:cNvSpPr>
              <p:nvPr/>
            </p:nvSpPr>
            <p:spPr bwMode="auto">
              <a:xfrm>
                <a:off x="2592"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4936" name="Oval 8"/>
              <p:cNvSpPr>
                <a:spLocks noChangeArrowheads="1"/>
              </p:cNvSpPr>
              <p:nvPr/>
            </p:nvSpPr>
            <p:spPr bwMode="auto">
              <a:xfrm>
                <a:off x="3408"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4937" name="Oval 9"/>
              <p:cNvSpPr>
                <a:spLocks noChangeArrowheads="1"/>
              </p:cNvSpPr>
              <p:nvPr/>
            </p:nvSpPr>
            <p:spPr bwMode="auto">
              <a:xfrm>
                <a:off x="2784" y="2736"/>
                <a:ext cx="144" cy="14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24938" name="Object 10"/>
              <p:cNvGraphicFramePr>
                <a:graphicFrameLocks noChangeAspect="1"/>
              </p:cNvGraphicFramePr>
              <p:nvPr/>
            </p:nvGraphicFramePr>
            <p:xfrm>
              <a:off x="2689" y="2966"/>
              <a:ext cx="346" cy="285"/>
            </p:xfrm>
            <a:graphic>
              <a:graphicData uri="http://schemas.openxmlformats.org/presentationml/2006/ole">
                <mc:AlternateContent xmlns:mc="http://schemas.openxmlformats.org/markup-compatibility/2006">
                  <mc:Choice xmlns:v="urn:schemas-microsoft-com:vml" Requires="v">
                    <p:oleObj spid="_x0000_s124968" name="VISIO" r:id="rId3" imgW="1052640" imgH="918720" progId="Visio.Drawing.4">
                      <p:embed/>
                    </p:oleObj>
                  </mc:Choice>
                  <mc:Fallback>
                    <p:oleObj name="VISIO" r:id="rId3" imgW="1052640" imgH="918720" progId="Visio.Drawing.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9" y="2966"/>
                            <a:ext cx="346" cy="28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4939" name="Line 11"/>
              <p:cNvSpPr>
                <a:spLocks noChangeShapeType="1"/>
              </p:cNvSpPr>
              <p:nvPr/>
            </p:nvSpPr>
            <p:spPr bwMode="auto">
              <a:xfrm>
                <a:off x="2304" y="2544"/>
                <a:ext cx="480" cy="2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4940" name="Line 12"/>
              <p:cNvSpPr>
                <a:spLocks noChangeShapeType="1"/>
              </p:cNvSpPr>
              <p:nvPr/>
            </p:nvSpPr>
            <p:spPr bwMode="auto">
              <a:xfrm>
                <a:off x="2784" y="2544"/>
                <a:ext cx="48" cy="19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4941" name="Line 13"/>
              <p:cNvSpPr>
                <a:spLocks noChangeShapeType="1"/>
              </p:cNvSpPr>
              <p:nvPr/>
            </p:nvSpPr>
            <p:spPr bwMode="auto">
              <a:xfrm flipH="1">
                <a:off x="2928" y="2544"/>
                <a:ext cx="576" cy="2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4942" name="Line 14"/>
              <p:cNvSpPr>
                <a:spLocks noChangeShapeType="1"/>
              </p:cNvSpPr>
              <p:nvPr/>
            </p:nvSpPr>
            <p:spPr bwMode="auto">
              <a:xfrm flipV="1">
                <a:off x="2861" y="2884"/>
                <a:ext cx="0" cy="106"/>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4943" name="Text Box 15"/>
              <p:cNvSpPr txBox="1">
                <a:spLocks noChangeArrowheads="1"/>
              </p:cNvSpPr>
              <p:nvPr/>
            </p:nvSpPr>
            <p:spPr bwMode="auto">
              <a:xfrm>
                <a:off x="2192" y="1811"/>
                <a:ext cx="1420" cy="339"/>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solidFill>
                      <a:schemeClr val="accent2"/>
                    </a:solidFill>
                  </a:rPr>
                  <a:t>Signal Select</a:t>
                </a:r>
                <a:endParaRPr lang="en-US" sz="1000"/>
              </a:p>
            </p:txBody>
          </p:sp>
          <p:sp>
            <p:nvSpPr>
              <p:cNvPr id="124944" name="Text Box 16"/>
              <p:cNvSpPr txBox="1">
                <a:spLocks noChangeArrowheads="1"/>
              </p:cNvSpPr>
              <p:nvPr/>
            </p:nvSpPr>
            <p:spPr bwMode="auto">
              <a:xfrm>
                <a:off x="2907" y="2250"/>
                <a:ext cx="519" cy="25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800">
                    <a:sym typeface="Symbol" pitchFamily="18" charset="2"/>
                  </a:rPr>
                  <a:t>  </a:t>
                </a:r>
                <a:endParaRPr lang="en-US" sz="800"/>
              </a:p>
            </p:txBody>
          </p:sp>
        </p:grpSp>
      </p:grpSp>
      <p:sp>
        <p:nvSpPr>
          <p:cNvPr id="124945" name="Text Box 17"/>
          <p:cNvSpPr txBox="1">
            <a:spLocks noChangeArrowheads="1"/>
          </p:cNvSpPr>
          <p:nvPr/>
        </p:nvSpPr>
        <p:spPr bwMode="auto">
          <a:xfrm>
            <a:off x="3200400" y="1066800"/>
            <a:ext cx="5334000" cy="14636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a:t>We often try to achieve many objectives when manipulating one final element.</a:t>
            </a:r>
          </a:p>
          <a:p>
            <a:pPr>
              <a:spcBef>
                <a:spcPct val="50000"/>
              </a:spcBef>
            </a:pPr>
            <a:r>
              <a:rPr lang="en-US" sz="2000" b="1"/>
              <a:t>For example, when we are driving and adjusting our speed.</a:t>
            </a:r>
            <a:endParaRPr lang="en-US"/>
          </a:p>
        </p:txBody>
      </p:sp>
      <p:grpSp>
        <p:nvGrpSpPr>
          <p:cNvPr id="124947" name="Group 19"/>
          <p:cNvGrpSpPr>
            <a:grpSpLocks/>
          </p:cNvGrpSpPr>
          <p:nvPr/>
        </p:nvGrpSpPr>
        <p:grpSpPr bwMode="auto">
          <a:xfrm>
            <a:off x="1752600" y="5334000"/>
            <a:ext cx="3924300" cy="1179513"/>
            <a:chOff x="3024" y="1008"/>
            <a:chExt cx="2472" cy="743"/>
          </a:xfrm>
        </p:grpSpPr>
        <p:sp>
          <p:nvSpPr>
            <p:cNvPr id="124948" name="Freeform 20"/>
            <p:cNvSpPr>
              <a:spLocks/>
            </p:cNvSpPr>
            <p:nvPr/>
          </p:nvSpPr>
          <p:spPr bwMode="auto">
            <a:xfrm>
              <a:off x="4186" y="1479"/>
              <a:ext cx="257" cy="272"/>
            </a:xfrm>
            <a:custGeom>
              <a:avLst/>
              <a:gdLst>
                <a:gd name="T0" fmla="*/ 150 w 389"/>
                <a:gd name="T1" fmla="*/ 433 h 433"/>
                <a:gd name="T2" fmla="*/ 187 w 389"/>
                <a:gd name="T3" fmla="*/ 426 h 433"/>
                <a:gd name="T4" fmla="*/ 225 w 389"/>
                <a:gd name="T5" fmla="*/ 411 h 433"/>
                <a:gd name="T6" fmla="*/ 261 w 389"/>
                <a:gd name="T7" fmla="*/ 388 h 433"/>
                <a:gd name="T8" fmla="*/ 296 w 389"/>
                <a:gd name="T9" fmla="*/ 359 h 433"/>
                <a:gd name="T10" fmla="*/ 325 w 389"/>
                <a:gd name="T11" fmla="*/ 326 h 433"/>
                <a:gd name="T12" fmla="*/ 351 w 389"/>
                <a:gd name="T13" fmla="*/ 286 h 433"/>
                <a:gd name="T14" fmla="*/ 370 w 389"/>
                <a:gd name="T15" fmla="*/ 246 h 433"/>
                <a:gd name="T16" fmla="*/ 384 w 389"/>
                <a:gd name="T17" fmla="*/ 201 h 433"/>
                <a:gd name="T18" fmla="*/ 389 w 389"/>
                <a:gd name="T19" fmla="*/ 158 h 433"/>
                <a:gd name="T20" fmla="*/ 386 w 389"/>
                <a:gd name="T21" fmla="*/ 118 h 433"/>
                <a:gd name="T22" fmla="*/ 377 w 389"/>
                <a:gd name="T23" fmla="*/ 82 h 433"/>
                <a:gd name="T24" fmla="*/ 363 w 389"/>
                <a:gd name="T25" fmla="*/ 52 h 433"/>
                <a:gd name="T26" fmla="*/ 339 w 389"/>
                <a:gd name="T27" fmla="*/ 28 h 433"/>
                <a:gd name="T28" fmla="*/ 311 w 389"/>
                <a:gd name="T29" fmla="*/ 11 h 433"/>
                <a:gd name="T30" fmla="*/ 277 w 389"/>
                <a:gd name="T31" fmla="*/ 0 h 433"/>
                <a:gd name="T32" fmla="*/ 240 w 389"/>
                <a:gd name="T33" fmla="*/ 0 h 433"/>
                <a:gd name="T34" fmla="*/ 202 w 389"/>
                <a:gd name="T35" fmla="*/ 7 h 433"/>
                <a:gd name="T36" fmla="*/ 161 w 389"/>
                <a:gd name="T37" fmla="*/ 21 h 433"/>
                <a:gd name="T38" fmla="*/ 126 w 389"/>
                <a:gd name="T39" fmla="*/ 45 h 433"/>
                <a:gd name="T40" fmla="*/ 93 w 389"/>
                <a:gd name="T41" fmla="*/ 73 h 433"/>
                <a:gd name="T42" fmla="*/ 62 w 389"/>
                <a:gd name="T43" fmla="*/ 106 h 433"/>
                <a:gd name="T44" fmla="*/ 38 w 389"/>
                <a:gd name="T45" fmla="*/ 146 h 433"/>
                <a:gd name="T46" fmla="*/ 17 w 389"/>
                <a:gd name="T47" fmla="*/ 187 h 433"/>
                <a:gd name="T48" fmla="*/ 5 w 389"/>
                <a:gd name="T49" fmla="*/ 232 h 433"/>
                <a:gd name="T50" fmla="*/ 0 w 389"/>
                <a:gd name="T51" fmla="*/ 274 h 433"/>
                <a:gd name="T52" fmla="*/ 3 w 389"/>
                <a:gd name="T53" fmla="*/ 314 h 433"/>
                <a:gd name="T54" fmla="*/ 12 w 389"/>
                <a:gd name="T55" fmla="*/ 350 h 433"/>
                <a:gd name="T56" fmla="*/ 29 w 389"/>
                <a:gd name="T57" fmla="*/ 378 h 433"/>
                <a:gd name="T58" fmla="*/ 50 w 389"/>
                <a:gd name="T59" fmla="*/ 404 h 433"/>
                <a:gd name="T60" fmla="*/ 79 w 389"/>
                <a:gd name="T61" fmla="*/ 421 h 433"/>
                <a:gd name="T62" fmla="*/ 112 w 389"/>
                <a:gd name="T63" fmla="*/ 430 h 433"/>
                <a:gd name="T64" fmla="*/ 150 w 389"/>
                <a:gd name="T65" fmla="*/ 43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9" h="433">
                  <a:moveTo>
                    <a:pt x="150" y="433"/>
                  </a:moveTo>
                  <a:lnTo>
                    <a:pt x="187" y="426"/>
                  </a:lnTo>
                  <a:lnTo>
                    <a:pt x="225" y="411"/>
                  </a:lnTo>
                  <a:lnTo>
                    <a:pt x="261" y="388"/>
                  </a:lnTo>
                  <a:lnTo>
                    <a:pt x="296" y="359"/>
                  </a:lnTo>
                  <a:lnTo>
                    <a:pt x="325" y="326"/>
                  </a:lnTo>
                  <a:lnTo>
                    <a:pt x="351" y="286"/>
                  </a:lnTo>
                  <a:lnTo>
                    <a:pt x="370" y="246"/>
                  </a:lnTo>
                  <a:lnTo>
                    <a:pt x="384" y="201"/>
                  </a:lnTo>
                  <a:lnTo>
                    <a:pt x="389" y="158"/>
                  </a:lnTo>
                  <a:lnTo>
                    <a:pt x="386" y="118"/>
                  </a:lnTo>
                  <a:lnTo>
                    <a:pt x="377" y="82"/>
                  </a:lnTo>
                  <a:lnTo>
                    <a:pt x="363" y="52"/>
                  </a:lnTo>
                  <a:lnTo>
                    <a:pt x="339" y="28"/>
                  </a:lnTo>
                  <a:lnTo>
                    <a:pt x="311" y="11"/>
                  </a:lnTo>
                  <a:lnTo>
                    <a:pt x="277" y="0"/>
                  </a:lnTo>
                  <a:lnTo>
                    <a:pt x="240" y="0"/>
                  </a:lnTo>
                  <a:lnTo>
                    <a:pt x="202" y="7"/>
                  </a:lnTo>
                  <a:lnTo>
                    <a:pt x="161" y="21"/>
                  </a:lnTo>
                  <a:lnTo>
                    <a:pt x="126" y="45"/>
                  </a:lnTo>
                  <a:lnTo>
                    <a:pt x="93" y="73"/>
                  </a:lnTo>
                  <a:lnTo>
                    <a:pt x="62" y="106"/>
                  </a:lnTo>
                  <a:lnTo>
                    <a:pt x="38" y="146"/>
                  </a:lnTo>
                  <a:lnTo>
                    <a:pt x="17" y="187"/>
                  </a:lnTo>
                  <a:lnTo>
                    <a:pt x="5" y="232"/>
                  </a:lnTo>
                  <a:lnTo>
                    <a:pt x="0" y="274"/>
                  </a:lnTo>
                  <a:lnTo>
                    <a:pt x="3" y="314"/>
                  </a:lnTo>
                  <a:lnTo>
                    <a:pt x="12" y="350"/>
                  </a:lnTo>
                  <a:lnTo>
                    <a:pt x="29" y="378"/>
                  </a:lnTo>
                  <a:lnTo>
                    <a:pt x="50" y="404"/>
                  </a:lnTo>
                  <a:lnTo>
                    <a:pt x="79" y="421"/>
                  </a:lnTo>
                  <a:lnTo>
                    <a:pt x="112" y="430"/>
                  </a:lnTo>
                  <a:lnTo>
                    <a:pt x="150" y="4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49" name="Freeform 21"/>
            <p:cNvSpPr>
              <a:spLocks/>
            </p:cNvSpPr>
            <p:nvPr/>
          </p:nvSpPr>
          <p:spPr bwMode="auto">
            <a:xfrm>
              <a:off x="4269" y="1566"/>
              <a:ext cx="89" cy="96"/>
            </a:xfrm>
            <a:custGeom>
              <a:avLst/>
              <a:gdLst>
                <a:gd name="T0" fmla="*/ 52 w 135"/>
                <a:gd name="T1" fmla="*/ 152 h 152"/>
                <a:gd name="T2" fmla="*/ 66 w 135"/>
                <a:gd name="T3" fmla="*/ 149 h 152"/>
                <a:gd name="T4" fmla="*/ 78 w 135"/>
                <a:gd name="T5" fmla="*/ 145 h 152"/>
                <a:gd name="T6" fmla="*/ 92 w 135"/>
                <a:gd name="T7" fmla="*/ 137 h 152"/>
                <a:gd name="T8" fmla="*/ 104 w 135"/>
                <a:gd name="T9" fmla="*/ 126 h 152"/>
                <a:gd name="T10" fmla="*/ 114 w 135"/>
                <a:gd name="T11" fmla="*/ 114 h 152"/>
                <a:gd name="T12" fmla="*/ 123 w 135"/>
                <a:gd name="T13" fmla="*/ 102 h 152"/>
                <a:gd name="T14" fmla="*/ 130 w 135"/>
                <a:gd name="T15" fmla="*/ 88 h 152"/>
                <a:gd name="T16" fmla="*/ 135 w 135"/>
                <a:gd name="T17" fmla="*/ 71 h 152"/>
                <a:gd name="T18" fmla="*/ 135 w 135"/>
                <a:gd name="T19" fmla="*/ 43 h 152"/>
                <a:gd name="T20" fmla="*/ 125 w 135"/>
                <a:gd name="T21" fmla="*/ 19 h 152"/>
                <a:gd name="T22" fmla="*/ 109 w 135"/>
                <a:gd name="T23" fmla="*/ 5 h 152"/>
                <a:gd name="T24" fmla="*/ 83 w 135"/>
                <a:gd name="T25" fmla="*/ 0 h 152"/>
                <a:gd name="T26" fmla="*/ 69 w 135"/>
                <a:gd name="T27" fmla="*/ 3 h 152"/>
                <a:gd name="T28" fmla="*/ 57 w 135"/>
                <a:gd name="T29" fmla="*/ 7 h 152"/>
                <a:gd name="T30" fmla="*/ 45 w 135"/>
                <a:gd name="T31" fmla="*/ 17 h 152"/>
                <a:gd name="T32" fmla="*/ 33 w 135"/>
                <a:gd name="T33" fmla="*/ 26 h 152"/>
                <a:gd name="T34" fmla="*/ 24 w 135"/>
                <a:gd name="T35" fmla="*/ 38 h 152"/>
                <a:gd name="T36" fmla="*/ 14 w 135"/>
                <a:gd name="T37" fmla="*/ 52 h 152"/>
                <a:gd name="T38" fmla="*/ 7 w 135"/>
                <a:gd name="T39" fmla="*/ 66 h 152"/>
                <a:gd name="T40" fmla="*/ 2 w 135"/>
                <a:gd name="T41" fmla="*/ 83 h 152"/>
                <a:gd name="T42" fmla="*/ 0 w 135"/>
                <a:gd name="T43" fmla="*/ 111 h 152"/>
                <a:gd name="T44" fmla="*/ 9 w 135"/>
                <a:gd name="T45" fmla="*/ 135 h 152"/>
                <a:gd name="T46" fmla="*/ 28 w 135"/>
                <a:gd name="T47" fmla="*/ 149 h 152"/>
                <a:gd name="T48" fmla="*/ 52 w 135"/>
                <a:gd name="T49"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2">
                  <a:moveTo>
                    <a:pt x="52" y="152"/>
                  </a:moveTo>
                  <a:lnTo>
                    <a:pt x="66" y="149"/>
                  </a:lnTo>
                  <a:lnTo>
                    <a:pt x="78" y="145"/>
                  </a:lnTo>
                  <a:lnTo>
                    <a:pt x="92" y="137"/>
                  </a:lnTo>
                  <a:lnTo>
                    <a:pt x="104" y="126"/>
                  </a:lnTo>
                  <a:lnTo>
                    <a:pt x="114" y="114"/>
                  </a:lnTo>
                  <a:lnTo>
                    <a:pt x="123" y="102"/>
                  </a:lnTo>
                  <a:lnTo>
                    <a:pt x="130" y="88"/>
                  </a:lnTo>
                  <a:lnTo>
                    <a:pt x="135" y="71"/>
                  </a:lnTo>
                  <a:lnTo>
                    <a:pt x="135" y="43"/>
                  </a:lnTo>
                  <a:lnTo>
                    <a:pt x="125" y="19"/>
                  </a:lnTo>
                  <a:lnTo>
                    <a:pt x="109" y="5"/>
                  </a:lnTo>
                  <a:lnTo>
                    <a:pt x="83" y="0"/>
                  </a:lnTo>
                  <a:lnTo>
                    <a:pt x="69" y="3"/>
                  </a:lnTo>
                  <a:lnTo>
                    <a:pt x="57" y="7"/>
                  </a:lnTo>
                  <a:lnTo>
                    <a:pt x="45" y="17"/>
                  </a:lnTo>
                  <a:lnTo>
                    <a:pt x="33" y="26"/>
                  </a:lnTo>
                  <a:lnTo>
                    <a:pt x="24" y="38"/>
                  </a:lnTo>
                  <a:lnTo>
                    <a:pt x="14" y="52"/>
                  </a:lnTo>
                  <a:lnTo>
                    <a:pt x="7" y="66"/>
                  </a:lnTo>
                  <a:lnTo>
                    <a:pt x="2" y="83"/>
                  </a:lnTo>
                  <a:lnTo>
                    <a:pt x="0" y="111"/>
                  </a:lnTo>
                  <a:lnTo>
                    <a:pt x="9" y="135"/>
                  </a:lnTo>
                  <a:lnTo>
                    <a:pt x="28" y="149"/>
                  </a:lnTo>
                  <a:lnTo>
                    <a:pt x="52"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0" name="Freeform 22"/>
            <p:cNvSpPr>
              <a:spLocks/>
            </p:cNvSpPr>
            <p:nvPr/>
          </p:nvSpPr>
          <p:spPr bwMode="auto">
            <a:xfrm>
              <a:off x="4935" y="1479"/>
              <a:ext cx="259" cy="272"/>
            </a:xfrm>
            <a:custGeom>
              <a:avLst/>
              <a:gdLst>
                <a:gd name="T0" fmla="*/ 152 w 393"/>
                <a:gd name="T1" fmla="*/ 433 h 433"/>
                <a:gd name="T2" fmla="*/ 190 w 393"/>
                <a:gd name="T3" fmla="*/ 426 h 433"/>
                <a:gd name="T4" fmla="*/ 230 w 393"/>
                <a:gd name="T5" fmla="*/ 411 h 433"/>
                <a:gd name="T6" fmla="*/ 266 w 393"/>
                <a:gd name="T7" fmla="*/ 388 h 433"/>
                <a:gd name="T8" fmla="*/ 299 w 393"/>
                <a:gd name="T9" fmla="*/ 359 h 433"/>
                <a:gd name="T10" fmla="*/ 329 w 393"/>
                <a:gd name="T11" fmla="*/ 326 h 433"/>
                <a:gd name="T12" fmla="*/ 356 w 393"/>
                <a:gd name="T13" fmla="*/ 286 h 433"/>
                <a:gd name="T14" fmla="*/ 374 w 393"/>
                <a:gd name="T15" fmla="*/ 246 h 433"/>
                <a:gd name="T16" fmla="*/ 389 w 393"/>
                <a:gd name="T17" fmla="*/ 201 h 433"/>
                <a:gd name="T18" fmla="*/ 393 w 393"/>
                <a:gd name="T19" fmla="*/ 158 h 433"/>
                <a:gd name="T20" fmla="*/ 391 w 393"/>
                <a:gd name="T21" fmla="*/ 118 h 433"/>
                <a:gd name="T22" fmla="*/ 382 w 393"/>
                <a:gd name="T23" fmla="*/ 82 h 433"/>
                <a:gd name="T24" fmla="*/ 367 w 393"/>
                <a:gd name="T25" fmla="*/ 52 h 433"/>
                <a:gd name="T26" fmla="*/ 344 w 393"/>
                <a:gd name="T27" fmla="*/ 28 h 433"/>
                <a:gd name="T28" fmla="*/ 315 w 393"/>
                <a:gd name="T29" fmla="*/ 11 h 433"/>
                <a:gd name="T30" fmla="*/ 282 w 393"/>
                <a:gd name="T31" fmla="*/ 0 h 433"/>
                <a:gd name="T32" fmla="*/ 244 w 393"/>
                <a:gd name="T33" fmla="*/ 0 h 433"/>
                <a:gd name="T34" fmla="*/ 204 w 393"/>
                <a:gd name="T35" fmla="*/ 7 h 433"/>
                <a:gd name="T36" fmla="*/ 166 w 393"/>
                <a:gd name="T37" fmla="*/ 21 h 433"/>
                <a:gd name="T38" fmla="*/ 128 w 393"/>
                <a:gd name="T39" fmla="*/ 45 h 433"/>
                <a:gd name="T40" fmla="*/ 95 w 393"/>
                <a:gd name="T41" fmla="*/ 73 h 433"/>
                <a:gd name="T42" fmla="*/ 64 w 393"/>
                <a:gd name="T43" fmla="*/ 106 h 433"/>
                <a:gd name="T44" fmla="*/ 38 w 393"/>
                <a:gd name="T45" fmla="*/ 146 h 433"/>
                <a:gd name="T46" fmla="*/ 19 w 393"/>
                <a:gd name="T47" fmla="*/ 187 h 433"/>
                <a:gd name="T48" fmla="*/ 5 w 393"/>
                <a:gd name="T49" fmla="*/ 232 h 433"/>
                <a:gd name="T50" fmla="*/ 0 w 393"/>
                <a:gd name="T51" fmla="*/ 274 h 433"/>
                <a:gd name="T52" fmla="*/ 3 w 393"/>
                <a:gd name="T53" fmla="*/ 314 h 433"/>
                <a:gd name="T54" fmla="*/ 12 w 393"/>
                <a:gd name="T55" fmla="*/ 350 h 433"/>
                <a:gd name="T56" fmla="*/ 29 w 393"/>
                <a:gd name="T57" fmla="*/ 378 h 433"/>
                <a:gd name="T58" fmla="*/ 52 w 393"/>
                <a:gd name="T59" fmla="*/ 404 h 433"/>
                <a:gd name="T60" fmla="*/ 81 w 393"/>
                <a:gd name="T61" fmla="*/ 421 h 433"/>
                <a:gd name="T62" fmla="*/ 114 w 393"/>
                <a:gd name="T63" fmla="*/ 430 h 433"/>
                <a:gd name="T64" fmla="*/ 152 w 393"/>
                <a:gd name="T65" fmla="*/ 43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3" h="433">
                  <a:moveTo>
                    <a:pt x="152" y="433"/>
                  </a:moveTo>
                  <a:lnTo>
                    <a:pt x="190" y="426"/>
                  </a:lnTo>
                  <a:lnTo>
                    <a:pt x="230" y="411"/>
                  </a:lnTo>
                  <a:lnTo>
                    <a:pt x="266" y="388"/>
                  </a:lnTo>
                  <a:lnTo>
                    <a:pt x="299" y="359"/>
                  </a:lnTo>
                  <a:lnTo>
                    <a:pt x="329" y="326"/>
                  </a:lnTo>
                  <a:lnTo>
                    <a:pt x="356" y="286"/>
                  </a:lnTo>
                  <a:lnTo>
                    <a:pt x="374" y="246"/>
                  </a:lnTo>
                  <a:lnTo>
                    <a:pt x="389" y="201"/>
                  </a:lnTo>
                  <a:lnTo>
                    <a:pt x="393" y="158"/>
                  </a:lnTo>
                  <a:lnTo>
                    <a:pt x="391" y="118"/>
                  </a:lnTo>
                  <a:lnTo>
                    <a:pt x="382" y="82"/>
                  </a:lnTo>
                  <a:lnTo>
                    <a:pt x="367" y="52"/>
                  </a:lnTo>
                  <a:lnTo>
                    <a:pt x="344" y="28"/>
                  </a:lnTo>
                  <a:lnTo>
                    <a:pt x="315" y="11"/>
                  </a:lnTo>
                  <a:lnTo>
                    <a:pt x="282" y="0"/>
                  </a:lnTo>
                  <a:lnTo>
                    <a:pt x="244" y="0"/>
                  </a:lnTo>
                  <a:lnTo>
                    <a:pt x="204" y="7"/>
                  </a:lnTo>
                  <a:lnTo>
                    <a:pt x="166" y="21"/>
                  </a:lnTo>
                  <a:lnTo>
                    <a:pt x="128" y="45"/>
                  </a:lnTo>
                  <a:lnTo>
                    <a:pt x="95" y="73"/>
                  </a:lnTo>
                  <a:lnTo>
                    <a:pt x="64" y="106"/>
                  </a:lnTo>
                  <a:lnTo>
                    <a:pt x="38" y="146"/>
                  </a:lnTo>
                  <a:lnTo>
                    <a:pt x="19" y="187"/>
                  </a:lnTo>
                  <a:lnTo>
                    <a:pt x="5" y="232"/>
                  </a:lnTo>
                  <a:lnTo>
                    <a:pt x="0" y="274"/>
                  </a:lnTo>
                  <a:lnTo>
                    <a:pt x="3" y="314"/>
                  </a:lnTo>
                  <a:lnTo>
                    <a:pt x="12" y="350"/>
                  </a:lnTo>
                  <a:lnTo>
                    <a:pt x="29" y="378"/>
                  </a:lnTo>
                  <a:lnTo>
                    <a:pt x="52" y="404"/>
                  </a:lnTo>
                  <a:lnTo>
                    <a:pt x="81" y="421"/>
                  </a:lnTo>
                  <a:lnTo>
                    <a:pt x="114" y="430"/>
                  </a:lnTo>
                  <a:lnTo>
                    <a:pt x="152" y="4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1" name="Freeform 23"/>
            <p:cNvSpPr>
              <a:spLocks/>
            </p:cNvSpPr>
            <p:nvPr/>
          </p:nvSpPr>
          <p:spPr bwMode="auto">
            <a:xfrm>
              <a:off x="5019" y="1566"/>
              <a:ext cx="91" cy="96"/>
            </a:xfrm>
            <a:custGeom>
              <a:avLst/>
              <a:gdLst>
                <a:gd name="T0" fmla="*/ 52 w 138"/>
                <a:gd name="T1" fmla="*/ 152 h 152"/>
                <a:gd name="T2" fmla="*/ 67 w 138"/>
                <a:gd name="T3" fmla="*/ 149 h 152"/>
                <a:gd name="T4" fmla="*/ 81 w 138"/>
                <a:gd name="T5" fmla="*/ 145 h 152"/>
                <a:gd name="T6" fmla="*/ 93 w 138"/>
                <a:gd name="T7" fmla="*/ 137 h 152"/>
                <a:gd name="T8" fmla="*/ 107 w 138"/>
                <a:gd name="T9" fmla="*/ 126 h 152"/>
                <a:gd name="T10" fmla="*/ 116 w 138"/>
                <a:gd name="T11" fmla="*/ 114 h 152"/>
                <a:gd name="T12" fmla="*/ 126 w 138"/>
                <a:gd name="T13" fmla="*/ 102 h 152"/>
                <a:gd name="T14" fmla="*/ 133 w 138"/>
                <a:gd name="T15" fmla="*/ 88 h 152"/>
                <a:gd name="T16" fmla="*/ 138 w 138"/>
                <a:gd name="T17" fmla="*/ 71 h 152"/>
                <a:gd name="T18" fmla="*/ 138 w 138"/>
                <a:gd name="T19" fmla="*/ 43 h 152"/>
                <a:gd name="T20" fmla="*/ 128 w 138"/>
                <a:gd name="T21" fmla="*/ 19 h 152"/>
                <a:gd name="T22" fmla="*/ 112 w 138"/>
                <a:gd name="T23" fmla="*/ 5 h 152"/>
                <a:gd name="T24" fmla="*/ 85 w 138"/>
                <a:gd name="T25" fmla="*/ 0 h 152"/>
                <a:gd name="T26" fmla="*/ 71 w 138"/>
                <a:gd name="T27" fmla="*/ 3 h 152"/>
                <a:gd name="T28" fmla="*/ 59 w 138"/>
                <a:gd name="T29" fmla="*/ 7 h 152"/>
                <a:gd name="T30" fmla="*/ 45 w 138"/>
                <a:gd name="T31" fmla="*/ 17 h 152"/>
                <a:gd name="T32" fmla="*/ 33 w 138"/>
                <a:gd name="T33" fmla="*/ 26 h 152"/>
                <a:gd name="T34" fmla="*/ 24 w 138"/>
                <a:gd name="T35" fmla="*/ 38 h 152"/>
                <a:gd name="T36" fmla="*/ 14 w 138"/>
                <a:gd name="T37" fmla="*/ 52 h 152"/>
                <a:gd name="T38" fmla="*/ 7 w 138"/>
                <a:gd name="T39" fmla="*/ 66 h 152"/>
                <a:gd name="T40" fmla="*/ 3 w 138"/>
                <a:gd name="T41" fmla="*/ 83 h 152"/>
                <a:gd name="T42" fmla="*/ 0 w 138"/>
                <a:gd name="T43" fmla="*/ 111 h 152"/>
                <a:gd name="T44" fmla="*/ 10 w 138"/>
                <a:gd name="T45" fmla="*/ 135 h 152"/>
                <a:gd name="T46" fmla="*/ 29 w 138"/>
                <a:gd name="T47" fmla="*/ 149 h 152"/>
                <a:gd name="T48" fmla="*/ 52 w 138"/>
                <a:gd name="T49"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8" h="152">
                  <a:moveTo>
                    <a:pt x="52" y="152"/>
                  </a:moveTo>
                  <a:lnTo>
                    <a:pt x="67" y="149"/>
                  </a:lnTo>
                  <a:lnTo>
                    <a:pt x="81" y="145"/>
                  </a:lnTo>
                  <a:lnTo>
                    <a:pt x="93" y="137"/>
                  </a:lnTo>
                  <a:lnTo>
                    <a:pt x="107" y="126"/>
                  </a:lnTo>
                  <a:lnTo>
                    <a:pt x="116" y="114"/>
                  </a:lnTo>
                  <a:lnTo>
                    <a:pt x="126" y="102"/>
                  </a:lnTo>
                  <a:lnTo>
                    <a:pt x="133" y="88"/>
                  </a:lnTo>
                  <a:lnTo>
                    <a:pt x="138" y="71"/>
                  </a:lnTo>
                  <a:lnTo>
                    <a:pt x="138" y="43"/>
                  </a:lnTo>
                  <a:lnTo>
                    <a:pt x="128" y="19"/>
                  </a:lnTo>
                  <a:lnTo>
                    <a:pt x="112" y="5"/>
                  </a:lnTo>
                  <a:lnTo>
                    <a:pt x="85" y="0"/>
                  </a:lnTo>
                  <a:lnTo>
                    <a:pt x="71" y="3"/>
                  </a:lnTo>
                  <a:lnTo>
                    <a:pt x="59" y="7"/>
                  </a:lnTo>
                  <a:lnTo>
                    <a:pt x="45" y="17"/>
                  </a:lnTo>
                  <a:lnTo>
                    <a:pt x="33" y="26"/>
                  </a:lnTo>
                  <a:lnTo>
                    <a:pt x="24" y="38"/>
                  </a:lnTo>
                  <a:lnTo>
                    <a:pt x="14" y="52"/>
                  </a:lnTo>
                  <a:lnTo>
                    <a:pt x="7" y="66"/>
                  </a:lnTo>
                  <a:lnTo>
                    <a:pt x="3" y="83"/>
                  </a:lnTo>
                  <a:lnTo>
                    <a:pt x="0" y="111"/>
                  </a:lnTo>
                  <a:lnTo>
                    <a:pt x="10" y="135"/>
                  </a:lnTo>
                  <a:lnTo>
                    <a:pt x="29" y="149"/>
                  </a:lnTo>
                  <a:lnTo>
                    <a:pt x="52"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2" name="Freeform 24"/>
            <p:cNvSpPr>
              <a:spLocks/>
            </p:cNvSpPr>
            <p:nvPr/>
          </p:nvSpPr>
          <p:spPr bwMode="auto">
            <a:xfrm>
              <a:off x="3412" y="1426"/>
              <a:ext cx="289" cy="57"/>
            </a:xfrm>
            <a:custGeom>
              <a:avLst/>
              <a:gdLst>
                <a:gd name="T0" fmla="*/ 430 w 437"/>
                <a:gd name="T1" fmla="*/ 47 h 90"/>
                <a:gd name="T2" fmla="*/ 437 w 437"/>
                <a:gd name="T3" fmla="*/ 57 h 90"/>
                <a:gd name="T4" fmla="*/ 437 w 437"/>
                <a:gd name="T5" fmla="*/ 71 h 90"/>
                <a:gd name="T6" fmla="*/ 428 w 437"/>
                <a:gd name="T7" fmla="*/ 83 h 90"/>
                <a:gd name="T8" fmla="*/ 411 w 437"/>
                <a:gd name="T9" fmla="*/ 90 h 90"/>
                <a:gd name="T10" fmla="*/ 397 w 437"/>
                <a:gd name="T11" fmla="*/ 90 h 90"/>
                <a:gd name="T12" fmla="*/ 378 w 437"/>
                <a:gd name="T13" fmla="*/ 90 h 90"/>
                <a:gd name="T14" fmla="*/ 355 w 437"/>
                <a:gd name="T15" fmla="*/ 87 h 90"/>
                <a:gd name="T16" fmla="*/ 329 w 437"/>
                <a:gd name="T17" fmla="*/ 85 h 90"/>
                <a:gd name="T18" fmla="*/ 298 w 437"/>
                <a:gd name="T19" fmla="*/ 80 h 90"/>
                <a:gd name="T20" fmla="*/ 267 w 437"/>
                <a:gd name="T21" fmla="*/ 75 h 90"/>
                <a:gd name="T22" fmla="*/ 236 w 437"/>
                <a:gd name="T23" fmla="*/ 71 h 90"/>
                <a:gd name="T24" fmla="*/ 203 w 437"/>
                <a:gd name="T25" fmla="*/ 66 h 90"/>
                <a:gd name="T26" fmla="*/ 170 w 437"/>
                <a:gd name="T27" fmla="*/ 61 h 90"/>
                <a:gd name="T28" fmla="*/ 139 w 437"/>
                <a:gd name="T29" fmla="*/ 57 h 90"/>
                <a:gd name="T30" fmla="*/ 111 w 437"/>
                <a:gd name="T31" fmla="*/ 52 h 90"/>
                <a:gd name="T32" fmla="*/ 85 w 437"/>
                <a:gd name="T33" fmla="*/ 49 h 90"/>
                <a:gd name="T34" fmla="*/ 61 w 437"/>
                <a:gd name="T35" fmla="*/ 45 h 90"/>
                <a:gd name="T36" fmla="*/ 42 w 437"/>
                <a:gd name="T37" fmla="*/ 42 h 90"/>
                <a:gd name="T38" fmla="*/ 28 w 437"/>
                <a:gd name="T39" fmla="*/ 40 h 90"/>
                <a:gd name="T40" fmla="*/ 21 w 437"/>
                <a:gd name="T41" fmla="*/ 40 h 90"/>
                <a:gd name="T42" fmla="*/ 4 w 437"/>
                <a:gd name="T43" fmla="*/ 33 h 90"/>
                <a:gd name="T44" fmla="*/ 0 w 437"/>
                <a:gd name="T45" fmla="*/ 16 h 90"/>
                <a:gd name="T46" fmla="*/ 11 w 437"/>
                <a:gd name="T47" fmla="*/ 2 h 90"/>
                <a:gd name="T48" fmla="*/ 40 w 437"/>
                <a:gd name="T49" fmla="*/ 0 h 90"/>
                <a:gd name="T50" fmla="*/ 49 w 437"/>
                <a:gd name="T51" fmla="*/ 2 h 90"/>
                <a:gd name="T52" fmla="*/ 66 w 437"/>
                <a:gd name="T53" fmla="*/ 2 h 90"/>
                <a:gd name="T54" fmla="*/ 87 w 437"/>
                <a:gd name="T55" fmla="*/ 4 h 90"/>
                <a:gd name="T56" fmla="*/ 111 w 437"/>
                <a:gd name="T57" fmla="*/ 7 h 90"/>
                <a:gd name="T58" fmla="*/ 139 w 437"/>
                <a:gd name="T59" fmla="*/ 12 h 90"/>
                <a:gd name="T60" fmla="*/ 172 w 437"/>
                <a:gd name="T61" fmla="*/ 14 h 90"/>
                <a:gd name="T62" fmla="*/ 205 w 437"/>
                <a:gd name="T63" fmla="*/ 19 h 90"/>
                <a:gd name="T64" fmla="*/ 239 w 437"/>
                <a:gd name="T65" fmla="*/ 21 h 90"/>
                <a:gd name="T66" fmla="*/ 272 w 437"/>
                <a:gd name="T67" fmla="*/ 26 h 90"/>
                <a:gd name="T68" fmla="*/ 305 w 437"/>
                <a:gd name="T69" fmla="*/ 28 h 90"/>
                <a:gd name="T70" fmla="*/ 336 w 437"/>
                <a:gd name="T71" fmla="*/ 33 h 90"/>
                <a:gd name="T72" fmla="*/ 364 w 437"/>
                <a:gd name="T73" fmla="*/ 35 h 90"/>
                <a:gd name="T74" fmla="*/ 388 w 437"/>
                <a:gd name="T75" fmla="*/ 40 h 90"/>
                <a:gd name="T76" fmla="*/ 409 w 437"/>
                <a:gd name="T77" fmla="*/ 42 h 90"/>
                <a:gd name="T78" fmla="*/ 423 w 437"/>
                <a:gd name="T79" fmla="*/ 45 h 90"/>
                <a:gd name="T80" fmla="*/ 430 w 437"/>
                <a:gd name="T81"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7" h="90">
                  <a:moveTo>
                    <a:pt x="430" y="47"/>
                  </a:moveTo>
                  <a:lnTo>
                    <a:pt x="437" y="57"/>
                  </a:lnTo>
                  <a:lnTo>
                    <a:pt x="437" y="71"/>
                  </a:lnTo>
                  <a:lnTo>
                    <a:pt x="428" y="83"/>
                  </a:lnTo>
                  <a:lnTo>
                    <a:pt x="411" y="90"/>
                  </a:lnTo>
                  <a:lnTo>
                    <a:pt x="397" y="90"/>
                  </a:lnTo>
                  <a:lnTo>
                    <a:pt x="378" y="90"/>
                  </a:lnTo>
                  <a:lnTo>
                    <a:pt x="355" y="87"/>
                  </a:lnTo>
                  <a:lnTo>
                    <a:pt x="329" y="85"/>
                  </a:lnTo>
                  <a:lnTo>
                    <a:pt x="298" y="80"/>
                  </a:lnTo>
                  <a:lnTo>
                    <a:pt x="267" y="75"/>
                  </a:lnTo>
                  <a:lnTo>
                    <a:pt x="236" y="71"/>
                  </a:lnTo>
                  <a:lnTo>
                    <a:pt x="203" y="66"/>
                  </a:lnTo>
                  <a:lnTo>
                    <a:pt x="170" y="61"/>
                  </a:lnTo>
                  <a:lnTo>
                    <a:pt x="139" y="57"/>
                  </a:lnTo>
                  <a:lnTo>
                    <a:pt x="111" y="52"/>
                  </a:lnTo>
                  <a:lnTo>
                    <a:pt x="85" y="49"/>
                  </a:lnTo>
                  <a:lnTo>
                    <a:pt x="61" y="45"/>
                  </a:lnTo>
                  <a:lnTo>
                    <a:pt x="42" y="42"/>
                  </a:lnTo>
                  <a:lnTo>
                    <a:pt x="28" y="40"/>
                  </a:lnTo>
                  <a:lnTo>
                    <a:pt x="21" y="40"/>
                  </a:lnTo>
                  <a:lnTo>
                    <a:pt x="4" y="33"/>
                  </a:lnTo>
                  <a:lnTo>
                    <a:pt x="0" y="16"/>
                  </a:lnTo>
                  <a:lnTo>
                    <a:pt x="11" y="2"/>
                  </a:lnTo>
                  <a:lnTo>
                    <a:pt x="40" y="0"/>
                  </a:lnTo>
                  <a:lnTo>
                    <a:pt x="49" y="2"/>
                  </a:lnTo>
                  <a:lnTo>
                    <a:pt x="66" y="2"/>
                  </a:lnTo>
                  <a:lnTo>
                    <a:pt x="87" y="4"/>
                  </a:lnTo>
                  <a:lnTo>
                    <a:pt x="111" y="7"/>
                  </a:lnTo>
                  <a:lnTo>
                    <a:pt x="139" y="12"/>
                  </a:lnTo>
                  <a:lnTo>
                    <a:pt x="172" y="14"/>
                  </a:lnTo>
                  <a:lnTo>
                    <a:pt x="205" y="19"/>
                  </a:lnTo>
                  <a:lnTo>
                    <a:pt x="239" y="21"/>
                  </a:lnTo>
                  <a:lnTo>
                    <a:pt x="272" y="26"/>
                  </a:lnTo>
                  <a:lnTo>
                    <a:pt x="305" y="28"/>
                  </a:lnTo>
                  <a:lnTo>
                    <a:pt x="336" y="33"/>
                  </a:lnTo>
                  <a:lnTo>
                    <a:pt x="364" y="35"/>
                  </a:lnTo>
                  <a:lnTo>
                    <a:pt x="388" y="40"/>
                  </a:lnTo>
                  <a:lnTo>
                    <a:pt x="409" y="42"/>
                  </a:lnTo>
                  <a:lnTo>
                    <a:pt x="423" y="45"/>
                  </a:lnTo>
                  <a:lnTo>
                    <a:pt x="43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3" name="Freeform 25"/>
            <p:cNvSpPr>
              <a:spLocks/>
            </p:cNvSpPr>
            <p:nvPr/>
          </p:nvSpPr>
          <p:spPr bwMode="auto">
            <a:xfrm>
              <a:off x="3476" y="1518"/>
              <a:ext cx="196" cy="34"/>
            </a:xfrm>
            <a:custGeom>
              <a:avLst/>
              <a:gdLst>
                <a:gd name="T0" fmla="*/ 279 w 296"/>
                <a:gd name="T1" fmla="*/ 15 h 53"/>
                <a:gd name="T2" fmla="*/ 291 w 296"/>
                <a:gd name="T3" fmla="*/ 22 h 53"/>
                <a:gd name="T4" fmla="*/ 296 w 296"/>
                <a:gd name="T5" fmla="*/ 36 h 53"/>
                <a:gd name="T6" fmla="*/ 291 w 296"/>
                <a:gd name="T7" fmla="*/ 48 h 53"/>
                <a:gd name="T8" fmla="*/ 277 w 296"/>
                <a:gd name="T9" fmla="*/ 53 h 53"/>
                <a:gd name="T10" fmla="*/ 248 w 296"/>
                <a:gd name="T11" fmla="*/ 53 h 53"/>
                <a:gd name="T12" fmla="*/ 213 w 296"/>
                <a:gd name="T13" fmla="*/ 53 h 53"/>
                <a:gd name="T14" fmla="*/ 175 w 296"/>
                <a:gd name="T15" fmla="*/ 50 h 53"/>
                <a:gd name="T16" fmla="*/ 135 w 296"/>
                <a:gd name="T17" fmla="*/ 48 h 53"/>
                <a:gd name="T18" fmla="*/ 97 w 296"/>
                <a:gd name="T19" fmla="*/ 45 h 53"/>
                <a:gd name="T20" fmla="*/ 64 w 296"/>
                <a:gd name="T21" fmla="*/ 43 h 53"/>
                <a:gd name="T22" fmla="*/ 40 w 296"/>
                <a:gd name="T23" fmla="*/ 43 h 53"/>
                <a:gd name="T24" fmla="*/ 23 w 296"/>
                <a:gd name="T25" fmla="*/ 43 h 53"/>
                <a:gd name="T26" fmla="*/ 7 w 296"/>
                <a:gd name="T27" fmla="*/ 36 h 53"/>
                <a:gd name="T28" fmla="*/ 0 w 296"/>
                <a:gd name="T29" fmla="*/ 22 h 53"/>
                <a:gd name="T30" fmla="*/ 9 w 296"/>
                <a:gd name="T31" fmla="*/ 8 h 53"/>
                <a:gd name="T32" fmla="*/ 37 w 296"/>
                <a:gd name="T33" fmla="*/ 0 h 53"/>
                <a:gd name="T34" fmla="*/ 56 w 296"/>
                <a:gd name="T35" fmla="*/ 0 h 53"/>
                <a:gd name="T36" fmla="*/ 85 w 296"/>
                <a:gd name="T37" fmla="*/ 3 h 53"/>
                <a:gd name="T38" fmla="*/ 123 w 296"/>
                <a:gd name="T39" fmla="*/ 5 h 53"/>
                <a:gd name="T40" fmla="*/ 163 w 296"/>
                <a:gd name="T41" fmla="*/ 5 h 53"/>
                <a:gd name="T42" fmla="*/ 201 w 296"/>
                <a:gd name="T43" fmla="*/ 8 h 53"/>
                <a:gd name="T44" fmla="*/ 236 w 296"/>
                <a:gd name="T45" fmla="*/ 10 h 53"/>
                <a:gd name="T46" fmla="*/ 262 w 296"/>
                <a:gd name="T47" fmla="*/ 12 h 53"/>
                <a:gd name="T48" fmla="*/ 279 w 296"/>
                <a:gd name="T49"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53">
                  <a:moveTo>
                    <a:pt x="279" y="15"/>
                  </a:moveTo>
                  <a:lnTo>
                    <a:pt x="291" y="22"/>
                  </a:lnTo>
                  <a:lnTo>
                    <a:pt x="296" y="36"/>
                  </a:lnTo>
                  <a:lnTo>
                    <a:pt x="291" y="48"/>
                  </a:lnTo>
                  <a:lnTo>
                    <a:pt x="277" y="53"/>
                  </a:lnTo>
                  <a:lnTo>
                    <a:pt x="248" y="53"/>
                  </a:lnTo>
                  <a:lnTo>
                    <a:pt x="213" y="53"/>
                  </a:lnTo>
                  <a:lnTo>
                    <a:pt x="175" y="50"/>
                  </a:lnTo>
                  <a:lnTo>
                    <a:pt x="135" y="48"/>
                  </a:lnTo>
                  <a:lnTo>
                    <a:pt x="97" y="45"/>
                  </a:lnTo>
                  <a:lnTo>
                    <a:pt x="64" y="43"/>
                  </a:lnTo>
                  <a:lnTo>
                    <a:pt x="40" y="43"/>
                  </a:lnTo>
                  <a:lnTo>
                    <a:pt x="23" y="43"/>
                  </a:lnTo>
                  <a:lnTo>
                    <a:pt x="7" y="36"/>
                  </a:lnTo>
                  <a:lnTo>
                    <a:pt x="0" y="22"/>
                  </a:lnTo>
                  <a:lnTo>
                    <a:pt x="9" y="8"/>
                  </a:lnTo>
                  <a:lnTo>
                    <a:pt x="37" y="0"/>
                  </a:lnTo>
                  <a:lnTo>
                    <a:pt x="56" y="0"/>
                  </a:lnTo>
                  <a:lnTo>
                    <a:pt x="85" y="3"/>
                  </a:lnTo>
                  <a:lnTo>
                    <a:pt x="123" y="5"/>
                  </a:lnTo>
                  <a:lnTo>
                    <a:pt x="163" y="5"/>
                  </a:lnTo>
                  <a:lnTo>
                    <a:pt x="201" y="8"/>
                  </a:lnTo>
                  <a:lnTo>
                    <a:pt x="236" y="10"/>
                  </a:lnTo>
                  <a:lnTo>
                    <a:pt x="262" y="12"/>
                  </a:lnTo>
                  <a:lnTo>
                    <a:pt x="27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4" name="Freeform 26"/>
            <p:cNvSpPr>
              <a:spLocks/>
            </p:cNvSpPr>
            <p:nvPr/>
          </p:nvSpPr>
          <p:spPr bwMode="auto">
            <a:xfrm>
              <a:off x="3338" y="1574"/>
              <a:ext cx="348" cy="57"/>
            </a:xfrm>
            <a:custGeom>
              <a:avLst/>
              <a:gdLst>
                <a:gd name="T0" fmla="*/ 509 w 526"/>
                <a:gd name="T1" fmla="*/ 0 h 92"/>
                <a:gd name="T2" fmla="*/ 521 w 526"/>
                <a:gd name="T3" fmla="*/ 10 h 92"/>
                <a:gd name="T4" fmla="*/ 526 w 526"/>
                <a:gd name="T5" fmla="*/ 26 h 92"/>
                <a:gd name="T6" fmla="*/ 514 w 526"/>
                <a:gd name="T7" fmla="*/ 43 h 92"/>
                <a:gd name="T8" fmla="*/ 483 w 526"/>
                <a:gd name="T9" fmla="*/ 50 h 92"/>
                <a:gd name="T10" fmla="*/ 469 w 526"/>
                <a:gd name="T11" fmla="*/ 52 h 92"/>
                <a:gd name="T12" fmla="*/ 445 w 526"/>
                <a:gd name="T13" fmla="*/ 52 h 92"/>
                <a:gd name="T14" fmla="*/ 419 w 526"/>
                <a:gd name="T15" fmla="*/ 54 h 92"/>
                <a:gd name="T16" fmla="*/ 386 w 526"/>
                <a:gd name="T17" fmla="*/ 57 h 92"/>
                <a:gd name="T18" fmla="*/ 351 w 526"/>
                <a:gd name="T19" fmla="*/ 62 h 92"/>
                <a:gd name="T20" fmla="*/ 313 w 526"/>
                <a:gd name="T21" fmla="*/ 64 h 92"/>
                <a:gd name="T22" fmla="*/ 273 w 526"/>
                <a:gd name="T23" fmla="*/ 69 h 92"/>
                <a:gd name="T24" fmla="*/ 235 w 526"/>
                <a:gd name="T25" fmla="*/ 71 h 92"/>
                <a:gd name="T26" fmla="*/ 194 w 526"/>
                <a:gd name="T27" fmla="*/ 73 h 92"/>
                <a:gd name="T28" fmla="*/ 156 w 526"/>
                <a:gd name="T29" fmla="*/ 78 h 92"/>
                <a:gd name="T30" fmla="*/ 119 w 526"/>
                <a:gd name="T31" fmla="*/ 81 h 92"/>
                <a:gd name="T32" fmla="*/ 88 w 526"/>
                <a:gd name="T33" fmla="*/ 85 h 92"/>
                <a:gd name="T34" fmla="*/ 59 w 526"/>
                <a:gd name="T35" fmla="*/ 88 h 92"/>
                <a:gd name="T36" fmla="*/ 36 w 526"/>
                <a:gd name="T37" fmla="*/ 90 h 92"/>
                <a:gd name="T38" fmla="*/ 22 w 526"/>
                <a:gd name="T39" fmla="*/ 90 h 92"/>
                <a:gd name="T40" fmla="*/ 12 w 526"/>
                <a:gd name="T41" fmla="*/ 92 h 92"/>
                <a:gd name="T42" fmla="*/ 5 w 526"/>
                <a:gd name="T43" fmla="*/ 90 h 92"/>
                <a:gd name="T44" fmla="*/ 0 w 526"/>
                <a:gd name="T45" fmla="*/ 85 h 92"/>
                <a:gd name="T46" fmla="*/ 3 w 526"/>
                <a:gd name="T47" fmla="*/ 78 h 92"/>
                <a:gd name="T48" fmla="*/ 12 w 526"/>
                <a:gd name="T49" fmla="*/ 69 h 92"/>
                <a:gd name="T50" fmla="*/ 26 w 526"/>
                <a:gd name="T51" fmla="*/ 62 h 92"/>
                <a:gd name="T52" fmla="*/ 50 w 526"/>
                <a:gd name="T53" fmla="*/ 52 h 92"/>
                <a:gd name="T54" fmla="*/ 83 w 526"/>
                <a:gd name="T55" fmla="*/ 45 h 92"/>
                <a:gd name="T56" fmla="*/ 126 w 526"/>
                <a:gd name="T57" fmla="*/ 40 h 92"/>
                <a:gd name="T58" fmla="*/ 135 w 526"/>
                <a:gd name="T59" fmla="*/ 40 h 92"/>
                <a:gd name="T60" fmla="*/ 152 w 526"/>
                <a:gd name="T61" fmla="*/ 38 h 92"/>
                <a:gd name="T62" fmla="*/ 171 w 526"/>
                <a:gd name="T63" fmla="*/ 36 h 92"/>
                <a:gd name="T64" fmla="*/ 197 w 526"/>
                <a:gd name="T65" fmla="*/ 33 h 92"/>
                <a:gd name="T66" fmla="*/ 225 w 526"/>
                <a:gd name="T67" fmla="*/ 28 h 92"/>
                <a:gd name="T68" fmla="*/ 256 w 526"/>
                <a:gd name="T69" fmla="*/ 26 h 92"/>
                <a:gd name="T70" fmla="*/ 287 w 526"/>
                <a:gd name="T71" fmla="*/ 21 h 92"/>
                <a:gd name="T72" fmla="*/ 322 w 526"/>
                <a:gd name="T73" fmla="*/ 17 h 92"/>
                <a:gd name="T74" fmla="*/ 353 w 526"/>
                <a:gd name="T75" fmla="*/ 14 h 92"/>
                <a:gd name="T76" fmla="*/ 386 w 526"/>
                <a:gd name="T77" fmla="*/ 10 h 92"/>
                <a:gd name="T78" fmla="*/ 417 w 526"/>
                <a:gd name="T79" fmla="*/ 7 h 92"/>
                <a:gd name="T80" fmla="*/ 443 w 526"/>
                <a:gd name="T81" fmla="*/ 5 h 92"/>
                <a:gd name="T82" fmla="*/ 469 w 526"/>
                <a:gd name="T83" fmla="*/ 2 h 92"/>
                <a:gd name="T84" fmla="*/ 488 w 526"/>
                <a:gd name="T85" fmla="*/ 0 h 92"/>
                <a:gd name="T86" fmla="*/ 502 w 526"/>
                <a:gd name="T87" fmla="*/ 0 h 92"/>
                <a:gd name="T88" fmla="*/ 509 w 526"/>
                <a:gd name="T8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6" h="92">
                  <a:moveTo>
                    <a:pt x="509" y="0"/>
                  </a:moveTo>
                  <a:lnTo>
                    <a:pt x="521" y="10"/>
                  </a:lnTo>
                  <a:lnTo>
                    <a:pt x="526" y="26"/>
                  </a:lnTo>
                  <a:lnTo>
                    <a:pt x="514" y="43"/>
                  </a:lnTo>
                  <a:lnTo>
                    <a:pt x="483" y="50"/>
                  </a:lnTo>
                  <a:lnTo>
                    <a:pt x="469" y="52"/>
                  </a:lnTo>
                  <a:lnTo>
                    <a:pt x="445" y="52"/>
                  </a:lnTo>
                  <a:lnTo>
                    <a:pt x="419" y="54"/>
                  </a:lnTo>
                  <a:lnTo>
                    <a:pt x="386" y="57"/>
                  </a:lnTo>
                  <a:lnTo>
                    <a:pt x="351" y="62"/>
                  </a:lnTo>
                  <a:lnTo>
                    <a:pt x="313" y="64"/>
                  </a:lnTo>
                  <a:lnTo>
                    <a:pt x="273" y="69"/>
                  </a:lnTo>
                  <a:lnTo>
                    <a:pt x="235" y="71"/>
                  </a:lnTo>
                  <a:lnTo>
                    <a:pt x="194" y="73"/>
                  </a:lnTo>
                  <a:lnTo>
                    <a:pt x="156" y="78"/>
                  </a:lnTo>
                  <a:lnTo>
                    <a:pt x="119" y="81"/>
                  </a:lnTo>
                  <a:lnTo>
                    <a:pt x="88" y="85"/>
                  </a:lnTo>
                  <a:lnTo>
                    <a:pt x="59" y="88"/>
                  </a:lnTo>
                  <a:lnTo>
                    <a:pt x="36" y="90"/>
                  </a:lnTo>
                  <a:lnTo>
                    <a:pt x="22" y="90"/>
                  </a:lnTo>
                  <a:lnTo>
                    <a:pt x="12" y="92"/>
                  </a:lnTo>
                  <a:lnTo>
                    <a:pt x="5" y="90"/>
                  </a:lnTo>
                  <a:lnTo>
                    <a:pt x="0" y="85"/>
                  </a:lnTo>
                  <a:lnTo>
                    <a:pt x="3" y="78"/>
                  </a:lnTo>
                  <a:lnTo>
                    <a:pt x="12" y="69"/>
                  </a:lnTo>
                  <a:lnTo>
                    <a:pt x="26" y="62"/>
                  </a:lnTo>
                  <a:lnTo>
                    <a:pt x="50" y="52"/>
                  </a:lnTo>
                  <a:lnTo>
                    <a:pt x="83" y="45"/>
                  </a:lnTo>
                  <a:lnTo>
                    <a:pt x="126" y="40"/>
                  </a:lnTo>
                  <a:lnTo>
                    <a:pt x="135" y="40"/>
                  </a:lnTo>
                  <a:lnTo>
                    <a:pt x="152" y="38"/>
                  </a:lnTo>
                  <a:lnTo>
                    <a:pt x="171" y="36"/>
                  </a:lnTo>
                  <a:lnTo>
                    <a:pt x="197" y="33"/>
                  </a:lnTo>
                  <a:lnTo>
                    <a:pt x="225" y="28"/>
                  </a:lnTo>
                  <a:lnTo>
                    <a:pt x="256" y="26"/>
                  </a:lnTo>
                  <a:lnTo>
                    <a:pt x="287" y="21"/>
                  </a:lnTo>
                  <a:lnTo>
                    <a:pt x="322" y="17"/>
                  </a:lnTo>
                  <a:lnTo>
                    <a:pt x="353" y="14"/>
                  </a:lnTo>
                  <a:lnTo>
                    <a:pt x="386" y="10"/>
                  </a:lnTo>
                  <a:lnTo>
                    <a:pt x="417" y="7"/>
                  </a:lnTo>
                  <a:lnTo>
                    <a:pt x="443" y="5"/>
                  </a:lnTo>
                  <a:lnTo>
                    <a:pt x="469" y="2"/>
                  </a:lnTo>
                  <a:lnTo>
                    <a:pt x="488" y="0"/>
                  </a:lnTo>
                  <a:lnTo>
                    <a:pt x="502" y="0"/>
                  </a:lnTo>
                  <a:lnTo>
                    <a:pt x="5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5" name="Freeform 27"/>
            <p:cNvSpPr>
              <a:spLocks/>
            </p:cNvSpPr>
            <p:nvPr/>
          </p:nvSpPr>
          <p:spPr bwMode="auto">
            <a:xfrm>
              <a:off x="3024" y="1295"/>
              <a:ext cx="383" cy="250"/>
            </a:xfrm>
            <a:custGeom>
              <a:avLst/>
              <a:gdLst>
                <a:gd name="T0" fmla="*/ 135 w 580"/>
                <a:gd name="T1" fmla="*/ 161 h 398"/>
                <a:gd name="T2" fmla="*/ 43 w 580"/>
                <a:gd name="T3" fmla="*/ 202 h 398"/>
                <a:gd name="T4" fmla="*/ 0 w 580"/>
                <a:gd name="T5" fmla="*/ 282 h 398"/>
                <a:gd name="T6" fmla="*/ 24 w 580"/>
                <a:gd name="T7" fmla="*/ 365 h 398"/>
                <a:gd name="T8" fmla="*/ 83 w 580"/>
                <a:gd name="T9" fmla="*/ 398 h 398"/>
                <a:gd name="T10" fmla="*/ 90 w 580"/>
                <a:gd name="T11" fmla="*/ 379 h 398"/>
                <a:gd name="T12" fmla="*/ 50 w 580"/>
                <a:gd name="T13" fmla="*/ 344 h 398"/>
                <a:gd name="T14" fmla="*/ 41 w 580"/>
                <a:gd name="T15" fmla="*/ 277 h 398"/>
                <a:gd name="T16" fmla="*/ 88 w 580"/>
                <a:gd name="T17" fmla="*/ 221 h 398"/>
                <a:gd name="T18" fmla="*/ 168 w 580"/>
                <a:gd name="T19" fmla="*/ 209 h 398"/>
                <a:gd name="T20" fmla="*/ 225 w 580"/>
                <a:gd name="T21" fmla="*/ 235 h 398"/>
                <a:gd name="T22" fmla="*/ 237 w 580"/>
                <a:gd name="T23" fmla="*/ 216 h 398"/>
                <a:gd name="T24" fmla="*/ 237 w 580"/>
                <a:gd name="T25" fmla="*/ 154 h 398"/>
                <a:gd name="T26" fmla="*/ 277 w 580"/>
                <a:gd name="T27" fmla="*/ 88 h 398"/>
                <a:gd name="T28" fmla="*/ 351 w 580"/>
                <a:gd name="T29" fmla="*/ 69 h 398"/>
                <a:gd name="T30" fmla="*/ 419 w 580"/>
                <a:gd name="T31" fmla="*/ 105 h 398"/>
                <a:gd name="T32" fmla="*/ 450 w 580"/>
                <a:gd name="T33" fmla="*/ 159 h 398"/>
                <a:gd name="T34" fmla="*/ 472 w 580"/>
                <a:gd name="T35" fmla="*/ 147 h 398"/>
                <a:gd name="T36" fmla="*/ 488 w 580"/>
                <a:gd name="T37" fmla="*/ 105 h 398"/>
                <a:gd name="T38" fmla="*/ 514 w 580"/>
                <a:gd name="T39" fmla="*/ 88 h 398"/>
                <a:gd name="T40" fmla="*/ 535 w 580"/>
                <a:gd name="T41" fmla="*/ 107 h 398"/>
                <a:gd name="T42" fmla="*/ 538 w 580"/>
                <a:gd name="T43" fmla="*/ 142 h 398"/>
                <a:gd name="T44" fmla="*/ 528 w 580"/>
                <a:gd name="T45" fmla="*/ 171 h 398"/>
                <a:gd name="T46" fmla="*/ 554 w 580"/>
                <a:gd name="T47" fmla="*/ 169 h 398"/>
                <a:gd name="T48" fmla="*/ 580 w 580"/>
                <a:gd name="T49" fmla="*/ 114 h 398"/>
                <a:gd name="T50" fmla="*/ 569 w 580"/>
                <a:gd name="T51" fmla="*/ 74 h 398"/>
                <a:gd name="T52" fmla="*/ 538 w 580"/>
                <a:gd name="T53" fmla="*/ 48 h 398"/>
                <a:gd name="T54" fmla="*/ 493 w 580"/>
                <a:gd name="T55" fmla="*/ 50 h 398"/>
                <a:gd name="T56" fmla="*/ 445 w 580"/>
                <a:gd name="T57" fmla="*/ 38 h 398"/>
                <a:gd name="T58" fmla="*/ 370 w 580"/>
                <a:gd name="T59" fmla="*/ 0 h 398"/>
                <a:gd name="T60" fmla="*/ 277 w 580"/>
                <a:gd name="T61" fmla="*/ 17 h 398"/>
                <a:gd name="T62" fmla="*/ 209 w 580"/>
                <a:gd name="T63" fmla="*/ 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0" h="398">
                  <a:moveTo>
                    <a:pt x="197" y="169"/>
                  </a:moveTo>
                  <a:lnTo>
                    <a:pt x="135" y="161"/>
                  </a:lnTo>
                  <a:lnTo>
                    <a:pt x="83" y="173"/>
                  </a:lnTo>
                  <a:lnTo>
                    <a:pt x="43" y="202"/>
                  </a:lnTo>
                  <a:lnTo>
                    <a:pt x="15" y="240"/>
                  </a:lnTo>
                  <a:lnTo>
                    <a:pt x="0" y="282"/>
                  </a:lnTo>
                  <a:lnTo>
                    <a:pt x="3" y="327"/>
                  </a:lnTo>
                  <a:lnTo>
                    <a:pt x="24" y="365"/>
                  </a:lnTo>
                  <a:lnTo>
                    <a:pt x="67" y="396"/>
                  </a:lnTo>
                  <a:lnTo>
                    <a:pt x="83" y="398"/>
                  </a:lnTo>
                  <a:lnTo>
                    <a:pt x="93" y="391"/>
                  </a:lnTo>
                  <a:lnTo>
                    <a:pt x="90" y="379"/>
                  </a:lnTo>
                  <a:lnTo>
                    <a:pt x="81" y="370"/>
                  </a:lnTo>
                  <a:lnTo>
                    <a:pt x="50" y="344"/>
                  </a:lnTo>
                  <a:lnTo>
                    <a:pt x="38" y="311"/>
                  </a:lnTo>
                  <a:lnTo>
                    <a:pt x="41" y="277"/>
                  </a:lnTo>
                  <a:lnTo>
                    <a:pt x="60" y="244"/>
                  </a:lnTo>
                  <a:lnTo>
                    <a:pt x="88" y="221"/>
                  </a:lnTo>
                  <a:lnTo>
                    <a:pt x="126" y="206"/>
                  </a:lnTo>
                  <a:lnTo>
                    <a:pt x="168" y="209"/>
                  </a:lnTo>
                  <a:lnTo>
                    <a:pt x="213" y="232"/>
                  </a:lnTo>
                  <a:lnTo>
                    <a:pt x="225" y="235"/>
                  </a:lnTo>
                  <a:lnTo>
                    <a:pt x="235" y="228"/>
                  </a:lnTo>
                  <a:lnTo>
                    <a:pt x="237" y="216"/>
                  </a:lnTo>
                  <a:lnTo>
                    <a:pt x="237" y="202"/>
                  </a:lnTo>
                  <a:lnTo>
                    <a:pt x="237" y="154"/>
                  </a:lnTo>
                  <a:lnTo>
                    <a:pt x="251" y="116"/>
                  </a:lnTo>
                  <a:lnTo>
                    <a:pt x="277" y="88"/>
                  </a:lnTo>
                  <a:lnTo>
                    <a:pt x="313" y="71"/>
                  </a:lnTo>
                  <a:lnTo>
                    <a:pt x="351" y="69"/>
                  </a:lnTo>
                  <a:lnTo>
                    <a:pt x="389" y="79"/>
                  </a:lnTo>
                  <a:lnTo>
                    <a:pt x="419" y="105"/>
                  </a:lnTo>
                  <a:lnTo>
                    <a:pt x="443" y="147"/>
                  </a:lnTo>
                  <a:lnTo>
                    <a:pt x="450" y="159"/>
                  </a:lnTo>
                  <a:lnTo>
                    <a:pt x="462" y="157"/>
                  </a:lnTo>
                  <a:lnTo>
                    <a:pt x="472" y="147"/>
                  </a:lnTo>
                  <a:lnTo>
                    <a:pt x="479" y="133"/>
                  </a:lnTo>
                  <a:lnTo>
                    <a:pt x="488" y="105"/>
                  </a:lnTo>
                  <a:lnTo>
                    <a:pt x="502" y="90"/>
                  </a:lnTo>
                  <a:lnTo>
                    <a:pt x="514" y="88"/>
                  </a:lnTo>
                  <a:lnTo>
                    <a:pt x="526" y="93"/>
                  </a:lnTo>
                  <a:lnTo>
                    <a:pt x="535" y="107"/>
                  </a:lnTo>
                  <a:lnTo>
                    <a:pt x="540" y="124"/>
                  </a:lnTo>
                  <a:lnTo>
                    <a:pt x="538" y="142"/>
                  </a:lnTo>
                  <a:lnTo>
                    <a:pt x="531" y="161"/>
                  </a:lnTo>
                  <a:lnTo>
                    <a:pt x="528" y="171"/>
                  </a:lnTo>
                  <a:lnTo>
                    <a:pt x="538" y="178"/>
                  </a:lnTo>
                  <a:lnTo>
                    <a:pt x="554" y="169"/>
                  </a:lnTo>
                  <a:lnTo>
                    <a:pt x="576" y="133"/>
                  </a:lnTo>
                  <a:lnTo>
                    <a:pt x="580" y="114"/>
                  </a:lnTo>
                  <a:lnTo>
                    <a:pt x="576" y="95"/>
                  </a:lnTo>
                  <a:lnTo>
                    <a:pt x="569" y="74"/>
                  </a:lnTo>
                  <a:lnTo>
                    <a:pt x="554" y="57"/>
                  </a:lnTo>
                  <a:lnTo>
                    <a:pt x="538" y="48"/>
                  </a:lnTo>
                  <a:lnTo>
                    <a:pt x="516" y="43"/>
                  </a:lnTo>
                  <a:lnTo>
                    <a:pt x="493" y="50"/>
                  </a:lnTo>
                  <a:lnTo>
                    <a:pt x="467" y="69"/>
                  </a:lnTo>
                  <a:lnTo>
                    <a:pt x="445" y="38"/>
                  </a:lnTo>
                  <a:lnTo>
                    <a:pt x="412" y="15"/>
                  </a:lnTo>
                  <a:lnTo>
                    <a:pt x="370" y="0"/>
                  </a:lnTo>
                  <a:lnTo>
                    <a:pt x="322" y="0"/>
                  </a:lnTo>
                  <a:lnTo>
                    <a:pt x="277" y="17"/>
                  </a:lnTo>
                  <a:lnTo>
                    <a:pt x="237" y="48"/>
                  </a:lnTo>
                  <a:lnTo>
                    <a:pt x="209" y="98"/>
                  </a:lnTo>
                  <a:lnTo>
                    <a:pt x="197"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6" name="Freeform 28"/>
            <p:cNvSpPr>
              <a:spLocks/>
            </p:cNvSpPr>
            <p:nvPr/>
          </p:nvSpPr>
          <p:spPr bwMode="auto">
            <a:xfrm>
              <a:off x="3151" y="1465"/>
              <a:ext cx="192" cy="244"/>
            </a:xfrm>
            <a:custGeom>
              <a:avLst/>
              <a:gdLst>
                <a:gd name="T0" fmla="*/ 277 w 291"/>
                <a:gd name="T1" fmla="*/ 343 h 388"/>
                <a:gd name="T2" fmla="*/ 287 w 291"/>
                <a:gd name="T3" fmla="*/ 336 h 388"/>
                <a:gd name="T4" fmla="*/ 291 w 291"/>
                <a:gd name="T5" fmla="*/ 327 h 388"/>
                <a:gd name="T6" fmla="*/ 289 w 291"/>
                <a:gd name="T7" fmla="*/ 320 h 388"/>
                <a:gd name="T8" fmla="*/ 284 w 291"/>
                <a:gd name="T9" fmla="*/ 313 h 388"/>
                <a:gd name="T10" fmla="*/ 275 w 291"/>
                <a:gd name="T11" fmla="*/ 310 h 388"/>
                <a:gd name="T12" fmla="*/ 265 w 291"/>
                <a:gd name="T13" fmla="*/ 308 h 388"/>
                <a:gd name="T14" fmla="*/ 253 w 291"/>
                <a:gd name="T15" fmla="*/ 308 h 388"/>
                <a:gd name="T16" fmla="*/ 242 w 291"/>
                <a:gd name="T17" fmla="*/ 313 h 388"/>
                <a:gd name="T18" fmla="*/ 192 w 291"/>
                <a:gd name="T19" fmla="*/ 329 h 388"/>
                <a:gd name="T20" fmla="*/ 149 w 291"/>
                <a:gd name="T21" fmla="*/ 329 h 388"/>
                <a:gd name="T22" fmla="*/ 114 w 291"/>
                <a:gd name="T23" fmla="*/ 317 h 388"/>
                <a:gd name="T24" fmla="*/ 88 w 291"/>
                <a:gd name="T25" fmla="*/ 294 h 388"/>
                <a:gd name="T26" fmla="*/ 71 w 291"/>
                <a:gd name="T27" fmla="*/ 268 h 388"/>
                <a:gd name="T28" fmla="*/ 66 w 291"/>
                <a:gd name="T29" fmla="*/ 237 h 388"/>
                <a:gd name="T30" fmla="*/ 76 w 291"/>
                <a:gd name="T31" fmla="*/ 209 h 388"/>
                <a:gd name="T32" fmla="*/ 97 w 291"/>
                <a:gd name="T33" fmla="*/ 185 h 388"/>
                <a:gd name="T34" fmla="*/ 114 w 291"/>
                <a:gd name="T35" fmla="*/ 171 h 388"/>
                <a:gd name="T36" fmla="*/ 114 w 291"/>
                <a:gd name="T37" fmla="*/ 161 h 388"/>
                <a:gd name="T38" fmla="*/ 104 w 291"/>
                <a:gd name="T39" fmla="*/ 154 h 388"/>
                <a:gd name="T40" fmla="*/ 92 w 291"/>
                <a:gd name="T41" fmla="*/ 147 h 388"/>
                <a:gd name="T42" fmla="*/ 59 w 291"/>
                <a:gd name="T43" fmla="*/ 114 h 388"/>
                <a:gd name="T44" fmla="*/ 50 w 291"/>
                <a:gd name="T45" fmla="*/ 85 h 388"/>
                <a:gd name="T46" fmla="*/ 57 w 291"/>
                <a:gd name="T47" fmla="*/ 67 h 388"/>
                <a:gd name="T48" fmla="*/ 74 w 291"/>
                <a:gd name="T49" fmla="*/ 52 h 388"/>
                <a:gd name="T50" fmla="*/ 100 w 291"/>
                <a:gd name="T51" fmla="*/ 48 h 388"/>
                <a:gd name="T52" fmla="*/ 126 w 291"/>
                <a:gd name="T53" fmla="*/ 52 h 388"/>
                <a:gd name="T54" fmla="*/ 147 w 291"/>
                <a:gd name="T55" fmla="*/ 64 h 388"/>
                <a:gd name="T56" fmla="*/ 159 w 291"/>
                <a:gd name="T57" fmla="*/ 85 h 388"/>
                <a:gd name="T58" fmla="*/ 171 w 291"/>
                <a:gd name="T59" fmla="*/ 104 h 388"/>
                <a:gd name="T60" fmla="*/ 190 w 291"/>
                <a:gd name="T61" fmla="*/ 112 h 388"/>
                <a:gd name="T62" fmla="*/ 204 w 291"/>
                <a:gd name="T63" fmla="*/ 104 h 388"/>
                <a:gd name="T64" fmla="*/ 208 w 291"/>
                <a:gd name="T65" fmla="*/ 85 h 388"/>
                <a:gd name="T66" fmla="*/ 201 w 291"/>
                <a:gd name="T67" fmla="*/ 67 h 388"/>
                <a:gd name="T68" fmla="*/ 192 w 291"/>
                <a:gd name="T69" fmla="*/ 48 h 388"/>
                <a:gd name="T70" fmla="*/ 175 w 291"/>
                <a:gd name="T71" fmla="*/ 31 h 388"/>
                <a:gd name="T72" fmla="*/ 156 w 291"/>
                <a:gd name="T73" fmla="*/ 14 h 388"/>
                <a:gd name="T74" fmla="*/ 130 w 291"/>
                <a:gd name="T75" fmla="*/ 5 h 388"/>
                <a:gd name="T76" fmla="*/ 102 w 291"/>
                <a:gd name="T77" fmla="*/ 0 h 388"/>
                <a:gd name="T78" fmla="*/ 69 w 291"/>
                <a:gd name="T79" fmla="*/ 7 h 388"/>
                <a:gd name="T80" fmla="*/ 31 w 291"/>
                <a:gd name="T81" fmla="*/ 24 h 388"/>
                <a:gd name="T82" fmla="*/ 19 w 291"/>
                <a:gd name="T83" fmla="*/ 36 h 388"/>
                <a:gd name="T84" fmla="*/ 10 w 291"/>
                <a:gd name="T85" fmla="*/ 50 h 388"/>
                <a:gd name="T86" fmla="*/ 5 w 291"/>
                <a:gd name="T87" fmla="*/ 69 h 388"/>
                <a:gd name="T88" fmla="*/ 3 w 291"/>
                <a:gd name="T89" fmla="*/ 88 h 388"/>
                <a:gd name="T90" fmla="*/ 7 w 291"/>
                <a:gd name="T91" fmla="*/ 109 h 388"/>
                <a:gd name="T92" fmla="*/ 17 w 291"/>
                <a:gd name="T93" fmla="*/ 126 h 388"/>
                <a:gd name="T94" fmla="*/ 31 w 291"/>
                <a:gd name="T95" fmla="*/ 142 h 388"/>
                <a:gd name="T96" fmla="*/ 55 w 291"/>
                <a:gd name="T97" fmla="*/ 154 h 388"/>
                <a:gd name="T98" fmla="*/ 17 w 291"/>
                <a:gd name="T99" fmla="*/ 187 h 388"/>
                <a:gd name="T100" fmla="*/ 0 w 291"/>
                <a:gd name="T101" fmla="*/ 232 h 388"/>
                <a:gd name="T102" fmla="*/ 0 w 291"/>
                <a:gd name="T103" fmla="*/ 282 h 388"/>
                <a:gd name="T104" fmla="*/ 21 w 291"/>
                <a:gd name="T105" fmla="*/ 332 h 388"/>
                <a:gd name="T106" fmla="*/ 59 w 291"/>
                <a:gd name="T107" fmla="*/ 369 h 388"/>
                <a:gd name="T108" fmla="*/ 114 w 291"/>
                <a:gd name="T109" fmla="*/ 388 h 388"/>
                <a:gd name="T110" fmla="*/ 187 w 291"/>
                <a:gd name="T111" fmla="*/ 384 h 388"/>
                <a:gd name="T112" fmla="*/ 277 w 291"/>
                <a:gd name="T113" fmla="*/ 34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1" h="388">
                  <a:moveTo>
                    <a:pt x="277" y="343"/>
                  </a:moveTo>
                  <a:lnTo>
                    <a:pt x="287" y="336"/>
                  </a:lnTo>
                  <a:lnTo>
                    <a:pt x="291" y="327"/>
                  </a:lnTo>
                  <a:lnTo>
                    <a:pt x="289" y="320"/>
                  </a:lnTo>
                  <a:lnTo>
                    <a:pt x="284" y="313"/>
                  </a:lnTo>
                  <a:lnTo>
                    <a:pt x="275" y="310"/>
                  </a:lnTo>
                  <a:lnTo>
                    <a:pt x="265" y="308"/>
                  </a:lnTo>
                  <a:lnTo>
                    <a:pt x="253" y="308"/>
                  </a:lnTo>
                  <a:lnTo>
                    <a:pt x="242" y="313"/>
                  </a:lnTo>
                  <a:lnTo>
                    <a:pt x="192" y="329"/>
                  </a:lnTo>
                  <a:lnTo>
                    <a:pt x="149" y="329"/>
                  </a:lnTo>
                  <a:lnTo>
                    <a:pt x="114" y="317"/>
                  </a:lnTo>
                  <a:lnTo>
                    <a:pt x="88" y="294"/>
                  </a:lnTo>
                  <a:lnTo>
                    <a:pt x="71" y="268"/>
                  </a:lnTo>
                  <a:lnTo>
                    <a:pt x="66" y="237"/>
                  </a:lnTo>
                  <a:lnTo>
                    <a:pt x="76" y="209"/>
                  </a:lnTo>
                  <a:lnTo>
                    <a:pt x="97" y="185"/>
                  </a:lnTo>
                  <a:lnTo>
                    <a:pt x="114" y="171"/>
                  </a:lnTo>
                  <a:lnTo>
                    <a:pt x="114" y="161"/>
                  </a:lnTo>
                  <a:lnTo>
                    <a:pt x="104" y="154"/>
                  </a:lnTo>
                  <a:lnTo>
                    <a:pt x="92" y="147"/>
                  </a:lnTo>
                  <a:lnTo>
                    <a:pt x="59" y="114"/>
                  </a:lnTo>
                  <a:lnTo>
                    <a:pt x="50" y="85"/>
                  </a:lnTo>
                  <a:lnTo>
                    <a:pt x="57" y="67"/>
                  </a:lnTo>
                  <a:lnTo>
                    <a:pt x="74" y="52"/>
                  </a:lnTo>
                  <a:lnTo>
                    <a:pt x="100" y="48"/>
                  </a:lnTo>
                  <a:lnTo>
                    <a:pt x="126" y="52"/>
                  </a:lnTo>
                  <a:lnTo>
                    <a:pt x="147" y="64"/>
                  </a:lnTo>
                  <a:lnTo>
                    <a:pt x="159" y="85"/>
                  </a:lnTo>
                  <a:lnTo>
                    <a:pt x="171" y="104"/>
                  </a:lnTo>
                  <a:lnTo>
                    <a:pt x="190" y="112"/>
                  </a:lnTo>
                  <a:lnTo>
                    <a:pt x="204" y="104"/>
                  </a:lnTo>
                  <a:lnTo>
                    <a:pt x="208" y="85"/>
                  </a:lnTo>
                  <a:lnTo>
                    <a:pt x="201" y="67"/>
                  </a:lnTo>
                  <a:lnTo>
                    <a:pt x="192" y="48"/>
                  </a:lnTo>
                  <a:lnTo>
                    <a:pt x="175" y="31"/>
                  </a:lnTo>
                  <a:lnTo>
                    <a:pt x="156" y="14"/>
                  </a:lnTo>
                  <a:lnTo>
                    <a:pt x="130" y="5"/>
                  </a:lnTo>
                  <a:lnTo>
                    <a:pt x="102" y="0"/>
                  </a:lnTo>
                  <a:lnTo>
                    <a:pt x="69" y="7"/>
                  </a:lnTo>
                  <a:lnTo>
                    <a:pt x="31" y="24"/>
                  </a:lnTo>
                  <a:lnTo>
                    <a:pt x="19" y="36"/>
                  </a:lnTo>
                  <a:lnTo>
                    <a:pt x="10" y="50"/>
                  </a:lnTo>
                  <a:lnTo>
                    <a:pt x="5" y="69"/>
                  </a:lnTo>
                  <a:lnTo>
                    <a:pt x="3" y="88"/>
                  </a:lnTo>
                  <a:lnTo>
                    <a:pt x="7" y="109"/>
                  </a:lnTo>
                  <a:lnTo>
                    <a:pt x="17" y="126"/>
                  </a:lnTo>
                  <a:lnTo>
                    <a:pt x="31" y="142"/>
                  </a:lnTo>
                  <a:lnTo>
                    <a:pt x="55" y="154"/>
                  </a:lnTo>
                  <a:lnTo>
                    <a:pt x="17" y="187"/>
                  </a:lnTo>
                  <a:lnTo>
                    <a:pt x="0" y="232"/>
                  </a:lnTo>
                  <a:lnTo>
                    <a:pt x="0" y="282"/>
                  </a:lnTo>
                  <a:lnTo>
                    <a:pt x="21" y="332"/>
                  </a:lnTo>
                  <a:lnTo>
                    <a:pt x="59" y="369"/>
                  </a:lnTo>
                  <a:lnTo>
                    <a:pt x="114" y="388"/>
                  </a:lnTo>
                  <a:lnTo>
                    <a:pt x="187" y="384"/>
                  </a:lnTo>
                  <a:lnTo>
                    <a:pt x="277" y="3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7" name="Freeform 29"/>
            <p:cNvSpPr>
              <a:spLocks/>
            </p:cNvSpPr>
            <p:nvPr/>
          </p:nvSpPr>
          <p:spPr bwMode="auto">
            <a:xfrm>
              <a:off x="3797" y="1008"/>
              <a:ext cx="1699" cy="598"/>
            </a:xfrm>
            <a:custGeom>
              <a:avLst/>
              <a:gdLst>
                <a:gd name="T0" fmla="*/ 1683 w 2573"/>
                <a:gd name="T1" fmla="*/ 118 h 951"/>
                <a:gd name="T2" fmla="*/ 1799 w 2573"/>
                <a:gd name="T3" fmla="*/ 291 h 951"/>
                <a:gd name="T4" fmla="*/ 1882 w 2573"/>
                <a:gd name="T5" fmla="*/ 409 h 951"/>
                <a:gd name="T6" fmla="*/ 1955 w 2573"/>
                <a:gd name="T7" fmla="*/ 428 h 951"/>
                <a:gd name="T8" fmla="*/ 2105 w 2573"/>
                <a:gd name="T9" fmla="*/ 449 h 951"/>
                <a:gd name="T10" fmla="*/ 2282 w 2573"/>
                <a:gd name="T11" fmla="*/ 478 h 951"/>
                <a:gd name="T12" fmla="*/ 2445 w 2573"/>
                <a:gd name="T13" fmla="*/ 516 h 951"/>
                <a:gd name="T14" fmla="*/ 2547 w 2573"/>
                <a:gd name="T15" fmla="*/ 568 h 951"/>
                <a:gd name="T16" fmla="*/ 2573 w 2573"/>
                <a:gd name="T17" fmla="*/ 660 h 951"/>
                <a:gd name="T18" fmla="*/ 2550 w 2573"/>
                <a:gd name="T19" fmla="*/ 719 h 951"/>
                <a:gd name="T20" fmla="*/ 2509 w 2573"/>
                <a:gd name="T21" fmla="*/ 750 h 951"/>
                <a:gd name="T22" fmla="*/ 2512 w 2573"/>
                <a:gd name="T23" fmla="*/ 871 h 951"/>
                <a:gd name="T24" fmla="*/ 2415 w 2573"/>
                <a:gd name="T25" fmla="*/ 951 h 951"/>
                <a:gd name="T26" fmla="*/ 2289 w 2573"/>
                <a:gd name="T27" fmla="*/ 927 h 951"/>
                <a:gd name="T28" fmla="*/ 2232 w 2573"/>
                <a:gd name="T29" fmla="*/ 927 h 951"/>
                <a:gd name="T30" fmla="*/ 2180 w 2573"/>
                <a:gd name="T31" fmla="*/ 923 h 951"/>
                <a:gd name="T32" fmla="*/ 2168 w 2573"/>
                <a:gd name="T33" fmla="*/ 875 h 951"/>
                <a:gd name="T34" fmla="*/ 2159 w 2573"/>
                <a:gd name="T35" fmla="*/ 790 h 951"/>
                <a:gd name="T36" fmla="*/ 2102 w 2573"/>
                <a:gd name="T37" fmla="*/ 719 h 951"/>
                <a:gd name="T38" fmla="*/ 2029 w 2573"/>
                <a:gd name="T39" fmla="*/ 696 h 951"/>
                <a:gd name="T40" fmla="*/ 1946 w 2573"/>
                <a:gd name="T41" fmla="*/ 703 h 951"/>
                <a:gd name="T42" fmla="*/ 1861 w 2573"/>
                <a:gd name="T43" fmla="*/ 740 h 951"/>
                <a:gd name="T44" fmla="*/ 1783 w 2573"/>
                <a:gd name="T45" fmla="*/ 804 h 951"/>
                <a:gd name="T46" fmla="*/ 1719 w 2573"/>
                <a:gd name="T47" fmla="*/ 892 h 951"/>
                <a:gd name="T48" fmla="*/ 1659 w 2573"/>
                <a:gd name="T49" fmla="*/ 930 h 951"/>
                <a:gd name="T50" fmla="*/ 1529 w 2573"/>
                <a:gd name="T51" fmla="*/ 932 h 951"/>
                <a:gd name="T52" fmla="*/ 1354 w 2573"/>
                <a:gd name="T53" fmla="*/ 930 h 951"/>
                <a:gd name="T54" fmla="*/ 1179 w 2573"/>
                <a:gd name="T55" fmla="*/ 925 h 951"/>
                <a:gd name="T56" fmla="*/ 1051 w 2573"/>
                <a:gd name="T57" fmla="*/ 923 h 951"/>
                <a:gd name="T58" fmla="*/ 1016 w 2573"/>
                <a:gd name="T59" fmla="*/ 901 h 951"/>
                <a:gd name="T60" fmla="*/ 1008 w 2573"/>
                <a:gd name="T61" fmla="*/ 828 h 951"/>
                <a:gd name="T62" fmla="*/ 971 w 2573"/>
                <a:gd name="T63" fmla="*/ 762 h 951"/>
                <a:gd name="T64" fmla="*/ 923 w 2573"/>
                <a:gd name="T65" fmla="*/ 726 h 951"/>
                <a:gd name="T66" fmla="*/ 866 w 2573"/>
                <a:gd name="T67" fmla="*/ 705 h 951"/>
                <a:gd name="T68" fmla="*/ 795 w 2573"/>
                <a:gd name="T69" fmla="*/ 707 h 951"/>
                <a:gd name="T70" fmla="*/ 713 w 2573"/>
                <a:gd name="T71" fmla="*/ 745 h 951"/>
                <a:gd name="T72" fmla="*/ 620 w 2573"/>
                <a:gd name="T73" fmla="*/ 828 h 951"/>
                <a:gd name="T74" fmla="*/ 530 w 2573"/>
                <a:gd name="T75" fmla="*/ 920 h 951"/>
                <a:gd name="T76" fmla="*/ 379 w 2573"/>
                <a:gd name="T77" fmla="*/ 918 h 951"/>
                <a:gd name="T78" fmla="*/ 239 w 2573"/>
                <a:gd name="T79" fmla="*/ 911 h 951"/>
                <a:gd name="T80" fmla="*/ 192 w 2573"/>
                <a:gd name="T81" fmla="*/ 935 h 951"/>
                <a:gd name="T82" fmla="*/ 83 w 2573"/>
                <a:gd name="T83" fmla="*/ 951 h 951"/>
                <a:gd name="T84" fmla="*/ 5 w 2573"/>
                <a:gd name="T85" fmla="*/ 927 h 951"/>
                <a:gd name="T86" fmla="*/ 9 w 2573"/>
                <a:gd name="T87" fmla="*/ 793 h 951"/>
                <a:gd name="T88" fmla="*/ 40 w 2573"/>
                <a:gd name="T89" fmla="*/ 752 h 951"/>
                <a:gd name="T90" fmla="*/ 83 w 2573"/>
                <a:gd name="T91" fmla="*/ 750 h 951"/>
                <a:gd name="T92" fmla="*/ 125 w 2573"/>
                <a:gd name="T93" fmla="*/ 755 h 951"/>
                <a:gd name="T94" fmla="*/ 225 w 2573"/>
                <a:gd name="T95" fmla="*/ 572 h 951"/>
                <a:gd name="T96" fmla="*/ 355 w 2573"/>
                <a:gd name="T97" fmla="*/ 454 h 951"/>
                <a:gd name="T98" fmla="*/ 514 w 2573"/>
                <a:gd name="T99" fmla="*/ 421 h 951"/>
                <a:gd name="T100" fmla="*/ 653 w 2573"/>
                <a:gd name="T101" fmla="*/ 416 h 951"/>
                <a:gd name="T102" fmla="*/ 755 w 2573"/>
                <a:gd name="T103" fmla="*/ 381 h 951"/>
                <a:gd name="T104" fmla="*/ 829 w 2573"/>
                <a:gd name="T105" fmla="*/ 284 h 951"/>
                <a:gd name="T106" fmla="*/ 897 w 2573"/>
                <a:gd name="T107" fmla="*/ 163 h 951"/>
                <a:gd name="T108" fmla="*/ 968 w 2573"/>
                <a:gd name="T109" fmla="*/ 68 h 951"/>
                <a:gd name="T110" fmla="*/ 1039 w 2573"/>
                <a:gd name="T111" fmla="*/ 33 h 951"/>
                <a:gd name="T112" fmla="*/ 1155 w 2573"/>
                <a:gd name="T113" fmla="*/ 9 h 951"/>
                <a:gd name="T114" fmla="*/ 1295 w 2573"/>
                <a:gd name="T115" fmla="*/ 0 h 951"/>
                <a:gd name="T116" fmla="*/ 1444 w 2573"/>
                <a:gd name="T117" fmla="*/ 9 h 951"/>
                <a:gd name="T118" fmla="*/ 1584 w 2573"/>
                <a:gd name="T119" fmla="*/ 42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73" h="951">
                  <a:moveTo>
                    <a:pt x="1626" y="59"/>
                  </a:moveTo>
                  <a:lnTo>
                    <a:pt x="1650" y="80"/>
                  </a:lnTo>
                  <a:lnTo>
                    <a:pt x="1683" y="118"/>
                  </a:lnTo>
                  <a:lnTo>
                    <a:pt x="1721" y="172"/>
                  </a:lnTo>
                  <a:lnTo>
                    <a:pt x="1761" y="229"/>
                  </a:lnTo>
                  <a:lnTo>
                    <a:pt x="1799" y="291"/>
                  </a:lnTo>
                  <a:lnTo>
                    <a:pt x="1835" y="343"/>
                  </a:lnTo>
                  <a:lnTo>
                    <a:pt x="1863" y="385"/>
                  </a:lnTo>
                  <a:lnTo>
                    <a:pt x="1882" y="409"/>
                  </a:lnTo>
                  <a:lnTo>
                    <a:pt x="1896" y="414"/>
                  </a:lnTo>
                  <a:lnTo>
                    <a:pt x="1920" y="421"/>
                  </a:lnTo>
                  <a:lnTo>
                    <a:pt x="1955" y="428"/>
                  </a:lnTo>
                  <a:lnTo>
                    <a:pt x="1998" y="433"/>
                  </a:lnTo>
                  <a:lnTo>
                    <a:pt x="2050" y="442"/>
                  </a:lnTo>
                  <a:lnTo>
                    <a:pt x="2105" y="449"/>
                  </a:lnTo>
                  <a:lnTo>
                    <a:pt x="2164" y="456"/>
                  </a:lnTo>
                  <a:lnTo>
                    <a:pt x="2223" y="466"/>
                  </a:lnTo>
                  <a:lnTo>
                    <a:pt x="2282" y="478"/>
                  </a:lnTo>
                  <a:lnTo>
                    <a:pt x="2341" y="490"/>
                  </a:lnTo>
                  <a:lnTo>
                    <a:pt x="2396" y="501"/>
                  </a:lnTo>
                  <a:lnTo>
                    <a:pt x="2445" y="516"/>
                  </a:lnTo>
                  <a:lnTo>
                    <a:pt x="2488" y="532"/>
                  </a:lnTo>
                  <a:lnTo>
                    <a:pt x="2524" y="549"/>
                  </a:lnTo>
                  <a:lnTo>
                    <a:pt x="2547" y="568"/>
                  </a:lnTo>
                  <a:lnTo>
                    <a:pt x="2561" y="589"/>
                  </a:lnTo>
                  <a:lnTo>
                    <a:pt x="2571" y="627"/>
                  </a:lnTo>
                  <a:lnTo>
                    <a:pt x="2573" y="660"/>
                  </a:lnTo>
                  <a:lnTo>
                    <a:pt x="2569" y="684"/>
                  </a:lnTo>
                  <a:lnTo>
                    <a:pt x="2561" y="705"/>
                  </a:lnTo>
                  <a:lnTo>
                    <a:pt x="2550" y="719"/>
                  </a:lnTo>
                  <a:lnTo>
                    <a:pt x="2535" y="731"/>
                  </a:lnTo>
                  <a:lnTo>
                    <a:pt x="2521" y="740"/>
                  </a:lnTo>
                  <a:lnTo>
                    <a:pt x="2509" y="750"/>
                  </a:lnTo>
                  <a:lnTo>
                    <a:pt x="2521" y="788"/>
                  </a:lnTo>
                  <a:lnTo>
                    <a:pt x="2524" y="828"/>
                  </a:lnTo>
                  <a:lnTo>
                    <a:pt x="2512" y="871"/>
                  </a:lnTo>
                  <a:lnTo>
                    <a:pt x="2490" y="909"/>
                  </a:lnTo>
                  <a:lnTo>
                    <a:pt x="2457" y="937"/>
                  </a:lnTo>
                  <a:lnTo>
                    <a:pt x="2415" y="951"/>
                  </a:lnTo>
                  <a:lnTo>
                    <a:pt x="2365" y="951"/>
                  </a:lnTo>
                  <a:lnTo>
                    <a:pt x="2306" y="927"/>
                  </a:lnTo>
                  <a:lnTo>
                    <a:pt x="2289" y="927"/>
                  </a:lnTo>
                  <a:lnTo>
                    <a:pt x="2270" y="930"/>
                  </a:lnTo>
                  <a:lnTo>
                    <a:pt x="2251" y="927"/>
                  </a:lnTo>
                  <a:lnTo>
                    <a:pt x="2232" y="927"/>
                  </a:lnTo>
                  <a:lnTo>
                    <a:pt x="2211" y="925"/>
                  </a:lnTo>
                  <a:lnTo>
                    <a:pt x="2195" y="925"/>
                  </a:lnTo>
                  <a:lnTo>
                    <a:pt x="2180" y="923"/>
                  </a:lnTo>
                  <a:lnTo>
                    <a:pt x="2171" y="923"/>
                  </a:lnTo>
                  <a:lnTo>
                    <a:pt x="2168" y="901"/>
                  </a:lnTo>
                  <a:lnTo>
                    <a:pt x="2168" y="875"/>
                  </a:lnTo>
                  <a:lnTo>
                    <a:pt x="2168" y="847"/>
                  </a:lnTo>
                  <a:lnTo>
                    <a:pt x="2166" y="819"/>
                  </a:lnTo>
                  <a:lnTo>
                    <a:pt x="2159" y="790"/>
                  </a:lnTo>
                  <a:lnTo>
                    <a:pt x="2147" y="764"/>
                  </a:lnTo>
                  <a:lnTo>
                    <a:pt x="2128" y="740"/>
                  </a:lnTo>
                  <a:lnTo>
                    <a:pt x="2102" y="719"/>
                  </a:lnTo>
                  <a:lnTo>
                    <a:pt x="2079" y="707"/>
                  </a:lnTo>
                  <a:lnTo>
                    <a:pt x="2055" y="700"/>
                  </a:lnTo>
                  <a:lnTo>
                    <a:pt x="2029" y="696"/>
                  </a:lnTo>
                  <a:lnTo>
                    <a:pt x="2000" y="696"/>
                  </a:lnTo>
                  <a:lnTo>
                    <a:pt x="1974" y="698"/>
                  </a:lnTo>
                  <a:lnTo>
                    <a:pt x="1946" y="703"/>
                  </a:lnTo>
                  <a:lnTo>
                    <a:pt x="1918" y="712"/>
                  </a:lnTo>
                  <a:lnTo>
                    <a:pt x="1889" y="724"/>
                  </a:lnTo>
                  <a:lnTo>
                    <a:pt x="1861" y="740"/>
                  </a:lnTo>
                  <a:lnTo>
                    <a:pt x="1835" y="757"/>
                  </a:lnTo>
                  <a:lnTo>
                    <a:pt x="1809" y="778"/>
                  </a:lnTo>
                  <a:lnTo>
                    <a:pt x="1783" y="804"/>
                  </a:lnTo>
                  <a:lnTo>
                    <a:pt x="1759" y="830"/>
                  </a:lnTo>
                  <a:lnTo>
                    <a:pt x="1738" y="859"/>
                  </a:lnTo>
                  <a:lnTo>
                    <a:pt x="1719" y="892"/>
                  </a:lnTo>
                  <a:lnTo>
                    <a:pt x="1700" y="927"/>
                  </a:lnTo>
                  <a:lnTo>
                    <a:pt x="1686" y="930"/>
                  </a:lnTo>
                  <a:lnTo>
                    <a:pt x="1659" y="930"/>
                  </a:lnTo>
                  <a:lnTo>
                    <a:pt x="1624" y="932"/>
                  </a:lnTo>
                  <a:lnTo>
                    <a:pt x="1579" y="932"/>
                  </a:lnTo>
                  <a:lnTo>
                    <a:pt x="1529" y="932"/>
                  </a:lnTo>
                  <a:lnTo>
                    <a:pt x="1472" y="932"/>
                  </a:lnTo>
                  <a:lnTo>
                    <a:pt x="1416" y="930"/>
                  </a:lnTo>
                  <a:lnTo>
                    <a:pt x="1354" y="930"/>
                  </a:lnTo>
                  <a:lnTo>
                    <a:pt x="1295" y="927"/>
                  </a:lnTo>
                  <a:lnTo>
                    <a:pt x="1236" y="927"/>
                  </a:lnTo>
                  <a:lnTo>
                    <a:pt x="1179" y="925"/>
                  </a:lnTo>
                  <a:lnTo>
                    <a:pt x="1129" y="925"/>
                  </a:lnTo>
                  <a:lnTo>
                    <a:pt x="1087" y="925"/>
                  </a:lnTo>
                  <a:lnTo>
                    <a:pt x="1051" y="923"/>
                  </a:lnTo>
                  <a:lnTo>
                    <a:pt x="1025" y="923"/>
                  </a:lnTo>
                  <a:lnTo>
                    <a:pt x="1011" y="923"/>
                  </a:lnTo>
                  <a:lnTo>
                    <a:pt x="1016" y="901"/>
                  </a:lnTo>
                  <a:lnTo>
                    <a:pt x="1018" y="878"/>
                  </a:lnTo>
                  <a:lnTo>
                    <a:pt x="1013" y="854"/>
                  </a:lnTo>
                  <a:lnTo>
                    <a:pt x="1008" y="828"/>
                  </a:lnTo>
                  <a:lnTo>
                    <a:pt x="997" y="804"/>
                  </a:lnTo>
                  <a:lnTo>
                    <a:pt x="985" y="781"/>
                  </a:lnTo>
                  <a:lnTo>
                    <a:pt x="971" y="762"/>
                  </a:lnTo>
                  <a:lnTo>
                    <a:pt x="954" y="745"/>
                  </a:lnTo>
                  <a:lnTo>
                    <a:pt x="940" y="736"/>
                  </a:lnTo>
                  <a:lnTo>
                    <a:pt x="923" y="726"/>
                  </a:lnTo>
                  <a:lnTo>
                    <a:pt x="907" y="717"/>
                  </a:lnTo>
                  <a:lnTo>
                    <a:pt x="888" y="710"/>
                  </a:lnTo>
                  <a:lnTo>
                    <a:pt x="866" y="705"/>
                  </a:lnTo>
                  <a:lnTo>
                    <a:pt x="845" y="703"/>
                  </a:lnTo>
                  <a:lnTo>
                    <a:pt x="819" y="703"/>
                  </a:lnTo>
                  <a:lnTo>
                    <a:pt x="795" y="707"/>
                  </a:lnTo>
                  <a:lnTo>
                    <a:pt x="769" y="714"/>
                  </a:lnTo>
                  <a:lnTo>
                    <a:pt x="741" y="726"/>
                  </a:lnTo>
                  <a:lnTo>
                    <a:pt x="713" y="745"/>
                  </a:lnTo>
                  <a:lnTo>
                    <a:pt x="682" y="767"/>
                  </a:lnTo>
                  <a:lnTo>
                    <a:pt x="651" y="795"/>
                  </a:lnTo>
                  <a:lnTo>
                    <a:pt x="620" y="828"/>
                  </a:lnTo>
                  <a:lnTo>
                    <a:pt x="587" y="871"/>
                  </a:lnTo>
                  <a:lnTo>
                    <a:pt x="554" y="918"/>
                  </a:lnTo>
                  <a:lnTo>
                    <a:pt x="530" y="920"/>
                  </a:lnTo>
                  <a:lnTo>
                    <a:pt x="488" y="920"/>
                  </a:lnTo>
                  <a:lnTo>
                    <a:pt x="436" y="920"/>
                  </a:lnTo>
                  <a:lnTo>
                    <a:pt x="379" y="918"/>
                  </a:lnTo>
                  <a:lnTo>
                    <a:pt x="322" y="916"/>
                  </a:lnTo>
                  <a:lnTo>
                    <a:pt x="275" y="913"/>
                  </a:lnTo>
                  <a:lnTo>
                    <a:pt x="239" y="911"/>
                  </a:lnTo>
                  <a:lnTo>
                    <a:pt x="225" y="911"/>
                  </a:lnTo>
                  <a:lnTo>
                    <a:pt x="215" y="925"/>
                  </a:lnTo>
                  <a:lnTo>
                    <a:pt x="192" y="935"/>
                  </a:lnTo>
                  <a:lnTo>
                    <a:pt x="159" y="944"/>
                  </a:lnTo>
                  <a:lnTo>
                    <a:pt x="121" y="949"/>
                  </a:lnTo>
                  <a:lnTo>
                    <a:pt x="83" y="951"/>
                  </a:lnTo>
                  <a:lnTo>
                    <a:pt x="47" y="949"/>
                  </a:lnTo>
                  <a:lnTo>
                    <a:pt x="19" y="942"/>
                  </a:lnTo>
                  <a:lnTo>
                    <a:pt x="5" y="927"/>
                  </a:lnTo>
                  <a:lnTo>
                    <a:pt x="0" y="897"/>
                  </a:lnTo>
                  <a:lnTo>
                    <a:pt x="2" y="845"/>
                  </a:lnTo>
                  <a:lnTo>
                    <a:pt x="9" y="793"/>
                  </a:lnTo>
                  <a:lnTo>
                    <a:pt x="21" y="762"/>
                  </a:lnTo>
                  <a:lnTo>
                    <a:pt x="28" y="757"/>
                  </a:lnTo>
                  <a:lnTo>
                    <a:pt x="40" y="752"/>
                  </a:lnTo>
                  <a:lnTo>
                    <a:pt x="52" y="750"/>
                  </a:lnTo>
                  <a:lnTo>
                    <a:pt x="66" y="750"/>
                  </a:lnTo>
                  <a:lnTo>
                    <a:pt x="83" y="750"/>
                  </a:lnTo>
                  <a:lnTo>
                    <a:pt x="97" y="752"/>
                  </a:lnTo>
                  <a:lnTo>
                    <a:pt x="114" y="752"/>
                  </a:lnTo>
                  <a:lnTo>
                    <a:pt x="125" y="755"/>
                  </a:lnTo>
                  <a:lnTo>
                    <a:pt x="156" y="688"/>
                  </a:lnTo>
                  <a:lnTo>
                    <a:pt x="189" y="627"/>
                  </a:lnTo>
                  <a:lnTo>
                    <a:pt x="225" y="572"/>
                  </a:lnTo>
                  <a:lnTo>
                    <a:pt x="265" y="525"/>
                  </a:lnTo>
                  <a:lnTo>
                    <a:pt x="308" y="485"/>
                  </a:lnTo>
                  <a:lnTo>
                    <a:pt x="355" y="454"/>
                  </a:lnTo>
                  <a:lnTo>
                    <a:pt x="405" y="433"/>
                  </a:lnTo>
                  <a:lnTo>
                    <a:pt x="459" y="423"/>
                  </a:lnTo>
                  <a:lnTo>
                    <a:pt x="514" y="421"/>
                  </a:lnTo>
                  <a:lnTo>
                    <a:pt x="563" y="421"/>
                  </a:lnTo>
                  <a:lnTo>
                    <a:pt x="611" y="421"/>
                  </a:lnTo>
                  <a:lnTo>
                    <a:pt x="653" y="416"/>
                  </a:lnTo>
                  <a:lnTo>
                    <a:pt x="691" y="412"/>
                  </a:lnTo>
                  <a:lnTo>
                    <a:pt x="724" y="400"/>
                  </a:lnTo>
                  <a:lnTo>
                    <a:pt x="755" y="381"/>
                  </a:lnTo>
                  <a:lnTo>
                    <a:pt x="781" y="355"/>
                  </a:lnTo>
                  <a:lnTo>
                    <a:pt x="805" y="322"/>
                  </a:lnTo>
                  <a:lnTo>
                    <a:pt x="829" y="284"/>
                  </a:lnTo>
                  <a:lnTo>
                    <a:pt x="852" y="243"/>
                  </a:lnTo>
                  <a:lnTo>
                    <a:pt x="873" y="203"/>
                  </a:lnTo>
                  <a:lnTo>
                    <a:pt x="897" y="163"/>
                  </a:lnTo>
                  <a:lnTo>
                    <a:pt x="918" y="128"/>
                  </a:lnTo>
                  <a:lnTo>
                    <a:pt x="942" y="94"/>
                  </a:lnTo>
                  <a:lnTo>
                    <a:pt x="968" y="68"/>
                  </a:lnTo>
                  <a:lnTo>
                    <a:pt x="987" y="57"/>
                  </a:lnTo>
                  <a:lnTo>
                    <a:pt x="1011" y="45"/>
                  </a:lnTo>
                  <a:lnTo>
                    <a:pt x="1039" y="33"/>
                  </a:lnTo>
                  <a:lnTo>
                    <a:pt x="1075" y="23"/>
                  </a:lnTo>
                  <a:lnTo>
                    <a:pt x="1113" y="16"/>
                  </a:lnTo>
                  <a:lnTo>
                    <a:pt x="1155" y="9"/>
                  </a:lnTo>
                  <a:lnTo>
                    <a:pt x="1200" y="4"/>
                  </a:lnTo>
                  <a:lnTo>
                    <a:pt x="1248" y="0"/>
                  </a:lnTo>
                  <a:lnTo>
                    <a:pt x="1295" y="0"/>
                  </a:lnTo>
                  <a:lnTo>
                    <a:pt x="1345" y="0"/>
                  </a:lnTo>
                  <a:lnTo>
                    <a:pt x="1394" y="2"/>
                  </a:lnTo>
                  <a:lnTo>
                    <a:pt x="1444" y="9"/>
                  </a:lnTo>
                  <a:lnTo>
                    <a:pt x="1494" y="16"/>
                  </a:lnTo>
                  <a:lnTo>
                    <a:pt x="1541" y="28"/>
                  </a:lnTo>
                  <a:lnTo>
                    <a:pt x="1584" y="42"/>
                  </a:lnTo>
                  <a:lnTo>
                    <a:pt x="1626" y="59"/>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8" name="Freeform 30"/>
            <p:cNvSpPr>
              <a:spLocks/>
            </p:cNvSpPr>
            <p:nvPr/>
          </p:nvSpPr>
          <p:spPr bwMode="auto">
            <a:xfrm>
              <a:off x="5423" y="1375"/>
              <a:ext cx="42" cy="82"/>
            </a:xfrm>
            <a:custGeom>
              <a:avLst/>
              <a:gdLst>
                <a:gd name="T0" fmla="*/ 21 w 64"/>
                <a:gd name="T1" fmla="*/ 130 h 130"/>
                <a:gd name="T2" fmla="*/ 33 w 64"/>
                <a:gd name="T3" fmla="*/ 128 h 130"/>
                <a:gd name="T4" fmla="*/ 45 w 64"/>
                <a:gd name="T5" fmla="*/ 116 h 130"/>
                <a:gd name="T6" fmla="*/ 55 w 64"/>
                <a:gd name="T7" fmla="*/ 97 h 130"/>
                <a:gd name="T8" fmla="*/ 62 w 64"/>
                <a:gd name="T9" fmla="*/ 74 h 130"/>
                <a:gd name="T10" fmla="*/ 64 w 64"/>
                <a:gd name="T11" fmla="*/ 48 h 130"/>
                <a:gd name="T12" fmla="*/ 59 w 64"/>
                <a:gd name="T13" fmla="*/ 26 h 130"/>
                <a:gd name="T14" fmla="*/ 52 w 64"/>
                <a:gd name="T15" fmla="*/ 10 h 130"/>
                <a:gd name="T16" fmla="*/ 43 w 64"/>
                <a:gd name="T17" fmla="*/ 0 h 130"/>
                <a:gd name="T18" fmla="*/ 31 w 64"/>
                <a:gd name="T19" fmla="*/ 3 h 130"/>
                <a:gd name="T20" fmla="*/ 19 w 64"/>
                <a:gd name="T21" fmla="*/ 14 h 130"/>
                <a:gd name="T22" fmla="*/ 10 w 64"/>
                <a:gd name="T23" fmla="*/ 33 h 130"/>
                <a:gd name="T24" fmla="*/ 2 w 64"/>
                <a:gd name="T25" fmla="*/ 57 h 130"/>
                <a:gd name="T26" fmla="*/ 0 w 64"/>
                <a:gd name="T27" fmla="*/ 83 h 130"/>
                <a:gd name="T28" fmla="*/ 2 w 64"/>
                <a:gd name="T29" fmla="*/ 104 h 130"/>
                <a:gd name="T30" fmla="*/ 10 w 64"/>
                <a:gd name="T31" fmla="*/ 121 h 130"/>
                <a:gd name="T32" fmla="*/ 21 w 64"/>
                <a:gd name="T3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30">
                  <a:moveTo>
                    <a:pt x="21" y="130"/>
                  </a:moveTo>
                  <a:lnTo>
                    <a:pt x="33" y="128"/>
                  </a:lnTo>
                  <a:lnTo>
                    <a:pt x="45" y="116"/>
                  </a:lnTo>
                  <a:lnTo>
                    <a:pt x="55" y="97"/>
                  </a:lnTo>
                  <a:lnTo>
                    <a:pt x="62" y="74"/>
                  </a:lnTo>
                  <a:lnTo>
                    <a:pt x="64" y="48"/>
                  </a:lnTo>
                  <a:lnTo>
                    <a:pt x="59" y="26"/>
                  </a:lnTo>
                  <a:lnTo>
                    <a:pt x="52" y="10"/>
                  </a:lnTo>
                  <a:lnTo>
                    <a:pt x="43" y="0"/>
                  </a:lnTo>
                  <a:lnTo>
                    <a:pt x="31" y="3"/>
                  </a:lnTo>
                  <a:lnTo>
                    <a:pt x="19" y="14"/>
                  </a:lnTo>
                  <a:lnTo>
                    <a:pt x="10" y="33"/>
                  </a:lnTo>
                  <a:lnTo>
                    <a:pt x="2" y="57"/>
                  </a:lnTo>
                  <a:lnTo>
                    <a:pt x="0" y="83"/>
                  </a:lnTo>
                  <a:lnTo>
                    <a:pt x="2" y="104"/>
                  </a:lnTo>
                  <a:lnTo>
                    <a:pt x="10" y="121"/>
                  </a:lnTo>
                  <a:lnTo>
                    <a:pt x="21"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59" name="Freeform 31"/>
            <p:cNvSpPr>
              <a:spLocks/>
            </p:cNvSpPr>
            <p:nvPr/>
          </p:nvSpPr>
          <p:spPr bwMode="auto">
            <a:xfrm>
              <a:off x="3831" y="1505"/>
              <a:ext cx="75" cy="75"/>
            </a:xfrm>
            <a:custGeom>
              <a:avLst/>
              <a:gdLst>
                <a:gd name="T0" fmla="*/ 5 w 114"/>
                <a:gd name="T1" fmla="*/ 24 h 119"/>
                <a:gd name="T2" fmla="*/ 7 w 114"/>
                <a:gd name="T3" fmla="*/ 10 h 119"/>
                <a:gd name="T4" fmla="*/ 17 w 114"/>
                <a:gd name="T5" fmla="*/ 3 h 119"/>
                <a:gd name="T6" fmla="*/ 28 w 114"/>
                <a:gd name="T7" fmla="*/ 0 h 119"/>
                <a:gd name="T8" fmla="*/ 43 w 114"/>
                <a:gd name="T9" fmla="*/ 0 h 119"/>
                <a:gd name="T10" fmla="*/ 59 w 114"/>
                <a:gd name="T11" fmla="*/ 5 h 119"/>
                <a:gd name="T12" fmla="*/ 78 w 114"/>
                <a:gd name="T13" fmla="*/ 7 h 119"/>
                <a:gd name="T14" fmla="*/ 95 w 114"/>
                <a:gd name="T15" fmla="*/ 10 h 119"/>
                <a:gd name="T16" fmla="*/ 111 w 114"/>
                <a:gd name="T17" fmla="*/ 7 h 119"/>
                <a:gd name="T18" fmla="*/ 111 w 114"/>
                <a:gd name="T19" fmla="*/ 29 h 119"/>
                <a:gd name="T20" fmla="*/ 114 w 114"/>
                <a:gd name="T21" fmla="*/ 50 h 119"/>
                <a:gd name="T22" fmla="*/ 114 w 114"/>
                <a:gd name="T23" fmla="*/ 71 h 119"/>
                <a:gd name="T24" fmla="*/ 111 w 114"/>
                <a:gd name="T25" fmla="*/ 95 h 119"/>
                <a:gd name="T26" fmla="*/ 102 w 114"/>
                <a:gd name="T27" fmla="*/ 104 h 119"/>
                <a:gd name="T28" fmla="*/ 90 w 114"/>
                <a:gd name="T29" fmla="*/ 114 h 119"/>
                <a:gd name="T30" fmla="*/ 76 w 114"/>
                <a:gd name="T31" fmla="*/ 116 h 119"/>
                <a:gd name="T32" fmla="*/ 59 w 114"/>
                <a:gd name="T33" fmla="*/ 119 h 119"/>
                <a:gd name="T34" fmla="*/ 45 w 114"/>
                <a:gd name="T35" fmla="*/ 119 h 119"/>
                <a:gd name="T36" fmla="*/ 31 w 114"/>
                <a:gd name="T37" fmla="*/ 119 h 119"/>
                <a:gd name="T38" fmla="*/ 19 w 114"/>
                <a:gd name="T39" fmla="*/ 114 h 119"/>
                <a:gd name="T40" fmla="*/ 9 w 114"/>
                <a:gd name="T41" fmla="*/ 111 h 119"/>
                <a:gd name="T42" fmla="*/ 2 w 114"/>
                <a:gd name="T43" fmla="*/ 97 h 119"/>
                <a:gd name="T44" fmla="*/ 0 w 114"/>
                <a:gd name="T45" fmla="*/ 74 h 119"/>
                <a:gd name="T46" fmla="*/ 2 w 114"/>
                <a:gd name="T47" fmla="*/ 48 h 119"/>
                <a:gd name="T48" fmla="*/ 5 w 114"/>
                <a:gd name="T49" fmla="*/ 2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19">
                  <a:moveTo>
                    <a:pt x="5" y="24"/>
                  </a:moveTo>
                  <a:lnTo>
                    <a:pt x="7" y="10"/>
                  </a:lnTo>
                  <a:lnTo>
                    <a:pt x="17" y="3"/>
                  </a:lnTo>
                  <a:lnTo>
                    <a:pt x="28" y="0"/>
                  </a:lnTo>
                  <a:lnTo>
                    <a:pt x="43" y="0"/>
                  </a:lnTo>
                  <a:lnTo>
                    <a:pt x="59" y="5"/>
                  </a:lnTo>
                  <a:lnTo>
                    <a:pt x="78" y="7"/>
                  </a:lnTo>
                  <a:lnTo>
                    <a:pt x="95" y="10"/>
                  </a:lnTo>
                  <a:lnTo>
                    <a:pt x="111" y="7"/>
                  </a:lnTo>
                  <a:lnTo>
                    <a:pt x="111" y="29"/>
                  </a:lnTo>
                  <a:lnTo>
                    <a:pt x="114" y="50"/>
                  </a:lnTo>
                  <a:lnTo>
                    <a:pt x="114" y="71"/>
                  </a:lnTo>
                  <a:lnTo>
                    <a:pt x="111" y="95"/>
                  </a:lnTo>
                  <a:lnTo>
                    <a:pt x="102" y="104"/>
                  </a:lnTo>
                  <a:lnTo>
                    <a:pt x="90" y="114"/>
                  </a:lnTo>
                  <a:lnTo>
                    <a:pt x="76" y="116"/>
                  </a:lnTo>
                  <a:lnTo>
                    <a:pt x="59" y="119"/>
                  </a:lnTo>
                  <a:lnTo>
                    <a:pt x="45" y="119"/>
                  </a:lnTo>
                  <a:lnTo>
                    <a:pt x="31" y="119"/>
                  </a:lnTo>
                  <a:lnTo>
                    <a:pt x="19" y="114"/>
                  </a:lnTo>
                  <a:lnTo>
                    <a:pt x="9" y="111"/>
                  </a:lnTo>
                  <a:lnTo>
                    <a:pt x="2" y="97"/>
                  </a:lnTo>
                  <a:lnTo>
                    <a:pt x="0" y="74"/>
                  </a:lnTo>
                  <a:lnTo>
                    <a:pt x="2" y="48"/>
                  </a:lnTo>
                  <a:lnTo>
                    <a:pt x="5"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60" name="Freeform 32"/>
            <p:cNvSpPr>
              <a:spLocks/>
            </p:cNvSpPr>
            <p:nvPr/>
          </p:nvSpPr>
          <p:spPr bwMode="auto">
            <a:xfrm>
              <a:off x="5337" y="1509"/>
              <a:ext cx="103" cy="68"/>
            </a:xfrm>
            <a:custGeom>
              <a:avLst/>
              <a:gdLst>
                <a:gd name="T0" fmla="*/ 156 w 156"/>
                <a:gd name="T1" fmla="*/ 0 h 107"/>
                <a:gd name="T2" fmla="*/ 154 w 156"/>
                <a:gd name="T3" fmla="*/ 26 h 107"/>
                <a:gd name="T4" fmla="*/ 147 w 156"/>
                <a:gd name="T5" fmla="*/ 50 h 107"/>
                <a:gd name="T6" fmla="*/ 135 w 156"/>
                <a:gd name="T7" fmla="*/ 71 h 107"/>
                <a:gd name="T8" fmla="*/ 121 w 156"/>
                <a:gd name="T9" fmla="*/ 85 h 107"/>
                <a:gd name="T10" fmla="*/ 99 w 156"/>
                <a:gd name="T11" fmla="*/ 100 h 107"/>
                <a:gd name="T12" fmla="*/ 78 w 156"/>
                <a:gd name="T13" fmla="*/ 104 h 107"/>
                <a:gd name="T14" fmla="*/ 52 w 156"/>
                <a:gd name="T15" fmla="*/ 107 h 107"/>
                <a:gd name="T16" fmla="*/ 26 w 156"/>
                <a:gd name="T17" fmla="*/ 102 h 107"/>
                <a:gd name="T18" fmla="*/ 5 w 156"/>
                <a:gd name="T19" fmla="*/ 85 h 107"/>
                <a:gd name="T20" fmla="*/ 0 w 156"/>
                <a:gd name="T21" fmla="*/ 62 h 107"/>
                <a:gd name="T22" fmla="*/ 9 w 156"/>
                <a:gd name="T23" fmla="*/ 36 h 107"/>
                <a:gd name="T24" fmla="*/ 28 w 156"/>
                <a:gd name="T25" fmla="*/ 22 h 107"/>
                <a:gd name="T26" fmla="*/ 38 w 156"/>
                <a:gd name="T27" fmla="*/ 19 h 107"/>
                <a:gd name="T28" fmla="*/ 45 w 156"/>
                <a:gd name="T29" fmla="*/ 19 h 107"/>
                <a:gd name="T30" fmla="*/ 52 w 156"/>
                <a:gd name="T31" fmla="*/ 22 h 107"/>
                <a:gd name="T32" fmla="*/ 61 w 156"/>
                <a:gd name="T33" fmla="*/ 24 h 107"/>
                <a:gd name="T34" fmla="*/ 73 w 156"/>
                <a:gd name="T35" fmla="*/ 24 h 107"/>
                <a:gd name="T36" fmla="*/ 92 w 156"/>
                <a:gd name="T37" fmla="*/ 22 h 107"/>
                <a:gd name="T38" fmla="*/ 118 w 156"/>
                <a:gd name="T39" fmla="*/ 14 h 107"/>
                <a:gd name="T40" fmla="*/ 156 w 156"/>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107">
                  <a:moveTo>
                    <a:pt x="156" y="0"/>
                  </a:moveTo>
                  <a:lnTo>
                    <a:pt x="154" y="26"/>
                  </a:lnTo>
                  <a:lnTo>
                    <a:pt x="147" y="50"/>
                  </a:lnTo>
                  <a:lnTo>
                    <a:pt x="135" y="71"/>
                  </a:lnTo>
                  <a:lnTo>
                    <a:pt x="121" y="85"/>
                  </a:lnTo>
                  <a:lnTo>
                    <a:pt x="99" y="100"/>
                  </a:lnTo>
                  <a:lnTo>
                    <a:pt x="78" y="104"/>
                  </a:lnTo>
                  <a:lnTo>
                    <a:pt x="52" y="107"/>
                  </a:lnTo>
                  <a:lnTo>
                    <a:pt x="26" y="102"/>
                  </a:lnTo>
                  <a:lnTo>
                    <a:pt x="5" y="85"/>
                  </a:lnTo>
                  <a:lnTo>
                    <a:pt x="0" y="62"/>
                  </a:lnTo>
                  <a:lnTo>
                    <a:pt x="9" y="36"/>
                  </a:lnTo>
                  <a:lnTo>
                    <a:pt x="28" y="22"/>
                  </a:lnTo>
                  <a:lnTo>
                    <a:pt x="38" y="19"/>
                  </a:lnTo>
                  <a:lnTo>
                    <a:pt x="45" y="19"/>
                  </a:lnTo>
                  <a:lnTo>
                    <a:pt x="52" y="22"/>
                  </a:lnTo>
                  <a:lnTo>
                    <a:pt x="61" y="24"/>
                  </a:lnTo>
                  <a:lnTo>
                    <a:pt x="73" y="24"/>
                  </a:lnTo>
                  <a:lnTo>
                    <a:pt x="92" y="22"/>
                  </a:lnTo>
                  <a:lnTo>
                    <a:pt x="118" y="14"/>
                  </a:lnTo>
                  <a:lnTo>
                    <a:pt x="1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61" name="Freeform 33"/>
            <p:cNvSpPr>
              <a:spLocks/>
            </p:cNvSpPr>
            <p:nvPr/>
          </p:nvSpPr>
          <p:spPr bwMode="auto">
            <a:xfrm>
              <a:off x="4380" y="1282"/>
              <a:ext cx="629" cy="278"/>
            </a:xfrm>
            <a:custGeom>
              <a:avLst/>
              <a:gdLst>
                <a:gd name="T0" fmla="*/ 885 w 952"/>
                <a:gd name="T1" fmla="*/ 21 h 443"/>
                <a:gd name="T2" fmla="*/ 850 w 952"/>
                <a:gd name="T3" fmla="*/ 19 h 443"/>
                <a:gd name="T4" fmla="*/ 800 w 952"/>
                <a:gd name="T5" fmla="*/ 19 h 443"/>
                <a:gd name="T6" fmla="*/ 739 w 952"/>
                <a:gd name="T7" fmla="*/ 19 h 443"/>
                <a:gd name="T8" fmla="*/ 677 w 952"/>
                <a:gd name="T9" fmla="*/ 21 h 443"/>
                <a:gd name="T10" fmla="*/ 616 w 952"/>
                <a:gd name="T11" fmla="*/ 21 h 443"/>
                <a:gd name="T12" fmla="*/ 561 w 952"/>
                <a:gd name="T13" fmla="*/ 19 h 443"/>
                <a:gd name="T14" fmla="*/ 521 w 952"/>
                <a:gd name="T15" fmla="*/ 14 h 443"/>
                <a:gd name="T16" fmla="*/ 495 w 952"/>
                <a:gd name="T17" fmla="*/ 5 h 443"/>
                <a:gd name="T18" fmla="*/ 450 w 952"/>
                <a:gd name="T19" fmla="*/ 3 h 443"/>
                <a:gd name="T20" fmla="*/ 386 w 952"/>
                <a:gd name="T21" fmla="*/ 0 h 443"/>
                <a:gd name="T22" fmla="*/ 310 w 952"/>
                <a:gd name="T23" fmla="*/ 3 h 443"/>
                <a:gd name="T24" fmla="*/ 232 w 952"/>
                <a:gd name="T25" fmla="*/ 5 h 443"/>
                <a:gd name="T26" fmla="*/ 161 w 952"/>
                <a:gd name="T27" fmla="*/ 7 h 443"/>
                <a:gd name="T28" fmla="*/ 99 w 952"/>
                <a:gd name="T29" fmla="*/ 7 h 443"/>
                <a:gd name="T30" fmla="*/ 57 w 952"/>
                <a:gd name="T31" fmla="*/ 7 h 443"/>
                <a:gd name="T32" fmla="*/ 19 w 952"/>
                <a:gd name="T33" fmla="*/ 33 h 443"/>
                <a:gd name="T34" fmla="*/ 0 w 952"/>
                <a:gd name="T35" fmla="*/ 187 h 443"/>
                <a:gd name="T36" fmla="*/ 33 w 952"/>
                <a:gd name="T37" fmla="*/ 237 h 443"/>
                <a:gd name="T38" fmla="*/ 76 w 952"/>
                <a:gd name="T39" fmla="*/ 263 h 443"/>
                <a:gd name="T40" fmla="*/ 118 w 952"/>
                <a:gd name="T41" fmla="*/ 310 h 443"/>
                <a:gd name="T42" fmla="*/ 151 w 952"/>
                <a:gd name="T43" fmla="*/ 381 h 443"/>
                <a:gd name="T44" fmla="*/ 175 w 952"/>
                <a:gd name="T45" fmla="*/ 436 h 443"/>
                <a:gd name="T46" fmla="*/ 239 w 952"/>
                <a:gd name="T47" fmla="*/ 436 h 443"/>
                <a:gd name="T48" fmla="*/ 331 w 952"/>
                <a:gd name="T49" fmla="*/ 431 h 443"/>
                <a:gd name="T50" fmla="*/ 410 w 952"/>
                <a:gd name="T51" fmla="*/ 424 h 443"/>
                <a:gd name="T52" fmla="*/ 455 w 952"/>
                <a:gd name="T53" fmla="*/ 426 h 443"/>
                <a:gd name="T54" fmla="*/ 526 w 952"/>
                <a:gd name="T55" fmla="*/ 436 h 443"/>
                <a:gd name="T56" fmla="*/ 608 w 952"/>
                <a:gd name="T57" fmla="*/ 443 h 443"/>
                <a:gd name="T58" fmla="*/ 670 w 952"/>
                <a:gd name="T59" fmla="*/ 440 h 443"/>
                <a:gd name="T60" fmla="*/ 710 w 952"/>
                <a:gd name="T61" fmla="*/ 386 h 443"/>
                <a:gd name="T62" fmla="*/ 776 w 952"/>
                <a:gd name="T63" fmla="*/ 313 h 443"/>
                <a:gd name="T64" fmla="*/ 845 w 952"/>
                <a:gd name="T65" fmla="*/ 263 h 443"/>
                <a:gd name="T66" fmla="*/ 907 w 952"/>
                <a:gd name="T67" fmla="*/ 237 h 443"/>
                <a:gd name="T68" fmla="*/ 945 w 952"/>
                <a:gd name="T69" fmla="*/ 218 h 443"/>
                <a:gd name="T70" fmla="*/ 952 w 952"/>
                <a:gd name="T71" fmla="*/ 163 h 443"/>
                <a:gd name="T72" fmla="*/ 937 w 952"/>
                <a:gd name="T73" fmla="*/ 92 h 443"/>
                <a:gd name="T74" fmla="*/ 911 w 952"/>
                <a:gd name="T75" fmla="*/ 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2" h="443">
                  <a:moveTo>
                    <a:pt x="895" y="24"/>
                  </a:moveTo>
                  <a:lnTo>
                    <a:pt x="885" y="21"/>
                  </a:lnTo>
                  <a:lnTo>
                    <a:pt x="869" y="19"/>
                  </a:lnTo>
                  <a:lnTo>
                    <a:pt x="850" y="19"/>
                  </a:lnTo>
                  <a:lnTo>
                    <a:pt x="826" y="19"/>
                  </a:lnTo>
                  <a:lnTo>
                    <a:pt x="800" y="19"/>
                  </a:lnTo>
                  <a:lnTo>
                    <a:pt x="769" y="19"/>
                  </a:lnTo>
                  <a:lnTo>
                    <a:pt x="739" y="19"/>
                  </a:lnTo>
                  <a:lnTo>
                    <a:pt x="708" y="19"/>
                  </a:lnTo>
                  <a:lnTo>
                    <a:pt x="677" y="21"/>
                  </a:lnTo>
                  <a:lnTo>
                    <a:pt x="644" y="21"/>
                  </a:lnTo>
                  <a:lnTo>
                    <a:pt x="616" y="21"/>
                  </a:lnTo>
                  <a:lnTo>
                    <a:pt x="587" y="19"/>
                  </a:lnTo>
                  <a:lnTo>
                    <a:pt x="561" y="19"/>
                  </a:lnTo>
                  <a:lnTo>
                    <a:pt x="540" y="17"/>
                  </a:lnTo>
                  <a:lnTo>
                    <a:pt x="521" y="14"/>
                  </a:lnTo>
                  <a:lnTo>
                    <a:pt x="509" y="10"/>
                  </a:lnTo>
                  <a:lnTo>
                    <a:pt x="495" y="5"/>
                  </a:lnTo>
                  <a:lnTo>
                    <a:pt x="473" y="3"/>
                  </a:lnTo>
                  <a:lnTo>
                    <a:pt x="450" y="3"/>
                  </a:lnTo>
                  <a:lnTo>
                    <a:pt x="419" y="0"/>
                  </a:lnTo>
                  <a:lnTo>
                    <a:pt x="386" y="0"/>
                  </a:lnTo>
                  <a:lnTo>
                    <a:pt x="348" y="0"/>
                  </a:lnTo>
                  <a:lnTo>
                    <a:pt x="310" y="3"/>
                  </a:lnTo>
                  <a:lnTo>
                    <a:pt x="272" y="3"/>
                  </a:lnTo>
                  <a:lnTo>
                    <a:pt x="232" y="5"/>
                  </a:lnTo>
                  <a:lnTo>
                    <a:pt x="196" y="5"/>
                  </a:lnTo>
                  <a:lnTo>
                    <a:pt x="161" y="7"/>
                  </a:lnTo>
                  <a:lnTo>
                    <a:pt x="128" y="7"/>
                  </a:lnTo>
                  <a:lnTo>
                    <a:pt x="99" y="7"/>
                  </a:lnTo>
                  <a:lnTo>
                    <a:pt x="76" y="7"/>
                  </a:lnTo>
                  <a:lnTo>
                    <a:pt x="57" y="7"/>
                  </a:lnTo>
                  <a:lnTo>
                    <a:pt x="45" y="5"/>
                  </a:lnTo>
                  <a:lnTo>
                    <a:pt x="19" y="33"/>
                  </a:lnTo>
                  <a:lnTo>
                    <a:pt x="2" y="109"/>
                  </a:lnTo>
                  <a:lnTo>
                    <a:pt x="0" y="187"/>
                  </a:lnTo>
                  <a:lnTo>
                    <a:pt x="17" y="230"/>
                  </a:lnTo>
                  <a:lnTo>
                    <a:pt x="33" y="237"/>
                  </a:lnTo>
                  <a:lnTo>
                    <a:pt x="54" y="249"/>
                  </a:lnTo>
                  <a:lnTo>
                    <a:pt x="76" y="263"/>
                  </a:lnTo>
                  <a:lnTo>
                    <a:pt x="97" y="284"/>
                  </a:lnTo>
                  <a:lnTo>
                    <a:pt x="118" y="310"/>
                  </a:lnTo>
                  <a:lnTo>
                    <a:pt x="137" y="343"/>
                  </a:lnTo>
                  <a:lnTo>
                    <a:pt x="151" y="381"/>
                  </a:lnTo>
                  <a:lnTo>
                    <a:pt x="163" y="429"/>
                  </a:lnTo>
                  <a:lnTo>
                    <a:pt x="175" y="436"/>
                  </a:lnTo>
                  <a:lnTo>
                    <a:pt x="201" y="438"/>
                  </a:lnTo>
                  <a:lnTo>
                    <a:pt x="239" y="436"/>
                  </a:lnTo>
                  <a:lnTo>
                    <a:pt x="284" y="433"/>
                  </a:lnTo>
                  <a:lnTo>
                    <a:pt x="331" y="431"/>
                  </a:lnTo>
                  <a:lnTo>
                    <a:pt x="374" y="426"/>
                  </a:lnTo>
                  <a:lnTo>
                    <a:pt x="410" y="424"/>
                  </a:lnTo>
                  <a:lnTo>
                    <a:pt x="433" y="424"/>
                  </a:lnTo>
                  <a:lnTo>
                    <a:pt x="455" y="426"/>
                  </a:lnTo>
                  <a:lnTo>
                    <a:pt x="488" y="431"/>
                  </a:lnTo>
                  <a:lnTo>
                    <a:pt x="526" y="436"/>
                  </a:lnTo>
                  <a:lnTo>
                    <a:pt x="568" y="440"/>
                  </a:lnTo>
                  <a:lnTo>
                    <a:pt x="608" y="443"/>
                  </a:lnTo>
                  <a:lnTo>
                    <a:pt x="644" y="443"/>
                  </a:lnTo>
                  <a:lnTo>
                    <a:pt x="670" y="440"/>
                  </a:lnTo>
                  <a:lnTo>
                    <a:pt x="682" y="436"/>
                  </a:lnTo>
                  <a:lnTo>
                    <a:pt x="710" y="386"/>
                  </a:lnTo>
                  <a:lnTo>
                    <a:pt x="743" y="346"/>
                  </a:lnTo>
                  <a:lnTo>
                    <a:pt x="776" y="313"/>
                  </a:lnTo>
                  <a:lnTo>
                    <a:pt x="812" y="284"/>
                  </a:lnTo>
                  <a:lnTo>
                    <a:pt x="845" y="263"/>
                  </a:lnTo>
                  <a:lnTo>
                    <a:pt x="876" y="249"/>
                  </a:lnTo>
                  <a:lnTo>
                    <a:pt x="907" y="237"/>
                  </a:lnTo>
                  <a:lnTo>
                    <a:pt x="930" y="230"/>
                  </a:lnTo>
                  <a:lnTo>
                    <a:pt x="945" y="218"/>
                  </a:lnTo>
                  <a:lnTo>
                    <a:pt x="949" y="197"/>
                  </a:lnTo>
                  <a:lnTo>
                    <a:pt x="952" y="163"/>
                  </a:lnTo>
                  <a:lnTo>
                    <a:pt x="947" y="128"/>
                  </a:lnTo>
                  <a:lnTo>
                    <a:pt x="937" y="92"/>
                  </a:lnTo>
                  <a:lnTo>
                    <a:pt x="926" y="62"/>
                  </a:lnTo>
                  <a:lnTo>
                    <a:pt x="911" y="36"/>
                  </a:lnTo>
                  <a:lnTo>
                    <a:pt x="895"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62" name="Freeform 34"/>
            <p:cNvSpPr>
              <a:spLocks/>
            </p:cNvSpPr>
            <p:nvPr/>
          </p:nvSpPr>
          <p:spPr bwMode="auto">
            <a:xfrm>
              <a:off x="4713" y="1087"/>
              <a:ext cx="237" cy="170"/>
            </a:xfrm>
            <a:custGeom>
              <a:avLst/>
              <a:gdLst>
                <a:gd name="T0" fmla="*/ 360 w 360"/>
                <a:gd name="T1" fmla="*/ 268 h 270"/>
                <a:gd name="T2" fmla="*/ 351 w 360"/>
                <a:gd name="T3" fmla="*/ 270 h 270"/>
                <a:gd name="T4" fmla="*/ 334 w 360"/>
                <a:gd name="T5" fmla="*/ 270 h 270"/>
                <a:gd name="T6" fmla="*/ 310 w 360"/>
                <a:gd name="T7" fmla="*/ 268 h 270"/>
                <a:gd name="T8" fmla="*/ 282 w 360"/>
                <a:gd name="T9" fmla="*/ 263 h 270"/>
                <a:gd name="T10" fmla="*/ 254 w 360"/>
                <a:gd name="T11" fmla="*/ 260 h 270"/>
                <a:gd name="T12" fmla="*/ 228 w 360"/>
                <a:gd name="T13" fmla="*/ 256 h 270"/>
                <a:gd name="T14" fmla="*/ 204 w 360"/>
                <a:gd name="T15" fmla="*/ 253 h 270"/>
                <a:gd name="T16" fmla="*/ 190 w 360"/>
                <a:gd name="T17" fmla="*/ 253 h 270"/>
                <a:gd name="T18" fmla="*/ 173 w 360"/>
                <a:gd name="T19" fmla="*/ 253 h 270"/>
                <a:gd name="T20" fmla="*/ 152 w 360"/>
                <a:gd name="T21" fmla="*/ 253 h 270"/>
                <a:gd name="T22" fmla="*/ 123 w 360"/>
                <a:gd name="T23" fmla="*/ 251 h 270"/>
                <a:gd name="T24" fmla="*/ 95 w 360"/>
                <a:gd name="T25" fmla="*/ 249 h 270"/>
                <a:gd name="T26" fmla="*/ 64 w 360"/>
                <a:gd name="T27" fmla="*/ 244 h 270"/>
                <a:gd name="T28" fmla="*/ 40 w 360"/>
                <a:gd name="T29" fmla="*/ 239 h 270"/>
                <a:gd name="T30" fmla="*/ 22 w 360"/>
                <a:gd name="T31" fmla="*/ 234 h 270"/>
                <a:gd name="T32" fmla="*/ 12 w 360"/>
                <a:gd name="T33" fmla="*/ 230 h 270"/>
                <a:gd name="T34" fmla="*/ 5 w 360"/>
                <a:gd name="T35" fmla="*/ 189 h 270"/>
                <a:gd name="T36" fmla="*/ 0 w 360"/>
                <a:gd name="T37" fmla="*/ 116 h 270"/>
                <a:gd name="T38" fmla="*/ 0 w 360"/>
                <a:gd name="T39" fmla="*/ 45 h 270"/>
                <a:gd name="T40" fmla="*/ 7 w 360"/>
                <a:gd name="T41" fmla="*/ 7 h 270"/>
                <a:gd name="T42" fmla="*/ 19 w 360"/>
                <a:gd name="T43" fmla="*/ 3 h 270"/>
                <a:gd name="T44" fmla="*/ 43 w 360"/>
                <a:gd name="T45" fmla="*/ 3 h 270"/>
                <a:gd name="T46" fmla="*/ 71 w 360"/>
                <a:gd name="T47" fmla="*/ 0 h 270"/>
                <a:gd name="T48" fmla="*/ 107 w 360"/>
                <a:gd name="T49" fmla="*/ 0 h 270"/>
                <a:gd name="T50" fmla="*/ 140 w 360"/>
                <a:gd name="T51" fmla="*/ 3 h 270"/>
                <a:gd name="T52" fmla="*/ 171 w 360"/>
                <a:gd name="T53" fmla="*/ 5 h 270"/>
                <a:gd name="T54" fmla="*/ 194 w 360"/>
                <a:gd name="T55" fmla="*/ 7 h 270"/>
                <a:gd name="T56" fmla="*/ 206 w 360"/>
                <a:gd name="T57" fmla="*/ 10 h 270"/>
                <a:gd name="T58" fmla="*/ 218 w 360"/>
                <a:gd name="T59" fmla="*/ 21 h 270"/>
                <a:gd name="T60" fmla="*/ 239 w 360"/>
                <a:gd name="T61" fmla="*/ 50 h 270"/>
                <a:gd name="T62" fmla="*/ 268 w 360"/>
                <a:gd name="T63" fmla="*/ 88 h 270"/>
                <a:gd name="T64" fmla="*/ 296 w 360"/>
                <a:gd name="T65" fmla="*/ 133 h 270"/>
                <a:gd name="T66" fmla="*/ 322 w 360"/>
                <a:gd name="T67" fmla="*/ 178 h 270"/>
                <a:gd name="T68" fmla="*/ 346 w 360"/>
                <a:gd name="T69" fmla="*/ 220 h 270"/>
                <a:gd name="T70" fmla="*/ 358 w 360"/>
                <a:gd name="T71" fmla="*/ 251 h 270"/>
                <a:gd name="T72" fmla="*/ 360 w 360"/>
                <a:gd name="T73" fmla="*/ 26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0" h="270">
                  <a:moveTo>
                    <a:pt x="360" y="268"/>
                  </a:moveTo>
                  <a:lnTo>
                    <a:pt x="351" y="270"/>
                  </a:lnTo>
                  <a:lnTo>
                    <a:pt x="334" y="270"/>
                  </a:lnTo>
                  <a:lnTo>
                    <a:pt x="310" y="268"/>
                  </a:lnTo>
                  <a:lnTo>
                    <a:pt x="282" y="263"/>
                  </a:lnTo>
                  <a:lnTo>
                    <a:pt x="254" y="260"/>
                  </a:lnTo>
                  <a:lnTo>
                    <a:pt x="228" y="256"/>
                  </a:lnTo>
                  <a:lnTo>
                    <a:pt x="204" y="253"/>
                  </a:lnTo>
                  <a:lnTo>
                    <a:pt x="190" y="253"/>
                  </a:lnTo>
                  <a:lnTo>
                    <a:pt x="173" y="253"/>
                  </a:lnTo>
                  <a:lnTo>
                    <a:pt x="152" y="253"/>
                  </a:lnTo>
                  <a:lnTo>
                    <a:pt x="123" y="251"/>
                  </a:lnTo>
                  <a:lnTo>
                    <a:pt x="95" y="249"/>
                  </a:lnTo>
                  <a:lnTo>
                    <a:pt x="64" y="244"/>
                  </a:lnTo>
                  <a:lnTo>
                    <a:pt x="40" y="239"/>
                  </a:lnTo>
                  <a:lnTo>
                    <a:pt x="22" y="234"/>
                  </a:lnTo>
                  <a:lnTo>
                    <a:pt x="12" y="230"/>
                  </a:lnTo>
                  <a:lnTo>
                    <a:pt x="5" y="189"/>
                  </a:lnTo>
                  <a:lnTo>
                    <a:pt x="0" y="116"/>
                  </a:lnTo>
                  <a:lnTo>
                    <a:pt x="0" y="45"/>
                  </a:lnTo>
                  <a:lnTo>
                    <a:pt x="7" y="7"/>
                  </a:lnTo>
                  <a:lnTo>
                    <a:pt x="19" y="3"/>
                  </a:lnTo>
                  <a:lnTo>
                    <a:pt x="43" y="3"/>
                  </a:lnTo>
                  <a:lnTo>
                    <a:pt x="71" y="0"/>
                  </a:lnTo>
                  <a:lnTo>
                    <a:pt x="107" y="0"/>
                  </a:lnTo>
                  <a:lnTo>
                    <a:pt x="140" y="3"/>
                  </a:lnTo>
                  <a:lnTo>
                    <a:pt x="171" y="5"/>
                  </a:lnTo>
                  <a:lnTo>
                    <a:pt x="194" y="7"/>
                  </a:lnTo>
                  <a:lnTo>
                    <a:pt x="206" y="10"/>
                  </a:lnTo>
                  <a:lnTo>
                    <a:pt x="218" y="21"/>
                  </a:lnTo>
                  <a:lnTo>
                    <a:pt x="239" y="50"/>
                  </a:lnTo>
                  <a:lnTo>
                    <a:pt x="268" y="88"/>
                  </a:lnTo>
                  <a:lnTo>
                    <a:pt x="296" y="133"/>
                  </a:lnTo>
                  <a:lnTo>
                    <a:pt x="322" y="178"/>
                  </a:lnTo>
                  <a:lnTo>
                    <a:pt x="346" y="220"/>
                  </a:lnTo>
                  <a:lnTo>
                    <a:pt x="358" y="251"/>
                  </a:lnTo>
                  <a:lnTo>
                    <a:pt x="360" y="2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63" name="Freeform 35"/>
            <p:cNvSpPr>
              <a:spLocks/>
            </p:cNvSpPr>
            <p:nvPr/>
          </p:nvSpPr>
          <p:spPr bwMode="auto">
            <a:xfrm>
              <a:off x="4398" y="1099"/>
              <a:ext cx="249" cy="141"/>
            </a:xfrm>
            <a:custGeom>
              <a:avLst/>
              <a:gdLst>
                <a:gd name="T0" fmla="*/ 358 w 377"/>
                <a:gd name="T1" fmla="*/ 5 h 225"/>
                <a:gd name="T2" fmla="*/ 367 w 377"/>
                <a:gd name="T3" fmla="*/ 38 h 225"/>
                <a:gd name="T4" fmla="*/ 372 w 377"/>
                <a:gd name="T5" fmla="*/ 102 h 225"/>
                <a:gd name="T6" fmla="*/ 372 w 377"/>
                <a:gd name="T7" fmla="*/ 166 h 225"/>
                <a:gd name="T8" fmla="*/ 377 w 377"/>
                <a:gd name="T9" fmla="*/ 206 h 225"/>
                <a:gd name="T10" fmla="*/ 374 w 377"/>
                <a:gd name="T11" fmla="*/ 211 h 225"/>
                <a:gd name="T12" fmla="*/ 363 w 377"/>
                <a:gd name="T13" fmla="*/ 215 h 225"/>
                <a:gd name="T14" fmla="*/ 346 w 377"/>
                <a:gd name="T15" fmla="*/ 218 h 225"/>
                <a:gd name="T16" fmla="*/ 322 w 377"/>
                <a:gd name="T17" fmla="*/ 220 h 225"/>
                <a:gd name="T18" fmla="*/ 294 w 377"/>
                <a:gd name="T19" fmla="*/ 223 h 225"/>
                <a:gd name="T20" fmla="*/ 263 w 377"/>
                <a:gd name="T21" fmla="*/ 225 h 225"/>
                <a:gd name="T22" fmla="*/ 230 w 377"/>
                <a:gd name="T23" fmla="*/ 225 h 225"/>
                <a:gd name="T24" fmla="*/ 195 w 377"/>
                <a:gd name="T25" fmla="*/ 225 h 225"/>
                <a:gd name="T26" fmla="*/ 159 w 377"/>
                <a:gd name="T27" fmla="*/ 225 h 225"/>
                <a:gd name="T28" fmla="*/ 123 w 377"/>
                <a:gd name="T29" fmla="*/ 225 h 225"/>
                <a:gd name="T30" fmla="*/ 93 w 377"/>
                <a:gd name="T31" fmla="*/ 223 h 225"/>
                <a:gd name="T32" fmla="*/ 64 w 377"/>
                <a:gd name="T33" fmla="*/ 220 h 225"/>
                <a:gd name="T34" fmla="*/ 38 w 377"/>
                <a:gd name="T35" fmla="*/ 218 h 225"/>
                <a:gd name="T36" fmla="*/ 19 w 377"/>
                <a:gd name="T37" fmla="*/ 215 h 225"/>
                <a:gd name="T38" fmla="*/ 5 w 377"/>
                <a:gd name="T39" fmla="*/ 211 h 225"/>
                <a:gd name="T40" fmla="*/ 0 w 377"/>
                <a:gd name="T41" fmla="*/ 206 h 225"/>
                <a:gd name="T42" fmla="*/ 3 w 377"/>
                <a:gd name="T43" fmla="*/ 192 h 225"/>
                <a:gd name="T44" fmla="*/ 15 w 377"/>
                <a:gd name="T45" fmla="*/ 166 h 225"/>
                <a:gd name="T46" fmla="*/ 31 w 377"/>
                <a:gd name="T47" fmla="*/ 133 h 225"/>
                <a:gd name="T48" fmla="*/ 55 w 377"/>
                <a:gd name="T49" fmla="*/ 97 h 225"/>
                <a:gd name="T50" fmla="*/ 79 w 377"/>
                <a:gd name="T51" fmla="*/ 64 h 225"/>
                <a:gd name="T52" fmla="*/ 107 w 377"/>
                <a:gd name="T53" fmla="*/ 36 h 225"/>
                <a:gd name="T54" fmla="*/ 133 w 377"/>
                <a:gd name="T55" fmla="*/ 14 h 225"/>
                <a:gd name="T56" fmla="*/ 157 w 377"/>
                <a:gd name="T57" fmla="*/ 7 h 225"/>
                <a:gd name="T58" fmla="*/ 183 w 377"/>
                <a:gd name="T59" fmla="*/ 7 h 225"/>
                <a:gd name="T60" fmla="*/ 211 w 377"/>
                <a:gd name="T61" fmla="*/ 5 h 225"/>
                <a:gd name="T62" fmla="*/ 242 w 377"/>
                <a:gd name="T63" fmla="*/ 2 h 225"/>
                <a:gd name="T64" fmla="*/ 273 w 377"/>
                <a:gd name="T65" fmla="*/ 0 h 225"/>
                <a:gd name="T66" fmla="*/ 301 w 377"/>
                <a:gd name="T67" fmla="*/ 0 h 225"/>
                <a:gd name="T68" fmla="*/ 327 w 377"/>
                <a:gd name="T69" fmla="*/ 0 h 225"/>
                <a:gd name="T70" fmla="*/ 346 w 377"/>
                <a:gd name="T71" fmla="*/ 0 h 225"/>
                <a:gd name="T72" fmla="*/ 358 w 377"/>
                <a:gd name="T73" fmla="*/ 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7" h="225">
                  <a:moveTo>
                    <a:pt x="358" y="5"/>
                  </a:moveTo>
                  <a:lnTo>
                    <a:pt x="367" y="38"/>
                  </a:lnTo>
                  <a:lnTo>
                    <a:pt x="372" y="102"/>
                  </a:lnTo>
                  <a:lnTo>
                    <a:pt x="372" y="166"/>
                  </a:lnTo>
                  <a:lnTo>
                    <a:pt x="377" y="206"/>
                  </a:lnTo>
                  <a:lnTo>
                    <a:pt x="374" y="211"/>
                  </a:lnTo>
                  <a:lnTo>
                    <a:pt x="363" y="215"/>
                  </a:lnTo>
                  <a:lnTo>
                    <a:pt x="346" y="218"/>
                  </a:lnTo>
                  <a:lnTo>
                    <a:pt x="322" y="220"/>
                  </a:lnTo>
                  <a:lnTo>
                    <a:pt x="294" y="223"/>
                  </a:lnTo>
                  <a:lnTo>
                    <a:pt x="263" y="225"/>
                  </a:lnTo>
                  <a:lnTo>
                    <a:pt x="230" y="225"/>
                  </a:lnTo>
                  <a:lnTo>
                    <a:pt x="195" y="225"/>
                  </a:lnTo>
                  <a:lnTo>
                    <a:pt x="159" y="225"/>
                  </a:lnTo>
                  <a:lnTo>
                    <a:pt x="123" y="225"/>
                  </a:lnTo>
                  <a:lnTo>
                    <a:pt x="93" y="223"/>
                  </a:lnTo>
                  <a:lnTo>
                    <a:pt x="64" y="220"/>
                  </a:lnTo>
                  <a:lnTo>
                    <a:pt x="38" y="218"/>
                  </a:lnTo>
                  <a:lnTo>
                    <a:pt x="19" y="215"/>
                  </a:lnTo>
                  <a:lnTo>
                    <a:pt x="5" y="211"/>
                  </a:lnTo>
                  <a:lnTo>
                    <a:pt x="0" y="206"/>
                  </a:lnTo>
                  <a:lnTo>
                    <a:pt x="3" y="192"/>
                  </a:lnTo>
                  <a:lnTo>
                    <a:pt x="15" y="166"/>
                  </a:lnTo>
                  <a:lnTo>
                    <a:pt x="31" y="133"/>
                  </a:lnTo>
                  <a:lnTo>
                    <a:pt x="55" y="97"/>
                  </a:lnTo>
                  <a:lnTo>
                    <a:pt x="79" y="64"/>
                  </a:lnTo>
                  <a:lnTo>
                    <a:pt x="107" y="36"/>
                  </a:lnTo>
                  <a:lnTo>
                    <a:pt x="133" y="14"/>
                  </a:lnTo>
                  <a:lnTo>
                    <a:pt x="157" y="7"/>
                  </a:lnTo>
                  <a:lnTo>
                    <a:pt x="183" y="7"/>
                  </a:lnTo>
                  <a:lnTo>
                    <a:pt x="211" y="5"/>
                  </a:lnTo>
                  <a:lnTo>
                    <a:pt x="242" y="2"/>
                  </a:lnTo>
                  <a:lnTo>
                    <a:pt x="273" y="0"/>
                  </a:lnTo>
                  <a:lnTo>
                    <a:pt x="301" y="0"/>
                  </a:lnTo>
                  <a:lnTo>
                    <a:pt x="327" y="0"/>
                  </a:lnTo>
                  <a:lnTo>
                    <a:pt x="346" y="0"/>
                  </a:lnTo>
                  <a:lnTo>
                    <a:pt x="358"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4964" name="AutoShape 36"/>
          <p:cNvSpPr>
            <a:spLocks noChangeArrowheads="1"/>
          </p:cNvSpPr>
          <p:nvPr/>
        </p:nvSpPr>
        <p:spPr bwMode="auto">
          <a:xfrm>
            <a:off x="838200" y="4038600"/>
            <a:ext cx="2209800" cy="914400"/>
          </a:xfrm>
          <a:prstGeom prst="wedgeRoundRectCallout">
            <a:avLst>
              <a:gd name="adj1" fmla="val 60343"/>
              <a:gd name="adj2" fmla="val 10503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1800" b="1"/>
              <a:t>Don’t be late for</a:t>
            </a:r>
          </a:p>
          <a:p>
            <a:pPr algn="ctr"/>
            <a:r>
              <a:rPr lang="en-US" sz="1800" b="1"/>
              <a:t>process control class.</a:t>
            </a:r>
          </a:p>
        </p:txBody>
      </p:sp>
      <p:sp>
        <p:nvSpPr>
          <p:cNvPr id="124965" name="AutoShape 37"/>
          <p:cNvSpPr>
            <a:spLocks noChangeArrowheads="1"/>
          </p:cNvSpPr>
          <p:nvPr/>
        </p:nvSpPr>
        <p:spPr bwMode="auto">
          <a:xfrm>
            <a:off x="2286000" y="2895600"/>
            <a:ext cx="2209800" cy="914400"/>
          </a:xfrm>
          <a:prstGeom prst="wedgeRoundRectCallout">
            <a:avLst>
              <a:gd name="adj1" fmla="val 28593"/>
              <a:gd name="adj2" fmla="val 18350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1800" b="1"/>
              <a:t>Don’t get a ticket</a:t>
            </a:r>
          </a:p>
          <a:p>
            <a:pPr algn="ctr"/>
            <a:r>
              <a:rPr lang="en-US" sz="1800" b="1"/>
              <a:t>for speeding.</a:t>
            </a:r>
          </a:p>
        </p:txBody>
      </p:sp>
      <p:sp>
        <p:nvSpPr>
          <p:cNvPr id="124966" name="AutoShape 38"/>
          <p:cNvSpPr>
            <a:spLocks noChangeArrowheads="1"/>
          </p:cNvSpPr>
          <p:nvPr/>
        </p:nvSpPr>
        <p:spPr bwMode="auto">
          <a:xfrm>
            <a:off x="5334000" y="2971800"/>
            <a:ext cx="2209800" cy="914400"/>
          </a:xfrm>
          <a:prstGeom prst="wedgeRoundRectCallout">
            <a:avLst>
              <a:gd name="adj1" fmla="val -71338"/>
              <a:gd name="adj2" fmla="val 18854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1800" b="1"/>
              <a:t>Get through the </a:t>
            </a:r>
          </a:p>
          <a:p>
            <a:pPr algn="ctr"/>
            <a:r>
              <a:rPr lang="en-US" sz="1800" b="1"/>
              <a:t>intersection before</a:t>
            </a:r>
          </a:p>
          <a:p>
            <a:pPr algn="ctr"/>
            <a:r>
              <a:rPr lang="en-US" sz="1800" b="1"/>
              <a:t>the light turns red.</a:t>
            </a:r>
          </a:p>
        </p:txBody>
      </p:sp>
      <p:sp>
        <p:nvSpPr>
          <p:cNvPr id="124967" name="AutoShape 39"/>
          <p:cNvSpPr>
            <a:spLocks noChangeArrowheads="1"/>
          </p:cNvSpPr>
          <p:nvPr/>
        </p:nvSpPr>
        <p:spPr bwMode="auto">
          <a:xfrm>
            <a:off x="6477000" y="4267200"/>
            <a:ext cx="2209800" cy="914400"/>
          </a:xfrm>
          <a:prstGeom prst="wedgeRoundRectCallout">
            <a:avLst>
              <a:gd name="adj1" fmla="val -93389"/>
              <a:gd name="adj2" fmla="val 9010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1800" b="1"/>
              <a:t>Don’t skid on </a:t>
            </a:r>
          </a:p>
          <a:p>
            <a:pPr algn="ctr"/>
            <a:r>
              <a:rPr lang="en-US" sz="1800" b="1"/>
              <a:t>the icy road.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grpSp>
        <p:nvGrpSpPr>
          <p:cNvPr id="113681" name="Group 17"/>
          <p:cNvGrpSpPr>
            <a:grpSpLocks/>
          </p:cNvGrpSpPr>
          <p:nvPr/>
        </p:nvGrpSpPr>
        <p:grpSpPr bwMode="auto">
          <a:xfrm>
            <a:off x="685800" y="1143000"/>
            <a:ext cx="1981200" cy="1371600"/>
            <a:chOff x="432" y="720"/>
            <a:chExt cx="1248" cy="864"/>
          </a:xfrm>
        </p:grpSpPr>
        <p:sp>
          <p:nvSpPr>
            <p:cNvPr id="113679" name="Rectangle 15"/>
            <p:cNvSpPr>
              <a:spLocks noChangeArrowheads="1"/>
            </p:cNvSpPr>
            <p:nvPr/>
          </p:nvSpPr>
          <p:spPr bwMode="auto">
            <a:xfrm>
              <a:off x="432" y="720"/>
              <a:ext cx="1248" cy="864"/>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13678" name="Group 14"/>
            <p:cNvGrpSpPr>
              <a:grpSpLocks/>
            </p:cNvGrpSpPr>
            <p:nvPr/>
          </p:nvGrpSpPr>
          <p:grpSpPr bwMode="auto">
            <a:xfrm>
              <a:off x="679" y="775"/>
              <a:ext cx="761" cy="761"/>
              <a:chOff x="2064" y="1811"/>
              <a:chExt cx="1680" cy="1440"/>
            </a:xfrm>
          </p:grpSpPr>
          <p:sp>
            <p:nvSpPr>
              <p:cNvPr id="113667" name="Oval 3"/>
              <p:cNvSpPr>
                <a:spLocks noChangeArrowheads="1"/>
              </p:cNvSpPr>
              <p:nvPr/>
            </p:nvSpPr>
            <p:spPr bwMode="auto">
              <a:xfrm>
                <a:off x="2064"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668" name="Oval 4"/>
              <p:cNvSpPr>
                <a:spLocks noChangeArrowheads="1"/>
              </p:cNvSpPr>
              <p:nvPr/>
            </p:nvSpPr>
            <p:spPr bwMode="auto">
              <a:xfrm>
                <a:off x="2592"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669" name="Oval 5"/>
              <p:cNvSpPr>
                <a:spLocks noChangeArrowheads="1"/>
              </p:cNvSpPr>
              <p:nvPr/>
            </p:nvSpPr>
            <p:spPr bwMode="auto">
              <a:xfrm>
                <a:off x="3408"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670" name="Oval 6"/>
              <p:cNvSpPr>
                <a:spLocks noChangeArrowheads="1"/>
              </p:cNvSpPr>
              <p:nvPr/>
            </p:nvSpPr>
            <p:spPr bwMode="auto">
              <a:xfrm>
                <a:off x="2784" y="2736"/>
                <a:ext cx="144" cy="14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13671" name="Object 7"/>
              <p:cNvGraphicFramePr>
                <a:graphicFrameLocks noChangeAspect="1"/>
              </p:cNvGraphicFramePr>
              <p:nvPr/>
            </p:nvGraphicFramePr>
            <p:xfrm>
              <a:off x="2689" y="2966"/>
              <a:ext cx="346" cy="285"/>
            </p:xfrm>
            <a:graphic>
              <a:graphicData uri="http://schemas.openxmlformats.org/presentationml/2006/ole">
                <mc:AlternateContent xmlns:mc="http://schemas.openxmlformats.org/markup-compatibility/2006">
                  <mc:Choice xmlns:v="urn:schemas-microsoft-com:vml" Requires="v">
                    <p:oleObj spid="_x0000_s113784" name="VISIO" r:id="rId3" imgW="1052640" imgH="918720" progId="Visio.Drawing.4">
                      <p:embed/>
                    </p:oleObj>
                  </mc:Choice>
                  <mc:Fallback>
                    <p:oleObj name="VISIO" r:id="rId3" imgW="1052640" imgH="918720" progId="Visio.Drawing.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9" y="2966"/>
                            <a:ext cx="346" cy="28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672" name="Line 8"/>
              <p:cNvSpPr>
                <a:spLocks noChangeShapeType="1"/>
              </p:cNvSpPr>
              <p:nvPr/>
            </p:nvSpPr>
            <p:spPr bwMode="auto">
              <a:xfrm>
                <a:off x="2304" y="2544"/>
                <a:ext cx="480" cy="2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673" name="Line 9"/>
              <p:cNvSpPr>
                <a:spLocks noChangeShapeType="1"/>
              </p:cNvSpPr>
              <p:nvPr/>
            </p:nvSpPr>
            <p:spPr bwMode="auto">
              <a:xfrm>
                <a:off x="2784" y="2544"/>
                <a:ext cx="48" cy="19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674" name="Line 10"/>
              <p:cNvSpPr>
                <a:spLocks noChangeShapeType="1"/>
              </p:cNvSpPr>
              <p:nvPr/>
            </p:nvSpPr>
            <p:spPr bwMode="auto">
              <a:xfrm flipH="1">
                <a:off x="2928" y="2544"/>
                <a:ext cx="576" cy="2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675" name="Line 11"/>
              <p:cNvSpPr>
                <a:spLocks noChangeShapeType="1"/>
              </p:cNvSpPr>
              <p:nvPr/>
            </p:nvSpPr>
            <p:spPr bwMode="auto">
              <a:xfrm flipV="1">
                <a:off x="2861" y="2884"/>
                <a:ext cx="0" cy="106"/>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676" name="Text Box 12"/>
              <p:cNvSpPr txBox="1">
                <a:spLocks noChangeArrowheads="1"/>
              </p:cNvSpPr>
              <p:nvPr/>
            </p:nvSpPr>
            <p:spPr bwMode="auto">
              <a:xfrm>
                <a:off x="2192" y="1811"/>
                <a:ext cx="1420" cy="339"/>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solidFill>
                      <a:schemeClr val="accent2"/>
                    </a:solidFill>
                  </a:rPr>
                  <a:t>Signal Select</a:t>
                </a:r>
                <a:endParaRPr lang="en-US" sz="1000"/>
              </a:p>
            </p:txBody>
          </p:sp>
          <p:sp>
            <p:nvSpPr>
              <p:cNvPr id="113677" name="Text Box 13"/>
              <p:cNvSpPr txBox="1">
                <a:spLocks noChangeArrowheads="1"/>
              </p:cNvSpPr>
              <p:nvPr/>
            </p:nvSpPr>
            <p:spPr bwMode="auto">
              <a:xfrm>
                <a:off x="2907" y="2250"/>
                <a:ext cx="519" cy="25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800">
                    <a:sym typeface="Symbol" pitchFamily="18" charset="2"/>
                  </a:rPr>
                  <a:t>  </a:t>
                </a:r>
                <a:endParaRPr lang="en-US" sz="800"/>
              </a:p>
            </p:txBody>
          </p:sp>
        </p:grpSp>
      </p:grpSp>
      <p:sp>
        <p:nvSpPr>
          <p:cNvPr id="113682" name="Text Box 18"/>
          <p:cNvSpPr txBox="1">
            <a:spLocks noChangeArrowheads="1"/>
          </p:cNvSpPr>
          <p:nvPr/>
        </p:nvSpPr>
        <p:spPr bwMode="auto">
          <a:xfrm>
            <a:off x="2895600" y="1524000"/>
            <a:ext cx="5410200" cy="7016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a:t>Now, we will address the other method, </a:t>
            </a:r>
            <a:r>
              <a:rPr lang="en-US" sz="2000" b="1">
                <a:solidFill>
                  <a:schemeClr val="accent2"/>
                </a:solidFill>
              </a:rPr>
              <a:t>split range</a:t>
            </a:r>
            <a:r>
              <a:rPr lang="en-US" sz="2000" b="1"/>
              <a:t>.  Again, we consider a process example.</a:t>
            </a:r>
          </a:p>
        </p:txBody>
      </p:sp>
      <p:sp>
        <p:nvSpPr>
          <p:cNvPr id="113683" name="Text Box 19"/>
          <p:cNvSpPr txBox="1">
            <a:spLocks noChangeArrowheads="1"/>
          </p:cNvSpPr>
          <p:nvPr/>
        </p:nvSpPr>
        <p:spPr bwMode="auto">
          <a:xfrm>
            <a:off x="685800" y="2590800"/>
            <a:ext cx="8001000" cy="1320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a:t>The process involves a CSTR with an exothermic reaction and a cooling coil.  Generally, we wish to control the composition of the reactant in the effluent.  However, we must keep the temperature below a maximum limit to prevent damaging the glass lining of the reactor.</a:t>
            </a:r>
          </a:p>
        </p:txBody>
      </p:sp>
      <p:graphicFrame>
        <p:nvGraphicFramePr>
          <p:cNvPr id="113721" name="Object 57"/>
          <p:cNvGraphicFramePr>
            <a:graphicFrameLocks noChangeAspect="1"/>
          </p:cNvGraphicFramePr>
          <p:nvPr/>
        </p:nvGraphicFramePr>
        <p:xfrm>
          <a:off x="7620000" y="5486400"/>
          <a:ext cx="442913" cy="1074738"/>
        </p:xfrm>
        <a:graphic>
          <a:graphicData uri="http://schemas.openxmlformats.org/presentationml/2006/ole">
            <mc:AlternateContent xmlns:mc="http://schemas.openxmlformats.org/markup-compatibility/2006">
              <mc:Choice xmlns:v="urn:schemas-microsoft-com:vml" Requires="v">
                <p:oleObj spid="_x0000_s113785" name="Clip" r:id="rId5" imgW="1621800" imgH="3934080" progId="MS_ClipArt_Gallery.5">
                  <p:embed/>
                </p:oleObj>
              </mc:Choice>
              <mc:Fallback>
                <p:oleObj name="Clip" r:id="rId5" imgW="1621800" imgH="3934080" progId="MS_ClipArt_Gallery.5">
                  <p:embed/>
                  <p:pic>
                    <p:nvPicPr>
                      <p:cNvPr id="0" name="Object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5486400"/>
                        <a:ext cx="442913" cy="107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722" name="AutoShape 58"/>
          <p:cNvSpPr>
            <a:spLocks noChangeArrowheads="1"/>
          </p:cNvSpPr>
          <p:nvPr/>
        </p:nvSpPr>
        <p:spPr bwMode="auto">
          <a:xfrm>
            <a:off x="4648200" y="4191000"/>
            <a:ext cx="4038600" cy="762000"/>
          </a:xfrm>
          <a:prstGeom prst="wedgeRoundRectCallout">
            <a:avLst>
              <a:gd name="adj1" fmla="val 29639"/>
              <a:gd name="adj2" fmla="val 10729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4488" indent="-344488"/>
            <a:r>
              <a:rPr lang="en-US" sz="1600" b="1"/>
              <a:t>I am not sure what to do, so let’s start </a:t>
            </a:r>
          </a:p>
          <a:p>
            <a:pPr marL="344488" indent="-344488"/>
            <a:r>
              <a:rPr lang="en-US" sz="1600" b="1"/>
              <a:t>with a controller for the composition.</a:t>
            </a:r>
          </a:p>
        </p:txBody>
      </p:sp>
      <p:grpSp>
        <p:nvGrpSpPr>
          <p:cNvPr id="113782" name="Group 118"/>
          <p:cNvGrpSpPr>
            <a:grpSpLocks/>
          </p:cNvGrpSpPr>
          <p:nvPr/>
        </p:nvGrpSpPr>
        <p:grpSpPr bwMode="auto">
          <a:xfrm>
            <a:off x="723900" y="3978275"/>
            <a:ext cx="3930650" cy="2795588"/>
            <a:chOff x="600" y="2544"/>
            <a:chExt cx="2476" cy="1761"/>
          </a:xfrm>
        </p:grpSpPr>
        <p:sp>
          <p:nvSpPr>
            <p:cNvPr id="113685" name="AutoShape 21"/>
            <p:cNvSpPr>
              <a:spLocks noChangeArrowheads="1"/>
            </p:cNvSpPr>
            <p:nvPr/>
          </p:nvSpPr>
          <p:spPr bwMode="auto">
            <a:xfrm>
              <a:off x="1170" y="3075"/>
              <a:ext cx="688" cy="812"/>
            </a:xfrm>
            <a:prstGeom prst="can">
              <a:avLst>
                <a:gd name="adj" fmla="val 29506"/>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86" name="AutoShape 22"/>
            <p:cNvSpPr>
              <a:spLocks noChangeArrowheads="1"/>
            </p:cNvSpPr>
            <p:nvPr/>
          </p:nvSpPr>
          <p:spPr bwMode="auto">
            <a:xfrm flipV="1">
              <a:off x="2108" y="3810"/>
              <a:ext cx="184" cy="79"/>
            </a:xfrm>
            <a:prstGeom prst="flowChartManualOperation">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87" name="AutoShape 23"/>
            <p:cNvSpPr>
              <a:spLocks noChangeArrowheads="1"/>
            </p:cNvSpPr>
            <p:nvPr/>
          </p:nvSpPr>
          <p:spPr bwMode="auto">
            <a:xfrm>
              <a:off x="1353" y="3599"/>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88" name="AutoShape 24"/>
            <p:cNvSpPr>
              <a:spLocks noChangeArrowheads="1"/>
            </p:cNvSpPr>
            <p:nvPr/>
          </p:nvSpPr>
          <p:spPr bwMode="auto">
            <a:xfrm>
              <a:off x="1276" y="3599"/>
              <a:ext cx="185"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89" name="AutoShape 25"/>
            <p:cNvSpPr>
              <a:spLocks noChangeArrowheads="1"/>
            </p:cNvSpPr>
            <p:nvPr/>
          </p:nvSpPr>
          <p:spPr bwMode="auto">
            <a:xfrm>
              <a:off x="1434" y="3599"/>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90" name="AutoShape 26"/>
            <p:cNvSpPr>
              <a:spLocks noChangeArrowheads="1"/>
            </p:cNvSpPr>
            <p:nvPr/>
          </p:nvSpPr>
          <p:spPr bwMode="auto">
            <a:xfrm>
              <a:off x="1488" y="3599"/>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91" name="AutoShape 27"/>
            <p:cNvSpPr>
              <a:spLocks noChangeArrowheads="1"/>
            </p:cNvSpPr>
            <p:nvPr/>
          </p:nvSpPr>
          <p:spPr bwMode="auto">
            <a:xfrm>
              <a:off x="1568" y="3599"/>
              <a:ext cx="184"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92" name="Line 28"/>
            <p:cNvSpPr>
              <a:spLocks noChangeShapeType="1"/>
            </p:cNvSpPr>
            <p:nvPr/>
          </p:nvSpPr>
          <p:spPr bwMode="auto">
            <a:xfrm>
              <a:off x="1276" y="3703"/>
              <a:ext cx="0" cy="393"/>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93" name="Line 29"/>
            <p:cNvSpPr>
              <a:spLocks noChangeShapeType="1"/>
            </p:cNvSpPr>
            <p:nvPr/>
          </p:nvSpPr>
          <p:spPr bwMode="auto">
            <a:xfrm>
              <a:off x="1752" y="3703"/>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3694" name="Group 30"/>
            <p:cNvGrpSpPr>
              <a:grpSpLocks/>
            </p:cNvGrpSpPr>
            <p:nvPr/>
          </p:nvGrpSpPr>
          <p:grpSpPr bwMode="auto">
            <a:xfrm>
              <a:off x="1679" y="4093"/>
              <a:ext cx="164" cy="157"/>
              <a:chOff x="306" y="575"/>
              <a:chExt cx="1142" cy="625"/>
            </a:xfrm>
          </p:grpSpPr>
          <p:sp>
            <p:nvSpPr>
              <p:cNvPr id="113695" name="Line 31"/>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96" name="Line 32"/>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97" name="Line 33"/>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98" name="Line 34"/>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99" name="Line 35"/>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00" name="Line 36"/>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01" name="Freeform 37"/>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3710" name="Oval 46"/>
            <p:cNvSpPr>
              <a:spLocks noChangeArrowheads="1"/>
            </p:cNvSpPr>
            <p:nvPr/>
          </p:nvSpPr>
          <p:spPr bwMode="auto">
            <a:xfrm>
              <a:off x="2098" y="3651"/>
              <a:ext cx="212" cy="184"/>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11" name="Line 47"/>
            <p:cNvSpPr>
              <a:spLocks noChangeShapeType="1"/>
            </p:cNvSpPr>
            <p:nvPr/>
          </p:nvSpPr>
          <p:spPr bwMode="auto">
            <a:xfrm flipH="1">
              <a:off x="1856" y="3752"/>
              <a:ext cx="34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12" name="Line 48"/>
            <p:cNvSpPr>
              <a:spLocks noChangeShapeType="1"/>
            </p:cNvSpPr>
            <p:nvPr/>
          </p:nvSpPr>
          <p:spPr bwMode="auto">
            <a:xfrm>
              <a:off x="2195" y="3654"/>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13" name="Line 49"/>
            <p:cNvSpPr>
              <a:spLocks noChangeShapeType="1"/>
            </p:cNvSpPr>
            <p:nvPr/>
          </p:nvSpPr>
          <p:spPr bwMode="auto">
            <a:xfrm>
              <a:off x="1752" y="4253"/>
              <a:ext cx="0" cy="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14" name="Line 50"/>
            <p:cNvSpPr>
              <a:spLocks noChangeShapeType="1"/>
            </p:cNvSpPr>
            <p:nvPr/>
          </p:nvSpPr>
          <p:spPr bwMode="auto">
            <a:xfrm>
              <a:off x="1328" y="2918"/>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15" name="Line 51"/>
            <p:cNvSpPr>
              <a:spLocks noChangeShapeType="1"/>
            </p:cNvSpPr>
            <p:nvPr/>
          </p:nvSpPr>
          <p:spPr bwMode="auto">
            <a:xfrm flipH="1" flipV="1">
              <a:off x="1051" y="2918"/>
              <a:ext cx="27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17" name="Oval 53"/>
            <p:cNvSpPr>
              <a:spLocks noChangeArrowheads="1"/>
            </p:cNvSpPr>
            <p:nvPr/>
          </p:nvSpPr>
          <p:spPr bwMode="auto">
            <a:xfrm>
              <a:off x="807" y="3234"/>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T</a:t>
              </a:r>
              <a:endParaRPr lang="en-US" sz="1800" b="1"/>
            </a:p>
          </p:txBody>
        </p:sp>
        <p:sp>
          <p:nvSpPr>
            <p:cNvPr id="113718" name="Oval 54"/>
            <p:cNvSpPr>
              <a:spLocks noChangeArrowheads="1"/>
            </p:cNvSpPr>
            <p:nvPr/>
          </p:nvSpPr>
          <p:spPr bwMode="auto">
            <a:xfrm>
              <a:off x="825" y="3571"/>
              <a:ext cx="250" cy="24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A</a:t>
              </a:r>
              <a:endParaRPr lang="en-US" b="1"/>
            </a:p>
          </p:txBody>
        </p:sp>
        <p:sp>
          <p:nvSpPr>
            <p:cNvPr id="113719" name="Line 55"/>
            <p:cNvSpPr>
              <a:spLocks noChangeShapeType="1"/>
            </p:cNvSpPr>
            <p:nvPr/>
          </p:nvSpPr>
          <p:spPr bwMode="auto">
            <a:xfrm>
              <a:off x="1090" y="3358"/>
              <a:ext cx="8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20" name="Line 56"/>
            <p:cNvSpPr>
              <a:spLocks noChangeShapeType="1"/>
            </p:cNvSpPr>
            <p:nvPr/>
          </p:nvSpPr>
          <p:spPr bwMode="auto">
            <a:xfrm>
              <a:off x="1074" y="3700"/>
              <a:ext cx="9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52" name="Oval 88"/>
            <p:cNvSpPr>
              <a:spLocks noChangeArrowheads="1"/>
            </p:cNvSpPr>
            <p:nvPr/>
          </p:nvSpPr>
          <p:spPr bwMode="auto">
            <a:xfrm>
              <a:off x="1930" y="3254"/>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LC</a:t>
              </a:r>
              <a:endParaRPr lang="en-US" sz="1800" b="1"/>
            </a:p>
          </p:txBody>
        </p:sp>
        <p:grpSp>
          <p:nvGrpSpPr>
            <p:cNvPr id="113753" name="Group 89"/>
            <p:cNvGrpSpPr>
              <a:grpSpLocks/>
            </p:cNvGrpSpPr>
            <p:nvPr/>
          </p:nvGrpSpPr>
          <p:grpSpPr bwMode="auto">
            <a:xfrm rot="-5400000">
              <a:off x="2551" y="3555"/>
              <a:ext cx="164" cy="157"/>
              <a:chOff x="306" y="575"/>
              <a:chExt cx="1142" cy="625"/>
            </a:xfrm>
          </p:grpSpPr>
          <p:sp>
            <p:nvSpPr>
              <p:cNvPr id="113754" name="Line 90"/>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55" name="Line 91"/>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56" name="Line 92"/>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57" name="Line 93"/>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58" name="Line 94"/>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59" name="Line 95"/>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60" name="Freeform 96"/>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3761" name="Line 97"/>
            <p:cNvSpPr>
              <a:spLocks noChangeShapeType="1"/>
            </p:cNvSpPr>
            <p:nvPr/>
          </p:nvSpPr>
          <p:spPr bwMode="auto">
            <a:xfrm>
              <a:off x="2717" y="3643"/>
              <a:ext cx="359"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62" name="Line 98"/>
            <p:cNvSpPr>
              <a:spLocks noChangeShapeType="1"/>
            </p:cNvSpPr>
            <p:nvPr/>
          </p:nvSpPr>
          <p:spPr bwMode="auto">
            <a:xfrm flipV="1">
              <a:off x="2626" y="3393"/>
              <a:ext cx="0" cy="15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763" name="Line 99"/>
            <p:cNvSpPr>
              <a:spLocks noChangeShapeType="1"/>
            </p:cNvSpPr>
            <p:nvPr/>
          </p:nvSpPr>
          <p:spPr bwMode="auto">
            <a:xfrm flipH="1" flipV="1">
              <a:off x="2213" y="3379"/>
              <a:ext cx="408" cy="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764" name="Line 100"/>
            <p:cNvSpPr>
              <a:spLocks noChangeShapeType="1"/>
            </p:cNvSpPr>
            <p:nvPr/>
          </p:nvSpPr>
          <p:spPr bwMode="auto">
            <a:xfrm>
              <a:off x="1882" y="320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765" name="Line 101"/>
            <p:cNvSpPr>
              <a:spLocks noChangeShapeType="1"/>
            </p:cNvSpPr>
            <p:nvPr/>
          </p:nvSpPr>
          <p:spPr bwMode="auto">
            <a:xfrm>
              <a:off x="1867" y="363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766" name="Line 102"/>
            <p:cNvSpPr>
              <a:spLocks noChangeShapeType="1"/>
            </p:cNvSpPr>
            <p:nvPr/>
          </p:nvSpPr>
          <p:spPr bwMode="auto">
            <a:xfrm flipV="1">
              <a:off x="2060" y="349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767" name="Line 103"/>
            <p:cNvSpPr>
              <a:spLocks noChangeShapeType="1"/>
            </p:cNvSpPr>
            <p:nvPr/>
          </p:nvSpPr>
          <p:spPr bwMode="auto">
            <a:xfrm>
              <a:off x="2069" y="3206"/>
              <a:ext cx="0" cy="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13768" name="Group 104"/>
            <p:cNvGrpSpPr>
              <a:grpSpLocks/>
            </p:cNvGrpSpPr>
            <p:nvPr/>
          </p:nvGrpSpPr>
          <p:grpSpPr bwMode="auto">
            <a:xfrm rot="-5400000">
              <a:off x="885" y="2826"/>
              <a:ext cx="164" cy="157"/>
              <a:chOff x="306" y="575"/>
              <a:chExt cx="1142" cy="625"/>
            </a:xfrm>
          </p:grpSpPr>
          <p:sp>
            <p:nvSpPr>
              <p:cNvPr id="113769" name="Line 105"/>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70" name="Line 106"/>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71" name="Line 107"/>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72" name="Line 108"/>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73" name="Line 109"/>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74" name="Line 110"/>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75" name="Freeform 111"/>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3776" name="Line 112"/>
            <p:cNvSpPr>
              <a:spLocks noChangeShapeType="1"/>
            </p:cNvSpPr>
            <p:nvPr/>
          </p:nvSpPr>
          <p:spPr bwMode="auto">
            <a:xfrm flipH="1" flipV="1">
              <a:off x="600" y="2923"/>
              <a:ext cx="27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77" name="Oval 113"/>
            <p:cNvSpPr>
              <a:spLocks noChangeArrowheads="1"/>
            </p:cNvSpPr>
            <p:nvPr/>
          </p:nvSpPr>
          <p:spPr bwMode="auto">
            <a:xfrm>
              <a:off x="624" y="2544"/>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FC</a:t>
              </a:r>
              <a:endParaRPr lang="en-US" sz="1800" b="1"/>
            </a:p>
          </p:txBody>
        </p:sp>
        <p:sp>
          <p:nvSpPr>
            <p:cNvPr id="113778" name="Line 114"/>
            <p:cNvSpPr>
              <a:spLocks noChangeShapeType="1"/>
            </p:cNvSpPr>
            <p:nvPr/>
          </p:nvSpPr>
          <p:spPr bwMode="auto">
            <a:xfrm>
              <a:off x="768" y="278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780" name="Line 116"/>
            <p:cNvSpPr>
              <a:spLocks noChangeShapeType="1"/>
            </p:cNvSpPr>
            <p:nvPr/>
          </p:nvSpPr>
          <p:spPr bwMode="auto">
            <a:xfrm flipV="1">
              <a:off x="950" y="2674"/>
              <a:ext cx="0" cy="14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3781" name="Line 117"/>
            <p:cNvSpPr>
              <a:spLocks noChangeShapeType="1"/>
            </p:cNvSpPr>
            <p:nvPr/>
          </p:nvSpPr>
          <p:spPr bwMode="auto">
            <a:xfrm flipH="1">
              <a:off x="888" y="2674"/>
              <a:ext cx="6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13783" name="Text Box 119"/>
          <p:cNvSpPr txBox="1">
            <a:spLocks noChangeArrowheads="1"/>
          </p:cNvSpPr>
          <p:nvPr/>
        </p:nvSpPr>
        <p:spPr bwMode="auto">
          <a:xfrm>
            <a:off x="4114800" y="6096000"/>
            <a:ext cx="16637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600" b="1"/>
              <a:t>Reaction: A </a:t>
            </a:r>
            <a:r>
              <a:rPr lang="en-US" sz="1600" b="1">
                <a:sym typeface="Symbol" pitchFamily="18" charset="2"/>
              </a:rPr>
              <a:t> B</a:t>
            </a:r>
            <a:endParaRPr lang="en-US" sz="16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grpSp>
        <p:nvGrpSpPr>
          <p:cNvPr id="114691" name="Group 3"/>
          <p:cNvGrpSpPr>
            <a:grpSpLocks/>
          </p:cNvGrpSpPr>
          <p:nvPr/>
        </p:nvGrpSpPr>
        <p:grpSpPr bwMode="auto">
          <a:xfrm>
            <a:off x="685800" y="1143000"/>
            <a:ext cx="1981200" cy="1371600"/>
            <a:chOff x="432" y="720"/>
            <a:chExt cx="1248" cy="864"/>
          </a:xfrm>
        </p:grpSpPr>
        <p:sp>
          <p:nvSpPr>
            <p:cNvPr id="114692" name="Rectangle 4"/>
            <p:cNvSpPr>
              <a:spLocks noChangeArrowheads="1"/>
            </p:cNvSpPr>
            <p:nvPr/>
          </p:nvSpPr>
          <p:spPr bwMode="auto">
            <a:xfrm>
              <a:off x="432" y="720"/>
              <a:ext cx="1248" cy="864"/>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14693" name="Group 5"/>
            <p:cNvGrpSpPr>
              <a:grpSpLocks/>
            </p:cNvGrpSpPr>
            <p:nvPr/>
          </p:nvGrpSpPr>
          <p:grpSpPr bwMode="auto">
            <a:xfrm>
              <a:off x="679" y="775"/>
              <a:ext cx="761" cy="761"/>
              <a:chOff x="2064" y="1811"/>
              <a:chExt cx="1680" cy="1440"/>
            </a:xfrm>
          </p:grpSpPr>
          <p:sp>
            <p:nvSpPr>
              <p:cNvPr id="114694" name="Oval 6"/>
              <p:cNvSpPr>
                <a:spLocks noChangeArrowheads="1"/>
              </p:cNvSpPr>
              <p:nvPr/>
            </p:nvSpPr>
            <p:spPr bwMode="auto">
              <a:xfrm>
                <a:off x="2064"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695" name="Oval 7"/>
              <p:cNvSpPr>
                <a:spLocks noChangeArrowheads="1"/>
              </p:cNvSpPr>
              <p:nvPr/>
            </p:nvSpPr>
            <p:spPr bwMode="auto">
              <a:xfrm>
                <a:off x="2592"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696" name="Oval 8"/>
              <p:cNvSpPr>
                <a:spLocks noChangeArrowheads="1"/>
              </p:cNvSpPr>
              <p:nvPr/>
            </p:nvSpPr>
            <p:spPr bwMode="auto">
              <a:xfrm>
                <a:off x="3408"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697" name="Oval 9"/>
              <p:cNvSpPr>
                <a:spLocks noChangeArrowheads="1"/>
              </p:cNvSpPr>
              <p:nvPr/>
            </p:nvSpPr>
            <p:spPr bwMode="auto">
              <a:xfrm>
                <a:off x="2784" y="2736"/>
                <a:ext cx="144" cy="14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14698" name="Object 10"/>
              <p:cNvGraphicFramePr>
                <a:graphicFrameLocks noChangeAspect="1"/>
              </p:cNvGraphicFramePr>
              <p:nvPr/>
            </p:nvGraphicFramePr>
            <p:xfrm>
              <a:off x="2689" y="2966"/>
              <a:ext cx="346" cy="285"/>
            </p:xfrm>
            <a:graphic>
              <a:graphicData uri="http://schemas.openxmlformats.org/presentationml/2006/ole">
                <mc:AlternateContent xmlns:mc="http://schemas.openxmlformats.org/markup-compatibility/2006">
                  <mc:Choice xmlns:v="urn:schemas-microsoft-com:vml" Requires="v">
                    <p:oleObj spid="_x0000_s114772" name="VISIO" r:id="rId3" imgW="1052640" imgH="918720" progId="Visio.Drawing.4">
                      <p:embed/>
                    </p:oleObj>
                  </mc:Choice>
                  <mc:Fallback>
                    <p:oleObj name="VISIO" r:id="rId3" imgW="1052640" imgH="918720" progId="Visio.Drawing.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9" y="2966"/>
                            <a:ext cx="346" cy="28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699" name="Line 11"/>
              <p:cNvSpPr>
                <a:spLocks noChangeShapeType="1"/>
              </p:cNvSpPr>
              <p:nvPr/>
            </p:nvSpPr>
            <p:spPr bwMode="auto">
              <a:xfrm>
                <a:off x="2304" y="2544"/>
                <a:ext cx="480" cy="2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700" name="Line 12"/>
              <p:cNvSpPr>
                <a:spLocks noChangeShapeType="1"/>
              </p:cNvSpPr>
              <p:nvPr/>
            </p:nvSpPr>
            <p:spPr bwMode="auto">
              <a:xfrm>
                <a:off x="2784" y="2544"/>
                <a:ext cx="48" cy="19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701" name="Line 13"/>
              <p:cNvSpPr>
                <a:spLocks noChangeShapeType="1"/>
              </p:cNvSpPr>
              <p:nvPr/>
            </p:nvSpPr>
            <p:spPr bwMode="auto">
              <a:xfrm flipH="1">
                <a:off x="2928" y="2544"/>
                <a:ext cx="576" cy="2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702" name="Line 14"/>
              <p:cNvSpPr>
                <a:spLocks noChangeShapeType="1"/>
              </p:cNvSpPr>
              <p:nvPr/>
            </p:nvSpPr>
            <p:spPr bwMode="auto">
              <a:xfrm flipV="1">
                <a:off x="2861" y="2884"/>
                <a:ext cx="0" cy="106"/>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703" name="Text Box 15"/>
              <p:cNvSpPr txBox="1">
                <a:spLocks noChangeArrowheads="1"/>
              </p:cNvSpPr>
              <p:nvPr/>
            </p:nvSpPr>
            <p:spPr bwMode="auto">
              <a:xfrm>
                <a:off x="2192" y="1811"/>
                <a:ext cx="1420" cy="339"/>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solidFill>
                      <a:schemeClr val="accent2"/>
                    </a:solidFill>
                  </a:rPr>
                  <a:t>Signal Select</a:t>
                </a:r>
                <a:endParaRPr lang="en-US" sz="1000"/>
              </a:p>
            </p:txBody>
          </p:sp>
          <p:sp>
            <p:nvSpPr>
              <p:cNvPr id="114704" name="Text Box 16"/>
              <p:cNvSpPr txBox="1">
                <a:spLocks noChangeArrowheads="1"/>
              </p:cNvSpPr>
              <p:nvPr/>
            </p:nvSpPr>
            <p:spPr bwMode="auto">
              <a:xfrm>
                <a:off x="2907" y="2250"/>
                <a:ext cx="519" cy="25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800">
                    <a:sym typeface="Symbol" pitchFamily="18" charset="2"/>
                  </a:rPr>
                  <a:t>  </a:t>
                </a:r>
                <a:endParaRPr lang="en-US" sz="800"/>
              </a:p>
            </p:txBody>
          </p:sp>
        </p:grpSp>
      </p:grpSp>
      <p:sp>
        <p:nvSpPr>
          <p:cNvPr id="114706" name="Text Box 18"/>
          <p:cNvSpPr txBox="1">
            <a:spLocks noChangeArrowheads="1"/>
          </p:cNvSpPr>
          <p:nvPr/>
        </p:nvSpPr>
        <p:spPr bwMode="auto">
          <a:xfrm>
            <a:off x="3109913" y="1189038"/>
            <a:ext cx="5410200" cy="13239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1600" b="1"/>
              <a:t>The process involves a CSTR with an exothermic reaction and a cooling coil.  Generally, we wish to control the composition of the reactant in the effluent.  However, we must keep the temperature below a maximum limit to prevent damaging the glass lining of the reactor.</a:t>
            </a:r>
          </a:p>
        </p:txBody>
      </p:sp>
      <p:graphicFrame>
        <p:nvGraphicFramePr>
          <p:cNvPr id="114707" name="Object 19"/>
          <p:cNvGraphicFramePr>
            <a:graphicFrameLocks noChangeAspect="1"/>
          </p:cNvGraphicFramePr>
          <p:nvPr/>
        </p:nvGraphicFramePr>
        <p:xfrm>
          <a:off x="7620000" y="4419600"/>
          <a:ext cx="442913" cy="1074738"/>
        </p:xfrm>
        <a:graphic>
          <a:graphicData uri="http://schemas.openxmlformats.org/presentationml/2006/ole">
            <mc:AlternateContent xmlns:mc="http://schemas.openxmlformats.org/markup-compatibility/2006">
              <mc:Choice xmlns:v="urn:schemas-microsoft-com:vml" Requires="v">
                <p:oleObj spid="_x0000_s114773" name="Clip" r:id="rId5" imgW="1621800" imgH="3934080" progId="MS_ClipArt_Gallery.5">
                  <p:embed/>
                </p:oleObj>
              </mc:Choice>
              <mc:Fallback>
                <p:oleObj name="Clip" r:id="rId5" imgW="1621800" imgH="3934080" progId="MS_ClipArt_Gallery.5">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4419600"/>
                        <a:ext cx="442913" cy="107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708" name="AutoShape 20"/>
          <p:cNvSpPr>
            <a:spLocks noChangeArrowheads="1"/>
          </p:cNvSpPr>
          <p:nvPr/>
        </p:nvSpPr>
        <p:spPr bwMode="auto">
          <a:xfrm>
            <a:off x="4800600" y="3200400"/>
            <a:ext cx="4038600" cy="762000"/>
          </a:xfrm>
          <a:prstGeom prst="wedgeRoundRectCallout">
            <a:avLst>
              <a:gd name="adj1" fmla="val 22093"/>
              <a:gd name="adj2" fmla="val 10125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4488" indent="-344488"/>
            <a:r>
              <a:rPr lang="en-US" sz="1600" b="1"/>
              <a:t>Looks good to me.  What could go wrong?</a:t>
            </a:r>
          </a:p>
        </p:txBody>
      </p:sp>
      <p:grpSp>
        <p:nvGrpSpPr>
          <p:cNvPr id="114709" name="Group 21"/>
          <p:cNvGrpSpPr>
            <a:grpSpLocks/>
          </p:cNvGrpSpPr>
          <p:nvPr/>
        </p:nvGrpSpPr>
        <p:grpSpPr bwMode="auto">
          <a:xfrm>
            <a:off x="914400" y="2971800"/>
            <a:ext cx="3930650" cy="2795588"/>
            <a:chOff x="600" y="2544"/>
            <a:chExt cx="2476" cy="1761"/>
          </a:xfrm>
        </p:grpSpPr>
        <p:sp>
          <p:nvSpPr>
            <p:cNvPr id="114710" name="AutoShape 22"/>
            <p:cNvSpPr>
              <a:spLocks noChangeArrowheads="1"/>
            </p:cNvSpPr>
            <p:nvPr/>
          </p:nvSpPr>
          <p:spPr bwMode="auto">
            <a:xfrm>
              <a:off x="1170" y="3075"/>
              <a:ext cx="688" cy="812"/>
            </a:xfrm>
            <a:prstGeom prst="can">
              <a:avLst>
                <a:gd name="adj" fmla="val 29506"/>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11" name="AutoShape 23"/>
            <p:cNvSpPr>
              <a:spLocks noChangeArrowheads="1"/>
            </p:cNvSpPr>
            <p:nvPr/>
          </p:nvSpPr>
          <p:spPr bwMode="auto">
            <a:xfrm flipV="1">
              <a:off x="2108" y="3810"/>
              <a:ext cx="184" cy="79"/>
            </a:xfrm>
            <a:prstGeom prst="flowChartManualOperation">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12" name="AutoShape 24"/>
            <p:cNvSpPr>
              <a:spLocks noChangeArrowheads="1"/>
            </p:cNvSpPr>
            <p:nvPr/>
          </p:nvSpPr>
          <p:spPr bwMode="auto">
            <a:xfrm>
              <a:off x="1353" y="3599"/>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13" name="AutoShape 25"/>
            <p:cNvSpPr>
              <a:spLocks noChangeArrowheads="1"/>
            </p:cNvSpPr>
            <p:nvPr/>
          </p:nvSpPr>
          <p:spPr bwMode="auto">
            <a:xfrm>
              <a:off x="1276" y="3599"/>
              <a:ext cx="185"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14" name="AutoShape 26"/>
            <p:cNvSpPr>
              <a:spLocks noChangeArrowheads="1"/>
            </p:cNvSpPr>
            <p:nvPr/>
          </p:nvSpPr>
          <p:spPr bwMode="auto">
            <a:xfrm>
              <a:off x="1434" y="3599"/>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15" name="AutoShape 27"/>
            <p:cNvSpPr>
              <a:spLocks noChangeArrowheads="1"/>
            </p:cNvSpPr>
            <p:nvPr/>
          </p:nvSpPr>
          <p:spPr bwMode="auto">
            <a:xfrm>
              <a:off x="1488" y="3599"/>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16" name="AutoShape 28"/>
            <p:cNvSpPr>
              <a:spLocks noChangeArrowheads="1"/>
            </p:cNvSpPr>
            <p:nvPr/>
          </p:nvSpPr>
          <p:spPr bwMode="auto">
            <a:xfrm>
              <a:off x="1568" y="3599"/>
              <a:ext cx="184"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17" name="Line 29"/>
            <p:cNvSpPr>
              <a:spLocks noChangeShapeType="1"/>
            </p:cNvSpPr>
            <p:nvPr/>
          </p:nvSpPr>
          <p:spPr bwMode="auto">
            <a:xfrm>
              <a:off x="1276" y="3703"/>
              <a:ext cx="0" cy="393"/>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18" name="Line 30"/>
            <p:cNvSpPr>
              <a:spLocks noChangeShapeType="1"/>
            </p:cNvSpPr>
            <p:nvPr/>
          </p:nvSpPr>
          <p:spPr bwMode="auto">
            <a:xfrm>
              <a:off x="1752" y="3703"/>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4719" name="Group 31"/>
            <p:cNvGrpSpPr>
              <a:grpSpLocks/>
            </p:cNvGrpSpPr>
            <p:nvPr/>
          </p:nvGrpSpPr>
          <p:grpSpPr bwMode="auto">
            <a:xfrm>
              <a:off x="1679" y="4093"/>
              <a:ext cx="164" cy="157"/>
              <a:chOff x="306" y="575"/>
              <a:chExt cx="1142" cy="625"/>
            </a:xfrm>
          </p:grpSpPr>
          <p:sp>
            <p:nvSpPr>
              <p:cNvPr id="114720" name="Line 32"/>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21" name="Line 33"/>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22" name="Line 34"/>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23" name="Line 35"/>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24" name="Line 36"/>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25" name="Line 37"/>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26" name="Freeform 38"/>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4727" name="Oval 39"/>
            <p:cNvSpPr>
              <a:spLocks noChangeArrowheads="1"/>
            </p:cNvSpPr>
            <p:nvPr/>
          </p:nvSpPr>
          <p:spPr bwMode="auto">
            <a:xfrm>
              <a:off x="2098" y="3651"/>
              <a:ext cx="212" cy="184"/>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28" name="Line 40"/>
            <p:cNvSpPr>
              <a:spLocks noChangeShapeType="1"/>
            </p:cNvSpPr>
            <p:nvPr/>
          </p:nvSpPr>
          <p:spPr bwMode="auto">
            <a:xfrm flipH="1">
              <a:off x="1856" y="3752"/>
              <a:ext cx="34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29" name="Line 41"/>
            <p:cNvSpPr>
              <a:spLocks noChangeShapeType="1"/>
            </p:cNvSpPr>
            <p:nvPr/>
          </p:nvSpPr>
          <p:spPr bwMode="auto">
            <a:xfrm>
              <a:off x="2195" y="3654"/>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30" name="Line 42"/>
            <p:cNvSpPr>
              <a:spLocks noChangeShapeType="1"/>
            </p:cNvSpPr>
            <p:nvPr/>
          </p:nvSpPr>
          <p:spPr bwMode="auto">
            <a:xfrm>
              <a:off x="1752" y="4253"/>
              <a:ext cx="0" cy="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31" name="Line 43"/>
            <p:cNvSpPr>
              <a:spLocks noChangeShapeType="1"/>
            </p:cNvSpPr>
            <p:nvPr/>
          </p:nvSpPr>
          <p:spPr bwMode="auto">
            <a:xfrm>
              <a:off x="1328" y="2918"/>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32" name="Line 44"/>
            <p:cNvSpPr>
              <a:spLocks noChangeShapeType="1"/>
            </p:cNvSpPr>
            <p:nvPr/>
          </p:nvSpPr>
          <p:spPr bwMode="auto">
            <a:xfrm flipH="1" flipV="1">
              <a:off x="1051" y="2918"/>
              <a:ext cx="27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33" name="Oval 45"/>
            <p:cNvSpPr>
              <a:spLocks noChangeArrowheads="1"/>
            </p:cNvSpPr>
            <p:nvPr/>
          </p:nvSpPr>
          <p:spPr bwMode="auto">
            <a:xfrm>
              <a:off x="807" y="3234"/>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T</a:t>
              </a:r>
              <a:endParaRPr lang="en-US" sz="1800" b="1"/>
            </a:p>
          </p:txBody>
        </p:sp>
        <p:sp>
          <p:nvSpPr>
            <p:cNvPr id="114734" name="Oval 46"/>
            <p:cNvSpPr>
              <a:spLocks noChangeArrowheads="1"/>
            </p:cNvSpPr>
            <p:nvPr/>
          </p:nvSpPr>
          <p:spPr bwMode="auto">
            <a:xfrm>
              <a:off x="825" y="3571"/>
              <a:ext cx="250" cy="24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AC</a:t>
              </a:r>
              <a:endParaRPr lang="en-US" b="1"/>
            </a:p>
          </p:txBody>
        </p:sp>
        <p:sp>
          <p:nvSpPr>
            <p:cNvPr id="114735" name="Line 47"/>
            <p:cNvSpPr>
              <a:spLocks noChangeShapeType="1"/>
            </p:cNvSpPr>
            <p:nvPr/>
          </p:nvSpPr>
          <p:spPr bwMode="auto">
            <a:xfrm>
              <a:off x="1090" y="3358"/>
              <a:ext cx="8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36" name="Line 48"/>
            <p:cNvSpPr>
              <a:spLocks noChangeShapeType="1"/>
            </p:cNvSpPr>
            <p:nvPr/>
          </p:nvSpPr>
          <p:spPr bwMode="auto">
            <a:xfrm>
              <a:off x="1074" y="3700"/>
              <a:ext cx="9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37" name="Oval 49"/>
            <p:cNvSpPr>
              <a:spLocks noChangeArrowheads="1"/>
            </p:cNvSpPr>
            <p:nvPr/>
          </p:nvSpPr>
          <p:spPr bwMode="auto">
            <a:xfrm>
              <a:off x="1930" y="3254"/>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LC</a:t>
              </a:r>
              <a:endParaRPr lang="en-US" sz="1800" b="1"/>
            </a:p>
          </p:txBody>
        </p:sp>
        <p:grpSp>
          <p:nvGrpSpPr>
            <p:cNvPr id="114738" name="Group 50"/>
            <p:cNvGrpSpPr>
              <a:grpSpLocks/>
            </p:cNvGrpSpPr>
            <p:nvPr/>
          </p:nvGrpSpPr>
          <p:grpSpPr bwMode="auto">
            <a:xfrm rot="-5400000">
              <a:off x="2551" y="3555"/>
              <a:ext cx="164" cy="157"/>
              <a:chOff x="306" y="575"/>
              <a:chExt cx="1142" cy="625"/>
            </a:xfrm>
          </p:grpSpPr>
          <p:sp>
            <p:nvSpPr>
              <p:cNvPr id="114739" name="Line 51"/>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40" name="Line 52"/>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41" name="Line 53"/>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42" name="Line 54"/>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43" name="Line 55"/>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44" name="Line 56"/>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45" name="Freeform 57"/>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4746" name="Line 58"/>
            <p:cNvSpPr>
              <a:spLocks noChangeShapeType="1"/>
            </p:cNvSpPr>
            <p:nvPr/>
          </p:nvSpPr>
          <p:spPr bwMode="auto">
            <a:xfrm>
              <a:off x="2717" y="3643"/>
              <a:ext cx="359"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47" name="Line 59"/>
            <p:cNvSpPr>
              <a:spLocks noChangeShapeType="1"/>
            </p:cNvSpPr>
            <p:nvPr/>
          </p:nvSpPr>
          <p:spPr bwMode="auto">
            <a:xfrm flipV="1">
              <a:off x="2626" y="3393"/>
              <a:ext cx="0" cy="15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748" name="Line 60"/>
            <p:cNvSpPr>
              <a:spLocks noChangeShapeType="1"/>
            </p:cNvSpPr>
            <p:nvPr/>
          </p:nvSpPr>
          <p:spPr bwMode="auto">
            <a:xfrm flipH="1" flipV="1">
              <a:off x="2213" y="3379"/>
              <a:ext cx="408" cy="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749" name="Line 61"/>
            <p:cNvSpPr>
              <a:spLocks noChangeShapeType="1"/>
            </p:cNvSpPr>
            <p:nvPr/>
          </p:nvSpPr>
          <p:spPr bwMode="auto">
            <a:xfrm>
              <a:off x="1882" y="320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750" name="Line 62"/>
            <p:cNvSpPr>
              <a:spLocks noChangeShapeType="1"/>
            </p:cNvSpPr>
            <p:nvPr/>
          </p:nvSpPr>
          <p:spPr bwMode="auto">
            <a:xfrm>
              <a:off x="1867" y="363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751" name="Line 63"/>
            <p:cNvSpPr>
              <a:spLocks noChangeShapeType="1"/>
            </p:cNvSpPr>
            <p:nvPr/>
          </p:nvSpPr>
          <p:spPr bwMode="auto">
            <a:xfrm flipV="1">
              <a:off x="2060" y="349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752" name="Line 64"/>
            <p:cNvSpPr>
              <a:spLocks noChangeShapeType="1"/>
            </p:cNvSpPr>
            <p:nvPr/>
          </p:nvSpPr>
          <p:spPr bwMode="auto">
            <a:xfrm>
              <a:off x="2069" y="3206"/>
              <a:ext cx="0" cy="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14753" name="Group 65"/>
            <p:cNvGrpSpPr>
              <a:grpSpLocks/>
            </p:cNvGrpSpPr>
            <p:nvPr/>
          </p:nvGrpSpPr>
          <p:grpSpPr bwMode="auto">
            <a:xfrm rot="-5400000">
              <a:off x="885" y="2826"/>
              <a:ext cx="164" cy="157"/>
              <a:chOff x="306" y="575"/>
              <a:chExt cx="1142" cy="625"/>
            </a:xfrm>
          </p:grpSpPr>
          <p:sp>
            <p:nvSpPr>
              <p:cNvPr id="114754" name="Line 66"/>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55" name="Line 67"/>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56" name="Line 68"/>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57" name="Line 69"/>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58" name="Line 70"/>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59" name="Line 71"/>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60" name="Freeform 72"/>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4761" name="Line 73"/>
            <p:cNvSpPr>
              <a:spLocks noChangeShapeType="1"/>
            </p:cNvSpPr>
            <p:nvPr/>
          </p:nvSpPr>
          <p:spPr bwMode="auto">
            <a:xfrm flipH="1" flipV="1">
              <a:off x="600" y="2923"/>
              <a:ext cx="27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62" name="Oval 74"/>
            <p:cNvSpPr>
              <a:spLocks noChangeArrowheads="1"/>
            </p:cNvSpPr>
            <p:nvPr/>
          </p:nvSpPr>
          <p:spPr bwMode="auto">
            <a:xfrm>
              <a:off x="624" y="2544"/>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FC</a:t>
              </a:r>
              <a:endParaRPr lang="en-US" sz="1800" b="1"/>
            </a:p>
          </p:txBody>
        </p:sp>
        <p:sp>
          <p:nvSpPr>
            <p:cNvPr id="114763" name="Line 75"/>
            <p:cNvSpPr>
              <a:spLocks noChangeShapeType="1"/>
            </p:cNvSpPr>
            <p:nvPr/>
          </p:nvSpPr>
          <p:spPr bwMode="auto">
            <a:xfrm>
              <a:off x="768" y="278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764" name="Line 76"/>
            <p:cNvSpPr>
              <a:spLocks noChangeShapeType="1"/>
            </p:cNvSpPr>
            <p:nvPr/>
          </p:nvSpPr>
          <p:spPr bwMode="auto">
            <a:xfrm flipV="1">
              <a:off x="950" y="2674"/>
              <a:ext cx="0" cy="14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765" name="Line 77"/>
            <p:cNvSpPr>
              <a:spLocks noChangeShapeType="1"/>
            </p:cNvSpPr>
            <p:nvPr/>
          </p:nvSpPr>
          <p:spPr bwMode="auto">
            <a:xfrm flipH="1">
              <a:off x="888" y="2674"/>
              <a:ext cx="6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14766" name="Line 78"/>
          <p:cNvSpPr>
            <a:spLocks noChangeShapeType="1"/>
          </p:cNvSpPr>
          <p:nvPr/>
        </p:nvSpPr>
        <p:spPr bwMode="auto">
          <a:xfrm flipH="1">
            <a:off x="990600" y="4816475"/>
            <a:ext cx="2587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767" name="Line 79"/>
          <p:cNvSpPr>
            <a:spLocks noChangeShapeType="1"/>
          </p:cNvSpPr>
          <p:nvPr/>
        </p:nvSpPr>
        <p:spPr bwMode="auto">
          <a:xfrm>
            <a:off x="990600" y="4800600"/>
            <a:ext cx="0" cy="1219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768" name="Line 80"/>
          <p:cNvSpPr>
            <a:spLocks noChangeShapeType="1"/>
          </p:cNvSpPr>
          <p:nvPr/>
        </p:nvSpPr>
        <p:spPr bwMode="auto">
          <a:xfrm>
            <a:off x="990600" y="6019800"/>
            <a:ext cx="2133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769" name="Line 81"/>
          <p:cNvSpPr>
            <a:spLocks noChangeShapeType="1"/>
          </p:cNvSpPr>
          <p:nvPr/>
        </p:nvSpPr>
        <p:spPr bwMode="auto">
          <a:xfrm flipV="1">
            <a:off x="3140075" y="5562600"/>
            <a:ext cx="0" cy="457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770" name="Line 82"/>
          <p:cNvSpPr>
            <a:spLocks noChangeShapeType="1"/>
          </p:cNvSpPr>
          <p:nvPr/>
        </p:nvSpPr>
        <p:spPr bwMode="auto">
          <a:xfrm flipH="1">
            <a:off x="2911475" y="5546725"/>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771" name="Text Box 83"/>
          <p:cNvSpPr txBox="1">
            <a:spLocks noChangeArrowheads="1"/>
          </p:cNvSpPr>
          <p:nvPr/>
        </p:nvSpPr>
        <p:spPr bwMode="auto">
          <a:xfrm>
            <a:off x="4114800" y="6096000"/>
            <a:ext cx="16637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600" b="1"/>
              <a:t>Reaction: A </a:t>
            </a:r>
            <a:r>
              <a:rPr lang="en-US" sz="1600" b="1">
                <a:sym typeface="Symbol" pitchFamily="18" charset="2"/>
              </a:rPr>
              <a:t> B</a:t>
            </a:r>
            <a:endParaRPr lang="en-US" sz="16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97" name="Group 85"/>
          <p:cNvGrpSpPr>
            <a:grpSpLocks/>
          </p:cNvGrpSpPr>
          <p:nvPr/>
        </p:nvGrpSpPr>
        <p:grpSpPr bwMode="auto">
          <a:xfrm>
            <a:off x="3125788" y="2738438"/>
            <a:ext cx="5270500" cy="4408487"/>
            <a:chOff x="1536" y="1783"/>
            <a:chExt cx="3080" cy="2537"/>
          </a:xfrm>
        </p:grpSpPr>
        <p:pic>
          <p:nvPicPr>
            <p:cNvPr id="115795" name="Picture 83" descr="C:\scanned images\marli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6" y="1783"/>
              <a:ext cx="3080" cy="2537"/>
            </a:xfrm>
            <a:prstGeom prst="rect">
              <a:avLst/>
            </a:prstGeom>
            <a:noFill/>
            <a:extLst>
              <a:ext uri="{909E8E84-426E-40DD-AFC4-6F175D3DCCD1}">
                <a14:hiddenFill xmlns:a14="http://schemas.microsoft.com/office/drawing/2010/main">
                  <a:solidFill>
                    <a:srgbClr val="FFFFFF"/>
                  </a:solidFill>
                </a14:hiddenFill>
              </a:ext>
            </a:extLst>
          </p:spPr>
        </p:pic>
        <p:sp>
          <p:nvSpPr>
            <p:cNvPr id="115796" name="Rectangle 84"/>
            <p:cNvSpPr>
              <a:spLocks noChangeArrowheads="1"/>
            </p:cNvSpPr>
            <p:nvPr/>
          </p:nvSpPr>
          <p:spPr bwMode="auto">
            <a:xfrm>
              <a:off x="3024" y="4091"/>
              <a:ext cx="384"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15714" name="Text Box 2"/>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grpSp>
        <p:nvGrpSpPr>
          <p:cNvPr id="115715" name="Group 3"/>
          <p:cNvGrpSpPr>
            <a:grpSpLocks/>
          </p:cNvGrpSpPr>
          <p:nvPr/>
        </p:nvGrpSpPr>
        <p:grpSpPr bwMode="auto">
          <a:xfrm>
            <a:off x="685800" y="1143000"/>
            <a:ext cx="1981200" cy="1371600"/>
            <a:chOff x="432" y="720"/>
            <a:chExt cx="1248" cy="864"/>
          </a:xfrm>
        </p:grpSpPr>
        <p:sp>
          <p:nvSpPr>
            <p:cNvPr id="115716" name="Rectangle 4"/>
            <p:cNvSpPr>
              <a:spLocks noChangeArrowheads="1"/>
            </p:cNvSpPr>
            <p:nvPr/>
          </p:nvSpPr>
          <p:spPr bwMode="auto">
            <a:xfrm>
              <a:off x="432" y="720"/>
              <a:ext cx="1248" cy="864"/>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15717" name="Group 5"/>
            <p:cNvGrpSpPr>
              <a:grpSpLocks/>
            </p:cNvGrpSpPr>
            <p:nvPr/>
          </p:nvGrpSpPr>
          <p:grpSpPr bwMode="auto">
            <a:xfrm>
              <a:off x="679" y="775"/>
              <a:ext cx="761" cy="761"/>
              <a:chOff x="2064" y="1811"/>
              <a:chExt cx="1680" cy="1440"/>
            </a:xfrm>
          </p:grpSpPr>
          <p:sp>
            <p:nvSpPr>
              <p:cNvPr id="115718" name="Oval 6"/>
              <p:cNvSpPr>
                <a:spLocks noChangeArrowheads="1"/>
              </p:cNvSpPr>
              <p:nvPr/>
            </p:nvSpPr>
            <p:spPr bwMode="auto">
              <a:xfrm>
                <a:off x="2064"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719" name="Oval 7"/>
              <p:cNvSpPr>
                <a:spLocks noChangeArrowheads="1"/>
              </p:cNvSpPr>
              <p:nvPr/>
            </p:nvSpPr>
            <p:spPr bwMode="auto">
              <a:xfrm>
                <a:off x="2592"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720" name="Oval 8"/>
              <p:cNvSpPr>
                <a:spLocks noChangeArrowheads="1"/>
              </p:cNvSpPr>
              <p:nvPr/>
            </p:nvSpPr>
            <p:spPr bwMode="auto">
              <a:xfrm>
                <a:off x="3408"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721" name="Oval 9"/>
              <p:cNvSpPr>
                <a:spLocks noChangeArrowheads="1"/>
              </p:cNvSpPr>
              <p:nvPr/>
            </p:nvSpPr>
            <p:spPr bwMode="auto">
              <a:xfrm>
                <a:off x="2784" y="2736"/>
                <a:ext cx="144" cy="14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15722" name="Object 10"/>
              <p:cNvGraphicFramePr>
                <a:graphicFrameLocks noChangeAspect="1"/>
              </p:cNvGraphicFramePr>
              <p:nvPr/>
            </p:nvGraphicFramePr>
            <p:xfrm>
              <a:off x="2689" y="2966"/>
              <a:ext cx="346" cy="285"/>
            </p:xfrm>
            <a:graphic>
              <a:graphicData uri="http://schemas.openxmlformats.org/presentationml/2006/ole">
                <mc:AlternateContent xmlns:mc="http://schemas.openxmlformats.org/markup-compatibility/2006">
                  <mc:Choice xmlns:v="urn:schemas-microsoft-com:vml" Requires="v">
                    <p:oleObj spid="_x0000_s115805" name="VISIO" r:id="rId4" imgW="1052640" imgH="918720" progId="Visio.Drawing.4">
                      <p:embed/>
                    </p:oleObj>
                  </mc:Choice>
                  <mc:Fallback>
                    <p:oleObj name="VISIO" r:id="rId4" imgW="1052640" imgH="918720" progId="Visio.Drawing.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9" y="2966"/>
                            <a:ext cx="346" cy="28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5723" name="Line 11"/>
              <p:cNvSpPr>
                <a:spLocks noChangeShapeType="1"/>
              </p:cNvSpPr>
              <p:nvPr/>
            </p:nvSpPr>
            <p:spPr bwMode="auto">
              <a:xfrm>
                <a:off x="2304" y="2544"/>
                <a:ext cx="480" cy="2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724" name="Line 12"/>
              <p:cNvSpPr>
                <a:spLocks noChangeShapeType="1"/>
              </p:cNvSpPr>
              <p:nvPr/>
            </p:nvSpPr>
            <p:spPr bwMode="auto">
              <a:xfrm>
                <a:off x="2784" y="2544"/>
                <a:ext cx="48" cy="19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725" name="Line 13"/>
              <p:cNvSpPr>
                <a:spLocks noChangeShapeType="1"/>
              </p:cNvSpPr>
              <p:nvPr/>
            </p:nvSpPr>
            <p:spPr bwMode="auto">
              <a:xfrm flipH="1">
                <a:off x="2928" y="2544"/>
                <a:ext cx="576" cy="2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726" name="Line 14"/>
              <p:cNvSpPr>
                <a:spLocks noChangeShapeType="1"/>
              </p:cNvSpPr>
              <p:nvPr/>
            </p:nvSpPr>
            <p:spPr bwMode="auto">
              <a:xfrm flipV="1">
                <a:off x="2861" y="2884"/>
                <a:ext cx="0" cy="106"/>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727" name="Text Box 15"/>
              <p:cNvSpPr txBox="1">
                <a:spLocks noChangeArrowheads="1"/>
              </p:cNvSpPr>
              <p:nvPr/>
            </p:nvSpPr>
            <p:spPr bwMode="auto">
              <a:xfrm>
                <a:off x="2192" y="1811"/>
                <a:ext cx="1420" cy="339"/>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solidFill>
                      <a:schemeClr val="accent2"/>
                    </a:solidFill>
                  </a:rPr>
                  <a:t>Signal Select</a:t>
                </a:r>
                <a:endParaRPr lang="en-US" sz="1000"/>
              </a:p>
            </p:txBody>
          </p:sp>
          <p:sp>
            <p:nvSpPr>
              <p:cNvPr id="115728" name="Text Box 16"/>
              <p:cNvSpPr txBox="1">
                <a:spLocks noChangeArrowheads="1"/>
              </p:cNvSpPr>
              <p:nvPr/>
            </p:nvSpPr>
            <p:spPr bwMode="auto">
              <a:xfrm>
                <a:off x="2907" y="2250"/>
                <a:ext cx="519" cy="25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800">
                    <a:sym typeface="Symbol" pitchFamily="18" charset="2"/>
                  </a:rPr>
                  <a:t>  </a:t>
                </a:r>
                <a:endParaRPr lang="en-US" sz="800"/>
              </a:p>
            </p:txBody>
          </p:sp>
        </p:grpSp>
      </p:grpSp>
      <p:grpSp>
        <p:nvGrpSpPr>
          <p:cNvPr id="115794" name="Group 82"/>
          <p:cNvGrpSpPr>
            <a:grpSpLocks/>
          </p:cNvGrpSpPr>
          <p:nvPr/>
        </p:nvGrpSpPr>
        <p:grpSpPr bwMode="auto">
          <a:xfrm>
            <a:off x="5105400" y="1066800"/>
            <a:ext cx="2514600" cy="1676400"/>
            <a:chOff x="576" y="1872"/>
            <a:chExt cx="2476" cy="1920"/>
          </a:xfrm>
        </p:grpSpPr>
        <p:grpSp>
          <p:nvGrpSpPr>
            <p:cNvPr id="115732" name="Group 20"/>
            <p:cNvGrpSpPr>
              <a:grpSpLocks/>
            </p:cNvGrpSpPr>
            <p:nvPr/>
          </p:nvGrpSpPr>
          <p:grpSpPr bwMode="auto">
            <a:xfrm>
              <a:off x="576" y="1872"/>
              <a:ext cx="2476" cy="1761"/>
              <a:chOff x="600" y="2544"/>
              <a:chExt cx="2476" cy="1761"/>
            </a:xfrm>
          </p:grpSpPr>
          <p:sp>
            <p:nvSpPr>
              <p:cNvPr id="115733" name="AutoShape 21"/>
              <p:cNvSpPr>
                <a:spLocks noChangeArrowheads="1"/>
              </p:cNvSpPr>
              <p:nvPr/>
            </p:nvSpPr>
            <p:spPr bwMode="auto">
              <a:xfrm>
                <a:off x="1170" y="3075"/>
                <a:ext cx="688" cy="812"/>
              </a:xfrm>
              <a:prstGeom prst="can">
                <a:avLst>
                  <a:gd name="adj" fmla="val 29506"/>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34" name="AutoShape 22"/>
              <p:cNvSpPr>
                <a:spLocks noChangeArrowheads="1"/>
              </p:cNvSpPr>
              <p:nvPr/>
            </p:nvSpPr>
            <p:spPr bwMode="auto">
              <a:xfrm flipV="1">
                <a:off x="2108" y="3810"/>
                <a:ext cx="184" cy="79"/>
              </a:xfrm>
              <a:prstGeom prst="flowChartManualOperation">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35" name="AutoShape 23"/>
              <p:cNvSpPr>
                <a:spLocks noChangeArrowheads="1"/>
              </p:cNvSpPr>
              <p:nvPr/>
            </p:nvSpPr>
            <p:spPr bwMode="auto">
              <a:xfrm>
                <a:off x="1353" y="3599"/>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36" name="AutoShape 24"/>
              <p:cNvSpPr>
                <a:spLocks noChangeArrowheads="1"/>
              </p:cNvSpPr>
              <p:nvPr/>
            </p:nvSpPr>
            <p:spPr bwMode="auto">
              <a:xfrm>
                <a:off x="1276" y="3599"/>
                <a:ext cx="185"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37" name="AutoShape 25"/>
              <p:cNvSpPr>
                <a:spLocks noChangeArrowheads="1"/>
              </p:cNvSpPr>
              <p:nvPr/>
            </p:nvSpPr>
            <p:spPr bwMode="auto">
              <a:xfrm>
                <a:off x="1434" y="3599"/>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38" name="AutoShape 26"/>
              <p:cNvSpPr>
                <a:spLocks noChangeArrowheads="1"/>
              </p:cNvSpPr>
              <p:nvPr/>
            </p:nvSpPr>
            <p:spPr bwMode="auto">
              <a:xfrm>
                <a:off x="1488" y="3599"/>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39" name="AutoShape 27"/>
              <p:cNvSpPr>
                <a:spLocks noChangeArrowheads="1"/>
              </p:cNvSpPr>
              <p:nvPr/>
            </p:nvSpPr>
            <p:spPr bwMode="auto">
              <a:xfrm>
                <a:off x="1568" y="3599"/>
                <a:ext cx="184"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40" name="Line 28"/>
              <p:cNvSpPr>
                <a:spLocks noChangeShapeType="1"/>
              </p:cNvSpPr>
              <p:nvPr/>
            </p:nvSpPr>
            <p:spPr bwMode="auto">
              <a:xfrm>
                <a:off x="1276" y="3703"/>
                <a:ext cx="0" cy="393"/>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41" name="Line 29"/>
              <p:cNvSpPr>
                <a:spLocks noChangeShapeType="1"/>
              </p:cNvSpPr>
              <p:nvPr/>
            </p:nvSpPr>
            <p:spPr bwMode="auto">
              <a:xfrm>
                <a:off x="1752" y="3703"/>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5742" name="Group 30"/>
              <p:cNvGrpSpPr>
                <a:grpSpLocks/>
              </p:cNvGrpSpPr>
              <p:nvPr/>
            </p:nvGrpSpPr>
            <p:grpSpPr bwMode="auto">
              <a:xfrm>
                <a:off x="1679" y="4093"/>
                <a:ext cx="164" cy="157"/>
                <a:chOff x="306" y="575"/>
                <a:chExt cx="1142" cy="625"/>
              </a:xfrm>
            </p:grpSpPr>
            <p:sp>
              <p:nvSpPr>
                <p:cNvPr id="115743" name="Line 31"/>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44" name="Line 32"/>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45" name="Line 33"/>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46" name="Line 34"/>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47" name="Line 35"/>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48" name="Line 36"/>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49" name="Freeform 37"/>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5750" name="Oval 38"/>
              <p:cNvSpPr>
                <a:spLocks noChangeArrowheads="1"/>
              </p:cNvSpPr>
              <p:nvPr/>
            </p:nvSpPr>
            <p:spPr bwMode="auto">
              <a:xfrm>
                <a:off x="2098" y="3651"/>
                <a:ext cx="212" cy="184"/>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51" name="Line 39"/>
              <p:cNvSpPr>
                <a:spLocks noChangeShapeType="1"/>
              </p:cNvSpPr>
              <p:nvPr/>
            </p:nvSpPr>
            <p:spPr bwMode="auto">
              <a:xfrm flipH="1">
                <a:off x="1856" y="3752"/>
                <a:ext cx="34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52" name="Line 40"/>
              <p:cNvSpPr>
                <a:spLocks noChangeShapeType="1"/>
              </p:cNvSpPr>
              <p:nvPr/>
            </p:nvSpPr>
            <p:spPr bwMode="auto">
              <a:xfrm>
                <a:off x="2195" y="3654"/>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53" name="Line 41"/>
              <p:cNvSpPr>
                <a:spLocks noChangeShapeType="1"/>
              </p:cNvSpPr>
              <p:nvPr/>
            </p:nvSpPr>
            <p:spPr bwMode="auto">
              <a:xfrm>
                <a:off x="1752" y="4253"/>
                <a:ext cx="0" cy="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54" name="Line 42"/>
              <p:cNvSpPr>
                <a:spLocks noChangeShapeType="1"/>
              </p:cNvSpPr>
              <p:nvPr/>
            </p:nvSpPr>
            <p:spPr bwMode="auto">
              <a:xfrm>
                <a:off x="1328" y="2918"/>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55" name="Line 43"/>
              <p:cNvSpPr>
                <a:spLocks noChangeShapeType="1"/>
              </p:cNvSpPr>
              <p:nvPr/>
            </p:nvSpPr>
            <p:spPr bwMode="auto">
              <a:xfrm flipH="1" flipV="1">
                <a:off x="1051" y="2918"/>
                <a:ext cx="27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56" name="Oval 44"/>
              <p:cNvSpPr>
                <a:spLocks noChangeArrowheads="1"/>
              </p:cNvSpPr>
              <p:nvPr/>
            </p:nvSpPr>
            <p:spPr bwMode="auto">
              <a:xfrm>
                <a:off x="807" y="3234"/>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latin typeface="Arial" pitchFamily="34" charset="0"/>
                  </a:rPr>
                  <a:t>T</a:t>
                </a:r>
                <a:endParaRPr lang="en-US" sz="1200" b="1"/>
              </a:p>
            </p:txBody>
          </p:sp>
          <p:sp>
            <p:nvSpPr>
              <p:cNvPr id="115757" name="Oval 45"/>
              <p:cNvSpPr>
                <a:spLocks noChangeArrowheads="1"/>
              </p:cNvSpPr>
              <p:nvPr/>
            </p:nvSpPr>
            <p:spPr bwMode="auto">
              <a:xfrm>
                <a:off x="825" y="3571"/>
                <a:ext cx="250" cy="24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latin typeface="Arial" pitchFamily="34" charset="0"/>
                  </a:rPr>
                  <a:t>AC</a:t>
                </a:r>
                <a:endParaRPr lang="en-US" sz="1200" b="1"/>
              </a:p>
            </p:txBody>
          </p:sp>
          <p:sp>
            <p:nvSpPr>
              <p:cNvPr id="115758" name="Line 46"/>
              <p:cNvSpPr>
                <a:spLocks noChangeShapeType="1"/>
              </p:cNvSpPr>
              <p:nvPr/>
            </p:nvSpPr>
            <p:spPr bwMode="auto">
              <a:xfrm>
                <a:off x="1090" y="3358"/>
                <a:ext cx="8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59" name="Line 47"/>
              <p:cNvSpPr>
                <a:spLocks noChangeShapeType="1"/>
              </p:cNvSpPr>
              <p:nvPr/>
            </p:nvSpPr>
            <p:spPr bwMode="auto">
              <a:xfrm>
                <a:off x="1074" y="3700"/>
                <a:ext cx="9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60" name="Oval 48"/>
              <p:cNvSpPr>
                <a:spLocks noChangeArrowheads="1"/>
              </p:cNvSpPr>
              <p:nvPr/>
            </p:nvSpPr>
            <p:spPr bwMode="auto">
              <a:xfrm>
                <a:off x="1930" y="3254"/>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latin typeface="Arial" pitchFamily="34" charset="0"/>
                  </a:rPr>
                  <a:t>LC</a:t>
                </a:r>
                <a:endParaRPr lang="en-US" sz="1200" b="1"/>
              </a:p>
            </p:txBody>
          </p:sp>
          <p:grpSp>
            <p:nvGrpSpPr>
              <p:cNvPr id="115761" name="Group 49"/>
              <p:cNvGrpSpPr>
                <a:grpSpLocks/>
              </p:cNvGrpSpPr>
              <p:nvPr/>
            </p:nvGrpSpPr>
            <p:grpSpPr bwMode="auto">
              <a:xfrm rot="-5400000">
                <a:off x="2551" y="3555"/>
                <a:ext cx="164" cy="157"/>
                <a:chOff x="306" y="575"/>
                <a:chExt cx="1142" cy="625"/>
              </a:xfrm>
            </p:grpSpPr>
            <p:sp>
              <p:nvSpPr>
                <p:cNvPr id="115762" name="Line 50"/>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63" name="Line 51"/>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64" name="Line 52"/>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65" name="Line 53"/>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66" name="Line 54"/>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67" name="Line 55"/>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68" name="Freeform 56"/>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5769" name="Line 57"/>
              <p:cNvSpPr>
                <a:spLocks noChangeShapeType="1"/>
              </p:cNvSpPr>
              <p:nvPr/>
            </p:nvSpPr>
            <p:spPr bwMode="auto">
              <a:xfrm>
                <a:off x="2717" y="3643"/>
                <a:ext cx="359"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70" name="Line 58"/>
              <p:cNvSpPr>
                <a:spLocks noChangeShapeType="1"/>
              </p:cNvSpPr>
              <p:nvPr/>
            </p:nvSpPr>
            <p:spPr bwMode="auto">
              <a:xfrm flipV="1">
                <a:off x="2626" y="3393"/>
                <a:ext cx="0" cy="15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771" name="Line 59"/>
              <p:cNvSpPr>
                <a:spLocks noChangeShapeType="1"/>
              </p:cNvSpPr>
              <p:nvPr/>
            </p:nvSpPr>
            <p:spPr bwMode="auto">
              <a:xfrm flipH="1" flipV="1">
                <a:off x="2213" y="3379"/>
                <a:ext cx="408" cy="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772" name="Line 60"/>
              <p:cNvSpPr>
                <a:spLocks noChangeShapeType="1"/>
              </p:cNvSpPr>
              <p:nvPr/>
            </p:nvSpPr>
            <p:spPr bwMode="auto">
              <a:xfrm>
                <a:off x="1882" y="320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773" name="Line 61"/>
              <p:cNvSpPr>
                <a:spLocks noChangeShapeType="1"/>
              </p:cNvSpPr>
              <p:nvPr/>
            </p:nvSpPr>
            <p:spPr bwMode="auto">
              <a:xfrm>
                <a:off x="1867" y="363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774" name="Line 62"/>
              <p:cNvSpPr>
                <a:spLocks noChangeShapeType="1"/>
              </p:cNvSpPr>
              <p:nvPr/>
            </p:nvSpPr>
            <p:spPr bwMode="auto">
              <a:xfrm flipV="1">
                <a:off x="2060" y="349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775" name="Line 63"/>
              <p:cNvSpPr>
                <a:spLocks noChangeShapeType="1"/>
              </p:cNvSpPr>
              <p:nvPr/>
            </p:nvSpPr>
            <p:spPr bwMode="auto">
              <a:xfrm>
                <a:off x="2069" y="3206"/>
                <a:ext cx="0" cy="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15776" name="Group 64"/>
              <p:cNvGrpSpPr>
                <a:grpSpLocks/>
              </p:cNvGrpSpPr>
              <p:nvPr/>
            </p:nvGrpSpPr>
            <p:grpSpPr bwMode="auto">
              <a:xfrm rot="-5400000">
                <a:off x="885" y="2826"/>
                <a:ext cx="164" cy="157"/>
                <a:chOff x="306" y="575"/>
                <a:chExt cx="1142" cy="625"/>
              </a:xfrm>
            </p:grpSpPr>
            <p:sp>
              <p:nvSpPr>
                <p:cNvPr id="115777" name="Line 65"/>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78" name="Line 66"/>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79" name="Line 67"/>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80" name="Line 68"/>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81" name="Line 69"/>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82" name="Line 70"/>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83" name="Freeform 71"/>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5784" name="Line 72"/>
              <p:cNvSpPr>
                <a:spLocks noChangeShapeType="1"/>
              </p:cNvSpPr>
              <p:nvPr/>
            </p:nvSpPr>
            <p:spPr bwMode="auto">
              <a:xfrm flipH="1" flipV="1">
                <a:off x="600" y="2923"/>
                <a:ext cx="27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85" name="Oval 73"/>
              <p:cNvSpPr>
                <a:spLocks noChangeArrowheads="1"/>
              </p:cNvSpPr>
              <p:nvPr/>
            </p:nvSpPr>
            <p:spPr bwMode="auto">
              <a:xfrm>
                <a:off x="624" y="2544"/>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latin typeface="Arial" pitchFamily="34" charset="0"/>
                  </a:rPr>
                  <a:t>FC</a:t>
                </a:r>
                <a:endParaRPr lang="en-US" sz="1200" b="1"/>
              </a:p>
            </p:txBody>
          </p:sp>
          <p:sp>
            <p:nvSpPr>
              <p:cNvPr id="115786" name="Line 74"/>
              <p:cNvSpPr>
                <a:spLocks noChangeShapeType="1"/>
              </p:cNvSpPr>
              <p:nvPr/>
            </p:nvSpPr>
            <p:spPr bwMode="auto">
              <a:xfrm>
                <a:off x="768" y="278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787" name="Line 75"/>
              <p:cNvSpPr>
                <a:spLocks noChangeShapeType="1"/>
              </p:cNvSpPr>
              <p:nvPr/>
            </p:nvSpPr>
            <p:spPr bwMode="auto">
              <a:xfrm flipV="1">
                <a:off x="950" y="2674"/>
                <a:ext cx="0" cy="14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788" name="Line 76"/>
              <p:cNvSpPr>
                <a:spLocks noChangeShapeType="1"/>
              </p:cNvSpPr>
              <p:nvPr/>
            </p:nvSpPr>
            <p:spPr bwMode="auto">
              <a:xfrm flipH="1">
                <a:off x="888" y="2674"/>
                <a:ext cx="6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15789" name="Line 77"/>
            <p:cNvSpPr>
              <a:spLocks noChangeShapeType="1"/>
            </p:cNvSpPr>
            <p:nvPr/>
          </p:nvSpPr>
          <p:spPr bwMode="auto">
            <a:xfrm flipH="1">
              <a:off x="624" y="3034"/>
              <a:ext cx="1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790" name="Line 78"/>
            <p:cNvSpPr>
              <a:spLocks noChangeShapeType="1"/>
            </p:cNvSpPr>
            <p:nvPr/>
          </p:nvSpPr>
          <p:spPr bwMode="auto">
            <a:xfrm>
              <a:off x="624" y="3024"/>
              <a:ext cx="0" cy="76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791" name="Line 79"/>
            <p:cNvSpPr>
              <a:spLocks noChangeShapeType="1"/>
            </p:cNvSpPr>
            <p:nvPr/>
          </p:nvSpPr>
          <p:spPr bwMode="auto">
            <a:xfrm>
              <a:off x="624" y="3792"/>
              <a:ext cx="134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792" name="Line 80"/>
            <p:cNvSpPr>
              <a:spLocks noChangeShapeType="1"/>
            </p:cNvSpPr>
            <p:nvPr/>
          </p:nvSpPr>
          <p:spPr bwMode="auto">
            <a:xfrm flipV="1">
              <a:off x="1978" y="3504"/>
              <a:ext cx="0" cy="2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793" name="Line 81"/>
            <p:cNvSpPr>
              <a:spLocks noChangeShapeType="1"/>
            </p:cNvSpPr>
            <p:nvPr/>
          </p:nvSpPr>
          <p:spPr bwMode="auto">
            <a:xfrm flipH="1">
              <a:off x="1834" y="3494"/>
              <a:ext cx="14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15798" name="Text Box 86"/>
          <p:cNvSpPr txBox="1">
            <a:spLocks noChangeArrowheads="1"/>
          </p:cNvSpPr>
          <p:nvPr/>
        </p:nvSpPr>
        <p:spPr bwMode="auto">
          <a:xfrm>
            <a:off x="457200" y="5237163"/>
            <a:ext cx="2209800" cy="92551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1800" b="1"/>
              <a:t>The controller did a good job of keeping C</a:t>
            </a:r>
            <a:r>
              <a:rPr lang="en-US" sz="1800" b="1" baseline="-25000"/>
              <a:t>A</a:t>
            </a:r>
            <a:r>
              <a:rPr lang="en-US" sz="1800" b="1"/>
              <a:t> near its set point.</a:t>
            </a:r>
          </a:p>
        </p:txBody>
      </p:sp>
      <p:sp>
        <p:nvSpPr>
          <p:cNvPr id="115799" name="Line 87"/>
          <p:cNvSpPr>
            <a:spLocks noChangeShapeType="1"/>
          </p:cNvSpPr>
          <p:nvPr/>
        </p:nvSpPr>
        <p:spPr bwMode="auto">
          <a:xfrm>
            <a:off x="2667000" y="5943600"/>
            <a:ext cx="6096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800" name="Text Box 88"/>
          <p:cNvSpPr txBox="1">
            <a:spLocks noChangeArrowheads="1"/>
          </p:cNvSpPr>
          <p:nvPr/>
        </p:nvSpPr>
        <p:spPr bwMode="auto">
          <a:xfrm>
            <a:off x="457200" y="2743200"/>
            <a:ext cx="2209800" cy="202406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1800" b="1"/>
              <a:t>Unfortunately, the design does not consider T, which exceeded its maximum.  The equipment was damaged!</a:t>
            </a:r>
          </a:p>
        </p:txBody>
      </p:sp>
      <p:sp>
        <p:nvSpPr>
          <p:cNvPr id="115801" name="Line 89"/>
          <p:cNvSpPr>
            <a:spLocks noChangeShapeType="1"/>
          </p:cNvSpPr>
          <p:nvPr/>
        </p:nvSpPr>
        <p:spPr bwMode="auto">
          <a:xfrm>
            <a:off x="2667000" y="3733800"/>
            <a:ext cx="6858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5802" name="Text Box 90"/>
          <p:cNvSpPr txBox="1">
            <a:spLocks noChangeArrowheads="1"/>
          </p:cNvSpPr>
          <p:nvPr/>
        </p:nvSpPr>
        <p:spPr bwMode="auto">
          <a:xfrm rot="-1810679">
            <a:off x="7239000" y="4419600"/>
            <a:ext cx="1635125" cy="376238"/>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800" b="1">
                <a:solidFill>
                  <a:srgbClr val="FF0000"/>
                </a:solidFill>
              </a:rPr>
              <a:t>Not acceptable</a:t>
            </a:r>
            <a:endParaRPr lang="en-US"/>
          </a:p>
        </p:txBody>
      </p:sp>
      <p:sp>
        <p:nvSpPr>
          <p:cNvPr id="115803" name="Text Box 91"/>
          <p:cNvSpPr txBox="1">
            <a:spLocks noChangeArrowheads="1"/>
          </p:cNvSpPr>
          <p:nvPr/>
        </p:nvSpPr>
        <p:spPr bwMode="auto">
          <a:xfrm>
            <a:off x="3200400" y="1371600"/>
            <a:ext cx="1690688" cy="45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spcBef>
                <a:spcPct val="50000"/>
              </a:spcBef>
            </a:pPr>
            <a:r>
              <a:rPr lang="en-US" sz="1200" b="1"/>
              <a:t>Disturbance is feed inhibitor increase.</a:t>
            </a:r>
          </a:p>
        </p:txBody>
      </p:sp>
      <p:sp>
        <p:nvSpPr>
          <p:cNvPr id="115804" name="Text Box 92"/>
          <p:cNvSpPr txBox="1">
            <a:spLocks noChangeArrowheads="1"/>
          </p:cNvSpPr>
          <p:nvPr/>
        </p:nvSpPr>
        <p:spPr bwMode="auto">
          <a:xfrm>
            <a:off x="3367088" y="2073275"/>
            <a:ext cx="1481137"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400" b="1"/>
              <a:t>Reaction: A </a:t>
            </a:r>
            <a:r>
              <a:rPr lang="en-US" sz="1400" b="1">
                <a:sym typeface="Symbol" pitchFamily="18" charset="2"/>
              </a:rPr>
              <a:t> B</a:t>
            </a:r>
            <a:endParaRPr lang="en-US" sz="16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grpSp>
        <p:nvGrpSpPr>
          <p:cNvPr id="116739" name="Group 3"/>
          <p:cNvGrpSpPr>
            <a:grpSpLocks/>
          </p:cNvGrpSpPr>
          <p:nvPr/>
        </p:nvGrpSpPr>
        <p:grpSpPr bwMode="auto">
          <a:xfrm>
            <a:off x="685800" y="1143000"/>
            <a:ext cx="1981200" cy="1371600"/>
            <a:chOff x="432" y="720"/>
            <a:chExt cx="1248" cy="864"/>
          </a:xfrm>
        </p:grpSpPr>
        <p:sp>
          <p:nvSpPr>
            <p:cNvPr id="116740" name="Rectangle 4"/>
            <p:cNvSpPr>
              <a:spLocks noChangeArrowheads="1"/>
            </p:cNvSpPr>
            <p:nvPr/>
          </p:nvSpPr>
          <p:spPr bwMode="auto">
            <a:xfrm>
              <a:off x="432" y="720"/>
              <a:ext cx="1248" cy="864"/>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16741" name="Group 5"/>
            <p:cNvGrpSpPr>
              <a:grpSpLocks/>
            </p:cNvGrpSpPr>
            <p:nvPr/>
          </p:nvGrpSpPr>
          <p:grpSpPr bwMode="auto">
            <a:xfrm>
              <a:off x="679" y="775"/>
              <a:ext cx="761" cy="761"/>
              <a:chOff x="2064" y="1811"/>
              <a:chExt cx="1680" cy="1440"/>
            </a:xfrm>
          </p:grpSpPr>
          <p:sp>
            <p:nvSpPr>
              <p:cNvPr id="116742" name="Oval 6"/>
              <p:cNvSpPr>
                <a:spLocks noChangeArrowheads="1"/>
              </p:cNvSpPr>
              <p:nvPr/>
            </p:nvSpPr>
            <p:spPr bwMode="auto">
              <a:xfrm>
                <a:off x="2064"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743" name="Oval 7"/>
              <p:cNvSpPr>
                <a:spLocks noChangeArrowheads="1"/>
              </p:cNvSpPr>
              <p:nvPr/>
            </p:nvSpPr>
            <p:spPr bwMode="auto">
              <a:xfrm>
                <a:off x="2592"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744" name="Oval 8"/>
              <p:cNvSpPr>
                <a:spLocks noChangeArrowheads="1"/>
              </p:cNvSpPr>
              <p:nvPr/>
            </p:nvSpPr>
            <p:spPr bwMode="auto">
              <a:xfrm>
                <a:off x="3408"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745" name="Oval 9"/>
              <p:cNvSpPr>
                <a:spLocks noChangeArrowheads="1"/>
              </p:cNvSpPr>
              <p:nvPr/>
            </p:nvSpPr>
            <p:spPr bwMode="auto">
              <a:xfrm>
                <a:off x="2784" y="2736"/>
                <a:ext cx="144" cy="14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16746" name="Object 10"/>
              <p:cNvGraphicFramePr>
                <a:graphicFrameLocks noChangeAspect="1"/>
              </p:cNvGraphicFramePr>
              <p:nvPr/>
            </p:nvGraphicFramePr>
            <p:xfrm>
              <a:off x="2689" y="2966"/>
              <a:ext cx="346" cy="285"/>
            </p:xfrm>
            <a:graphic>
              <a:graphicData uri="http://schemas.openxmlformats.org/presentationml/2006/ole">
                <mc:AlternateContent xmlns:mc="http://schemas.openxmlformats.org/markup-compatibility/2006">
                  <mc:Choice xmlns:v="urn:schemas-microsoft-com:vml" Requires="v">
                    <p:oleObj spid="_x0000_s116826" name="VISIO" r:id="rId3" imgW="1052640" imgH="918720" progId="Visio.Drawing.4">
                      <p:embed/>
                    </p:oleObj>
                  </mc:Choice>
                  <mc:Fallback>
                    <p:oleObj name="VISIO" r:id="rId3" imgW="1052640" imgH="918720" progId="Visio.Drawing.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9" y="2966"/>
                            <a:ext cx="346" cy="28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6747" name="Line 11"/>
              <p:cNvSpPr>
                <a:spLocks noChangeShapeType="1"/>
              </p:cNvSpPr>
              <p:nvPr/>
            </p:nvSpPr>
            <p:spPr bwMode="auto">
              <a:xfrm>
                <a:off x="2304" y="2544"/>
                <a:ext cx="480" cy="2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748" name="Line 12"/>
              <p:cNvSpPr>
                <a:spLocks noChangeShapeType="1"/>
              </p:cNvSpPr>
              <p:nvPr/>
            </p:nvSpPr>
            <p:spPr bwMode="auto">
              <a:xfrm>
                <a:off x="2784" y="2544"/>
                <a:ext cx="48" cy="19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749" name="Line 13"/>
              <p:cNvSpPr>
                <a:spLocks noChangeShapeType="1"/>
              </p:cNvSpPr>
              <p:nvPr/>
            </p:nvSpPr>
            <p:spPr bwMode="auto">
              <a:xfrm flipH="1">
                <a:off x="2928" y="2544"/>
                <a:ext cx="576" cy="2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750" name="Line 14"/>
              <p:cNvSpPr>
                <a:spLocks noChangeShapeType="1"/>
              </p:cNvSpPr>
              <p:nvPr/>
            </p:nvSpPr>
            <p:spPr bwMode="auto">
              <a:xfrm flipV="1">
                <a:off x="2861" y="2884"/>
                <a:ext cx="0" cy="106"/>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751" name="Text Box 15"/>
              <p:cNvSpPr txBox="1">
                <a:spLocks noChangeArrowheads="1"/>
              </p:cNvSpPr>
              <p:nvPr/>
            </p:nvSpPr>
            <p:spPr bwMode="auto">
              <a:xfrm>
                <a:off x="2192" y="1811"/>
                <a:ext cx="1420" cy="339"/>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solidFill>
                      <a:schemeClr val="accent2"/>
                    </a:solidFill>
                  </a:rPr>
                  <a:t>Signal Select</a:t>
                </a:r>
                <a:endParaRPr lang="en-US" sz="1000"/>
              </a:p>
            </p:txBody>
          </p:sp>
          <p:sp>
            <p:nvSpPr>
              <p:cNvPr id="116752" name="Text Box 16"/>
              <p:cNvSpPr txBox="1">
                <a:spLocks noChangeArrowheads="1"/>
              </p:cNvSpPr>
              <p:nvPr/>
            </p:nvSpPr>
            <p:spPr bwMode="auto">
              <a:xfrm>
                <a:off x="2907" y="2250"/>
                <a:ext cx="519" cy="25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800">
                    <a:sym typeface="Symbol" pitchFamily="18" charset="2"/>
                  </a:rPr>
                  <a:t>  </a:t>
                </a:r>
                <a:endParaRPr lang="en-US" sz="800"/>
              </a:p>
            </p:txBody>
          </p:sp>
        </p:grpSp>
      </p:grpSp>
      <p:sp>
        <p:nvSpPr>
          <p:cNvPr id="116753" name="Text Box 17"/>
          <p:cNvSpPr txBox="1">
            <a:spLocks noChangeArrowheads="1"/>
          </p:cNvSpPr>
          <p:nvPr/>
        </p:nvSpPr>
        <p:spPr bwMode="auto">
          <a:xfrm>
            <a:off x="3109913" y="1189038"/>
            <a:ext cx="5410200" cy="13239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1600" b="1"/>
              <a:t>The process involves a CSTR with an exothermic reaction and a cooling coil.  Generally, we wish to control the composition of the reactant in the effluent.  However, we must keep the temperature below a maximum limit to prevent damaging the glass lining of the reactor.</a:t>
            </a:r>
          </a:p>
        </p:txBody>
      </p:sp>
      <p:graphicFrame>
        <p:nvGraphicFramePr>
          <p:cNvPr id="116754" name="Object 18"/>
          <p:cNvGraphicFramePr>
            <a:graphicFrameLocks noChangeAspect="1"/>
          </p:cNvGraphicFramePr>
          <p:nvPr/>
        </p:nvGraphicFramePr>
        <p:xfrm>
          <a:off x="7239000" y="4038600"/>
          <a:ext cx="442913" cy="1074738"/>
        </p:xfrm>
        <a:graphic>
          <a:graphicData uri="http://schemas.openxmlformats.org/presentationml/2006/ole">
            <mc:AlternateContent xmlns:mc="http://schemas.openxmlformats.org/markup-compatibility/2006">
              <mc:Choice xmlns:v="urn:schemas-microsoft-com:vml" Requires="v">
                <p:oleObj spid="_x0000_s116827" name="Clip" r:id="rId5" imgW="1621800" imgH="3934080" progId="MS_ClipArt_Gallery.5">
                  <p:embed/>
                </p:oleObj>
              </mc:Choice>
              <mc:Fallback>
                <p:oleObj name="Clip" r:id="rId5" imgW="1621800" imgH="3934080" progId="MS_ClipArt_Gallery.5">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4038600"/>
                        <a:ext cx="442913" cy="107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6755" name="AutoShape 19"/>
          <p:cNvSpPr>
            <a:spLocks noChangeArrowheads="1"/>
          </p:cNvSpPr>
          <p:nvPr/>
        </p:nvSpPr>
        <p:spPr bwMode="auto">
          <a:xfrm>
            <a:off x="4724400" y="2819400"/>
            <a:ext cx="4038600" cy="762000"/>
          </a:xfrm>
          <a:prstGeom prst="wedgeRoundRectCallout">
            <a:avLst>
              <a:gd name="adj1" fmla="val 22093"/>
              <a:gd name="adj2" fmla="val 10125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4488" indent="-344488"/>
            <a:r>
              <a:rPr lang="en-US" sz="1600" b="1"/>
              <a:t>Well, back to the drawing board!</a:t>
            </a:r>
          </a:p>
          <a:p>
            <a:pPr marL="344488" indent="-344488"/>
            <a:r>
              <a:rPr lang="en-US" sz="1600" b="1"/>
              <a:t>What can we do to improve the design?</a:t>
            </a:r>
          </a:p>
        </p:txBody>
      </p:sp>
      <p:grpSp>
        <p:nvGrpSpPr>
          <p:cNvPr id="116756" name="Group 20"/>
          <p:cNvGrpSpPr>
            <a:grpSpLocks/>
          </p:cNvGrpSpPr>
          <p:nvPr/>
        </p:nvGrpSpPr>
        <p:grpSpPr bwMode="auto">
          <a:xfrm>
            <a:off x="914400" y="2971800"/>
            <a:ext cx="3930650" cy="2795588"/>
            <a:chOff x="600" y="2544"/>
            <a:chExt cx="2476" cy="1761"/>
          </a:xfrm>
        </p:grpSpPr>
        <p:sp>
          <p:nvSpPr>
            <p:cNvPr id="116757" name="AutoShape 21"/>
            <p:cNvSpPr>
              <a:spLocks noChangeArrowheads="1"/>
            </p:cNvSpPr>
            <p:nvPr/>
          </p:nvSpPr>
          <p:spPr bwMode="auto">
            <a:xfrm>
              <a:off x="1170" y="3075"/>
              <a:ext cx="688" cy="812"/>
            </a:xfrm>
            <a:prstGeom prst="can">
              <a:avLst>
                <a:gd name="adj" fmla="val 29506"/>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58" name="AutoShape 22"/>
            <p:cNvSpPr>
              <a:spLocks noChangeArrowheads="1"/>
            </p:cNvSpPr>
            <p:nvPr/>
          </p:nvSpPr>
          <p:spPr bwMode="auto">
            <a:xfrm flipV="1">
              <a:off x="2108" y="3810"/>
              <a:ext cx="184" cy="79"/>
            </a:xfrm>
            <a:prstGeom prst="flowChartManualOperation">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59" name="AutoShape 23"/>
            <p:cNvSpPr>
              <a:spLocks noChangeArrowheads="1"/>
            </p:cNvSpPr>
            <p:nvPr/>
          </p:nvSpPr>
          <p:spPr bwMode="auto">
            <a:xfrm>
              <a:off x="1353" y="3599"/>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60" name="AutoShape 24"/>
            <p:cNvSpPr>
              <a:spLocks noChangeArrowheads="1"/>
            </p:cNvSpPr>
            <p:nvPr/>
          </p:nvSpPr>
          <p:spPr bwMode="auto">
            <a:xfrm>
              <a:off x="1276" y="3599"/>
              <a:ext cx="185"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61" name="AutoShape 25"/>
            <p:cNvSpPr>
              <a:spLocks noChangeArrowheads="1"/>
            </p:cNvSpPr>
            <p:nvPr/>
          </p:nvSpPr>
          <p:spPr bwMode="auto">
            <a:xfrm>
              <a:off x="1434" y="3599"/>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62" name="AutoShape 26"/>
            <p:cNvSpPr>
              <a:spLocks noChangeArrowheads="1"/>
            </p:cNvSpPr>
            <p:nvPr/>
          </p:nvSpPr>
          <p:spPr bwMode="auto">
            <a:xfrm>
              <a:off x="1488" y="3599"/>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63" name="AutoShape 27"/>
            <p:cNvSpPr>
              <a:spLocks noChangeArrowheads="1"/>
            </p:cNvSpPr>
            <p:nvPr/>
          </p:nvSpPr>
          <p:spPr bwMode="auto">
            <a:xfrm>
              <a:off x="1568" y="3599"/>
              <a:ext cx="184"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64" name="Line 28"/>
            <p:cNvSpPr>
              <a:spLocks noChangeShapeType="1"/>
            </p:cNvSpPr>
            <p:nvPr/>
          </p:nvSpPr>
          <p:spPr bwMode="auto">
            <a:xfrm>
              <a:off x="1276" y="3703"/>
              <a:ext cx="0" cy="393"/>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65" name="Line 29"/>
            <p:cNvSpPr>
              <a:spLocks noChangeShapeType="1"/>
            </p:cNvSpPr>
            <p:nvPr/>
          </p:nvSpPr>
          <p:spPr bwMode="auto">
            <a:xfrm>
              <a:off x="1752" y="3703"/>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6766" name="Group 30"/>
            <p:cNvGrpSpPr>
              <a:grpSpLocks/>
            </p:cNvGrpSpPr>
            <p:nvPr/>
          </p:nvGrpSpPr>
          <p:grpSpPr bwMode="auto">
            <a:xfrm>
              <a:off x="1679" y="4093"/>
              <a:ext cx="164" cy="157"/>
              <a:chOff x="306" y="575"/>
              <a:chExt cx="1142" cy="625"/>
            </a:xfrm>
          </p:grpSpPr>
          <p:sp>
            <p:nvSpPr>
              <p:cNvPr id="116767" name="Line 31"/>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68" name="Line 32"/>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69" name="Line 33"/>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70" name="Line 34"/>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71" name="Line 35"/>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72" name="Line 36"/>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73" name="Freeform 37"/>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6774" name="Oval 38"/>
            <p:cNvSpPr>
              <a:spLocks noChangeArrowheads="1"/>
            </p:cNvSpPr>
            <p:nvPr/>
          </p:nvSpPr>
          <p:spPr bwMode="auto">
            <a:xfrm>
              <a:off x="2098" y="3651"/>
              <a:ext cx="212" cy="184"/>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75" name="Line 39"/>
            <p:cNvSpPr>
              <a:spLocks noChangeShapeType="1"/>
            </p:cNvSpPr>
            <p:nvPr/>
          </p:nvSpPr>
          <p:spPr bwMode="auto">
            <a:xfrm flipH="1">
              <a:off x="1856" y="3752"/>
              <a:ext cx="34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76" name="Line 40"/>
            <p:cNvSpPr>
              <a:spLocks noChangeShapeType="1"/>
            </p:cNvSpPr>
            <p:nvPr/>
          </p:nvSpPr>
          <p:spPr bwMode="auto">
            <a:xfrm>
              <a:off x="2195" y="3654"/>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77" name="Line 41"/>
            <p:cNvSpPr>
              <a:spLocks noChangeShapeType="1"/>
            </p:cNvSpPr>
            <p:nvPr/>
          </p:nvSpPr>
          <p:spPr bwMode="auto">
            <a:xfrm>
              <a:off x="1752" y="4253"/>
              <a:ext cx="0" cy="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78" name="Line 42"/>
            <p:cNvSpPr>
              <a:spLocks noChangeShapeType="1"/>
            </p:cNvSpPr>
            <p:nvPr/>
          </p:nvSpPr>
          <p:spPr bwMode="auto">
            <a:xfrm>
              <a:off x="1328" y="2918"/>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79" name="Line 43"/>
            <p:cNvSpPr>
              <a:spLocks noChangeShapeType="1"/>
            </p:cNvSpPr>
            <p:nvPr/>
          </p:nvSpPr>
          <p:spPr bwMode="auto">
            <a:xfrm flipH="1" flipV="1">
              <a:off x="1051" y="2918"/>
              <a:ext cx="27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80" name="Oval 44"/>
            <p:cNvSpPr>
              <a:spLocks noChangeArrowheads="1"/>
            </p:cNvSpPr>
            <p:nvPr/>
          </p:nvSpPr>
          <p:spPr bwMode="auto">
            <a:xfrm>
              <a:off x="807" y="3234"/>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TC</a:t>
              </a:r>
              <a:endParaRPr lang="en-US" sz="1800" b="1"/>
            </a:p>
          </p:txBody>
        </p:sp>
        <p:sp>
          <p:nvSpPr>
            <p:cNvPr id="116781" name="Oval 45"/>
            <p:cNvSpPr>
              <a:spLocks noChangeArrowheads="1"/>
            </p:cNvSpPr>
            <p:nvPr/>
          </p:nvSpPr>
          <p:spPr bwMode="auto">
            <a:xfrm>
              <a:off x="825" y="3571"/>
              <a:ext cx="250" cy="24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AC</a:t>
              </a:r>
              <a:endParaRPr lang="en-US" b="1"/>
            </a:p>
          </p:txBody>
        </p:sp>
        <p:sp>
          <p:nvSpPr>
            <p:cNvPr id="116782" name="Line 46"/>
            <p:cNvSpPr>
              <a:spLocks noChangeShapeType="1"/>
            </p:cNvSpPr>
            <p:nvPr/>
          </p:nvSpPr>
          <p:spPr bwMode="auto">
            <a:xfrm>
              <a:off x="1090" y="3358"/>
              <a:ext cx="8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83" name="Line 47"/>
            <p:cNvSpPr>
              <a:spLocks noChangeShapeType="1"/>
            </p:cNvSpPr>
            <p:nvPr/>
          </p:nvSpPr>
          <p:spPr bwMode="auto">
            <a:xfrm>
              <a:off x="1074" y="3700"/>
              <a:ext cx="9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84" name="Oval 48"/>
            <p:cNvSpPr>
              <a:spLocks noChangeArrowheads="1"/>
            </p:cNvSpPr>
            <p:nvPr/>
          </p:nvSpPr>
          <p:spPr bwMode="auto">
            <a:xfrm>
              <a:off x="1930" y="3254"/>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LC</a:t>
              </a:r>
              <a:endParaRPr lang="en-US" sz="1800" b="1"/>
            </a:p>
          </p:txBody>
        </p:sp>
        <p:grpSp>
          <p:nvGrpSpPr>
            <p:cNvPr id="116785" name="Group 49"/>
            <p:cNvGrpSpPr>
              <a:grpSpLocks/>
            </p:cNvGrpSpPr>
            <p:nvPr/>
          </p:nvGrpSpPr>
          <p:grpSpPr bwMode="auto">
            <a:xfrm rot="-5400000">
              <a:off x="2551" y="3555"/>
              <a:ext cx="164" cy="157"/>
              <a:chOff x="306" y="575"/>
              <a:chExt cx="1142" cy="625"/>
            </a:xfrm>
          </p:grpSpPr>
          <p:sp>
            <p:nvSpPr>
              <p:cNvPr id="116786" name="Line 50"/>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87" name="Line 51"/>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88" name="Line 52"/>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89" name="Line 53"/>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90" name="Line 54"/>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91" name="Line 55"/>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92" name="Freeform 56"/>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6793" name="Line 57"/>
            <p:cNvSpPr>
              <a:spLocks noChangeShapeType="1"/>
            </p:cNvSpPr>
            <p:nvPr/>
          </p:nvSpPr>
          <p:spPr bwMode="auto">
            <a:xfrm>
              <a:off x="2717" y="3643"/>
              <a:ext cx="359"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94" name="Line 58"/>
            <p:cNvSpPr>
              <a:spLocks noChangeShapeType="1"/>
            </p:cNvSpPr>
            <p:nvPr/>
          </p:nvSpPr>
          <p:spPr bwMode="auto">
            <a:xfrm flipV="1">
              <a:off x="2626" y="3393"/>
              <a:ext cx="0" cy="15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795" name="Line 59"/>
            <p:cNvSpPr>
              <a:spLocks noChangeShapeType="1"/>
            </p:cNvSpPr>
            <p:nvPr/>
          </p:nvSpPr>
          <p:spPr bwMode="auto">
            <a:xfrm flipH="1" flipV="1">
              <a:off x="2213" y="3379"/>
              <a:ext cx="408" cy="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796" name="Line 60"/>
            <p:cNvSpPr>
              <a:spLocks noChangeShapeType="1"/>
            </p:cNvSpPr>
            <p:nvPr/>
          </p:nvSpPr>
          <p:spPr bwMode="auto">
            <a:xfrm>
              <a:off x="1882" y="320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797" name="Line 61"/>
            <p:cNvSpPr>
              <a:spLocks noChangeShapeType="1"/>
            </p:cNvSpPr>
            <p:nvPr/>
          </p:nvSpPr>
          <p:spPr bwMode="auto">
            <a:xfrm>
              <a:off x="1867" y="363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798" name="Line 62"/>
            <p:cNvSpPr>
              <a:spLocks noChangeShapeType="1"/>
            </p:cNvSpPr>
            <p:nvPr/>
          </p:nvSpPr>
          <p:spPr bwMode="auto">
            <a:xfrm flipV="1">
              <a:off x="2060" y="349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799" name="Line 63"/>
            <p:cNvSpPr>
              <a:spLocks noChangeShapeType="1"/>
            </p:cNvSpPr>
            <p:nvPr/>
          </p:nvSpPr>
          <p:spPr bwMode="auto">
            <a:xfrm>
              <a:off x="2069" y="3206"/>
              <a:ext cx="0" cy="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16800" name="Group 64"/>
            <p:cNvGrpSpPr>
              <a:grpSpLocks/>
            </p:cNvGrpSpPr>
            <p:nvPr/>
          </p:nvGrpSpPr>
          <p:grpSpPr bwMode="auto">
            <a:xfrm rot="-5400000">
              <a:off x="885" y="2826"/>
              <a:ext cx="164" cy="157"/>
              <a:chOff x="306" y="575"/>
              <a:chExt cx="1142" cy="625"/>
            </a:xfrm>
          </p:grpSpPr>
          <p:sp>
            <p:nvSpPr>
              <p:cNvPr id="116801" name="Line 65"/>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02" name="Line 66"/>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03" name="Line 67"/>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04" name="Line 68"/>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05" name="Line 69"/>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06" name="Line 70"/>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07" name="Freeform 71"/>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6808" name="Line 72"/>
            <p:cNvSpPr>
              <a:spLocks noChangeShapeType="1"/>
            </p:cNvSpPr>
            <p:nvPr/>
          </p:nvSpPr>
          <p:spPr bwMode="auto">
            <a:xfrm flipH="1" flipV="1">
              <a:off x="600" y="2923"/>
              <a:ext cx="27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09" name="Oval 73"/>
            <p:cNvSpPr>
              <a:spLocks noChangeArrowheads="1"/>
            </p:cNvSpPr>
            <p:nvPr/>
          </p:nvSpPr>
          <p:spPr bwMode="auto">
            <a:xfrm>
              <a:off x="624" y="2544"/>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FC</a:t>
              </a:r>
              <a:endParaRPr lang="en-US" sz="1800" b="1"/>
            </a:p>
          </p:txBody>
        </p:sp>
        <p:sp>
          <p:nvSpPr>
            <p:cNvPr id="116810" name="Line 74"/>
            <p:cNvSpPr>
              <a:spLocks noChangeShapeType="1"/>
            </p:cNvSpPr>
            <p:nvPr/>
          </p:nvSpPr>
          <p:spPr bwMode="auto">
            <a:xfrm>
              <a:off x="768" y="278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811" name="Line 75"/>
            <p:cNvSpPr>
              <a:spLocks noChangeShapeType="1"/>
            </p:cNvSpPr>
            <p:nvPr/>
          </p:nvSpPr>
          <p:spPr bwMode="auto">
            <a:xfrm flipV="1">
              <a:off x="950" y="2674"/>
              <a:ext cx="0" cy="14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812" name="Line 76"/>
            <p:cNvSpPr>
              <a:spLocks noChangeShapeType="1"/>
            </p:cNvSpPr>
            <p:nvPr/>
          </p:nvSpPr>
          <p:spPr bwMode="auto">
            <a:xfrm flipH="1">
              <a:off x="888" y="2674"/>
              <a:ext cx="6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16813" name="Line 77"/>
          <p:cNvSpPr>
            <a:spLocks noChangeShapeType="1"/>
          </p:cNvSpPr>
          <p:nvPr/>
        </p:nvSpPr>
        <p:spPr bwMode="auto">
          <a:xfrm flipH="1">
            <a:off x="990600" y="4816475"/>
            <a:ext cx="2587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814" name="Line 78"/>
          <p:cNvSpPr>
            <a:spLocks noChangeShapeType="1"/>
          </p:cNvSpPr>
          <p:nvPr/>
        </p:nvSpPr>
        <p:spPr bwMode="auto">
          <a:xfrm>
            <a:off x="990600" y="4800600"/>
            <a:ext cx="0" cy="1219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815" name="Line 79"/>
          <p:cNvSpPr>
            <a:spLocks noChangeShapeType="1"/>
          </p:cNvSpPr>
          <p:nvPr/>
        </p:nvSpPr>
        <p:spPr bwMode="auto">
          <a:xfrm>
            <a:off x="990600" y="6019800"/>
            <a:ext cx="2133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816" name="Line 80"/>
          <p:cNvSpPr>
            <a:spLocks noChangeShapeType="1"/>
          </p:cNvSpPr>
          <p:nvPr/>
        </p:nvSpPr>
        <p:spPr bwMode="auto">
          <a:xfrm flipH="1" flipV="1">
            <a:off x="3140075" y="5791200"/>
            <a:ext cx="0" cy="228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817" name="Line 81"/>
          <p:cNvSpPr>
            <a:spLocks noChangeShapeType="1"/>
          </p:cNvSpPr>
          <p:nvPr/>
        </p:nvSpPr>
        <p:spPr bwMode="auto">
          <a:xfrm flipH="1">
            <a:off x="2911475" y="5546725"/>
            <a:ext cx="228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818" name="Line 82"/>
          <p:cNvSpPr>
            <a:spLocks noChangeShapeType="1"/>
          </p:cNvSpPr>
          <p:nvPr/>
        </p:nvSpPr>
        <p:spPr bwMode="auto">
          <a:xfrm>
            <a:off x="3124200" y="55626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16825" name="Group 89"/>
          <p:cNvGrpSpPr>
            <a:grpSpLocks/>
          </p:cNvGrpSpPr>
          <p:nvPr/>
        </p:nvGrpSpPr>
        <p:grpSpPr bwMode="auto">
          <a:xfrm>
            <a:off x="746125" y="4267200"/>
            <a:ext cx="8093075" cy="2286000"/>
            <a:chOff x="470" y="2688"/>
            <a:chExt cx="5098" cy="1440"/>
          </a:xfrm>
        </p:grpSpPr>
        <p:sp>
          <p:nvSpPr>
            <p:cNvPr id="116819" name="Line 83"/>
            <p:cNvSpPr>
              <a:spLocks noChangeShapeType="1"/>
            </p:cNvSpPr>
            <p:nvPr/>
          </p:nvSpPr>
          <p:spPr bwMode="auto">
            <a:xfrm flipH="1">
              <a:off x="470" y="2688"/>
              <a:ext cx="31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820" name="Line 84"/>
            <p:cNvSpPr>
              <a:spLocks noChangeShapeType="1"/>
            </p:cNvSpPr>
            <p:nvPr/>
          </p:nvSpPr>
          <p:spPr bwMode="auto">
            <a:xfrm>
              <a:off x="480" y="2688"/>
              <a:ext cx="0" cy="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821" name="Line 85"/>
            <p:cNvSpPr>
              <a:spLocks noChangeShapeType="1"/>
            </p:cNvSpPr>
            <p:nvPr/>
          </p:nvSpPr>
          <p:spPr bwMode="auto">
            <a:xfrm>
              <a:off x="480" y="3888"/>
              <a:ext cx="168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822" name="Line 86"/>
            <p:cNvSpPr>
              <a:spLocks noChangeShapeType="1"/>
            </p:cNvSpPr>
            <p:nvPr/>
          </p:nvSpPr>
          <p:spPr bwMode="auto">
            <a:xfrm flipV="1">
              <a:off x="2160" y="3504"/>
              <a:ext cx="0" cy="38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6823" name="AutoShape 87"/>
            <p:cNvSpPr>
              <a:spLocks noChangeArrowheads="1"/>
            </p:cNvSpPr>
            <p:nvPr/>
          </p:nvSpPr>
          <p:spPr bwMode="auto">
            <a:xfrm>
              <a:off x="2976" y="3360"/>
              <a:ext cx="2592" cy="768"/>
            </a:xfrm>
            <a:prstGeom prst="wedgeRoundRectCallout">
              <a:avLst>
                <a:gd name="adj1" fmla="val -1505"/>
                <a:gd name="adj2" fmla="val -103648"/>
                <a:gd name="adj3" fmla="val 16667"/>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z="1600" b="1"/>
            </a:p>
          </p:txBody>
        </p:sp>
        <p:sp>
          <p:nvSpPr>
            <p:cNvPr id="116824" name="Text Box 88"/>
            <p:cNvSpPr txBox="1">
              <a:spLocks noChangeArrowheads="1"/>
            </p:cNvSpPr>
            <p:nvPr/>
          </p:nvSpPr>
          <p:spPr bwMode="auto">
            <a:xfrm>
              <a:off x="3216" y="3456"/>
              <a:ext cx="2045" cy="5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600" b="1"/>
                <a:t>We could add a switch and have a </a:t>
              </a:r>
            </a:p>
            <a:p>
              <a:pPr algn="ctr"/>
              <a:r>
                <a:rPr lang="en-US" sz="1600" b="1"/>
                <a:t>person decide (</a:t>
              </a:r>
              <a:r>
                <a:rPr lang="en-US" sz="1600" b="1">
                  <a:solidFill>
                    <a:srgbClr val="FF0000"/>
                  </a:solidFill>
                </a:rPr>
                <a:t>every second</a:t>
              </a:r>
              <a:r>
                <a:rPr lang="en-US" sz="1600" b="1"/>
                <a:t>) which</a:t>
              </a:r>
            </a:p>
            <a:p>
              <a:pPr algn="ctr"/>
              <a:r>
                <a:rPr lang="en-US" sz="1600" b="1"/>
                <a:t>controller output goes to the valve.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825"/>
                                        </p:tgtEl>
                                        <p:attrNameLst>
                                          <p:attrName>style.visibility</p:attrName>
                                        </p:attrNameLst>
                                      </p:cBhvr>
                                      <p:to>
                                        <p:strVal val="visible"/>
                                      </p:to>
                                    </p:set>
                                    <p:anim calcmode="lin" valueType="num">
                                      <p:cBhvr additive="base">
                                        <p:cTn id="7" dur="500" fill="hold"/>
                                        <p:tgtEl>
                                          <p:spTgt spid="116825"/>
                                        </p:tgtEl>
                                        <p:attrNameLst>
                                          <p:attrName>ppt_x</p:attrName>
                                        </p:attrNameLst>
                                      </p:cBhvr>
                                      <p:tavLst>
                                        <p:tav tm="0">
                                          <p:val>
                                            <p:strVal val="#ppt_x"/>
                                          </p:val>
                                        </p:tav>
                                        <p:tav tm="100000">
                                          <p:val>
                                            <p:strVal val="#ppt_x"/>
                                          </p:val>
                                        </p:tav>
                                      </p:tavLst>
                                    </p:anim>
                                    <p:anim calcmode="lin" valueType="num">
                                      <p:cBhvr additive="base">
                                        <p:cTn id="8" dur="500" fill="hold"/>
                                        <p:tgtEl>
                                          <p:spTgt spid="1168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85800" y="533400"/>
            <a:ext cx="7848600" cy="95567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0000"/>
                </a:solidFill>
              </a:rPr>
              <a:t>CHAPTER 22: VARIABLE STRUCTURE CONTROL</a:t>
            </a:r>
            <a:endParaRPr lang="en-US" sz="3200"/>
          </a:p>
        </p:txBody>
      </p:sp>
      <p:graphicFrame>
        <p:nvGraphicFramePr>
          <p:cNvPr id="3075" name="Object 3"/>
          <p:cNvGraphicFramePr>
            <a:graphicFrameLocks noChangeAspect="1"/>
          </p:cNvGraphicFramePr>
          <p:nvPr/>
        </p:nvGraphicFramePr>
        <p:xfrm>
          <a:off x="762000" y="1752600"/>
          <a:ext cx="1352550" cy="1828800"/>
        </p:xfrm>
        <a:graphic>
          <a:graphicData uri="http://schemas.openxmlformats.org/presentationml/2006/ole">
            <mc:AlternateContent xmlns:mc="http://schemas.openxmlformats.org/markup-compatibility/2006">
              <mc:Choice xmlns:v="urn:schemas-microsoft-com:vml" Requires="v">
                <p:oleObj spid="_x0000_s3081" name="Clip" r:id="rId3" imgW="2701800" imgH="4019400" progId="MS_ClipArt_Gallery.5">
                  <p:embed/>
                </p:oleObj>
              </mc:Choice>
              <mc:Fallback>
                <p:oleObj name="Clip" r:id="rId3" imgW="2701800" imgH="4019400" progId="MS_ClipArt_Gallery.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52600"/>
                        <a:ext cx="135255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6" name="AutoShape 4"/>
          <p:cNvSpPr>
            <a:spLocks noChangeArrowheads="1"/>
          </p:cNvSpPr>
          <p:nvPr/>
        </p:nvSpPr>
        <p:spPr bwMode="auto">
          <a:xfrm>
            <a:off x="2590800" y="1600200"/>
            <a:ext cx="5867400" cy="914400"/>
          </a:xfrm>
          <a:prstGeom prst="wedgeRoundRectCallout">
            <a:avLst>
              <a:gd name="adj1" fmla="val -66560"/>
              <a:gd name="adj2" fmla="val -746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dirty="0"/>
              <a:t>When I complete this chapter, I want to be </a:t>
            </a:r>
          </a:p>
          <a:p>
            <a:pPr algn="ctr"/>
            <a:r>
              <a:rPr lang="en-US" sz="2000" b="1" dirty="0"/>
              <a:t>able to do the following.</a:t>
            </a:r>
          </a:p>
        </p:txBody>
      </p:sp>
      <p:sp>
        <p:nvSpPr>
          <p:cNvPr id="3077" name="Text Box 5"/>
          <p:cNvSpPr txBox="1">
            <a:spLocks noChangeArrowheads="1"/>
          </p:cNvSpPr>
          <p:nvPr/>
        </p:nvSpPr>
        <p:spPr bwMode="auto">
          <a:xfrm>
            <a:off x="2096814" y="3276600"/>
            <a:ext cx="6096000" cy="2657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Char char="•"/>
            </a:pPr>
            <a:r>
              <a:rPr lang="en-US" b="1"/>
              <a:t>Understand why many applications of process control require variable structure</a:t>
            </a:r>
          </a:p>
          <a:p>
            <a:pPr>
              <a:spcBef>
                <a:spcPct val="50000"/>
              </a:spcBef>
              <a:buFontTx/>
              <a:buChar char="•"/>
            </a:pPr>
            <a:r>
              <a:rPr lang="en-US" b="1"/>
              <a:t>Implement a design using more than one valve in a “control loop”</a:t>
            </a:r>
          </a:p>
          <a:p>
            <a:pPr>
              <a:spcBef>
                <a:spcPct val="50000"/>
              </a:spcBef>
              <a:buFontTx/>
              <a:buChar char="•"/>
            </a:pPr>
            <a:r>
              <a:rPr lang="en-US" b="1"/>
              <a:t>Implement a design using more than one controlled variable in a “control loop”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grpSp>
        <p:nvGrpSpPr>
          <p:cNvPr id="117763" name="Group 3"/>
          <p:cNvGrpSpPr>
            <a:grpSpLocks/>
          </p:cNvGrpSpPr>
          <p:nvPr/>
        </p:nvGrpSpPr>
        <p:grpSpPr bwMode="auto">
          <a:xfrm>
            <a:off x="685800" y="1143000"/>
            <a:ext cx="1981200" cy="1371600"/>
            <a:chOff x="432" y="720"/>
            <a:chExt cx="1248" cy="864"/>
          </a:xfrm>
        </p:grpSpPr>
        <p:sp>
          <p:nvSpPr>
            <p:cNvPr id="117764" name="Rectangle 4"/>
            <p:cNvSpPr>
              <a:spLocks noChangeArrowheads="1"/>
            </p:cNvSpPr>
            <p:nvPr/>
          </p:nvSpPr>
          <p:spPr bwMode="auto">
            <a:xfrm>
              <a:off x="432" y="720"/>
              <a:ext cx="1248" cy="864"/>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17765" name="Group 5"/>
            <p:cNvGrpSpPr>
              <a:grpSpLocks/>
            </p:cNvGrpSpPr>
            <p:nvPr/>
          </p:nvGrpSpPr>
          <p:grpSpPr bwMode="auto">
            <a:xfrm>
              <a:off x="679" y="775"/>
              <a:ext cx="761" cy="761"/>
              <a:chOff x="2064" y="1811"/>
              <a:chExt cx="1680" cy="1440"/>
            </a:xfrm>
          </p:grpSpPr>
          <p:sp>
            <p:nvSpPr>
              <p:cNvPr id="117766" name="Oval 6"/>
              <p:cNvSpPr>
                <a:spLocks noChangeArrowheads="1"/>
              </p:cNvSpPr>
              <p:nvPr/>
            </p:nvSpPr>
            <p:spPr bwMode="auto">
              <a:xfrm>
                <a:off x="2064"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7767" name="Oval 7"/>
              <p:cNvSpPr>
                <a:spLocks noChangeArrowheads="1"/>
              </p:cNvSpPr>
              <p:nvPr/>
            </p:nvSpPr>
            <p:spPr bwMode="auto">
              <a:xfrm>
                <a:off x="2592"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7768" name="Oval 8"/>
              <p:cNvSpPr>
                <a:spLocks noChangeArrowheads="1"/>
              </p:cNvSpPr>
              <p:nvPr/>
            </p:nvSpPr>
            <p:spPr bwMode="auto">
              <a:xfrm>
                <a:off x="3408"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7769" name="Oval 9"/>
              <p:cNvSpPr>
                <a:spLocks noChangeArrowheads="1"/>
              </p:cNvSpPr>
              <p:nvPr/>
            </p:nvSpPr>
            <p:spPr bwMode="auto">
              <a:xfrm>
                <a:off x="2784" y="2736"/>
                <a:ext cx="144" cy="14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17770" name="Object 10"/>
              <p:cNvGraphicFramePr>
                <a:graphicFrameLocks noChangeAspect="1"/>
              </p:cNvGraphicFramePr>
              <p:nvPr/>
            </p:nvGraphicFramePr>
            <p:xfrm>
              <a:off x="2689" y="2966"/>
              <a:ext cx="346" cy="285"/>
            </p:xfrm>
            <a:graphic>
              <a:graphicData uri="http://schemas.openxmlformats.org/presentationml/2006/ole">
                <mc:AlternateContent xmlns:mc="http://schemas.openxmlformats.org/markup-compatibility/2006">
                  <mc:Choice xmlns:v="urn:schemas-microsoft-com:vml" Requires="v">
                    <p:oleObj spid="_x0000_s117857" name="VISIO" r:id="rId3" imgW="1052640" imgH="918720" progId="Visio.Drawing.4">
                      <p:embed/>
                    </p:oleObj>
                  </mc:Choice>
                  <mc:Fallback>
                    <p:oleObj name="VISIO" r:id="rId3" imgW="1052640" imgH="918720" progId="Visio.Drawing.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9" y="2966"/>
                            <a:ext cx="346" cy="28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7771" name="Line 11"/>
              <p:cNvSpPr>
                <a:spLocks noChangeShapeType="1"/>
              </p:cNvSpPr>
              <p:nvPr/>
            </p:nvSpPr>
            <p:spPr bwMode="auto">
              <a:xfrm>
                <a:off x="2304" y="2544"/>
                <a:ext cx="480" cy="2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7772" name="Line 12"/>
              <p:cNvSpPr>
                <a:spLocks noChangeShapeType="1"/>
              </p:cNvSpPr>
              <p:nvPr/>
            </p:nvSpPr>
            <p:spPr bwMode="auto">
              <a:xfrm>
                <a:off x="2784" y="2544"/>
                <a:ext cx="48" cy="19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7773" name="Line 13"/>
              <p:cNvSpPr>
                <a:spLocks noChangeShapeType="1"/>
              </p:cNvSpPr>
              <p:nvPr/>
            </p:nvSpPr>
            <p:spPr bwMode="auto">
              <a:xfrm flipH="1">
                <a:off x="2928" y="2544"/>
                <a:ext cx="576" cy="2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7774" name="Line 14"/>
              <p:cNvSpPr>
                <a:spLocks noChangeShapeType="1"/>
              </p:cNvSpPr>
              <p:nvPr/>
            </p:nvSpPr>
            <p:spPr bwMode="auto">
              <a:xfrm flipV="1">
                <a:off x="2861" y="2884"/>
                <a:ext cx="0" cy="106"/>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7775" name="Text Box 15"/>
              <p:cNvSpPr txBox="1">
                <a:spLocks noChangeArrowheads="1"/>
              </p:cNvSpPr>
              <p:nvPr/>
            </p:nvSpPr>
            <p:spPr bwMode="auto">
              <a:xfrm>
                <a:off x="2192" y="1811"/>
                <a:ext cx="1420" cy="339"/>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solidFill>
                      <a:schemeClr val="accent2"/>
                    </a:solidFill>
                  </a:rPr>
                  <a:t>Signal Select</a:t>
                </a:r>
                <a:endParaRPr lang="en-US" sz="1000"/>
              </a:p>
            </p:txBody>
          </p:sp>
          <p:sp>
            <p:nvSpPr>
              <p:cNvPr id="117776" name="Text Box 16"/>
              <p:cNvSpPr txBox="1">
                <a:spLocks noChangeArrowheads="1"/>
              </p:cNvSpPr>
              <p:nvPr/>
            </p:nvSpPr>
            <p:spPr bwMode="auto">
              <a:xfrm>
                <a:off x="2907" y="2250"/>
                <a:ext cx="519" cy="25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800">
                    <a:sym typeface="Symbol" pitchFamily="18" charset="2"/>
                  </a:rPr>
                  <a:t>  </a:t>
                </a:r>
                <a:endParaRPr lang="en-US" sz="800"/>
              </a:p>
            </p:txBody>
          </p:sp>
        </p:grpSp>
      </p:grpSp>
      <p:sp>
        <p:nvSpPr>
          <p:cNvPr id="117777" name="Text Box 17"/>
          <p:cNvSpPr txBox="1">
            <a:spLocks noChangeArrowheads="1"/>
          </p:cNvSpPr>
          <p:nvPr/>
        </p:nvSpPr>
        <p:spPr bwMode="auto">
          <a:xfrm>
            <a:off x="3109913" y="1189038"/>
            <a:ext cx="5410200" cy="13239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1600" b="1"/>
              <a:t>The process involves a CSTR with an exothermic reaction and a cooling coil.  Generally, we wish to control the composition of the reactant in the effluent.  However, we must keep the temperature below a maximum limit to prevent damaging the glass lining of the reactor.</a:t>
            </a:r>
          </a:p>
        </p:txBody>
      </p:sp>
      <p:graphicFrame>
        <p:nvGraphicFramePr>
          <p:cNvPr id="117778" name="Object 18"/>
          <p:cNvGraphicFramePr>
            <a:graphicFrameLocks noChangeAspect="1"/>
          </p:cNvGraphicFramePr>
          <p:nvPr/>
        </p:nvGraphicFramePr>
        <p:xfrm>
          <a:off x="7924800" y="4648200"/>
          <a:ext cx="442913" cy="1074738"/>
        </p:xfrm>
        <a:graphic>
          <a:graphicData uri="http://schemas.openxmlformats.org/presentationml/2006/ole">
            <mc:AlternateContent xmlns:mc="http://schemas.openxmlformats.org/markup-compatibility/2006">
              <mc:Choice xmlns:v="urn:schemas-microsoft-com:vml" Requires="v">
                <p:oleObj spid="_x0000_s117858" name="Clip" r:id="rId5" imgW="1621800" imgH="3934080" progId="MS_ClipArt_Gallery.5">
                  <p:embed/>
                </p:oleObj>
              </mc:Choice>
              <mc:Fallback>
                <p:oleObj name="Clip" r:id="rId5" imgW="1621800" imgH="3934080" progId="MS_ClipArt_Gallery.5">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648200"/>
                        <a:ext cx="442913" cy="107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7779" name="AutoShape 19"/>
          <p:cNvSpPr>
            <a:spLocks noChangeArrowheads="1"/>
          </p:cNvSpPr>
          <p:nvPr/>
        </p:nvSpPr>
        <p:spPr bwMode="auto">
          <a:xfrm>
            <a:off x="4724400" y="2667000"/>
            <a:ext cx="4038600" cy="1600200"/>
          </a:xfrm>
          <a:prstGeom prst="wedgeRoundRectCallout">
            <a:avLst>
              <a:gd name="adj1" fmla="val 30778"/>
              <a:gd name="adj2" fmla="val 7152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4488" indent="-344488"/>
            <a:r>
              <a:rPr lang="en-US" sz="1600" b="1"/>
              <a:t>Now, the correct controller is selected </a:t>
            </a:r>
          </a:p>
          <a:p>
            <a:pPr marL="344488" indent="-344488"/>
            <a:r>
              <a:rPr lang="en-US" sz="1600" b="1"/>
              <a:t>automatically.</a:t>
            </a:r>
          </a:p>
          <a:p>
            <a:pPr marL="344488" indent="-344488"/>
            <a:endParaRPr lang="en-US" sz="1600" b="1"/>
          </a:p>
          <a:p>
            <a:pPr marL="344488" indent="-344488"/>
            <a:r>
              <a:rPr lang="en-US" sz="1600" b="1">
                <a:solidFill>
                  <a:srgbClr val="FF0000"/>
                </a:solidFill>
              </a:rPr>
              <a:t>Why was a low signal select used? </a:t>
            </a:r>
          </a:p>
          <a:p>
            <a:pPr marL="344488" indent="-344488"/>
            <a:r>
              <a:rPr lang="en-US" sz="1600" b="1">
                <a:solidFill>
                  <a:schemeClr val="accent2"/>
                </a:solidFill>
              </a:rPr>
              <a:t>Hint: What is the safest % valve opening?</a:t>
            </a:r>
            <a:endParaRPr lang="en-US" sz="1600" b="1"/>
          </a:p>
        </p:txBody>
      </p:sp>
      <p:sp>
        <p:nvSpPr>
          <p:cNvPr id="117854" name="Text Box 94"/>
          <p:cNvSpPr txBox="1">
            <a:spLocks noChangeArrowheads="1"/>
          </p:cNvSpPr>
          <p:nvPr/>
        </p:nvSpPr>
        <p:spPr bwMode="auto">
          <a:xfrm>
            <a:off x="4648200" y="5638800"/>
            <a:ext cx="2909888" cy="86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spcBef>
                <a:spcPct val="50000"/>
              </a:spcBef>
            </a:pPr>
            <a:r>
              <a:rPr lang="en-US" sz="2000" b="1"/>
              <a:t>&lt;    = low signal select</a:t>
            </a:r>
          </a:p>
          <a:p>
            <a:pPr>
              <a:spcBef>
                <a:spcPct val="50000"/>
              </a:spcBef>
            </a:pPr>
            <a:r>
              <a:rPr lang="en-US" sz="2000" b="1">
                <a:latin typeface="Arial" pitchFamily="34" charset="0"/>
              </a:rPr>
              <a:t>AY</a:t>
            </a:r>
            <a:r>
              <a:rPr lang="en-US" sz="2000" b="1"/>
              <a:t> = calculation element</a:t>
            </a:r>
            <a:endParaRPr lang="en-US"/>
          </a:p>
        </p:txBody>
      </p:sp>
      <p:grpSp>
        <p:nvGrpSpPr>
          <p:cNvPr id="117856" name="Group 96"/>
          <p:cNvGrpSpPr>
            <a:grpSpLocks/>
          </p:cNvGrpSpPr>
          <p:nvPr/>
        </p:nvGrpSpPr>
        <p:grpSpPr bwMode="auto">
          <a:xfrm>
            <a:off x="746125" y="2971800"/>
            <a:ext cx="4098925" cy="3438525"/>
            <a:chOff x="470" y="1872"/>
            <a:chExt cx="2582" cy="2166"/>
          </a:xfrm>
        </p:grpSpPr>
        <p:sp>
          <p:nvSpPr>
            <p:cNvPr id="117781" name="AutoShape 21"/>
            <p:cNvSpPr>
              <a:spLocks noChangeArrowheads="1"/>
            </p:cNvSpPr>
            <p:nvPr/>
          </p:nvSpPr>
          <p:spPr bwMode="auto">
            <a:xfrm>
              <a:off x="1146" y="2403"/>
              <a:ext cx="688" cy="812"/>
            </a:xfrm>
            <a:prstGeom prst="can">
              <a:avLst>
                <a:gd name="adj" fmla="val 29506"/>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82" name="AutoShape 22"/>
            <p:cNvSpPr>
              <a:spLocks noChangeArrowheads="1"/>
            </p:cNvSpPr>
            <p:nvPr/>
          </p:nvSpPr>
          <p:spPr bwMode="auto">
            <a:xfrm flipV="1">
              <a:off x="2084" y="3138"/>
              <a:ext cx="184" cy="79"/>
            </a:xfrm>
            <a:prstGeom prst="flowChartManualOperation">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83" name="AutoShape 23"/>
            <p:cNvSpPr>
              <a:spLocks noChangeArrowheads="1"/>
            </p:cNvSpPr>
            <p:nvPr/>
          </p:nvSpPr>
          <p:spPr bwMode="auto">
            <a:xfrm>
              <a:off x="1329" y="2927"/>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84" name="AutoShape 24"/>
            <p:cNvSpPr>
              <a:spLocks noChangeArrowheads="1"/>
            </p:cNvSpPr>
            <p:nvPr/>
          </p:nvSpPr>
          <p:spPr bwMode="auto">
            <a:xfrm>
              <a:off x="1252" y="2927"/>
              <a:ext cx="185"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85" name="AutoShape 25"/>
            <p:cNvSpPr>
              <a:spLocks noChangeArrowheads="1"/>
            </p:cNvSpPr>
            <p:nvPr/>
          </p:nvSpPr>
          <p:spPr bwMode="auto">
            <a:xfrm>
              <a:off x="1410" y="2927"/>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86" name="AutoShape 26"/>
            <p:cNvSpPr>
              <a:spLocks noChangeArrowheads="1"/>
            </p:cNvSpPr>
            <p:nvPr/>
          </p:nvSpPr>
          <p:spPr bwMode="auto">
            <a:xfrm>
              <a:off x="1464" y="2927"/>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87" name="AutoShape 27"/>
            <p:cNvSpPr>
              <a:spLocks noChangeArrowheads="1"/>
            </p:cNvSpPr>
            <p:nvPr/>
          </p:nvSpPr>
          <p:spPr bwMode="auto">
            <a:xfrm>
              <a:off x="1544" y="2927"/>
              <a:ext cx="184"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88" name="Line 28"/>
            <p:cNvSpPr>
              <a:spLocks noChangeShapeType="1"/>
            </p:cNvSpPr>
            <p:nvPr/>
          </p:nvSpPr>
          <p:spPr bwMode="auto">
            <a:xfrm>
              <a:off x="1252" y="3031"/>
              <a:ext cx="0" cy="393"/>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89" name="Line 29"/>
            <p:cNvSpPr>
              <a:spLocks noChangeShapeType="1"/>
            </p:cNvSpPr>
            <p:nvPr/>
          </p:nvSpPr>
          <p:spPr bwMode="auto">
            <a:xfrm>
              <a:off x="1728" y="3031"/>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7790" name="Group 30"/>
            <p:cNvGrpSpPr>
              <a:grpSpLocks/>
            </p:cNvGrpSpPr>
            <p:nvPr/>
          </p:nvGrpSpPr>
          <p:grpSpPr bwMode="auto">
            <a:xfrm>
              <a:off x="1655" y="3421"/>
              <a:ext cx="164" cy="157"/>
              <a:chOff x="306" y="575"/>
              <a:chExt cx="1142" cy="625"/>
            </a:xfrm>
          </p:grpSpPr>
          <p:sp>
            <p:nvSpPr>
              <p:cNvPr id="117791" name="Line 31"/>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92" name="Line 32"/>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93" name="Line 33"/>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94" name="Line 34"/>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95" name="Line 35"/>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96" name="Line 36"/>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97" name="Freeform 37"/>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7798" name="Oval 38"/>
            <p:cNvSpPr>
              <a:spLocks noChangeArrowheads="1"/>
            </p:cNvSpPr>
            <p:nvPr/>
          </p:nvSpPr>
          <p:spPr bwMode="auto">
            <a:xfrm>
              <a:off x="2074" y="2979"/>
              <a:ext cx="212" cy="184"/>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99" name="Line 39"/>
            <p:cNvSpPr>
              <a:spLocks noChangeShapeType="1"/>
            </p:cNvSpPr>
            <p:nvPr/>
          </p:nvSpPr>
          <p:spPr bwMode="auto">
            <a:xfrm flipH="1">
              <a:off x="1832" y="3080"/>
              <a:ext cx="34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00" name="Line 40"/>
            <p:cNvSpPr>
              <a:spLocks noChangeShapeType="1"/>
            </p:cNvSpPr>
            <p:nvPr/>
          </p:nvSpPr>
          <p:spPr bwMode="auto">
            <a:xfrm>
              <a:off x="2171" y="2982"/>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01" name="Line 41"/>
            <p:cNvSpPr>
              <a:spLocks noChangeShapeType="1"/>
            </p:cNvSpPr>
            <p:nvPr/>
          </p:nvSpPr>
          <p:spPr bwMode="auto">
            <a:xfrm>
              <a:off x="1728" y="3581"/>
              <a:ext cx="0" cy="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02" name="Line 42"/>
            <p:cNvSpPr>
              <a:spLocks noChangeShapeType="1"/>
            </p:cNvSpPr>
            <p:nvPr/>
          </p:nvSpPr>
          <p:spPr bwMode="auto">
            <a:xfrm>
              <a:off x="1304" y="2246"/>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03" name="Line 43"/>
            <p:cNvSpPr>
              <a:spLocks noChangeShapeType="1"/>
            </p:cNvSpPr>
            <p:nvPr/>
          </p:nvSpPr>
          <p:spPr bwMode="auto">
            <a:xfrm flipH="1" flipV="1">
              <a:off x="1027" y="2246"/>
              <a:ext cx="27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04" name="Oval 44"/>
            <p:cNvSpPr>
              <a:spLocks noChangeArrowheads="1"/>
            </p:cNvSpPr>
            <p:nvPr/>
          </p:nvSpPr>
          <p:spPr bwMode="auto">
            <a:xfrm>
              <a:off x="783" y="2562"/>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TC</a:t>
              </a:r>
              <a:endParaRPr lang="en-US" sz="1800" b="1"/>
            </a:p>
          </p:txBody>
        </p:sp>
        <p:sp>
          <p:nvSpPr>
            <p:cNvPr id="117805" name="Oval 45"/>
            <p:cNvSpPr>
              <a:spLocks noChangeArrowheads="1"/>
            </p:cNvSpPr>
            <p:nvPr/>
          </p:nvSpPr>
          <p:spPr bwMode="auto">
            <a:xfrm>
              <a:off x="801" y="2899"/>
              <a:ext cx="250" cy="24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AC</a:t>
              </a:r>
              <a:endParaRPr lang="en-US" b="1"/>
            </a:p>
          </p:txBody>
        </p:sp>
        <p:sp>
          <p:nvSpPr>
            <p:cNvPr id="117806" name="Line 46"/>
            <p:cNvSpPr>
              <a:spLocks noChangeShapeType="1"/>
            </p:cNvSpPr>
            <p:nvPr/>
          </p:nvSpPr>
          <p:spPr bwMode="auto">
            <a:xfrm>
              <a:off x="1066" y="2686"/>
              <a:ext cx="8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07" name="Line 47"/>
            <p:cNvSpPr>
              <a:spLocks noChangeShapeType="1"/>
            </p:cNvSpPr>
            <p:nvPr/>
          </p:nvSpPr>
          <p:spPr bwMode="auto">
            <a:xfrm>
              <a:off x="1050" y="3028"/>
              <a:ext cx="9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08" name="Oval 48"/>
            <p:cNvSpPr>
              <a:spLocks noChangeArrowheads="1"/>
            </p:cNvSpPr>
            <p:nvPr/>
          </p:nvSpPr>
          <p:spPr bwMode="auto">
            <a:xfrm>
              <a:off x="1906" y="2582"/>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LC</a:t>
              </a:r>
              <a:endParaRPr lang="en-US" sz="1800" b="1"/>
            </a:p>
          </p:txBody>
        </p:sp>
        <p:grpSp>
          <p:nvGrpSpPr>
            <p:cNvPr id="117809" name="Group 49"/>
            <p:cNvGrpSpPr>
              <a:grpSpLocks/>
            </p:cNvGrpSpPr>
            <p:nvPr/>
          </p:nvGrpSpPr>
          <p:grpSpPr bwMode="auto">
            <a:xfrm rot="-5400000">
              <a:off x="2527" y="2883"/>
              <a:ext cx="164" cy="157"/>
              <a:chOff x="306" y="575"/>
              <a:chExt cx="1142" cy="625"/>
            </a:xfrm>
          </p:grpSpPr>
          <p:sp>
            <p:nvSpPr>
              <p:cNvPr id="117810" name="Line 50"/>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11" name="Line 51"/>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12" name="Line 52"/>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13" name="Line 53"/>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14" name="Line 54"/>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15" name="Line 55"/>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16" name="Freeform 56"/>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7817" name="Line 57"/>
            <p:cNvSpPr>
              <a:spLocks noChangeShapeType="1"/>
            </p:cNvSpPr>
            <p:nvPr/>
          </p:nvSpPr>
          <p:spPr bwMode="auto">
            <a:xfrm>
              <a:off x="2693" y="2971"/>
              <a:ext cx="359"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18" name="Line 58"/>
            <p:cNvSpPr>
              <a:spLocks noChangeShapeType="1"/>
            </p:cNvSpPr>
            <p:nvPr/>
          </p:nvSpPr>
          <p:spPr bwMode="auto">
            <a:xfrm flipV="1">
              <a:off x="2602" y="2721"/>
              <a:ext cx="0" cy="15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7819" name="Line 59"/>
            <p:cNvSpPr>
              <a:spLocks noChangeShapeType="1"/>
            </p:cNvSpPr>
            <p:nvPr/>
          </p:nvSpPr>
          <p:spPr bwMode="auto">
            <a:xfrm flipH="1" flipV="1">
              <a:off x="2189" y="2707"/>
              <a:ext cx="408" cy="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7820" name="Line 60"/>
            <p:cNvSpPr>
              <a:spLocks noChangeShapeType="1"/>
            </p:cNvSpPr>
            <p:nvPr/>
          </p:nvSpPr>
          <p:spPr bwMode="auto">
            <a:xfrm>
              <a:off x="1858" y="253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7821" name="Line 61"/>
            <p:cNvSpPr>
              <a:spLocks noChangeShapeType="1"/>
            </p:cNvSpPr>
            <p:nvPr/>
          </p:nvSpPr>
          <p:spPr bwMode="auto">
            <a:xfrm>
              <a:off x="1843" y="296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7822" name="Line 62"/>
            <p:cNvSpPr>
              <a:spLocks noChangeShapeType="1"/>
            </p:cNvSpPr>
            <p:nvPr/>
          </p:nvSpPr>
          <p:spPr bwMode="auto">
            <a:xfrm flipV="1">
              <a:off x="2036" y="282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7823" name="Line 63"/>
            <p:cNvSpPr>
              <a:spLocks noChangeShapeType="1"/>
            </p:cNvSpPr>
            <p:nvPr/>
          </p:nvSpPr>
          <p:spPr bwMode="auto">
            <a:xfrm>
              <a:off x="2045" y="2534"/>
              <a:ext cx="0" cy="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17824" name="Group 64"/>
            <p:cNvGrpSpPr>
              <a:grpSpLocks/>
            </p:cNvGrpSpPr>
            <p:nvPr/>
          </p:nvGrpSpPr>
          <p:grpSpPr bwMode="auto">
            <a:xfrm rot="-5400000">
              <a:off x="861" y="2154"/>
              <a:ext cx="164" cy="157"/>
              <a:chOff x="306" y="575"/>
              <a:chExt cx="1142" cy="625"/>
            </a:xfrm>
          </p:grpSpPr>
          <p:sp>
            <p:nvSpPr>
              <p:cNvPr id="117825" name="Line 65"/>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26" name="Line 66"/>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27" name="Line 67"/>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28" name="Line 68"/>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29" name="Line 69"/>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30" name="Line 70"/>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31" name="Freeform 71"/>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7832" name="Line 72"/>
            <p:cNvSpPr>
              <a:spLocks noChangeShapeType="1"/>
            </p:cNvSpPr>
            <p:nvPr/>
          </p:nvSpPr>
          <p:spPr bwMode="auto">
            <a:xfrm flipH="1" flipV="1">
              <a:off x="576" y="2251"/>
              <a:ext cx="27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833" name="Oval 73"/>
            <p:cNvSpPr>
              <a:spLocks noChangeArrowheads="1"/>
            </p:cNvSpPr>
            <p:nvPr/>
          </p:nvSpPr>
          <p:spPr bwMode="auto">
            <a:xfrm>
              <a:off x="600" y="1872"/>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FC</a:t>
              </a:r>
              <a:endParaRPr lang="en-US" sz="1800" b="1"/>
            </a:p>
          </p:txBody>
        </p:sp>
        <p:sp>
          <p:nvSpPr>
            <p:cNvPr id="117834" name="Line 74"/>
            <p:cNvSpPr>
              <a:spLocks noChangeShapeType="1"/>
            </p:cNvSpPr>
            <p:nvPr/>
          </p:nvSpPr>
          <p:spPr bwMode="auto">
            <a:xfrm>
              <a:off x="744" y="211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7835" name="Line 75"/>
            <p:cNvSpPr>
              <a:spLocks noChangeShapeType="1"/>
            </p:cNvSpPr>
            <p:nvPr/>
          </p:nvSpPr>
          <p:spPr bwMode="auto">
            <a:xfrm flipV="1">
              <a:off x="926" y="2002"/>
              <a:ext cx="0" cy="14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7836" name="Line 76"/>
            <p:cNvSpPr>
              <a:spLocks noChangeShapeType="1"/>
            </p:cNvSpPr>
            <p:nvPr/>
          </p:nvSpPr>
          <p:spPr bwMode="auto">
            <a:xfrm flipH="1">
              <a:off x="864" y="2002"/>
              <a:ext cx="6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7837" name="Line 77"/>
            <p:cNvSpPr>
              <a:spLocks noChangeShapeType="1"/>
            </p:cNvSpPr>
            <p:nvPr/>
          </p:nvSpPr>
          <p:spPr bwMode="auto">
            <a:xfrm flipH="1">
              <a:off x="624" y="3034"/>
              <a:ext cx="1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7838" name="Line 78"/>
            <p:cNvSpPr>
              <a:spLocks noChangeShapeType="1"/>
            </p:cNvSpPr>
            <p:nvPr/>
          </p:nvSpPr>
          <p:spPr bwMode="auto">
            <a:xfrm>
              <a:off x="624" y="3024"/>
              <a:ext cx="0" cy="76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7841" name="Line 81"/>
            <p:cNvSpPr>
              <a:spLocks noChangeShapeType="1"/>
            </p:cNvSpPr>
            <p:nvPr/>
          </p:nvSpPr>
          <p:spPr bwMode="auto">
            <a:xfrm flipH="1">
              <a:off x="1834" y="3494"/>
              <a:ext cx="14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7844" name="Line 84"/>
            <p:cNvSpPr>
              <a:spLocks noChangeShapeType="1"/>
            </p:cNvSpPr>
            <p:nvPr/>
          </p:nvSpPr>
          <p:spPr bwMode="auto">
            <a:xfrm flipH="1">
              <a:off x="470" y="2688"/>
              <a:ext cx="31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7845" name="Line 85"/>
            <p:cNvSpPr>
              <a:spLocks noChangeShapeType="1"/>
            </p:cNvSpPr>
            <p:nvPr/>
          </p:nvSpPr>
          <p:spPr bwMode="auto">
            <a:xfrm>
              <a:off x="480" y="2688"/>
              <a:ext cx="0" cy="1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7850" name="Oval 90"/>
            <p:cNvSpPr>
              <a:spLocks noChangeArrowheads="1"/>
            </p:cNvSpPr>
            <p:nvPr/>
          </p:nvSpPr>
          <p:spPr bwMode="auto">
            <a:xfrm>
              <a:off x="480" y="3792"/>
              <a:ext cx="250" cy="24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AY</a:t>
              </a:r>
              <a:endParaRPr lang="en-US" b="1"/>
            </a:p>
          </p:txBody>
        </p:sp>
        <p:sp>
          <p:nvSpPr>
            <p:cNvPr id="117851" name="Line 91"/>
            <p:cNvSpPr>
              <a:spLocks noChangeShapeType="1"/>
            </p:cNvSpPr>
            <p:nvPr/>
          </p:nvSpPr>
          <p:spPr bwMode="auto">
            <a:xfrm>
              <a:off x="720" y="3936"/>
              <a:ext cx="124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7852" name="Line 92"/>
            <p:cNvSpPr>
              <a:spLocks noChangeShapeType="1"/>
            </p:cNvSpPr>
            <p:nvPr/>
          </p:nvSpPr>
          <p:spPr bwMode="auto">
            <a:xfrm flipV="1">
              <a:off x="1968" y="3504"/>
              <a:ext cx="0" cy="43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7853" name="Text Box 93"/>
            <p:cNvSpPr txBox="1">
              <a:spLocks noChangeArrowheads="1"/>
            </p:cNvSpPr>
            <p:nvPr/>
          </p:nvSpPr>
          <p:spPr bwMode="auto">
            <a:xfrm>
              <a:off x="768" y="3648"/>
              <a:ext cx="225"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b="1"/>
                <a:t>&lt;</a:t>
              </a:r>
              <a:endParaRPr lang="en-US"/>
            </a:p>
          </p:txBody>
        </p:sp>
        <p:sp>
          <p:nvSpPr>
            <p:cNvPr id="117855" name="Text Box 95"/>
            <p:cNvSpPr txBox="1">
              <a:spLocks noChangeArrowheads="1"/>
            </p:cNvSpPr>
            <p:nvPr/>
          </p:nvSpPr>
          <p:spPr bwMode="auto">
            <a:xfrm>
              <a:off x="1481" y="3398"/>
              <a:ext cx="223" cy="2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600" b="1"/>
                <a:t>fo</a:t>
              </a:r>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116" name="Group 92"/>
          <p:cNvGrpSpPr>
            <a:grpSpLocks/>
          </p:cNvGrpSpPr>
          <p:nvPr/>
        </p:nvGrpSpPr>
        <p:grpSpPr bwMode="auto">
          <a:xfrm>
            <a:off x="2667000" y="2590800"/>
            <a:ext cx="6477000" cy="4495800"/>
            <a:chOff x="1680" y="1728"/>
            <a:chExt cx="3663" cy="2310"/>
          </a:xfrm>
        </p:grpSpPr>
        <p:pic>
          <p:nvPicPr>
            <p:cNvPr id="129113" name="Picture 89" descr="C:\scanned images\marl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2" y="1728"/>
              <a:ext cx="3561" cy="2221"/>
            </a:xfrm>
            <a:prstGeom prst="rect">
              <a:avLst/>
            </a:prstGeom>
            <a:noFill/>
            <a:extLst>
              <a:ext uri="{909E8E84-426E-40DD-AFC4-6F175D3DCCD1}">
                <a14:hiddenFill xmlns:a14="http://schemas.microsoft.com/office/drawing/2010/main">
                  <a:solidFill>
                    <a:srgbClr val="FFFFFF"/>
                  </a:solidFill>
                </a14:hiddenFill>
              </a:ext>
            </a:extLst>
          </p:spPr>
        </p:pic>
        <p:sp>
          <p:nvSpPr>
            <p:cNvPr id="129114" name="Rectangle 90"/>
            <p:cNvSpPr>
              <a:spLocks noChangeArrowheads="1"/>
            </p:cNvSpPr>
            <p:nvPr/>
          </p:nvSpPr>
          <p:spPr bwMode="auto">
            <a:xfrm>
              <a:off x="1680" y="3809"/>
              <a:ext cx="2142" cy="2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29029" name="Text Box 5"/>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grpSp>
        <p:nvGrpSpPr>
          <p:cNvPr id="129030" name="Group 6"/>
          <p:cNvGrpSpPr>
            <a:grpSpLocks/>
          </p:cNvGrpSpPr>
          <p:nvPr/>
        </p:nvGrpSpPr>
        <p:grpSpPr bwMode="auto">
          <a:xfrm>
            <a:off x="685800" y="1143000"/>
            <a:ext cx="1981200" cy="1371600"/>
            <a:chOff x="432" y="720"/>
            <a:chExt cx="1248" cy="864"/>
          </a:xfrm>
        </p:grpSpPr>
        <p:sp>
          <p:nvSpPr>
            <p:cNvPr id="129031" name="Rectangle 7"/>
            <p:cNvSpPr>
              <a:spLocks noChangeArrowheads="1"/>
            </p:cNvSpPr>
            <p:nvPr/>
          </p:nvSpPr>
          <p:spPr bwMode="auto">
            <a:xfrm>
              <a:off x="432" y="720"/>
              <a:ext cx="1248" cy="864"/>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29032" name="Group 8"/>
            <p:cNvGrpSpPr>
              <a:grpSpLocks/>
            </p:cNvGrpSpPr>
            <p:nvPr/>
          </p:nvGrpSpPr>
          <p:grpSpPr bwMode="auto">
            <a:xfrm>
              <a:off x="679" y="775"/>
              <a:ext cx="761" cy="761"/>
              <a:chOff x="2064" y="1811"/>
              <a:chExt cx="1680" cy="1440"/>
            </a:xfrm>
          </p:grpSpPr>
          <p:sp>
            <p:nvSpPr>
              <p:cNvPr id="129033" name="Oval 9"/>
              <p:cNvSpPr>
                <a:spLocks noChangeArrowheads="1"/>
              </p:cNvSpPr>
              <p:nvPr/>
            </p:nvSpPr>
            <p:spPr bwMode="auto">
              <a:xfrm>
                <a:off x="2064"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034" name="Oval 10"/>
              <p:cNvSpPr>
                <a:spLocks noChangeArrowheads="1"/>
              </p:cNvSpPr>
              <p:nvPr/>
            </p:nvSpPr>
            <p:spPr bwMode="auto">
              <a:xfrm>
                <a:off x="2592"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035" name="Oval 11"/>
              <p:cNvSpPr>
                <a:spLocks noChangeArrowheads="1"/>
              </p:cNvSpPr>
              <p:nvPr/>
            </p:nvSpPr>
            <p:spPr bwMode="auto">
              <a:xfrm>
                <a:off x="3408"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036" name="Oval 12"/>
              <p:cNvSpPr>
                <a:spLocks noChangeArrowheads="1"/>
              </p:cNvSpPr>
              <p:nvPr/>
            </p:nvSpPr>
            <p:spPr bwMode="auto">
              <a:xfrm>
                <a:off x="2784" y="2736"/>
                <a:ext cx="144" cy="14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29037" name="Object 13"/>
              <p:cNvGraphicFramePr>
                <a:graphicFrameLocks noChangeAspect="1"/>
              </p:cNvGraphicFramePr>
              <p:nvPr/>
            </p:nvGraphicFramePr>
            <p:xfrm>
              <a:off x="2689" y="2966"/>
              <a:ext cx="346" cy="285"/>
            </p:xfrm>
            <a:graphic>
              <a:graphicData uri="http://schemas.openxmlformats.org/presentationml/2006/ole">
                <mc:AlternateContent xmlns:mc="http://schemas.openxmlformats.org/markup-compatibility/2006">
                  <mc:Choice xmlns:v="urn:schemas-microsoft-com:vml" Requires="v">
                    <p:oleObj spid="_x0000_s129185" name="VISIO" r:id="rId4" imgW="1052640" imgH="918720" progId="Visio.Drawing.4">
                      <p:embed/>
                    </p:oleObj>
                  </mc:Choice>
                  <mc:Fallback>
                    <p:oleObj name="VISIO" r:id="rId4" imgW="1052640" imgH="918720" progId="Visio.Drawing.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9" y="2966"/>
                            <a:ext cx="346" cy="28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9038" name="Line 14"/>
              <p:cNvSpPr>
                <a:spLocks noChangeShapeType="1"/>
              </p:cNvSpPr>
              <p:nvPr/>
            </p:nvSpPr>
            <p:spPr bwMode="auto">
              <a:xfrm>
                <a:off x="2304" y="2544"/>
                <a:ext cx="480" cy="2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039" name="Line 15"/>
              <p:cNvSpPr>
                <a:spLocks noChangeShapeType="1"/>
              </p:cNvSpPr>
              <p:nvPr/>
            </p:nvSpPr>
            <p:spPr bwMode="auto">
              <a:xfrm>
                <a:off x="2784" y="2544"/>
                <a:ext cx="48" cy="19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040" name="Line 16"/>
              <p:cNvSpPr>
                <a:spLocks noChangeShapeType="1"/>
              </p:cNvSpPr>
              <p:nvPr/>
            </p:nvSpPr>
            <p:spPr bwMode="auto">
              <a:xfrm flipH="1">
                <a:off x="2928" y="2544"/>
                <a:ext cx="576" cy="2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041" name="Line 17"/>
              <p:cNvSpPr>
                <a:spLocks noChangeShapeType="1"/>
              </p:cNvSpPr>
              <p:nvPr/>
            </p:nvSpPr>
            <p:spPr bwMode="auto">
              <a:xfrm flipV="1">
                <a:off x="2861" y="2884"/>
                <a:ext cx="0" cy="106"/>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042" name="Text Box 18"/>
              <p:cNvSpPr txBox="1">
                <a:spLocks noChangeArrowheads="1"/>
              </p:cNvSpPr>
              <p:nvPr/>
            </p:nvSpPr>
            <p:spPr bwMode="auto">
              <a:xfrm>
                <a:off x="2192" y="1811"/>
                <a:ext cx="1420" cy="339"/>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solidFill>
                      <a:schemeClr val="accent2"/>
                    </a:solidFill>
                  </a:rPr>
                  <a:t>Signal Select</a:t>
                </a:r>
                <a:endParaRPr lang="en-US" sz="1000"/>
              </a:p>
            </p:txBody>
          </p:sp>
          <p:sp>
            <p:nvSpPr>
              <p:cNvPr id="129043" name="Text Box 19"/>
              <p:cNvSpPr txBox="1">
                <a:spLocks noChangeArrowheads="1"/>
              </p:cNvSpPr>
              <p:nvPr/>
            </p:nvSpPr>
            <p:spPr bwMode="auto">
              <a:xfrm>
                <a:off x="2907" y="2250"/>
                <a:ext cx="519" cy="25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800">
                    <a:sym typeface="Symbol" pitchFamily="18" charset="2"/>
                  </a:rPr>
                  <a:t>  </a:t>
                </a:r>
                <a:endParaRPr lang="en-US" sz="800"/>
              </a:p>
            </p:txBody>
          </p:sp>
        </p:grpSp>
      </p:grpSp>
      <p:sp>
        <p:nvSpPr>
          <p:cNvPr id="129107" name="Text Box 83"/>
          <p:cNvSpPr txBox="1">
            <a:spLocks noChangeArrowheads="1"/>
          </p:cNvSpPr>
          <p:nvPr/>
        </p:nvSpPr>
        <p:spPr bwMode="auto">
          <a:xfrm>
            <a:off x="457200" y="5238750"/>
            <a:ext cx="2209800" cy="92551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1800" b="1"/>
              <a:t>The controller cannot keep C</a:t>
            </a:r>
            <a:r>
              <a:rPr lang="en-US" sz="1800" b="1" baseline="-25000"/>
              <a:t>A </a:t>
            </a:r>
            <a:r>
              <a:rPr lang="en-US" sz="1800" b="1"/>
              <a:t>at its set point!</a:t>
            </a:r>
          </a:p>
        </p:txBody>
      </p:sp>
      <p:sp>
        <p:nvSpPr>
          <p:cNvPr id="129108" name="Line 84"/>
          <p:cNvSpPr>
            <a:spLocks noChangeShapeType="1"/>
          </p:cNvSpPr>
          <p:nvPr/>
        </p:nvSpPr>
        <p:spPr bwMode="auto">
          <a:xfrm>
            <a:off x="2667000" y="5943600"/>
            <a:ext cx="6096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109" name="Text Box 85"/>
          <p:cNvSpPr txBox="1">
            <a:spLocks noChangeArrowheads="1"/>
          </p:cNvSpPr>
          <p:nvPr/>
        </p:nvSpPr>
        <p:spPr bwMode="auto">
          <a:xfrm>
            <a:off x="457200" y="3016250"/>
            <a:ext cx="2209800" cy="147478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1800" b="1"/>
              <a:t>The design controls T, as it approaches its maximum.  The equipment was not damaged!</a:t>
            </a:r>
          </a:p>
        </p:txBody>
      </p:sp>
      <p:sp>
        <p:nvSpPr>
          <p:cNvPr id="129110" name="Line 86"/>
          <p:cNvSpPr>
            <a:spLocks noChangeShapeType="1"/>
          </p:cNvSpPr>
          <p:nvPr/>
        </p:nvSpPr>
        <p:spPr bwMode="auto">
          <a:xfrm>
            <a:off x="2667000" y="3733800"/>
            <a:ext cx="6858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111" name="Text Box 87"/>
          <p:cNvSpPr txBox="1">
            <a:spLocks noChangeArrowheads="1"/>
          </p:cNvSpPr>
          <p:nvPr/>
        </p:nvSpPr>
        <p:spPr bwMode="auto">
          <a:xfrm rot="-1810679">
            <a:off x="6350000" y="4616450"/>
            <a:ext cx="1222375" cy="376238"/>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spcBef>
                <a:spcPct val="50000"/>
              </a:spcBef>
            </a:pPr>
            <a:r>
              <a:rPr lang="en-US" sz="1800" b="1">
                <a:solidFill>
                  <a:srgbClr val="FF0000"/>
                </a:solidFill>
              </a:rPr>
              <a:t>acceptable</a:t>
            </a:r>
            <a:endParaRPr lang="en-US"/>
          </a:p>
        </p:txBody>
      </p:sp>
      <p:sp>
        <p:nvSpPr>
          <p:cNvPr id="129112" name="Text Box 88"/>
          <p:cNvSpPr txBox="1">
            <a:spLocks noChangeArrowheads="1"/>
          </p:cNvSpPr>
          <p:nvPr/>
        </p:nvSpPr>
        <p:spPr bwMode="auto">
          <a:xfrm>
            <a:off x="3200400" y="1371600"/>
            <a:ext cx="1690688" cy="45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spcBef>
                <a:spcPct val="50000"/>
              </a:spcBef>
            </a:pPr>
            <a:r>
              <a:rPr lang="en-US" sz="1200" b="1"/>
              <a:t>Disturbance is feed inhibitor increase.</a:t>
            </a:r>
          </a:p>
        </p:txBody>
      </p:sp>
      <p:grpSp>
        <p:nvGrpSpPr>
          <p:cNvPr id="129117" name="Group 93"/>
          <p:cNvGrpSpPr>
            <a:grpSpLocks/>
          </p:cNvGrpSpPr>
          <p:nvPr/>
        </p:nvGrpSpPr>
        <p:grpSpPr bwMode="auto">
          <a:xfrm>
            <a:off x="5638800" y="990600"/>
            <a:ext cx="2362200" cy="1828800"/>
            <a:chOff x="470" y="1872"/>
            <a:chExt cx="2582" cy="2166"/>
          </a:xfrm>
        </p:grpSpPr>
        <p:sp>
          <p:nvSpPr>
            <p:cNvPr id="129118" name="AutoShape 94"/>
            <p:cNvSpPr>
              <a:spLocks noChangeArrowheads="1"/>
            </p:cNvSpPr>
            <p:nvPr/>
          </p:nvSpPr>
          <p:spPr bwMode="auto">
            <a:xfrm>
              <a:off x="1146" y="2403"/>
              <a:ext cx="688" cy="812"/>
            </a:xfrm>
            <a:prstGeom prst="can">
              <a:avLst>
                <a:gd name="adj" fmla="val 29506"/>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19" name="AutoShape 95"/>
            <p:cNvSpPr>
              <a:spLocks noChangeArrowheads="1"/>
            </p:cNvSpPr>
            <p:nvPr/>
          </p:nvSpPr>
          <p:spPr bwMode="auto">
            <a:xfrm flipV="1">
              <a:off x="2084" y="3138"/>
              <a:ext cx="184" cy="79"/>
            </a:xfrm>
            <a:prstGeom prst="flowChartManualOperation">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20" name="AutoShape 96"/>
            <p:cNvSpPr>
              <a:spLocks noChangeArrowheads="1"/>
            </p:cNvSpPr>
            <p:nvPr/>
          </p:nvSpPr>
          <p:spPr bwMode="auto">
            <a:xfrm>
              <a:off x="1329" y="2927"/>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21" name="AutoShape 97"/>
            <p:cNvSpPr>
              <a:spLocks noChangeArrowheads="1"/>
            </p:cNvSpPr>
            <p:nvPr/>
          </p:nvSpPr>
          <p:spPr bwMode="auto">
            <a:xfrm>
              <a:off x="1252" y="2927"/>
              <a:ext cx="185"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22" name="AutoShape 98"/>
            <p:cNvSpPr>
              <a:spLocks noChangeArrowheads="1"/>
            </p:cNvSpPr>
            <p:nvPr/>
          </p:nvSpPr>
          <p:spPr bwMode="auto">
            <a:xfrm>
              <a:off x="1410" y="2927"/>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23" name="AutoShape 99"/>
            <p:cNvSpPr>
              <a:spLocks noChangeArrowheads="1"/>
            </p:cNvSpPr>
            <p:nvPr/>
          </p:nvSpPr>
          <p:spPr bwMode="auto">
            <a:xfrm>
              <a:off x="1464" y="2927"/>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24" name="AutoShape 100"/>
            <p:cNvSpPr>
              <a:spLocks noChangeArrowheads="1"/>
            </p:cNvSpPr>
            <p:nvPr/>
          </p:nvSpPr>
          <p:spPr bwMode="auto">
            <a:xfrm>
              <a:off x="1544" y="2927"/>
              <a:ext cx="184"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25" name="Line 101"/>
            <p:cNvSpPr>
              <a:spLocks noChangeShapeType="1"/>
            </p:cNvSpPr>
            <p:nvPr/>
          </p:nvSpPr>
          <p:spPr bwMode="auto">
            <a:xfrm>
              <a:off x="1252" y="3031"/>
              <a:ext cx="0" cy="393"/>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26" name="Line 102"/>
            <p:cNvSpPr>
              <a:spLocks noChangeShapeType="1"/>
            </p:cNvSpPr>
            <p:nvPr/>
          </p:nvSpPr>
          <p:spPr bwMode="auto">
            <a:xfrm>
              <a:off x="1728" y="3031"/>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9127" name="Group 103"/>
            <p:cNvGrpSpPr>
              <a:grpSpLocks/>
            </p:cNvGrpSpPr>
            <p:nvPr/>
          </p:nvGrpSpPr>
          <p:grpSpPr bwMode="auto">
            <a:xfrm>
              <a:off x="1655" y="3421"/>
              <a:ext cx="164" cy="157"/>
              <a:chOff x="306" y="575"/>
              <a:chExt cx="1142" cy="625"/>
            </a:xfrm>
          </p:grpSpPr>
          <p:sp>
            <p:nvSpPr>
              <p:cNvPr id="129128" name="Line 104"/>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29" name="Line 105"/>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30" name="Line 106"/>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31" name="Line 107"/>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32" name="Line 108"/>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33" name="Line 109"/>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34" name="Freeform 110"/>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9135" name="Oval 111"/>
            <p:cNvSpPr>
              <a:spLocks noChangeArrowheads="1"/>
            </p:cNvSpPr>
            <p:nvPr/>
          </p:nvSpPr>
          <p:spPr bwMode="auto">
            <a:xfrm>
              <a:off x="2074" y="2979"/>
              <a:ext cx="212" cy="184"/>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36" name="Line 112"/>
            <p:cNvSpPr>
              <a:spLocks noChangeShapeType="1"/>
            </p:cNvSpPr>
            <p:nvPr/>
          </p:nvSpPr>
          <p:spPr bwMode="auto">
            <a:xfrm flipH="1">
              <a:off x="1832" y="3080"/>
              <a:ext cx="34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37" name="Line 113"/>
            <p:cNvSpPr>
              <a:spLocks noChangeShapeType="1"/>
            </p:cNvSpPr>
            <p:nvPr/>
          </p:nvSpPr>
          <p:spPr bwMode="auto">
            <a:xfrm>
              <a:off x="2171" y="2982"/>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38" name="Line 114"/>
            <p:cNvSpPr>
              <a:spLocks noChangeShapeType="1"/>
            </p:cNvSpPr>
            <p:nvPr/>
          </p:nvSpPr>
          <p:spPr bwMode="auto">
            <a:xfrm>
              <a:off x="1728" y="3581"/>
              <a:ext cx="0" cy="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39" name="Line 115"/>
            <p:cNvSpPr>
              <a:spLocks noChangeShapeType="1"/>
            </p:cNvSpPr>
            <p:nvPr/>
          </p:nvSpPr>
          <p:spPr bwMode="auto">
            <a:xfrm>
              <a:off x="1304" y="2246"/>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40" name="Line 116"/>
            <p:cNvSpPr>
              <a:spLocks noChangeShapeType="1"/>
            </p:cNvSpPr>
            <p:nvPr/>
          </p:nvSpPr>
          <p:spPr bwMode="auto">
            <a:xfrm flipH="1" flipV="1">
              <a:off x="1027" y="2246"/>
              <a:ext cx="27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41" name="Oval 117"/>
            <p:cNvSpPr>
              <a:spLocks noChangeArrowheads="1"/>
            </p:cNvSpPr>
            <p:nvPr/>
          </p:nvSpPr>
          <p:spPr bwMode="auto">
            <a:xfrm>
              <a:off x="783" y="2562"/>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b="1">
                  <a:latin typeface="Arial" pitchFamily="34" charset="0"/>
                </a:rPr>
                <a:t>TC</a:t>
              </a:r>
              <a:endParaRPr lang="en-US" sz="1000" b="1"/>
            </a:p>
          </p:txBody>
        </p:sp>
        <p:sp>
          <p:nvSpPr>
            <p:cNvPr id="129142" name="Oval 118"/>
            <p:cNvSpPr>
              <a:spLocks noChangeArrowheads="1"/>
            </p:cNvSpPr>
            <p:nvPr/>
          </p:nvSpPr>
          <p:spPr bwMode="auto">
            <a:xfrm>
              <a:off x="801" y="2899"/>
              <a:ext cx="250" cy="24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b="1">
                  <a:latin typeface="Arial" pitchFamily="34" charset="0"/>
                </a:rPr>
                <a:t>AC</a:t>
              </a:r>
              <a:endParaRPr lang="en-US" sz="1000" b="1"/>
            </a:p>
          </p:txBody>
        </p:sp>
        <p:sp>
          <p:nvSpPr>
            <p:cNvPr id="129143" name="Line 119"/>
            <p:cNvSpPr>
              <a:spLocks noChangeShapeType="1"/>
            </p:cNvSpPr>
            <p:nvPr/>
          </p:nvSpPr>
          <p:spPr bwMode="auto">
            <a:xfrm>
              <a:off x="1066" y="2686"/>
              <a:ext cx="8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44" name="Line 120"/>
            <p:cNvSpPr>
              <a:spLocks noChangeShapeType="1"/>
            </p:cNvSpPr>
            <p:nvPr/>
          </p:nvSpPr>
          <p:spPr bwMode="auto">
            <a:xfrm>
              <a:off x="1050" y="3028"/>
              <a:ext cx="9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45" name="Oval 121"/>
            <p:cNvSpPr>
              <a:spLocks noChangeArrowheads="1"/>
            </p:cNvSpPr>
            <p:nvPr/>
          </p:nvSpPr>
          <p:spPr bwMode="auto">
            <a:xfrm>
              <a:off x="1906" y="2582"/>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b="1">
                  <a:latin typeface="Arial" pitchFamily="34" charset="0"/>
                </a:rPr>
                <a:t>LC</a:t>
              </a:r>
              <a:endParaRPr lang="en-US" sz="1000" b="1"/>
            </a:p>
          </p:txBody>
        </p:sp>
        <p:grpSp>
          <p:nvGrpSpPr>
            <p:cNvPr id="129146" name="Group 122"/>
            <p:cNvGrpSpPr>
              <a:grpSpLocks/>
            </p:cNvGrpSpPr>
            <p:nvPr/>
          </p:nvGrpSpPr>
          <p:grpSpPr bwMode="auto">
            <a:xfrm rot="-5400000">
              <a:off x="2527" y="2883"/>
              <a:ext cx="164" cy="157"/>
              <a:chOff x="306" y="575"/>
              <a:chExt cx="1142" cy="625"/>
            </a:xfrm>
          </p:grpSpPr>
          <p:sp>
            <p:nvSpPr>
              <p:cNvPr id="129147" name="Line 123"/>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48" name="Line 124"/>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49" name="Line 125"/>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50" name="Line 126"/>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51" name="Line 127"/>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52" name="Line 128"/>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53" name="Freeform 129"/>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9154" name="Line 130"/>
            <p:cNvSpPr>
              <a:spLocks noChangeShapeType="1"/>
            </p:cNvSpPr>
            <p:nvPr/>
          </p:nvSpPr>
          <p:spPr bwMode="auto">
            <a:xfrm>
              <a:off x="2693" y="2971"/>
              <a:ext cx="359"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55" name="Line 131"/>
            <p:cNvSpPr>
              <a:spLocks noChangeShapeType="1"/>
            </p:cNvSpPr>
            <p:nvPr/>
          </p:nvSpPr>
          <p:spPr bwMode="auto">
            <a:xfrm flipV="1">
              <a:off x="2602" y="2721"/>
              <a:ext cx="0" cy="15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156" name="Line 132"/>
            <p:cNvSpPr>
              <a:spLocks noChangeShapeType="1"/>
            </p:cNvSpPr>
            <p:nvPr/>
          </p:nvSpPr>
          <p:spPr bwMode="auto">
            <a:xfrm flipH="1" flipV="1">
              <a:off x="2189" y="2707"/>
              <a:ext cx="408" cy="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157" name="Line 133"/>
            <p:cNvSpPr>
              <a:spLocks noChangeShapeType="1"/>
            </p:cNvSpPr>
            <p:nvPr/>
          </p:nvSpPr>
          <p:spPr bwMode="auto">
            <a:xfrm>
              <a:off x="1858" y="253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158" name="Line 134"/>
            <p:cNvSpPr>
              <a:spLocks noChangeShapeType="1"/>
            </p:cNvSpPr>
            <p:nvPr/>
          </p:nvSpPr>
          <p:spPr bwMode="auto">
            <a:xfrm>
              <a:off x="1843" y="296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159" name="Line 135"/>
            <p:cNvSpPr>
              <a:spLocks noChangeShapeType="1"/>
            </p:cNvSpPr>
            <p:nvPr/>
          </p:nvSpPr>
          <p:spPr bwMode="auto">
            <a:xfrm flipV="1">
              <a:off x="2036" y="282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160" name="Line 136"/>
            <p:cNvSpPr>
              <a:spLocks noChangeShapeType="1"/>
            </p:cNvSpPr>
            <p:nvPr/>
          </p:nvSpPr>
          <p:spPr bwMode="auto">
            <a:xfrm>
              <a:off x="2045" y="2534"/>
              <a:ext cx="0" cy="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29161" name="Group 137"/>
            <p:cNvGrpSpPr>
              <a:grpSpLocks/>
            </p:cNvGrpSpPr>
            <p:nvPr/>
          </p:nvGrpSpPr>
          <p:grpSpPr bwMode="auto">
            <a:xfrm rot="-5400000">
              <a:off x="861" y="2154"/>
              <a:ext cx="164" cy="157"/>
              <a:chOff x="306" y="575"/>
              <a:chExt cx="1142" cy="625"/>
            </a:xfrm>
          </p:grpSpPr>
          <p:sp>
            <p:nvSpPr>
              <p:cNvPr id="129162" name="Line 138"/>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63" name="Line 139"/>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64" name="Line 140"/>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65" name="Line 141"/>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66" name="Line 142"/>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67" name="Line 143"/>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68" name="Freeform 144"/>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9169" name="Line 145"/>
            <p:cNvSpPr>
              <a:spLocks noChangeShapeType="1"/>
            </p:cNvSpPr>
            <p:nvPr/>
          </p:nvSpPr>
          <p:spPr bwMode="auto">
            <a:xfrm flipH="1" flipV="1">
              <a:off x="576" y="2251"/>
              <a:ext cx="27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170" name="Oval 146"/>
            <p:cNvSpPr>
              <a:spLocks noChangeArrowheads="1"/>
            </p:cNvSpPr>
            <p:nvPr/>
          </p:nvSpPr>
          <p:spPr bwMode="auto">
            <a:xfrm>
              <a:off x="600" y="1872"/>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b="1">
                  <a:latin typeface="Arial" pitchFamily="34" charset="0"/>
                </a:rPr>
                <a:t>FC</a:t>
              </a:r>
              <a:endParaRPr lang="en-US" sz="1000" b="1"/>
            </a:p>
          </p:txBody>
        </p:sp>
        <p:sp>
          <p:nvSpPr>
            <p:cNvPr id="129171" name="Line 147"/>
            <p:cNvSpPr>
              <a:spLocks noChangeShapeType="1"/>
            </p:cNvSpPr>
            <p:nvPr/>
          </p:nvSpPr>
          <p:spPr bwMode="auto">
            <a:xfrm>
              <a:off x="744" y="211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172" name="Line 148"/>
            <p:cNvSpPr>
              <a:spLocks noChangeShapeType="1"/>
            </p:cNvSpPr>
            <p:nvPr/>
          </p:nvSpPr>
          <p:spPr bwMode="auto">
            <a:xfrm flipV="1">
              <a:off x="926" y="2002"/>
              <a:ext cx="0" cy="14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173" name="Line 149"/>
            <p:cNvSpPr>
              <a:spLocks noChangeShapeType="1"/>
            </p:cNvSpPr>
            <p:nvPr/>
          </p:nvSpPr>
          <p:spPr bwMode="auto">
            <a:xfrm flipH="1">
              <a:off x="864" y="2002"/>
              <a:ext cx="6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174" name="Line 150"/>
            <p:cNvSpPr>
              <a:spLocks noChangeShapeType="1"/>
            </p:cNvSpPr>
            <p:nvPr/>
          </p:nvSpPr>
          <p:spPr bwMode="auto">
            <a:xfrm flipH="1">
              <a:off x="624" y="3034"/>
              <a:ext cx="1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175" name="Line 151"/>
            <p:cNvSpPr>
              <a:spLocks noChangeShapeType="1"/>
            </p:cNvSpPr>
            <p:nvPr/>
          </p:nvSpPr>
          <p:spPr bwMode="auto">
            <a:xfrm>
              <a:off x="624" y="3024"/>
              <a:ext cx="0" cy="76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176" name="Line 152"/>
            <p:cNvSpPr>
              <a:spLocks noChangeShapeType="1"/>
            </p:cNvSpPr>
            <p:nvPr/>
          </p:nvSpPr>
          <p:spPr bwMode="auto">
            <a:xfrm flipH="1">
              <a:off x="1834" y="3494"/>
              <a:ext cx="14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177" name="Line 153"/>
            <p:cNvSpPr>
              <a:spLocks noChangeShapeType="1"/>
            </p:cNvSpPr>
            <p:nvPr/>
          </p:nvSpPr>
          <p:spPr bwMode="auto">
            <a:xfrm flipH="1">
              <a:off x="470" y="2688"/>
              <a:ext cx="31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178" name="Line 154"/>
            <p:cNvSpPr>
              <a:spLocks noChangeShapeType="1"/>
            </p:cNvSpPr>
            <p:nvPr/>
          </p:nvSpPr>
          <p:spPr bwMode="auto">
            <a:xfrm>
              <a:off x="480" y="2688"/>
              <a:ext cx="0" cy="1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179" name="Oval 155"/>
            <p:cNvSpPr>
              <a:spLocks noChangeArrowheads="1"/>
            </p:cNvSpPr>
            <p:nvPr/>
          </p:nvSpPr>
          <p:spPr bwMode="auto">
            <a:xfrm>
              <a:off x="480" y="3792"/>
              <a:ext cx="250" cy="24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b="1">
                  <a:latin typeface="Arial" pitchFamily="34" charset="0"/>
                </a:rPr>
                <a:t>AY</a:t>
              </a:r>
              <a:endParaRPr lang="en-US" sz="1000" b="1"/>
            </a:p>
          </p:txBody>
        </p:sp>
        <p:sp>
          <p:nvSpPr>
            <p:cNvPr id="129180" name="Line 156"/>
            <p:cNvSpPr>
              <a:spLocks noChangeShapeType="1"/>
            </p:cNvSpPr>
            <p:nvPr/>
          </p:nvSpPr>
          <p:spPr bwMode="auto">
            <a:xfrm>
              <a:off x="720" y="3936"/>
              <a:ext cx="124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181" name="Line 157"/>
            <p:cNvSpPr>
              <a:spLocks noChangeShapeType="1"/>
            </p:cNvSpPr>
            <p:nvPr/>
          </p:nvSpPr>
          <p:spPr bwMode="auto">
            <a:xfrm flipV="1">
              <a:off x="1968" y="3504"/>
              <a:ext cx="0" cy="43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9182" name="Text Box 158"/>
            <p:cNvSpPr txBox="1">
              <a:spLocks noChangeArrowheads="1"/>
            </p:cNvSpPr>
            <p:nvPr/>
          </p:nvSpPr>
          <p:spPr bwMode="auto">
            <a:xfrm>
              <a:off x="741" y="3645"/>
              <a:ext cx="281" cy="29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000" b="1"/>
                <a:t>&lt;</a:t>
              </a:r>
              <a:endParaRPr lang="en-US" sz="1000"/>
            </a:p>
          </p:txBody>
        </p:sp>
        <p:sp>
          <p:nvSpPr>
            <p:cNvPr id="129183" name="Text Box 159"/>
            <p:cNvSpPr txBox="1">
              <a:spLocks noChangeArrowheads="1"/>
            </p:cNvSpPr>
            <p:nvPr/>
          </p:nvSpPr>
          <p:spPr bwMode="auto">
            <a:xfrm>
              <a:off x="1431" y="3355"/>
              <a:ext cx="318" cy="29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000" b="1"/>
                <a:t>fo</a:t>
              </a:r>
              <a:endParaRPr lang="en-US" sz="1000"/>
            </a:p>
          </p:txBody>
        </p:sp>
      </p:grpSp>
      <p:sp>
        <p:nvSpPr>
          <p:cNvPr id="129184" name="Text Box 160"/>
          <p:cNvSpPr txBox="1">
            <a:spLocks noChangeArrowheads="1"/>
          </p:cNvSpPr>
          <p:nvPr/>
        </p:nvSpPr>
        <p:spPr bwMode="auto">
          <a:xfrm>
            <a:off x="3367088" y="2073275"/>
            <a:ext cx="1481137"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400" b="1"/>
              <a:t>Reaction: A </a:t>
            </a:r>
            <a:r>
              <a:rPr lang="en-US" sz="1400" b="1">
                <a:sym typeface="Symbol" pitchFamily="18" charset="2"/>
              </a:rPr>
              <a:t> B</a:t>
            </a:r>
            <a:endParaRPr lang="en-US" sz="16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sp>
        <p:nvSpPr>
          <p:cNvPr id="119811" name="Text Box 3"/>
          <p:cNvSpPr txBox="1">
            <a:spLocks noChangeArrowheads="1"/>
          </p:cNvSpPr>
          <p:nvPr/>
        </p:nvSpPr>
        <p:spPr bwMode="auto">
          <a:xfrm>
            <a:off x="3124200" y="1371600"/>
            <a:ext cx="5337175" cy="10064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dirty="0">
                <a:solidFill>
                  <a:schemeClr val="accent2"/>
                </a:solidFill>
              </a:rPr>
              <a:t>Signal select</a:t>
            </a:r>
            <a:r>
              <a:rPr lang="en-US" sz="2000" b="1" dirty="0"/>
              <a:t> is used widely in practice to provide flexibility, retain simple technology and employ simple calculations.</a:t>
            </a:r>
          </a:p>
        </p:txBody>
      </p:sp>
      <p:sp>
        <p:nvSpPr>
          <p:cNvPr id="119826" name="Text Box 18"/>
          <p:cNvSpPr txBox="1">
            <a:spLocks noChangeArrowheads="1"/>
          </p:cNvSpPr>
          <p:nvPr/>
        </p:nvSpPr>
        <p:spPr bwMode="auto">
          <a:xfrm>
            <a:off x="1219200" y="2941638"/>
            <a:ext cx="6553200" cy="356076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marL="457200" indent="-457200">
              <a:defRPr sz="2400">
                <a:solidFill>
                  <a:schemeClr val="tx1"/>
                </a:solidFill>
                <a:latin typeface="Times New Roman" pitchFamily="18" charset="0"/>
              </a:defRPr>
            </a:lvl1pPr>
            <a:lvl2pPr marL="1089025">
              <a:defRPr sz="2400">
                <a:solidFill>
                  <a:schemeClr val="tx1"/>
                </a:solidFill>
                <a:latin typeface="Times New Roman" pitchFamily="18" charset="0"/>
              </a:defRPr>
            </a:lvl2pPr>
            <a:lvl3pPr marL="1203325">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u="sng">
                <a:solidFill>
                  <a:schemeClr val="accent2"/>
                </a:solidFill>
              </a:rPr>
              <a:t>SIGNAL SELECT</a:t>
            </a:r>
            <a:r>
              <a:rPr lang="en-US" b="1" u="sng"/>
              <a:t> DESIGN CRITERIA</a:t>
            </a:r>
            <a:endParaRPr lang="en-US" b="1"/>
          </a:p>
          <a:p>
            <a:pPr>
              <a:spcBef>
                <a:spcPct val="50000"/>
              </a:spcBef>
            </a:pPr>
            <a:r>
              <a:rPr lang="en-US" b="1"/>
              <a:t>1. 	There is one manipulated variable and </a:t>
            </a:r>
            <a:r>
              <a:rPr lang="en-US" b="1">
                <a:solidFill>
                  <a:srgbClr val="FF0000"/>
                </a:solidFill>
              </a:rPr>
              <a:t>more</a:t>
            </a:r>
            <a:r>
              <a:rPr lang="en-US" b="1"/>
              <a:t> than one final element.</a:t>
            </a:r>
          </a:p>
          <a:p>
            <a:pPr>
              <a:spcBef>
                <a:spcPct val="50000"/>
              </a:spcBef>
            </a:pPr>
            <a:r>
              <a:rPr lang="en-US" b="1"/>
              <a:t>2.	There is a </a:t>
            </a:r>
            <a:r>
              <a:rPr lang="en-US" b="1">
                <a:solidFill>
                  <a:srgbClr val="FF0000"/>
                </a:solidFill>
              </a:rPr>
              <a:t>causal</a:t>
            </a:r>
            <a:r>
              <a:rPr lang="en-US" b="1"/>
              <a:t> relationship between the manipulated variable and each controlled variable.</a:t>
            </a:r>
          </a:p>
          <a:p>
            <a:pPr>
              <a:spcBef>
                <a:spcPct val="50000"/>
              </a:spcBef>
            </a:pPr>
            <a:r>
              <a:rPr lang="en-US" b="1"/>
              <a:t>3.	There is a </a:t>
            </a:r>
            <a:r>
              <a:rPr lang="en-US" b="1">
                <a:solidFill>
                  <a:srgbClr val="FF0000"/>
                </a:solidFill>
              </a:rPr>
              <a:t>feasible operating point</a:t>
            </a:r>
            <a:r>
              <a:rPr lang="en-US" b="1"/>
              <a:t> that satisfies the control objectives.</a:t>
            </a:r>
          </a:p>
        </p:txBody>
      </p:sp>
      <p:grpSp>
        <p:nvGrpSpPr>
          <p:cNvPr id="119827" name="Group 19"/>
          <p:cNvGrpSpPr>
            <a:grpSpLocks/>
          </p:cNvGrpSpPr>
          <p:nvPr/>
        </p:nvGrpSpPr>
        <p:grpSpPr bwMode="auto">
          <a:xfrm>
            <a:off x="685800" y="1143000"/>
            <a:ext cx="1981200" cy="1371600"/>
            <a:chOff x="432" y="720"/>
            <a:chExt cx="1248" cy="864"/>
          </a:xfrm>
        </p:grpSpPr>
        <p:sp>
          <p:nvSpPr>
            <p:cNvPr id="119828" name="Rectangle 20"/>
            <p:cNvSpPr>
              <a:spLocks noChangeArrowheads="1"/>
            </p:cNvSpPr>
            <p:nvPr/>
          </p:nvSpPr>
          <p:spPr bwMode="auto">
            <a:xfrm>
              <a:off x="432" y="720"/>
              <a:ext cx="1248" cy="864"/>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19829" name="Group 21"/>
            <p:cNvGrpSpPr>
              <a:grpSpLocks/>
            </p:cNvGrpSpPr>
            <p:nvPr/>
          </p:nvGrpSpPr>
          <p:grpSpPr bwMode="auto">
            <a:xfrm>
              <a:off x="679" y="775"/>
              <a:ext cx="761" cy="761"/>
              <a:chOff x="2064" y="1811"/>
              <a:chExt cx="1680" cy="1440"/>
            </a:xfrm>
          </p:grpSpPr>
          <p:sp>
            <p:nvSpPr>
              <p:cNvPr id="119830" name="Oval 22"/>
              <p:cNvSpPr>
                <a:spLocks noChangeArrowheads="1"/>
              </p:cNvSpPr>
              <p:nvPr/>
            </p:nvSpPr>
            <p:spPr bwMode="auto">
              <a:xfrm>
                <a:off x="2064"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9831" name="Oval 23"/>
              <p:cNvSpPr>
                <a:spLocks noChangeArrowheads="1"/>
              </p:cNvSpPr>
              <p:nvPr/>
            </p:nvSpPr>
            <p:spPr bwMode="auto">
              <a:xfrm>
                <a:off x="2592"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9832" name="Oval 24"/>
              <p:cNvSpPr>
                <a:spLocks noChangeArrowheads="1"/>
              </p:cNvSpPr>
              <p:nvPr/>
            </p:nvSpPr>
            <p:spPr bwMode="auto">
              <a:xfrm>
                <a:off x="3408"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9833" name="Oval 25"/>
              <p:cNvSpPr>
                <a:spLocks noChangeArrowheads="1"/>
              </p:cNvSpPr>
              <p:nvPr/>
            </p:nvSpPr>
            <p:spPr bwMode="auto">
              <a:xfrm>
                <a:off x="2784" y="2736"/>
                <a:ext cx="144" cy="14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19834" name="Object 26"/>
              <p:cNvGraphicFramePr>
                <a:graphicFrameLocks noChangeAspect="1"/>
              </p:cNvGraphicFramePr>
              <p:nvPr/>
            </p:nvGraphicFramePr>
            <p:xfrm>
              <a:off x="2689" y="2966"/>
              <a:ext cx="346" cy="285"/>
            </p:xfrm>
            <a:graphic>
              <a:graphicData uri="http://schemas.openxmlformats.org/presentationml/2006/ole">
                <mc:AlternateContent xmlns:mc="http://schemas.openxmlformats.org/markup-compatibility/2006">
                  <mc:Choice xmlns:v="urn:schemas-microsoft-com:vml" Requires="v">
                    <p:oleObj spid="_x0000_s119841" name="VISIO" r:id="rId4" imgW="1052640" imgH="918720" progId="Visio.Drawing.4">
                      <p:embed/>
                    </p:oleObj>
                  </mc:Choice>
                  <mc:Fallback>
                    <p:oleObj name="VISIO" r:id="rId4" imgW="1052640" imgH="918720" progId="Visio.Drawing.4">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9" y="2966"/>
                            <a:ext cx="346" cy="28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9835" name="Line 27"/>
              <p:cNvSpPr>
                <a:spLocks noChangeShapeType="1"/>
              </p:cNvSpPr>
              <p:nvPr/>
            </p:nvSpPr>
            <p:spPr bwMode="auto">
              <a:xfrm>
                <a:off x="2304" y="2544"/>
                <a:ext cx="480" cy="2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9836" name="Line 28"/>
              <p:cNvSpPr>
                <a:spLocks noChangeShapeType="1"/>
              </p:cNvSpPr>
              <p:nvPr/>
            </p:nvSpPr>
            <p:spPr bwMode="auto">
              <a:xfrm>
                <a:off x="2784" y="2544"/>
                <a:ext cx="48" cy="19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9837" name="Line 29"/>
              <p:cNvSpPr>
                <a:spLocks noChangeShapeType="1"/>
              </p:cNvSpPr>
              <p:nvPr/>
            </p:nvSpPr>
            <p:spPr bwMode="auto">
              <a:xfrm flipH="1">
                <a:off x="2928" y="2544"/>
                <a:ext cx="576" cy="2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9838" name="Line 30"/>
              <p:cNvSpPr>
                <a:spLocks noChangeShapeType="1"/>
              </p:cNvSpPr>
              <p:nvPr/>
            </p:nvSpPr>
            <p:spPr bwMode="auto">
              <a:xfrm flipV="1">
                <a:off x="2861" y="2884"/>
                <a:ext cx="0" cy="106"/>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9839" name="Text Box 31"/>
              <p:cNvSpPr txBox="1">
                <a:spLocks noChangeArrowheads="1"/>
              </p:cNvSpPr>
              <p:nvPr/>
            </p:nvSpPr>
            <p:spPr bwMode="auto">
              <a:xfrm>
                <a:off x="2192" y="1811"/>
                <a:ext cx="1420" cy="339"/>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solidFill>
                      <a:schemeClr val="accent2"/>
                    </a:solidFill>
                  </a:rPr>
                  <a:t>Signal Select</a:t>
                </a:r>
                <a:endParaRPr lang="en-US" sz="1000"/>
              </a:p>
            </p:txBody>
          </p:sp>
          <p:sp>
            <p:nvSpPr>
              <p:cNvPr id="119840" name="Text Box 32"/>
              <p:cNvSpPr txBox="1">
                <a:spLocks noChangeArrowheads="1"/>
              </p:cNvSpPr>
              <p:nvPr/>
            </p:nvSpPr>
            <p:spPr bwMode="auto">
              <a:xfrm>
                <a:off x="2907" y="2250"/>
                <a:ext cx="519" cy="25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800">
                    <a:sym typeface="Symbol" pitchFamily="18" charset="2"/>
                  </a:rPr>
                  <a:t>  </a:t>
                </a:r>
                <a:endParaRPr lang="en-US" sz="800"/>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sp>
        <p:nvSpPr>
          <p:cNvPr id="121859" name="Text Box 3"/>
          <p:cNvSpPr txBox="1">
            <a:spLocks noChangeArrowheads="1"/>
          </p:cNvSpPr>
          <p:nvPr/>
        </p:nvSpPr>
        <p:spPr bwMode="auto">
          <a:xfrm>
            <a:off x="762000" y="1219200"/>
            <a:ext cx="7772400" cy="1828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spcBef>
                <a:spcPct val="50000"/>
              </a:spcBef>
            </a:pPr>
            <a:r>
              <a:rPr lang="en-US" b="1">
                <a:solidFill>
                  <a:schemeClr val="accent2"/>
                </a:solidFill>
              </a:rPr>
              <a:t>CONSTRAINT CONTROL</a:t>
            </a:r>
            <a:endParaRPr lang="en-US" b="1"/>
          </a:p>
          <a:p>
            <a:pPr>
              <a:spcBef>
                <a:spcPct val="50000"/>
              </a:spcBef>
            </a:pPr>
            <a:r>
              <a:rPr lang="en-US" sz="2000" b="1">
                <a:solidFill>
                  <a:schemeClr val="accent2"/>
                </a:solidFill>
              </a:rPr>
              <a:t>Signal select and split range</a:t>
            </a:r>
            <a:r>
              <a:rPr lang="en-US" sz="2000" b="1"/>
              <a:t> are often used for achieving constraint control.  Often, good plant operation occurs when some of the manipulated and/or controlled variables are near their limiting values (constraints).</a:t>
            </a:r>
          </a:p>
        </p:txBody>
      </p:sp>
      <p:sp>
        <p:nvSpPr>
          <p:cNvPr id="121923" name="Text Box 67"/>
          <p:cNvSpPr txBox="1">
            <a:spLocks noChangeArrowheads="1"/>
          </p:cNvSpPr>
          <p:nvPr/>
        </p:nvSpPr>
        <p:spPr bwMode="auto">
          <a:xfrm>
            <a:off x="6324600" y="3352800"/>
            <a:ext cx="2362200" cy="2997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a:t>For example, let’s consider the ethylene plant.  We would like to maximize the feed rate (production), but many possible constraints exist.</a:t>
            </a:r>
          </a:p>
          <a:p>
            <a:pPr>
              <a:spcBef>
                <a:spcPct val="50000"/>
              </a:spcBef>
            </a:pPr>
            <a:r>
              <a:rPr lang="en-US" sz="2000" b="1"/>
              <a:t>How do we do this?</a:t>
            </a:r>
            <a:endParaRPr lang="en-US"/>
          </a:p>
        </p:txBody>
      </p:sp>
      <p:graphicFrame>
        <p:nvGraphicFramePr>
          <p:cNvPr id="121924" name="Object 68"/>
          <p:cNvGraphicFramePr>
            <a:graphicFrameLocks noChangeAspect="1"/>
          </p:cNvGraphicFramePr>
          <p:nvPr/>
        </p:nvGraphicFramePr>
        <p:xfrm>
          <a:off x="685800" y="3124200"/>
          <a:ext cx="5526088" cy="3443288"/>
        </p:xfrm>
        <a:graphic>
          <a:graphicData uri="http://schemas.openxmlformats.org/presentationml/2006/ole">
            <mc:AlternateContent xmlns:mc="http://schemas.openxmlformats.org/markup-compatibility/2006">
              <mc:Choice xmlns:v="urn:schemas-microsoft-com:vml" Requires="v">
                <p:oleObj spid="_x0000_s121925" name="Drawing" r:id="rId3" imgW="7429680" imgH="4629240" progId="WPDraw30.Drawing">
                  <p:embed/>
                </p:oleObj>
              </mc:Choice>
              <mc:Fallback>
                <p:oleObj name="Drawing" r:id="rId3" imgW="7429680" imgH="4629240" progId="WPDraw30.Drawing">
                  <p:embed/>
                  <p:pic>
                    <p:nvPicPr>
                      <p:cNvPr id="0" name="Object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124200"/>
                        <a:ext cx="5526088" cy="344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715963" y="90488"/>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graphicFrame>
        <p:nvGraphicFramePr>
          <p:cNvPr id="128005" name="Object 5"/>
          <p:cNvGraphicFramePr>
            <a:graphicFrameLocks noChangeAspect="1"/>
          </p:cNvGraphicFramePr>
          <p:nvPr/>
        </p:nvGraphicFramePr>
        <p:xfrm>
          <a:off x="731838" y="2103438"/>
          <a:ext cx="7315200" cy="4557712"/>
        </p:xfrm>
        <a:graphic>
          <a:graphicData uri="http://schemas.openxmlformats.org/presentationml/2006/ole">
            <mc:AlternateContent xmlns:mc="http://schemas.openxmlformats.org/markup-compatibility/2006">
              <mc:Choice xmlns:v="urn:schemas-microsoft-com:vml" Requires="v">
                <p:oleObj spid="_x0000_s128020" name="Drawing" r:id="rId3" imgW="7429680" imgH="4629240" progId="Presentations.Drawing.10">
                  <p:embed/>
                </p:oleObj>
              </mc:Choice>
              <mc:Fallback>
                <p:oleObj name="Drawing" r:id="rId3" imgW="7429680" imgH="4629240" progId="Presentations.Drawing.10">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838" y="2103438"/>
                        <a:ext cx="7315200" cy="455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8006" name="Text Box 6"/>
          <p:cNvSpPr txBox="1">
            <a:spLocks noChangeArrowheads="1"/>
          </p:cNvSpPr>
          <p:nvPr/>
        </p:nvSpPr>
        <p:spPr bwMode="auto">
          <a:xfrm>
            <a:off x="762000" y="609600"/>
            <a:ext cx="7772400" cy="45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spcBef>
                <a:spcPct val="50000"/>
              </a:spcBef>
            </a:pPr>
            <a:r>
              <a:rPr lang="en-US" b="1">
                <a:solidFill>
                  <a:schemeClr val="accent2"/>
                </a:solidFill>
              </a:rPr>
              <a:t>CONSTRAINT CONTROL</a:t>
            </a:r>
            <a:endParaRPr lang="en-US" sz="2000" b="1"/>
          </a:p>
        </p:txBody>
      </p:sp>
      <p:sp>
        <p:nvSpPr>
          <p:cNvPr id="128007" name="Oval 7"/>
          <p:cNvSpPr>
            <a:spLocks noChangeArrowheads="1"/>
          </p:cNvSpPr>
          <p:nvPr/>
        </p:nvSpPr>
        <p:spPr bwMode="auto">
          <a:xfrm>
            <a:off x="3200400" y="2209800"/>
            <a:ext cx="457200" cy="4572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1800" b="1">
                <a:latin typeface="Arial" pitchFamily="34" charset="0"/>
              </a:rPr>
              <a:t>SC</a:t>
            </a:r>
            <a:endParaRPr lang="en-US"/>
          </a:p>
        </p:txBody>
      </p:sp>
      <p:sp>
        <p:nvSpPr>
          <p:cNvPr id="128008" name="Oval 8"/>
          <p:cNvSpPr>
            <a:spLocks noChangeArrowheads="1"/>
          </p:cNvSpPr>
          <p:nvPr/>
        </p:nvSpPr>
        <p:spPr bwMode="auto">
          <a:xfrm>
            <a:off x="5334000" y="2438400"/>
            <a:ext cx="457200" cy="4572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1800" b="1">
                <a:latin typeface="Arial" pitchFamily="34" charset="0"/>
              </a:rPr>
              <a:t>AC</a:t>
            </a:r>
            <a:endParaRPr lang="en-US"/>
          </a:p>
        </p:txBody>
      </p:sp>
      <p:sp>
        <p:nvSpPr>
          <p:cNvPr id="128009" name="Oval 9"/>
          <p:cNvSpPr>
            <a:spLocks noChangeArrowheads="1"/>
          </p:cNvSpPr>
          <p:nvPr/>
        </p:nvSpPr>
        <p:spPr bwMode="auto">
          <a:xfrm>
            <a:off x="7391400" y="2667000"/>
            <a:ext cx="457200" cy="4572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1800" b="1">
                <a:latin typeface="Arial" pitchFamily="34" charset="0"/>
              </a:rPr>
              <a:t>FC</a:t>
            </a:r>
            <a:endParaRPr lang="en-US"/>
          </a:p>
        </p:txBody>
      </p:sp>
      <p:sp>
        <p:nvSpPr>
          <p:cNvPr id="128010" name="Oval 10"/>
          <p:cNvSpPr>
            <a:spLocks noChangeArrowheads="1"/>
          </p:cNvSpPr>
          <p:nvPr/>
        </p:nvSpPr>
        <p:spPr bwMode="auto">
          <a:xfrm>
            <a:off x="823913" y="2728913"/>
            <a:ext cx="457200" cy="4572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1800" b="1">
                <a:latin typeface="Arial" pitchFamily="34" charset="0"/>
              </a:rPr>
              <a:t>FC</a:t>
            </a:r>
            <a:endParaRPr lang="en-US"/>
          </a:p>
        </p:txBody>
      </p:sp>
      <p:sp>
        <p:nvSpPr>
          <p:cNvPr id="128011" name="Oval 11"/>
          <p:cNvSpPr>
            <a:spLocks noChangeArrowheads="1"/>
          </p:cNvSpPr>
          <p:nvPr/>
        </p:nvSpPr>
        <p:spPr bwMode="auto">
          <a:xfrm>
            <a:off x="838200" y="1371600"/>
            <a:ext cx="457200" cy="4572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1800" b="1">
                <a:latin typeface="Arial" pitchFamily="34" charset="0"/>
              </a:rPr>
              <a:t>FY</a:t>
            </a:r>
            <a:endParaRPr lang="en-US"/>
          </a:p>
        </p:txBody>
      </p:sp>
      <p:sp>
        <p:nvSpPr>
          <p:cNvPr id="128012" name="Text Box 12"/>
          <p:cNvSpPr txBox="1">
            <a:spLocks noChangeArrowheads="1"/>
          </p:cNvSpPr>
          <p:nvPr/>
        </p:nvSpPr>
        <p:spPr bwMode="auto">
          <a:xfrm>
            <a:off x="457200" y="1143000"/>
            <a:ext cx="355600" cy="45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a:t>&lt;</a:t>
            </a:r>
          </a:p>
        </p:txBody>
      </p:sp>
      <p:sp>
        <p:nvSpPr>
          <p:cNvPr id="128013" name="Line 13"/>
          <p:cNvSpPr>
            <a:spLocks noChangeShapeType="1"/>
          </p:cNvSpPr>
          <p:nvPr/>
        </p:nvSpPr>
        <p:spPr bwMode="auto">
          <a:xfrm>
            <a:off x="1066800" y="1828800"/>
            <a:ext cx="0" cy="914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8014" name="Line 14"/>
          <p:cNvSpPr>
            <a:spLocks noChangeShapeType="1"/>
          </p:cNvSpPr>
          <p:nvPr/>
        </p:nvSpPr>
        <p:spPr bwMode="auto">
          <a:xfrm>
            <a:off x="1036638" y="323215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8015" name="Line 15"/>
          <p:cNvSpPr>
            <a:spLocks noChangeShapeType="1"/>
          </p:cNvSpPr>
          <p:nvPr/>
        </p:nvSpPr>
        <p:spPr bwMode="auto">
          <a:xfrm flipH="1" flipV="1">
            <a:off x="1295400" y="1676400"/>
            <a:ext cx="1905000" cy="685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8016" name="Line 16"/>
          <p:cNvSpPr>
            <a:spLocks noChangeShapeType="1"/>
          </p:cNvSpPr>
          <p:nvPr/>
        </p:nvSpPr>
        <p:spPr bwMode="auto">
          <a:xfrm flipV="1">
            <a:off x="5562600" y="1676400"/>
            <a:ext cx="0" cy="762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8017" name="Line 17"/>
          <p:cNvSpPr>
            <a:spLocks noChangeShapeType="1"/>
          </p:cNvSpPr>
          <p:nvPr/>
        </p:nvSpPr>
        <p:spPr bwMode="auto">
          <a:xfrm flipH="1">
            <a:off x="1295400" y="1676400"/>
            <a:ext cx="42672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8018" name="Line 18"/>
          <p:cNvSpPr>
            <a:spLocks noChangeShapeType="1"/>
          </p:cNvSpPr>
          <p:nvPr/>
        </p:nvSpPr>
        <p:spPr bwMode="auto">
          <a:xfrm flipV="1">
            <a:off x="7620000" y="1524000"/>
            <a:ext cx="0" cy="1143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8019" name="Line 19"/>
          <p:cNvSpPr>
            <a:spLocks noChangeShapeType="1"/>
          </p:cNvSpPr>
          <p:nvPr/>
        </p:nvSpPr>
        <p:spPr bwMode="auto">
          <a:xfrm flipH="1">
            <a:off x="1295400" y="1524000"/>
            <a:ext cx="63246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sp>
        <p:nvSpPr>
          <p:cNvPr id="126979" name="Text Box 3"/>
          <p:cNvSpPr txBox="1">
            <a:spLocks noChangeArrowheads="1"/>
          </p:cNvSpPr>
          <p:nvPr/>
        </p:nvSpPr>
        <p:spPr bwMode="auto">
          <a:xfrm>
            <a:off x="762000" y="1219200"/>
            <a:ext cx="7772400" cy="1828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spcBef>
                <a:spcPct val="50000"/>
              </a:spcBef>
            </a:pPr>
            <a:r>
              <a:rPr lang="en-US" b="1">
                <a:solidFill>
                  <a:schemeClr val="accent2"/>
                </a:solidFill>
              </a:rPr>
              <a:t>CONSTRAINT CONTROL</a:t>
            </a:r>
            <a:endParaRPr lang="en-US" b="1"/>
          </a:p>
          <a:p>
            <a:pPr>
              <a:spcBef>
                <a:spcPct val="50000"/>
              </a:spcBef>
            </a:pPr>
            <a:r>
              <a:rPr lang="en-US" sz="2000" b="1">
                <a:solidFill>
                  <a:schemeClr val="accent2"/>
                </a:solidFill>
              </a:rPr>
              <a:t>Other methods</a:t>
            </a:r>
            <a:r>
              <a:rPr lang="en-US" sz="2000" b="1"/>
              <a:t> are sometimes used for achieving constraint control.  Often, good plant operation occurs when some of the manipulated and/or controlled variables are near their limiting values (constraints).</a:t>
            </a:r>
          </a:p>
        </p:txBody>
      </p:sp>
      <p:grpSp>
        <p:nvGrpSpPr>
          <p:cNvPr id="126980" name="Group 4"/>
          <p:cNvGrpSpPr>
            <a:grpSpLocks/>
          </p:cNvGrpSpPr>
          <p:nvPr/>
        </p:nvGrpSpPr>
        <p:grpSpPr bwMode="auto">
          <a:xfrm>
            <a:off x="1219200" y="3352800"/>
            <a:ext cx="3930650" cy="3048000"/>
            <a:chOff x="1200" y="2064"/>
            <a:chExt cx="2476" cy="1920"/>
          </a:xfrm>
        </p:grpSpPr>
        <p:sp>
          <p:nvSpPr>
            <p:cNvPr id="126981" name="AutoShape 5"/>
            <p:cNvSpPr>
              <a:spLocks noChangeArrowheads="1"/>
            </p:cNvSpPr>
            <p:nvPr/>
          </p:nvSpPr>
          <p:spPr bwMode="auto">
            <a:xfrm>
              <a:off x="1770" y="2595"/>
              <a:ext cx="688" cy="812"/>
            </a:xfrm>
            <a:prstGeom prst="can">
              <a:avLst>
                <a:gd name="adj" fmla="val 29506"/>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2" name="AutoShape 6"/>
            <p:cNvSpPr>
              <a:spLocks noChangeArrowheads="1"/>
            </p:cNvSpPr>
            <p:nvPr/>
          </p:nvSpPr>
          <p:spPr bwMode="auto">
            <a:xfrm flipV="1">
              <a:off x="2708" y="3330"/>
              <a:ext cx="184" cy="79"/>
            </a:xfrm>
            <a:prstGeom prst="flowChartManualOperation">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3" name="AutoShape 7"/>
            <p:cNvSpPr>
              <a:spLocks noChangeArrowheads="1"/>
            </p:cNvSpPr>
            <p:nvPr/>
          </p:nvSpPr>
          <p:spPr bwMode="auto">
            <a:xfrm>
              <a:off x="1953" y="3119"/>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4" name="AutoShape 8"/>
            <p:cNvSpPr>
              <a:spLocks noChangeArrowheads="1"/>
            </p:cNvSpPr>
            <p:nvPr/>
          </p:nvSpPr>
          <p:spPr bwMode="auto">
            <a:xfrm>
              <a:off x="1876" y="3119"/>
              <a:ext cx="185"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5" name="AutoShape 9"/>
            <p:cNvSpPr>
              <a:spLocks noChangeArrowheads="1"/>
            </p:cNvSpPr>
            <p:nvPr/>
          </p:nvSpPr>
          <p:spPr bwMode="auto">
            <a:xfrm>
              <a:off x="2034" y="3119"/>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6" name="AutoShape 10"/>
            <p:cNvSpPr>
              <a:spLocks noChangeArrowheads="1"/>
            </p:cNvSpPr>
            <p:nvPr/>
          </p:nvSpPr>
          <p:spPr bwMode="auto">
            <a:xfrm>
              <a:off x="2088" y="3119"/>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7" name="AutoShape 11"/>
            <p:cNvSpPr>
              <a:spLocks noChangeArrowheads="1"/>
            </p:cNvSpPr>
            <p:nvPr/>
          </p:nvSpPr>
          <p:spPr bwMode="auto">
            <a:xfrm>
              <a:off x="2168" y="3119"/>
              <a:ext cx="184"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8" name="Line 12"/>
            <p:cNvSpPr>
              <a:spLocks noChangeShapeType="1"/>
            </p:cNvSpPr>
            <p:nvPr/>
          </p:nvSpPr>
          <p:spPr bwMode="auto">
            <a:xfrm>
              <a:off x="1876" y="3223"/>
              <a:ext cx="0" cy="393"/>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9" name="Line 13"/>
            <p:cNvSpPr>
              <a:spLocks noChangeShapeType="1"/>
            </p:cNvSpPr>
            <p:nvPr/>
          </p:nvSpPr>
          <p:spPr bwMode="auto">
            <a:xfrm>
              <a:off x="2352" y="3223"/>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6990" name="Group 14"/>
            <p:cNvGrpSpPr>
              <a:grpSpLocks/>
            </p:cNvGrpSpPr>
            <p:nvPr/>
          </p:nvGrpSpPr>
          <p:grpSpPr bwMode="auto">
            <a:xfrm>
              <a:off x="2279" y="3613"/>
              <a:ext cx="164" cy="157"/>
              <a:chOff x="306" y="575"/>
              <a:chExt cx="1142" cy="625"/>
            </a:xfrm>
          </p:grpSpPr>
          <p:sp>
            <p:nvSpPr>
              <p:cNvPr id="126991" name="Line 15"/>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92" name="Line 16"/>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93" name="Line 17"/>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94" name="Line 18"/>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95" name="Line 19"/>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96" name="Line 20"/>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97" name="Freeform 21"/>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6998" name="Oval 22"/>
            <p:cNvSpPr>
              <a:spLocks noChangeArrowheads="1"/>
            </p:cNvSpPr>
            <p:nvPr/>
          </p:nvSpPr>
          <p:spPr bwMode="auto">
            <a:xfrm>
              <a:off x="2698" y="3171"/>
              <a:ext cx="212" cy="184"/>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99" name="Line 23"/>
            <p:cNvSpPr>
              <a:spLocks noChangeShapeType="1"/>
            </p:cNvSpPr>
            <p:nvPr/>
          </p:nvSpPr>
          <p:spPr bwMode="auto">
            <a:xfrm flipH="1">
              <a:off x="2456" y="3272"/>
              <a:ext cx="34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00" name="Line 24"/>
            <p:cNvSpPr>
              <a:spLocks noChangeShapeType="1"/>
            </p:cNvSpPr>
            <p:nvPr/>
          </p:nvSpPr>
          <p:spPr bwMode="auto">
            <a:xfrm>
              <a:off x="2795" y="3174"/>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01" name="Line 25"/>
            <p:cNvSpPr>
              <a:spLocks noChangeShapeType="1"/>
            </p:cNvSpPr>
            <p:nvPr/>
          </p:nvSpPr>
          <p:spPr bwMode="auto">
            <a:xfrm>
              <a:off x="2352" y="3773"/>
              <a:ext cx="0" cy="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02" name="Line 26"/>
            <p:cNvSpPr>
              <a:spLocks noChangeShapeType="1"/>
            </p:cNvSpPr>
            <p:nvPr/>
          </p:nvSpPr>
          <p:spPr bwMode="auto">
            <a:xfrm>
              <a:off x="1928" y="2438"/>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03" name="Line 27"/>
            <p:cNvSpPr>
              <a:spLocks noChangeShapeType="1"/>
            </p:cNvSpPr>
            <p:nvPr/>
          </p:nvSpPr>
          <p:spPr bwMode="auto">
            <a:xfrm flipH="1" flipV="1">
              <a:off x="1651" y="2438"/>
              <a:ext cx="27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04" name="Oval 28"/>
            <p:cNvSpPr>
              <a:spLocks noChangeArrowheads="1"/>
            </p:cNvSpPr>
            <p:nvPr/>
          </p:nvSpPr>
          <p:spPr bwMode="auto">
            <a:xfrm>
              <a:off x="1425" y="3091"/>
              <a:ext cx="250" cy="24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TC</a:t>
              </a:r>
              <a:endParaRPr lang="en-US" b="1"/>
            </a:p>
          </p:txBody>
        </p:sp>
        <p:sp>
          <p:nvSpPr>
            <p:cNvPr id="127005" name="Line 29"/>
            <p:cNvSpPr>
              <a:spLocks noChangeShapeType="1"/>
            </p:cNvSpPr>
            <p:nvPr/>
          </p:nvSpPr>
          <p:spPr bwMode="auto">
            <a:xfrm>
              <a:off x="1674" y="3220"/>
              <a:ext cx="9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06" name="Oval 30"/>
            <p:cNvSpPr>
              <a:spLocks noChangeArrowheads="1"/>
            </p:cNvSpPr>
            <p:nvPr/>
          </p:nvSpPr>
          <p:spPr bwMode="auto">
            <a:xfrm>
              <a:off x="2530" y="2774"/>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LC</a:t>
              </a:r>
              <a:endParaRPr lang="en-US" sz="1800" b="1"/>
            </a:p>
          </p:txBody>
        </p:sp>
        <p:grpSp>
          <p:nvGrpSpPr>
            <p:cNvPr id="127007" name="Group 31"/>
            <p:cNvGrpSpPr>
              <a:grpSpLocks/>
            </p:cNvGrpSpPr>
            <p:nvPr/>
          </p:nvGrpSpPr>
          <p:grpSpPr bwMode="auto">
            <a:xfrm rot="-5400000">
              <a:off x="3151" y="3075"/>
              <a:ext cx="164" cy="157"/>
              <a:chOff x="306" y="575"/>
              <a:chExt cx="1142" cy="625"/>
            </a:xfrm>
          </p:grpSpPr>
          <p:sp>
            <p:nvSpPr>
              <p:cNvPr id="127008" name="Line 32"/>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09" name="Line 33"/>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10" name="Line 34"/>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11" name="Line 35"/>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12" name="Line 36"/>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13" name="Line 37"/>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14" name="Freeform 38"/>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7015" name="Line 39"/>
            <p:cNvSpPr>
              <a:spLocks noChangeShapeType="1"/>
            </p:cNvSpPr>
            <p:nvPr/>
          </p:nvSpPr>
          <p:spPr bwMode="auto">
            <a:xfrm>
              <a:off x="3317" y="3163"/>
              <a:ext cx="359"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16" name="Line 40"/>
            <p:cNvSpPr>
              <a:spLocks noChangeShapeType="1"/>
            </p:cNvSpPr>
            <p:nvPr/>
          </p:nvSpPr>
          <p:spPr bwMode="auto">
            <a:xfrm flipV="1">
              <a:off x="3226" y="2913"/>
              <a:ext cx="0" cy="15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7017" name="Line 41"/>
            <p:cNvSpPr>
              <a:spLocks noChangeShapeType="1"/>
            </p:cNvSpPr>
            <p:nvPr/>
          </p:nvSpPr>
          <p:spPr bwMode="auto">
            <a:xfrm flipH="1" flipV="1">
              <a:off x="2813" y="2899"/>
              <a:ext cx="408" cy="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7018" name="Line 42"/>
            <p:cNvSpPr>
              <a:spLocks noChangeShapeType="1"/>
            </p:cNvSpPr>
            <p:nvPr/>
          </p:nvSpPr>
          <p:spPr bwMode="auto">
            <a:xfrm>
              <a:off x="2482" y="272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7019" name="Line 43"/>
            <p:cNvSpPr>
              <a:spLocks noChangeShapeType="1"/>
            </p:cNvSpPr>
            <p:nvPr/>
          </p:nvSpPr>
          <p:spPr bwMode="auto">
            <a:xfrm>
              <a:off x="2467" y="315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7020" name="Line 44"/>
            <p:cNvSpPr>
              <a:spLocks noChangeShapeType="1"/>
            </p:cNvSpPr>
            <p:nvPr/>
          </p:nvSpPr>
          <p:spPr bwMode="auto">
            <a:xfrm flipV="1">
              <a:off x="2660" y="301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7021" name="Line 45"/>
            <p:cNvSpPr>
              <a:spLocks noChangeShapeType="1"/>
            </p:cNvSpPr>
            <p:nvPr/>
          </p:nvSpPr>
          <p:spPr bwMode="auto">
            <a:xfrm>
              <a:off x="2669" y="2726"/>
              <a:ext cx="0" cy="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27022" name="Group 46"/>
            <p:cNvGrpSpPr>
              <a:grpSpLocks/>
            </p:cNvGrpSpPr>
            <p:nvPr/>
          </p:nvGrpSpPr>
          <p:grpSpPr bwMode="auto">
            <a:xfrm rot="-5400000">
              <a:off x="1485" y="2346"/>
              <a:ext cx="164" cy="157"/>
              <a:chOff x="306" y="575"/>
              <a:chExt cx="1142" cy="625"/>
            </a:xfrm>
          </p:grpSpPr>
          <p:sp>
            <p:nvSpPr>
              <p:cNvPr id="127023" name="Line 47"/>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24" name="Line 48"/>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25" name="Line 49"/>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26" name="Line 50"/>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27" name="Line 51"/>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28" name="Line 52"/>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29" name="Freeform 53"/>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7030" name="Line 54"/>
            <p:cNvSpPr>
              <a:spLocks noChangeShapeType="1"/>
            </p:cNvSpPr>
            <p:nvPr/>
          </p:nvSpPr>
          <p:spPr bwMode="auto">
            <a:xfrm flipH="1" flipV="1">
              <a:off x="1200" y="2443"/>
              <a:ext cx="27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31" name="Oval 55"/>
            <p:cNvSpPr>
              <a:spLocks noChangeArrowheads="1"/>
            </p:cNvSpPr>
            <p:nvPr/>
          </p:nvSpPr>
          <p:spPr bwMode="auto">
            <a:xfrm>
              <a:off x="1224" y="2064"/>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FC</a:t>
              </a:r>
              <a:endParaRPr lang="en-US" sz="1800" b="1"/>
            </a:p>
          </p:txBody>
        </p:sp>
        <p:sp>
          <p:nvSpPr>
            <p:cNvPr id="127032" name="Line 56"/>
            <p:cNvSpPr>
              <a:spLocks noChangeShapeType="1"/>
            </p:cNvSpPr>
            <p:nvPr/>
          </p:nvSpPr>
          <p:spPr bwMode="auto">
            <a:xfrm>
              <a:off x="1368" y="230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7033" name="Line 57"/>
            <p:cNvSpPr>
              <a:spLocks noChangeShapeType="1"/>
            </p:cNvSpPr>
            <p:nvPr/>
          </p:nvSpPr>
          <p:spPr bwMode="auto">
            <a:xfrm flipV="1">
              <a:off x="1550" y="2194"/>
              <a:ext cx="0" cy="14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7034" name="Line 58"/>
            <p:cNvSpPr>
              <a:spLocks noChangeShapeType="1"/>
            </p:cNvSpPr>
            <p:nvPr/>
          </p:nvSpPr>
          <p:spPr bwMode="auto">
            <a:xfrm flipH="1">
              <a:off x="1488" y="2194"/>
              <a:ext cx="6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7035" name="Line 59"/>
            <p:cNvSpPr>
              <a:spLocks noChangeShapeType="1"/>
            </p:cNvSpPr>
            <p:nvPr/>
          </p:nvSpPr>
          <p:spPr bwMode="auto">
            <a:xfrm flipH="1">
              <a:off x="1248" y="3226"/>
              <a:ext cx="1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7036" name="Line 60"/>
            <p:cNvSpPr>
              <a:spLocks noChangeShapeType="1"/>
            </p:cNvSpPr>
            <p:nvPr/>
          </p:nvSpPr>
          <p:spPr bwMode="auto">
            <a:xfrm>
              <a:off x="1248" y="3216"/>
              <a:ext cx="0" cy="76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7037" name="Line 61"/>
            <p:cNvSpPr>
              <a:spLocks noChangeShapeType="1"/>
            </p:cNvSpPr>
            <p:nvPr/>
          </p:nvSpPr>
          <p:spPr bwMode="auto">
            <a:xfrm>
              <a:off x="1248" y="3984"/>
              <a:ext cx="134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7038" name="Line 62"/>
            <p:cNvSpPr>
              <a:spLocks noChangeShapeType="1"/>
            </p:cNvSpPr>
            <p:nvPr/>
          </p:nvSpPr>
          <p:spPr bwMode="auto">
            <a:xfrm flipV="1">
              <a:off x="2602" y="3696"/>
              <a:ext cx="0" cy="2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7039" name="Line 63"/>
            <p:cNvSpPr>
              <a:spLocks noChangeShapeType="1"/>
            </p:cNvSpPr>
            <p:nvPr/>
          </p:nvSpPr>
          <p:spPr bwMode="auto">
            <a:xfrm flipH="1">
              <a:off x="2458" y="3686"/>
              <a:ext cx="14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27040" name="Text Box 64"/>
          <p:cNvSpPr txBox="1">
            <a:spLocks noChangeArrowheads="1"/>
          </p:cNvSpPr>
          <p:nvPr/>
        </p:nvSpPr>
        <p:spPr bwMode="auto">
          <a:xfrm>
            <a:off x="5410200" y="3581400"/>
            <a:ext cx="3276600" cy="23876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a:t>For example, let’s consider the CSTR.  We would like to maximize the feed rate (production), but we must always control the temperature.</a:t>
            </a:r>
          </a:p>
          <a:p>
            <a:pPr>
              <a:spcBef>
                <a:spcPct val="50000"/>
              </a:spcBef>
            </a:pPr>
            <a:r>
              <a:rPr lang="en-US" sz="2000" b="1"/>
              <a:t>How do we do this?</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sp>
        <p:nvSpPr>
          <p:cNvPr id="126016" name="Text Box 64"/>
          <p:cNvSpPr txBox="1">
            <a:spLocks noChangeArrowheads="1"/>
          </p:cNvSpPr>
          <p:nvPr/>
        </p:nvSpPr>
        <p:spPr bwMode="auto">
          <a:xfrm>
            <a:off x="838200" y="1828800"/>
            <a:ext cx="7620000" cy="711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a:t>We would like to maximize the feed rate (production), but we must always control the temperature.</a:t>
            </a:r>
            <a:endParaRPr lang="en-US"/>
          </a:p>
        </p:txBody>
      </p:sp>
      <p:sp>
        <p:nvSpPr>
          <p:cNvPr id="126017" name="Text Box 65"/>
          <p:cNvSpPr txBox="1">
            <a:spLocks noChangeArrowheads="1"/>
          </p:cNvSpPr>
          <p:nvPr/>
        </p:nvSpPr>
        <p:spPr bwMode="auto">
          <a:xfrm>
            <a:off x="2743200" y="1219200"/>
            <a:ext cx="3836988" cy="45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b="1">
                <a:solidFill>
                  <a:schemeClr val="accent2"/>
                </a:solidFill>
              </a:rPr>
              <a:t>CONSTRAINT CONTROL</a:t>
            </a:r>
          </a:p>
        </p:txBody>
      </p:sp>
      <p:sp>
        <p:nvSpPr>
          <p:cNvPr id="126032" name="Text Box 80"/>
          <p:cNvSpPr txBox="1">
            <a:spLocks noChangeArrowheads="1"/>
          </p:cNvSpPr>
          <p:nvPr/>
        </p:nvSpPr>
        <p:spPr bwMode="auto">
          <a:xfrm>
            <a:off x="5715000" y="2819400"/>
            <a:ext cx="2895600" cy="13112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marL="625475" indent="-625475">
              <a:defRPr sz="2400">
                <a:solidFill>
                  <a:schemeClr val="tx1"/>
                </a:solidFill>
                <a:latin typeface="Times New Roman" pitchFamily="18" charset="0"/>
              </a:defRPr>
            </a:lvl1pPr>
            <a:lvl2pPr marL="73977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b="1"/>
              <a:t>VC = “valve position” controller using feedback principle and PI algorithm</a:t>
            </a:r>
            <a:endParaRPr lang="en-US"/>
          </a:p>
        </p:txBody>
      </p:sp>
      <p:sp>
        <p:nvSpPr>
          <p:cNvPr id="126033" name="Text Box 81"/>
          <p:cNvSpPr txBox="1">
            <a:spLocks noChangeArrowheads="1"/>
          </p:cNvSpPr>
          <p:nvPr/>
        </p:nvSpPr>
        <p:spPr bwMode="auto">
          <a:xfrm>
            <a:off x="5715000" y="4419600"/>
            <a:ext cx="3016250" cy="16160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a:t>This design achieves the maximum feed flow rate consistent with being able to control the temperature.</a:t>
            </a:r>
          </a:p>
        </p:txBody>
      </p:sp>
      <p:grpSp>
        <p:nvGrpSpPr>
          <p:cNvPr id="126036" name="Group 84"/>
          <p:cNvGrpSpPr>
            <a:grpSpLocks/>
          </p:cNvGrpSpPr>
          <p:nvPr/>
        </p:nvGrpSpPr>
        <p:grpSpPr bwMode="auto">
          <a:xfrm>
            <a:off x="155575" y="2727325"/>
            <a:ext cx="5133975" cy="3871913"/>
            <a:chOff x="98" y="1718"/>
            <a:chExt cx="3234" cy="2439"/>
          </a:xfrm>
        </p:grpSpPr>
        <p:grpSp>
          <p:nvGrpSpPr>
            <p:cNvPr id="125956" name="Group 4"/>
            <p:cNvGrpSpPr>
              <a:grpSpLocks/>
            </p:cNvGrpSpPr>
            <p:nvPr/>
          </p:nvGrpSpPr>
          <p:grpSpPr bwMode="auto">
            <a:xfrm>
              <a:off x="461" y="1958"/>
              <a:ext cx="2476" cy="1920"/>
              <a:chOff x="1200" y="2064"/>
              <a:chExt cx="2476" cy="1920"/>
            </a:xfrm>
          </p:grpSpPr>
          <p:sp>
            <p:nvSpPr>
              <p:cNvPr id="125957" name="AutoShape 5"/>
              <p:cNvSpPr>
                <a:spLocks noChangeArrowheads="1"/>
              </p:cNvSpPr>
              <p:nvPr/>
            </p:nvSpPr>
            <p:spPr bwMode="auto">
              <a:xfrm>
                <a:off x="1770" y="2595"/>
                <a:ext cx="688" cy="812"/>
              </a:xfrm>
              <a:prstGeom prst="can">
                <a:avLst>
                  <a:gd name="adj" fmla="val 29506"/>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58" name="AutoShape 6"/>
              <p:cNvSpPr>
                <a:spLocks noChangeArrowheads="1"/>
              </p:cNvSpPr>
              <p:nvPr/>
            </p:nvSpPr>
            <p:spPr bwMode="auto">
              <a:xfrm flipV="1">
                <a:off x="2708" y="3330"/>
                <a:ext cx="184" cy="79"/>
              </a:xfrm>
              <a:prstGeom prst="flowChartManualOperation">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59" name="AutoShape 7"/>
              <p:cNvSpPr>
                <a:spLocks noChangeArrowheads="1"/>
              </p:cNvSpPr>
              <p:nvPr/>
            </p:nvSpPr>
            <p:spPr bwMode="auto">
              <a:xfrm>
                <a:off x="1953" y="3119"/>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60" name="AutoShape 8"/>
              <p:cNvSpPr>
                <a:spLocks noChangeArrowheads="1"/>
              </p:cNvSpPr>
              <p:nvPr/>
            </p:nvSpPr>
            <p:spPr bwMode="auto">
              <a:xfrm>
                <a:off x="1876" y="3119"/>
                <a:ext cx="185"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61" name="AutoShape 9"/>
              <p:cNvSpPr>
                <a:spLocks noChangeArrowheads="1"/>
              </p:cNvSpPr>
              <p:nvPr/>
            </p:nvSpPr>
            <p:spPr bwMode="auto">
              <a:xfrm>
                <a:off x="2034" y="3119"/>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62" name="AutoShape 10"/>
              <p:cNvSpPr>
                <a:spLocks noChangeArrowheads="1"/>
              </p:cNvSpPr>
              <p:nvPr/>
            </p:nvSpPr>
            <p:spPr bwMode="auto">
              <a:xfrm>
                <a:off x="2088" y="3119"/>
                <a:ext cx="186"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63" name="AutoShape 11"/>
              <p:cNvSpPr>
                <a:spLocks noChangeArrowheads="1"/>
              </p:cNvSpPr>
              <p:nvPr/>
            </p:nvSpPr>
            <p:spPr bwMode="auto">
              <a:xfrm>
                <a:off x="2168" y="3119"/>
                <a:ext cx="184" cy="183"/>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64" name="Line 12"/>
              <p:cNvSpPr>
                <a:spLocks noChangeShapeType="1"/>
              </p:cNvSpPr>
              <p:nvPr/>
            </p:nvSpPr>
            <p:spPr bwMode="auto">
              <a:xfrm>
                <a:off x="1876" y="3223"/>
                <a:ext cx="0" cy="393"/>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65" name="Line 13"/>
              <p:cNvSpPr>
                <a:spLocks noChangeShapeType="1"/>
              </p:cNvSpPr>
              <p:nvPr/>
            </p:nvSpPr>
            <p:spPr bwMode="auto">
              <a:xfrm>
                <a:off x="2352" y="3223"/>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5966" name="Group 14"/>
              <p:cNvGrpSpPr>
                <a:grpSpLocks/>
              </p:cNvGrpSpPr>
              <p:nvPr/>
            </p:nvGrpSpPr>
            <p:grpSpPr bwMode="auto">
              <a:xfrm>
                <a:off x="2279" y="3613"/>
                <a:ext cx="164" cy="157"/>
                <a:chOff x="306" y="575"/>
                <a:chExt cx="1142" cy="625"/>
              </a:xfrm>
            </p:grpSpPr>
            <p:sp>
              <p:nvSpPr>
                <p:cNvPr id="125967" name="Line 15"/>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68" name="Line 16"/>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69" name="Line 17"/>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70" name="Line 18"/>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71" name="Line 19"/>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72" name="Line 20"/>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73" name="Freeform 21"/>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5974" name="Oval 22"/>
              <p:cNvSpPr>
                <a:spLocks noChangeArrowheads="1"/>
              </p:cNvSpPr>
              <p:nvPr/>
            </p:nvSpPr>
            <p:spPr bwMode="auto">
              <a:xfrm>
                <a:off x="2698" y="3171"/>
                <a:ext cx="212" cy="184"/>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75" name="Line 23"/>
              <p:cNvSpPr>
                <a:spLocks noChangeShapeType="1"/>
              </p:cNvSpPr>
              <p:nvPr/>
            </p:nvSpPr>
            <p:spPr bwMode="auto">
              <a:xfrm flipH="1">
                <a:off x="2456" y="3272"/>
                <a:ext cx="34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76" name="Line 24"/>
              <p:cNvSpPr>
                <a:spLocks noChangeShapeType="1"/>
              </p:cNvSpPr>
              <p:nvPr/>
            </p:nvSpPr>
            <p:spPr bwMode="auto">
              <a:xfrm>
                <a:off x="2795" y="3174"/>
                <a:ext cx="35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77" name="Line 25"/>
              <p:cNvSpPr>
                <a:spLocks noChangeShapeType="1"/>
              </p:cNvSpPr>
              <p:nvPr/>
            </p:nvSpPr>
            <p:spPr bwMode="auto">
              <a:xfrm>
                <a:off x="2352" y="3773"/>
                <a:ext cx="0" cy="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78" name="Line 26"/>
              <p:cNvSpPr>
                <a:spLocks noChangeShapeType="1"/>
              </p:cNvSpPr>
              <p:nvPr/>
            </p:nvSpPr>
            <p:spPr bwMode="auto">
              <a:xfrm>
                <a:off x="1928" y="2438"/>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79" name="Line 27"/>
              <p:cNvSpPr>
                <a:spLocks noChangeShapeType="1"/>
              </p:cNvSpPr>
              <p:nvPr/>
            </p:nvSpPr>
            <p:spPr bwMode="auto">
              <a:xfrm flipH="1" flipV="1">
                <a:off x="1651" y="2438"/>
                <a:ext cx="27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80" name="Oval 28"/>
              <p:cNvSpPr>
                <a:spLocks noChangeArrowheads="1"/>
              </p:cNvSpPr>
              <p:nvPr/>
            </p:nvSpPr>
            <p:spPr bwMode="auto">
              <a:xfrm>
                <a:off x="1425" y="3091"/>
                <a:ext cx="250" cy="24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TC</a:t>
                </a:r>
                <a:endParaRPr lang="en-US" b="1"/>
              </a:p>
            </p:txBody>
          </p:sp>
          <p:sp>
            <p:nvSpPr>
              <p:cNvPr id="125981" name="Line 29"/>
              <p:cNvSpPr>
                <a:spLocks noChangeShapeType="1"/>
              </p:cNvSpPr>
              <p:nvPr/>
            </p:nvSpPr>
            <p:spPr bwMode="auto">
              <a:xfrm>
                <a:off x="1674" y="3220"/>
                <a:ext cx="9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82" name="Oval 30"/>
              <p:cNvSpPr>
                <a:spLocks noChangeArrowheads="1"/>
              </p:cNvSpPr>
              <p:nvPr/>
            </p:nvSpPr>
            <p:spPr bwMode="auto">
              <a:xfrm>
                <a:off x="2530" y="2774"/>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LC</a:t>
                </a:r>
                <a:endParaRPr lang="en-US" sz="1800" b="1"/>
              </a:p>
            </p:txBody>
          </p:sp>
          <p:grpSp>
            <p:nvGrpSpPr>
              <p:cNvPr id="125983" name="Group 31"/>
              <p:cNvGrpSpPr>
                <a:grpSpLocks/>
              </p:cNvGrpSpPr>
              <p:nvPr/>
            </p:nvGrpSpPr>
            <p:grpSpPr bwMode="auto">
              <a:xfrm rot="-5400000">
                <a:off x="3151" y="3075"/>
                <a:ext cx="164" cy="157"/>
                <a:chOff x="306" y="575"/>
                <a:chExt cx="1142" cy="625"/>
              </a:xfrm>
            </p:grpSpPr>
            <p:sp>
              <p:nvSpPr>
                <p:cNvPr id="125984" name="Line 32"/>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85" name="Line 33"/>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86" name="Line 34"/>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87" name="Line 35"/>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88" name="Line 36"/>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89" name="Line 37"/>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90" name="Freeform 38"/>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5991" name="Line 39"/>
              <p:cNvSpPr>
                <a:spLocks noChangeShapeType="1"/>
              </p:cNvSpPr>
              <p:nvPr/>
            </p:nvSpPr>
            <p:spPr bwMode="auto">
              <a:xfrm>
                <a:off x="3317" y="3163"/>
                <a:ext cx="359"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92" name="Line 40"/>
              <p:cNvSpPr>
                <a:spLocks noChangeShapeType="1"/>
              </p:cNvSpPr>
              <p:nvPr/>
            </p:nvSpPr>
            <p:spPr bwMode="auto">
              <a:xfrm flipV="1">
                <a:off x="3226" y="2913"/>
                <a:ext cx="0" cy="15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5993" name="Line 41"/>
              <p:cNvSpPr>
                <a:spLocks noChangeShapeType="1"/>
              </p:cNvSpPr>
              <p:nvPr/>
            </p:nvSpPr>
            <p:spPr bwMode="auto">
              <a:xfrm flipH="1" flipV="1">
                <a:off x="2813" y="2899"/>
                <a:ext cx="408" cy="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5994" name="Line 42"/>
              <p:cNvSpPr>
                <a:spLocks noChangeShapeType="1"/>
              </p:cNvSpPr>
              <p:nvPr/>
            </p:nvSpPr>
            <p:spPr bwMode="auto">
              <a:xfrm>
                <a:off x="2482" y="272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5995" name="Line 43"/>
              <p:cNvSpPr>
                <a:spLocks noChangeShapeType="1"/>
              </p:cNvSpPr>
              <p:nvPr/>
            </p:nvSpPr>
            <p:spPr bwMode="auto">
              <a:xfrm>
                <a:off x="2467" y="315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5996" name="Line 44"/>
              <p:cNvSpPr>
                <a:spLocks noChangeShapeType="1"/>
              </p:cNvSpPr>
              <p:nvPr/>
            </p:nvSpPr>
            <p:spPr bwMode="auto">
              <a:xfrm flipV="1">
                <a:off x="2660" y="301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5997" name="Line 45"/>
              <p:cNvSpPr>
                <a:spLocks noChangeShapeType="1"/>
              </p:cNvSpPr>
              <p:nvPr/>
            </p:nvSpPr>
            <p:spPr bwMode="auto">
              <a:xfrm>
                <a:off x="2669" y="2726"/>
                <a:ext cx="0" cy="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25998" name="Group 46"/>
              <p:cNvGrpSpPr>
                <a:grpSpLocks/>
              </p:cNvGrpSpPr>
              <p:nvPr/>
            </p:nvGrpSpPr>
            <p:grpSpPr bwMode="auto">
              <a:xfrm rot="-5400000">
                <a:off x="1485" y="2346"/>
                <a:ext cx="164" cy="157"/>
                <a:chOff x="306" y="575"/>
                <a:chExt cx="1142" cy="625"/>
              </a:xfrm>
            </p:grpSpPr>
            <p:sp>
              <p:nvSpPr>
                <p:cNvPr id="125999" name="Line 47"/>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00" name="Line 48"/>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01" name="Line 49"/>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02" name="Line 50"/>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03" name="Line 51"/>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04" name="Line 52"/>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05" name="Freeform 53"/>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6006" name="Line 54"/>
              <p:cNvSpPr>
                <a:spLocks noChangeShapeType="1"/>
              </p:cNvSpPr>
              <p:nvPr/>
            </p:nvSpPr>
            <p:spPr bwMode="auto">
              <a:xfrm flipH="1" flipV="1">
                <a:off x="1200" y="2443"/>
                <a:ext cx="27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007" name="Oval 55"/>
              <p:cNvSpPr>
                <a:spLocks noChangeArrowheads="1"/>
              </p:cNvSpPr>
              <p:nvPr/>
            </p:nvSpPr>
            <p:spPr bwMode="auto">
              <a:xfrm>
                <a:off x="1224" y="2064"/>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Arial" pitchFamily="34" charset="0"/>
                  </a:rPr>
                  <a:t>FC</a:t>
                </a:r>
                <a:endParaRPr lang="en-US" sz="1800" b="1"/>
              </a:p>
            </p:txBody>
          </p:sp>
          <p:sp>
            <p:nvSpPr>
              <p:cNvPr id="126008" name="Line 56"/>
              <p:cNvSpPr>
                <a:spLocks noChangeShapeType="1"/>
              </p:cNvSpPr>
              <p:nvPr/>
            </p:nvSpPr>
            <p:spPr bwMode="auto">
              <a:xfrm>
                <a:off x="1368" y="230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6009" name="Line 57"/>
              <p:cNvSpPr>
                <a:spLocks noChangeShapeType="1"/>
              </p:cNvSpPr>
              <p:nvPr/>
            </p:nvSpPr>
            <p:spPr bwMode="auto">
              <a:xfrm flipV="1">
                <a:off x="1550" y="2194"/>
                <a:ext cx="0" cy="14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6010" name="Line 58"/>
              <p:cNvSpPr>
                <a:spLocks noChangeShapeType="1"/>
              </p:cNvSpPr>
              <p:nvPr/>
            </p:nvSpPr>
            <p:spPr bwMode="auto">
              <a:xfrm flipH="1">
                <a:off x="1488" y="2194"/>
                <a:ext cx="6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6011" name="Line 59"/>
              <p:cNvSpPr>
                <a:spLocks noChangeShapeType="1"/>
              </p:cNvSpPr>
              <p:nvPr/>
            </p:nvSpPr>
            <p:spPr bwMode="auto">
              <a:xfrm flipH="1">
                <a:off x="1248" y="3226"/>
                <a:ext cx="1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6012" name="Line 60"/>
              <p:cNvSpPr>
                <a:spLocks noChangeShapeType="1"/>
              </p:cNvSpPr>
              <p:nvPr/>
            </p:nvSpPr>
            <p:spPr bwMode="auto">
              <a:xfrm>
                <a:off x="1248" y="3216"/>
                <a:ext cx="0" cy="76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6013" name="Line 61"/>
              <p:cNvSpPr>
                <a:spLocks noChangeShapeType="1"/>
              </p:cNvSpPr>
              <p:nvPr/>
            </p:nvSpPr>
            <p:spPr bwMode="auto">
              <a:xfrm>
                <a:off x="1248" y="3984"/>
                <a:ext cx="134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6014" name="Line 62"/>
              <p:cNvSpPr>
                <a:spLocks noChangeShapeType="1"/>
              </p:cNvSpPr>
              <p:nvPr/>
            </p:nvSpPr>
            <p:spPr bwMode="auto">
              <a:xfrm flipV="1">
                <a:off x="2602" y="3696"/>
                <a:ext cx="0" cy="2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6015" name="Line 63"/>
              <p:cNvSpPr>
                <a:spLocks noChangeShapeType="1"/>
              </p:cNvSpPr>
              <p:nvPr/>
            </p:nvSpPr>
            <p:spPr bwMode="auto">
              <a:xfrm flipH="1">
                <a:off x="2458" y="3686"/>
                <a:ext cx="14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26018" name="Oval 66"/>
            <p:cNvSpPr>
              <a:spLocks noChangeArrowheads="1"/>
            </p:cNvSpPr>
            <p:nvPr/>
          </p:nvSpPr>
          <p:spPr bwMode="auto">
            <a:xfrm>
              <a:off x="2813" y="3724"/>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1800" b="1">
                  <a:latin typeface="Arial" pitchFamily="34" charset="0"/>
                </a:rPr>
                <a:t>VC</a:t>
              </a:r>
              <a:endParaRPr lang="en-US"/>
            </a:p>
          </p:txBody>
        </p:sp>
        <p:sp>
          <p:nvSpPr>
            <p:cNvPr id="126019" name="Line 67"/>
            <p:cNvSpPr>
              <a:spLocks noChangeShapeType="1"/>
            </p:cNvSpPr>
            <p:nvPr/>
          </p:nvSpPr>
          <p:spPr bwMode="auto">
            <a:xfrm>
              <a:off x="1853" y="3878"/>
              <a:ext cx="96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6020" name="Text Box 68"/>
            <p:cNvSpPr txBox="1">
              <a:spLocks noChangeArrowheads="1"/>
            </p:cNvSpPr>
            <p:nvPr/>
          </p:nvSpPr>
          <p:spPr bwMode="auto">
            <a:xfrm>
              <a:off x="2237" y="3446"/>
              <a:ext cx="744" cy="17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200" b="1"/>
                <a:t>SP = 95% open</a:t>
              </a:r>
              <a:endParaRPr lang="en-US"/>
            </a:p>
          </p:txBody>
        </p:sp>
        <p:sp>
          <p:nvSpPr>
            <p:cNvPr id="126021" name="Line 69"/>
            <p:cNvSpPr>
              <a:spLocks noChangeShapeType="1"/>
            </p:cNvSpPr>
            <p:nvPr/>
          </p:nvSpPr>
          <p:spPr bwMode="auto">
            <a:xfrm>
              <a:off x="2957" y="3494"/>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6022" name="Line 70"/>
            <p:cNvSpPr>
              <a:spLocks noChangeShapeType="1"/>
            </p:cNvSpPr>
            <p:nvPr/>
          </p:nvSpPr>
          <p:spPr bwMode="auto">
            <a:xfrm>
              <a:off x="3092" y="3878"/>
              <a:ext cx="2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6023" name="Line 71"/>
            <p:cNvSpPr>
              <a:spLocks noChangeShapeType="1"/>
            </p:cNvSpPr>
            <p:nvPr/>
          </p:nvSpPr>
          <p:spPr bwMode="auto">
            <a:xfrm flipV="1">
              <a:off x="3332" y="1718"/>
              <a:ext cx="0" cy="216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6024" name="Line 72"/>
            <p:cNvSpPr>
              <a:spLocks noChangeShapeType="1"/>
            </p:cNvSpPr>
            <p:nvPr/>
          </p:nvSpPr>
          <p:spPr bwMode="auto">
            <a:xfrm flipH="1">
              <a:off x="596" y="1718"/>
              <a:ext cx="273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6025" name="Line 73"/>
            <p:cNvSpPr>
              <a:spLocks noChangeShapeType="1"/>
            </p:cNvSpPr>
            <p:nvPr/>
          </p:nvSpPr>
          <p:spPr bwMode="auto">
            <a:xfrm>
              <a:off x="605" y="1718"/>
              <a:ext cx="0" cy="2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6026" name="Text Box 74"/>
            <p:cNvSpPr txBox="1">
              <a:spLocks noChangeArrowheads="1"/>
            </p:cNvSpPr>
            <p:nvPr/>
          </p:nvSpPr>
          <p:spPr bwMode="auto">
            <a:xfrm>
              <a:off x="653" y="1814"/>
              <a:ext cx="1167" cy="17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200" b="1"/>
                <a:t>To the SP of the feed flow</a:t>
              </a:r>
              <a:endParaRPr lang="en-US"/>
            </a:p>
          </p:txBody>
        </p:sp>
        <p:sp>
          <p:nvSpPr>
            <p:cNvPr id="126027" name="Text Box 75"/>
            <p:cNvSpPr txBox="1">
              <a:spLocks noChangeArrowheads="1"/>
            </p:cNvSpPr>
            <p:nvPr/>
          </p:nvSpPr>
          <p:spPr bwMode="auto">
            <a:xfrm>
              <a:off x="1696" y="3969"/>
              <a:ext cx="1103" cy="17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t>CV to the VC controller</a:t>
              </a:r>
              <a:endParaRPr lang="en-US"/>
            </a:p>
          </p:txBody>
        </p:sp>
        <p:sp>
          <p:nvSpPr>
            <p:cNvPr id="126028" name="Line 76"/>
            <p:cNvSpPr>
              <a:spLocks noChangeShapeType="1"/>
            </p:cNvSpPr>
            <p:nvPr/>
          </p:nvSpPr>
          <p:spPr bwMode="auto">
            <a:xfrm flipV="1">
              <a:off x="2141" y="3897"/>
              <a:ext cx="77" cy="7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6029" name="Text Box 77"/>
            <p:cNvSpPr txBox="1">
              <a:spLocks noChangeArrowheads="1"/>
            </p:cNvSpPr>
            <p:nvPr/>
          </p:nvSpPr>
          <p:spPr bwMode="auto">
            <a:xfrm>
              <a:off x="2021" y="2246"/>
              <a:ext cx="1248" cy="17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t>MV from the VC controller</a:t>
              </a:r>
              <a:endParaRPr lang="en-US"/>
            </a:p>
          </p:txBody>
        </p:sp>
        <p:sp>
          <p:nvSpPr>
            <p:cNvPr id="126030" name="Line 78"/>
            <p:cNvSpPr>
              <a:spLocks noChangeShapeType="1"/>
            </p:cNvSpPr>
            <p:nvPr/>
          </p:nvSpPr>
          <p:spPr bwMode="auto">
            <a:xfrm flipV="1">
              <a:off x="3111" y="2064"/>
              <a:ext cx="153"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6034" name="Text Box 82"/>
            <p:cNvSpPr txBox="1">
              <a:spLocks noChangeArrowheads="1"/>
            </p:cNvSpPr>
            <p:nvPr/>
          </p:nvSpPr>
          <p:spPr bwMode="auto">
            <a:xfrm>
              <a:off x="98" y="3984"/>
              <a:ext cx="1243" cy="17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t>MV from the TC controller</a:t>
              </a:r>
              <a:endParaRPr lang="en-US"/>
            </a:p>
          </p:txBody>
        </p:sp>
        <p:sp>
          <p:nvSpPr>
            <p:cNvPr id="126035" name="Line 83"/>
            <p:cNvSpPr>
              <a:spLocks noChangeShapeType="1"/>
            </p:cNvSpPr>
            <p:nvPr/>
          </p:nvSpPr>
          <p:spPr bwMode="auto">
            <a:xfrm flipV="1">
              <a:off x="336" y="3840"/>
              <a:ext cx="96"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sp>
        <p:nvSpPr>
          <p:cNvPr id="130051" name="Text Box 3"/>
          <p:cNvSpPr txBox="1">
            <a:spLocks noChangeArrowheads="1"/>
          </p:cNvSpPr>
          <p:nvPr/>
        </p:nvSpPr>
        <p:spPr bwMode="auto">
          <a:xfrm>
            <a:off x="715963" y="1209675"/>
            <a:ext cx="7772400" cy="54197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marL="457200" indent="-457200">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dirty="0"/>
              <a:t>Potential issues with variable structure control designs</a:t>
            </a:r>
          </a:p>
          <a:p>
            <a:pPr>
              <a:spcBef>
                <a:spcPct val="50000"/>
              </a:spcBef>
            </a:pPr>
            <a:r>
              <a:rPr lang="en-US" b="1" dirty="0"/>
              <a:t>1.	The integral mode for controller not “selected” will windup.</a:t>
            </a:r>
          </a:p>
          <a:p>
            <a:pPr>
              <a:spcBef>
                <a:spcPct val="50000"/>
              </a:spcBef>
            </a:pPr>
            <a:r>
              <a:rPr lang="en-US" b="1" dirty="0"/>
              <a:t>	</a:t>
            </a:r>
            <a:r>
              <a:rPr lang="en-US" sz="2000" b="1" dirty="0">
                <a:solidFill>
                  <a:schemeClr val="accent2"/>
                </a:solidFill>
              </a:rPr>
              <a:t>Every algorithm must have anti-reset-windup protection.  This must also provide smooth transitions between selected variables.</a:t>
            </a:r>
          </a:p>
          <a:p>
            <a:pPr>
              <a:spcBef>
                <a:spcPct val="50000"/>
              </a:spcBef>
            </a:pPr>
            <a:r>
              <a:rPr lang="en-US" b="1" dirty="0"/>
              <a:t>2.	The control system for a valve position controller can become unstable if a different controller is placed in manual (off) status.</a:t>
            </a:r>
          </a:p>
          <a:p>
            <a:pPr>
              <a:spcBef>
                <a:spcPct val="50000"/>
              </a:spcBef>
            </a:pPr>
            <a:r>
              <a:rPr lang="en-US" b="1" dirty="0"/>
              <a:t>	</a:t>
            </a:r>
            <a:r>
              <a:rPr lang="en-US" sz="2000" b="1" dirty="0">
                <a:solidFill>
                  <a:schemeClr val="accent2"/>
                </a:solidFill>
              </a:rPr>
              <a:t>The control design should have an “interlock” that places other controllers (that would become unstable) in manual when the operator places a controller in manual.</a:t>
            </a:r>
          </a:p>
          <a:p>
            <a:pPr>
              <a:spcBef>
                <a:spcPct val="50000"/>
              </a:spcBef>
            </a:pPr>
            <a:r>
              <a:rPr lang="en-US" sz="2000" b="1" dirty="0">
                <a:solidFill>
                  <a:schemeClr val="accent2"/>
                </a:solidFill>
              </a:rPr>
              <a:t>	For example, in the previous example if TC is placed in manual, VC must be placed in manual at the same time.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sp>
        <p:nvSpPr>
          <p:cNvPr id="131075" name="Text Box 3"/>
          <p:cNvSpPr txBox="1">
            <a:spLocks noChangeArrowheads="1"/>
          </p:cNvSpPr>
          <p:nvPr/>
        </p:nvSpPr>
        <p:spPr bwMode="auto">
          <a:xfrm>
            <a:off x="685800" y="1568450"/>
            <a:ext cx="7772400" cy="30749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marL="457200" indent="-457200">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a:t>Potential issues with variable structure control designs</a:t>
            </a:r>
          </a:p>
          <a:p>
            <a:pPr>
              <a:spcBef>
                <a:spcPct val="50000"/>
              </a:spcBef>
            </a:pPr>
            <a:r>
              <a:rPr lang="en-US" b="1"/>
              <a:t>3.	Noise can reduce the effectiveness of signal selects.</a:t>
            </a:r>
          </a:p>
          <a:p>
            <a:pPr>
              <a:spcBef>
                <a:spcPct val="50000"/>
              </a:spcBef>
            </a:pPr>
            <a:r>
              <a:rPr lang="en-US" b="1"/>
              <a:t>	</a:t>
            </a:r>
            <a:r>
              <a:rPr lang="en-US" sz="2000" b="1">
                <a:solidFill>
                  <a:schemeClr val="accent2"/>
                </a:solidFill>
              </a:rPr>
              <a:t>The effects of noise can be reduced by (1) removing a derivative mode, (2) filtering the signal, and (3) reducing the controller gain as the controller deviates from its set point on the “safe side”.</a:t>
            </a:r>
          </a:p>
          <a:p>
            <a:pPr>
              <a:spcBef>
                <a:spcPct val="50000"/>
              </a:spcBef>
            </a:pPr>
            <a:r>
              <a:rPr lang="en-US" b="1"/>
              <a:t>4.	For signal select, the operator does not immediately know how to adjust the valve manually.</a:t>
            </a:r>
            <a:endParaRPr lang="en-US" sz="2000" b="1">
              <a:solidFill>
                <a:schemeClr val="accent2"/>
              </a:solidFill>
            </a:endParaRPr>
          </a:p>
        </p:txBody>
      </p:sp>
      <p:grpSp>
        <p:nvGrpSpPr>
          <p:cNvPr id="131076" name="Group 4"/>
          <p:cNvGrpSpPr>
            <a:grpSpLocks/>
          </p:cNvGrpSpPr>
          <p:nvPr/>
        </p:nvGrpSpPr>
        <p:grpSpPr bwMode="auto">
          <a:xfrm>
            <a:off x="1295400" y="4800600"/>
            <a:ext cx="1708150" cy="1676400"/>
            <a:chOff x="816" y="1794"/>
            <a:chExt cx="1508" cy="1518"/>
          </a:xfrm>
        </p:grpSpPr>
        <p:sp>
          <p:nvSpPr>
            <p:cNvPr id="131077" name="Line 5"/>
            <p:cNvSpPr>
              <a:spLocks noChangeShapeType="1"/>
            </p:cNvSpPr>
            <p:nvPr/>
          </p:nvSpPr>
          <p:spPr bwMode="auto">
            <a:xfrm>
              <a:off x="2074" y="2263"/>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1078" name="Group 6"/>
            <p:cNvGrpSpPr>
              <a:grpSpLocks/>
            </p:cNvGrpSpPr>
            <p:nvPr/>
          </p:nvGrpSpPr>
          <p:grpSpPr bwMode="auto">
            <a:xfrm>
              <a:off x="2001" y="2653"/>
              <a:ext cx="164" cy="157"/>
              <a:chOff x="306" y="575"/>
              <a:chExt cx="1142" cy="625"/>
            </a:xfrm>
          </p:grpSpPr>
          <p:sp>
            <p:nvSpPr>
              <p:cNvPr id="131079" name="Line 7"/>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80" name="Line 8"/>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81" name="Line 9"/>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82" name="Line 10"/>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83" name="Line 11"/>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84" name="Line 12"/>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85" name="Freeform 13"/>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Lst>
                <a:ahLst/>
                <a:cxnLst>
                  <a:cxn ang="0">
                    <a:pos x="T0" y="T1"/>
                  </a:cxn>
                  <a:cxn ang="0">
                    <a:pos x="T2" y="T3"/>
                  </a:cxn>
                  <a:cxn ang="0">
                    <a:pos x="T4" y="T5"/>
                  </a:cxn>
                  <a:cxn ang="0">
                    <a:pos x="T6" y="T7"/>
                  </a:cxn>
                  <a:cxn ang="0">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1086" name="Line 14"/>
            <p:cNvSpPr>
              <a:spLocks noChangeShapeType="1"/>
            </p:cNvSpPr>
            <p:nvPr/>
          </p:nvSpPr>
          <p:spPr bwMode="auto">
            <a:xfrm>
              <a:off x="2074" y="2813"/>
              <a:ext cx="0" cy="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87" name="Oval 15"/>
            <p:cNvSpPr>
              <a:spLocks noChangeArrowheads="1"/>
            </p:cNvSpPr>
            <p:nvPr/>
          </p:nvSpPr>
          <p:spPr bwMode="auto">
            <a:xfrm>
              <a:off x="1129" y="1794"/>
              <a:ext cx="264"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latin typeface="Arial" pitchFamily="34" charset="0"/>
                </a:rPr>
                <a:t>TC</a:t>
              </a:r>
              <a:endParaRPr lang="en-US" sz="1200" b="1"/>
            </a:p>
          </p:txBody>
        </p:sp>
        <p:sp>
          <p:nvSpPr>
            <p:cNvPr id="131088" name="Oval 16"/>
            <p:cNvSpPr>
              <a:spLocks noChangeArrowheads="1"/>
            </p:cNvSpPr>
            <p:nvPr/>
          </p:nvSpPr>
          <p:spPr bwMode="auto">
            <a:xfrm>
              <a:off x="1147" y="2131"/>
              <a:ext cx="250" cy="24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latin typeface="Arial" pitchFamily="34" charset="0"/>
                </a:rPr>
                <a:t>AC</a:t>
              </a:r>
              <a:endParaRPr lang="en-US" sz="1200" b="1"/>
            </a:p>
          </p:txBody>
        </p:sp>
        <p:sp>
          <p:nvSpPr>
            <p:cNvPr id="131089" name="Line 17"/>
            <p:cNvSpPr>
              <a:spLocks noChangeShapeType="1"/>
            </p:cNvSpPr>
            <p:nvPr/>
          </p:nvSpPr>
          <p:spPr bwMode="auto">
            <a:xfrm>
              <a:off x="1412" y="1918"/>
              <a:ext cx="8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90" name="Line 18"/>
            <p:cNvSpPr>
              <a:spLocks noChangeShapeType="1"/>
            </p:cNvSpPr>
            <p:nvPr/>
          </p:nvSpPr>
          <p:spPr bwMode="auto">
            <a:xfrm>
              <a:off x="1396" y="2260"/>
              <a:ext cx="9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91" name="Line 19"/>
            <p:cNvSpPr>
              <a:spLocks noChangeShapeType="1"/>
            </p:cNvSpPr>
            <p:nvPr/>
          </p:nvSpPr>
          <p:spPr bwMode="auto">
            <a:xfrm flipH="1">
              <a:off x="970" y="2266"/>
              <a:ext cx="1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1092" name="Line 20"/>
            <p:cNvSpPr>
              <a:spLocks noChangeShapeType="1"/>
            </p:cNvSpPr>
            <p:nvPr/>
          </p:nvSpPr>
          <p:spPr bwMode="auto">
            <a:xfrm>
              <a:off x="970" y="2256"/>
              <a:ext cx="0" cy="76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1093" name="Line 21"/>
            <p:cNvSpPr>
              <a:spLocks noChangeShapeType="1"/>
            </p:cNvSpPr>
            <p:nvPr/>
          </p:nvSpPr>
          <p:spPr bwMode="auto">
            <a:xfrm flipH="1">
              <a:off x="2180" y="2726"/>
              <a:ext cx="14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1094" name="Line 22"/>
            <p:cNvSpPr>
              <a:spLocks noChangeShapeType="1"/>
            </p:cNvSpPr>
            <p:nvPr/>
          </p:nvSpPr>
          <p:spPr bwMode="auto">
            <a:xfrm flipH="1">
              <a:off x="816" y="1920"/>
              <a:ext cx="31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1095" name="Line 23"/>
            <p:cNvSpPr>
              <a:spLocks noChangeShapeType="1"/>
            </p:cNvSpPr>
            <p:nvPr/>
          </p:nvSpPr>
          <p:spPr bwMode="auto">
            <a:xfrm>
              <a:off x="826" y="1920"/>
              <a:ext cx="0" cy="1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1096" name="Oval 24"/>
            <p:cNvSpPr>
              <a:spLocks noChangeArrowheads="1"/>
            </p:cNvSpPr>
            <p:nvPr/>
          </p:nvSpPr>
          <p:spPr bwMode="auto">
            <a:xfrm>
              <a:off x="826" y="3024"/>
              <a:ext cx="250" cy="24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latin typeface="Arial" pitchFamily="34" charset="0"/>
                </a:rPr>
                <a:t>AY</a:t>
              </a:r>
              <a:endParaRPr lang="en-US" sz="1200" b="1"/>
            </a:p>
          </p:txBody>
        </p:sp>
        <p:sp>
          <p:nvSpPr>
            <p:cNvPr id="131097" name="Line 25"/>
            <p:cNvSpPr>
              <a:spLocks noChangeShapeType="1"/>
            </p:cNvSpPr>
            <p:nvPr/>
          </p:nvSpPr>
          <p:spPr bwMode="auto">
            <a:xfrm>
              <a:off x="1066" y="3168"/>
              <a:ext cx="42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1098" name="Line 26"/>
            <p:cNvSpPr>
              <a:spLocks noChangeShapeType="1"/>
            </p:cNvSpPr>
            <p:nvPr/>
          </p:nvSpPr>
          <p:spPr bwMode="auto">
            <a:xfrm flipV="1">
              <a:off x="2314" y="2736"/>
              <a:ext cx="0" cy="43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1099" name="Text Box 27"/>
            <p:cNvSpPr txBox="1">
              <a:spLocks noChangeArrowheads="1"/>
            </p:cNvSpPr>
            <p:nvPr/>
          </p:nvSpPr>
          <p:spPr bwMode="auto">
            <a:xfrm>
              <a:off x="1108" y="2899"/>
              <a:ext cx="239" cy="249"/>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t>&lt;</a:t>
              </a:r>
              <a:endParaRPr lang="en-US" sz="1200"/>
            </a:p>
          </p:txBody>
        </p:sp>
        <p:sp>
          <p:nvSpPr>
            <p:cNvPr id="131100" name="Text Box 28"/>
            <p:cNvSpPr txBox="1">
              <a:spLocks noChangeArrowheads="1"/>
            </p:cNvSpPr>
            <p:nvPr/>
          </p:nvSpPr>
          <p:spPr bwMode="auto">
            <a:xfrm>
              <a:off x="1800" y="2612"/>
              <a:ext cx="275" cy="249"/>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200" b="1"/>
                <a:t>fo</a:t>
              </a:r>
              <a:endParaRPr lang="en-US" sz="1200"/>
            </a:p>
          </p:txBody>
        </p:sp>
        <p:sp>
          <p:nvSpPr>
            <p:cNvPr id="131101" name="Oval 29"/>
            <p:cNvSpPr>
              <a:spLocks noChangeArrowheads="1"/>
            </p:cNvSpPr>
            <p:nvPr/>
          </p:nvSpPr>
          <p:spPr bwMode="auto">
            <a:xfrm>
              <a:off x="1488" y="3024"/>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latin typeface="Arial" pitchFamily="34" charset="0"/>
                </a:rPr>
                <a:t>A/M</a:t>
              </a:r>
              <a:endParaRPr lang="en-US" sz="1200" b="1"/>
            </a:p>
          </p:txBody>
        </p:sp>
        <p:sp>
          <p:nvSpPr>
            <p:cNvPr id="131102" name="Line 30"/>
            <p:cNvSpPr>
              <a:spLocks noChangeShapeType="1"/>
            </p:cNvSpPr>
            <p:nvPr/>
          </p:nvSpPr>
          <p:spPr bwMode="auto">
            <a:xfrm>
              <a:off x="1824" y="3168"/>
              <a:ext cx="48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31103" name="Text Box 31"/>
          <p:cNvSpPr txBox="1">
            <a:spLocks noChangeArrowheads="1"/>
          </p:cNvSpPr>
          <p:nvPr/>
        </p:nvSpPr>
        <p:spPr bwMode="auto">
          <a:xfrm>
            <a:off x="3733800" y="5181600"/>
            <a:ext cx="4168775" cy="7016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a:solidFill>
                  <a:schemeClr val="accent2"/>
                </a:solidFill>
              </a:rPr>
              <a:t>An “auto-manual station” should be placed after the signal select.</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381000" y="533400"/>
            <a:ext cx="83820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WORKSHOP 1</a:t>
            </a:r>
            <a:endParaRPr lang="en-US" sz="2200"/>
          </a:p>
        </p:txBody>
      </p:sp>
      <p:graphicFrame>
        <p:nvGraphicFramePr>
          <p:cNvPr id="91228" name="Object 92"/>
          <p:cNvGraphicFramePr>
            <a:graphicFrameLocks noChangeAspect="1"/>
          </p:cNvGraphicFramePr>
          <p:nvPr/>
        </p:nvGraphicFramePr>
        <p:xfrm>
          <a:off x="1447800" y="2286000"/>
          <a:ext cx="4495800" cy="4386263"/>
        </p:xfrm>
        <a:graphic>
          <a:graphicData uri="http://schemas.openxmlformats.org/presentationml/2006/ole">
            <mc:AlternateContent xmlns:mc="http://schemas.openxmlformats.org/markup-compatibility/2006">
              <mc:Choice xmlns:v="urn:schemas-microsoft-com:vml" Requires="v">
                <p:oleObj spid="_x0000_s91233" name="VISIO" r:id="rId4" imgW="5713560" imgH="5574600" progId="Visio.Drawing.4">
                  <p:embed/>
                </p:oleObj>
              </mc:Choice>
              <mc:Fallback>
                <p:oleObj name="VISIO" r:id="rId4" imgW="5713560" imgH="5574600" progId="Visio.Drawing.4">
                  <p:embed/>
                  <p:pic>
                    <p:nvPicPr>
                      <p:cNvPr id="0" name="Object 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286000"/>
                        <a:ext cx="4495800" cy="43862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229" name="Text Box 93"/>
          <p:cNvSpPr txBox="1">
            <a:spLocks noChangeArrowheads="1"/>
          </p:cNvSpPr>
          <p:nvPr/>
        </p:nvSpPr>
        <p:spPr bwMode="auto">
          <a:xfrm>
            <a:off x="457200" y="1219200"/>
            <a:ext cx="8135938" cy="71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a:t>Design controls to maintain the level within limits and to minimize the flow to waste.</a:t>
            </a:r>
          </a:p>
        </p:txBody>
      </p:sp>
      <p:sp>
        <p:nvSpPr>
          <p:cNvPr id="91230" name="Line 94"/>
          <p:cNvSpPr>
            <a:spLocks noChangeShapeType="1"/>
          </p:cNvSpPr>
          <p:nvPr/>
        </p:nvSpPr>
        <p:spPr bwMode="auto">
          <a:xfrm>
            <a:off x="685800" y="35814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1231" name="Text Box 95"/>
          <p:cNvSpPr txBox="1">
            <a:spLocks noChangeArrowheads="1"/>
          </p:cNvSpPr>
          <p:nvPr/>
        </p:nvSpPr>
        <p:spPr bwMode="auto">
          <a:xfrm>
            <a:off x="6091238" y="4670425"/>
            <a:ext cx="2543175" cy="3365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600" b="1">
                <a:latin typeface="Arial" pitchFamily="34" charset="0"/>
              </a:rPr>
              <a:t>Downstream processing</a:t>
            </a:r>
            <a:endParaRPr lang="en-US"/>
          </a:p>
        </p:txBody>
      </p:sp>
      <p:sp>
        <p:nvSpPr>
          <p:cNvPr id="91232" name="Text Box 96"/>
          <p:cNvSpPr txBox="1">
            <a:spLocks noChangeArrowheads="1"/>
          </p:cNvSpPr>
          <p:nvPr/>
        </p:nvSpPr>
        <p:spPr bwMode="auto">
          <a:xfrm>
            <a:off x="6172200" y="6172200"/>
            <a:ext cx="782638" cy="3365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600" b="1">
                <a:latin typeface="Arial" pitchFamily="34" charset="0"/>
              </a:rPr>
              <a:t>Waste</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762000" y="2057400"/>
          <a:ext cx="1352550" cy="1828800"/>
        </p:xfrm>
        <a:graphic>
          <a:graphicData uri="http://schemas.openxmlformats.org/presentationml/2006/ole">
            <mc:AlternateContent xmlns:mc="http://schemas.openxmlformats.org/markup-compatibility/2006">
              <mc:Choice xmlns:v="urn:schemas-microsoft-com:vml" Requires="v">
                <p:oleObj spid="_x0000_s4104" name="Clip" r:id="rId4" imgW="2701800" imgH="4019400" progId="MS_ClipArt_Gallery.5">
                  <p:embed/>
                </p:oleObj>
              </mc:Choice>
              <mc:Fallback>
                <p:oleObj name="Clip" r:id="rId4" imgW="2701800" imgH="4019400" progId="MS_ClipArt_Gallery.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057400"/>
                        <a:ext cx="135255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9" name="AutoShape 3"/>
          <p:cNvSpPr>
            <a:spLocks noChangeArrowheads="1"/>
          </p:cNvSpPr>
          <p:nvPr/>
        </p:nvSpPr>
        <p:spPr bwMode="auto">
          <a:xfrm>
            <a:off x="2590800" y="1600200"/>
            <a:ext cx="5867400" cy="685800"/>
          </a:xfrm>
          <a:prstGeom prst="wedgeRoundRectCallout">
            <a:avLst>
              <a:gd name="adj1" fmla="val -66208"/>
              <a:gd name="adj2" fmla="val 3402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Outline of the lesson.</a:t>
            </a:r>
          </a:p>
        </p:txBody>
      </p:sp>
      <p:sp>
        <p:nvSpPr>
          <p:cNvPr id="4100" name="Text Box 4"/>
          <p:cNvSpPr txBox="1">
            <a:spLocks noChangeArrowheads="1"/>
          </p:cNvSpPr>
          <p:nvPr/>
        </p:nvSpPr>
        <p:spPr bwMode="auto">
          <a:xfrm>
            <a:off x="2511972" y="3200400"/>
            <a:ext cx="5791200" cy="2657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defRPr sz="2400">
                <a:solidFill>
                  <a:schemeClr val="tx1"/>
                </a:solidFill>
                <a:latin typeface="Times New Roman" pitchFamily="18" charset="0"/>
              </a:defRPr>
            </a:lvl1pPr>
            <a:lvl2pPr marL="519113">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Char char="•"/>
            </a:pPr>
            <a:r>
              <a:rPr lang="en-US" b="1" dirty="0"/>
              <a:t>Reasons for variable structure</a:t>
            </a:r>
          </a:p>
          <a:p>
            <a:pPr>
              <a:spcBef>
                <a:spcPct val="50000"/>
              </a:spcBef>
              <a:buFontTx/>
              <a:buChar char="•"/>
            </a:pPr>
            <a:r>
              <a:rPr lang="en-US" b="1" dirty="0"/>
              <a:t>Split range control</a:t>
            </a:r>
          </a:p>
          <a:p>
            <a:pPr>
              <a:spcBef>
                <a:spcPct val="50000"/>
              </a:spcBef>
              <a:buFontTx/>
              <a:buChar char="•"/>
            </a:pPr>
            <a:r>
              <a:rPr lang="en-US" b="1" dirty="0"/>
              <a:t>Signal select control</a:t>
            </a:r>
          </a:p>
          <a:p>
            <a:pPr>
              <a:spcBef>
                <a:spcPct val="50000"/>
              </a:spcBef>
              <a:buFontTx/>
              <a:buChar char="•"/>
            </a:pPr>
            <a:r>
              <a:rPr lang="en-US" b="1" dirty="0"/>
              <a:t>Applications for constraint control</a:t>
            </a:r>
          </a:p>
          <a:p>
            <a:pPr>
              <a:spcBef>
                <a:spcPct val="50000"/>
              </a:spcBef>
              <a:buFontTx/>
              <a:buChar char="•"/>
            </a:pPr>
            <a:r>
              <a:rPr lang="en-US" b="1" dirty="0"/>
              <a:t>Workshop</a:t>
            </a:r>
          </a:p>
        </p:txBody>
      </p:sp>
      <p:sp>
        <p:nvSpPr>
          <p:cNvPr id="4103" name="Text Box 7"/>
          <p:cNvSpPr txBox="1">
            <a:spLocks noChangeArrowheads="1"/>
          </p:cNvSpPr>
          <p:nvPr/>
        </p:nvSpPr>
        <p:spPr bwMode="auto">
          <a:xfrm>
            <a:off x="685800" y="533400"/>
            <a:ext cx="7848600" cy="95567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0000"/>
                </a:solidFill>
              </a:rPr>
              <a:t>CHAPTER 22: VARIABLE STRUCTURE CONTROL</a:t>
            </a:r>
            <a:endParaRPr lang="en-US" sz="3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0" name="Text Box 82"/>
          <p:cNvSpPr txBox="1">
            <a:spLocks noChangeArrowheads="1"/>
          </p:cNvSpPr>
          <p:nvPr/>
        </p:nvSpPr>
        <p:spPr bwMode="auto">
          <a:xfrm>
            <a:off x="381000" y="533400"/>
            <a:ext cx="83820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WORKSHOP 2</a:t>
            </a:r>
            <a:endParaRPr lang="en-US" sz="2200"/>
          </a:p>
        </p:txBody>
      </p:sp>
      <p:pic>
        <p:nvPicPr>
          <p:cNvPr id="37971" name="Picture 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06638"/>
            <a:ext cx="5837238" cy="43672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972" name="Text Box 84"/>
          <p:cNvSpPr txBox="1">
            <a:spLocks noChangeArrowheads="1"/>
          </p:cNvSpPr>
          <p:nvPr/>
        </p:nvSpPr>
        <p:spPr bwMode="auto">
          <a:xfrm>
            <a:off x="381000" y="1066800"/>
            <a:ext cx="8337550" cy="7016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a:t>Design controls to control the level and the feed to unit 2 while minimizing the heating and cooling associated with the storage tank.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2" name="Text Box 10"/>
          <p:cNvSpPr txBox="1">
            <a:spLocks noChangeArrowheads="1"/>
          </p:cNvSpPr>
          <p:nvPr/>
        </p:nvSpPr>
        <p:spPr bwMode="auto">
          <a:xfrm>
            <a:off x="381000" y="533400"/>
            <a:ext cx="83820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WORKSHOP 3</a:t>
            </a:r>
            <a:endParaRPr lang="en-US" sz="2200"/>
          </a:p>
        </p:txBody>
      </p:sp>
      <p:sp>
        <p:nvSpPr>
          <p:cNvPr id="38923" name="Text Box 11"/>
          <p:cNvSpPr txBox="1">
            <a:spLocks noChangeArrowheads="1"/>
          </p:cNvSpPr>
          <p:nvPr/>
        </p:nvSpPr>
        <p:spPr bwMode="auto">
          <a:xfrm>
            <a:off x="609600" y="1371600"/>
            <a:ext cx="6781800" cy="15525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marL="457200" indent="-457200">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Describe examples in everyday life when you</a:t>
            </a:r>
          </a:p>
          <a:p>
            <a:pPr>
              <a:spcBef>
                <a:spcPct val="50000"/>
              </a:spcBef>
              <a:buFontTx/>
              <a:buChar char="•"/>
            </a:pPr>
            <a:r>
              <a:rPr lang="en-US"/>
              <a:t>Employ signal selects</a:t>
            </a:r>
          </a:p>
          <a:p>
            <a:pPr>
              <a:spcBef>
                <a:spcPct val="50000"/>
              </a:spcBef>
              <a:buFontTx/>
              <a:buChar char="•"/>
            </a:pPr>
            <a:r>
              <a:rPr lang="en-US"/>
              <a:t>Employ split range</a:t>
            </a:r>
          </a:p>
        </p:txBody>
      </p:sp>
      <p:grpSp>
        <p:nvGrpSpPr>
          <p:cNvPr id="38925" name="Group 13"/>
          <p:cNvGrpSpPr>
            <a:grpSpLocks/>
          </p:cNvGrpSpPr>
          <p:nvPr/>
        </p:nvGrpSpPr>
        <p:grpSpPr bwMode="auto">
          <a:xfrm>
            <a:off x="5181600" y="3352800"/>
            <a:ext cx="2667000" cy="1905000"/>
            <a:chOff x="432" y="720"/>
            <a:chExt cx="1248" cy="864"/>
          </a:xfrm>
        </p:grpSpPr>
        <p:sp>
          <p:nvSpPr>
            <p:cNvPr id="38926" name="Rectangle 14"/>
            <p:cNvSpPr>
              <a:spLocks noChangeArrowheads="1"/>
            </p:cNvSpPr>
            <p:nvPr/>
          </p:nvSpPr>
          <p:spPr bwMode="auto">
            <a:xfrm>
              <a:off x="432" y="720"/>
              <a:ext cx="1248" cy="864"/>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38927" name="Group 15"/>
            <p:cNvGrpSpPr>
              <a:grpSpLocks/>
            </p:cNvGrpSpPr>
            <p:nvPr/>
          </p:nvGrpSpPr>
          <p:grpSpPr bwMode="auto">
            <a:xfrm>
              <a:off x="679" y="800"/>
              <a:ext cx="761" cy="736"/>
              <a:chOff x="2064" y="1858"/>
              <a:chExt cx="1680" cy="1393"/>
            </a:xfrm>
          </p:grpSpPr>
          <p:sp>
            <p:nvSpPr>
              <p:cNvPr id="38928" name="Oval 16"/>
              <p:cNvSpPr>
                <a:spLocks noChangeArrowheads="1"/>
              </p:cNvSpPr>
              <p:nvPr/>
            </p:nvSpPr>
            <p:spPr bwMode="auto">
              <a:xfrm>
                <a:off x="2064"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929" name="Oval 17"/>
              <p:cNvSpPr>
                <a:spLocks noChangeArrowheads="1"/>
              </p:cNvSpPr>
              <p:nvPr/>
            </p:nvSpPr>
            <p:spPr bwMode="auto">
              <a:xfrm>
                <a:off x="2592"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930" name="Oval 18"/>
              <p:cNvSpPr>
                <a:spLocks noChangeArrowheads="1"/>
              </p:cNvSpPr>
              <p:nvPr/>
            </p:nvSpPr>
            <p:spPr bwMode="auto">
              <a:xfrm>
                <a:off x="3408" y="2208"/>
                <a:ext cx="336" cy="3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931" name="Oval 19"/>
              <p:cNvSpPr>
                <a:spLocks noChangeArrowheads="1"/>
              </p:cNvSpPr>
              <p:nvPr/>
            </p:nvSpPr>
            <p:spPr bwMode="auto">
              <a:xfrm>
                <a:off x="2784" y="2736"/>
                <a:ext cx="144" cy="14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38932" name="Object 20"/>
              <p:cNvGraphicFramePr>
                <a:graphicFrameLocks noChangeAspect="1"/>
              </p:cNvGraphicFramePr>
              <p:nvPr/>
            </p:nvGraphicFramePr>
            <p:xfrm>
              <a:off x="2689" y="2966"/>
              <a:ext cx="346" cy="285"/>
            </p:xfrm>
            <a:graphic>
              <a:graphicData uri="http://schemas.openxmlformats.org/presentationml/2006/ole">
                <mc:AlternateContent xmlns:mc="http://schemas.openxmlformats.org/markup-compatibility/2006">
                  <mc:Choice xmlns:v="urn:schemas-microsoft-com:vml" Requires="v">
                    <p:oleObj spid="_x0000_s38953" name="VISIO" r:id="rId3" imgW="1052640" imgH="918720" progId="Visio.Drawing.4">
                      <p:embed/>
                    </p:oleObj>
                  </mc:Choice>
                  <mc:Fallback>
                    <p:oleObj name="VISIO" r:id="rId3" imgW="1052640" imgH="918720" progId="Visio.Drawing.4">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9" y="2966"/>
                            <a:ext cx="346" cy="28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33" name="Line 21"/>
              <p:cNvSpPr>
                <a:spLocks noChangeShapeType="1"/>
              </p:cNvSpPr>
              <p:nvPr/>
            </p:nvSpPr>
            <p:spPr bwMode="auto">
              <a:xfrm>
                <a:off x="2304" y="2544"/>
                <a:ext cx="480" cy="2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934" name="Line 22"/>
              <p:cNvSpPr>
                <a:spLocks noChangeShapeType="1"/>
              </p:cNvSpPr>
              <p:nvPr/>
            </p:nvSpPr>
            <p:spPr bwMode="auto">
              <a:xfrm>
                <a:off x="2784" y="2544"/>
                <a:ext cx="48" cy="19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935" name="Line 23"/>
              <p:cNvSpPr>
                <a:spLocks noChangeShapeType="1"/>
              </p:cNvSpPr>
              <p:nvPr/>
            </p:nvSpPr>
            <p:spPr bwMode="auto">
              <a:xfrm flipH="1">
                <a:off x="2928" y="2544"/>
                <a:ext cx="576" cy="2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936" name="Line 24"/>
              <p:cNvSpPr>
                <a:spLocks noChangeShapeType="1"/>
              </p:cNvSpPr>
              <p:nvPr/>
            </p:nvSpPr>
            <p:spPr bwMode="auto">
              <a:xfrm flipV="1">
                <a:off x="2861" y="2884"/>
                <a:ext cx="0" cy="106"/>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937" name="Text Box 25"/>
              <p:cNvSpPr txBox="1">
                <a:spLocks noChangeArrowheads="1"/>
              </p:cNvSpPr>
              <p:nvPr/>
            </p:nvSpPr>
            <p:spPr bwMode="auto">
              <a:xfrm>
                <a:off x="2375" y="1858"/>
                <a:ext cx="1053" cy="244"/>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solidFill>
                      <a:schemeClr val="accent2"/>
                    </a:solidFill>
                  </a:rPr>
                  <a:t>Signal Select</a:t>
                </a:r>
                <a:endParaRPr lang="en-US" sz="1000"/>
              </a:p>
            </p:txBody>
          </p:sp>
          <p:sp>
            <p:nvSpPr>
              <p:cNvPr id="38938" name="Text Box 26"/>
              <p:cNvSpPr txBox="1">
                <a:spLocks noChangeArrowheads="1"/>
              </p:cNvSpPr>
              <p:nvPr/>
            </p:nvSpPr>
            <p:spPr bwMode="auto">
              <a:xfrm>
                <a:off x="2976" y="2284"/>
                <a:ext cx="386" cy="18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800">
                    <a:sym typeface="Symbol" pitchFamily="18" charset="2"/>
                  </a:rPr>
                  <a:t>  </a:t>
                </a:r>
                <a:endParaRPr lang="en-US" sz="800"/>
              </a:p>
            </p:txBody>
          </p:sp>
        </p:grpSp>
      </p:grpSp>
      <p:grpSp>
        <p:nvGrpSpPr>
          <p:cNvPr id="38939" name="Group 27"/>
          <p:cNvGrpSpPr>
            <a:grpSpLocks/>
          </p:cNvGrpSpPr>
          <p:nvPr/>
        </p:nvGrpSpPr>
        <p:grpSpPr bwMode="auto">
          <a:xfrm>
            <a:off x="838200" y="3352800"/>
            <a:ext cx="2971800" cy="1905000"/>
            <a:chOff x="1200" y="3072"/>
            <a:chExt cx="1344" cy="1056"/>
          </a:xfrm>
        </p:grpSpPr>
        <p:sp>
          <p:nvSpPr>
            <p:cNvPr id="38940" name="Rectangle 28"/>
            <p:cNvSpPr>
              <a:spLocks noChangeArrowheads="1"/>
            </p:cNvSpPr>
            <p:nvPr/>
          </p:nvSpPr>
          <p:spPr bwMode="auto">
            <a:xfrm>
              <a:off x="1200" y="3072"/>
              <a:ext cx="1344" cy="1056"/>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38941" name="Group 29"/>
            <p:cNvGrpSpPr>
              <a:grpSpLocks/>
            </p:cNvGrpSpPr>
            <p:nvPr/>
          </p:nvGrpSpPr>
          <p:grpSpPr bwMode="auto">
            <a:xfrm>
              <a:off x="1344" y="3174"/>
              <a:ext cx="1075" cy="866"/>
              <a:chOff x="777" y="2793"/>
              <a:chExt cx="1642" cy="1246"/>
            </a:xfrm>
          </p:grpSpPr>
          <p:sp>
            <p:nvSpPr>
              <p:cNvPr id="38942" name="Oval 30"/>
              <p:cNvSpPr>
                <a:spLocks noChangeArrowheads="1"/>
              </p:cNvSpPr>
              <p:nvPr/>
            </p:nvSpPr>
            <p:spPr bwMode="auto">
              <a:xfrm>
                <a:off x="1435" y="3178"/>
                <a:ext cx="336" cy="336"/>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38943" name="Object 31"/>
              <p:cNvGraphicFramePr>
                <a:graphicFrameLocks noChangeAspect="1"/>
              </p:cNvGraphicFramePr>
              <p:nvPr/>
            </p:nvGraphicFramePr>
            <p:xfrm>
              <a:off x="777" y="3754"/>
              <a:ext cx="327" cy="285"/>
            </p:xfrm>
            <a:graphic>
              <a:graphicData uri="http://schemas.openxmlformats.org/presentationml/2006/ole">
                <mc:AlternateContent xmlns:mc="http://schemas.openxmlformats.org/markup-compatibility/2006">
                  <mc:Choice xmlns:v="urn:schemas-microsoft-com:vml" Requires="v">
                    <p:oleObj spid="_x0000_s38954" name="VISIO" r:id="rId5" imgW="1052640" imgH="918720" progId="Visio.Drawing.4">
                      <p:embed/>
                    </p:oleObj>
                  </mc:Choice>
                  <mc:Fallback>
                    <p:oleObj name="VISIO" r:id="rId5" imgW="1052640" imgH="918720" progId="Visio.Drawing.4">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 y="3754"/>
                            <a:ext cx="327"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44" name="Object 32"/>
              <p:cNvGraphicFramePr>
                <a:graphicFrameLocks noChangeAspect="1"/>
              </p:cNvGraphicFramePr>
              <p:nvPr/>
            </p:nvGraphicFramePr>
            <p:xfrm>
              <a:off x="1257" y="3754"/>
              <a:ext cx="346" cy="285"/>
            </p:xfrm>
            <a:graphic>
              <a:graphicData uri="http://schemas.openxmlformats.org/presentationml/2006/ole">
                <mc:AlternateContent xmlns:mc="http://schemas.openxmlformats.org/markup-compatibility/2006">
                  <mc:Choice xmlns:v="urn:schemas-microsoft-com:vml" Requires="v">
                    <p:oleObj spid="_x0000_s38955" name="VISIO" r:id="rId6" imgW="1052640" imgH="918720" progId="Visio.Drawing.4">
                      <p:embed/>
                    </p:oleObj>
                  </mc:Choice>
                  <mc:Fallback>
                    <p:oleObj name="VISIO" r:id="rId6" imgW="1052640" imgH="918720" progId="Visio.Drawing.4">
                      <p:embed/>
                      <p:pic>
                        <p:nvPicPr>
                          <p:cNvPr id="0"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 y="3754"/>
                            <a:ext cx="346"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45" name="Object 33"/>
              <p:cNvGraphicFramePr>
                <a:graphicFrameLocks noChangeAspect="1"/>
              </p:cNvGraphicFramePr>
              <p:nvPr/>
            </p:nvGraphicFramePr>
            <p:xfrm>
              <a:off x="2073" y="3754"/>
              <a:ext cx="346" cy="285"/>
            </p:xfrm>
            <a:graphic>
              <a:graphicData uri="http://schemas.openxmlformats.org/presentationml/2006/ole">
                <mc:AlternateContent xmlns:mc="http://schemas.openxmlformats.org/markup-compatibility/2006">
                  <mc:Choice xmlns:v="urn:schemas-microsoft-com:vml" Requires="v">
                    <p:oleObj spid="_x0000_s38956" name="VISIO" r:id="rId7" imgW="1052640" imgH="918720" progId="Visio.Drawing.4">
                      <p:embed/>
                    </p:oleObj>
                  </mc:Choice>
                  <mc:Fallback>
                    <p:oleObj name="VISIO" r:id="rId7" imgW="1052640" imgH="918720" progId="Visio.Drawing.4">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 y="3754"/>
                            <a:ext cx="346"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46" name="Line 34"/>
              <p:cNvSpPr>
                <a:spLocks noChangeShapeType="1"/>
              </p:cNvSpPr>
              <p:nvPr/>
            </p:nvSpPr>
            <p:spPr bwMode="auto">
              <a:xfrm>
                <a:off x="934" y="3616"/>
                <a:ext cx="1308" cy="0"/>
              </a:xfrm>
              <a:prstGeom prst="line">
                <a:avLst/>
              </a:prstGeom>
              <a:no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947" name="Line 35"/>
              <p:cNvSpPr>
                <a:spLocks noChangeShapeType="1"/>
              </p:cNvSpPr>
              <p:nvPr/>
            </p:nvSpPr>
            <p:spPr bwMode="auto">
              <a:xfrm>
                <a:off x="935" y="3610"/>
                <a:ext cx="0" cy="144"/>
              </a:xfrm>
              <a:prstGeom prst="line">
                <a:avLst/>
              </a:prstGeom>
              <a:noFill/>
              <a:ln w="9525">
                <a:solidFill>
                  <a:schemeClr val="tx1"/>
                </a:solidFill>
                <a:prstDash val="dash"/>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948" name="Line 36"/>
              <p:cNvSpPr>
                <a:spLocks noChangeShapeType="1"/>
              </p:cNvSpPr>
              <p:nvPr/>
            </p:nvSpPr>
            <p:spPr bwMode="auto">
              <a:xfrm flipV="1">
                <a:off x="1430" y="3614"/>
                <a:ext cx="0" cy="144"/>
              </a:xfrm>
              <a:prstGeom prst="line">
                <a:avLst/>
              </a:prstGeom>
              <a:noFill/>
              <a:ln w="9525">
                <a:solidFill>
                  <a:schemeClr val="tx1"/>
                </a:solidFill>
                <a:prstDash val="dash"/>
                <a:round/>
                <a:headEnd type="triangle"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949" name="Line 37"/>
              <p:cNvSpPr>
                <a:spLocks noChangeShapeType="1"/>
              </p:cNvSpPr>
              <p:nvPr/>
            </p:nvSpPr>
            <p:spPr bwMode="auto">
              <a:xfrm flipV="1">
                <a:off x="2251" y="3615"/>
                <a:ext cx="0" cy="144"/>
              </a:xfrm>
              <a:prstGeom prst="line">
                <a:avLst/>
              </a:prstGeom>
              <a:noFill/>
              <a:ln w="9525">
                <a:solidFill>
                  <a:schemeClr val="tx1"/>
                </a:solidFill>
                <a:prstDash val="dash"/>
                <a:round/>
                <a:headEnd type="triangle"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950" name="Line 38"/>
              <p:cNvSpPr>
                <a:spLocks noChangeShapeType="1"/>
              </p:cNvSpPr>
              <p:nvPr/>
            </p:nvSpPr>
            <p:spPr bwMode="auto">
              <a:xfrm>
                <a:off x="1593" y="3514"/>
                <a:ext cx="0" cy="96"/>
              </a:xfrm>
              <a:prstGeom prst="line">
                <a:avLst/>
              </a:prstGeom>
              <a:no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951" name="Text Box 39"/>
              <p:cNvSpPr txBox="1">
                <a:spLocks noChangeArrowheads="1"/>
              </p:cNvSpPr>
              <p:nvPr/>
            </p:nvSpPr>
            <p:spPr bwMode="auto">
              <a:xfrm>
                <a:off x="1218" y="2793"/>
                <a:ext cx="795" cy="276"/>
              </a:xfrm>
              <a:prstGeom prst="rect">
                <a:avLst/>
              </a:prstGeom>
              <a:solidFill>
                <a:srgbClr val="CCFF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600" b="1">
                    <a:solidFill>
                      <a:schemeClr val="accent2"/>
                    </a:solidFill>
                  </a:rPr>
                  <a:t>Split range</a:t>
                </a:r>
                <a:endParaRPr lang="en-US"/>
              </a:p>
            </p:txBody>
          </p:sp>
          <p:sp>
            <p:nvSpPr>
              <p:cNvPr id="38952" name="Text Box 40"/>
              <p:cNvSpPr txBox="1">
                <a:spLocks noChangeArrowheads="1"/>
              </p:cNvSpPr>
              <p:nvPr/>
            </p:nvSpPr>
            <p:spPr bwMode="auto">
              <a:xfrm>
                <a:off x="1695" y="3818"/>
                <a:ext cx="325" cy="21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a:sym typeface="Symbol" pitchFamily="18" charset="2"/>
                  </a:rPr>
                  <a:t>  </a:t>
                </a:r>
                <a:endParaRPr lang="en-US" sz="1200"/>
              </a:p>
            </p:txBody>
          </p:sp>
        </p:gr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66" name="Text Box 74"/>
          <p:cNvSpPr txBox="1">
            <a:spLocks noChangeArrowheads="1"/>
          </p:cNvSpPr>
          <p:nvPr/>
        </p:nvSpPr>
        <p:spPr bwMode="auto">
          <a:xfrm>
            <a:off x="381000" y="533400"/>
            <a:ext cx="83820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WORKSHOP 4</a:t>
            </a:r>
            <a:endParaRPr lang="en-US" sz="2200"/>
          </a:p>
        </p:txBody>
      </p:sp>
      <p:grpSp>
        <p:nvGrpSpPr>
          <p:cNvPr id="85091" name="Group 99"/>
          <p:cNvGrpSpPr>
            <a:grpSpLocks/>
          </p:cNvGrpSpPr>
          <p:nvPr/>
        </p:nvGrpSpPr>
        <p:grpSpPr bwMode="auto">
          <a:xfrm>
            <a:off x="1447800" y="2286000"/>
            <a:ext cx="5208588" cy="4170363"/>
            <a:chOff x="288" y="1296"/>
            <a:chExt cx="3281" cy="2627"/>
          </a:xfrm>
        </p:grpSpPr>
        <p:sp>
          <p:nvSpPr>
            <p:cNvPr id="85084" name="Text Box 92"/>
            <p:cNvSpPr txBox="1">
              <a:spLocks noChangeArrowheads="1"/>
            </p:cNvSpPr>
            <p:nvPr/>
          </p:nvSpPr>
          <p:spPr bwMode="auto">
            <a:xfrm rot="-1131984">
              <a:off x="1728" y="1488"/>
              <a:ext cx="722" cy="17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t>Less expensive</a:t>
              </a:r>
              <a:endParaRPr lang="en-US"/>
            </a:p>
          </p:txBody>
        </p:sp>
        <p:sp>
          <p:nvSpPr>
            <p:cNvPr id="85085" name="Text Box 93"/>
            <p:cNvSpPr txBox="1">
              <a:spLocks noChangeArrowheads="1"/>
            </p:cNvSpPr>
            <p:nvPr/>
          </p:nvSpPr>
          <p:spPr bwMode="auto">
            <a:xfrm rot="-1131984">
              <a:off x="1728" y="3744"/>
              <a:ext cx="766" cy="17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b="1"/>
                <a:t>More expensive</a:t>
              </a:r>
              <a:endParaRPr lang="en-US"/>
            </a:p>
          </p:txBody>
        </p:sp>
        <p:graphicFrame>
          <p:nvGraphicFramePr>
            <p:cNvPr id="85086" name="Object 94"/>
            <p:cNvGraphicFramePr>
              <a:graphicFrameLocks noChangeAspect="1"/>
            </p:cNvGraphicFramePr>
            <p:nvPr/>
          </p:nvGraphicFramePr>
          <p:xfrm>
            <a:off x="624" y="1296"/>
            <a:ext cx="2945" cy="2608"/>
          </p:xfrm>
          <a:graphic>
            <a:graphicData uri="http://schemas.openxmlformats.org/presentationml/2006/ole">
              <mc:AlternateContent xmlns:mc="http://schemas.openxmlformats.org/markup-compatibility/2006">
                <mc:Choice xmlns:v="urn:schemas-microsoft-com:vml" Requires="v">
                  <p:oleObj spid="_x0000_s85093" name="VISIO" r:id="rId3" imgW="6148800" imgH="5445000" progId="Visio.Drawing.4">
                    <p:embed/>
                  </p:oleObj>
                </mc:Choice>
                <mc:Fallback>
                  <p:oleObj name="VISIO" r:id="rId3" imgW="6148800" imgH="5445000" progId="Visio.Drawing.4">
                    <p:embed/>
                    <p:pic>
                      <p:nvPicPr>
                        <p:cNvPr id="0" name="Object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1296"/>
                          <a:ext cx="2945" cy="260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088" name="Text Box 96"/>
            <p:cNvSpPr txBox="1">
              <a:spLocks noChangeArrowheads="1"/>
            </p:cNvSpPr>
            <p:nvPr/>
          </p:nvSpPr>
          <p:spPr bwMode="auto">
            <a:xfrm>
              <a:off x="288" y="2208"/>
              <a:ext cx="476" cy="23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800" b="1"/>
                <a:t>steam</a:t>
              </a:r>
            </a:p>
          </p:txBody>
        </p:sp>
        <p:sp>
          <p:nvSpPr>
            <p:cNvPr id="85089" name="Text Box 97"/>
            <p:cNvSpPr txBox="1">
              <a:spLocks noChangeArrowheads="1"/>
            </p:cNvSpPr>
            <p:nvPr/>
          </p:nvSpPr>
          <p:spPr bwMode="auto">
            <a:xfrm>
              <a:off x="2112" y="1776"/>
              <a:ext cx="528" cy="23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800" b="1"/>
                <a:t>Fuel A</a:t>
              </a:r>
            </a:p>
          </p:txBody>
        </p:sp>
        <p:sp>
          <p:nvSpPr>
            <p:cNvPr id="85090" name="Text Box 98"/>
            <p:cNvSpPr txBox="1">
              <a:spLocks noChangeArrowheads="1"/>
            </p:cNvSpPr>
            <p:nvPr/>
          </p:nvSpPr>
          <p:spPr bwMode="auto">
            <a:xfrm>
              <a:off x="676" y="3312"/>
              <a:ext cx="520" cy="23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800" b="1"/>
                <a:t>Fuel B</a:t>
              </a:r>
            </a:p>
          </p:txBody>
        </p:sp>
      </p:grpSp>
      <p:sp>
        <p:nvSpPr>
          <p:cNvPr id="85092" name="Text Box 100"/>
          <p:cNvSpPr txBox="1">
            <a:spLocks noChangeArrowheads="1"/>
          </p:cNvSpPr>
          <p:nvPr/>
        </p:nvSpPr>
        <p:spPr bwMode="auto">
          <a:xfrm>
            <a:off x="381000" y="1143000"/>
            <a:ext cx="8458200" cy="10064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a:t>Design controls for the situation in which the least expensive manipulated variable has a substantially slower response, as in the figure where fuel A is evaporated.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381000" y="533400"/>
            <a:ext cx="83820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WORKSHOP 5</a:t>
            </a:r>
            <a:endParaRPr lang="en-US" sz="2200"/>
          </a:p>
        </p:txBody>
      </p:sp>
      <p:sp>
        <p:nvSpPr>
          <p:cNvPr id="133130" name="Text Box 10"/>
          <p:cNvSpPr txBox="1">
            <a:spLocks noChangeArrowheads="1"/>
          </p:cNvSpPr>
          <p:nvPr/>
        </p:nvSpPr>
        <p:spPr bwMode="auto">
          <a:xfrm>
            <a:off x="381000" y="1143000"/>
            <a:ext cx="8382000" cy="10064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a:t>Design two control approaches for the packed bed reactor.  The feed is preheated.  The goal is to maximize the conversion in the reactor, but no temperature should exceed its maximum limit.</a:t>
            </a:r>
          </a:p>
        </p:txBody>
      </p:sp>
      <p:grpSp>
        <p:nvGrpSpPr>
          <p:cNvPr id="133135" name="Group 15"/>
          <p:cNvGrpSpPr>
            <a:grpSpLocks/>
          </p:cNvGrpSpPr>
          <p:nvPr/>
        </p:nvGrpSpPr>
        <p:grpSpPr bwMode="auto">
          <a:xfrm>
            <a:off x="762000" y="2286000"/>
            <a:ext cx="3084513" cy="4162425"/>
            <a:chOff x="192" y="1440"/>
            <a:chExt cx="1943" cy="2622"/>
          </a:xfrm>
        </p:grpSpPr>
        <p:graphicFrame>
          <p:nvGraphicFramePr>
            <p:cNvPr id="133132" name="Object 12"/>
            <p:cNvGraphicFramePr>
              <a:graphicFrameLocks noChangeAspect="1"/>
            </p:cNvGraphicFramePr>
            <p:nvPr/>
          </p:nvGraphicFramePr>
          <p:xfrm>
            <a:off x="672" y="1680"/>
            <a:ext cx="1463" cy="2382"/>
          </p:xfrm>
          <a:graphic>
            <a:graphicData uri="http://schemas.openxmlformats.org/presentationml/2006/ole">
              <mc:AlternateContent xmlns:mc="http://schemas.openxmlformats.org/markup-compatibility/2006">
                <mc:Choice xmlns:v="urn:schemas-microsoft-com:vml" Requires="v">
                  <p:oleObj spid="_x0000_s133140" name="VISIO" r:id="rId3" imgW="4082400" imgH="6644880" progId="Visio.Drawing.4">
                    <p:embed/>
                  </p:oleObj>
                </mc:Choice>
                <mc:Fallback>
                  <p:oleObj name="VISIO" r:id="rId3" imgW="4082400" imgH="6644880" progId="Visio.Drawing.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680"/>
                          <a:ext cx="1463" cy="238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33" name="Text Box 13"/>
            <p:cNvSpPr txBox="1">
              <a:spLocks noChangeArrowheads="1"/>
            </p:cNvSpPr>
            <p:nvPr/>
          </p:nvSpPr>
          <p:spPr bwMode="auto">
            <a:xfrm>
              <a:off x="1536" y="1440"/>
              <a:ext cx="315"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400" b="1"/>
                <a:t>feed</a:t>
              </a:r>
              <a:endParaRPr lang="en-US"/>
            </a:p>
          </p:txBody>
        </p:sp>
        <p:sp>
          <p:nvSpPr>
            <p:cNvPr id="133134" name="Text Box 14"/>
            <p:cNvSpPr txBox="1">
              <a:spLocks noChangeArrowheads="1"/>
            </p:cNvSpPr>
            <p:nvPr/>
          </p:nvSpPr>
          <p:spPr bwMode="auto">
            <a:xfrm>
              <a:off x="192" y="1920"/>
              <a:ext cx="507" cy="32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400" b="1"/>
                <a:t>Heating</a:t>
              </a:r>
            </a:p>
            <a:p>
              <a:pPr algn="ctr"/>
              <a:r>
                <a:rPr lang="en-US" sz="1400" b="1"/>
                <a:t>medium</a:t>
              </a:r>
            </a:p>
          </p:txBody>
        </p:sp>
      </p:grpSp>
      <p:grpSp>
        <p:nvGrpSpPr>
          <p:cNvPr id="133136" name="Group 16"/>
          <p:cNvGrpSpPr>
            <a:grpSpLocks/>
          </p:cNvGrpSpPr>
          <p:nvPr/>
        </p:nvGrpSpPr>
        <p:grpSpPr bwMode="auto">
          <a:xfrm>
            <a:off x="5105400" y="2286000"/>
            <a:ext cx="3084513" cy="4162425"/>
            <a:chOff x="192" y="1440"/>
            <a:chExt cx="1943" cy="2622"/>
          </a:xfrm>
        </p:grpSpPr>
        <p:graphicFrame>
          <p:nvGraphicFramePr>
            <p:cNvPr id="133137" name="Object 17"/>
            <p:cNvGraphicFramePr>
              <a:graphicFrameLocks noChangeAspect="1"/>
            </p:cNvGraphicFramePr>
            <p:nvPr/>
          </p:nvGraphicFramePr>
          <p:xfrm>
            <a:off x="672" y="1680"/>
            <a:ext cx="1463" cy="2382"/>
          </p:xfrm>
          <a:graphic>
            <a:graphicData uri="http://schemas.openxmlformats.org/presentationml/2006/ole">
              <mc:AlternateContent xmlns:mc="http://schemas.openxmlformats.org/markup-compatibility/2006">
                <mc:Choice xmlns:v="urn:schemas-microsoft-com:vml" Requires="v">
                  <p:oleObj spid="_x0000_s133141" name="VISIO" r:id="rId5" imgW="4082400" imgH="6644880" progId="Visio.Drawing.4">
                    <p:embed/>
                  </p:oleObj>
                </mc:Choice>
                <mc:Fallback>
                  <p:oleObj name="VISIO" r:id="rId5" imgW="4082400" imgH="6644880" progId="Visio.Drawing.4">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680"/>
                          <a:ext cx="1463" cy="238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38" name="Text Box 18"/>
            <p:cNvSpPr txBox="1">
              <a:spLocks noChangeArrowheads="1"/>
            </p:cNvSpPr>
            <p:nvPr/>
          </p:nvSpPr>
          <p:spPr bwMode="auto">
            <a:xfrm>
              <a:off x="1536" y="1440"/>
              <a:ext cx="315" cy="1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400" b="1"/>
                <a:t>feed</a:t>
              </a:r>
              <a:endParaRPr lang="en-US"/>
            </a:p>
          </p:txBody>
        </p:sp>
        <p:sp>
          <p:nvSpPr>
            <p:cNvPr id="133139" name="Text Box 19"/>
            <p:cNvSpPr txBox="1">
              <a:spLocks noChangeArrowheads="1"/>
            </p:cNvSpPr>
            <p:nvPr/>
          </p:nvSpPr>
          <p:spPr bwMode="auto">
            <a:xfrm>
              <a:off x="192" y="1920"/>
              <a:ext cx="507" cy="32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400" b="1"/>
                <a:t>Heating</a:t>
              </a:r>
            </a:p>
            <a:p>
              <a:pPr algn="ctr"/>
              <a:r>
                <a:rPr lang="en-US" sz="1400" b="1"/>
                <a:t>medium</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685800" y="5029200"/>
          <a:ext cx="636588" cy="1371600"/>
        </p:xfrm>
        <a:graphic>
          <a:graphicData uri="http://schemas.openxmlformats.org/presentationml/2006/ole">
            <mc:AlternateContent xmlns:mc="http://schemas.openxmlformats.org/markup-compatibility/2006">
              <mc:Choice xmlns:v="urn:schemas-microsoft-com:vml" Requires="v">
                <p:oleObj spid="_x0000_s45066" name="Clip" r:id="rId3" imgW="1857240" imgH="3995640" progId="MS_ClipArt_Gallery.5">
                  <p:embed/>
                </p:oleObj>
              </mc:Choice>
              <mc:Fallback>
                <p:oleObj name="Clip" r:id="rId3" imgW="1857240" imgH="3995640" progId="MS_ClipArt_Gallery.5">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029200"/>
                        <a:ext cx="63658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59" name="AutoShape 3"/>
          <p:cNvSpPr>
            <a:spLocks noChangeArrowheads="1"/>
          </p:cNvSpPr>
          <p:nvPr/>
        </p:nvSpPr>
        <p:spPr bwMode="auto">
          <a:xfrm>
            <a:off x="1960563" y="4987925"/>
            <a:ext cx="6477000" cy="1676400"/>
          </a:xfrm>
          <a:prstGeom prst="wedgeRoundRectCallout">
            <a:avLst>
              <a:gd name="adj1" fmla="val -59880"/>
              <a:gd name="adj2" fmla="val -3267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228600" indent="-228600"/>
            <a:r>
              <a:rPr lang="en-US" sz="1800" b="1">
                <a:solidFill>
                  <a:schemeClr val="accent2"/>
                </a:solidFill>
              </a:rPr>
              <a:t>Lot’s of improvement</a:t>
            </a:r>
            <a:r>
              <a:rPr lang="en-US" sz="1800" b="1"/>
              <a:t>, but we need some more study!</a:t>
            </a:r>
          </a:p>
          <a:p>
            <a:pPr marL="228600" indent="-228600">
              <a:buFontTx/>
              <a:buChar char="•"/>
            </a:pPr>
            <a:r>
              <a:rPr lang="en-US" sz="1800" b="1"/>
              <a:t>Read the textbook</a:t>
            </a:r>
          </a:p>
          <a:p>
            <a:pPr marL="228600" indent="-228600">
              <a:buFontTx/>
              <a:buChar char="•"/>
            </a:pPr>
            <a:r>
              <a:rPr lang="en-US" sz="1800" b="1"/>
              <a:t>Review the notes, especially learning goals and workshop</a:t>
            </a:r>
          </a:p>
          <a:p>
            <a:pPr marL="228600" indent="-228600">
              <a:buFontTx/>
              <a:buChar char="•"/>
            </a:pPr>
            <a:r>
              <a:rPr lang="en-US" sz="1800" b="1"/>
              <a:t>Try out the self-study suggestions</a:t>
            </a:r>
          </a:p>
          <a:p>
            <a:pPr marL="228600" indent="-228600">
              <a:buFontTx/>
              <a:buChar char="•"/>
            </a:pPr>
            <a:r>
              <a:rPr lang="en-US" sz="1800" b="1"/>
              <a:t>Naturally, we’ll have an assignment!</a:t>
            </a:r>
          </a:p>
        </p:txBody>
      </p:sp>
      <p:graphicFrame>
        <p:nvGraphicFramePr>
          <p:cNvPr id="45061" name="Object 5"/>
          <p:cNvGraphicFramePr>
            <a:graphicFrameLocks noChangeAspect="1"/>
          </p:cNvGraphicFramePr>
          <p:nvPr/>
        </p:nvGraphicFramePr>
        <p:xfrm>
          <a:off x="685800" y="1828800"/>
          <a:ext cx="903288" cy="1219200"/>
        </p:xfrm>
        <a:graphic>
          <a:graphicData uri="http://schemas.openxmlformats.org/presentationml/2006/ole">
            <mc:AlternateContent xmlns:mc="http://schemas.openxmlformats.org/markup-compatibility/2006">
              <mc:Choice xmlns:v="urn:schemas-microsoft-com:vml" Requires="v">
                <p:oleObj spid="_x0000_s45067" name="Clip" r:id="rId5" imgW="2701800" imgH="4019400" progId="MS_ClipArt_Gallery.5">
                  <p:embed/>
                </p:oleObj>
              </mc:Choice>
              <mc:Fallback>
                <p:oleObj name="Clip" r:id="rId5" imgW="2701800" imgH="4019400" progId="MS_ClipArt_Gallery.5">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828800"/>
                        <a:ext cx="903288"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2" name="AutoShape 6"/>
          <p:cNvSpPr>
            <a:spLocks noChangeArrowheads="1"/>
          </p:cNvSpPr>
          <p:nvPr/>
        </p:nvSpPr>
        <p:spPr bwMode="auto">
          <a:xfrm>
            <a:off x="2514600" y="1600200"/>
            <a:ext cx="5867400" cy="914400"/>
          </a:xfrm>
          <a:prstGeom prst="wedgeRoundRectCallout">
            <a:avLst>
              <a:gd name="adj1" fmla="val -65259"/>
              <a:gd name="adj2" fmla="val -4079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t>When I complete this chapter, I want to be </a:t>
            </a:r>
          </a:p>
          <a:p>
            <a:pPr algn="ctr"/>
            <a:r>
              <a:rPr lang="en-US" sz="2000" b="1"/>
              <a:t>able to do the following.</a:t>
            </a:r>
          </a:p>
        </p:txBody>
      </p:sp>
      <p:sp>
        <p:nvSpPr>
          <p:cNvPr id="45064" name="Text Box 8"/>
          <p:cNvSpPr txBox="1">
            <a:spLocks noChangeArrowheads="1"/>
          </p:cNvSpPr>
          <p:nvPr/>
        </p:nvSpPr>
        <p:spPr bwMode="auto">
          <a:xfrm>
            <a:off x="2209800" y="2819400"/>
            <a:ext cx="6096000" cy="2025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Char char="•"/>
            </a:pPr>
            <a:r>
              <a:rPr lang="en-US" sz="1800" b="1"/>
              <a:t>Understand why many applications of process control require variable structure</a:t>
            </a:r>
          </a:p>
          <a:p>
            <a:pPr>
              <a:spcBef>
                <a:spcPct val="50000"/>
              </a:spcBef>
              <a:buFontTx/>
              <a:buChar char="•"/>
            </a:pPr>
            <a:r>
              <a:rPr lang="en-US" sz="1800" b="1"/>
              <a:t>Implement a design using more than one valve in a “control loop”</a:t>
            </a:r>
          </a:p>
          <a:p>
            <a:pPr>
              <a:spcBef>
                <a:spcPct val="50000"/>
              </a:spcBef>
              <a:buFontTx/>
              <a:buChar char="•"/>
            </a:pPr>
            <a:r>
              <a:rPr lang="en-US" sz="1800" b="1"/>
              <a:t>Implement a design using more than one controlled variable in a “control loop”</a:t>
            </a:r>
          </a:p>
        </p:txBody>
      </p:sp>
      <p:sp>
        <p:nvSpPr>
          <p:cNvPr id="45065" name="Text Box 9"/>
          <p:cNvSpPr txBox="1">
            <a:spLocks noChangeArrowheads="1"/>
          </p:cNvSpPr>
          <p:nvPr/>
        </p:nvSpPr>
        <p:spPr bwMode="auto">
          <a:xfrm>
            <a:off x="685800" y="533400"/>
            <a:ext cx="7848600" cy="95567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0000"/>
                </a:solidFill>
              </a:rPr>
              <a:t>CHAPTER 22: VARIABLE STRUCTURE CONTROL</a:t>
            </a:r>
            <a:endParaRPr lang="en-US" sz="3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762000" y="1752600"/>
            <a:ext cx="7543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6725" indent="-466725">
              <a:defRPr sz="2400">
                <a:solidFill>
                  <a:schemeClr val="tx1"/>
                </a:solidFill>
                <a:latin typeface="Times New Roman" pitchFamily="18" charset="0"/>
              </a:defRPr>
            </a:lvl1pPr>
            <a:lvl2pPr marL="5810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Char char="•"/>
            </a:pPr>
            <a:r>
              <a:rPr lang="en-US" b="1" u="sng"/>
              <a:t>SITE PC-EDUCATION WEB </a:t>
            </a:r>
            <a:endParaRPr lang="en-US" b="1"/>
          </a:p>
          <a:p>
            <a:r>
              <a:rPr lang="en-US" b="1"/>
              <a:t>	- Interactive Learning Module 	(Chapter 22)</a:t>
            </a:r>
          </a:p>
          <a:p>
            <a:endParaRPr lang="en-US" b="1"/>
          </a:p>
          <a:p>
            <a:endParaRPr lang="en-US" b="1"/>
          </a:p>
          <a:p>
            <a:pPr>
              <a:buFontTx/>
              <a:buChar char="•"/>
            </a:pPr>
            <a:r>
              <a:rPr lang="en-US" b="1"/>
              <a:t>The Textbook, naturally, for many more examples.</a:t>
            </a:r>
          </a:p>
          <a:p>
            <a:pPr>
              <a:buFontTx/>
              <a:buChar char="•"/>
            </a:pPr>
            <a:endParaRPr lang="en-US" b="1"/>
          </a:p>
        </p:txBody>
      </p:sp>
      <p:sp>
        <p:nvSpPr>
          <p:cNvPr id="46084" name="Text Box 4"/>
          <p:cNvSpPr txBox="1">
            <a:spLocks noChangeArrowheads="1"/>
          </p:cNvSpPr>
          <p:nvPr/>
        </p:nvSpPr>
        <p:spPr bwMode="auto">
          <a:xfrm>
            <a:off x="685800" y="533400"/>
            <a:ext cx="7848600" cy="528638"/>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0000"/>
                </a:solidFill>
              </a:rPr>
              <a:t>CHAPTER 22: Learning Resources</a:t>
            </a:r>
            <a:endParaRPr lang="en-US" sz="3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p:cNvSpPr txBox="1">
            <a:spLocks noChangeArrowheads="1"/>
          </p:cNvSpPr>
          <p:nvPr/>
        </p:nvSpPr>
        <p:spPr bwMode="auto">
          <a:xfrm>
            <a:off x="533400" y="1676400"/>
            <a:ext cx="8077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06413" indent="-506413">
              <a:defRPr sz="2400">
                <a:solidFill>
                  <a:schemeClr val="tx1"/>
                </a:solidFill>
                <a:latin typeface="Times New Roman" pitchFamily="18" charset="0"/>
              </a:defRPr>
            </a:lvl1pPr>
            <a:lvl2pPr marL="965200">
              <a:defRPr sz="2400">
                <a:solidFill>
                  <a:schemeClr val="tx1"/>
                </a:solidFill>
                <a:latin typeface="Times New Roman" pitchFamily="18" charset="0"/>
              </a:defRPr>
            </a:lvl2pPr>
            <a:lvl3pPr marL="10795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a:t>1.	Evaluate additional examples of variable structure control given in Shinskey, F.G., </a:t>
            </a:r>
            <a:r>
              <a:rPr lang="en-US" b="1" i="1"/>
              <a:t>Controlling Multivariable Processes</a:t>
            </a:r>
            <a:r>
              <a:rPr lang="en-US" b="1"/>
              <a:t>, ISA, Research Triangle Park, NC, 1981.	</a:t>
            </a:r>
          </a:p>
          <a:p>
            <a:pPr>
              <a:spcBef>
                <a:spcPct val="50000"/>
              </a:spcBef>
            </a:pPr>
            <a:r>
              <a:rPr lang="en-US" b="1"/>
              <a:t>2.	Program the controllers and additional logic for the CSTR signal select control example in the lecture and textbook.</a:t>
            </a:r>
          </a:p>
          <a:p>
            <a:pPr>
              <a:spcBef>
                <a:spcPct val="50000"/>
              </a:spcBef>
            </a:pPr>
            <a:r>
              <a:rPr lang="en-US" b="1"/>
              <a:t>3.	Design a modified split range control implementation in which different signals with different values are sent to the two valves for the fuel gas pressure control example in the lecture and textbook.</a:t>
            </a:r>
          </a:p>
        </p:txBody>
      </p:sp>
      <p:sp>
        <p:nvSpPr>
          <p:cNvPr id="47109" name="Text Box 5"/>
          <p:cNvSpPr txBox="1">
            <a:spLocks noChangeArrowheads="1"/>
          </p:cNvSpPr>
          <p:nvPr/>
        </p:nvSpPr>
        <p:spPr bwMode="auto">
          <a:xfrm>
            <a:off x="685800" y="533400"/>
            <a:ext cx="7848600" cy="528638"/>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0000"/>
                </a:solidFill>
              </a:rPr>
              <a:t>CHAPTER 22: Suggestions for self-study</a:t>
            </a:r>
            <a:endParaRPr lang="en-US" sz="3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0" name="Text Box 6"/>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graphicFrame>
        <p:nvGraphicFramePr>
          <p:cNvPr id="93193" name="Object 9"/>
          <p:cNvGraphicFramePr>
            <a:graphicFrameLocks noChangeAspect="1"/>
          </p:cNvGraphicFramePr>
          <p:nvPr>
            <p:extLst>
              <p:ext uri="{D42A27DB-BD31-4B8C-83A1-F6EECF244321}">
                <p14:modId xmlns:p14="http://schemas.microsoft.com/office/powerpoint/2010/main" val="4166042568"/>
              </p:ext>
            </p:extLst>
          </p:nvPr>
        </p:nvGraphicFramePr>
        <p:xfrm>
          <a:off x="930275" y="3417779"/>
          <a:ext cx="7620000" cy="3317875"/>
        </p:xfrm>
        <a:graphic>
          <a:graphicData uri="http://schemas.openxmlformats.org/presentationml/2006/ole">
            <mc:AlternateContent xmlns:mc="http://schemas.openxmlformats.org/markup-compatibility/2006">
              <mc:Choice xmlns:v="urn:schemas-microsoft-com:vml" Requires="v">
                <p:oleObj spid="_x0000_s93201" name="VISIO" r:id="rId4" imgW="9282240" imgH="4042800" progId="Visio.Drawing.11">
                  <p:embed/>
                </p:oleObj>
              </mc:Choice>
              <mc:Fallback>
                <p:oleObj name="VISIO" r:id="rId4" imgW="9282240" imgH="4042800" progId="Visio.Drawing.11">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275" y="3417779"/>
                        <a:ext cx="7620000" cy="3317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194" name="Text Box 10"/>
          <p:cNvSpPr txBox="1">
            <a:spLocks noChangeArrowheads="1"/>
          </p:cNvSpPr>
          <p:nvPr/>
        </p:nvSpPr>
        <p:spPr bwMode="auto">
          <a:xfrm>
            <a:off x="609600" y="1090008"/>
            <a:ext cx="8299450" cy="156966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b="1" dirty="0"/>
              <a:t>Sometimes, the control objectives cannot be achieved with a  strict pairing of one sensor/controller/valve.  We need the flexibility to change the pairing </a:t>
            </a:r>
            <a:r>
              <a:rPr lang="en-US" b="1" dirty="0">
                <a:solidFill>
                  <a:schemeClr val="accent2"/>
                </a:solidFill>
              </a:rPr>
              <a:t>automatically</a:t>
            </a:r>
            <a:r>
              <a:rPr lang="en-US" b="1" dirty="0"/>
              <a:t>, as part of the control system.</a:t>
            </a:r>
          </a:p>
        </p:txBody>
      </p:sp>
      <p:sp>
        <p:nvSpPr>
          <p:cNvPr id="93195" name="AutoShape 11"/>
          <p:cNvSpPr>
            <a:spLocks noChangeArrowheads="1"/>
          </p:cNvSpPr>
          <p:nvPr/>
        </p:nvSpPr>
        <p:spPr bwMode="auto">
          <a:xfrm rot="10800000">
            <a:off x="1120775" y="5013216"/>
            <a:ext cx="762000" cy="990600"/>
          </a:xfrm>
          <a:custGeom>
            <a:avLst/>
            <a:gdLst>
              <a:gd name="G0" fmla="+- 13904 0 0"/>
              <a:gd name="G1" fmla="+- 18539 0 0"/>
              <a:gd name="G2" fmla="+- 7546 0 0"/>
              <a:gd name="G3" fmla="*/ 13904 1 2"/>
              <a:gd name="G4" fmla="+- G3 10800 0"/>
              <a:gd name="G5" fmla="+- 21600 13904 18539"/>
              <a:gd name="G6" fmla="+- 18539 7546 0"/>
              <a:gd name="G7" fmla="*/ G6 1 2"/>
              <a:gd name="G8" fmla="*/ 18539 2 1"/>
              <a:gd name="G9" fmla="+- G8 0 21600"/>
              <a:gd name="G10" fmla="*/ 21600 G0 G1"/>
              <a:gd name="G11" fmla="*/ 21600 G4 G1"/>
              <a:gd name="G12" fmla="*/ 21600 G5 G1"/>
              <a:gd name="G13" fmla="*/ 21600 G7 G1"/>
              <a:gd name="G14" fmla="*/ 18539 1 2"/>
              <a:gd name="G15" fmla="+- G5 0 G4"/>
              <a:gd name="G16" fmla="+- G0 0 G4"/>
              <a:gd name="G17" fmla="*/ G2 G15 G16"/>
              <a:gd name="T0" fmla="*/ 17752 w 21600"/>
              <a:gd name="T1" fmla="*/ 0 h 21600"/>
              <a:gd name="T2" fmla="*/ 13904 w 21600"/>
              <a:gd name="T3" fmla="*/ 7546 h 21600"/>
              <a:gd name="T4" fmla="*/ 0 w 21600"/>
              <a:gd name="T5" fmla="*/ 20683 h 21600"/>
              <a:gd name="T6" fmla="*/ 9270 w 21600"/>
              <a:gd name="T7" fmla="*/ 21600 h 21600"/>
              <a:gd name="T8" fmla="*/ 18539 w 21600"/>
              <a:gd name="T9" fmla="*/ 15197 h 21600"/>
              <a:gd name="T10" fmla="*/ 21600 w 21600"/>
              <a:gd name="T11" fmla="*/ 7546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52" y="0"/>
                </a:moveTo>
                <a:lnTo>
                  <a:pt x="13904" y="7546"/>
                </a:lnTo>
                <a:lnTo>
                  <a:pt x="16965" y="7546"/>
                </a:lnTo>
                <a:lnTo>
                  <a:pt x="16965" y="19766"/>
                </a:lnTo>
                <a:lnTo>
                  <a:pt x="0" y="19766"/>
                </a:lnTo>
                <a:lnTo>
                  <a:pt x="0" y="21600"/>
                </a:lnTo>
                <a:lnTo>
                  <a:pt x="18539" y="21600"/>
                </a:lnTo>
                <a:lnTo>
                  <a:pt x="18539" y="7546"/>
                </a:lnTo>
                <a:lnTo>
                  <a:pt x="21600" y="7546"/>
                </a:lnTo>
                <a:close/>
              </a:path>
            </a:pathLst>
          </a:cu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3196" name="Text Box 12"/>
          <p:cNvSpPr txBox="1">
            <a:spLocks noChangeArrowheads="1"/>
          </p:cNvSpPr>
          <p:nvPr/>
        </p:nvSpPr>
        <p:spPr bwMode="auto">
          <a:xfrm>
            <a:off x="739775" y="4022616"/>
            <a:ext cx="2819400" cy="65087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1800" b="1"/>
              <a:t>We might need to adjust a different valve</a:t>
            </a:r>
            <a:endParaRPr lang="en-US"/>
          </a:p>
        </p:txBody>
      </p:sp>
      <p:sp>
        <p:nvSpPr>
          <p:cNvPr id="93197" name="AutoShape 13"/>
          <p:cNvSpPr>
            <a:spLocks noChangeArrowheads="1"/>
          </p:cNvSpPr>
          <p:nvPr/>
        </p:nvSpPr>
        <p:spPr bwMode="auto">
          <a:xfrm rot="10800000" flipH="1">
            <a:off x="6835775" y="3641616"/>
            <a:ext cx="762000" cy="990600"/>
          </a:xfrm>
          <a:custGeom>
            <a:avLst/>
            <a:gdLst>
              <a:gd name="G0" fmla="+- 13904 0 0"/>
              <a:gd name="G1" fmla="+- 18539 0 0"/>
              <a:gd name="G2" fmla="+- 7546 0 0"/>
              <a:gd name="G3" fmla="*/ 13904 1 2"/>
              <a:gd name="G4" fmla="+- G3 10800 0"/>
              <a:gd name="G5" fmla="+- 21600 13904 18539"/>
              <a:gd name="G6" fmla="+- 18539 7546 0"/>
              <a:gd name="G7" fmla="*/ G6 1 2"/>
              <a:gd name="G8" fmla="*/ 18539 2 1"/>
              <a:gd name="G9" fmla="+- G8 0 21600"/>
              <a:gd name="G10" fmla="*/ 21600 G0 G1"/>
              <a:gd name="G11" fmla="*/ 21600 G4 G1"/>
              <a:gd name="G12" fmla="*/ 21600 G5 G1"/>
              <a:gd name="G13" fmla="*/ 21600 G7 G1"/>
              <a:gd name="G14" fmla="*/ 18539 1 2"/>
              <a:gd name="G15" fmla="+- G5 0 G4"/>
              <a:gd name="G16" fmla="+- G0 0 G4"/>
              <a:gd name="G17" fmla="*/ G2 G15 G16"/>
              <a:gd name="T0" fmla="*/ 17752 w 21600"/>
              <a:gd name="T1" fmla="*/ 0 h 21600"/>
              <a:gd name="T2" fmla="*/ 13904 w 21600"/>
              <a:gd name="T3" fmla="*/ 7546 h 21600"/>
              <a:gd name="T4" fmla="*/ 0 w 21600"/>
              <a:gd name="T5" fmla="*/ 20683 h 21600"/>
              <a:gd name="T6" fmla="*/ 9270 w 21600"/>
              <a:gd name="T7" fmla="*/ 21600 h 21600"/>
              <a:gd name="T8" fmla="*/ 18539 w 21600"/>
              <a:gd name="T9" fmla="*/ 15197 h 21600"/>
              <a:gd name="T10" fmla="*/ 21600 w 21600"/>
              <a:gd name="T11" fmla="*/ 7546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52" y="0"/>
                </a:moveTo>
                <a:lnTo>
                  <a:pt x="13904" y="7546"/>
                </a:lnTo>
                <a:lnTo>
                  <a:pt x="16965" y="7546"/>
                </a:lnTo>
                <a:lnTo>
                  <a:pt x="16965" y="19766"/>
                </a:lnTo>
                <a:lnTo>
                  <a:pt x="0" y="19766"/>
                </a:lnTo>
                <a:lnTo>
                  <a:pt x="0" y="21600"/>
                </a:lnTo>
                <a:lnTo>
                  <a:pt x="18539" y="21600"/>
                </a:lnTo>
                <a:lnTo>
                  <a:pt x="18539" y="7546"/>
                </a:lnTo>
                <a:lnTo>
                  <a:pt x="21600" y="7546"/>
                </a:lnTo>
                <a:close/>
              </a:path>
            </a:pathLst>
          </a:cu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3198" name="Text Box 14"/>
          <p:cNvSpPr txBox="1">
            <a:spLocks noChangeArrowheads="1"/>
          </p:cNvSpPr>
          <p:nvPr/>
        </p:nvSpPr>
        <p:spPr bwMode="auto">
          <a:xfrm>
            <a:off x="5159375" y="2754204"/>
            <a:ext cx="3352800" cy="65087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1800" b="1"/>
              <a:t>We might need to control a different measured variable</a:t>
            </a:r>
            <a:endParaRPr lang="en-US"/>
          </a:p>
        </p:txBody>
      </p:sp>
      <p:sp>
        <p:nvSpPr>
          <p:cNvPr id="93199" name="Rectangle 15"/>
          <p:cNvSpPr>
            <a:spLocks noChangeArrowheads="1"/>
          </p:cNvSpPr>
          <p:nvPr/>
        </p:nvSpPr>
        <p:spPr bwMode="auto">
          <a:xfrm>
            <a:off x="533400" y="2692291"/>
            <a:ext cx="4114800" cy="403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3200" name="Rectangle 16"/>
          <p:cNvSpPr>
            <a:spLocks noChangeArrowheads="1"/>
          </p:cNvSpPr>
          <p:nvPr/>
        </p:nvSpPr>
        <p:spPr bwMode="auto">
          <a:xfrm>
            <a:off x="4800600" y="2724041"/>
            <a:ext cx="4114800" cy="403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67" name="Rectangle 35"/>
          <p:cNvSpPr>
            <a:spLocks noChangeArrowheads="1"/>
          </p:cNvSpPr>
          <p:nvPr/>
        </p:nvSpPr>
        <p:spPr bwMode="auto">
          <a:xfrm>
            <a:off x="457200" y="2438400"/>
            <a:ext cx="8001000" cy="1828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5234" name="Text Box 2"/>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sp>
        <p:nvSpPr>
          <p:cNvPr id="95236" name="Text Box 4"/>
          <p:cNvSpPr txBox="1">
            <a:spLocks noChangeArrowheads="1"/>
          </p:cNvSpPr>
          <p:nvPr/>
        </p:nvSpPr>
        <p:spPr bwMode="auto">
          <a:xfrm>
            <a:off x="533400" y="1371600"/>
            <a:ext cx="8299450" cy="28352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marL="168275" indent="-168275">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b="1" dirty="0"/>
              <a:t>	Sometimes, the control objectives cannot be achieved with a  strict pairing of one sensor/controller/valve.  We need the flexibility to change the pairing </a:t>
            </a:r>
            <a:r>
              <a:rPr lang="en-US" sz="2000" b="1" dirty="0">
                <a:solidFill>
                  <a:schemeClr val="accent2"/>
                </a:solidFill>
              </a:rPr>
              <a:t>automatically</a:t>
            </a:r>
            <a:r>
              <a:rPr lang="en-US" sz="2000" b="1" dirty="0"/>
              <a:t>, as part of the control system.</a:t>
            </a:r>
          </a:p>
          <a:p>
            <a:pPr>
              <a:spcBef>
                <a:spcPct val="50000"/>
              </a:spcBef>
            </a:pPr>
            <a:r>
              <a:rPr lang="en-US" sz="2000" b="1" dirty="0"/>
              <a:t>	In this chapter, we will learn methods that are easily applied </a:t>
            </a:r>
          </a:p>
          <a:p>
            <a:pPr>
              <a:spcBef>
                <a:spcPct val="50000"/>
              </a:spcBef>
              <a:buFontTx/>
              <a:buChar char="•"/>
            </a:pPr>
            <a:r>
              <a:rPr lang="en-US" sz="2000" b="1" dirty="0"/>
              <a:t>Retain the PID (or IMC) single-loop controller</a:t>
            </a:r>
          </a:p>
          <a:p>
            <a:pPr>
              <a:spcBef>
                <a:spcPct val="50000"/>
              </a:spcBef>
              <a:buFontTx/>
              <a:buChar char="•"/>
            </a:pPr>
            <a:r>
              <a:rPr lang="en-US" sz="2000" b="1" dirty="0"/>
              <a:t>Use the same tuning approaches</a:t>
            </a:r>
          </a:p>
          <a:p>
            <a:pPr>
              <a:spcBef>
                <a:spcPct val="50000"/>
              </a:spcBef>
            </a:pPr>
            <a:r>
              <a:rPr lang="en-US" sz="2000" b="1" dirty="0"/>
              <a:t>	This advantage is gained by accepting the following </a:t>
            </a:r>
            <a:r>
              <a:rPr lang="en-US" sz="2000" b="1" dirty="0">
                <a:solidFill>
                  <a:schemeClr val="accent2"/>
                </a:solidFill>
              </a:rPr>
              <a:t>limitations</a:t>
            </a:r>
            <a:endParaRPr lang="en-US" sz="2000" b="1" dirty="0"/>
          </a:p>
        </p:txBody>
      </p:sp>
      <p:sp>
        <p:nvSpPr>
          <p:cNvPr id="95244" name="Oval 12"/>
          <p:cNvSpPr>
            <a:spLocks noChangeArrowheads="1"/>
          </p:cNvSpPr>
          <p:nvPr/>
        </p:nvSpPr>
        <p:spPr bwMode="auto">
          <a:xfrm>
            <a:off x="2278063" y="5045075"/>
            <a:ext cx="5334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95245" name="Object 13"/>
          <p:cNvGraphicFramePr>
            <a:graphicFrameLocks noChangeAspect="1"/>
          </p:cNvGraphicFramePr>
          <p:nvPr/>
        </p:nvGraphicFramePr>
        <p:xfrm>
          <a:off x="1233488" y="5959475"/>
          <a:ext cx="519112" cy="452438"/>
        </p:xfrm>
        <a:graphic>
          <a:graphicData uri="http://schemas.openxmlformats.org/presentationml/2006/ole">
            <mc:AlternateContent xmlns:mc="http://schemas.openxmlformats.org/markup-compatibility/2006">
              <mc:Choice xmlns:v="urn:schemas-microsoft-com:vml" Requires="v">
                <p:oleObj spid="_x0000_s95270" name="VISIO" r:id="rId4" imgW="1052640" imgH="918720" progId="Visio.Drawing.4">
                  <p:embed/>
                </p:oleObj>
              </mc:Choice>
              <mc:Fallback>
                <p:oleObj name="VISIO" r:id="rId4" imgW="1052640" imgH="918720" progId="Visio.Drawing.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3488" y="5959475"/>
                        <a:ext cx="519112" cy="4524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246" name="Object 14"/>
          <p:cNvGraphicFramePr>
            <a:graphicFrameLocks noChangeAspect="1"/>
          </p:cNvGraphicFramePr>
          <p:nvPr/>
        </p:nvGraphicFramePr>
        <p:xfrm>
          <a:off x="1995488" y="5959475"/>
          <a:ext cx="549275" cy="452438"/>
        </p:xfrm>
        <a:graphic>
          <a:graphicData uri="http://schemas.openxmlformats.org/presentationml/2006/ole">
            <mc:AlternateContent xmlns:mc="http://schemas.openxmlformats.org/markup-compatibility/2006">
              <mc:Choice xmlns:v="urn:schemas-microsoft-com:vml" Requires="v">
                <p:oleObj spid="_x0000_s95271" name="VISIO" r:id="rId6" imgW="1052640" imgH="918720" progId="Visio.Drawing.4">
                  <p:embed/>
                </p:oleObj>
              </mc:Choice>
              <mc:Fallback>
                <p:oleObj name="VISIO" r:id="rId6" imgW="1052640" imgH="918720" progId="Visio.Drawing.4">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488" y="5959475"/>
                        <a:ext cx="549275" cy="4524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247" name="Object 15"/>
          <p:cNvGraphicFramePr>
            <a:graphicFrameLocks noChangeAspect="1"/>
          </p:cNvGraphicFramePr>
          <p:nvPr/>
        </p:nvGraphicFramePr>
        <p:xfrm>
          <a:off x="3290888" y="5959475"/>
          <a:ext cx="549275" cy="452438"/>
        </p:xfrm>
        <a:graphic>
          <a:graphicData uri="http://schemas.openxmlformats.org/presentationml/2006/ole">
            <mc:AlternateContent xmlns:mc="http://schemas.openxmlformats.org/markup-compatibility/2006">
              <mc:Choice xmlns:v="urn:schemas-microsoft-com:vml" Requires="v">
                <p:oleObj spid="_x0000_s95272" name="VISIO" r:id="rId7" imgW="1052640" imgH="918720" progId="Visio.Drawing.4">
                  <p:embed/>
                </p:oleObj>
              </mc:Choice>
              <mc:Fallback>
                <p:oleObj name="VISIO" r:id="rId7" imgW="1052640" imgH="918720" progId="Visio.Drawing.4">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0888" y="5959475"/>
                        <a:ext cx="549275" cy="4524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48" name="Line 16"/>
          <p:cNvSpPr>
            <a:spLocks noChangeShapeType="1"/>
          </p:cNvSpPr>
          <p:nvPr/>
        </p:nvSpPr>
        <p:spPr bwMode="auto">
          <a:xfrm>
            <a:off x="1482725" y="5740400"/>
            <a:ext cx="20764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5249" name="Line 17"/>
          <p:cNvSpPr>
            <a:spLocks noChangeShapeType="1"/>
          </p:cNvSpPr>
          <p:nvPr/>
        </p:nvSpPr>
        <p:spPr bwMode="auto">
          <a:xfrm>
            <a:off x="1484313" y="5730875"/>
            <a:ext cx="0" cy="2286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5250" name="Line 18"/>
          <p:cNvSpPr>
            <a:spLocks noChangeShapeType="1"/>
          </p:cNvSpPr>
          <p:nvPr/>
        </p:nvSpPr>
        <p:spPr bwMode="auto">
          <a:xfrm flipV="1">
            <a:off x="2270125" y="5737225"/>
            <a:ext cx="0" cy="228600"/>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5251" name="Line 19"/>
          <p:cNvSpPr>
            <a:spLocks noChangeShapeType="1"/>
          </p:cNvSpPr>
          <p:nvPr/>
        </p:nvSpPr>
        <p:spPr bwMode="auto">
          <a:xfrm flipV="1">
            <a:off x="3573463" y="5738813"/>
            <a:ext cx="0" cy="228600"/>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5252" name="Line 20"/>
          <p:cNvSpPr>
            <a:spLocks noChangeShapeType="1"/>
          </p:cNvSpPr>
          <p:nvPr/>
        </p:nvSpPr>
        <p:spPr bwMode="auto">
          <a:xfrm>
            <a:off x="2528888" y="5578475"/>
            <a:ext cx="0" cy="152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5253" name="Oval 21"/>
          <p:cNvSpPr>
            <a:spLocks noChangeArrowheads="1"/>
          </p:cNvSpPr>
          <p:nvPr/>
        </p:nvSpPr>
        <p:spPr bwMode="auto">
          <a:xfrm>
            <a:off x="5119688" y="5045075"/>
            <a:ext cx="5334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5254" name="Oval 22"/>
          <p:cNvSpPr>
            <a:spLocks noChangeArrowheads="1"/>
          </p:cNvSpPr>
          <p:nvPr/>
        </p:nvSpPr>
        <p:spPr bwMode="auto">
          <a:xfrm>
            <a:off x="5957888" y="5045075"/>
            <a:ext cx="5334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5256" name="Oval 24"/>
          <p:cNvSpPr>
            <a:spLocks noChangeArrowheads="1"/>
          </p:cNvSpPr>
          <p:nvPr/>
        </p:nvSpPr>
        <p:spPr bwMode="auto">
          <a:xfrm>
            <a:off x="7253288" y="5045075"/>
            <a:ext cx="5334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5258" name="Oval 26"/>
          <p:cNvSpPr>
            <a:spLocks noChangeArrowheads="1"/>
          </p:cNvSpPr>
          <p:nvPr/>
        </p:nvSpPr>
        <p:spPr bwMode="auto">
          <a:xfrm>
            <a:off x="6262688" y="5883275"/>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95259" name="Object 27"/>
          <p:cNvGraphicFramePr>
            <a:graphicFrameLocks noChangeAspect="1"/>
          </p:cNvGraphicFramePr>
          <p:nvPr/>
        </p:nvGraphicFramePr>
        <p:xfrm>
          <a:off x="6111875" y="6248400"/>
          <a:ext cx="549275" cy="452438"/>
        </p:xfrm>
        <a:graphic>
          <a:graphicData uri="http://schemas.openxmlformats.org/presentationml/2006/ole">
            <mc:AlternateContent xmlns:mc="http://schemas.openxmlformats.org/markup-compatibility/2006">
              <mc:Choice xmlns:v="urn:schemas-microsoft-com:vml" Requires="v">
                <p:oleObj spid="_x0000_s95273" name="VISIO" r:id="rId8" imgW="1052640" imgH="918720" progId="Visio.Drawing.4">
                  <p:embed/>
                </p:oleObj>
              </mc:Choice>
              <mc:Fallback>
                <p:oleObj name="VISIO" r:id="rId8" imgW="1052640" imgH="918720" progId="Visio.Drawing.4">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75" y="6248400"/>
                        <a:ext cx="549275" cy="4524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60" name="Line 28"/>
          <p:cNvSpPr>
            <a:spLocks noChangeShapeType="1"/>
          </p:cNvSpPr>
          <p:nvPr/>
        </p:nvSpPr>
        <p:spPr bwMode="auto">
          <a:xfrm>
            <a:off x="5500688" y="5578475"/>
            <a:ext cx="762000" cy="381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5261" name="Line 29"/>
          <p:cNvSpPr>
            <a:spLocks noChangeShapeType="1"/>
          </p:cNvSpPr>
          <p:nvPr/>
        </p:nvSpPr>
        <p:spPr bwMode="auto">
          <a:xfrm>
            <a:off x="6262688" y="5578475"/>
            <a:ext cx="76200" cy="304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5262" name="Line 30"/>
          <p:cNvSpPr>
            <a:spLocks noChangeShapeType="1"/>
          </p:cNvSpPr>
          <p:nvPr/>
        </p:nvSpPr>
        <p:spPr bwMode="auto">
          <a:xfrm flipH="1">
            <a:off x="6491288" y="5578475"/>
            <a:ext cx="914400" cy="381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5264" name="Line 32"/>
          <p:cNvSpPr>
            <a:spLocks noChangeShapeType="1"/>
          </p:cNvSpPr>
          <p:nvPr/>
        </p:nvSpPr>
        <p:spPr bwMode="auto">
          <a:xfrm flipV="1">
            <a:off x="6384925" y="6118225"/>
            <a:ext cx="0" cy="168275"/>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5265" name="Text Box 33"/>
          <p:cNvSpPr txBox="1">
            <a:spLocks noChangeArrowheads="1"/>
          </p:cNvSpPr>
          <p:nvPr/>
        </p:nvSpPr>
        <p:spPr bwMode="auto">
          <a:xfrm>
            <a:off x="1309688" y="4511675"/>
            <a:ext cx="2705100" cy="34607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600" b="1">
                <a:solidFill>
                  <a:schemeClr val="accent2"/>
                </a:solidFill>
              </a:rPr>
              <a:t>One controller - many valves</a:t>
            </a:r>
            <a:endParaRPr lang="en-US"/>
          </a:p>
        </p:txBody>
      </p:sp>
      <p:sp>
        <p:nvSpPr>
          <p:cNvPr id="95266" name="Text Box 34"/>
          <p:cNvSpPr txBox="1">
            <a:spLocks noChangeArrowheads="1"/>
          </p:cNvSpPr>
          <p:nvPr/>
        </p:nvSpPr>
        <p:spPr bwMode="auto">
          <a:xfrm>
            <a:off x="5119688" y="4511675"/>
            <a:ext cx="2670175" cy="34607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600" b="1">
                <a:solidFill>
                  <a:schemeClr val="accent2"/>
                </a:solidFill>
              </a:rPr>
              <a:t>Many controllers - one valve</a:t>
            </a:r>
            <a:endParaRPr lang="en-US"/>
          </a:p>
        </p:txBody>
      </p:sp>
      <p:sp>
        <p:nvSpPr>
          <p:cNvPr id="95268" name="Text Box 36"/>
          <p:cNvSpPr txBox="1">
            <a:spLocks noChangeArrowheads="1"/>
          </p:cNvSpPr>
          <p:nvPr/>
        </p:nvSpPr>
        <p:spPr bwMode="auto">
          <a:xfrm>
            <a:off x="2643188" y="6049963"/>
            <a:ext cx="612775" cy="3667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800">
                <a:sym typeface="Symbol" pitchFamily="18" charset="2"/>
              </a:rPr>
              <a:t>  </a:t>
            </a:r>
            <a:endParaRPr lang="en-US"/>
          </a:p>
        </p:txBody>
      </p:sp>
      <p:sp>
        <p:nvSpPr>
          <p:cNvPr id="95269" name="Text Box 37"/>
          <p:cNvSpPr txBox="1">
            <a:spLocks noChangeArrowheads="1"/>
          </p:cNvSpPr>
          <p:nvPr/>
        </p:nvSpPr>
        <p:spPr bwMode="auto">
          <a:xfrm>
            <a:off x="6569075" y="5135563"/>
            <a:ext cx="612775" cy="3667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800">
                <a:sym typeface="Symbol" pitchFamily="18" charset="2"/>
              </a:rPr>
              <a:t> 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grpSp>
        <p:nvGrpSpPr>
          <p:cNvPr id="123907" name="Group 3"/>
          <p:cNvGrpSpPr>
            <a:grpSpLocks/>
          </p:cNvGrpSpPr>
          <p:nvPr/>
        </p:nvGrpSpPr>
        <p:grpSpPr bwMode="auto">
          <a:xfrm>
            <a:off x="685800" y="1143000"/>
            <a:ext cx="1981200" cy="1447800"/>
            <a:chOff x="1200" y="3072"/>
            <a:chExt cx="1344" cy="1056"/>
          </a:xfrm>
        </p:grpSpPr>
        <p:sp>
          <p:nvSpPr>
            <p:cNvPr id="123908" name="Rectangle 4"/>
            <p:cNvSpPr>
              <a:spLocks noChangeArrowheads="1"/>
            </p:cNvSpPr>
            <p:nvPr/>
          </p:nvSpPr>
          <p:spPr bwMode="auto">
            <a:xfrm>
              <a:off x="1200" y="3072"/>
              <a:ext cx="1344" cy="1056"/>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23909" name="Group 5"/>
            <p:cNvGrpSpPr>
              <a:grpSpLocks/>
            </p:cNvGrpSpPr>
            <p:nvPr/>
          </p:nvGrpSpPr>
          <p:grpSpPr bwMode="auto">
            <a:xfrm>
              <a:off x="1344" y="3144"/>
              <a:ext cx="1075" cy="918"/>
              <a:chOff x="777" y="2750"/>
              <a:chExt cx="1642" cy="1321"/>
            </a:xfrm>
          </p:grpSpPr>
          <p:sp>
            <p:nvSpPr>
              <p:cNvPr id="123910" name="Oval 6"/>
              <p:cNvSpPr>
                <a:spLocks noChangeArrowheads="1"/>
              </p:cNvSpPr>
              <p:nvPr/>
            </p:nvSpPr>
            <p:spPr bwMode="auto">
              <a:xfrm>
                <a:off x="1435" y="3178"/>
                <a:ext cx="336" cy="336"/>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23911" name="Object 7"/>
              <p:cNvGraphicFramePr>
                <a:graphicFrameLocks noChangeAspect="1"/>
              </p:cNvGraphicFramePr>
              <p:nvPr/>
            </p:nvGraphicFramePr>
            <p:xfrm>
              <a:off x="777" y="3754"/>
              <a:ext cx="327" cy="285"/>
            </p:xfrm>
            <a:graphic>
              <a:graphicData uri="http://schemas.openxmlformats.org/presentationml/2006/ole">
                <mc:AlternateContent xmlns:mc="http://schemas.openxmlformats.org/markup-compatibility/2006">
                  <mc:Choice xmlns:v="urn:schemas-microsoft-com:vml" Requires="v">
                    <p:oleObj spid="_x0000_s124050" name="VISIO" r:id="rId3" imgW="1052640" imgH="918720" progId="Visio.Drawing.4">
                      <p:embed/>
                    </p:oleObj>
                  </mc:Choice>
                  <mc:Fallback>
                    <p:oleObj name="VISIO" r:id="rId3" imgW="1052640" imgH="918720" progId="Visio.Drawing.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 y="3754"/>
                            <a:ext cx="327"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912" name="Object 8"/>
              <p:cNvGraphicFramePr>
                <a:graphicFrameLocks noChangeAspect="1"/>
              </p:cNvGraphicFramePr>
              <p:nvPr/>
            </p:nvGraphicFramePr>
            <p:xfrm>
              <a:off x="1257" y="3754"/>
              <a:ext cx="346" cy="285"/>
            </p:xfrm>
            <a:graphic>
              <a:graphicData uri="http://schemas.openxmlformats.org/presentationml/2006/ole">
                <mc:AlternateContent xmlns:mc="http://schemas.openxmlformats.org/markup-compatibility/2006">
                  <mc:Choice xmlns:v="urn:schemas-microsoft-com:vml" Requires="v">
                    <p:oleObj spid="_x0000_s124051" name="VISIO" r:id="rId5" imgW="1052640" imgH="918720" progId="Visio.Drawing.4">
                      <p:embed/>
                    </p:oleObj>
                  </mc:Choice>
                  <mc:Fallback>
                    <p:oleObj name="VISIO" r:id="rId5" imgW="1052640" imgH="918720" progId="Visio.Drawing.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 y="3754"/>
                            <a:ext cx="346"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913" name="Object 9"/>
              <p:cNvGraphicFramePr>
                <a:graphicFrameLocks noChangeAspect="1"/>
              </p:cNvGraphicFramePr>
              <p:nvPr/>
            </p:nvGraphicFramePr>
            <p:xfrm>
              <a:off x="2073" y="3754"/>
              <a:ext cx="346" cy="285"/>
            </p:xfrm>
            <a:graphic>
              <a:graphicData uri="http://schemas.openxmlformats.org/presentationml/2006/ole">
                <mc:AlternateContent xmlns:mc="http://schemas.openxmlformats.org/markup-compatibility/2006">
                  <mc:Choice xmlns:v="urn:schemas-microsoft-com:vml" Requires="v">
                    <p:oleObj spid="_x0000_s124052" name="VISIO" r:id="rId6" imgW="1052640" imgH="918720" progId="Visio.Drawing.4">
                      <p:embed/>
                    </p:oleObj>
                  </mc:Choice>
                  <mc:Fallback>
                    <p:oleObj name="VISIO" r:id="rId6" imgW="1052640" imgH="918720" progId="Visio.Drawing.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 y="3754"/>
                            <a:ext cx="346"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914" name="Line 10"/>
              <p:cNvSpPr>
                <a:spLocks noChangeShapeType="1"/>
              </p:cNvSpPr>
              <p:nvPr/>
            </p:nvSpPr>
            <p:spPr bwMode="auto">
              <a:xfrm>
                <a:off x="934" y="3616"/>
                <a:ext cx="1308" cy="0"/>
              </a:xfrm>
              <a:prstGeom prst="line">
                <a:avLst/>
              </a:prstGeom>
              <a:no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915" name="Line 11"/>
              <p:cNvSpPr>
                <a:spLocks noChangeShapeType="1"/>
              </p:cNvSpPr>
              <p:nvPr/>
            </p:nvSpPr>
            <p:spPr bwMode="auto">
              <a:xfrm>
                <a:off x="935" y="3610"/>
                <a:ext cx="0" cy="144"/>
              </a:xfrm>
              <a:prstGeom prst="line">
                <a:avLst/>
              </a:prstGeom>
              <a:noFill/>
              <a:ln w="9525">
                <a:solidFill>
                  <a:schemeClr val="tx1"/>
                </a:solidFill>
                <a:prstDash val="dash"/>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916" name="Line 12"/>
              <p:cNvSpPr>
                <a:spLocks noChangeShapeType="1"/>
              </p:cNvSpPr>
              <p:nvPr/>
            </p:nvSpPr>
            <p:spPr bwMode="auto">
              <a:xfrm flipV="1">
                <a:off x="1430" y="3614"/>
                <a:ext cx="0" cy="144"/>
              </a:xfrm>
              <a:prstGeom prst="line">
                <a:avLst/>
              </a:prstGeom>
              <a:noFill/>
              <a:ln w="9525">
                <a:solidFill>
                  <a:schemeClr val="tx1"/>
                </a:solidFill>
                <a:prstDash val="dash"/>
                <a:round/>
                <a:headEnd type="triangle"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917" name="Line 13"/>
              <p:cNvSpPr>
                <a:spLocks noChangeShapeType="1"/>
              </p:cNvSpPr>
              <p:nvPr/>
            </p:nvSpPr>
            <p:spPr bwMode="auto">
              <a:xfrm flipV="1">
                <a:off x="2251" y="3615"/>
                <a:ext cx="0" cy="144"/>
              </a:xfrm>
              <a:prstGeom prst="line">
                <a:avLst/>
              </a:prstGeom>
              <a:noFill/>
              <a:ln w="9525">
                <a:solidFill>
                  <a:schemeClr val="tx1"/>
                </a:solidFill>
                <a:prstDash val="dash"/>
                <a:round/>
                <a:headEnd type="triangle"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918" name="Line 14"/>
              <p:cNvSpPr>
                <a:spLocks noChangeShapeType="1"/>
              </p:cNvSpPr>
              <p:nvPr/>
            </p:nvSpPr>
            <p:spPr bwMode="auto">
              <a:xfrm>
                <a:off x="1593" y="3514"/>
                <a:ext cx="0" cy="96"/>
              </a:xfrm>
              <a:prstGeom prst="line">
                <a:avLst/>
              </a:prstGeom>
              <a:no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3919" name="Text Box 15"/>
              <p:cNvSpPr txBox="1">
                <a:spLocks noChangeArrowheads="1"/>
              </p:cNvSpPr>
              <p:nvPr/>
            </p:nvSpPr>
            <p:spPr bwMode="auto">
              <a:xfrm>
                <a:off x="1021" y="2750"/>
                <a:ext cx="1190" cy="363"/>
              </a:xfrm>
              <a:prstGeom prst="rect">
                <a:avLst/>
              </a:prstGeom>
              <a:solidFill>
                <a:srgbClr val="CCFF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600" b="1">
                    <a:solidFill>
                      <a:schemeClr val="accent2"/>
                    </a:solidFill>
                  </a:rPr>
                  <a:t>Split range</a:t>
                </a:r>
                <a:endParaRPr lang="en-US"/>
              </a:p>
            </p:txBody>
          </p:sp>
          <p:sp>
            <p:nvSpPr>
              <p:cNvPr id="123920" name="Text Box 16"/>
              <p:cNvSpPr txBox="1">
                <a:spLocks noChangeArrowheads="1"/>
              </p:cNvSpPr>
              <p:nvPr/>
            </p:nvSpPr>
            <p:spPr bwMode="auto">
              <a:xfrm>
                <a:off x="1614" y="3783"/>
                <a:ext cx="487" cy="28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a:sym typeface="Symbol" pitchFamily="18" charset="2"/>
                  </a:rPr>
                  <a:t>  </a:t>
                </a:r>
                <a:endParaRPr lang="en-US" sz="1200"/>
              </a:p>
            </p:txBody>
          </p:sp>
        </p:grpSp>
      </p:grpSp>
      <p:sp>
        <p:nvSpPr>
          <p:cNvPr id="123921" name="Text Box 17"/>
          <p:cNvSpPr txBox="1">
            <a:spLocks noChangeArrowheads="1"/>
          </p:cNvSpPr>
          <p:nvPr/>
        </p:nvSpPr>
        <p:spPr bwMode="auto">
          <a:xfrm>
            <a:off x="3200400" y="1066800"/>
            <a:ext cx="5334000" cy="14636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a:t>We often manipulate several variables to achieve our objectives.</a:t>
            </a:r>
          </a:p>
          <a:p>
            <a:pPr>
              <a:spcBef>
                <a:spcPct val="50000"/>
              </a:spcBef>
            </a:pPr>
            <a:r>
              <a:rPr lang="en-US" sz="2000" b="1"/>
              <a:t>For example, to achieve a comfortable temperature in a room.</a:t>
            </a:r>
            <a:endParaRPr lang="en-US"/>
          </a:p>
        </p:txBody>
      </p:sp>
      <p:grpSp>
        <p:nvGrpSpPr>
          <p:cNvPr id="123946" name="Group 42"/>
          <p:cNvGrpSpPr>
            <a:grpSpLocks/>
          </p:cNvGrpSpPr>
          <p:nvPr/>
        </p:nvGrpSpPr>
        <p:grpSpPr bwMode="auto">
          <a:xfrm>
            <a:off x="6248400" y="2895600"/>
            <a:ext cx="1196975" cy="1828800"/>
            <a:chOff x="2707" y="1632"/>
            <a:chExt cx="754" cy="1152"/>
          </a:xfrm>
        </p:grpSpPr>
        <p:grpSp>
          <p:nvGrpSpPr>
            <p:cNvPr id="123933" name="Group 29"/>
            <p:cNvGrpSpPr>
              <a:grpSpLocks/>
            </p:cNvGrpSpPr>
            <p:nvPr/>
          </p:nvGrpSpPr>
          <p:grpSpPr bwMode="auto">
            <a:xfrm>
              <a:off x="2707" y="2051"/>
              <a:ext cx="754" cy="733"/>
              <a:chOff x="2707" y="2051"/>
              <a:chExt cx="754" cy="733"/>
            </a:xfrm>
          </p:grpSpPr>
          <p:sp>
            <p:nvSpPr>
              <p:cNvPr id="123923" name="Freeform 19"/>
              <p:cNvSpPr>
                <a:spLocks/>
              </p:cNvSpPr>
              <p:nvPr/>
            </p:nvSpPr>
            <p:spPr bwMode="auto">
              <a:xfrm>
                <a:off x="2720" y="2066"/>
                <a:ext cx="648" cy="708"/>
              </a:xfrm>
              <a:custGeom>
                <a:avLst/>
                <a:gdLst>
                  <a:gd name="T0" fmla="*/ 616 w 648"/>
                  <a:gd name="T1" fmla="*/ 122 h 708"/>
                  <a:gd name="T2" fmla="*/ 606 w 648"/>
                  <a:gd name="T3" fmla="*/ 61 h 708"/>
                  <a:gd name="T4" fmla="*/ 593 w 648"/>
                  <a:gd name="T5" fmla="*/ 35 h 708"/>
                  <a:gd name="T6" fmla="*/ 572 w 648"/>
                  <a:gd name="T7" fmla="*/ 20 h 708"/>
                  <a:gd name="T8" fmla="*/ 537 w 648"/>
                  <a:gd name="T9" fmla="*/ 20 h 708"/>
                  <a:gd name="T10" fmla="*/ 517 w 648"/>
                  <a:gd name="T11" fmla="*/ 40 h 708"/>
                  <a:gd name="T12" fmla="*/ 497 w 648"/>
                  <a:gd name="T13" fmla="*/ 61 h 708"/>
                  <a:gd name="T14" fmla="*/ 482 w 648"/>
                  <a:gd name="T15" fmla="*/ 26 h 708"/>
                  <a:gd name="T16" fmla="*/ 464 w 648"/>
                  <a:gd name="T17" fmla="*/ 10 h 708"/>
                  <a:gd name="T18" fmla="*/ 440 w 648"/>
                  <a:gd name="T19" fmla="*/ 10 h 708"/>
                  <a:gd name="T20" fmla="*/ 418 w 648"/>
                  <a:gd name="T21" fmla="*/ 16 h 708"/>
                  <a:gd name="T22" fmla="*/ 400 w 648"/>
                  <a:gd name="T23" fmla="*/ 44 h 708"/>
                  <a:gd name="T24" fmla="*/ 387 w 648"/>
                  <a:gd name="T25" fmla="*/ 64 h 708"/>
                  <a:gd name="T26" fmla="*/ 369 w 648"/>
                  <a:gd name="T27" fmla="*/ 20 h 708"/>
                  <a:gd name="T28" fmla="*/ 349 w 648"/>
                  <a:gd name="T29" fmla="*/ 1 h 708"/>
                  <a:gd name="T30" fmla="*/ 321 w 648"/>
                  <a:gd name="T31" fmla="*/ 5 h 708"/>
                  <a:gd name="T32" fmla="*/ 301 w 648"/>
                  <a:gd name="T33" fmla="*/ 16 h 708"/>
                  <a:gd name="T34" fmla="*/ 281 w 648"/>
                  <a:gd name="T35" fmla="*/ 40 h 708"/>
                  <a:gd name="T36" fmla="*/ 278 w 648"/>
                  <a:gd name="T37" fmla="*/ 44 h 708"/>
                  <a:gd name="T38" fmla="*/ 273 w 648"/>
                  <a:gd name="T39" fmla="*/ 69 h 708"/>
                  <a:gd name="T40" fmla="*/ 246 w 648"/>
                  <a:gd name="T41" fmla="*/ 33 h 708"/>
                  <a:gd name="T42" fmla="*/ 207 w 648"/>
                  <a:gd name="T43" fmla="*/ 15 h 708"/>
                  <a:gd name="T44" fmla="*/ 170 w 648"/>
                  <a:gd name="T45" fmla="*/ 18 h 708"/>
                  <a:gd name="T46" fmla="*/ 140 w 648"/>
                  <a:gd name="T47" fmla="*/ 36 h 708"/>
                  <a:gd name="T48" fmla="*/ 116 w 648"/>
                  <a:gd name="T49" fmla="*/ 53 h 708"/>
                  <a:gd name="T50" fmla="*/ 94 w 648"/>
                  <a:gd name="T51" fmla="*/ 20 h 708"/>
                  <a:gd name="T52" fmla="*/ 63 w 648"/>
                  <a:gd name="T53" fmla="*/ 0 h 708"/>
                  <a:gd name="T54" fmla="*/ 28 w 648"/>
                  <a:gd name="T55" fmla="*/ 10 h 708"/>
                  <a:gd name="T56" fmla="*/ 13 w 648"/>
                  <a:gd name="T57" fmla="*/ 38 h 708"/>
                  <a:gd name="T58" fmla="*/ 3 w 648"/>
                  <a:gd name="T59" fmla="*/ 71 h 708"/>
                  <a:gd name="T60" fmla="*/ 0 w 648"/>
                  <a:gd name="T61" fmla="*/ 83 h 708"/>
                  <a:gd name="T62" fmla="*/ 0 w 648"/>
                  <a:gd name="T63" fmla="*/ 263 h 708"/>
                  <a:gd name="T64" fmla="*/ 1 w 648"/>
                  <a:gd name="T65" fmla="*/ 483 h 708"/>
                  <a:gd name="T66" fmla="*/ 6 w 648"/>
                  <a:gd name="T67" fmla="*/ 512 h 708"/>
                  <a:gd name="T68" fmla="*/ 21 w 648"/>
                  <a:gd name="T69" fmla="*/ 544 h 708"/>
                  <a:gd name="T70" fmla="*/ 48 w 648"/>
                  <a:gd name="T71" fmla="*/ 562 h 708"/>
                  <a:gd name="T72" fmla="*/ 66 w 648"/>
                  <a:gd name="T73" fmla="*/ 574 h 708"/>
                  <a:gd name="T74" fmla="*/ 48 w 648"/>
                  <a:gd name="T75" fmla="*/ 602 h 708"/>
                  <a:gd name="T76" fmla="*/ 33 w 648"/>
                  <a:gd name="T77" fmla="*/ 658 h 708"/>
                  <a:gd name="T78" fmla="*/ 41 w 648"/>
                  <a:gd name="T79" fmla="*/ 686 h 708"/>
                  <a:gd name="T80" fmla="*/ 74 w 648"/>
                  <a:gd name="T81" fmla="*/ 696 h 708"/>
                  <a:gd name="T82" fmla="*/ 92 w 648"/>
                  <a:gd name="T83" fmla="*/ 683 h 708"/>
                  <a:gd name="T84" fmla="*/ 111 w 648"/>
                  <a:gd name="T85" fmla="*/ 640 h 708"/>
                  <a:gd name="T86" fmla="*/ 126 w 648"/>
                  <a:gd name="T87" fmla="*/ 600 h 708"/>
                  <a:gd name="T88" fmla="*/ 139 w 648"/>
                  <a:gd name="T89" fmla="*/ 572 h 708"/>
                  <a:gd name="T90" fmla="*/ 530 w 648"/>
                  <a:gd name="T91" fmla="*/ 564 h 708"/>
                  <a:gd name="T92" fmla="*/ 557 w 648"/>
                  <a:gd name="T93" fmla="*/ 600 h 708"/>
                  <a:gd name="T94" fmla="*/ 578 w 648"/>
                  <a:gd name="T95" fmla="*/ 651 h 708"/>
                  <a:gd name="T96" fmla="*/ 613 w 648"/>
                  <a:gd name="T97" fmla="*/ 708 h 708"/>
                  <a:gd name="T98" fmla="*/ 648 w 648"/>
                  <a:gd name="T99" fmla="*/ 691 h 708"/>
                  <a:gd name="T100" fmla="*/ 640 w 648"/>
                  <a:gd name="T101" fmla="*/ 628 h 708"/>
                  <a:gd name="T102" fmla="*/ 621 w 648"/>
                  <a:gd name="T103" fmla="*/ 597 h 708"/>
                  <a:gd name="T104" fmla="*/ 595 w 648"/>
                  <a:gd name="T105" fmla="*/ 557 h 708"/>
                  <a:gd name="T106" fmla="*/ 616 w 648"/>
                  <a:gd name="T107" fmla="*/ 539 h 708"/>
                  <a:gd name="T108" fmla="*/ 628 w 648"/>
                  <a:gd name="T109" fmla="*/ 504 h 708"/>
                  <a:gd name="T110" fmla="*/ 626 w 648"/>
                  <a:gd name="T111" fmla="*/ 458 h 708"/>
                  <a:gd name="T112" fmla="*/ 616 w 648"/>
                  <a:gd name="T113" fmla="*/ 12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8" h="708">
                    <a:moveTo>
                      <a:pt x="616" y="122"/>
                    </a:moveTo>
                    <a:lnTo>
                      <a:pt x="606" y="61"/>
                    </a:lnTo>
                    <a:lnTo>
                      <a:pt x="593" y="35"/>
                    </a:lnTo>
                    <a:lnTo>
                      <a:pt x="572" y="20"/>
                    </a:lnTo>
                    <a:lnTo>
                      <a:pt x="537" y="20"/>
                    </a:lnTo>
                    <a:lnTo>
                      <a:pt x="517" y="40"/>
                    </a:lnTo>
                    <a:lnTo>
                      <a:pt x="497" y="61"/>
                    </a:lnTo>
                    <a:lnTo>
                      <a:pt x="482" y="26"/>
                    </a:lnTo>
                    <a:lnTo>
                      <a:pt x="464" y="10"/>
                    </a:lnTo>
                    <a:lnTo>
                      <a:pt x="440" y="10"/>
                    </a:lnTo>
                    <a:lnTo>
                      <a:pt x="418" y="16"/>
                    </a:lnTo>
                    <a:lnTo>
                      <a:pt x="400" y="44"/>
                    </a:lnTo>
                    <a:lnTo>
                      <a:pt x="387" y="64"/>
                    </a:lnTo>
                    <a:lnTo>
                      <a:pt x="369" y="20"/>
                    </a:lnTo>
                    <a:lnTo>
                      <a:pt x="349" y="1"/>
                    </a:lnTo>
                    <a:lnTo>
                      <a:pt x="321" y="5"/>
                    </a:lnTo>
                    <a:lnTo>
                      <a:pt x="301" y="16"/>
                    </a:lnTo>
                    <a:lnTo>
                      <a:pt x="281" y="40"/>
                    </a:lnTo>
                    <a:lnTo>
                      <a:pt x="278" y="44"/>
                    </a:lnTo>
                    <a:lnTo>
                      <a:pt x="273" y="69"/>
                    </a:lnTo>
                    <a:lnTo>
                      <a:pt x="246" y="33"/>
                    </a:lnTo>
                    <a:lnTo>
                      <a:pt x="207" y="15"/>
                    </a:lnTo>
                    <a:lnTo>
                      <a:pt x="170" y="18"/>
                    </a:lnTo>
                    <a:lnTo>
                      <a:pt x="140" y="36"/>
                    </a:lnTo>
                    <a:lnTo>
                      <a:pt x="116" y="53"/>
                    </a:lnTo>
                    <a:lnTo>
                      <a:pt x="94" y="20"/>
                    </a:lnTo>
                    <a:lnTo>
                      <a:pt x="63" y="0"/>
                    </a:lnTo>
                    <a:lnTo>
                      <a:pt x="28" y="10"/>
                    </a:lnTo>
                    <a:lnTo>
                      <a:pt x="13" y="38"/>
                    </a:lnTo>
                    <a:lnTo>
                      <a:pt x="3" y="71"/>
                    </a:lnTo>
                    <a:lnTo>
                      <a:pt x="0" y="83"/>
                    </a:lnTo>
                    <a:lnTo>
                      <a:pt x="0" y="263"/>
                    </a:lnTo>
                    <a:lnTo>
                      <a:pt x="1" y="483"/>
                    </a:lnTo>
                    <a:lnTo>
                      <a:pt x="6" y="512"/>
                    </a:lnTo>
                    <a:lnTo>
                      <a:pt x="21" y="544"/>
                    </a:lnTo>
                    <a:lnTo>
                      <a:pt x="48" y="562"/>
                    </a:lnTo>
                    <a:lnTo>
                      <a:pt x="66" y="574"/>
                    </a:lnTo>
                    <a:lnTo>
                      <a:pt x="48" y="602"/>
                    </a:lnTo>
                    <a:lnTo>
                      <a:pt x="33" y="658"/>
                    </a:lnTo>
                    <a:lnTo>
                      <a:pt x="41" y="686"/>
                    </a:lnTo>
                    <a:lnTo>
                      <a:pt x="74" y="696"/>
                    </a:lnTo>
                    <a:lnTo>
                      <a:pt x="92" y="683"/>
                    </a:lnTo>
                    <a:lnTo>
                      <a:pt x="111" y="640"/>
                    </a:lnTo>
                    <a:lnTo>
                      <a:pt x="126" y="600"/>
                    </a:lnTo>
                    <a:lnTo>
                      <a:pt x="139" y="572"/>
                    </a:lnTo>
                    <a:lnTo>
                      <a:pt x="530" y="564"/>
                    </a:lnTo>
                    <a:lnTo>
                      <a:pt x="557" y="600"/>
                    </a:lnTo>
                    <a:lnTo>
                      <a:pt x="578" y="651"/>
                    </a:lnTo>
                    <a:lnTo>
                      <a:pt x="613" y="708"/>
                    </a:lnTo>
                    <a:lnTo>
                      <a:pt x="648" y="691"/>
                    </a:lnTo>
                    <a:lnTo>
                      <a:pt x="640" y="628"/>
                    </a:lnTo>
                    <a:lnTo>
                      <a:pt x="621" y="597"/>
                    </a:lnTo>
                    <a:lnTo>
                      <a:pt x="595" y="557"/>
                    </a:lnTo>
                    <a:lnTo>
                      <a:pt x="616" y="539"/>
                    </a:lnTo>
                    <a:lnTo>
                      <a:pt x="628" y="504"/>
                    </a:lnTo>
                    <a:lnTo>
                      <a:pt x="626" y="458"/>
                    </a:lnTo>
                    <a:lnTo>
                      <a:pt x="616" y="1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24" name="Freeform 20"/>
              <p:cNvSpPr>
                <a:spLocks/>
              </p:cNvSpPr>
              <p:nvPr/>
            </p:nvSpPr>
            <p:spPr bwMode="auto">
              <a:xfrm>
                <a:off x="2710" y="2051"/>
                <a:ext cx="751" cy="222"/>
              </a:xfrm>
              <a:custGeom>
                <a:avLst/>
                <a:gdLst>
                  <a:gd name="T0" fmla="*/ 607 w 751"/>
                  <a:gd name="T1" fmla="*/ 35 h 222"/>
                  <a:gd name="T2" fmla="*/ 639 w 751"/>
                  <a:gd name="T3" fmla="*/ 86 h 222"/>
                  <a:gd name="T4" fmla="*/ 672 w 751"/>
                  <a:gd name="T5" fmla="*/ 121 h 222"/>
                  <a:gd name="T6" fmla="*/ 687 w 751"/>
                  <a:gd name="T7" fmla="*/ 66 h 222"/>
                  <a:gd name="T8" fmla="*/ 726 w 751"/>
                  <a:gd name="T9" fmla="*/ 58 h 222"/>
                  <a:gd name="T10" fmla="*/ 750 w 751"/>
                  <a:gd name="T11" fmla="*/ 106 h 222"/>
                  <a:gd name="T12" fmla="*/ 746 w 751"/>
                  <a:gd name="T13" fmla="*/ 191 h 222"/>
                  <a:gd name="T14" fmla="*/ 723 w 751"/>
                  <a:gd name="T15" fmla="*/ 222 h 222"/>
                  <a:gd name="T16" fmla="*/ 683 w 751"/>
                  <a:gd name="T17" fmla="*/ 204 h 222"/>
                  <a:gd name="T18" fmla="*/ 614 w 751"/>
                  <a:gd name="T19" fmla="*/ 161 h 222"/>
                  <a:gd name="T20" fmla="*/ 601 w 751"/>
                  <a:gd name="T21" fmla="*/ 65 h 222"/>
                  <a:gd name="T22" fmla="*/ 556 w 751"/>
                  <a:gd name="T23" fmla="*/ 50 h 222"/>
                  <a:gd name="T24" fmla="*/ 519 w 751"/>
                  <a:gd name="T25" fmla="*/ 96 h 222"/>
                  <a:gd name="T26" fmla="*/ 498 w 751"/>
                  <a:gd name="T27" fmla="*/ 172 h 222"/>
                  <a:gd name="T28" fmla="*/ 493 w 751"/>
                  <a:gd name="T29" fmla="*/ 86 h 222"/>
                  <a:gd name="T30" fmla="*/ 475 w 751"/>
                  <a:gd name="T31" fmla="*/ 43 h 222"/>
                  <a:gd name="T32" fmla="*/ 446 w 751"/>
                  <a:gd name="T33" fmla="*/ 35 h 222"/>
                  <a:gd name="T34" fmla="*/ 416 w 751"/>
                  <a:gd name="T35" fmla="*/ 84 h 222"/>
                  <a:gd name="T36" fmla="*/ 409 w 751"/>
                  <a:gd name="T37" fmla="*/ 138 h 222"/>
                  <a:gd name="T38" fmla="*/ 391 w 751"/>
                  <a:gd name="T39" fmla="*/ 152 h 222"/>
                  <a:gd name="T40" fmla="*/ 376 w 751"/>
                  <a:gd name="T41" fmla="*/ 56 h 222"/>
                  <a:gd name="T42" fmla="*/ 336 w 751"/>
                  <a:gd name="T43" fmla="*/ 35 h 222"/>
                  <a:gd name="T44" fmla="*/ 320 w 751"/>
                  <a:gd name="T45" fmla="*/ 45 h 222"/>
                  <a:gd name="T46" fmla="*/ 303 w 751"/>
                  <a:gd name="T47" fmla="*/ 70 h 222"/>
                  <a:gd name="T48" fmla="*/ 297 w 751"/>
                  <a:gd name="T49" fmla="*/ 157 h 222"/>
                  <a:gd name="T50" fmla="*/ 277 w 751"/>
                  <a:gd name="T51" fmla="*/ 174 h 222"/>
                  <a:gd name="T52" fmla="*/ 262 w 751"/>
                  <a:gd name="T53" fmla="*/ 78 h 222"/>
                  <a:gd name="T54" fmla="*/ 216 w 751"/>
                  <a:gd name="T55" fmla="*/ 46 h 222"/>
                  <a:gd name="T56" fmla="*/ 159 w 751"/>
                  <a:gd name="T57" fmla="*/ 60 h 222"/>
                  <a:gd name="T58" fmla="*/ 138 w 751"/>
                  <a:gd name="T59" fmla="*/ 104 h 222"/>
                  <a:gd name="T60" fmla="*/ 116 w 751"/>
                  <a:gd name="T61" fmla="*/ 129 h 222"/>
                  <a:gd name="T62" fmla="*/ 108 w 751"/>
                  <a:gd name="T63" fmla="*/ 58 h 222"/>
                  <a:gd name="T64" fmla="*/ 73 w 751"/>
                  <a:gd name="T65" fmla="*/ 31 h 222"/>
                  <a:gd name="T66" fmla="*/ 33 w 751"/>
                  <a:gd name="T67" fmla="*/ 56 h 222"/>
                  <a:gd name="T68" fmla="*/ 15 w 751"/>
                  <a:gd name="T69" fmla="*/ 129 h 222"/>
                  <a:gd name="T70" fmla="*/ 0 w 751"/>
                  <a:gd name="T71" fmla="*/ 93 h 222"/>
                  <a:gd name="T72" fmla="*/ 15 w 751"/>
                  <a:gd name="T73" fmla="*/ 31 h 222"/>
                  <a:gd name="T74" fmla="*/ 58 w 751"/>
                  <a:gd name="T75" fmla="*/ 2 h 222"/>
                  <a:gd name="T76" fmla="*/ 113 w 751"/>
                  <a:gd name="T77" fmla="*/ 13 h 222"/>
                  <a:gd name="T78" fmla="*/ 133 w 751"/>
                  <a:gd name="T79" fmla="*/ 45 h 222"/>
                  <a:gd name="T80" fmla="*/ 184 w 751"/>
                  <a:gd name="T81" fmla="*/ 18 h 222"/>
                  <a:gd name="T82" fmla="*/ 239 w 751"/>
                  <a:gd name="T83" fmla="*/ 20 h 222"/>
                  <a:gd name="T84" fmla="*/ 280 w 751"/>
                  <a:gd name="T85" fmla="*/ 53 h 222"/>
                  <a:gd name="T86" fmla="*/ 318 w 751"/>
                  <a:gd name="T87" fmla="*/ 10 h 222"/>
                  <a:gd name="T88" fmla="*/ 350 w 751"/>
                  <a:gd name="T89" fmla="*/ 5 h 222"/>
                  <a:gd name="T90" fmla="*/ 389 w 751"/>
                  <a:gd name="T91" fmla="*/ 23 h 222"/>
                  <a:gd name="T92" fmla="*/ 422 w 751"/>
                  <a:gd name="T93" fmla="*/ 25 h 222"/>
                  <a:gd name="T94" fmla="*/ 465 w 751"/>
                  <a:gd name="T95" fmla="*/ 10 h 222"/>
                  <a:gd name="T96" fmla="*/ 503 w 751"/>
                  <a:gd name="T97" fmla="*/ 28 h 222"/>
                  <a:gd name="T98" fmla="*/ 518 w 751"/>
                  <a:gd name="T99" fmla="*/ 48 h 222"/>
                  <a:gd name="T100" fmla="*/ 551 w 751"/>
                  <a:gd name="T101" fmla="*/ 18 h 222"/>
                  <a:gd name="T102" fmla="*/ 586 w 751"/>
                  <a:gd name="T103"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1" h="222">
                    <a:moveTo>
                      <a:pt x="586" y="17"/>
                    </a:moveTo>
                    <a:lnTo>
                      <a:pt x="607" y="35"/>
                    </a:lnTo>
                    <a:lnTo>
                      <a:pt x="627" y="58"/>
                    </a:lnTo>
                    <a:lnTo>
                      <a:pt x="639" y="86"/>
                    </a:lnTo>
                    <a:lnTo>
                      <a:pt x="647" y="123"/>
                    </a:lnTo>
                    <a:lnTo>
                      <a:pt x="672" y="121"/>
                    </a:lnTo>
                    <a:lnTo>
                      <a:pt x="675" y="94"/>
                    </a:lnTo>
                    <a:lnTo>
                      <a:pt x="687" y="66"/>
                    </a:lnTo>
                    <a:lnTo>
                      <a:pt x="705" y="56"/>
                    </a:lnTo>
                    <a:lnTo>
                      <a:pt x="726" y="58"/>
                    </a:lnTo>
                    <a:lnTo>
                      <a:pt x="740" y="76"/>
                    </a:lnTo>
                    <a:lnTo>
                      <a:pt x="750" y="106"/>
                    </a:lnTo>
                    <a:lnTo>
                      <a:pt x="751" y="151"/>
                    </a:lnTo>
                    <a:lnTo>
                      <a:pt x="746" y="191"/>
                    </a:lnTo>
                    <a:lnTo>
                      <a:pt x="740" y="207"/>
                    </a:lnTo>
                    <a:lnTo>
                      <a:pt x="723" y="222"/>
                    </a:lnTo>
                    <a:lnTo>
                      <a:pt x="702" y="220"/>
                    </a:lnTo>
                    <a:lnTo>
                      <a:pt x="683" y="204"/>
                    </a:lnTo>
                    <a:lnTo>
                      <a:pt x="673" y="159"/>
                    </a:lnTo>
                    <a:lnTo>
                      <a:pt x="614" y="161"/>
                    </a:lnTo>
                    <a:lnTo>
                      <a:pt x="609" y="103"/>
                    </a:lnTo>
                    <a:lnTo>
                      <a:pt x="601" y="65"/>
                    </a:lnTo>
                    <a:lnTo>
                      <a:pt x="576" y="45"/>
                    </a:lnTo>
                    <a:lnTo>
                      <a:pt x="556" y="50"/>
                    </a:lnTo>
                    <a:lnTo>
                      <a:pt x="534" y="66"/>
                    </a:lnTo>
                    <a:lnTo>
                      <a:pt x="519" y="96"/>
                    </a:lnTo>
                    <a:lnTo>
                      <a:pt x="506" y="186"/>
                    </a:lnTo>
                    <a:lnTo>
                      <a:pt x="498" y="172"/>
                    </a:lnTo>
                    <a:lnTo>
                      <a:pt x="488" y="136"/>
                    </a:lnTo>
                    <a:lnTo>
                      <a:pt x="493" y="86"/>
                    </a:lnTo>
                    <a:lnTo>
                      <a:pt x="486" y="65"/>
                    </a:lnTo>
                    <a:lnTo>
                      <a:pt x="475" y="43"/>
                    </a:lnTo>
                    <a:lnTo>
                      <a:pt x="459" y="31"/>
                    </a:lnTo>
                    <a:lnTo>
                      <a:pt x="446" y="35"/>
                    </a:lnTo>
                    <a:lnTo>
                      <a:pt x="431" y="53"/>
                    </a:lnTo>
                    <a:lnTo>
                      <a:pt x="416" y="84"/>
                    </a:lnTo>
                    <a:lnTo>
                      <a:pt x="411" y="133"/>
                    </a:lnTo>
                    <a:lnTo>
                      <a:pt x="409" y="138"/>
                    </a:lnTo>
                    <a:lnTo>
                      <a:pt x="408" y="154"/>
                    </a:lnTo>
                    <a:lnTo>
                      <a:pt x="391" y="152"/>
                    </a:lnTo>
                    <a:lnTo>
                      <a:pt x="383" y="81"/>
                    </a:lnTo>
                    <a:lnTo>
                      <a:pt x="376" y="56"/>
                    </a:lnTo>
                    <a:lnTo>
                      <a:pt x="358" y="36"/>
                    </a:lnTo>
                    <a:lnTo>
                      <a:pt x="336" y="35"/>
                    </a:lnTo>
                    <a:lnTo>
                      <a:pt x="331" y="36"/>
                    </a:lnTo>
                    <a:lnTo>
                      <a:pt x="320" y="45"/>
                    </a:lnTo>
                    <a:lnTo>
                      <a:pt x="317" y="50"/>
                    </a:lnTo>
                    <a:lnTo>
                      <a:pt x="303" y="70"/>
                    </a:lnTo>
                    <a:lnTo>
                      <a:pt x="300" y="104"/>
                    </a:lnTo>
                    <a:lnTo>
                      <a:pt x="297" y="157"/>
                    </a:lnTo>
                    <a:lnTo>
                      <a:pt x="293" y="181"/>
                    </a:lnTo>
                    <a:lnTo>
                      <a:pt x="277" y="174"/>
                    </a:lnTo>
                    <a:lnTo>
                      <a:pt x="270" y="106"/>
                    </a:lnTo>
                    <a:lnTo>
                      <a:pt x="262" y="78"/>
                    </a:lnTo>
                    <a:lnTo>
                      <a:pt x="244" y="56"/>
                    </a:lnTo>
                    <a:lnTo>
                      <a:pt x="216" y="46"/>
                    </a:lnTo>
                    <a:lnTo>
                      <a:pt x="177" y="50"/>
                    </a:lnTo>
                    <a:lnTo>
                      <a:pt x="159" y="60"/>
                    </a:lnTo>
                    <a:lnTo>
                      <a:pt x="143" y="78"/>
                    </a:lnTo>
                    <a:lnTo>
                      <a:pt x="138" y="104"/>
                    </a:lnTo>
                    <a:lnTo>
                      <a:pt x="134" y="129"/>
                    </a:lnTo>
                    <a:lnTo>
                      <a:pt x="116" y="129"/>
                    </a:lnTo>
                    <a:lnTo>
                      <a:pt x="115" y="83"/>
                    </a:lnTo>
                    <a:lnTo>
                      <a:pt x="108" y="58"/>
                    </a:lnTo>
                    <a:lnTo>
                      <a:pt x="91" y="38"/>
                    </a:lnTo>
                    <a:lnTo>
                      <a:pt x="73" y="31"/>
                    </a:lnTo>
                    <a:lnTo>
                      <a:pt x="45" y="38"/>
                    </a:lnTo>
                    <a:lnTo>
                      <a:pt x="33" y="56"/>
                    </a:lnTo>
                    <a:lnTo>
                      <a:pt x="22" y="83"/>
                    </a:lnTo>
                    <a:lnTo>
                      <a:pt x="15" y="129"/>
                    </a:lnTo>
                    <a:lnTo>
                      <a:pt x="5" y="169"/>
                    </a:lnTo>
                    <a:lnTo>
                      <a:pt x="0" y="93"/>
                    </a:lnTo>
                    <a:lnTo>
                      <a:pt x="5" y="58"/>
                    </a:lnTo>
                    <a:lnTo>
                      <a:pt x="15" y="31"/>
                    </a:lnTo>
                    <a:lnTo>
                      <a:pt x="37" y="12"/>
                    </a:lnTo>
                    <a:lnTo>
                      <a:pt x="58" y="2"/>
                    </a:lnTo>
                    <a:lnTo>
                      <a:pt x="88" y="0"/>
                    </a:lnTo>
                    <a:lnTo>
                      <a:pt x="113" y="13"/>
                    </a:lnTo>
                    <a:lnTo>
                      <a:pt x="131" y="38"/>
                    </a:lnTo>
                    <a:lnTo>
                      <a:pt x="133" y="45"/>
                    </a:lnTo>
                    <a:lnTo>
                      <a:pt x="159" y="28"/>
                    </a:lnTo>
                    <a:lnTo>
                      <a:pt x="184" y="18"/>
                    </a:lnTo>
                    <a:lnTo>
                      <a:pt x="216" y="15"/>
                    </a:lnTo>
                    <a:lnTo>
                      <a:pt x="239" y="20"/>
                    </a:lnTo>
                    <a:lnTo>
                      <a:pt x="259" y="30"/>
                    </a:lnTo>
                    <a:lnTo>
                      <a:pt x="280" y="53"/>
                    </a:lnTo>
                    <a:lnTo>
                      <a:pt x="292" y="30"/>
                    </a:lnTo>
                    <a:lnTo>
                      <a:pt x="318" y="10"/>
                    </a:lnTo>
                    <a:lnTo>
                      <a:pt x="345" y="5"/>
                    </a:lnTo>
                    <a:lnTo>
                      <a:pt x="350" y="5"/>
                    </a:lnTo>
                    <a:lnTo>
                      <a:pt x="374" y="8"/>
                    </a:lnTo>
                    <a:lnTo>
                      <a:pt x="389" y="23"/>
                    </a:lnTo>
                    <a:lnTo>
                      <a:pt x="403" y="51"/>
                    </a:lnTo>
                    <a:lnTo>
                      <a:pt x="422" y="25"/>
                    </a:lnTo>
                    <a:lnTo>
                      <a:pt x="446" y="12"/>
                    </a:lnTo>
                    <a:lnTo>
                      <a:pt x="465" y="10"/>
                    </a:lnTo>
                    <a:lnTo>
                      <a:pt x="488" y="15"/>
                    </a:lnTo>
                    <a:lnTo>
                      <a:pt x="503" y="28"/>
                    </a:lnTo>
                    <a:lnTo>
                      <a:pt x="510" y="41"/>
                    </a:lnTo>
                    <a:lnTo>
                      <a:pt x="518" y="48"/>
                    </a:lnTo>
                    <a:lnTo>
                      <a:pt x="529" y="30"/>
                    </a:lnTo>
                    <a:lnTo>
                      <a:pt x="551" y="18"/>
                    </a:lnTo>
                    <a:lnTo>
                      <a:pt x="571" y="17"/>
                    </a:lnTo>
                    <a:lnTo>
                      <a:pt x="586" y="17"/>
                    </a:lnTo>
                    <a:close/>
                  </a:path>
                </a:pathLst>
              </a:cu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25" name="Freeform 21"/>
              <p:cNvSpPr>
                <a:spLocks/>
              </p:cNvSpPr>
              <p:nvPr/>
            </p:nvSpPr>
            <p:spPr bwMode="auto">
              <a:xfrm>
                <a:off x="2707" y="2141"/>
                <a:ext cx="653" cy="509"/>
              </a:xfrm>
              <a:custGeom>
                <a:avLst/>
                <a:gdLst>
                  <a:gd name="T0" fmla="*/ 653 w 653"/>
                  <a:gd name="T1" fmla="*/ 454 h 509"/>
                  <a:gd name="T2" fmla="*/ 623 w 653"/>
                  <a:gd name="T3" fmla="*/ 497 h 509"/>
                  <a:gd name="T4" fmla="*/ 555 w 653"/>
                  <a:gd name="T5" fmla="*/ 507 h 509"/>
                  <a:gd name="T6" fmla="*/ 79 w 653"/>
                  <a:gd name="T7" fmla="*/ 509 h 509"/>
                  <a:gd name="T8" fmla="*/ 23 w 653"/>
                  <a:gd name="T9" fmla="*/ 477 h 509"/>
                  <a:gd name="T10" fmla="*/ 3 w 653"/>
                  <a:gd name="T11" fmla="*/ 412 h 509"/>
                  <a:gd name="T12" fmla="*/ 5 w 653"/>
                  <a:gd name="T13" fmla="*/ 0 h 509"/>
                  <a:gd name="T14" fmla="*/ 23 w 653"/>
                  <a:gd name="T15" fmla="*/ 63 h 509"/>
                  <a:gd name="T16" fmla="*/ 28 w 653"/>
                  <a:gd name="T17" fmla="*/ 427 h 509"/>
                  <a:gd name="T18" fmla="*/ 50 w 653"/>
                  <a:gd name="T19" fmla="*/ 459 h 509"/>
                  <a:gd name="T20" fmla="*/ 68 w 653"/>
                  <a:gd name="T21" fmla="*/ 475 h 509"/>
                  <a:gd name="T22" fmla="*/ 121 w 653"/>
                  <a:gd name="T23" fmla="*/ 479 h 509"/>
                  <a:gd name="T24" fmla="*/ 99 w 653"/>
                  <a:gd name="T25" fmla="*/ 439 h 509"/>
                  <a:gd name="T26" fmla="*/ 104 w 653"/>
                  <a:gd name="T27" fmla="*/ 391 h 509"/>
                  <a:gd name="T28" fmla="*/ 132 w 653"/>
                  <a:gd name="T29" fmla="*/ 457 h 509"/>
                  <a:gd name="T30" fmla="*/ 175 w 653"/>
                  <a:gd name="T31" fmla="*/ 470 h 509"/>
                  <a:gd name="T32" fmla="*/ 180 w 653"/>
                  <a:gd name="T33" fmla="*/ 424 h 509"/>
                  <a:gd name="T34" fmla="*/ 197 w 653"/>
                  <a:gd name="T35" fmla="*/ 431 h 509"/>
                  <a:gd name="T36" fmla="*/ 243 w 653"/>
                  <a:gd name="T37" fmla="*/ 465 h 509"/>
                  <a:gd name="T38" fmla="*/ 300 w 653"/>
                  <a:gd name="T39" fmla="*/ 469 h 509"/>
                  <a:gd name="T40" fmla="*/ 280 w 653"/>
                  <a:gd name="T41" fmla="*/ 431 h 509"/>
                  <a:gd name="T42" fmla="*/ 280 w 653"/>
                  <a:gd name="T43" fmla="*/ 384 h 509"/>
                  <a:gd name="T44" fmla="*/ 309 w 653"/>
                  <a:gd name="T45" fmla="*/ 444 h 509"/>
                  <a:gd name="T46" fmla="*/ 351 w 653"/>
                  <a:gd name="T47" fmla="*/ 464 h 509"/>
                  <a:gd name="T48" fmla="*/ 392 w 653"/>
                  <a:gd name="T49" fmla="*/ 452 h 509"/>
                  <a:gd name="T50" fmla="*/ 381 w 653"/>
                  <a:gd name="T51" fmla="*/ 402 h 509"/>
                  <a:gd name="T52" fmla="*/ 397 w 653"/>
                  <a:gd name="T53" fmla="*/ 407 h 509"/>
                  <a:gd name="T54" fmla="*/ 434 w 653"/>
                  <a:gd name="T55" fmla="*/ 452 h 509"/>
                  <a:gd name="T56" fmla="*/ 492 w 653"/>
                  <a:gd name="T57" fmla="*/ 467 h 509"/>
                  <a:gd name="T58" fmla="*/ 474 w 653"/>
                  <a:gd name="T59" fmla="*/ 421 h 509"/>
                  <a:gd name="T60" fmla="*/ 492 w 653"/>
                  <a:gd name="T61" fmla="*/ 432 h 509"/>
                  <a:gd name="T62" fmla="*/ 534 w 653"/>
                  <a:gd name="T63" fmla="*/ 462 h 509"/>
                  <a:gd name="T64" fmla="*/ 544 w 653"/>
                  <a:gd name="T65" fmla="*/ 442 h 509"/>
                  <a:gd name="T66" fmla="*/ 542 w 653"/>
                  <a:gd name="T67" fmla="*/ 394 h 509"/>
                  <a:gd name="T68" fmla="*/ 579 w 653"/>
                  <a:gd name="T69" fmla="*/ 444 h 509"/>
                  <a:gd name="T70" fmla="*/ 610 w 653"/>
                  <a:gd name="T71" fmla="*/ 451 h 509"/>
                  <a:gd name="T72" fmla="*/ 628 w 653"/>
                  <a:gd name="T73" fmla="*/ 417 h 509"/>
                  <a:gd name="T74" fmla="*/ 650 w 653"/>
                  <a:gd name="T75" fmla="*/ 5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3" h="509">
                    <a:moveTo>
                      <a:pt x="650" y="57"/>
                    </a:moveTo>
                    <a:lnTo>
                      <a:pt x="653" y="454"/>
                    </a:lnTo>
                    <a:lnTo>
                      <a:pt x="643" y="480"/>
                    </a:lnTo>
                    <a:lnTo>
                      <a:pt x="623" y="497"/>
                    </a:lnTo>
                    <a:lnTo>
                      <a:pt x="598" y="504"/>
                    </a:lnTo>
                    <a:lnTo>
                      <a:pt x="555" y="507"/>
                    </a:lnTo>
                    <a:lnTo>
                      <a:pt x="550" y="507"/>
                    </a:lnTo>
                    <a:lnTo>
                      <a:pt x="79" y="509"/>
                    </a:lnTo>
                    <a:lnTo>
                      <a:pt x="40" y="499"/>
                    </a:lnTo>
                    <a:lnTo>
                      <a:pt x="23" y="477"/>
                    </a:lnTo>
                    <a:lnTo>
                      <a:pt x="12" y="449"/>
                    </a:lnTo>
                    <a:lnTo>
                      <a:pt x="3" y="412"/>
                    </a:lnTo>
                    <a:lnTo>
                      <a:pt x="0" y="363"/>
                    </a:lnTo>
                    <a:lnTo>
                      <a:pt x="5" y="0"/>
                    </a:lnTo>
                    <a:lnTo>
                      <a:pt x="17" y="14"/>
                    </a:lnTo>
                    <a:lnTo>
                      <a:pt x="23" y="63"/>
                    </a:lnTo>
                    <a:lnTo>
                      <a:pt x="25" y="383"/>
                    </a:lnTo>
                    <a:lnTo>
                      <a:pt x="28" y="427"/>
                    </a:lnTo>
                    <a:lnTo>
                      <a:pt x="45" y="457"/>
                    </a:lnTo>
                    <a:lnTo>
                      <a:pt x="50" y="459"/>
                    </a:lnTo>
                    <a:lnTo>
                      <a:pt x="73" y="474"/>
                    </a:lnTo>
                    <a:lnTo>
                      <a:pt x="68" y="475"/>
                    </a:lnTo>
                    <a:lnTo>
                      <a:pt x="103" y="482"/>
                    </a:lnTo>
                    <a:lnTo>
                      <a:pt x="121" y="479"/>
                    </a:lnTo>
                    <a:lnTo>
                      <a:pt x="104" y="460"/>
                    </a:lnTo>
                    <a:lnTo>
                      <a:pt x="99" y="439"/>
                    </a:lnTo>
                    <a:lnTo>
                      <a:pt x="98" y="406"/>
                    </a:lnTo>
                    <a:lnTo>
                      <a:pt x="104" y="391"/>
                    </a:lnTo>
                    <a:lnTo>
                      <a:pt x="117" y="427"/>
                    </a:lnTo>
                    <a:lnTo>
                      <a:pt x="132" y="457"/>
                    </a:lnTo>
                    <a:lnTo>
                      <a:pt x="152" y="470"/>
                    </a:lnTo>
                    <a:lnTo>
                      <a:pt x="175" y="470"/>
                    </a:lnTo>
                    <a:lnTo>
                      <a:pt x="189" y="464"/>
                    </a:lnTo>
                    <a:lnTo>
                      <a:pt x="180" y="424"/>
                    </a:lnTo>
                    <a:lnTo>
                      <a:pt x="185" y="386"/>
                    </a:lnTo>
                    <a:lnTo>
                      <a:pt x="197" y="431"/>
                    </a:lnTo>
                    <a:lnTo>
                      <a:pt x="213" y="455"/>
                    </a:lnTo>
                    <a:lnTo>
                      <a:pt x="243" y="465"/>
                    </a:lnTo>
                    <a:lnTo>
                      <a:pt x="276" y="470"/>
                    </a:lnTo>
                    <a:lnTo>
                      <a:pt x="300" y="469"/>
                    </a:lnTo>
                    <a:lnTo>
                      <a:pt x="285" y="451"/>
                    </a:lnTo>
                    <a:lnTo>
                      <a:pt x="280" y="431"/>
                    </a:lnTo>
                    <a:lnTo>
                      <a:pt x="278" y="407"/>
                    </a:lnTo>
                    <a:lnTo>
                      <a:pt x="280" y="384"/>
                    </a:lnTo>
                    <a:lnTo>
                      <a:pt x="290" y="419"/>
                    </a:lnTo>
                    <a:lnTo>
                      <a:pt x="309" y="444"/>
                    </a:lnTo>
                    <a:lnTo>
                      <a:pt x="323" y="457"/>
                    </a:lnTo>
                    <a:lnTo>
                      <a:pt x="351" y="464"/>
                    </a:lnTo>
                    <a:lnTo>
                      <a:pt x="386" y="462"/>
                    </a:lnTo>
                    <a:lnTo>
                      <a:pt x="392" y="452"/>
                    </a:lnTo>
                    <a:lnTo>
                      <a:pt x="384" y="432"/>
                    </a:lnTo>
                    <a:lnTo>
                      <a:pt x="381" y="402"/>
                    </a:lnTo>
                    <a:lnTo>
                      <a:pt x="386" y="379"/>
                    </a:lnTo>
                    <a:lnTo>
                      <a:pt x="397" y="407"/>
                    </a:lnTo>
                    <a:lnTo>
                      <a:pt x="412" y="432"/>
                    </a:lnTo>
                    <a:lnTo>
                      <a:pt x="434" y="452"/>
                    </a:lnTo>
                    <a:lnTo>
                      <a:pt x="453" y="464"/>
                    </a:lnTo>
                    <a:lnTo>
                      <a:pt x="492" y="467"/>
                    </a:lnTo>
                    <a:lnTo>
                      <a:pt x="479" y="447"/>
                    </a:lnTo>
                    <a:lnTo>
                      <a:pt x="474" y="421"/>
                    </a:lnTo>
                    <a:lnTo>
                      <a:pt x="474" y="399"/>
                    </a:lnTo>
                    <a:lnTo>
                      <a:pt x="492" y="432"/>
                    </a:lnTo>
                    <a:lnTo>
                      <a:pt x="511" y="451"/>
                    </a:lnTo>
                    <a:lnTo>
                      <a:pt x="534" y="462"/>
                    </a:lnTo>
                    <a:lnTo>
                      <a:pt x="560" y="465"/>
                    </a:lnTo>
                    <a:lnTo>
                      <a:pt x="544" y="442"/>
                    </a:lnTo>
                    <a:lnTo>
                      <a:pt x="539" y="414"/>
                    </a:lnTo>
                    <a:lnTo>
                      <a:pt x="542" y="394"/>
                    </a:lnTo>
                    <a:lnTo>
                      <a:pt x="559" y="427"/>
                    </a:lnTo>
                    <a:lnTo>
                      <a:pt x="579" y="444"/>
                    </a:lnTo>
                    <a:lnTo>
                      <a:pt x="593" y="455"/>
                    </a:lnTo>
                    <a:lnTo>
                      <a:pt x="610" y="451"/>
                    </a:lnTo>
                    <a:lnTo>
                      <a:pt x="618" y="439"/>
                    </a:lnTo>
                    <a:lnTo>
                      <a:pt x="628" y="417"/>
                    </a:lnTo>
                    <a:lnTo>
                      <a:pt x="618" y="42"/>
                    </a:lnTo>
                    <a:lnTo>
                      <a:pt x="650" y="57"/>
                    </a:lnTo>
                    <a:close/>
                  </a:path>
                </a:pathLst>
              </a:cu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26" name="Freeform 22"/>
              <p:cNvSpPr>
                <a:spLocks/>
              </p:cNvSpPr>
              <p:nvPr/>
            </p:nvSpPr>
            <p:spPr bwMode="auto">
              <a:xfrm>
                <a:off x="2814" y="2153"/>
                <a:ext cx="30" cy="339"/>
              </a:xfrm>
              <a:custGeom>
                <a:avLst/>
                <a:gdLst>
                  <a:gd name="T0" fmla="*/ 13 w 30"/>
                  <a:gd name="T1" fmla="*/ 23 h 339"/>
                  <a:gd name="T2" fmla="*/ 0 w 30"/>
                  <a:gd name="T3" fmla="*/ 339 h 339"/>
                  <a:gd name="T4" fmla="*/ 12 w 30"/>
                  <a:gd name="T5" fmla="*/ 316 h 339"/>
                  <a:gd name="T6" fmla="*/ 30 w 30"/>
                  <a:gd name="T7" fmla="*/ 17 h 339"/>
                  <a:gd name="T8" fmla="*/ 10 w 30"/>
                  <a:gd name="T9" fmla="*/ 0 h 339"/>
                  <a:gd name="T10" fmla="*/ 13 w 30"/>
                  <a:gd name="T11" fmla="*/ 23 h 339"/>
                </a:gdLst>
                <a:ahLst/>
                <a:cxnLst>
                  <a:cxn ang="0">
                    <a:pos x="T0" y="T1"/>
                  </a:cxn>
                  <a:cxn ang="0">
                    <a:pos x="T2" y="T3"/>
                  </a:cxn>
                  <a:cxn ang="0">
                    <a:pos x="T4" y="T5"/>
                  </a:cxn>
                  <a:cxn ang="0">
                    <a:pos x="T6" y="T7"/>
                  </a:cxn>
                  <a:cxn ang="0">
                    <a:pos x="T8" y="T9"/>
                  </a:cxn>
                  <a:cxn ang="0">
                    <a:pos x="T10" y="T11"/>
                  </a:cxn>
                </a:cxnLst>
                <a:rect l="0" t="0" r="r" b="b"/>
                <a:pathLst>
                  <a:path w="30" h="339">
                    <a:moveTo>
                      <a:pt x="13" y="23"/>
                    </a:moveTo>
                    <a:lnTo>
                      <a:pt x="0" y="339"/>
                    </a:lnTo>
                    <a:lnTo>
                      <a:pt x="12" y="316"/>
                    </a:lnTo>
                    <a:lnTo>
                      <a:pt x="30" y="17"/>
                    </a:lnTo>
                    <a:lnTo>
                      <a:pt x="10" y="0"/>
                    </a:lnTo>
                    <a:lnTo>
                      <a:pt x="13" y="23"/>
                    </a:lnTo>
                    <a:close/>
                  </a:path>
                </a:pathLst>
              </a:cu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27" name="Freeform 23"/>
              <p:cNvSpPr>
                <a:spLocks/>
              </p:cNvSpPr>
              <p:nvPr/>
            </p:nvSpPr>
            <p:spPr bwMode="auto">
              <a:xfrm>
                <a:off x="2893" y="2172"/>
                <a:ext cx="23" cy="324"/>
              </a:xfrm>
              <a:custGeom>
                <a:avLst/>
                <a:gdLst>
                  <a:gd name="T0" fmla="*/ 4 w 23"/>
                  <a:gd name="T1" fmla="*/ 35 h 324"/>
                  <a:gd name="T2" fmla="*/ 4 w 23"/>
                  <a:gd name="T3" fmla="*/ 71 h 324"/>
                  <a:gd name="T4" fmla="*/ 4 w 23"/>
                  <a:gd name="T5" fmla="*/ 324 h 324"/>
                  <a:gd name="T6" fmla="*/ 14 w 23"/>
                  <a:gd name="T7" fmla="*/ 301 h 324"/>
                  <a:gd name="T8" fmla="*/ 20 w 23"/>
                  <a:gd name="T9" fmla="*/ 94 h 324"/>
                  <a:gd name="T10" fmla="*/ 23 w 23"/>
                  <a:gd name="T11" fmla="*/ 35 h 324"/>
                  <a:gd name="T12" fmla="*/ 19 w 23"/>
                  <a:gd name="T13" fmla="*/ 0 h 324"/>
                  <a:gd name="T14" fmla="*/ 4 w 23"/>
                  <a:gd name="T15" fmla="*/ 3 h 324"/>
                  <a:gd name="T16" fmla="*/ 0 w 23"/>
                  <a:gd name="T17" fmla="*/ 11 h 324"/>
                  <a:gd name="T18" fmla="*/ 4 w 23"/>
                  <a:gd name="T19" fmla="*/ 3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24">
                    <a:moveTo>
                      <a:pt x="4" y="35"/>
                    </a:moveTo>
                    <a:lnTo>
                      <a:pt x="4" y="71"/>
                    </a:lnTo>
                    <a:lnTo>
                      <a:pt x="4" y="324"/>
                    </a:lnTo>
                    <a:lnTo>
                      <a:pt x="14" y="301"/>
                    </a:lnTo>
                    <a:lnTo>
                      <a:pt x="20" y="94"/>
                    </a:lnTo>
                    <a:lnTo>
                      <a:pt x="23" y="35"/>
                    </a:lnTo>
                    <a:lnTo>
                      <a:pt x="19" y="0"/>
                    </a:lnTo>
                    <a:lnTo>
                      <a:pt x="4" y="3"/>
                    </a:lnTo>
                    <a:lnTo>
                      <a:pt x="0" y="11"/>
                    </a:lnTo>
                    <a:lnTo>
                      <a:pt x="4" y="35"/>
                    </a:lnTo>
                    <a:close/>
                  </a:path>
                </a:pathLst>
              </a:cu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28" name="Freeform 24"/>
              <p:cNvSpPr>
                <a:spLocks/>
              </p:cNvSpPr>
              <p:nvPr/>
            </p:nvSpPr>
            <p:spPr bwMode="auto">
              <a:xfrm>
                <a:off x="3093" y="2155"/>
                <a:ext cx="24" cy="329"/>
              </a:xfrm>
              <a:custGeom>
                <a:avLst/>
                <a:gdLst>
                  <a:gd name="T0" fmla="*/ 5 w 24"/>
                  <a:gd name="T1" fmla="*/ 51 h 329"/>
                  <a:gd name="T2" fmla="*/ 5 w 24"/>
                  <a:gd name="T3" fmla="*/ 88 h 329"/>
                  <a:gd name="T4" fmla="*/ 0 w 24"/>
                  <a:gd name="T5" fmla="*/ 329 h 329"/>
                  <a:gd name="T6" fmla="*/ 13 w 24"/>
                  <a:gd name="T7" fmla="*/ 273 h 329"/>
                  <a:gd name="T8" fmla="*/ 21 w 24"/>
                  <a:gd name="T9" fmla="*/ 111 h 329"/>
                  <a:gd name="T10" fmla="*/ 24 w 24"/>
                  <a:gd name="T11" fmla="*/ 51 h 329"/>
                  <a:gd name="T12" fmla="*/ 5 w 24"/>
                  <a:gd name="T13" fmla="*/ 0 h 329"/>
                  <a:gd name="T14" fmla="*/ 5 w 24"/>
                  <a:gd name="T15" fmla="*/ 51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29">
                    <a:moveTo>
                      <a:pt x="5" y="51"/>
                    </a:moveTo>
                    <a:lnTo>
                      <a:pt x="5" y="88"/>
                    </a:lnTo>
                    <a:lnTo>
                      <a:pt x="0" y="329"/>
                    </a:lnTo>
                    <a:lnTo>
                      <a:pt x="13" y="273"/>
                    </a:lnTo>
                    <a:lnTo>
                      <a:pt x="21" y="111"/>
                    </a:lnTo>
                    <a:lnTo>
                      <a:pt x="24" y="51"/>
                    </a:lnTo>
                    <a:lnTo>
                      <a:pt x="5" y="0"/>
                    </a:lnTo>
                    <a:lnTo>
                      <a:pt x="5" y="51"/>
                    </a:lnTo>
                    <a:close/>
                  </a:path>
                </a:pathLst>
              </a:cu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29" name="Freeform 25"/>
              <p:cNvSpPr>
                <a:spLocks/>
              </p:cNvSpPr>
              <p:nvPr/>
            </p:nvSpPr>
            <p:spPr bwMode="auto">
              <a:xfrm>
                <a:off x="3195" y="2162"/>
                <a:ext cx="24" cy="329"/>
              </a:xfrm>
              <a:custGeom>
                <a:avLst/>
                <a:gdLst>
                  <a:gd name="T0" fmla="*/ 5 w 24"/>
                  <a:gd name="T1" fmla="*/ 51 h 329"/>
                  <a:gd name="T2" fmla="*/ 5 w 24"/>
                  <a:gd name="T3" fmla="*/ 88 h 329"/>
                  <a:gd name="T4" fmla="*/ 0 w 24"/>
                  <a:gd name="T5" fmla="*/ 329 h 329"/>
                  <a:gd name="T6" fmla="*/ 11 w 24"/>
                  <a:gd name="T7" fmla="*/ 301 h 329"/>
                  <a:gd name="T8" fmla="*/ 21 w 24"/>
                  <a:gd name="T9" fmla="*/ 111 h 329"/>
                  <a:gd name="T10" fmla="*/ 24 w 24"/>
                  <a:gd name="T11" fmla="*/ 51 h 329"/>
                  <a:gd name="T12" fmla="*/ 5 w 24"/>
                  <a:gd name="T13" fmla="*/ 0 h 329"/>
                  <a:gd name="T14" fmla="*/ 5 w 24"/>
                  <a:gd name="T15" fmla="*/ 51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29">
                    <a:moveTo>
                      <a:pt x="5" y="51"/>
                    </a:moveTo>
                    <a:lnTo>
                      <a:pt x="5" y="88"/>
                    </a:lnTo>
                    <a:lnTo>
                      <a:pt x="0" y="329"/>
                    </a:lnTo>
                    <a:lnTo>
                      <a:pt x="11" y="301"/>
                    </a:lnTo>
                    <a:lnTo>
                      <a:pt x="21" y="111"/>
                    </a:lnTo>
                    <a:lnTo>
                      <a:pt x="24" y="51"/>
                    </a:lnTo>
                    <a:lnTo>
                      <a:pt x="5" y="0"/>
                    </a:lnTo>
                    <a:lnTo>
                      <a:pt x="5" y="51"/>
                    </a:lnTo>
                    <a:close/>
                  </a:path>
                </a:pathLst>
              </a:cu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30" name="Freeform 26"/>
              <p:cNvSpPr>
                <a:spLocks/>
              </p:cNvSpPr>
              <p:nvPr/>
            </p:nvSpPr>
            <p:spPr bwMode="auto">
              <a:xfrm>
                <a:off x="2983" y="2239"/>
                <a:ext cx="17" cy="268"/>
              </a:xfrm>
              <a:custGeom>
                <a:avLst/>
                <a:gdLst>
                  <a:gd name="T0" fmla="*/ 2 w 17"/>
                  <a:gd name="T1" fmla="*/ 239 h 268"/>
                  <a:gd name="T2" fmla="*/ 2 w 17"/>
                  <a:gd name="T3" fmla="*/ 208 h 268"/>
                  <a:gd name="T4" fmla="*/ 2 w 17"/>
                  <a:gd name="T5" fmla="*/ 0 h 268"/>
                  <a:gd name="T6" fmla="*/ 9 w 17"/>
                  <a:gd name="T7" fmla="*/ 19 h 268"/>
                  <a:gd name="T8" fmla="*/ 14 w 17"/>
                  <a:gd name="T9" fmla="*/ 189 h 268"/>
                  <a:gd name="T10" fmla="*/ 17 w 17"/>
                  <a:gd name="T11" fmla="*/ 239 h 268"/>
                  <a:gd name="T12" fmla="*/ 13 w 17"/>
                  <a:gd name="T13" fmla="*/ 268 h 268"/>
                  <a:gd name="T14" fmla="*/ 2 w 17"/>
                  <a:gd name="T15" fmla="*/ 265 h 268"/>
                  <a:gd name="T16" fmla="*/ 0 w 17"/>
                  <a:gd name="T17" fmla="*/ 258 h 268"/>
                  <a:gd name="T18" fmla="*/ 2 w 17"/>
                  <a:gd name="T19" fmla="*/ 239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68">
                    <a:moveTo>
                      <a:pt x="2" y="239"/>
                    </a:moveTo>
                    <a:lnTo>
                      <a:pt x="2" y="208"/>
                    </a:lnTo>
                    <a:lnTo>
                      <a:pt x="2" y="0"/>
                    </a:lnTo>
                    <a:lnTo>
                      <a:pt x="9" y="19"/>
                    </a:lnTo>
                    <a:lnTo>
                      <a:pt x="14" y="189"/>
                    </a:lnTo>
                    <a:lnTo>
                      <a:pt x="17" y="239"/>
                    </a:lnTo>
                    <a:lnTo>
                      <a:pt x="13" y="268"/>
                    </a:lnTo>
                    <a:lnTo>
                      <a:pt x="2" y="265"/>
                    </a:lnTo>
                    <a:lnTo>
                      <a:pt x="0" y="258"/>
                    </a:lnTo>
                    <a:lnTo>
                      <a:pt x="2" y="239"/>
                    </a:lnTo>
                    <a:close/>
                  </a:path>
                </a:pathLst>
              </a:cu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31" name="Freeform 27"/>
              <p:cNvSpPr>
                <a:spLocks/>
              </p:cNvSpPr>
              <p:nvPr/>
            </p:nvSpPr>
            <p:spPr bwMode="auto">
              <a:xfrm>
                <a:off x="3236" y="2628"/>
                <a:ext cx="146" cy="156"/>
              </a:xfrm>
              <a:custGeom>
                <a:avLst/>
                <a:gdLst>
                  <a:gd name="T0" fmla="*/ 91 w 146"/>
                  <a:gd name="T1" fmla="*/ 0 h 156"/>
                  <a:gd name="T2" fmla="*/ 114 w 146"/>
                  <a:gd name="T3" fmla="*/ 23 h 156"/>
                  <a:gd name="T4" fmla="*/ 134 w 146"/>
                  <a:gd name="T5" fmla="*/ 63 h 156"/>
                  <a:gd name="T6" fmla="*/ 143 w 146"/>
                  <a:gd name="T7" fmla="*/ 98 h 156"/>
                  <a:gd name="T8" fmla="*/ 146 w 146"/>
                  <a:gd name="T9" fmla="*/ 128 h 156"/>
                  <a:gd name="T10" fmla="*/ 138 w 146"/>
                  <a:gd name="T11" fmla="*/ 144 h 156"/>
                  <a:gd name="T12" fmla="*/ 113 w 146"/>
                  <a:gd name="T13" fmla="*/ 154 h 156"/>
                  <a:gd name="T14" fmla="*/ 108 w 146"/>
                  <a:gd name="T15" fmla="*/ 156 h 156"/>
                  <a:gd name="T16" fmla="*/ 85 w 146"/>
                  <a:gd name="T17" fmla="*/ 156 h 156"/>
                  <a:gd name="T18" fmla="*/ 68 w 146"/>
                  <a:gd name="T19" fmla="*/ 133 h 156"/>
                  <a:gd name="T20" fmla="*/ 56 w 146"/>
                  <a:gd name="T21" fmla="*/ 100 h 156"/>
                  <a:gd name="T22" fmla="*/ 40 w 146"/>
                  <a:gd name="T23" fmla="*/ 60 h 156"/>
                  <a:gd name="T24" fmla="*/ 15 w 146"/>
                  <a:gd name="T25" fmla="*/ 32 h 156"/>
                  <a:gd name="T26" fmla="*/ 0 w 146"/>
                  <a:gd name="T27" fmla="*/ 10 h 156"/>
                  <a:gd name="T28" fmla="*/ 32 w 146"/>
                  <a:gd name="T29" fmla="*/ 5 h 156"/>
                  <a:gd name="T30" fmla="*/ 60 w 146"/>
                  <a:gd name="T31" fmla="*/ 41 h 156"/>
                  <a:gd name="T32" fmla="*/ 60 w 146"/>
                  <a:gd name="T33" fmla="*/ 46 h 156"/>
                  <a:gd name="T34" fmla="*/ 75 w 146"/>
                  <a:gd name="T35" fmla="*/ 81 h 156"/>
                  <a:gd name="T36" fmla="*/ 91 w 146"/>
                  <a:gd name="T37" fmla="*/ 116 h 156"/>
                  <a:gd name="T38" fmla="*/ 103 w 146"/>
                  <a:gd name="T39" fmla="*/ 138 h 156"/>
                  <a:gd name="T40" fmla="*/ 123 w 146"/>
                  <a:gd name="T41" fmla="*/ 124 h 156"/>
                  <a:gd name="T42" fmla="*/ 121 w 146"/>
                  <a:gd name="T43" fmla="*/ 105 h 156"/>
                  <a:gd name="T44" fmla="*/ 113 w 146"/>
                  <a:gd name="T45" fmla="*/ 66 h 156"/>
                  <a:gd name="T46" fmla="*/ 95 w 146"/>
                  <a:gd name="T47" fmla="*/ 41 h 156"/>
                  <a:gd name="T48" fmla="*/ 73 w 146"/>
                  <a:gd name="T49" fmla="*/ 22 h 156"/>
                  <a:gd name="T50" fmla="*/ 61 w 146"/>
                  <a:gd name="T51" fmla="*/ 5 h 156"/>
                  <a:gd name="T52" fmla="*/ 91 w 146"/>
                  <a:gd name="T5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156">
                    <a:moveTo>
                      <a:pt x="91" y="0"/>
                    </a:moveTo>
                    <a:lnTo>
                      <a:pt x="114" y="23"/>
                    </a:lnTo>
                    <a:lnTo>
                      <a:pt x="134" y="63"/>
                    </a:lnTo>
                    <a:lnTo>
                      <a:pt x="143" y="98"/>
                    </a:lnTo>
                    <a:lnTo>
                      <a:pt x="146" y="128"/>
                    </a:lnTo>
                    <a:lnTo>
                      <a:pt x="138" y="144"/>
                    </a:lnTo>
                    <a:lnTo>
                      <a:pt x="113" y="154"/>
                    </a:lnTo>
                    <a:lnTo>
                      <a:pt x="108" y="156"/>
                    </a:lnTo>
                    <a:lnTo>
                      <a:pt x="85" y="156"/>
                    </a:lnTo>
                    <a:lnTo>
                      <a:pt x="68" y="133"/>
                    </a:lnTo>
                    <a:lnTo>
                      <a:pt x="56" y="100"/>
                    </a:lnTo>
                    <a:lnTo>
                      <a:pt x="40" y="60"/>
                    </a:lnTo>
                    <a:lnTo>
                      <a:pt x="15" y="32"/>
                    </a:lnTo>
                    <a:lnTo>
                      <a:pt x="0" y="10"/>
                    </a:lnTo>
                    <a:lnTo>
                      <a:pt x="32" y="5"/>
                    </a:lnTo>
                    <a:lnTo>
                      <a:pt x="60" y="41"/>
                    </a:lnTo>
                    <a:lnTo>
                      <a:pt x="60" y="46"/>
                    </a:lnTo>
                    <a:lnTo>
                      <a:pt x="75" y="81"/>
                    </a:lnTo>
                    <a:lnTo>
                      <a:pt x="91" y="116"/>
                    </a:lnTo>
                    <a:lnTo>
                      <a:pt x="103" y="138"/>
                    </a:lnTo>
                    <a:lnTo>
                      <a:pt x="123" y="124"/>
                    </a:lnTo>
                    <a:lnTo>
                      <a:pt x="121" y="105"/>
                    </a:lnTo>
                    <a:lnTo>
                      <a:pt x="113" y="66"/>
                    </a:lnTo>
                    <a:lnTo>
                      <a:pt x="95" y="41"/>
                    </a:lnTo>
                    <a:lnTo>
                      <a:pt x="73" y="22"/>
                    </a:lnTo>
                    <a:lnTo>
                      <a:pt x="61" y="5"/>
                    </a:lnTo>
                    <a:lnTo>
                      <a:pt x="91" y="0"/>
                    </a:lnTo>
                    <a:close/>
                  </a:path>
                </a:pathLst>
              </a:cu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32" name="Freeform 28"/>
              <p:cNvSpPr>
                <a:spLocks/>
              </p:cNvSpPr>
              <p:nvPr/>
            </p:nvSpPr>
            <p:spPr bwMode="auto">
              <a:xfrm>
                <a:off x="2745" y="2631"/>
                <a:ext cx="132" cy="147"/>
              </a:xfrm>
              <a:custGeom>
                <a:avLst/>
                <a:gdLst>
                  <a:gd name="T0" fmla="*/ 26 w 132"/>
                  <a:gd name="T1" fmla="*/ 0 h 147"/>
                  <a:gd name="T2" fmla="*/ 8 w 132"/>
                  <a:gd name="T3" fmla="*/ 38 h 147"/>
                  <a:gd name="T4" fmla="*/ 0 w 132"/>
                  <a:gd name="T5" fmla="*/ 88 h 147"/>
                  <a:gd name="T6" fmla="*/ 0 w 132"/>
                  <a:gd name="T7" fmla="*/ 120 h 147"/>
                  <a:gd name="T8" fmla="*/ 15 w 132"/>
                  <a:gd name="T9" fmla="*/ 138 h 147"/>
                  <a:gd name="T10" fmla="*/ 46 w 132"/>
                  <a:gd name="T11" fmla="*/ 147 h 147"/>
                  <a:gd name="T12" fmla="*/ 73 w 132"/>
                  <a:gd name="T13" fmla="*/ 143 h 147"/>
                  <a:gd name="T14" fmla="*/ 86 w 132"/>
                  <a:gd name="T15" fmla="*/ 118 h 147"/>
                  <a:gd name="T16" fmla="*/ 96 w 132"/>
                  <a:gd name="T17" fmla="*/ 78 h 147"/>
                  <a:gd name="T18" fmla="*/ 111 w 132"/>
                  <a:gd name="T19" fmla="*/ 40 h 147"/>
                  <a:gd name="T20" fmla="*/ 132 w 132"/>
                  <a:gd name="T21" fmla="*/ 8 h 147"/>
                  <a:gd name="T22" fmla="*/ 101 w 132"/>
                  <a:gd name="T23" fmla="*/ 10 h 147"/>
                  <a:gd name="T24" fmla="*/ 96 w 132"/>
                  <a:gd name="T25" fmla="*/ 13 h 147"/>
                  <a:gd name="T26" fmla="*/ 73 w 132"/>
                  <a:gd name="T27" fmla="*/ 68 h 147"/>
                  <a:gd name="T28" fmla="*/ 56 w 132"/>
                  <a:gd name="T29" fmla="*/ 113 h 147"/>
                  <a:gd name="T30" fmla="*/ 54 w 132"/>
                  <a:gd name="T31" fmla="*/ 118 h 147"/>
                  <a:gd name="T32" fmla="*/ 43 w 132"/>
                  <a:gd name="T33" fmla="*/ 123 h 147"/>
                  <a:gd name="T34" fmla="*/ 23 w 132"/>
                  <a:gd name="T35" fmla="*/ 111 h 147"/>
                  <a:gd name="T36" fmla="*/ 20 w 132"/>
                  <a:gd name="T37" fmla="*/ 86 h 147"/>
                  <a:gd name="T38" fmla="*/ 36 w 132"/>
                  <a:gd name="T39" fmla="*/ 38 h 147"/>
                  <a:gd name="T40" fmla="*/ 58 w 132"/>
                  <a:gd name="T41" fmla="*/ 6 h 147"/>
                  <a:gd name="T42" fmla="*/ 26 w 132"/>
                  <a:gd name="T4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2" h="147">
                    <a:moveTo>
                      <a:pt x="26" y="0"/>
                    </a:moveTo>
                    <a:lnTo>
                      <a:pt x="8" y="38"/>
                    </a:lnTo>
                    <a:lnTo>
                      <a:pt x="0" y="88"/>
                    </a:lnTo>
                    <a:lnTo>
                      <a:pt x="0" y="120"/>
                    </a:lnTo>
                    <a:lnTo>
                      <a:pt x="15" y="138"/>
                    </a:lnTo>
                    <a:lnTo>
                      <a:pt x="46" y="147"/>
                    </a:lnTo>
                    <a:lnTo>
                      <a:pt x="73" y="143"/>
                    </a:lnTo>
                    <a:lnTo>
                      <a:pt x="86" y="118"/>
                    </a:lnTo>
                    <a:lnTo>
                      <a:pt x="96" y="78"/>
                    </a:lnTo>
                    <a:lnTo>
                      <a:pt x="111" y="40"/>
                    </a:lnTo>
                    <a:lnTo>
                      <a:pt x="132" y="8"/>
                    </a:lnTo>
                    <a:lnTo>
                      <a:pt x="101" y="10"/>
                    </a:lnTo>
                    <a:lnTo>
                      <a:pt x="96" y="13"/>
                    </a:lnTo>
                    <a:lnTo>
                      <a:pt x="73" y="68"/>
                    </a:lnTo>
                    <a:lnTo>
                      <a:pt x="56" y="113"/>
                    </a:lnTo>
                    <a:lnTo>
                      <a:pt x="54" y="118"/>
                    </a:lnTo>
                    <a:lnTo>
                      <a:pt x="43" y="123"/>
                    </a:lnTo>
                    <a:lnTo>
                      <a:pt x="23" y="111"/>
                    </a:lnTo>
                    <a:lnTo>
                      <a:pt x="20" y="86"/>
                    </a:lnTo>
                    <a:lnTo>
                      <a:pt x="36" y="38"/>
                    </a:lnTo>
                    <a:lnTo>
                      <a:pt x="58" y="6"/>
                    </a:lnTo>
                    <a:lnTo>
                      <a:pt x="26" y="0"/>
                    </a:lnTo>
                    <a:close/>
                  </a:path>
                </a:pathLst>
              </a:cu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938" name="Group 34"/>
            <p:cNvGrpSpPr>
              <a:grpSpLocks/>
            </p:cNvGrpSpPr>
            <p:nvPr/>
          </p:nvGrpSpPr>
          <p:grpSpPr bwMode="auto">
            <a:xfrm>
              <a:off x="2784" y="1632"/>
              <a:ext cx="536" cy="437"/>
              <a:chOff x="2744" y="1534"/>
              <a:chExt cx="536" cy="437"/>
            </a:xfrm>
          </p:grpSpPr>
          <p:sp>
            <p:nvSpPr>
              <p:cNvPr id="123934" name="Freeform 30"/>
              <p:cNvSpPr>
                <a:spLocks/>
              </p:cNvSpPr>
              <p:nvPr/>
            </p:nvSpPr>
            <p:spPr bwMode="auto">
              <a:xfrm>
                <a:off x="3216" y="1576"/>
                <a:ext cx="64" cy="395"/>
              </a:xfrm>
              <a:custGeom>
                <a:avLst/>
                <a:gdLst>
                  <a:gd name="T0" fmla="*/ 30 w 64"/>
                  <a:gd name="T1" fmla="*/ 20 h 395"/>
                  <a:gd name="T2" fmla="*/ 38 w 64"/>
                  <a:gd name="T3" fmla="*/ 43 h 395"/>
                  <a:gd name="T4" fmla="*/ 36 w 64"/>
                  <a:gd name="T5" fmla="*/ 61 h 395"/>
                  <a:gd name="T6" fmla="*/ 27 w 64"/>
                  <a:gd name="T7" fmla="*/ 79 h 395"/>
                  <a:gd name="T8" fmla="*/ 12 w 64"/>
                  <a:gd name="T9" fmla="*/ 98 h 395"/>
                  <a:gd name="T10" fmla="*/ 4 w 64"/>
                  <a:gd name="T11" fmla="*/ 118 h 395"/>
                  <a:gd name="T12" fmla="*/ 0 w 64"/>
                  <a:gd name="T13" fmla="*/ 137 h 395"/>
                  <a:gd name="T14" fmla="*/ 8 w 64"/>
                  <a:gd name="T15" fmla="*/ 157 h 395"/>
                  <a:gd name="T16" fmla="*/ 23 w 64"/>
                  <a:gd name="T17" fmla="*/ 169 h 395"/>
                  <a:gd name="T18" fmla="*/ 30 w 64"/>
                  <a:gd name="T19" fmla="*/ 175 h 395"/>
                  <a:gd name="T20" fmla="*/ 27 w 64"/>
                  <a:gd name="T21" fmla="*/ 185 h 395"/>
                  <a:gd name="T22" fmla="*/ 12 w 64"/>
                  <a:gd name="T23" fmla="*/ 199 h 395"/>
                  <a:gd name="T24" fmla="*/ 2 w 64"/>
                  <a:gd name="T25" fmla="*/ 223 h 395"/>
                  <a:gd name="T26" fmla="*/ 0 w 64"/>
                  <a:gd name="T27" fmla="*/ 252 h 395"/>
                  <a:gd name="T28" fmla="*/ 10 w 64"/>
                  <a:gd name="T29" fmla="*/ 270 h 395"/>
                  <a:gd name="T30" fmla="*/ 25 w 64"/>
                  <a:gd name="T31" fmla="*/ 282 h 395"/>
                  <a:gd name="T32" fmla="*/ 30 w 64"/>
                  <a:gd name="T33" fmla="*/ 297 h 395"/>
                  <a:gd name="T34" fmla="*/ 23 w 64"/>
                  <a:gd name="T35" fmla="*/ 316 h 395"/>
                  <a:gd name="T36" fmla="*/ 13 w 64"/>
                  <a:gd name="T37" fmla="*/ 334 h 395"/>
                  <a:gd name="T38" fmla="*/ 4 w 64"/>
                  <a:gd name="T39" fmla="*/ 350 h 395"/>
                  <a:gd name="T40" fmla="*/ 5 w 64"/>
                  <a:gd name="T41" fmla="*/ 370 h 395"/>
                  <a:gd name="T42" fmla="*/ 23 w 64"/>
                  <a:gd name="T43" fmla="*/ 395 h 395"/>
                  <a:gd name="T44" fmla="*/ 22 w 64"/>
                  <a:gd name="T45" fmla="*/ 365 h 395"/>
                  <a:gd name="T46" fmla="*/ 33 w 64"/>
                  <a:gd name="T47" fmla="*/ 344 h 395"/>
                  <a:gd name="T48" fmla="*/ 50 w 64"/>
                  <a:gd name="T49" fmla="*/ 322 h 395"/>
                  <a:gd name="T50" fmla="*/ 58 w 64"/>
                  <a:gd name="T51" fmla="*/ 299 h 395"/>
                  <a:gd name="T52" fmla="*/ 53 w 64"/>
                  <a:gd name="T53" fmla="*/ 276 h 395"/>
                  <a:gd name="T54" fmla="*/ 38 w 64"/>
                  <a:gd name="T55" fmla="*/ 257 h 395"/>
                  <a:gd name="T56" fmla="*/ 30 w 64"/>
                  <a:gd name="T57" fmla="*/ 240 h 395"/>
                  <a:gd name="T58" fmla="*/ 28 w 64"/>
                  <a:gd name="T59" fmla="*/ 225 h 395"/>
                  <a:gd name="T60" fmla="*/ 36 w 64"/>
                  <a:gd name="T61" fmla="*/ 212 h 395"/>
                  <a:gd name="T62" fmla="*/ 50 w 64"/>
                  <a:gd name="T63" fmla="*/ 194 h 395"/>
                  <a:gd name="T64" fmla="*/ 54 w 64"/>
                  <a:gd name="T65" fmla="*/ 175 h 395"/>
                  <a:gd name="T66" fmla="*/ 51 w 64"/>
                  <a:gd name="T67" fmla="*/ 161 h 395"/>
                  <a:gd name="T68" fmla="*/ 38 w 64"/>
                  <a:gd name="T69" fmla="*/ 147 h 395"/>
                  <a:gd name="T70" fmla="*/ 28 w 64"/>
                  <a:gd name="T71" fmla="*/ 131 h 395"/>
                  <a:gd name="T72" fmla="*/ 30 w 64"/>
                  <a:gd name="T73" fmla="*/ 109 h 395"/>
                  <a:gd name="T74" fmla="*/ 40 w 64"/>
                  <a:gd name="T75" fmla="*/ 94 h 395"/>
                  <a:gd name="T76" fmla="*/ 51 w 64"/>
                  <a:gd name="T77" fmla="*/ 81 h 395"/>
                  <a:gd name="T78" fmla="*/ 64 w 64"/>
                  <a:gd name="T79" fmla="*/ 56 h 395"/>
                  <a:gd name="T80" fmla="*/ 63 w 64"/>
                  <a:gd name="T81" fmla="*/ 43 h 395"/>
                  <a:gd name="T82" fmla="*/ 51 w 64"/>
                  <a:gd name="T83" fmla="*/ 26 h 395"/>
                  <a:gd name="T84" fmla="*/ 36 w 64"/>
                  <a:gd name="T85" fmla="*/ 13 h 395"/>
                  <a:gd name="T86" fmla="*/ 23 w 64"/>
                  <a:gd name="T87" fmla="*/ 0 h 395"/>
                  <a:gd name="T88" fmla="*/ 30 w 64"/>
                  <a:gd name="T89" fmla="*/ 2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 h="395">
                    <a:moveTo>
                      <a:pt x="30" y="20"/>
                    </a:moveTo>
                    <a:lnTo>
                      <a:pt x="38" y="43"/>
                    </a:lnTo>
                    <a:lnTo>
                      <a:pt x="36" y="61"/>
                    </a:lnTo>
                    <a:lnTo>
                      <a:pt x="27" y="79"/>
                    </a:lnTo>
                    <a:lnTo>
                      <a:pt x="12" y="98"/>
                    </a:lnTo>
                    <a:lnTo>
                      <a:pt x="4" y="118"/>
                    </a:lnTo>
                    <a:lnTo>
                      <a:pt x="0" y="137"/>
                    </a:lnTo>
                    <a:lnTo>
                      <a:pt x="8" y="157"/>
                    </a:lnTo>
                    <a:lnTo>
                      <a:pt x="23" y="169"/>
                    </a:lnTo>
                    <a:lnTo>
                      <a:pt x="30" y="175"/>
                    </a:lnTo>
                    <a:lnTo>
                      <a:pt x="27" y="185"/>
                    </a:lnTo>
                    <a:lnTo>
                      <a:pt x="12" y="199"/>
                    </a:lnTo>
                    <a:lnTo>
                      <a:pt x="2" y="223"/>
                    </a:lnTo>
                    <a:lnTo>
                      <a:pt x="0" y="252"/>
                    </a:lnTo>
                    <a:lnTo>
                      <a:pt x="10" y="270"/>
                    </a:lnTo>
                    <a:lnTo>
                      <a:pt x="25" y="282"/>
                    </a:lnTo>
                    <a:lnTo>
                      <a:pt x="30" y="297"/>
                    </a:lnTo>
                    <a:lnTo>
                      <a:pt x="23" y="316"/>
                    </a:lnTo>
                    <a:lnTo>
                      <a:pt x="13" y="334"/>
                    </a:lnTo>
                    <a:lnTo>
                      <a:pt x="4" y="350"/>
                    </a:lnTo>
                    <a:lnTo>
                      <a:pt x="5" y="370"/>
                    </a:lnTo>
                    <a:lnTo>
                      <a:pt x="23" y="395"/>
                    </a:lnTo>
                    <a:lnTo>
                      <a:pt x="22" y="365"/>
                    </a:lnTo>
                    <a:lnTo>
                      <a:pt x="33" y="344"/>
                    </a:lnTo>
                    <a:lnTo>
                      <a:pt x="50" y="322"/>
                    </a:lnTo>
                    <a:lnTo>
                      <a:pt x="58" y="299"/>
                    </a:lnTo>
                    <a:lnTo>
                      <a:pt x="53" y="276"/>
                    </a:lnTo>
                    <a:lnTo>
                      <a:pt x="38" y="257"/>
                    </a:lnTo>
                    <a:lnTo>
                      <a:pt x="30" y="240"/>
                    </a:lnTo>
                    <a:lnTo>
                      <a:pt x="28" y="225"/>
                    </a:lnTo>
                    <a:lnTo>
                      <a:pt x="36" y="212"/>
                    </a:lnTo>
                    <a:lnTo>
                      <a:pt x="50" y="194"/>
                    </a:lnTo>
                    <a:lnTo>
                      <a:pt x="54" y="175"/>
                    </a:lnTo>
                    <a:lnTo>
                      <a:pt x="51" y="161"/>
                    </a:lnTo>
                    <a:lnTo>
                      <a:pt x="38" y="147"/>
                    </a:lnTo>
                    <a:lnTo>
                      <a:pt x="28" y="131"/>
                    </a:lnTo>
                    <a:lnTo>
                      <a:pt x="30" y="109"/>
                    </a:lnTo>
                    <a:lnTo>
                      <a:pt x="40" y="94"/>
                    </a:lnTo>
                    <a:lnTo>
                      <a:pt x="51" y="81"/>
                    </a:lnTo>
                    <a:lnTo>
                      <a:pt x="64" y="56"/>
                    </a:lnTo>
                    <a:lnTo>
                      <a:pt x="63" y="43"/>
                    </a:lnTo>
                    <a:lnTo>
                      <a:pt x="51" y="26"/>
                    </a:lnTo>
                    <a:lnTo>
                      <a:pt x="36" y="13"/>
                    </a:lnTo>
                    <a:lnTo>
                      <a:pt x="23" y="0"/>
                    </a:lnTo>
                    <a:lnTo>
                      <a:pt x="30" y="20"/>
                    </a:lnTo>
                    <a:close/>
                  </a:path>
                </a:pathLst>
              </a:cu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35" name="Freeform 31"/>
              <p:cNvSpPr>
                <a:spLocks/>
              </p:cNvSpPr>
              <p:nvPr/>
            </p:nvSpPr>
            <p:spPr bwMode="auto">
              <a:xfrm>
                <a:off x="3071" y="1569"/>
                <a:ext cx="66" cy="357"/>
              </a:xfrm>
              <a:custGeom>
                <a:avLst/>
                <a:gdLst>
                  <a:gd name="T0" fmla="*/ 31 w 66"/>
                  <a:gd name="T1" fmla="*/ 18 h 357"/>
                  <a:gd name="T2" fmla="*/ 39 w 66"/>
                  <a:gd name="T3" fmla="*/ 39 h 357"/>
                  <a:gd name="T4" fmla="*/ 38 w 66"/>
                  <a:gd name="T5" fmla="*/ 55 h 357"/>
                  <a:gd name="T6" fmla="*/ 27 w 66"/>
                  <a:gd name="T7" fmla="*/ 72 h 357"/>
                  <a:gd name="T8" fmla="*/ 12 w 66"/>
                  <a:gd name="T9" fmla="*/ 88 h 357"/>
                  <a:gd name="T10" fmla="*/ 4 w 66"/>
                  <a:gd name="T11" fmla="*/ 106 h 357"/>
                  <a:gd name="T12" fmla="*/ 0 w 66"/>
                  <a:gd name="T13" fmla="*/ 124 h 357"/>
                  <a:gd name="T14" fmla="*/ 9 w 66"/>
                  <a:gd name="T15" fmla="*/ 142 h 357"/>
                  <a:gd name="T16" fmla="*/ 24 w 66"/>
                  <a:gd name="T17" fmla="*/ 153 h 357"/>
                  <a:gd name="T18" fmla="*/ 31 w 66"/>
                  <a:gd name="T19" fmla="*/ 159 h 357"/>
                  <a:gd name="T20" fmla="*/ 27 w 66"/>
                  <a:gd name="T21" fmla="*/ 168 h 357"/>
                  <a:gd name="T22" fmla="*/ 12 w 66"/>
                  <a:gd name="T23" fmla="*/ 179 h 357"/>
                  <a:gd name="T24" fmla="*/ 2 w 66"/>
                  <a:gd name="T25" fmla="*/ 202 h 357"/>
                  <a:gd name="T26" fmla="*/ 0 w 66"/>
                  <a:gd name="T27" fmla="*/ 227 h 357"/>
                  <a:gd name="T28" fmla="*/ 10 w 66"/>
                  <a:gd name="T29" fmla="*/ 244 h 357"/>
                  <a:gd name="T30" fmla="*/ 26 w 66"/>
                  <a:gd name="T31" fmla="*/ 254 h 357"/>
                  <a:gd name="T32" fmla="*/ 31 w 66"/>
                  <a:gd name="T33" fmla="*/ 268 h 357"/>
                  <a:gd name="T34" fmla="*/ 24 w 66"/>
                  <a:gd name="T35" fmla="*/ 285 h 357"/>
                  <a:gd name="T36" fmla="*/ 14 w 66"/>
                  <a:gd name="T37" fmla="*/ 302 h 357"/>
                  <a:gd name="T38" fmla="*/ 4 w 66"/>
                  <a:gd name="T39" fmla="*/ 317 h 357"/>
                  <a:gd name="T40" fmla="*/ 5 w 66"/>
                  <a:gd name="T41" fmla="*/ 335 h 357"/>
                  <a:gd name="T42" fmla="*/ 24 w 66"/>
                  <a:gd name="T43" fmla="*/ 357 h 357"/>
                  <a:gd name="T44" fmla="*/ 22 w 66"/>
                  <a:gd name="T45" fmla="*/ 330 h 357"/>
                  <a:gd name="T46" fmla="*/ 34 w 66"/>
                  <a:gd name="T47" fmla="*/ 311 h 357"/>
                  <a:gd name="T48" fmla="*/ 51 w 66"/>
                  <a:gd name="T49" fmla="*/ 291 h 357"/>
                  <a:gd name="T50" fmla="*/ 60 w 66"/>
                  <a:gd name="T51" fmla="*/ 269 h 357"/>
                  <a:gd name="T52" fmla="*/ 54 w 66"/>
                  <a:gd name="T53" fmla="*/ 248 h 357"/>
                  <a:gd name="T54" fmla="*/ 39 w 66"/>
                  <a:gd name="T55" fmla="*/ 232 h 357"/>
                  <a:gd name="T56" fmla="*/ 31 w 66"/>
                  <a:gd name="T57" fmla="*/ 217 h 357"/>
                  <a:gd name="T58" fmla="*/ 29 w 66"/>
                  <a:gd name="T59" fmla="*/ 203 h 357"/>
                  <a:gd name="T60" fmla="*/ 38 w 66"/>
                  <a:gd name="T61" fmla="*/ 191 h 357"/>
                  <a:gd name="T62" fmla="*/ 51 w 66"/>
                  <a:gd name="T63" fmla="*/ 175 h 357"/>
                  <a:gd name="T64" fmla="*/ 56 w 66"/>
                  <a:gd name="T65" fmla="*/ 159 h 357"/>
                  <a:gd name="T66" fmla="*/ 53 w 66"/>
                  <a:gd name="T67" fmla="*/ 145 h 357"/>
                  <a:gd name="T68" fmla="*/ 39 w 66"/>
                  <a:gd name="T69" fmla="*/ 133 h 357"/>
                  <a:gd name="T70" fmla="*/ 29 w 66"/>
                  <a:gd name="T71" fmla="*/ 118 h 357"/>
                  <a:gd name="T72" fmla="*/ 31 w 66"/>
                  <a:gd name="T73" fmla="*/ 99 h 357"/>
                  <a:gd name="T74" fmla="*/ 41 w 66"/>
                  <a:gd name="T75" fmla="*/ 85 h 357"/>
                  <a:gd name="T76" fmla="*/ 53 w 66"/>
                  <a:gd name="T77" fmla="*/ 73 h 357"/>
                  <a:gd name="T78" fmla="*/ 66 w 66"/>
                  <a:gd name="T79" fmla="*/ 51 h 357"/>
                  <a:gd name="T80" fmla="*/ 65 w 66"/>
                  <a:gd name="T81" fmla="*/ 39 h 357"/>
                  <a:gd name="T82" fmla="*/ 53 w 66"/>
                  <a:gd name="T83" fmla="*/ 24 h 357"/>
                  <a:gd name="T84" fmla="*/ 38 w 66"/>
                  <a:gd name="T85" fmla="*/ 12 h 357"/>
                  <a:gd name="T86" fmla="*/ 24 w 66"/>
                  <a:gd name="T87" fmla="*/ 0 h 357"/>
                  <a:gd name="T88" fmla="*/ 31 w 66"/>
                  <a:gd name="T89" fmla="*/ 1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357">
                    <a:moveTo>
                      <a:pt x="31" y="18"/>
                    </a:moveTo>
                    <a:lnTo>
                      <a:pt x="39" y="39"/>
                    </a:lnTo>
                    <a:lnTo>
                      <a:pt x="38" y="55"/>
                    </a:lnTo>
                    <a:lnTo>
                      <a:pt x="27" y="72"/>
                    </a:lnTo>
                    <a:lnTo>
                      <a:pt x="12" y="88"/>
                    </a:lnTo>
                    <a:lnTo>
                      <a:pt x="4" y="106"/>
                    </a:lnTo>
                    <a:lnTo>
                      <a:pt x="0" y="124"/>
                    </a:lnTo>
                    <a:lnTo>
                      <a:pt x="9" y="142"/>
                    </a:lnTo>
                    <a:lnTo>
                      <a:pt x="24" y="153"/>
                    </a:lnTo>
                    <a:lnTo>
                      <a:pt x="31" y="159"/>
                    </a:lnTo>
                    <a:lnTo>
                      <a:pt x="27" y="168"/>
                    </a:lnTo>
                    <a:lnTo>
                      <a:pt x="12" y="179"/>
                    </a:lnTo>
                    <a:lnTo>
                      <a:pt x="2" y="202"/>
                    </a:lnTo>
                    <a:lnTo>
                      <a:pt x="0" y="227"/>
                    </a:lnTo>
                    <a:lnTo>
                      <a:pt x="10" y="244"/>
                    </a:lnTo>
                    <a:lnTo>
                      <a:pt x="26" y="254"/>
                    </a:lnTo>
                    <a:lnTo>
                      <a:pt x="31" y="268"/>
                    </a:lnTo>
                    <a:lnTo>
                      <a:pt x="24" y="285"/>
                    </a:lnTo>
                    <a:lnTo>
                      <a:pt x="14" y="302"/>
                    </a:lnTo>
                    <a:lnTo>
                      <a:pt x="4" y="317"/>
                    </a:lnTo>
                    <a:lnTo>
                      <a:pt x="5" y="335"/>
                    </a:lnTo>
                    <a:lnTo>
                      <a:pt x="24" y="357"/>
                    </a:lnTo>
                    <a:lnTo>
                      <a:pt x="22" y="330"/>
                    </a:lnTo>
                    <a:lnTo>
                      <a:pt x="34" y="311"/>
                    </a:lnTo>
                    <a:lnTo>
                      <a:pt x="51" y="291"/>
                    </a:lnTo>
                    <a:lnTo>
                      <a:pt x="60" y="269"/>
                    </a:lnTo>
                    <a:lnTo>
                      <a:pt x="54" y="248"/>
                    </a:lnTo>
                    <a:lnTo>
                      <a:pt x="39" y="232"/>
                    </a:lnTo>
                    <a:lnTo>
                      <a:pt x="31" y="217"/>
                    </a:lnTo>
                    <a:lnTo>
                      <a:pt x="29" y="203"/>
                    </a:lnTo>
                    <a:lnTo>
                      <a:pt x="38" y="191"/>
                    </a:lnTo>
                    <a:lnTo>
                      <a:pt x="51" y="175"/>
                    </a:lnTo>
                    <a:lnTo>
                      <a:pt x="56" y="159"/>
                    </a:lnTo>
                    <a:lnTo>
                      <a:pt x="53" y="145"/>
                    </a:lnTo>
                    <a:lnTo>
                      <a:pt x="39" y="133"/>
                    </a:lnTo>
                    <a:lnTo>
                      <a:pt x="29" y="118"/>
                    </a:lnTo>
                    <a:lnTo>
                      <a:pt x="31" y="99"/>
                    </a:lnTo>
                    <a:lnTo>
                      <a:pt x="41" y="85"/>
                    </a:lnTo>
                    <a:lnTo>
                      <a:pt x="53" y="73"/>
                    </a:lnTo>
                    <a:lnTo>
                      <a:pt x="66" y="51"/>
                    </a:lnTo>
                    <a:lnTo>
                      <a:pt x="65" y="39"/>
                    </a:lnTo>
                    <a:lnTo>
                      <a:pt x="53" y="24"/>
                    </a:lnTo>
                    <a:lnTo>
                      <a:pt x="38" y="12"/>
                    </a:lnTo>
                    <a:lnTo>
                      <a:pt x="24" y="0"/>
                    </a:lnTo>
                    <a:lnTo>
                      <a:pt x="31" y="18"/>
                    </a:lnTo>
                    <a:close/>
                  </a:path>
                </a:pathLst>
              </a:cu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36" name="Freeform 32"/>
              <p:cNvSpPr>
                <a:spLocks/>
              </p:cNvSpPr>
              <p:nvPr/>
            </p:nvSpPr>
            <p:spPr bwMode="auto">
              <a:xfrm>
                <a:off x="2884" y="1534"/>
                <a:ext cx="53" cy="216"/>
              </a:xfrm>
              <a:custGeom>
                <a:avLst/>
                <a:gdLst>
                  <a:gd name="T0" fmla="*/ 23 w 53"/>
                  <a:gd name="T1" fmla="*/ 0 h 216"/>
                  <a:gd name="T2" fmla="*/ 21 w 53"/>
                  <a:gd name="T3" fmla="*/ 20 h 216"/>
                  <a:gd name="T4" fmla="*/ 26 w 53"/>
                  <a:gd name="T5" fmla="*/ 40 h 216"/>
                  <a:gd name="T6" fmla="*/ 43 w 53"/>
                  <a:gd name="T7" fmla="*/ 61 h 216"/>
                  <a:gd name="T8" fmla="*/ 53 w 53"/>
                  <a:gd name="T9" fmla="*/ 90 h 216"/>
                  <a:gd name="T10" fmla="*/ 51 w 53"/>
                  <a:gd name="T11" fmla="*/ 116 h 216"/>
                  <a:gd name="T12" fmla="*/ 38 w 53"/>
                  <a:gd name="T13" fmla="*/ 138 h 216"/>
                  <a:gd name="T14" fmla="*/ 26 w 53"/>
                  <a:gd name="T15" fmla="*/ 151 h 216"/>
                  <a:gd name="T16" fmla="*/ 21 w 53"/>
                  <a:gd name="T17" fmla="*/ 171 h 216"/>
                  <a:gd name="T18" fmla="*/ 21 w 53"/>
                  <a:gd name="T19" fmla="*/ 186 h 216"/>
                  <a:gd name="T20" fmla="*/ 34 w 53"/>
                  <a:gd name="T21" fmla="*/ 216 h 216"/>
                  <a:gd name="T22" fmla="*/ 13 w 53"/>
                  <a:gd name="T23" fmla="*/ 198 h 216"/>
                  <a:gd name="T24" fmla="*/ 0 w 53"/>
                  <a:gd name="T25" fmla="*/ 174 h 216"/>
                  <a:gd name="T26" fmla="*/ 0 w 53"/>
                  <a:gd name="T27" fmla="*/ 148 h 216"/>
                  <a:gd name="T28" fmla="*/ 11 w 53"/>
                  <a:gd name="T29" fmla="*/ 128 h 216"/>
                  <a:gd name="T30" fmla="*/ 21 w 53"/>
                  <a:gd name="T31" fmla="*/ 115 h 216"/>
                  <a:gd name="T32" fmla="*/ 28 w 53"/>
                  <a:gd name="T33" fmla="*/ 93 h 216"/>
                  <a:gd name="T34" fmla="*/ 24 w 53"/>
                  <a:gd name="T35" fmla="*/ 68 h 216"/>
                  <a:gd name="T36" fmla="*/ 16 w 53"/>
                  <a:gd name="T37" fmla="*/ 48 h 216"/>
                  <a:gd name="T38" fmla="*/ 11 w 53"/>
                  <a:gd name="T39" fmla="*/ 32 h 216"/>
                  <a:gd name="T40" fmla="*/ 13 w 53"/>
                  <a:gd name="T41" fmla="*/ 15 h 216"/>
                  <a:gd name="T42" fmla="*/ 23 w 53"/>
                  <a:gd name="T4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16">
                    <a:moveTo>
                      <a:pt x="23" y="0"/>
                    </a:moveTo>
                    <a:lnTo>
                      <a:pt x="21" y="20"/>
                    </a:lnTo>
                    <a:lnTo>
                      <a:pt x="26" y="40"/>
                    </a:lnTo>
                    <a:lnTo>
                      <a:pt x="43" y="61"/>
                    </a:lnTo>
                    <a:lnTo>
                      <a:pt x="53" y="90"/>
                    </a:lnTo>
                    <a:lnTo>
                      <a:pt x="51" y="116"/>
                    </a:lnTo>
                    <a:lnTo>
                      <a:pt x="38" y="138"/>
                    </a:lnTo>
                    <a:lnTo>
                      <a:pt x="26" y="151"/>
                    </a:lnTo>
                    <a:lnTo>
                      <a:pt x="21" y="171"/>
                    </a:lnTo>
                    <a:lnTo>
                      <a:pt x="21" y="186"/>
                    </a:lnTo>
                    <a:lnTo>
                      <a:pt x="34" y="216"/>
                    </a:lnTo>
                    <a:lnTo>
                      <a:pt x="13" y="198"/>
                    </a:lnTo>
                    <a:lnTo>
                      <a:pt x="0" y="174"/>
                    </a:lnTo>
                    <a:lnTo>
                      <a:pt x="0" y="148"/>
                    </a:lnTo>
                    <a:lnTo>
                      <a:pt x="11" y="128"/>
                    </a:lnTo>
                    <a:lnTo>
                      <a:pt x="21" y="115"/>
                    </a:lnTo>
                    <a:lnTo>
                      <a:pt x="28" y="93"/>
                    </a:lnTo>
                    <a:lnTo>
                      <a:pt x="24" y="68"/>
                    </a:lnTo>
                    <a:lnTo>
                      <a:pt x="16" y="48"/>
                    </a:lnTo>
                    <a:lnTo>
                      <a:pt x="11" y="32"/>
                    </a:lnTo>
                    <a:lnTo>
                      <a:pt x="13" y="15"/>
                    </a:lnTo>
                    <a:lnTo>
                      <a:pt x="23" y="0"/>
                    </a:lnTo>
                    <a:close/>
                  </a:path>
                </a:pathLst>
              </a:cu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37" name="Freeform 33"/>
              <p:cNvSpPr>
                <a:spLocks/>
              </p:cNvSpPr>
              <p:nvPr/>
            </p:nvSpPr>
            <p:spPr bwMode="auto">
              <a:xfrm>
                <a:off x="2744" y="1569"/>
                <a:ext cx="53" cy="192"/>
              </a:xfrm>
              <a:custGeom>
                <a:avLst/>
                <a:gdLst>
                  <a:gd name="T0" fmla="*/ 24 w 53"/>
                  <a:gd name="T1" fmla="*/ 192 h 192"/>
                  <a:gd name="T2" fmla="*/ 22 w 53"/>
                  <a:gd name="T3" fmla="*/ 174 h 192"/>
                  <a:gd name="T4" fmla="*/ 27 w 53"/>
                  <a:gd name="T5" fmla="*/ 157 h 192"/>
                  <a:gd name="T6" fmla="*/ 44 w 53"/>
                  <a:gd name="T7" fmla="*/ 137 h 192"/>
                  <a:gd name="T8" fmla="*/ 53 w 53"/>
                  <a:gd name="T9" fmla="*/ 112 h 192"/>
                  <a:gd name="T10" fmla="*/ 52 w 53"/>
                  <a:gd name="T11" fmla="*/ 89 h 192"/>
                  <a:gd name="T12" fmla="*/ 39 w 53"/>
                  <a:gd name="T13" fmla="*/ 69 h 192"/>
                  <a:gd name="T14" fmla="*/ 27 w 53"/>
                  <a:gd name="T15" fmla="*/ 58 h 192"/>
                  <a:gd name="T16" fmla="*/ 22 w 53"/>
                  <a:gd name="T17" fmla="*/ 40 h 192"/>
                  <a:gd name="T18" fmla="*/ 22 w 53"/>
                  <a:gd name="T19" fmla="*/ 27 h 192"/>
                  <a:gd name="T20" fmla="*/ 35 w 53"/>
                  <a:gd name="T21" fmla="*/ 0 h 192"/>
                  <a:gd name="T22" fmla="*/ 14 w 53"/>
                  <a:gd name="T23" fmla="*/ 16 h 192"/>
                  <a:gd name="T24" fmla="*/ 0 w 53"/>
                  <a:gd name="T25" fmla="*/ 37 h 192"/>
                  <a:gd name="T26" fmla="*/ 0 w 53"/>
                  <a:gd name="T27" fmla="*/ 61 h 192"/>
                  <a:gd name="T28" fmla="*/ 12 w 53"/>
                  <a:gd name="T29" fmla="*/ 78 h 192"/>
                  <a:gd name="T30" fmla="*/ 22 w 53"/>
                  <a:gd name="T31" fmla="*/ 90 h 192"/>
                  <a:gd name="T32" fmla="*/ 29 w 53"/>
                  <a:gd name="T33" fmla="*/ 109 h 192"/>
                  <a:gd name="T34" fmla="*/ 25 w 53"/>
                  <a:gd name="T35" fmla="*/ 131 h 192"/>
                  <a:gd name="T36" fmla="*/ 17 w 53"/>
                  <a:gd name="T37" fmla="*/ 149 h 192"/>
                  <a:gd name="T38" fmla="*/ 12 w 53"/>
                  <a:gd name="T39" fmla="*/ 164 h 192"/>
                  <a:gd name="T40" fmla="*/ 14 w 53"/>
                  <a:gd name="T41" fmla="*/ 179 h 192"/>
                  <a:gd name="T42" fmla="*/ 24 w 53"/>
                  <a:gd name="T4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192">
                    <a:moveTo>
                      <a:pt x="24" y="192"/>
                    </a:moveTo>
                    <a:lnTo>
                      <a:pt x="22" y="174"/>
                    </a:lnTo>
                    <a:lnTo>
                      <a:pt x="27" y="157"/>
                    </a:lnTo>
                    <a:lnTo>
                      <a:pt x="44" y="137"/>
                    </a:lnTo>
                    <a:lnTo>
                      <a:pt x="53" y="112"/>
                    </a:lnTo>
                    <a:lnTo>
                      <a:pt x="52" y="89"/>
                    </a:lnTo>
                    <a:lnTo>
                      <a:pt x="39" y="69"/>
                    </a:lnTo>
                    <a:lnTo>
                      <a:pt x="27" y="58"/>
                    </a:lnTo>
                    <a:lnTo>
                      <a:pt x="22" y="40"/>
                    </a:lnTo>
                    <a:lnTo>
                      <a:pt x="22" y="27"/>
                    </a:lnTo>
                    <a:lnTo>
                      <a:pt x="35" y="0"/>
                    </a:lnTo>
                    <a:lnTo>
                      <a:pt x="14" y="16"/>
                    </a:lnTo>
                    <a:lnTo>
                      <a:pt x="0" y="37"/>
                    </a:lnTo>
                    <a:lnTo>
                      <a:pt x="0" y="61"/>
                    </a:lnTo>
                    <a:lnTo>
                      <a:pt x="12" y="78"/>
                    </a:lnTo>
                    <a:lnTo>
                      <a:pt x="22" y="90"/>
                    </a:lnTo>
                    <a:lnTo>
                      <a:pt x="29" y="109"/>
                    </a:lnTo>
                    <a:lnTo>
                      <a:pt x="25" y="131"/>
                    </a:lnTo>
                    <a:lnTo>
                      <a:pt x="17" y="149"/>
                    </a:lnTo>
                    <a:lnTo>
                      <a:pt x="12" y="164"/>
                    </a:lnTo>
                    <a:lnTo>
                      <a:pt x="14" y="179"/>
                    </a:lnTo>
                    <a:lnTo>
                      <a:pt x="24" y="192"/>
                    </a:lnTo>
                    <a:close/>
                  </a:path>
                </a:pathLst>
              </a:cu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23978" name="Group 74"/>
          <p:cNvGrpSpPr>
            <a:grpSpLocks/>
          </p:cNvGrpSpPr>
          <p:nvPr/>
        </p:nvGrpSpPr>
        <p:grpSpPr bwMode="auto">
          <a:xfrm>
            <a:off x="1295400" y="2971800"/>
            <a:ext cx="1681163" cy="2179638"/>
            <a:chOff x="1008" y="1920"/>
            <a:chExt cx="1059" cy="1373"/>
          </a:xfrm>
        </p:grpSpPr>
        <p:grpSp>
          <p:nvGrpSpPr>
            <p:cNvPr id="123977" name="Group 73"/>
            <p:cNvGrpSpPr>
              <a:grpSpLocks/>
            </p:cNvGrpSpPr>
            <p:nvPr/>
          </p:nvGrpSpPr>
          <p:grpSpPr bwMode="auto">
            <a:xfrm>
              <a:off x="1008" y="1920"/>
              <a:ext cx="528" cy="732"/>
              <a:chOff x="2448" y="2772"/>
              <a:chExt cx="876" cy="1191"/>
            </a:xfrm>
          </p:grpSpPr>
          <p:sp>
            <p:nvSpPr>
              <p:cNvPr id="123951" name="Rectangle 47"/>
              <p:cNvSpPr>
                <a:spLocks noChangeArrowheads="1"/>
              </p:cNvSpPr>
              <p:nvPr/>
            </p:nvSpPr>
            <p:spPr bwMode="auto">
              <a:xfrm>
                <a:off x="2448" y="2784"/>
                <a:ext cx="864" cy="1179"/>
              </a:xfrm>
              <a:prstGeom prst="rect">
                <a:avLst/>
              </a:prstGeom>
              <a:solidFill>
                <a:srgbClr val="FFE0C0"/>
              </a:solidFill>
              <a:ln w="9525">
                <a:solidFill>
                  <a:schemeClr val="tx1"/>
                </a:solidFill>
                <a:miter lim="800000"/>
                <a:headEnd/>
                <a:tailEnd/>
              </a:ln>
            </p:spPr>
            <p:txBody>
              <a:bodyPr/>
              <a:lstStyle/>
              <a:p>
                <a:endParaRPr lang="en-US"/>
              </a:p>
            </p:txBody>
          </p:sp>
          <p:sp>
            <p:nvSpPr>
              <p:cNvPr id="123952" name="Rectangle 48"/>
              <p:cNvSpPr>
                <a:spLocks noChangeArrowheads="1"/>
              </p:cNvSpPr>
              <p:nvPr/>
            </p:nvSpPr>
            <p:spPr bwMode="auto">
              <a:xfrm>
                <a:off x="2460" y="2772"/>
                <a:ext cx="288" cy="288"/>
              </a:xfrm>
              <a:prstGeom prst="rect">
                <a:avLst/>
              </a:prstGeom>
              <a:solidFill>
                <a:srgbClr val="C0FFFF"/>
              </a:solidFill>
              <a:ln w="12700">
                <a:solidFill>
                  <a:schemeClr val="tx1"/>
                </a:solidFill>
                <a:miter lim="800000"/>
                <a:headEnd/>
                <a:tailEnd/>
              </a:ln>
            </p:spPr>
            <p:txBody>
              <a:bodyPr/>
              <a:lstStyle/>
              <a:p>
                <a:endParaRPr lang="en-US"/>
              </a:p>
            </p:txBody>
          </p:sp>
          <p:sp>
            <p:nvSpPr>
              <p:cNvPr id="123953" name="Rectangle 49"/>
              <p:cNvSpPr>
                <a:spLocks noChangeArrowheads="1"/>
              </p:cNvSpPr>
              <p:nvPr/>
            </p:nvSpPr>
            <p:spPr bwMode="auto">
              <a:xfrm>
                <a:off x="2748" y="2772"/>
                <a:ext cx="288" cy="288"/>
              </a:xfrm>
              <a:prstGeom prst="rect">
                <a:avLst/>
              </a:prstGeom>
              <a:solidFill>
                <a:srgbClr val="C0FFFF"/>
              </a:solidFill>
              <a:ln w="12700">
                <a:solidFill>
                  <a:schemeClr val="tx1"/>
                </a:solidFill>
                <a:miter lim="800000"/>
                <a:headEnd/>
                <a:tailEnd/>
              </a:ln>
            </p:spPr>
            <p:txBody>
              <a:bodyPr/>
              <a:lstStyle/>
              <a:p>
                <a:endParaRPr lang="en-US"/>
              </a:p>
            </p:txBody>
          </p:sp>
          <p:sp>
            <p:nvSpPr>
              <p:cNvPr id="123954" name="Rectangle 50"/>
              <p:cNvSpPr>
                <a:spLocks noChangeArrowheads="1"/>
              </p:cNvSpPr>
              <p:nvPr/>
            </p:nvSpPr>
            <p:spPr bwMode="auto">
              <a:xfrm>
                <a:off x="3036" y="2772"/>
                <a:ext cx="288" cy="288"/>
              </a:xfrm>
              <a:prstGeom prst="rect">
                <a:avLst/>
              </a:prstGeom>
              <a:solidFill>
                <a:srgbClr val="C0FFFF"/>
              </a:solidFill>
              <a:ln w="12700">
                <a:solidFill>
                  <a:schemeClr val="tx1"/>
                </a:solidFill>
                <a:miter lim="800000"/>
                <a:headEnd/>
                <a:tailEnd/>
              </a:ln>
            </p:spPr>
            <p:txBody>
              <a:bodyPr/>
              <a:lstStyle/>
              <a:p>
                <a:endParaRPr lang="en-US"/>
              </a:p>
            </p:txBody>
          </p:sp>
          <p:sp>
            <p:nvSpPr>
              <p:cNvPr id="123955" name="Rectangle 51"/>
              <p:cNvSpPr>
                <a:spLocks noChangeArrowheads="1"/>
              </p:cNvSpPr>
              <p:nvPr/>
            </p:nvSpPr>
            <p:spPr bwMode="auto">
              <a:xfrm>
                <a:off x="2460" y="3060"/>
                <a:ext cx="288" cy="288"/>
              </a:xfrm>
              <a:prstGeom prst="rect">
                <a:avLst/>
              </a:prstGeom>
              <a:solidFill>
                <a:srgbClr val="C0FFFF"/>
              </a:solidFill>
              <a:ln w="12700">
                <a:solidFill>
                  <a:schemeClr val="tx1"/>
                </a:solidFill>
                <a:miter lim="800000"/>
                <a:headEnd/>
                <a:tailEnd/>
              </a:ln>
            </p:spPr>
            <p:txBody>
              <a:bodyPr/>
              <a:lstStyle/>
              <a:p>
                <a:endParaRPr lang="en-US"/>
              </a:p>
            </p:txBody>
          </p:sp>
          <p:sp>
            <p:nvSpPr>
              <p:cNvPr id="123956" name="Rectangle 52"/>
              <p:cNvSpPr>
                <a:spLocks noChangeArrowheads="1"/>
              </p:cNvSpPr>
              <p:nvPr/>
            </p:nvSpPr>
            <p:spPr bwMode="auto">
              <a:xfrm>
                <a:off x="2748" y="3060"/>
                <a:ext cx="288" cy="288"/>
              </a:xfrm>
              <a:prstGeom prst="rect">
                <a:avLst/>
              </a:prstGeom>
              <a:solidFill>
                <a:srgbClr val="C0FFFF"/>
              </a:solidFill>
              <a:ln w="12700">
                <a:solidFill>
                  <a:schemeClr val="tx1"/>
                </a:solidFill>
                <a:miter lim="800000"/>
                <a:headEnd/>
                <a:tailEnd/>
              </a:ln>
            </p:spPr>
            <p:txBody>
              <a:bodyPr/>
              <a:lstStyle/>
              <a:p>
                <a:endParaRPr lang="en-US"/>
              </a:p>
            </p:txBody>
          </p:sp>
          <p:sp>
            <p:nvSpPr>
              <p:cNvPr id="123957" name="Rectangle 53"/>
              <p:cNvSpPr>
                <a:spLocks noChangeArrowheads="1"/>
              </p:cNvSpPr>
              <p:nvPr/>
            </p:nvSpPr>
            <p:spPr bwMode="auto">
              <a:xfrm>
                <a:off x="3036" y="3060"/>
                <a:ext cx="288" cy="288"/>
              </a:xfrm>
              <a:prstGeom prst="rect">
                <a:avLst/>
              </a:prstGeom>
              <a:solidFill>
                <a:srgbClr val="C0FFFF"/>
              </a:solidFill>
              <a:ln w="12700">
                <a:solidFill>
                  <a:schemeClr val="tx1"/>
                </a:solidFill>
                <a:miter lim="800000"/>
                <a:headEnd/>
                <a:tailEnd/>
              </a:ln>
            </p:spPr>
            <p:txBody>
              <a:bodyPr/>
              <a:lstStyle/>
              <a:p>
                <a:endParaRPr lang="en-US"/>
              </a:p>
            </p:txBody>
          </p:sp>
          <p:sp>
            <p:nvSpPr>
              <p:cNvPr id="123964" name="Line 60"/>
              <p:cNvSpPr>
                <a:spLocks noChangeShapeType="1"/>
              </p:cNvSpPr>
              <p:nvPr/>
            </p:nvSpPr>
            <p:spPr bwMode="auto">
              <a:xfrm flipV="1">
                <a:off x="2460" y="3347"/>
                <a:ext cx="85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65" name="Line 61"/>
              <p:cNvSpPr>
                <a:spLocks noChangeShapeType="1"/>
              </p:cNvSpPr>
              <p:nvPr/>
            </p:nvSpPr>
            <p:spPr bwMode="auto">
              <a:xfrm>
                <a:off x="2463" y="3354"/>
                <a:ext cx="855"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66" name="Freeform 62"/>
              <p:cNvSpPr>
                <a:spLocks/>
              </p:cNvSpPr>
              <p:nvPr/>
            </p:nvSpPr>
            <p:spPr bwMode="auto">
              <a:xfrm>
                <a:off x="2811" y="3305"/>
                <a:ext cx="159" cy="45"/>
              </a:xfrm>
              <a:custGeom>
                <a:avLst/>
                <a:gdLst>
                  <a:gd name="T0" fmla="*/ 0 w 159"/>
                  <a:gd name="T1" fmla="*/ 3 h 45"/>
                  <a:gd name="T2" fmla="*/ 15 w 159"/>
                  <a:gd name="T3" fmla="*/ 24 h 45"/>
                  <a:gd name="T4" fmla="*/ 30 w 159"/>
                  <a:gd name="T5" fmla="*/ 33 h 45"/>
                  <a:gd name="T6" fmla="*/ 63 w 159"/>
                  <a:gd name="T7" fmla="*/ 45 h 45"/>
                  <a:gd name="T8" fmla="*/ 96 w 159"/>
                  <a:gd name="T9" fmla="*/ 45 h 45"/>
                  <a:gd name="T10" fmla="*/ 141 w 159"/>
                  <a:gd name="T11" fmla="*/ 24 h 45"/>
                  <a:gd name="T12" fmla="*/ 153 w 159"/>
                  <a:gd name="T13" fmla="*/ 18 h 45"/>
                  <a:gd name="T14" fmla="*/ 159 w 159"/>
                  <a:gd name="T15" fmla="*/ 0 h 45"/>
                  <a:gd name="T16" fmla="*/ 120 w 159"/>
                  <a:gd name="T17" fmla="*/ 12 h 45"/>
                  <a:gd name="T18" fmla="*/ 96 w 159"/>
                  <a:gd name="T19" fmla="*/ 21 h 45"/>
                  <a:gd name="T20" fmla="*/ 69 w 159"/>
                  <a:gd name="T21" fmla="*/ 21 h 45"/>
                  <a:gd name="T22" fmla="*/ 39 w 159"/>
                  <a:gd name="T23" fmla="*/ 15 h 45"/>
                  <a:gd name="T24" fmla="*/ 0 w 159"/>
                  <a:gd name="T25"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45">
                    <a:moveTo>
                      <a:pt x="0" y="3"/>
                    </a:moveTo>
                    <a:lnTo>
                      <a:pt x="15" y="24"/>
                    </a:lnTo>
                    <a:lnTo>
                      <a:pt x="30" y="33"/>
                    </a:lnTo>
                    <a:lnTo>
                      <a:pt x="63" y="45"/>
                    </a:lnTo>
                    <a:lnTo>
                      <a:pt x="96" y="45"/>
                    </a:lnTo>
                    <a:lnTo>
                      <a:pt x="141" y="24"/>
                    </a:lnTo>
                    <a:lnTo>
                      <a:pt x="153" y="18"/>
                    </a:lnTo>
                    <a:lnTo>
                      <a:pt x="159" y="0"/>
                    </a:lnTo>
                    <a:lnTo>
                      <a:pt x="120" y="12"/>
                    </a:lnTo>
                    <a:lnTo>
                      <a:pt x="96" y="21"/>
                    </a:lnTo>
                    <a:lnTo>
                      <a:pt x="69" y="21"/>
                    </a:lnTo>
                    <a:lnTo>
                      <a:pt x="39" y="15"/>
                    </a:lnTo>
                    <a:lnTo>
                      <a:pt x="0" y="3"/>
                    </a:lnTo>
                    <a:close/>
                  </a:path>
                </a:pathLst>
              </a:custGeom>
              <a:solidFill>
                <a:srgbClr val="A0A0A0"/>
              </a:solidFill>
              <a:ln w="9525">
                <a:solidFill>
                  <a:schemeClr val="tx1"/>
                </a:solidFill>
                <a:round/>
                <a:headEnd/>
                <a:tailEnd/>
              </a:ln>
            </p:spPr>
            <p:txBody>
              <a:bodyPr/>
              <a:lstStyle/>
              <a:p>
                <a:endParaRPr lang="en-US"/>
              </a:p>
            </p:txBody>
          </p:sp>
        </p:grpSp>
        <p:graphicFrame>
          <p:nvGraphicFramePr>
            <p:cNvPr id="123948" name="Object 44"/>
            <p:cNvGraphicFramePr>
              <a:graphicFrameLocks noChangeAspect="1"/>
            </p:cNvGraphicFramePr>
            <p:nvPr/>
          </p:nvGraphicFramePr>
          <p:xfrm>
            <a:off x="1248" y="2352"/>
            <a:ext cx="819" cy="941"/>
          </p:xfrm>
          <a:graphic>
            <a:graphicData uri="http://schemas.openxmlformats.org/presentationml/2006/ole">
              <mc:AlternateContent xmlns:mc="http://schemas.openxmlformats.org/markup-compatibility/2006">
                <mc:Choice xmlns:v="urn:schemas-microsoft-com:vml" Requires="v">
                  <p:oleObj spid="_x0000_s124053" name="Clip" r:id="rId8" imgW="1301040" imgH="1494720" progId="MS_ClipArt_Gallery.5">
                    <p:embed/>
                  </p:oleObj>
                </mc:Choice>
                <mc:Fallback>
                  <p:oleObj name="Clip" r:id="rId8" imgW="1301040" imgH="1494720" progId="MS_ClipArt_Gallery.5">
                    <p:embed/>
                    <p:pic>
                      <p:nvPicPr>
                        <p:cNvPr id="0" name="Object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8" y="2352"/>
                          <a:ext cx="819" cy="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24049" name="Group 145"/>
          <p:cNvGrpSpPr>
            <a:grpSpLocks/>
          </p:cNvGrpSpPr>
          <p:nvPr/>
        </p:nvGrpSpPr>
        <p:grpSpPr bwMode="auto">
          <a:xfrm>
            <a:off x="3886200" y="3371850"/>
            <a:ext cx="1030288" cy="2381250"/>
            <a:chOff x="2448" y="2124"/>
            <a:chExt cx="649" cy="1500"/>
          </a:xfrm>
        </p:grpSpPr>
        <p:sp>
          <p:nvSpPr>
            <p:cNvPr id="123983" name="Freeform 79"/>
            <p:cNvSpPr>
              <a:spLocks/>
            </p:cNvSpPr>
            <p:nvPr/>
          </p:nvSpPr>
          <p:spPr bwMode="auto">
            <a:xfrm>
              <a:off x="2448" y="2124"/>
              <a:ext cx="649" cy="1498"/>
            </a:xfrm>
            <a:custGeom>
              <a:avLst/>
              <a:gdLst>
                <a:gd name="T0" fmla="*/ 0 w 474"/>
                <a:gd name="T1" fmla="*/ 1890 h 1912"/>
                <a:gd name="T2" fmla="*/ 25 w 474"/>
                <a:gd name="T3" fmla="*/ 1892 h 1912"/>
                <a:gd name="T4" fmla="*/ 43 w 474"/>
                <a:gd name="T5" fmla="*/ 1894 h 1912"/>
                <a:gd name="T6" fmla="*/ 145 w 474"/>
                <a:gd name="T7" fmla="*/ 1899 h 1912"/>
                <a:gd name="T8" fmla="*/ 158 w 474"/>
                <a:gd name="T9" fmla="*/ 1899 h 1912"/>
                <a:gd name="T10" fmla="*/ 178 w 474"/>
                <a:gd name="T11" fmla="*/ 1901 h 1912"/>
                <a:gd name="T12" fmla="*/ 197 w 474"/>
                <a:gd name="T13" fmla="*/ 1903 h 1912"/>
                <a:gd name="T14" fmla="*/ 226 w 474"/>
                <a:gd name="T15" fmla="*/ 1905 h 1912"/>
                <a:gd name="T16" fmla="*/ 246 w 474"/>
                <a:gd name="T17" fmla="*/ 1905 h 1912"/>
                <a:gd name="T18" fmla="*/ 287 w 474"/>
                <a:gd name="T19" fmla="*/ 1908 h 1912"/>
                <a:gd name="T20" fmla="*/ 309 w 474"/>
                <a:gd name="T21" fmla="*/ 1908 h 1912"/>
                <a:gd name="T22" fmla="*/ 364 w 474"/>
                <a:gd name="T23" fmla="*/ 1912 h 1912"/>
                <a:gd name="T24" fmla="*/ 400 w 474"/>
                <a:gd name="T25" fmla="*/ 1301 h 1912"/>
                <a:gd name="T26" fmla="*/ 404 w 474"/>
                <a:gd name="T27" fmla="*/ 1215 h 1912"/>
                <a:gd name="T28" fmla="*/ 416 w 474"/>
                <a:gd name="T29" fmla="*/ 1013 h 1912"/>
                <a:gd name="T30" fmla="*/ 422 w 474"/>
                <a:gd name="T31" fmla="*/ 907 h 1912"/>
                <a:gd name="T32" fmla="*/ 438 w 474"/>
                <a:gd name="T33" fmla="*/ 627 h 1912"/>
                <a:gd name="T34" fmla="*/ 445 w 474"/>
                <a:gd name="T35" fmla="*/ 516 h 1912"/>
                <a:gd name="T36" fmla="*/ 474 w 474"/>
                <a:gd name="T37" fmla="*/ 0 h 1912"/>
                <a:gd name="T38" fmla="*/ 18 w 474"/>
                <a:gd name="T39" fmla="*/ 38 h 1912"/>
                <a:gd name="T40" fmla="*/ 0 w 474"/>
                <a:gd name="T41" fmla="*/ 1890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4" h="1912">
                  <a:moveTo>
                    <a:pt x="0" y="1890"/>
                  </a:moveTo>
                  <a:lnTo>
                    <a:pt x="25" y="1892"/>
                  </a:lnTo>
                  <a:lnTo>
                    <a:pt x="43" y="1894"/>
                  </a:lnTo>
                  <a:lnTo>
                    <a:pt x="145" y="1899"/>
                  </a:lnTo>
                  <a:lnTo>
                    <a:pt x="158" y="1899"/>
                  </a:lnTo>
                  <a:lnTo>
                    <a:pt x="178" y="1901"/>
                  </a:lnTo>
                  <a:lnTo>
                    <a:pt x="197" y="1903"/>
                  </a:lnTo>
                  <a:lnTo>
                    <a:pt x="226" y="1905"/>
                  </a:lnTo>
                  <a:lnTo>
                    <a:pt x="246" y="1905"/>
                  </a:lnTo>
                  <a:lnTo>
                    <a:pt x="287" y="1908"/>
                  </a:lnTo>
                  <a:lnTo>
                    <a:pt x="309" y="1908"/>
                  </a:lnTo>
                  <a:lnTo>
                    <a:pt x="364" y="1912"/>
                  </a:lnTo>
                  <a:lnTo>
                    <a:pt x="400" y="1301"/>
                  </a:lnTo>
                  <a:lnTo>
                    <a:pt x="404" y="1215"/>
                  </a:lnTo>
                  <a:lnTo>
                    <a:pt x="416" y="1013"/>
                  </a:lnTo>
                  <a:lnTo>
                    <a:pt x="422" y="907"/>
                  </a:lnTo>
                  <a:lnTo>
                    <a:pt x="438" y="627"/>
                  </a:lnTo>
                  <a:lnTo>
                    <a:pt x="445" y="516"/>
                  </a:lnTo>
                  <a:lnTo>
                    <a:pt x="474" y="0"/>
                  </a:lnTo>
                  <a:lnTo>
                    <a:pt x="18" y="38"/>
                  </a:lnTo>
                  <a:lnTo>
                    <a:pt x="0" y="18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84" name="Freeform 80"/>
            <p:cNvSpPr>
              <a:spLocks/>
            </p:cNvSpPr>
            <p:nvPr/>
          </p:nvSpPr>
          <p:spPr bwMode="auto">
            <a:xfrm>
              <a:off x="2489" y="2168"/>
              <a:ext cx="528" cy="1418"/>
            </a:xfrm>
            <a:custGeom>
              <a:avLst/>
              <a:gdLst>
                <a:gd name="T0" fmla="*/ 28 w 383"/>
                <a:gd name="T1" fmla="*/ 20 h 1810"/>
                <a:gd name="T2" fmla="*/ 383 w 383"/>
                <a:gd name="T3" fmla="*/ 0 h 1810"/>
                <a:gd name="T4" fmla="*/ 279 w 383"/>
                <a:gd name="T5" fmla="*/ 1810 h 1810"/>
                <a:gd name="T6" fmla="*/ 0 w 383"/>
                <a:gd name="T7" fmla="*/ 1798 h 1810"/>
                <a:gd name="T8" fmla="*/ 28 w 383"/>
                <a:gd name="T9" fmla="*/ 20 h 1810"/>
              </a:gdLst>
              <a:ahLst/>
              <a:cxnLst>
                <a:cxn ang="0">
                  <a:pos x="T0" y="T1"/>
                </a:cxn>
                <a:cxn ang="0">
                  <a:pos x="T2" y="T3"/>
                </a:cxn>
                <a:cxn ang="0">
                  <a:pos x="T4" y="T5"/>
                </a:cxn>
                <a:cxn ang="0">
                  <a:pos x="T6" y="T7"/>
                </a:cxn>
                <a:cxn ang="0">
                  <a:pos x="T8" y="T9"/>
                </a:cxn>
              </a:cxnLst>
              <a:rect l="0" t="0" r="r" b="b"/>
              <a:pathLst>
                <a:path w="383" h="1810">
                  <a:moveTo>
                    <a:pt x="28" y="20"/>
                  </a:moveTo>
                  <a:lnTo>
                    <a:pt x="383" y="0"/>
                  </a:lnTo>
                  <a:lnTo>
                    <a:pt x="279" y="1810"/>
                  </a:lnTo>
                  <a:lnTo>
                    <a:pt x="0" y="1798"/>
                  </a:lnTo>
                  <a:lnTo>
                    <a:pt x="28"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85" name="Freeform 81"/>
            <p:cNvSpPr>
              <a:spLocks/>
            </p:cNvSpPr>
            <p:nvPr/>
          </p:nvSpPr>
          <p:spPr bwMode="auto">
            <a:xfrm>
              <a:off x="2778" y="3444"/>
              <a:ext cx="22" cy="12"/>
            </a:xfrm>
            <a:custGeom>
              <a:avLst/>
              <a:gdLst>
                <a:gd name="T0" fmla="*/ 8 w 16"/>
                <a:gd name="T1" fmla="*/ 3 h 16"/>
                <a:gd name="T2" fmla="*/ 7 w 16"/>
                <a:gd name="T3" fmla="*/ 3 h 16"/>
                <a:gd name="T4" fmla="*/ 5 w 16"/>
                <a:gd name="T5" fmla="*/ 5 h 16"/>
                <a:gd name="T6" fmla="*/ 3 w 16"/>
                <a:gd name="T7" fmla="*/ 5 h 16"/>
                <a:gd name="T8" fmla="*/ 3 w 16"/>
                <a:gd name="T9" fmla="*/ 7 h 16"/>
                <a:gd name="T10" fmla="*/ 3 w 16"/>
                <a:gd name="T11" fmla="*/ 9 h 16"/>
                <a:gd name="T12" fmla="*/ 5 w 16"/>
                <a:gd name="T13" fmla="*/ 9 h 16"/>
                <a:gd name="T14" fmla="*/ 5 w 16"/>
                <a:gd name="T15" fmla="*/ 11 h 16"/>
                <a:gd name="T16" fmla="*/ 7 w 16"/>
                <a:gd name="T17" fmla="*/ 12 h 16"/>
                <a:gd name="T18" fmla="*/ 8 w 16"/>
                <a:gd name="T19" fmla="*/ 12 h 16"/>
                <a:gd name="T20" fmla="*/ 10 w 16"/>
                <a:gd name="T21" fmla="*/ 11 h 16"/>
                <a:gd name="T22" fmla="*/ 12 w 16"/>
                <a:gd name="T23" fmla="*/ 9 h 16"/>
                <a:gd name="T24" fmla="*/ 12 w 16"/>
                <a:gd name="T25" fmla="*/ 7 h 16"/>
                <a:gd name="T26" fmla="*/ 12 w 16"/>
                <a:gd name="T27" fmla="*/ 5 h 16"/>
                <a:gd name="T28" fmla="*/ 10 w 16"/>
                <a:gd name="T29" fmla="*/ 5 h 16"/>
                <a:gd name="T30" fmla="*/ 10 w 16"/>
                <a:gd name="T31" fmla="*/ 3 h 16"/>
                <a:gd name="T32" fmla="*/ 8 w 16"/>
                <a:gd name="T33" fmla="*/ 3 h 16"/>
                <a:gd name="T34" fmla="*/ 8 w 16"/>
                <a:gd name="T35" fmla="*/ 0 h 16"/>
                <a:gd name="T36" fmla="*/ 10 w 16"/>
                <a:gd name="T37" fmla="*/ 0 h 16"/>
                <a:gd name="T38" fmla="*/ 14 w 16"/>
                <a:gd name="T39" fmla="*/ 2 h 16"/>
                <a:gd name="T40" fmla="*/ 16 w 16"/>
                <a:gd name="T41" fmla="*/ 5 h 16"/>
                <a:gd name="T42" fmla="*/ 16 w 16"/>
                <a:gd name="T43" fmla="*/ 9 h 16"/>
                <a:gd name="T44" fmla="*/ 16 w 16"/>
                <a:gd name="T45" fmla="*/ 11 h 16"/>
                <a:gd name="T46" fmla="*/ 14 w 16"/>
                <a:gd name="T47" fmla="*/ 14 h 16"/>
                <a:gd name="T48" fmla="*/ 10 w 16"/>
                <a:gd name="T49" fmla="*/ 16 h 16"/>
                <a:gd name="T50" fmla="*/ 7 w 16"/>
                <a:gd name="T51" fmla="*/ 16 h 16"/>
                <a:gd name="T52" fmla="*/ 5 w 16"/>
                <a:gd name="T53" fmla="*/ 16 h 16"/>
                <a:gd name="T54" fmla="*/ 1 w 16"/>
                <a:gd name="T55" fmla="*/ 14 h 16"/>
                <a:gd name="T56" fmla="*/ 0 w 16"/>
                <a:gd name="T57" fmla="*/ 11 h 16"/>
                <a:gd name="T58" fmla="*/ 0 w 16"/>
                <a:gd name="T59" fmla="*/ 7 h 16"/>
                <a:gd name="T60" fmla="*/ 0 w 16"/>
                <a:gd name="T61" fmla="*/ 5 h 16"/>
                <a:gd name="T62" fmla="*/ 1 w 16"/>
                <a:gd name="T63" fmla="*/ 2 h 16"/>
                <a:gd name="T64" fmla="*/ 5 w 16"/>
                <a:gd name="T65" fmla="*/ 0 h 16"/>
                <a:gd name="T66" fmla="*/ 8 w 16"/>
                <a:gd name="T67" fmla="*/ 0 h 16"/>
                <a:gd name="T68" fmla="*/ 8 w 16"/>
                <a:gd name="T69"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 h="16">
                  <a:moveTo>
                    <a:pt x="8" y="3"/>
                  </a:moveTo>
                  <a:lnTo>
                    <a:pt x="7" y="3"/>
                  </a:lnTo>
                  <a:lnTo>
                    <a:pt x="5" y="5"/>
                  </a:lnTo>
                  <a:lnTo>
                    <a:pt x="3" y="5"/>
                  </a:lnTo>
                  <a:lnTo>
                    <a:pt x="3" y="7"/>
                  </a:lnTo>
                  <a:lnTo>
                    <a:pt x="3" y="9"/>
                  </a:lnTo>
                  <a:lnTo>
                    <a:pt x="5" y="9"/>
                  </a:lnTo>
                  <a:lnTo>
                    <a:pt x="5" y="11"/>
                  </a:lnTo>
                  <a:lnTo>
                    <a:pt x="7" y="12"/>
                  </a:lnTo>
                  <a:lnTo>
                    <a:pt x="8" y="12"/>
                  </a:lnTo>
                  <a:lnTo>
                    <a:pt x="10" y="11"/>
                  </a:lnTo>
                  <a:lnTo>
                    <a:pt x="12" y="9"/>
                  </a:lnTo>
                  <a:lnTo>
                    <a:pt x="12" y="7"/>
                  </a:lnTo>
                  <a:lnTo>
                    <a:pt x="12" y="5"/>
                  </a:lnTo>
                  <a:lnTo>
                    <a:pt x="10" y="5"/>
                  </a:lnTo>
                  <a:lnTo>
                    <a:pt x="10" y="3"/>
                  </a:lnTo>
                  <a:lnTo>
                    <a:pt x="8" y="3"/>
                  </a:lnTo>
                  <a:lnTo>
                    <a:pt x="8" y="0"/>
                  </a:lnTo>
                  <a:lnTo>
                    <a:pt x="10" y="0"/>
                  </a:lnTo>
                  <a:lnTo>
                    <a:pt x="14" y="2"/>
                  </a:lnTo>
                  <a:lnTo>
                    <a:pt x="16" y="5"/>
                  </a:lnTo>
                  <a:lnTo>
                    <a:pt x="16" y="9"/>
                  </a:lnTo>
                  <a:lnTo>
                    <a:pt x="16" y="11"/>
                  </a:lnTo>
                  <a:lnTo>
                    <a:pt x="14" y="14"/>
                  </a:lnTo>
                  <a:lnTo>
                    <a:pt x="10" y="16"/>
                  </a:lnTo>
                  <a:lnTo>
                    <a:pt x="7" y="16"/>
                  </a:lnTo>
                  <a:lnTo>
                    <a:pt x="5" y="16"/>
                  </a:lnTo>
                  <a:lnTo>
                    <a:pt x="1" y="14"/>
                  </a:lnTo>
                  <a:lnTo>
                    <a:pt x="0" y="11"/>
                  </a:lnTo>
                  <a:lnTo>
                    <a:pt x="0" y="7"/>
                  </a:lnTo>
                  <a:lnTo>
                    <a:pt x="0" y="5"/>
                  </a:lnTo>
                  <a:lnTo>
                    <a:pt x="1" y="2"/>
                  </a:lnTo>
                  <a:lnTo>
                    <a:pt x="5" y="0"/>
                  </a:lnTo>
                  <a:lnTo>
                    <a:pt x="8" y="0"/>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86" name="Freeform 82"/>
            <p:cNvSpPr>
              <a:spLocks/>
            </p:cNvSpPr>
            <p:nvPr/>
          </p:nvSpPr>
          <p:spPr bwMode="auto">
            <a:xfrm>
              <a:off x="2805" y="3450"/>
              <a:ext cx="47" cy="45"/>
            </a:xfrm>
            <a:custGeom>
              <a:avLst/>
              <a:gdLst>
                <a:gd name="T0" fmla="*/ 0 w 34"/>
                <a:gd name="T1" fmla="*/ 55 h 57"/>
                <a:gd name="T2" fmla="*/ 4 w 34"/>
                <a:gd name="T3" fmla="*/ 0 h 57"/>
                <a:gd name="T4" fmla="*/ 34 w 34"/>
                <a:gd name="T5" fmla="*/ 0 h 57"/>
                <a:gd name="T6" fmla="*/ 34 w 34"/>
                <a:gd name="T7" fmla="*/ 12 h 57"/>
                <a:gd name="T8" fmla="*/ 16 w 34"/>
                <a:gd name="T9" fmla="*/ 11 h 57"/>
                <a:gd name="T10" fmla="*/ 15 w 34"/>
                <a:gd name="T11" fmla="*/ 21 h 57"/>
                <a:gd name="T12" fmla="*/ 33 w 34"/>
                <a:gd name="T13" fmla="*/ 21 h 57"/>
                <a:gd name="T14" fmla="*/ 31 w 34"/>
                <a:gd name="T15" fmla="*/ 34 h 57"/>
                <a:gd name="T16" fmla="*/ 15 w 34"/>
                <a:gd name="T17" fmla="*/ 32 h 57"/>
                <a:gd name="T18" fmla="*/ 15 w 34"/>
                <a:gd name="T19" fmla="*/ 57 h 57"/>
                <a:gd name="T20" fmla="*/ 0 w 34"/>
                <a:gd name="T21"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7">
                  <a:moveTo>
                    <a:pt x="0" y="55"/>
                  </a:moveTo>
                  <a:lnTo>
                    <a:pt x="4" y="0"/>
                  </a:lnTo>
                  <a:lnTo>
                    <a:pt x="34" y="0"/>
                  </a:lnTo>
                  <a:lnTo>
                    <a:pt x="34" y="12"/>
                  </a:lnTo>
                  <a:lnTo>
                    <a:pt x="16" y="11"/>
                  </a:lnTo>
                  <a:lnTo>
                    <a:pt x="15" y="21"/>
                  </a:lnTo>
                  <a:lnTo>
                    <a:pt x="33" y="21"/>
                  </a:lnTo>
                  <a:lnTo>
                    <a:pt x="31" y="34"/>
                  </a:lnTo>
                  <a:lnTo>
                    <a:pt x="15" y="32"/>
                  </a:lnTo>
                  <a:lnTo>
                    <a:pt x="15" y="57"/>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87" name="Freeform 83"/>
            <p:cNvSpPr>
              <a:spLocks/>
            </p:cNvSpPr>
            <p:nvPr/>
          </p:nvSpPr>
          <p:spPr bwMode="auto">
            <a:xfrm>
              <a:off x="2505" y="3439"/>
              <a:ext cx="23" cy="13"/>
            </a:xfrm>
            <a:custGeom>
              <a:avLst/>
              <a:gdLst>
                <a:gd name="T0" fmla="*/ 9 w 16"/>
                <a:gd name="T1" fmla="*/ 4 h 17"/>
                <a:gd name="T2" fmla="*/ 7 w 16"/>
                <a:gd name="T3" fmla="*/ 4 h 17"/>
                <a:gd name="T4" fmla="*/ 7 w 16"/>
                <a:gd name="T5" fmla="*/ 6 h 17"/>
                <a:gd name="T6" fmla="*/ 6 w 16"/>
                <a:gd name="T7" fmla="*/ 6 h 17"/>
                <a:gd name="T8" fmla="*/ 6 w 16"/>
                <a:gd name="T9" fmla="*/ 8 h 17"/>
                <a:gd name="T10" fmla="*/ 6 w 16"/>
                <a:gd name="T11" fmla="*/ 9 h 17"/>
                <a:gd name="T12" fmla="*/ 7 w 16"/>
                <a:gd name="T13" fmla="*/ 9 h 17"/>
                <a:gd name="T14" fmla="*/ 7 w 16"/>
                <a:gd name="T15" fmla="*/ 11 h 17"/>
                <a:gd name="T16" fmla="*/ 9 w 16"/>
                <a:gd name="T17" fmla="*/ 11 h 17"/>
                <a:gd name="T18" fmla="*/ 11 w 16"/>
                <a:gd name="T19" fmla="*/ 11 h 17"/>
                <a:gd name="T20" fmla="*/ 11 w 16"/>
                <a:gd name="T21" fmla="*/ 9 h 17"/>
                <a:gd name="T22" fmla="*/ 13 w 16"/>
                <a:gd name="T23" fmla="*/ 9 h 17"/>
                <a:gd name="T24" fmla="*/ 13 w 16"/>
                <a:gd name="T25" fmla="*/ 8 h 17"/>
                <a:gd name="T26" fmla="*/ 13 w 16"/>
                <a:gd name="T27" fmla="*/ 6 h 17"/>
                <a:gd name="T28" fmla="*/ 11 w 16"/>
                <a:gd name="T29" fmla="*/ 6 h 17"/>
                <a:gd name="T30" fmla="*/ 11 w 16"/>
                <a:gd name="T31" fmla="*/ 4 h 17"/>
                <a:gd name="T32" fmla="*/ 9 w 16"/>
                <a:gd name="T33" fmla="*/ 4 h 17"/>
                <a:gd name="T34" fmla="*/ 9 w 16"/>
                <a:gd name="T35" fmla="*/ 0 h 17"/>
                <a:gd name="T36" fmla="*/ 11 w 16"/>
                <a:gd name="T37" fmla="*/ 0 h 17"/>
                <a:gd name="T38" fmla="*/ 15 w 16"/>
                <a:gd name="T39" fmla="*/ 2 h 17"/>
                <a:gd name="T40" fmla="*/ 16 w 16"/>
                <a:gd name="T41" fmla="*/ 6 h 17"/>
                <a:gd name="T42" fmla="*/ 16 w 16"/>
                <a:gd name="T43" fmla="*/ 8 h 17"/>
                <a:gd name="T44" fmla="*/ 16 w 16"/>
                <a:gd name="T45" fmla="*/ 11 h 17"/>
                <a:gd name="T46" fmla="*/ 15 w 16"/>
                <a:gd name="T47" fmla="*/ 15 h 17"/>
                <a:gd name="T48" fmla="*/ 11 w 16"/>
                <a:gd name="T49" fmla="*/ 17 h 17"/>
                <a:gd name="T50" fmla="*/ 9 w 16"/>
                <a:gd name="T51" fmla="*/ 17 h 17"/>
                <a:gd name="T52" fmla="*/ 6 w 16"/>
                <a:gd name="T53" fmla="*/ 15 h 17"/>
                <a:gd name="T54" fmla="*/ 2 w 16"/>
                <a:gd name="T55" fmla="*/ 13 h 17"/>
                <a:gd name="T56" fmla="*/ 0 w 16"/>
                <a:gd name="T57" fmla="*/ 9 h 17"/>
                <a:gd name="T58" fmla="*/ 0 w 16"/>
                <a:gd name="T59" fmla="*/ 8 h 17"/>
                <a:gd name="T60" fmla="*/ 0 w 16"/>
                <a:gd name="T61" fmla="*/ 4 h 17"/>
                <a:gd name="T62" fmla="*/ 2 w 16"/>
                <a:gd name="T63" fmla="*/ 0 h 17"/>
                <a:gd name="T64" fmla="*/ 6 w 16"/>
                <a:gd name="T65" fmla="*/ 0 h 17"/>
                <a:gd name="T66" fmla="*/ 9 w 16"/>
                <a:gd name="T67" fmla="*/ 0 h 17"/>
                <a:gd name="T68" fmla="*/ 9 w 16"/>
                <a:gd name="T6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 h="17">
                  <a:moveTo>
                    <a:pt x="9" y="4"/>
                  </a:moveTo>
                  <a:lnTo>
                    <a:pt x="7" y="4"/>
                  </a:lnTo>
                  <a:lnTo>
                    <a:pt x="7" y="6"/>
                  </a:lnTo>
                  <a:lnTo>
                    <a:pt x="6" y="6"/>
                  </a:lnTo>
                  <a:lnTo>
                    <a:pt x="6" y="8"/>
                  </a:lnTo>
                  <a:lnTo>
                    <a:pt x="6" y="9"/>
                  </a:lnTo>
                  <a:lnTo>
                    <a:pt x="7" y="9"/>
                  </a:lnTo>
                  <a:lnTo>
                    <a:pt x="7" y="11"/>
                  </a:lnTo>
                  <a:lnTo>
                    <a:pt x="9" y="11"/>
                  </a:lnTo>
                  <a:lnTo>
                    <a:pt x="11" y="11"/>
                  </a:lnTo>
                  <a:lnTo>
                    <a:pt x="11" y="9"/>
                  </a:lnTo>
                  <a:lnTo>
                    <a:pt x="13" y="9"/>
                  </a:lnTo>
                  <a:lnTo>
                    <a:pt x="13" y="8"/>
                  </a:lnTo>
                  <a:lnTo>
                    <a:pt x="13" y="6"/>
                  </a:lnTo>
                  <a:lnTo>
                    <a:pt x="11" y="6"/>
                  </a:lnTo>
                  <a:lnTo>
                    <a:pt x="11" y="4"/>
                  </a:lnTo>
                  <a:lnTo>
                    <a:pt x="9" y="4"/>
                  </a:lnTo>
                  <a:lnTo>
                    <a:pt x="9" y="0"/>
                  </a:lnTo>
                  <a:lnTo>
                    <a:pt x="11" y="0"/>
                  </a:lnTo>
                  <a:lnTo>
                    <a:pt x="15" y="2"/>
                  </a:lnTo>
                  <a:lnTo>
                    <a:pt x="16" y="6"/>
                  </a:lnTo>
                  <a:lnTo>
                    <a:pt x="16" y="8"/>
                  </a:lnTo>
                  <a:lnTo>
                    <a:pt x="16" y="11"/>
                  </a:lnTo>
                  <a:lnTo>
                    <a:pt x="15" y="15"/>
                  </a:lnTo>
                  <a:lnTo>
                    <a:pt x="11" y="17"/>
                  </a:lnTo>
                  <a:lnTo>
                    <a:pt x="9" y="17"/>
                  </a:lnTo>
                  <a:lnTo>
                    <a:pt x="6" y="15"/>
                  </a:lnTo>
                  <a:lnTo>
                    <a:pt x="2" y="13"/>
                  </a:lnTo>
                  <a:lnTo>
                    <a:pt x="0" y="9"/>
                  </a:lnTo>
                  <a:lnTo>
                    <a:pt x="0" y="8"/>
                  </a:lnTo>
                  <a:lnTo>
                    <a:pt x="0" y="4"/>
                  </a:lnTo>
                  <a:lnTo>
                    <a:pt x="2" y="0"/>
                  </a:lnTo>
                  <a:lnTo>
                    <a:pt x="6" y="0"/>
                  </a:lnTo>
                  <a:lnTo>
                    <a:pt x="9" y="0"/>
                  </a:lnTo>
                  <a:lnTo>
                    <a:pt x="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88" name="Freeform 84"/>
            <p:cNvSpPr>
              <a:spLocks/>
            </p:cNvSpPr>
            <p:nvPr/>
          </p:nvSpPr>
          <p:spPr bwMode="auto">
            <a:xfrm>
              <a:off x="2536" y="3445"/>
              <a:ext cx="49" cy="44"/>
            </a:xfrm>
            <a:custGeom>
              <a:avLst/>
              <a:gdLst>
                <a:gd name="T0" fmla="*/ 21 w 36"/>
                <a:gd name="T1" fmla="*/ 19 h 55"/>
                <a:gd name="T2" fmla="*/ 23 w 36"/>
                <a:gd name="T3" fmla="*/ 16 h 55"/>
                <a:gd name="T4" fmla="*/ 23 w 36"/>
                <a:gd name="T5" fmla="*/ 14 h 55"/>
                <a:gd name="T6" fmla="*/ 21 w 36"/>
                <a:gd name="T7" fmla="*/ 10 h 55"/>
                <a:gd name="T8" fmla="*/ 19 w 36"/>
                <a:gd name="T9" fmla="*/ 9 h 55"/>
                <a:gd name="T10" fmla="*/ 18 w 36"/>
                <a:gd name="T11" fmla="*/ 9 h 55"/>
                <a:gd name="T12" fmla="*/ 16 w 36"/>
                <a:gd name="T13" fmla="*/ 9 h 55"/>
                <a:gd name="T14" fmla="*/ 14 w 36"/>
                <a:gd name="T15" fmla="*/ 10 h 55"/>
                <a:gd name="T16" fmla="*/ 14 w 36"/>
                <a:gd name="T17" fmla="*/ 12 h 55"/>
                <a:gd name="T18" fmla="*/ 14 w 36"/>
                <a:gd name="T19" fmla="*/ 14 h 55"/>
                <a:gd name="T20" fmla="*/ 12 w 36"/>
                <a:gd name="T21" fmla="*/ 41 h 55"/>
                <a:gd name="T22" fmla="*/ 12 w 36"/>
                <a:gd name="T23" fmla="*/ 43 h 55"/>
                <a:gd name="T24" fmla="*/ 14 w 36"/>
                <a:gd name="T25" fmla="*/ 44 h 55"/>
                <a:gd name="T26" fmla="*/ 14 w 36"/>
                <a:gd name="T27" fmla="*/ 46 h 55"/>
                <a:gd name="T28" fmla="*/ 16 w 36"/>
                <a:gd name="T29" fmla="*/ 46 h 55"/>
                <a:gd name="T30" fmla="*/ 19 w 36"/>
                <a:gd name="T31" fmla="*/ 46 h 55"/>
                <a:gd name="T32" fmla="*/ 21 w 36"/>
                <a:gd name="T33" fmla="*/ 43 h 55"/>
                <a:gd name="T34" fmla="*/ 21 w 36"/>
                <a:gd name="T35" fmla="*/ 41 h 55"/>
                <a:gd name="T36" fmla="*/ 21 w 36"/>
                <a:gd name="T37" fmla="*/ 39 h 55"/>
                <a:gd name="T38" fmla="*/ 21 w 36"/>
                <a:gd name="T39" fmla="*/ 34 h 55"/>
                <a:gd name="T40" fmla="*/ 34 w 36"/>
                <a:gd name="T41" fmla="*/ 34 h 55"/>
                <a:gd name="T42" fmla="*/ 34 w 36"/>
                <a:gd name="T43" fmla="*/ 41 h 55"/>
                <a:gd name="T44" fmla="*/ 32 w 36"/>
                <a:gd name="T45" fmla="*/ 46 h 55"/>
                <a:gd name="T46" fmla="*/ 30 w 36"/>
                <a:gd name="T47" fmla="*/ 52 h 55"/>
                <a:gd name="T48" fmla="*/ 25 w 36"/>
                <a:gd name="T49" fmla="*/ 53 h 55"/>
                <a:gd name="T50" fmla="*/ 16 w 36"/>
                <a:gd name="T51" fmla="*/ 55 h 55"/>
                <a:gd name="T52" fmla="*/ 9 w 36"/>
                <a:gd name="T53" fmla="*/ 53 h 55"/>
                <a:gd name="T54" fmla="*/ 3 w 36"/>
                <a:gd name="T55" fmla="*/ 50 h 55"/>
                <a:gd name="T56" fmla="*/ 0 w 36"/>
                <a:gd name="T57" fmla="*/ 44 h 55"/>
                <a:gd name="T58" fmla="*/ 0 w 36"/>
                <a:gd name="T59" fmla="*/ 37 h 55"/>
                <a:gd name="T60" fmla="*/ 2 w 36"/>
                <a:gd name="T61" fmla="*/ 16 h 55"/>
                <a:gd name="T62" fmla="*/ 3 w 36"/>
                <a:gd name="T63" fmla="*/ 9 h 55"/>
                <a:gd name="T64" fmla="*/ 5 w 36"/>
                <a:gd name="T65" fmla="*/ 3 h 55"/>
                <a:gd name="T66" fmla="*/ 10 w 36"/>
                <a:gd name="T67" fmla="*/ 1 h 55"/>
                <a:gd name="T68" fmla="*/ 18 w 36"/>
                <a:gd name="T69" fmla="*/ 0 h 55"/>
                <a:gd name="T70" fmla="*/ 25 w 36"/>
                <a:gd name="T71" fmla="*/ 1 h 55"/>
                <a:gd name="T72" fmla="*/ 30 w 36"/>
                <a:gd name="T73" fmla="*/ 3 h 55"/>
                <a:gd name="T74" fmla="*/ 34 w 36"/>
                <a:gd name="T75" fmla="*/ 9 h 55"/>
                <a:gd name="T76" fmla="*/ 36 w 36"/>
                <a:gd name="T77" fmla="*/ 16 h 55"/>
                <a:gd name="T78" fmla="*/ 34 w 36"/>
                <a:gd name="T79" fmla="*/ 19 h 55"/>
                <a:gd name="T80" fmla="*/ 21 w 36"/>
                <a:gd name="T81" fmla="*/ 1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 h="55">
                  <a:moveTo>
                    <a:pt x="21" y="19"/>
                  </a:moveTo>
                  <a:lnTo>
                    <a:pt x="23" y="16"/>
                  </a:lnTo>
                  <a:lnTo>
                    <a:pt x="23" y="14"/>
                  </a:lnTo>
                  <a:lnTo>
                    <a:pt x="21" y="10"/>
                  </a:lnTo>
                  <a:lnTo>
                    <a:pt x="19" y="9"/>
                  </a:lnTo>
                  <a:lnTo>
                    <a:pt x="18" y="9"/>
                  </a:lnTo>
                  <a:lnTo>
                    <a:pt x="16" y="9"/>
                  </a:lnTo>
                  <a:lnTo>
                    <a:pt x="14" y="10"/>
                  </a:lnTo>
                  <a:lnTo>
                    <a:pt x="14" y="12"/>
                  </a:lnTo>
                  <a:lnTo>
                    <a:pt x="14" y="14"/>
                  </a:lnTo>
                  <a:lnTo>
                    <a:pt x="12" y="41"/>
                  </a:lnTo>
                  <a:lnTo>
                    <a:pt x="12" y="43"/>
                  </a:lnTo>
                  <a:lnTo>
                    <a:pt x="14" y="44"/>
                  </a:lnTo>
                  <a:lnTo>
                    <a:pt x="14" y="46"/>
                  </a:lnTo>
                  <a:lnTo>
                    <a:pt x="16" y="46"/>
                  </a:lnTo>
                  <a:lnTo>
                    <a:pt x="19" y="46"/>
                  </a:lnTo>
                  <a:lnTo>
                    <a:pt x="21" y="43"/>
                  </a:lnTo>
                  <a:lnTo>
                    <a:pt x="21" y="41"/>
                  </a:lnTo>
                  <a:lnTo>
                    <a:pt x="21" y="39"/>
                  </a:lnTo>
                  <a:lnTo>
                    <a:pt x="21" y="34"/>
                  </a:lnTo>
                  <a:lnTo>
                    <a:pt x="34" y="34"/>
                  </a:lnTo>
                  <a:lnTo>
                    <a:pt x="34" y="41"/>
                  </a:lnTo>
                  <a:lnTo>
                    <a:pt x="32" y="46"/>
                  </a:lnTo>
                  <a:lnTo>
                    <a:pt x="30" y="52"/>
                  </a:lnTo>
                  <a:lnTo>
                    <a:pt x="25" y="53"/>
                  </a:lnTo>
                  <a:lnTo>
                    <a:pt x="16" y="55"/>
                  </a:lnTo>
                  <a:lnTo>
                    <a:pt x="9" y="53"/>
                  </a:lnTo>
                  <a:lnTo>
                    <a:pt x="3" y="50"/>
                  </a:lnTo>
                  <a:lnTo>
                    <a:pt x="0" y="44"/>
                  </a:lnTo>
                  <a:lnTo>
                    <a:pt x="0" y="37"/>
                  </a:lnTo>
                  <a:lnTo>
                    <a:pt x="2" y="16"/>
                  </a:lnTo>
                  <a:lnTo>
                    <a:pt x="3" y="9"/>
                  </a:lnTo>
                  <a:lnTo>
                    <a:pt x="5" y="3"/>
                  </a:lnTo>
                  <a:lnTo>
                    <a:pt x="10" y="1"/>
                  </a:lnTo>
                  <a:lnTo>
                    <a:pt x="18" y="0"/>
                  </a:lnTo>
                  <a:lnTo>
                    <a:pt x="25" y="1"/>
                  </a:lnTo>
                  <a:lnTo>
                    <a:pt x="30" y="3"/>
                  </a:lnTo>
                  <a:lnTo>
                    <a:pt x="34" y="9"/>
                  </a:lnTo>
                  <a:lnTo>
                    <a:pt x="36" y="16"/>
                  </a:lnTo>
                  <a:lnTo>
                    <a:pt x="34" y="19"/>
                  </a:lnTo>
                  <a:lnTo>
                    <a:pt x="2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89" name="Freeform 85"/>
            <p:cNvSpPr>
              <a:spLocks/>
            </p:cNvSpPr>
            <p:nvPr/>
          </p:nvSpPr>
          <p:spPr bwMode="auto">
            <a:xfrm>
              <a:off x="2605" y="2511"/>
              <a:ext cx="165" cy="1015"/>
            </a:xfrm>
            <a:custGeom>
              <a:avLst/>
              <a:gdLst>
                <a:gd name="T0" fmla="*/ 0 w 120"/>
                <a:gd name="T1" fmla="*/ 1287 h 1294"/>
                <a:gd name="T2" fmla="*/ 104 w 120"/>
                <a:gd name="T3" fmla="*/ 1294 h 1294"/>
                <a:gd name="T4" fmla="*/ 109 w 120"/>
                <a:gd name="T5" fmla="*/ 1157 h 1294"/>
                <a:gd name="T6" fmla="*/ 77 w 120"/>
                <a:gd name="T7" fmla="*/ 1156 h 1294"/>
                <a:gd name="T8" fmla="*/ 77 w 120"/>
                <a:gd name="T9" fmla="*/ 1134 h 1294"/>
                <a:gd name="T10" fmla="*/ 79 w 120"/>
                <a:gd name="T11" fmla="*/ 1123 h 1294"/>
                <a:gd name="T12" fmla="*/ 82 w 120"/>
                <a:gd name="T13" fmla="*/ 1014 h 1294"/>
                <a:gd name="T14" fmla="*/ 82 w 120"/>
                <a:gd name="T15" fmla="*/ 1005 h 1294"/>
                <a:gd name="T16" fmla="*/ 88 w 120"/>
                <a:gd name="T17" fmla="*/ 890 h 1294"/>
                <a:gd name="T18" fmla="*/ 88 w 120"/>
                <a:gd name="T19" fmla="*/ 879 h 1294"/>
                <a:gd name="T20" fmla="*/ 91 w 120"/>
                <a:gd name="T21" fmla="*/ 767 h 1294"/>
                <a:gd name="T22" fmla="*/ 91 w 120"/>
                <a:gd name="T23" fmla="*/ 757 h 1294"/>
                <a:gd name="T24" fmla="*/ 97 w 120"/>
                <a:gd name="T25" fmla="*/ 640 h 1294"/>
                <a:gd name="T26" fmla="*/ 97 w 120"/>
                <a:gd name="T27" fmla="*/ 629 h 1294"/>
                <a:gd name="T28" fmla="*/ 102 w 120"/>
                <a:gd name="T29" fmla="*/ 510 h 1294"/>
                <a:gd name="T30" fmla="*/ 102 w 120"/>
                <a:gd name="T31" fmla="*/ 500 h 1294"/>
                <a:gd name="T32" fmla="*/ 106 w 120"/>
                <a:gd name="T33" fmla="*/ 377 h 1294"/>
                <a:gd name="T34" fmla="*/ 108 w 120"/>
                <a:gd name="T35" fmla="*/ 367 h 1294"/>
                <a:gd name="T36" fmla="*/ 111 w 120"/>
                <a:gd name="T37" fmla="*/ 244 h 1294"/>
                <a:gd name="T38" fmla="*/ 113 w 120"/>
                <a:gd name="T39" fmla="*/ 234 h 1294"/>
                <a:gd name="T40" fmla="*/ 117 w 120"/>
                <a:gd name="T41" fmla="*/ 106 h 1294"/>
                <a:gd name="T42" fmla="*/ 117 w 120"/>
                <a:gd name="T43" fmla="*/ 95 h 1294"/>
                <a:gd name="T44" fmla="*/ 120 w 120"/>
                <a:gd name="T45" fmla="*/ 0 h 1294"/>
                <a:gd name="T46" fmla="*/ 68 w 120"/>
                <a:gd name="T47" fmla="*/ 4 h 1294"/>
                <a:gd name="T48" fmla="*/ 66 w 120"/>
                <a:gd name="T49" fmla="*/ 92 h 1294"/>
                <a:gd name="T50" fmla="*/ 65 w 120"/>
                <a:gd name="T51" fmla="*/ 102 h 1294"/>
                <a:gd name="T52" fmla="*/ 61 w 120"/>
                <a:gd name="T53" fmla="*/ 214 h 1294"/>
                <a:gd name="T54" fmla="*/ 61 w 120"/>
                <a:gd name="T55" fmla="*/ 223 h 1294"/>
                <a:gd name="T56" fmla="*/ 57 w 120"/>
                <a:gd name="T57" fmla="*/ 332 h 1294"/>
                <a:gd name="T58" fmla="*/ 57 w 120"/>
                <a:gd name="T59" fmla="*/ 343 h 1294"/>
                <a:gd name="T60" fmla="*/ 54 w 120"/>
                <a:gd name="T61" fmla="*/ 453 h 1294"/>
                <a:gd name="T62" fmla="*/ 54 w 120"/>
                <a:gd name="T63" fmla="*/ 462 h 1294"/>
                <a:gd name="T64" fmla="*/ 50 w 120"/>
                <a:gd name="T65" fmla="*/ 566 h 1294"/>
                <a:gd name="T66" fmla="*/ 50 w 120"/>
                <a:gd name="T67" fmla="*/ 577 h 1294"/>
                <a:gd name="T68" fmla="*/ 47 w 120"/>
                <a:gd name="T69" fmla="*/ 685 h 1294"/>
                <a:gd name="T70" fmla="*/ 47 w 120"/>
                <a:gd name="T71" fmla="*/ 696 h 1294"/>
                <a:gd name="T72" fmla="*/ 43 w 120"/>
                <a:gd name="T73" fmla="*/ 793 h 1294"/>
                <a:gd name="T74" fmla="*/ 43 w 120"/>
                <a:gd name="T75" fmla="*/ 803 h 1294"/>
                <a:gd name="T76" fmla="*/ 39 w 120"/>
                <a:gd name="T77" fmla="*/ 906 h 1294"/>
                <a:gd name="T78" fmla="*/ 39 w 120"/>
                <a:gd name="T79" fmla="*/ 917 h 1294"/>
                <a:gd name="T80" fmla="*/ 36 w 120"/>
                <a:gd name="T81" fmla="*/ 1012 h 1294"/>
                <a:gd name="T82" fmla="*/ 36 w 120"/>
                <a:gd name="T83" fmla="*/ 1023 h 1294"/>
                <a:gd name="T84" fmla="*/ 32 w 120"/>
                <a:gd name="T85" fmla="*/ 1121 h 1294"/>
                <a:gd name="T86" fmla="*/ 32 w 120"/>
                <a:gd name="T87" fmla="*/ 1132 h 1294"/>
                <a:gd name="T88" fmla="*/ 32 w 120"/>
                <a:gd name="T89" fmla="*/ 1156 h 1294"/>
                <a:gd name="T90" fmla="*/ 2 w 120"/>
                <a:gd name="T91" fmla="*/ 1154 h 1294"/>
                <a:gd name="T92" fmla="*/ 0 w 120"/>
                <a:gd name="T93" fmla="*/ 1287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0" h="1294">
                  <a:moveTo>
                    <a:pt x="0" y="1287"/>
                  </a:moveTo>
                  <a:lnTo>
                    <a:pt x="104" y="1294"/>
                  </a:lnTo>
                  <a:lnTo>
                    <a:pt x="109" y="1157"/>
                  </a:lnTo>
                  <a:lnTo>
                    <a:pt x="77" y="1156"/>
                  </a:lnTo>
                  <a:lnTo>
                    <a:pt x="77" y="1134"/>
                  </a:lnTo>
                  <a:lnTo>
                    <a:pt x="79" y="1123"/>
                  </a:lnTo>
                  <a:lnTo>
                    <a:pt x="82" y="1014"/>
                  </a:lnTo>
                  <a:lnTo>
                    <a:pt x="82" y="1005"/>
                  </a:lnTo>
                  <a:lnTo>
                    <a:pt x="88" y="890"/>
                  </a:lnTo>
                  <a:lnTo>
                    <a:pt x="88" y="879"/>
                  </a:lnTo>
                  <a:lnTo>
                    <a:pt x="91" y="767"/>
                  </a:lnTo>
                  <a:lnTo>
                    <a:pt x="91" y="757"/>
                  </a:lnTo>
                  <a:lnTo>
                    <a:pt x="97" y="640"/>
                  </a:lnTo>
                  <a:lnTo>
                    <a:pt x="97" y="629"/>
                  </a:lnTo>
                  <a:lnTo>
                    <a:pt x="102" y="510"/>
                  </a:lnTo>
                  <a:lnTo>
                    <a:pt x="102" y="500"/>
                  </a:lnTo>
                  <a:lnTo>
                    <a:pt x="106" y="377"/>
                  </a:lnTo>
                  <a:lnTo>
                    <a:pt x="108" y="367"/>
                  </a:lnTo>
                  <a:lnTo>
                    <a:pt x="111" y="244"/>
                  </a:lnTo>
                  <a:lnTo>
                    <a:pt x="113" y="234"/>
                  </a:lnTo>
                  <a:lnTo>
                    <a:pt x="117" y="106"/>
                  </a:lnTo>
                  <a:lnTo>
                    <a:pt x="117" y="95"/>
                  </a:lnTo>
                  <a:lnTo>
                    <a:pt x="120" y="0"/>
                  </a:lnTo>
                  <a:lnTo>
                    <a:pt x="68" y="4"/>
                  </a:lnTo>
                  <a:lnTo>
                    <a:pt x="66" y="92"/>
                  </a:lnTo>
                  <a:lnTo>
                    <a:pt x="65" y="102"/>
                  </a:lnTo>
                  <a:lnTo>
                    <a:pt x="61" y="214"/>
                  </a:lnTo>
                  <a:lnTo>
                    <a:pt x="61" y="223"/>
                  </a:lnTo>
                  <a:lnTo>
                    <a:pt x="57" y="332"/>
                  </a:lnTo>
                  <a:lnTo>
                    <a:pt x="57" y="343"/>
                  </a:lnTo>
                  <a:lnTo>
                    <a:pt x="54" y="453"/>
                  </a:lnTo>
                  <a:lnTo>
                    <a:pt x="54" y="462"/>
                  </a:lnTo>
                  <a:lnTo>
                    <a:pt x="50" y="566"/>
                  </a:lnTo>
                  <a:lnTo>
                    <a:pt x="50" y="577"/>
                  </a:lnTo>
                  <a:lnTo>
                    <a:pt x="47" y="685"/>
                  </a:lnTo>
                  <a:lnTo>
                    <a:pt x="47" y="696"/>
                  </a:lnTo>
                  <a:lnTo>
                    <a:pt x="43" y="793"/>
                  </a:lnTo>
                  <a:lnTo>
                    <a:pt x="43" y="803"/>
                  </a:lnTo>
                  <a:lnTo>
                    <a:pt x="39" y="906"/>
                  </a:lnTo>
                  <a:lnTo>
                    <a:pt x="39" y="917"/>
                  </a:lnTo>
                  <a:lnTo>
                    <a:pt x="36" y="1012"/>
                  </a:lnTo>
                  <a:lnTo>
                    <a:pt x="36" y="1023"/>
                  </a:lnTo>
                  <a:lnTo>
                    <a:pt x="32" y="1121"/>
                  </a:lnTo>
                  <a:lnTo>
                    <a:pt x="32" y="1132"/>
                  </a:lnTo>
                  <a:lnTo>
                    <a:pt x="32" y="1156"/>
                  </a:lnTo>
                  <a:lnTo>
                    <a:pt x="2" y="1154"/>
                  </a:lnTo>
                  <a:lnTo>
                    <a:pt x="0" y="12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90" name="Freeform 86"/>
            <p:cNvSpPr>
              <a:spLocks/>
            </p:cNvSpPr>
            <p:nvPr/>
          </p:nvSpPr>
          <p:spPr bwMode="auto">
            <a:xfrm>
              <a:off x="2505" y="3302"/>
              <a:ext cx="149" cy="10"/>
            </a:xfrm>
            <a:custGeom>
              <a:avLst/>
              <a:gdLst>
                <a:gd name="T0" fmla="*/ 108 w 108"/>
                <a:gd name="T1" fmla="*/ 15 h 15"/>
                <a:gd name="T2" fmla="*/ 108 w 108"/>
                <a:gd name="T3" fmla="*/ 4 h 15"/>
                <a:gd name="T4" fmla="*/ 2 w 108"/>
                <a:gd name="T5" fmla="*/ 0 h 15"/>
                <a:gd name="T6" fmla="*/ 0 w 108"/>
                <a:gd name="T7" fmla="*/ 11 h 15"/>
                <a:gd name="T8" fmla="*/ 108 w 108"/>
                <a:gd name="T9" fmla="*/ 15 h 15"/>
              </a:gdLst>
              <a:ahLst/>
              <a:cxnLst>
                <a:cxn ang="0">
                  <a:pos x="T0" y="T1"/>
                </a:cxn>
                <a:cxn ang="0">
                  <a:pos x="T2" y="T3"/>
                </a:cxn>
                <a:cxn ang="0">
                  <a:pos x="T4" y="T5"/>
                </a:cxn>
                <a:cxn ang="0">
                  <a:pos x="T6" y="T7"/>
                </a:cxn>
                <a:cxn ang="0">
                  <a:pos x="T8" y="T9"/>
                </a:cxn>
              </a:cxnLst>
              <a:rect l="0" t="0" r="r" b="b"/>
              <a:pathLst>
                <a:path w="108" h="15">
                  <a:moveTo>
                    <a:pt x="108" y="15"/>
                  </a:moveTo>
                  <a:lnTo>
                    <a:pt x="108" y="4"/>
                  </a:lnTo>
                  <a:lnTo>
                    <a:pt x="2" y="0"/>
                  </a:lnTo>
                  <a:lnTo>
                    <a:pt x="0" y="11"/>
                  </a:lnTo>
                  <a:lnTo>
                    <a:pt x="10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91" name="Freeform 87"/>
            <p:cNvSpPr>
              <a:spLocks/>
            </p:cNvSpPr>
            <p:nvPr/>
          </p:nvSpPr>
          <p:spPr bwMode="auto">
            <a:xfrm>
              <a:off x="2717" y="3298"/>
              <a:ext cx="162" cy="12"/>
            </a:xfrm>
            <a:custGeom>
              <a:avLst/>
              <a:gdLst>
                <a:gd name="T0" fmla="*/ 0 w 119"/>
                <a:gd name="T1" fmla="*/ 9 h 12"/>
                <a:gd name="T2" fmla="*/ 0 w 119"/>
                <a:gd name="T3" fmla="*/ 0 h 12"/>
                <a:gd name="T4" fmla="*/ 119 w 119"/>
                <a:gd name="T5" fmla="*/ 1 h 12"/>
                <a:gd name="T6" fmla="*/ 119 w 119"/>
                <a:gd name="T7" fmla="*/ 12 h 12"/>
                <a:gd name="T8" fmla="*/ 0 w 119"/>
                <a:gd name="T9" fmla="*/ 9 h 12"/>
              </a:gdLst>
              <a:ahLst/>
              <a:cxnLst>
                <a:cxn ang="0">
                  <a:pos x="T0" y="T1"/>
                </a:cxn>
                <a:cxn ang="0">
                  <a:pos x="T2" y="T3"/>
                </a:cxn>
                <a:cxn ang="0">
                  <a:pos x="T4" y="T5"/>
                </a:cxn>
                <a:cxn ang="0">
                  <a:pos x="T6" y="T7"/>
                </a:cxn>
                <a:cxn ang="0">
                  <a:pos x="T8" y="T9"/>
                </a:cxn>
              </a:cxnLst>
              <a:rect l="0" t="0" r="r" b="b"/>
              <a:pathLst>
                <a:path w="119" h="12">
                  <a:moveTo>
                    <a:pt x="0" y="9"/>
                  </a:moveTo>
                  <a:lnTo>
                    <a:pt x="0" y="0"/>
                  </a:lnTo>
                  <a:lnTo>
                    <a:pt x="119" y="1"/>
                  </a:lnTo>
                  <a:lnTo>
                    <a:pt x="119" y="12"/>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92" name="Freeform 88"/>
            <p:cNvSpPr>
              <a:spLocks/>
            </p:cNvSpPr>
            <p:nvPr/>
          </p:nvSpPr>
          <p:spPr bwMode="auto">
            <a:xfrm>
              <a:off x="2731" y="3104"/>
              <a:ext cx="170" cy="9"/>
            </a:xfrm>
            <a:custGeom>
              <a:avLst/>
              <a:gdLst>
                <a:gd name="T0" fmla="*/ 0 w 124"/>
                <a:gd name="T1" fmla="*/ 10 h 10"/>
                <a:gd name="T2" fmla="*/ 0 w 124"/>
                <a:gd name="T3" fmla="*/ 0 h 10"/>
                <a:gd name="T4" fmla="*/ 124 w 124"/>
                <a:gd name="T5" fmla="*/ 0 h 10"/>
                <a:gd name="T6" fmla="*/ 124 w 124"/>
                <a:gd name="T7" fmla="*/ 10 h 10"/>
                <a:gd name="T8" fmla="*/ 119 w 124"/>
                <a:gd name="T9" fmla="*/ 10 h 10"/>
                <a:gd name="T10" fmla="*/ 106 w 124"/>
                <a:gd name="T11" fmla="*/ 10 h 10"/>
                <a:gd name="T12" fmla="*/ 87 w 124"/>
                <a:gd name="T13" fmla="*/ 10 h 10"/>
                <a:gd name="T14" fmla="*/ 63 w 124"/>
                <a:gd name="T15" fmla="*/ 10 h 10"/>
                <a:gd name="T16" fmla="*/ 42 w 124"/>
                <a:gd name="T17" fmla="*/ 10 h 10"/>
                <a:gd name="T18" fmla="*/ 22 w 124"/>
                <a:gd name="T19" fmla="*/ 10 h 10"/>
                <a:gd name="T20" fmla="*/ 8 w 124"/>
                <a:gd name="T21" fmla="*/ 10 h 10"/>
                <a:gd name="T22" fmla="*/ 0 w 124"/>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0">
                  <a:moveTo>
                    <a:pt x="0" y="10"/>
                  </a:moveTo>
                  <a:lnTo>
                    <a:pt x="0" y="0"/>
                  </a:lnTo>
                  <a:lnTo>
                    <a:pt x="124" y="0"/>
                  </a:lnTo>
                  <a:lnTo>
                    <a:pt x="124" y="10"/>
                  </a:lnTo>
                  <a:lnTo>
                    <a:pt x="119" y="10"/>
                  </a:lnTo>
                  <a:lnTo>
                    <a:pt x="106" y="10"/>
                  </a:lnTo>
                  <a:lnTo>
                    <a:pt x="87" y="10"/>
                  </a:lnTo>
                  <a:lnTo>
                    <a:pt x="63" y="10"/>
                  </a:lnTo>
                  <a:lnTo>
                    <a:pt x="42" y="10"/>
                  </a:lnTo>
                  <a:lnTo>
                    <a:pt x="22" y="10"/>
                  </a:lnTo>
                  <a:lnTo>
                    <a:pt x="8"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93" name="Freeform 89"/>
            <p:cNvSpPr>
              <a:spLocks/>
            </p:cNvSpPr>
            <p:nvPr/>
          </p:nvSpPr>
          <p:spPr bwMode="auto">
            <a:xfrm>
              <a:off x="2511" y="3132"/>
              <a:ext cx="151" cy="10"/>
            </a:xfrm>
            <a:custGeom>
              <a:avLst/>
              <a:gdLst>
                <a:gd name="T0" fmla="*/ 111 w 111"/>
                <a:gd name="T1" fmla="*/ 0 h 10"/>
                <a:gd name="T2" fmla="*/ 111 w 111"/>
                <a:gd name="T3" fmla="*/ 10 h 10"/>
                <a:gd name="T4" fmla="*/ 2 w 111"/>
                <a:gd name="T5" fmla="*/ 10 h 10"/>
                <a:gd name="T6" fmla="*/ 0 w 111"/>
                <a:gd name="T7" fmla="*/ 0 h 10"/>
                <a:gd name="T8" fmla="*/ 111 w 111"/>
                <a:gd name="T9" fmla="*/ 0 h 10"/>
              </a:gdLst>
              <a:ahLst/>
              <a:cxnLst>
                <a:cxn ang="0">
                  <a:pos x="T0" y="T1"/>
                </a:cxn>
                <a:cxn ang="0">
                  <a:pos x="T2" y="T3"/>
                </a:cxn>
                <a:cxn ang="0">
                  <a:pos x="T4" y="T5"/>
                </a:cxn>
                <a:cxn ang="0">
                  <a:pos x="T6" y="T7"/>
                </a:cxn>
                <a:cxn ang="0">
                  <a:pos x="T8" y="T9"/>
                </a:cxn>
              </a:cxnLst>
              <a:rect l="0" t="0" r="r" b="b"/>
              <a:pathLst>
                <a:path w="111" h="10">
                  <a:moveTo>
                    <a:pt x="111" y="0"/>
                  </a:moveTo>
                  <a:lnTo>
                    <a:pt x="111" y="10"/>
                  </a:lnTo>
                  <a:lnTo>
                    <a:pt x="2" y="10"/>
                  </a:lnTo>
                  <a:lnTo>
                    <a:pt x="0" y="0"/>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94" name="Freeform 90"/>
            <p:cNvSpPr>
              <a:spLocks/>
            </p:cNvSpPr>
            <p:nvPr/>
          </p:nvSpPr>
          <p:spPr bwMode="auto">
            <a:xfrm>
              <a:off x="2508" y="3220"/>
              <a:ext cx="151" cy="9"/>
            </a:xfrm>
            <a:custGeom>
              <a:avLst/>
              <a:gdLst>
                <a:gd name="T0" fmla="*/ 109 w 109"/>
                <a:gd name="T1" fmla="*/ 13 h 13"/>
                <a:gd name="T2" fmla="*/ 109 w 109"/>
                <a:gd name="T3" fmla="*/ 2 h 13"/>
                <a:gd name="T4" fmla="*/ 0 w 109"/>
                <a:gd name="T5" fmla="*/ 0 h 13"/>
                <a:gd name="T6" fmla="*/ 0 w 109"/>
                <a:gd name="T7" fmla="*/ 11 h 13"/>
                <a:gd name="T8" fmla="*/ 109 w 109"/>
                <a:gd name="T9" fmla="*/ 13 h 13"/>
              </a:gdLst>
              <a:ahLst/>
              <a:cxnLst>
                <a:cxn ang="0">
                  <a:pos x="T0" y="T1"/>
                </a:cxn>
                <a:cxn ang="0">
                  <a:pos x="T2" y="T3"/>
                </a:cxn>
                <a:cxn ang="0">
                  <a:pos x="T4" y="T5"/>
                </a:cxn>
                <a:cxn ang="0">
                  <a:pos x="T6" y="T7"/>
                </a:cxn>
                <a:cxn ang="0">
                  <a:pos x="T8" y="T9"/>
                </a:cxn>
              </a:cxnLst>
              <a:rect l="0" t="0" r="r" b="b"/>
              <a:pathLst>
                <a:path w="109" h="13">
                  <a:moveTo>
                    <a:pt x="109" y="13"/>
                  </a:moveTo>
                  <a:lnTo>
                    <a:pt x="109" y="2"/>
                  </a:lnTo>
                  <a:lnTo>
                    <a:pt x="0" y="0"/>
                  </a:lnTo>
                  <a:lnTo>
                    <a:pt x="0" y="11"/>
                  </a:lnTo>
                  <a:lnTo>
                    <a:pt x="10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95" name="Freeform 91"/>
            <p:cNvSpPr>
              <a:spLocks/>
            </p:cNvSpPr>
            <p:nvPr/>
          </p:nvSpPr>
          <p:spPr bwMode="auto">
            <a:xfrm>
              <a:off x="2726" y="3200"/>
              <a:ext cx="165" cy="10"/>
            </a:xfrm>
            <a:custGeom>
              <a:avLst/>
              <a:gdLst>
                <a:gd name="T0" fmla="*/ 0 w 120"/>
                <a:gd name="T1" fmla="*/ 11 h 12"/>
                <a:gd name="T2" fmla="*/ 0 w 120"/>
                <a:gd name="T3" fmla="*/ 0 h 12"/>
                <a:gd name="T4" fmla="*/ 120 w 120"/>
                <a:gd name="T5" fmla="*/ 2 h 12"/>
                <a:gd name="T6" fmla="*/ 120 w 120"/>
                <a:gd name="T7" fmla="*/ 12 h 12"/>
                <a:gd name="T8" fmla="*/ 0 w 120"/>
                <a:gd name="T9" fmla="*/ 11 h 12"/>
              </a:gdLst>
              <a:ahLst/>
              <a:cxnLst>
                <a:cxn ang="0">
                  <a:pos x="T0" y="T1"/>
                </a:cxn>
                <a:cxn ang="0">
                  <a:pos x="T2" y="T3"/>
                </a:cxn>
                <a:cxn ang="0">
                  <a:pos x="T4" y="T5"/>
                </a:cxn>
                <a:cxn ang="0">
                  <a:pos x="T6" y="T7"/>
                </a:cxn>
                <a:cxn ang="0">
                  <a:pos x="T8" y="T9"/>
                </a:cxn>
              </a:cxnLst>
              <a:rect l="0" t="0" r="r" b="b"/>
              <a:pathLst>
                <a:path w="120" h="12">
                  <a:moveTo>
                    <a:pt x="0" y="11"/>
                  </a:moveTo>
                  <a:lnTo>
                    <a:pt x="0" y="0"/>
                  </a:lnTo>
                  <a:lnTo>
                    <a:pt x="120" y="2"/>
                  </a:lnTo>
                  <a:lnTo>
                    <a:pt x="120" y="12"/>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96" name="Freeform 92"/>
            <p:cNvSpPr>
              <a:spLocks/>
            </p:cNvSpPr>
            <p:nvPr/>
          </p:nvSpPr>
          <p:spPr bwMode="auto">
            <a:xfrm>
              <a:off x="2525" y="2679"/>
              <a:ext cx="162" cy="10"/>
            </a:xfrm>
            <a:custGeom>
              <a:avLst/>
              <a:gdLst>
                <a:gd name="T0" fmla="*/ 118 w 118"/>
                <a:gd name="T1" fmla="*/ 9 h 12"/>
                <a:gd name="T2" fmla="*/ 118 w 118"/>
                <a:gd name="T3" fmla="*/ 0 h 12"/>
                <a:gd name="T4" fmla="*/ 0 w 118"/>
                <a:gd name="T5" fmla="*/ 3 h 12"/>
                <a:gd name="T6" fmla="*/ 0 w 118"/>
                <a:gd name="T7" fmla="*/ 12 h 12"/>
                <a:gd name="T8" fmla="*/ 118 w 118"/>
                <a:gd name="T9" fmla="*/ 9 h 12"/>
              </a:gdLst>
              <a:ahLst/>
              <a:cxnLst>
                <a:cxn ang="0">
                  <a:pos x="T0" y="T1"/>
                </a:cxn>
                <a:cxn ang="0">
                  <a:pos x="T2" y="T3"/>
                </a:cxn>
                <a:cxn ang="0">
                  <a:pos x="T4" y="T5"/>
                </a:cxn>
                <a:cxn ang="0">
                  <a:pos x="T6" y="T7"/>
                </a:cxn>
                <a:cxn ang="0">
                  <a:pos x="T8" y="T9"/>
                </a:cxn>
              </a:cxnLst>
              <a:rect l="0" t="0" r="r" b="b"/>
              <a:pathLst>
                <a:path w="118" h="12">
                  <a:moveTo>
                    <a:pt x="118" y="9"/>
                  </a:moveTo>
                  <a:lnTo>
                    <a:pt x="118" y="0"/>
                  </a:lnTo>
                  <a:lnTo>
                    <a:pt x="0" y="3"/>
                  </a:lnTo>
                  <a:lnTo>
                    <a:pt x="0" y="12"/>
                  </a:lnTo>
                  <a:lnTo>
                    <a:pt x="11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97" name="Freeform 93"/>
            <p:cNvSpPr>
              <a:spLocks/>
            </p:cNvSpPr>
            <p:nvPr/>
          </p:nvSpPr>
          <p:spPr bwMode="auto">
            <a:xfrm>
              <a:off x="2758" y="2691"/>
              <a:ext cx="185" cy="12"/>
            </a:xfrm>
            <a:custGeom>
              <a:avLst/>
              <a:gdLst>
                <a:gd name="T0" fmla="*/ 0 w 135"/>
                <a:gd name="T1" fmla="*/ 14 h 14"/>
                <a:gd name="T2" fmla="*/ 2 w 135"/>
                <a:gd name="T3" fmla="*/ 4 h 14"/>
                <a:gd name="T4" fmla="*/ 135 w 135"/>
                <a:gd name="T5" fmla="*/ 0 h 14"/>
                <a:gd name="T6" fmla="*/ 135 w 135"/>
                <a:gd name="T7" fmla="*/ 11 h 14"/>
                <a:gd name="T8" fmla="*/ 0 w 135"/>
                <a:gd name="T9" fmla="*/ 14 h 14"/>
              </a:gdLst>
              <a:ahLst/>
              <a:cxnLst>
                <a:cxn ang="0">
                  <a:pos x="T0" y="T1"/>
                </a:cxn>
                <a:cxn ang="0">
                  <a:pos x="T2" y="T3"/>
                </a:cxn>
                <a:cxn ang="0">
                  <a:pos x="T4" y="T5"/>
                </a:cxn>
                <a:cxn ang="0">
                  <a:pos x="T6" y="T7"/>
                </a:cxn>
                <a:cxn ang="0">
                  <a:pos x="T8" y="T9"/>
                </a:cxn>
              </a:cxnLst>
              <a:rect l="0" t="0" r="r" b="b"/>
              <a:pathLst>
                <a:path w="135" h="14">
                  <a:moveTo>
                    <a:pt x="0" y="14"/>
                  </a:moveTo>
                  <a:lnTo>
                    <a:pt x="2" y="4"/>
                  </a:lnTo>
                  <a:lnTo>
                    <a:pt x="135" y="0"/>
                  </a:lnTo>
                  <a:lnTo>
                    <a:pt x="135" y="11"/>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98" name="Freeform 94"/>
            <p:cNvSpPr>
              <a:spLocks/>
            </p:cNvSpPr>
            <p:nvPr/>
          </p:nvSpPr>
          <p:spPr bwMode="auto">
            <a:xfrm>
              <a:off x="2522" y="2772"/>
              <a:ext cx="163" cy="10"/>
            </a:xfrm>
            <a:custGeom>
              <a:avLst/>
              <a:gdLst>
                <a:gd name="T0" fmla="*/ 116 w 116"/>
                <a:gd name="T1" fmla="*/ 0 h 15"/>
                <a:gd name="T2" fmla="*/ 116 w 116"/>
                <a:gd name="T3" fmla="*/ 11 h 15"/>
                <a:gd name="T4" fmla="*/ 0 w 116"/>
                <a:gd name="T5" fmla="*/ 15 h 15"/>
                <a:gd name="T6" fmla="*/ 0 w 116"/>
                <a:gd name="T7" fmla="*/ 4 h 15"/>
                <a:gd name="T8" fmla="*/ 116 w 116"/>
                <a:gd name="T9" fmla="*/ 0 h 15"/>
              </a:gdLst>
              <a:ahLst/>
              <a:cxnLst>
                <a:cxn ang="0">
                  <a:pos x="T0" y="T1"/>
                </a:cxn>
                <a:cxn ang="0">
                  <a:pos x="T2" y="T3"/>
                </a:cxn>
                <a:cxn ang="0">
                  <a:pos x="T4" y="T5"/>
                </a:cxn>
                <a:cxn ang="0">
                  <a:pos x="T6" y="T7"/>
                </a:cxn>
                <a:cxn ang="0">
                  <a:pos x="T8" y="T9"/>
                </a:cxn>
              </a:cxnLst>
              <a:rect l="0" t="0" r="r" b="b"/>
              <a:pathLst>
                <a:path w="116" h="15">
                  <a:moveTo>
                    <a:pt x="116" y="0"/>
                  </a:moveTo>
                  <a:lnTo>
                    <a:pt x="116" y="11"/>
                  </a:lnTo>
                  <a:lnTo>
                    <a:pt x="0" y="15"/>
                  </a:lnTo>
                  <a:lnTo>
                    <a:pt x="0" y="4"/>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99" name="Freeform 95"/>
            <p:cNvSpPr>
              <a:spLocks/>
            </p:cNvSpPr>
            <p:nvPr/>
          </p:nvSpPr>
          <p:spPr bwMode="auto">
            <a:xfrm>
              <a:off x="2528" y="2583"/>
              <a:ext cx="167" cy="11"/>
            </a:xfrm>
            <a:custGeom>
              <a:avLst/>
              <a:gdLst>
                <a:gd name="T0" fmla="*/ 122 w 122"/>
                <a:gd name="T1" fmla="*/ 0 h 14"/>
                <a:gd name="T2" fmla="*/ 121 w 122"/>
                <a:gd name="T3" fmla="*/ 10 h 14"/>
                <a:gd name="T4" fmla="*/ 0 w 122"/>
                <a:gd name="T5" fmla="*/ 14 h 14"/>
                <a:gd name="T6" fmla="*/ 0 w 122"/>
                <a:gd name="T7" fmla="*/ 3 h 14"/>
                <a:gd name="T8" fmla="*/ 122 w 122"/>
                <a:gd name="T9" fmla="*/ 0 h 14"/>
              </a:gdLst>
              <a:ahLst/>
              <a:cxnLst>
                <a:cxn ang="0">
                  <a:pos x="T0" y="T1"/>
                </a:cxn>
                <a:cxn ang="0">
                  <a:pos x="T2" y="T3"/>
                </a:cxn>
                <a:cxn ang="0">
                  <a:pos x="T4" y="T5"/>
                </a:cxn>
                <a:cxn ang="0">
                  <a:pos x="T6" y="T7"/>
                </a:cxn>
                <a:cxn ang="0">
                  <a:pos x="T8" y="T9"/>
                </a:cxn>
              </a:cxnLst>
              <a:rect l="0" t="0" r="r" b="b"/>
              <a:pathLst>
                <a:path w="122" h="14">
                  <a:moveTo>
                    <a:pt x="122" y="0"/>
                  </a:moveTo>
                  <a:lnTo>
                    <a:pt x="121" y="10"/>
                  </a:lnTo>
                  <a:lnTo>
                    <a:pt x="0" y="14"/>
                  </a:lnTo>
                  <a:lnTo>
                    <a:pt x="0" y="3"/>
                  </a:lnTo>
                  <a:lnTo>
                    <a:pt x="1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00" name="Freeform 96"/>
            <p:cNvSpPr>
              <a:spLocks/>
            </p:cNvSpPr>
            <p:nvPr/>
          </p:nvSpPr>
          <p:spPr bwMode="auto">
            <a:xfrm>
              <a:off x="2764" y="2583"/>
              <a:ext cx="189" cy="11"/>
            </a:xfrm>
            <a:custGeom>
              <a:avLst/>
              <a:gdLst>
                <a:gd name="T0" fmla="*/ 0 w 138"/>
                <a:gd name="T1" fmla="*/ 3 h 14"/>
                <a:gd name="T2" fmla="*/ 0 w 138"/>
                <a:gd name="T3" fmla="*/ 14 h 14"/>
                <a:gd name="T4" fmla="*/ 136 w 138"/>
                <a:gd name="T5" fmla="*/ 10 h 14"/>
                <a:gd name="T6" fmla="*/ 138 w 138"/>
                <a:gd name="T7" fmla="*/ 0 h 14"/>
                <a:gd name="T8" fmla="*/ 0 w 138"/>
                <a:gd name="T9" fmla="*/ 3 h 14"/>
              </a:gdLst>
              <a:ahLst/>
              <a:cxnLst>
                <a:cxn ang="0">
                  <a:pos x="T0" y="T1"/>
                </a:cxn>
                <a:cxn ang="0">
                  <a:pos x="T2" y="T3"/>
                </a:cxn>
                <a:cxn ang="0">
                  <a:pos x="T4" y="T5"/>
                </a:cxn>
                <a:cxn ang="0">
                  <a:pos x="T6" y="T7"/>
                </a:cxn>
                <a:cxn ang="0">
                  <a:pos x="T8" y="T9"/>
                </a:cxn>
              </a:cxnLst>
              <a:rect l="0" t="0" r="r" b="b"/>
              <a:pathLst>
                <a:path w="138" h="14">
                  <a:moveTo>
                    <a:pt x="0" y="3"/>
                  </a:moveTo>
                  <a:lnTo>
                    <a:pt x="0" y="14"/>
                  </a:lnTo>
                  <a:lnTo>
                    <a:pt x="136" y="10"/>
                  </a:lnTo>
                  <a:lnTo>
                    <a:pt x="138"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01" name="Freeform 97"/>
            <p:cNvSpPr>
              <a:spLocks/>
            </p:cNvSpPr>
            <p:nvPr/>
          </p:nvSpPr>
          <p:spPr bwMode="auto">
            <a:xfrm>
              <a:off x="2711" y="3393"/>
              <a:ext cx="160" cy="10"/>
            </a:xfrm>
            <a:custGeom>
              <a:avLst/>
              <a:gdLst>
                <a:gd name="T0" fmla="*/ 0 w 117"/>
                <a:gd name="T1" fmla="*/ 11 h 15"/>
                <a:gd name="T2" fmla="*/ 117 w 117"/>
                <a:gd name="T3" fmla="*/ 15 h 15"/>
                <a:gd name="T4" fmla="*/ 117 w 117"/>
                <a:gd name="T5" fmla="*/ 4 h 15"/>
                <a:gd name="T6" fmla="*/ 2 w 117"/>
                <a:gd name="T7" fmla="*/ 0 h 15"/>
                <a:gd name="T8" fmla="*/ 0 w 117"/>
                <a:gd name="T9" fmla="*/ 11 h 15"/>
              </a:gdLst>
              <a:ahLst/>
              <a:cxnLst>
                <a:cxn ang="0">
                  <a:pos x="T0" y="T1"/>
                </a:cxn>
                <a:cxn ang="0">
                  <a:pos x="T2" y="T3"/>
                </a:cxn>
                <a:cxn ang="0">
                  <a:pos x="T4" y="T5"/>
                </a:cxn>
                <a:cxn ang="0">
                  <a:pos x="T6" y="T7"/>
                </a:cxn>
                <a:cxn ang="0">
                  <a:pos x="T8" y="T9"/>
                </a:cxn>
              </a:cxnLst>
              <a:rect l="0" t="0" r="r" b="b"/>
              <a:pathLst>
                <a:path w="117" h="15">
                  <a:moveTo>
                    <a:pt x="0" y="11"/>
                  </a:moveTo>
                  <a:lnTo>
                    <a:pt x="117" y="15"/>
                  </a:lnTo>
                  <a:lnTo>
                    <a:pt x="117" y="4"/>
                  </a:lnTo>
                  <a:lnTo>
                    <a:pt x="2"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02" name="Freeform 98"/>
            <p:cNvSpPr>
              <a:spLocks/>
            </p:cNvSpPr>
            <p:nvPr/>
          </p:nvSpPr>
          <p:spPr bwMode="auto">
            <a:xfrm>
              <a:off x="2505" y="3387"/>
              <a:ext cx="144" cy="12"/>
            </a:xfrm>
            <a:custGeom>
              <a:avLst/>
              <a:gdLst>
                <a:gd name="T0" fmla="*/ 104 w 104"/>
                <a:gd name="T1" fmla="*/ 14 h 14"/>
                <a:gd name="T2" fmla="*/ 101 w 104"/>
                <a:gd name="T3" fmla="*/ 14 h 14"/>
                <a:gd name="T4" fmla="*/ 88 w 104"/>
                <a:gd name="T5" fmla="*/ 14 h 14"/>
                <a:gd name="T6" fmla="*/ 72 w 104"/>
                <a:gd name="T7" fmla="*/ 12 h 14"/>
                <a:gd name="T8" fmla="*/ 52 w 104"/>
                <a:gd name="T9" fmla="*/ 12 h 14"/>
                <a:gd name="T10" fmla="*/ 32 w 104"/>
                <a:gd name="T11" fmla="*/ 12 h 14"/>
                <a:gd name="T12" fmla="*/ 16 w 104"/>
                <a:gd name="T13" fmla="*/ 11 h 14"/>
                <a:gd name="T14" fmla="*/ 4 w 104"/>
                <a:gd name="T15" fmla="*/ 11 h 14"/>
                <a:gd name="T16" fmla="*/ 0 w 104"/>
                <a:gd name="T17" fmla="*/ 11 h 14"/>
                <a:gd name="T18" fmla="*/ 0 w 104"/>
                <a:gd name="T19" fmla="*/ 0 h 14"/>
                <a:gd name="T20" fmla="*/ 4 w 104"/>
                <a:gd name="T21" fmla="*/ 0 h 14"/>
                <a:gd name="T22" fmla="*/ 16 w 104"/>
                <a:gd name="T23" fmla="*/ 0 h 14"/>
                <a:gd name="T24" fmla="*/ 32 w 104"/>
                <a:gd name="T25" fmla="*/ 2 h 14"/>
                <a:gd name="T26" fmla="*/ 52 w 104"/>
                <a:gd name="T27" fmla="*/ 2 h 14"/>
                <a:gd name="T28" fmla="*/ 72 w 104"/>
                <a:gd name="T29" fmla="*/ 2 h 14"/>
                <a:gd name="T30" fmla="*/ 88 w 104"/>
                <a:gd name="T31" fmla="*/ 3 h 14"/>
                <a:gd name="T32" fmla="*/ 101 w 104"/>
                <a:gd name="T33" fmla="*/ 3 h 14"/>
                <a:gd name="T34" fmla="*/ 104 w 104"/>
                <a:gd name="T35" fmla="*/ 3 h 14"/>
                <a:gd name="T36" fmla="*/ 104 w 104"/>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4">
                  <a:moveTo>
                    <a:pt x="104" y="14"/>
                  </a:moveTo>
                  <a:lnTo>
                    <a:pt x="101" y="14"/>
                  </a:lnTo>
                  <a:lnTo>
                    <a:pt x="88" y="14"/>
                  </a:lnTo>
                  <a:lnTo>
                    <a:pt x="72" y="12"/>
                  </a:lnTo>
                  <a:lnTo>
                    <a:pt x="52" y="12"/>
                  </a:lnTo>
                  <a:lnTo>
                    <a:pt x="32" y="12"/>
                  </a:lnTo>
                  <a:lnTo>
                    <a:pt x="16" y="11"/>
                  </a:lnTo>
                  <a:lnTo>
                    <a:pt x="4" y="11"/>
                  </a:lnTo>
                  <a:lnTo>
                    <a:pt x="0" y="11"/>
                  </a:lnTo>
                  <a:lnTo>
                    <a:pt x="0" y="0"/>
                  </a:lnTo>
                  <a:lnTo>
                    <a:pt x="4" y="0"/>
                  </a:lnTo>
                  <a:lnTo>
                    <a:pt x="16" y="0"/>
                  </a:lnTo>
                  <a:lnTo>
                    <a:pt x="32" y="2"/>
                  </a:lnTo>
                  <a:lnTo>
                    <a:pt x="52" y="2"/>
                  </a:lnTo>
                  <a:lnTo>
                    <a:pt x="72" y="2"/>
                  </a:lnTo>
                  <a:lnTo>
                    <a:pt x="88" y="3"/>
                  </a:lnTo>
                  <a:lnTo>
                    <a:pt x="101" y="3"/>
                  </a:lnTo>
                  <a:lnTo>
                    <a:pt x="104" y="3"/>
                  </a:lnTo>
                  <a:lnTo>
                    <a:pt x="10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03" name="Freeform 99"/>
            <p:cNvSpPr>
              <a:spLocks/>
            </p:cNvSpPr>
            <p:nvPr/>
          </p:nvSpPr>
          <p:spPr bwMode="auto">
            <a:xfrm>
              <a:off x="2750" y="2797"/>
              <a:ext cx="182" cy="10"/>
            </a:xfrm>
            <a:custGeom>
              <a:avLst/>
              <a:gdLst>
                <a:gd name="T0" fmla="*/ 0 w 133"/>
                <a:gd name="T1" fmla="*/ 12 h 12"/>
                <a:gd name="T2" fmla="*/ 2 w 133"/>
                <a:gd name="T3" fmla="*/ 2 h 12"/>
                <a:gd name="T4" fmla="*/ 133 w 133"/>
                <a:gd name="T5" fmla="*/ 0 h 12"/>
                <a:gd name="T6" fmla="*/ 133 w 133"/>
                <a:gd name="T7" fmla="*/ 11 h 12"/>
                <a:gd name="T8" fmla="*/ 0 w 133"/>
                <a:gd name="T9" fmla="*/ 12 h 12"/>
              </a:gdLst>
              <a:ahLst/>
              <a:cxnLst>
                <a:cxn ang="0">
                  <a:pos x="T0" y="T1"/>
                </a:cxn>
                <a:cxn ang="0">
                  <a:pos x="T2" y="T3"/>
                </a:cxn>
                <a:cxn ang="0">
                  <a:pos x="T4" y="T5"/>
                </a:cxn>
                <a:cxn ang="0">
                  <a:pos x="T6" y="T7"/>
                </a:cxn>
                <a:cxn ang="0">
                  <a:pos x="T8" y="T9"/>
                </a:cxn>
              </a:cxnLst>
              <a:rect l="0" t="0" r="r" b="b"/>
              <a:pathLst>
                <a:path w="133" h="12">
                  <a:moveTo>
                    <a:pt x="0" y="12"/>
                  </a:moveTo>
                  <a:lnTo>
                    <a:pt x="2" y="2"/>
                  </a:lnTo>
                  <a:lnTo>
                    <a:pt x="133" y="0"/>
                  </a:lnTo>
                  <a:lnTo>
                    <a:pt x="133" y="11"/>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04" name="Freeform 100"/>
            <p:cNvSpPr>
              <a:spLocks/>
            </p:cNvSpPr>
            <p:nvPr/>
          </p:nvSpPr>
          <p:spPr bwMode="auto">
            <a:xfrm>
              <a:off x="2520" y="2866"/>
              <a:ext cx="159" cy="10"/>
            </a:xfrm>
            <a:custGeom>
              <a:avLst/>
              <a:gdLst>
                <a:gd name="T0" fmla="*/ 117 w 117"/>
                <a:gd name="T1" fmla="*/ 0 h 12"/>
                <a:gd name="T2" fmla="*/ 117 w 117"/>
                <a:gd name="T3" fmla="*/ 9 h 12"/>
                <a:gd name="T4" fmla="*/ 2 w 117"/>
                <a:gd name="T5" fmla="*/ 12 h 12"/>
                <a:gd name="T6" fmla="*/ 0 w 117"/>
                <a:gd name="T7" fmla="*/ 2 h 12"/>
                <a:gd name="T8" fmla="*/ 117 w 117"/>
                <a:gd name="T9" fmla="*/ 0 h 12"/>
              </a:gdLst>
              <a:ahLst/>
              <a:cxnLst>
                <a:cxn ang="0">
                  <a:pos x="T0" y="T1"/>
                </a:cxn>
                <a:cxn ang="0">
                  <a:pos x="T2" y="T3"/>
                </a:cxn>
                <a:cxn ang="0">
                  <a:pos x="T4" y="T5"/>
                </a:cxn>
                <a:cxn ang="0">
                  <a:pos x="T6" y="T7"/>
                </a:cxn>
                <a:cxn ang="0">
                  <a:pos x="T8" y="T9"/>
                </a:cxn>
              </a:cxnLst>
              <a:rect l="0" t="0" r="r" b="b"/>
              <a:pathLst>
                <a:path w="117" h="12">
                  <a:moveTo>
                    <a:pt x="117" y="0"/>
                  </a:moveTo>
                  <a:lnTo>
                    <a:pt x="117" y="9"/>
                  </a:lnTo>
                  <a:lnTo>
                    <a:pt x="2" y="12"/>
                  </a:lnTo>
                  <a:lnTo>
                    <a:pt x="0" y="2"/>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05" name="Freeform 101"/>
            <p:cNvSpPr>
              <a:spLocks/>
            </p:cNvSpPr>
            <p:nvPr/>
          </p:nvSpPr>
          <p:spPr bwMode="auto">
            <a:xfrm>
              <a:off x="2745" y="2901"/>
              <a:ext cx="178" cy="10"/>
            </a:xfrm>
            <a:custGeom>
              <a:avLst/>
              <a:gdLst>
                <a:gd name="T0" fmla="*/ 0 w 129"/>
                <a:gd name="T1" fmla="*/ 12 h 12"/>
                <a:gd name="T2" fmla="*/ 0 w 129"/>
                <a:gd name="T3" fmla="*/ 2 h 12"/>
                <a:gd name="T4" fmla="*/ 129 w 129"/>
                <a:gd name="T5" fmla="*/ 0 h 12"/>
                <a:gd name="T6" fmla="*/ 129 w 129"/>
                <a:gd name="T7" fmla="*/ 11 h 12"/>
                <a:gd name="T8" fmla="*/ 0 w 129"/>
                <a:gd name="T9" fmla="*/ 12 h 12"/>
              </a:gdLst>
              <a:ahLst/>
              <a:cxnLst>
                <a:cxn ang="0">
                  <a:pos x="T0" y="T1"/>
                </a:cxn>
                <a:cxn ang="0">
                  <a:pos x="T2" y="T3"/>
                </a:cxn>
                <a:cxn ang="0">
                  <a:pos x="T4" y="T5"/>
                </a:cxn>
                <a:cxn ang="0">
                  <a:pos x="T6" y="T7"/>
                </a:cxn>
                <a:cxn ang="0">
                  <a:pos x="T8" y="T9"/>
                </a:cxn>
              </a:cxnLst>
              <a:rect l="0" t="0" r="r" b="b"/>
              <a:pathLst>
                <a:path w="129" h="12">
                  <a:moveTo>
                    <a:pt x="0" y="12"/>
                  </a:moveTo>
                  <a:lnTo>
                    <a:pt x="0" y="2"/>
                  </a:lnTo>
                  <a:lnTo>
                    <a:pt x="129" y="0"/>
                  </a:lnTo>
                  <a:lnTo>
                    <a:pt x="129" y="11"/>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06" name="Freeform 102"/>
            <p:cNvSpPr>
              <a:spLocks/>
            </p:cNvSpPr>
            <p:nvPr/>
          </p:nvSpPr>
          <p:spPr bwMode="auto">
            <a:xfrm>
              <a:off x="2520" y="2955"/>
              <a:ext cx="153" cy="10"/>
            </a:xfrm>
            <a:custGeom>
              <a:avLst/>
              <a:gdLst>
                <a:gd name="T0" fmla="*/ 113 w 113"/>
                <a:gd name="T1" fmla="*/ 11 h 13"/>
                <a:gd name="T2" fmla="*/ 113 w 113"/>
                <a:gd name="T3" fmla="*/ 0 h 13"/>
                <a:gd name="T4" fmla="*/ 0 w 113"/>
                <a:gd name="T5" fmla="*/ 2 h 13"/>
                <a:gd name="T6" fmla="*/ 0 w 113"/>
                <a:gd name="T7" fmla="*/ 13 h 13"/>
                <a:gd name="T8" fmla="*/ 113 w 113"/>
                <a:gd name="T9" fmla="*/ 11 h 13"/>
              </a:gdLst>
              <a:ahLst/>
              <a:cxnLst>
                <a:cxn ang="0">
                  <a:pos x="T0" y="T1"/>
                </a:cxn>
                <a:cxn ang="0">
                  <a:pos x="T2" y="T3"/>
                </a:cxn>
                <a:cxn ang="0">
                  <a:pos x="T4" y="T5"/>
                </a:cxn>
                <a:cxn ang="0">
                  <a:pos x="T6" y="T7"/>
                </a:cxn>
                <a:cxn ang="0">
                  <a:pos x="T8" y="T9"/>
                </a:cxn>
              </a:cxnLst>
              <a:rect l="0" t="0" r="r" b="b"/>
              <a:pathLst>
                <a:path w="113" h="13">
                  <a:moveTo>
                    <a:pt x="113" y="11"/>
                  </a:moveTo>
                  <a:lnTo>
                    <a:pt x="113" y="0"/>
                  </a:lnTo>
                  <a:lnTo>
                    <a:pt x="0" y="2"/>
                  </a:lnTo>
                  <a:lnTo>
                    <a:pt x="0" y="13"/>
                  </a:lnTo>
                  <a:lnTo>
                    <a:pt x="11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07" name="Freeform 103"/>
            <p:cNvSpPr>
              <a:spLocks/>
            </p:cNvSpPr>
            <p:nvPr/>
          </p:nvSpPr>
          <p:spPr bwMode="auto">
            <a:xfrm>
              <a:off x="2736" y="3005"/>
              <a:ext cx="176" cy="8"/>
            </a:xfrm>
            <a:custGeom>
              <a:avLst/>
              <a:gdLst>
                <a:gd name="T0" fmla="*/ 0 w 127"/>
                <a:gd name="T1" fmla="*/ 11 h 11"/>
                <a:gd name="T2" fmla="*/ 0 w 127"/>
                <a:gd name="T3" fmla="*/ 0 h 11"/>
                <a:gd name="T4" fmla="*/ 127 w 127"/>
                <a:gd name="T5" fmla="*/ 0 h 11"/>
                <a:gd name="T6" fmla="*/ 125 w 127"/>
                <a:gd name="T7" fmla="*/ 11 h 11"/>
                <a:gd name="T8" fmla="*/ 0 w 127"/>
                <a:gd name="T9" fmla="*/ 11 h 11"/>
              </a:gdLst>
              <a:ahLst/>
              <a:cxnLst>
                <a:cxn ang="0">
                  <a:pos x="T0" y="T1"/>
                </a:cxn>
                <a:cxn ang="0">
                  <a:pos x="T2" y="T3"/>
                </a:cxn>
                <a:cxn ang="0">
                  <a:pos x="T4" y="T5"/>
                </a:cxn>
                <a:cxn ang="0">
                  <a:pos x="T6" y="T7"/>
                </a:cxn>
                <a:cxn ang="0">
                  <a:pos x="T8" y="T9"/>
                </a:cxn>
              </a:cxnLst>
              <a:rect l="0" t="0" r="r" b="b"/>
              <a:pathLst>
                <a:path w="127" h="11">
                  <a:moveTo>
                    <a:pt x="0" y="11"/>
                  </a:moveTo>
                  <a:lnTo>
                    <a:pt x="0" y="0"/>
                  </a:lnTo>
                  <a:lnTo>
                    <a:pt x="127" y="0"/>
                  </a:lnTo>
                  <a:lnTo>
                    <a:pt x="125" y="11"/>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08" name="Freeform 104"/>
            <p:cNvSpPr>
              <a:spLocks/>
            </p:cNvSpPr>
            <p:nvPr/>
          </p:nvSpPr>
          <p:spPr bwMode="auto">
            <a:xfrm>
              <a:off x="2514" y="3048"/>
              <a:ext cx="153" cy="11"/>
            </a:xfrm>
            <a:custGeom>
              <a:avLst/>
              <a:gdLst>
                <a:gd name="T0" fmla="*/ 113 w 113"/>
                <a:gd name="T1" fmla="*/ 11 h 12"/>
                <a:gd name="T2" fmla="*/ 113 w 113"/>
                <a:gd name="T3" fmla="*/ 0 h 12"/>
                <a:gd name="T4" fmla="*/ 0 w 113"/>
                <a:gd name="T5" fmla="*/ 2 h 12"/>
                <a:gd name="T6" fmla="*/ 1 w 113"/>
                <a:gd name="T7" fmla="*/ 12 h 12"/>
                <a:gd name="T8" fmla="*/ 113 w 113"/>
                <a:gd name="T9" fmla="*/ 11 h 12"/>
              </a:gdLst>
              <a:ahLst/>
              <a:cxnLst>
                <a:cxn ang="0">
                  <a:pos x="T0" y="T1"/>
                </a:cxn>
                <a:cxn ang="0">
                  <a:pos x="T2" y="T3"/>
                </a:cxn>
                <a:cxn ang="0">
                  <a:pos x="T4" y="T5"/>
                </a:cxn>
                <a:cxn ang="0">
                  <a:pos x="T6" y="T7"/>
                </a:cxn>
                <a:cxn ang="0">
                  <a:pos x="T8" y="T9"/>
                </a:cxn>
              </a:cxnLst>
              <a:rect l="0" t="0" r="r" b="b"/>
              <a:pathLst>
                <a:path w="113" h="12">
                  <a:moveTo>
                    <a:pt x="113" y="11"/>
                  </a:moveTo>
                  <a:lnTo>
                    <a:pt x="113" y="0"/>
                  </a:lnTo>
                  <a:lnTo>
                    <a:pt x="0" y="2"/>
                  </a:lnTo>
                  <a:lnTo>
                    <a:pt x="1" y="12"/>
                  </a:lnTo>
                  <a:lnTo>
                    <a:pt x="11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12" name="Freeform 108"/>
            <p:cNvSpPr>
              <a:spLocks/>
            </p:cNvSpPr>
            <p:nvPr/>
          </p:nvSpPr>
          <p:spPr bwMode="auto">
            <a:xfrm>
              <a:off x="2605" y="2223"/>
              <a:ext cx="288" cy="113"/>
            </a:xfrm>
            <a:custGeom>
              <a:avLst/>
              <a:gdLst>
                <a:gd name="T0" fmla="*/ 79 w 210"/>
                <a:gd name="T1" fmla="*/ 133 h 143"/>
                <a:gd name="T2" fmla="*/ 86 w 210"/>
                <a:gd name="T3" fmla="*/ 125 h 143"/>
                <a:gd name="T4" fmla="*/ 93 w 210"/>
                <a:gd name="T5" fmla="*/ 115 h 143"/>
                <a:gd name="T6" fmla="*/ 99 w 210"/>
                <a:gd name="T7" fmla="*/ 104 h 143"/>
                <a:gd name="T8" fmla="*/ 102 w 210"/>
                <a:gd name="T9" fmla="*/ 91 h 143"/>
                <a:gd name="T10" fmla="*/ 109 w 210"/>
                <a:gd name="T11" fmla="*/ 113 h 143"/>
                <a:gd name="T12" fmla="*/ 122 w 210"/>
                <a:gd name="T13" fmla="*/ 129 h 143"/>
                <a:gd name="T14" fmla="*/ 138 w 210"/>
                <a:gd name="T15" fmla="*/ 140 h 143"/>
                <a:gd name="T16" fmla="*/ 154 w 210"/>
                <a:gd name="T17" fmla="*/ 143 h 143"/>
                <a:gd name="T18" fmla="*/ 165 w 210"/>
                <a:gd name="T19" fmla="*/ 142 h 143"/>
                <a:gd name="T20" fmla="*/ 176 w 210"/>
                <a:gd name="T21" fmla="*/ 138 h 143"/>
                <a:gd name="T22" fmla="*/ 185 w 210"/>
                <a:gd name="T23" fmla="*/ 131 h 143"/>
                <a:gd name="T24" fmla="*/ 194 w 210"/>
                <a:gd name="T25" fmla="*/ 122 h 143"/>
                <a:gd name="T26" fmla="*/ 201 w 210"/>
                <a:gd name="T27" fmla="*/ 111 h 143"/>
                <a:gd name="T28" fmla="*/ 206 w 210"/>
                <a:gd name="T29" fmla="*/ 100 h 143"/>
                <a:gd name="T30" fmla="*/ 208 w 210"/>
                <a:gd name="T31" fmla="*/ 86 h 143"/>
                <a:gd name="T32" fmla="*/ 210 w 210"/>
                <a:gd name="T33" fmla="*/ 71 h 143"/>
                <a:gd name="T34" fmla="*/ 208 w 210"/>
                <a:gd name="T35" fmla="*/ 57 h 143"/>
                <a:gd name="T36" fmla="*/ 206 w 210"/>
                <a:gd name="T37" fmla="*/ 43 h 143"/>
                <a:gd name="T38" fmla="*/ 201 w 210"/>
                <a:gd name="T39" fmla="*/ 32 h 143"/>
                <a:gd name="T40" fmla="*/ 194 w 210"/>
                <a:gd name="T41" fmla="*/ 21 h 143"/>
                <a:gd name="T42" fmla="*/ 185 w 210"/>
                <a:gd name="T43" fmla="*/ 12 h 143"/>
                <a:gd name="T44" fmla="*/ 176 w 210"/>
                <a:gd name="T45" fmla="*/ 5 h 143"/>
                <a:gd name="T46" fmla="*/ 165 w 210"/>
                <a:gd name="T47" fmla="*/ 1 h 143"/>
                <a:gd name="T48" fmla="*/ 154 w 210"/>
                <a:gd name="T49" fmla="*/ 0 h 143"/>
                <a:gd name="T50" fmla="*/ 145 w 210"/>
                <a:gd name="T51" fmla="*/ 1 h 143"/>
                <a:gd name="T52" fmla="*/ 136 w 210"/>
                <a:gd name="T53" fmla="*/ 3 h 143"/>
                <a:gd name="T54" fmla="*/ 127 w 210"/>
                <a:gd name="T55" fmla="*/ 9 h 143"/>
                <a:gd name="T56" fmla="*/ 120 w 210"/>
                <a:gd name="T57" fmla="*/ 16 h 143"/>
                <a:gd name="T58" fmla="*/ 113 w 210"/>
                <a:gd name="T59" fmla="*/ 23 h 143"/>
                <a:gd name="T60" fmla="*/ 108 w 210"/>
                <a:gd name="T61" fmla="*/ 34 h 143"/>
                <a:gd name="T62" fmla="*/ 104 w 210"/>
                <a:gd name="T63" fmla="*/ 43 h 143"/>
                <a:gd name="T64" fmla="*/ 100 w 210"/>
                <a:gd name="T65" fmla="*/ 55 h 143"/>
                <a:gd name="T66" fmla="*/ 93 w 210"/>
                <a:gd name="T67" fmla="*/ 37 h 143"/>
                <a:gd name="T68" fmla="*/ 82 w 210"/>
                <a:gd name="T69" fmla="*/ 23 h 143"/>
                <a:gd name="T70" fmla="*/ 68 w 210"/>
                <a:gd name="T71" fmla="*/ 14 h 143"/>
                <a:gd name="T72" fmla="*/ 52 w 210"/>
                <a:gd name="T73" fmla="*/ 10 h 143"/>
                <a:gd name="T74" fmla="*/ 32 w 210"/>
                <a:gd name="T75" fmla="*/ 16 h 143"/>
                <a:gd name="T76" fmla="*/ 16 w 210"/>
                <a:gd name="T77" fmla="*/ 30 h 143"/>
                <a:gd name="T78" fmla="*/ 4 w 210"/>
                <a:gd name="T79" fmla="*/ 50 h 143"/>
                <a:gd name="T80" fmla="*/ 0 w 210"/>
                <a:gd name="T81" fmla="*/ 77 h 143"/>
                <a:gd name="T82" fmla="*/ 4 w 210"/>
                <a:gd name="T83" fmla="*/ 102 h 143"/>
                <a:gd name="T84" fmla="*/ 16 w 210"/>
                <a:gd name="T85" fmla="*/ 122 h 143"/>
                <a:gd name="T86" fmla="*/ 32 w 210"/>
                <a:gd name="T87" fmla="*/ 136 h 143"/>
                <a:gd name="T88" fmla="*/ 52 w 210"/>
                <a:gd name="T89" fmla="*/ 142 h 143"/>
                <a:gd name="T90" fmla="*/ 59 w 210"/>
                <a:gd name="T91" fmla="*/ 142 h 143"/>
                <a:gd name="T92" fmla="*/ 66 w 210"/>
                <a:gd name="T93" fmla="*/ 140 h 143"/>
                <a:gd name="T94" fmla="*/ 72 w 210"/>
                <a:gd name="T95" fmla="*/ 136 h 143"/>
                <a:gd name="T96" fmla="*/ 79 w 210"/>
                <a:gd name="T97" fmla="*/ 13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0" h="143">
                  <a:moveTo>
                    <a:pt x="79" y="133"/>
                  </a:moveTo>
                  <a:lnTo>
                    <a:pt x="86" y="125"/>
                  </a:lnTo>
                  <a:lnTo>
                    <a:pt x="93" y="115"/>
                  </a:lnTo>
                  <a:lnTo>
                    <a:pt x="99" y="104"/>
                  </a:lnTo>
                  <a:lnTo>
                    <a:pt x="102" y="91"/>
                  </a:lnTo>
                  <a:lnTo>
                    <a:pt x="109" y="113"/>
                  </a:lnTo>
                  <a:lnTo>
                    <a:pt x="122" y="129"/>
                  </a:lnTo>
                  <a:lnTo>
                    <a:pt x="138" y="140"/>
                  </a:lnTo>
                  <a:lnTo>
                    <a:pt x="154" y="143"/>
                  </a:lnTo>
                  <a:lnTo>
                    <a:pt x="165" y="142"/>
                  </a:lnTo>
                  <a:lnTo>
                    <a:pt x="176" y="138"/>
                  </a:lnTo>
                  <a:lnTo>
                    <a:pt x="185" y="131"/>
                  </a:lnTo>
                  <a:lnTo>
                    <a:pt x="194" y="122"/>
                  </a:lnTo>
                  <a:lnTo>
                    <a:pt x="201" y="111"/>
                  </a:lnTo>
                  <a:lnTo>
                    <a:pt x="206" y="100"/>
                  </a:lnTo>
                  <a:lnTo>
                    <a:pt x="208" y="86"/>
                  </a:lnTo>
                  <a:lnTo>
                    <a:pt x="210" y="71"/>
                  </a:lnTo>
                  <a:lnTo>
                    <a:pt x="208" y="57"/>
                  </a:lnTo>
                  <a:lnTo>
                    <a:pt x="206" y="43"/>
                  </a:lnTo>
                  <a:lnTo>
                    <a:pt x="201" y="32"/>
                  </a:lnTo>
                  <a:lnTo>
                    <a:pt x="194" y="21"/>
                  </a:lnTo>
                  <a:lnTo>
                    <a:pt x="185" y="12"/>
                  </a:lnTo>
                  <a:lnTo>
                    <a:pt x="176" y="5"/>
                  </a:lnTo>
                  <a:lnTo>
                    <a:pt x="165" y="1"/>
                  </a:lnTo>
                  <a:lnTo>
                    <a:pt x="154" y="0"/>
                  </a:lnTo>
                  <a:lnTo>
                    <a:pt x="145" y="1"/>
                  </a:lnTo>
                  <a:lnTo>
                    <a:pt x="136" y="3"/>
                  </a:lnTo>
                  <a:lnTo>
                    <a:pt x="127" y="9"/>
                  </a:lnTo>
                  <a:lnTo>
                    <a:pt x="120" y="16"/>
                  </a:lnTo>
                  <a:lnTo>
                    <a:pt x="113" y="23"/>
                  </a:lnTo>
                  <a:lnTo>
                    <a:pt x="108" y="34"/>
                  </a:lnTo>
                  <a:lnTo>
                    <a:pt x="104" y="43"/>
                  </a:lnTo>
                  <a:lnTo>
                    <a:pt x="100" y="55"/>
                  </a:lnTo>
                  <a:lnTo>
                    <a:pt x="93" y="37"/>
                  </a:lnTo>
                  <a:lnTo>
                    <a:pt x="82" y="23"/>
                  </a:lnTo>
                  <a:lnTo>
                    <a:pt x="68" y="14"/>
                  </a:lnTo>
                  <a:lnTo>
                    <a:pt x="52" y="10"/>
                  </a:lnTo>
                  <a:lnTo>
                    <a:pt x="32" y="16"/>
                  </a:lnTo>
                  <a:lnTo>
                    <a:pt x="16" y="30"/>
                  </a:lnTo>
                  <a:lnTo>
                    <a:pt x="4" y="50"/>
                  </a:lnTo>
                  <a:lnTo>
                    <a:pt x="0" y="77"/>
                  </a:lnTo>
                  <a:lnTo>
                    <a:pt x="4" y="102"/>
                  </a:lnTo>
                  <a:lnTo>
                    <a:pt x="16" y="122"/>
                  </a:lnTo>
                  <a:lnTo>
                    <a:pt x="32" y="136"/>
                  </a:lnTo>
                  <a:lnTo>
                    <a:pt x="52" y="142"/>
                  </a:lnTo>
                  <a:lnTo>
                    <a:pt x="59" y="142"/>
                  </a:lnTo>
                  <a:lnTo>
                    <a:pt x="66" y="140"/>
                  </a:lnTo>
                  <a:lnTo>
                    <a:pt x="72" y="136"/>
                  </a:lnTo>
                  <a:lnTo>
                    <a:pt x="79"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13" name="Freeform 109"/>
            <p:cNvSpPr>
              <a:spLocks/>
            </p:cNvSpPr>
            <p:nvPr/>
          </p:nvSpPr>
          <p:spPr bwMode="auto">
            <a:xfrm>
              <a:off x="2659" y="2326"/>
              <a:ext cx="69" cy="55"/>
            </a:xfrm>
            <a:custGeom>
              <a:avLst/>
              <a:gdLst>
                <a:gd name="T0" fmla="*/ 40 w 51"/>
                <a:gd name="T1" fmla="*/ 0 h 70"/>
                <a:gd name="T2" fmla="*/ 20 w 51"/>
                <a:gd name="T3" fmla="*/ 18 h 70"/>
                <a:gd name="T4" fmla="*/ 17 w 51"/>
                <a:gd name="T5" fmla="*/ 37 h 70"/>
                <a:gd name="T6" fmla="*/ 26 w 51"/>
                <a:gd name="T7" fmla="*/ 57 h 70"/>
                <a:gd name="T8" fmla="*/ 51 w 51"/>
                <a:gd name="T9" fmla="*/ 70 h 70"/>
                <a:gd name="T10" fmla="*/ 36 w 51"/>
                <a:gd name="T11" fmla="*/ 70 h 70"/>
                <a:gd name="T12" fmla="*/ 24 w 51"/>
                <a:gd name="T13" fmla="*/ 64 h 70"/>
                <a:gd name="T14" fmla="*/ 15 w 51"/>
                <a:gd name="T15" fmla="*/ 59 h 70"/>
                <a:gd name="T16" fmla="*/ 6 w 51"/>
                <a:gd name="T17" fmla="*/ 50 h 70"/>
                <a:gd name="T18" fmla="*/ 2 w 51"/>
                <a:gd name="T19" fmla="*/ 39 h 70"/>
                <a:gd name="T20" fmla="*/ 0 w 51"/>
                <a:gd name="T21" fmla="*/ 28 h 70"/>
                <a:gd name="T22" fmla="*/ 4 w 51"/>
                <a:gd name="T23" fmla="*/ 19 h 70"/>
                <a:gd name="T24" fmla="*/ 13 w 51"/>
                <a:gd name="T25" fmla="*/ 9 h 70"/>
                <a:gd name="T26" fmla="*/ 20 w 51"/>
                <a:gd name="T27" fmla="*/ 9 h 70"/>
                <a:gd name="T28" fmla="*/ 27 w 51"/>
                <a:gd name="T29" fmla="*/ 7 h 70"/>
                <a:gd name="T30" fmla="*/ 33 w 51"/>
                <a:gd name="T31" fmla="*/ 3 h 70"/>
                <a:gd name="T32" fmla="*/ 40 w 51"/>
                <a:gd name="T3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70">
                  <a:moveTo>
                    <a:pt x="40" y="0"/>
                  </a:moveTo>
                  <a:lnTo>
                    <a:pt x="20" y="18"/>
                  </a:lnTo>
                  <a:lnTo>
                    <a:pt x="17" y="37"/>
                  </a:lnTo>
                  <a:lnTo>
                    <a:pt x="26" y="57"/>
                  </a:lnTo>
                  <a:lnTo>
                    <a:pt x="51" y="70"/>
                  </a:lnTo>
                  <a:lnTo>
                    <a:pt x="36" y="70"/>
                  </a:lnTo>
                  <a:lnTo>
                    <a:pt x="24" y="64"/>
                  </a:lnTo>
                  <a:lnTo>
                    <a:pt x="15" y="59"/>
                  </a:lnTo>
                  <a:lnTo>
                    <a:pt x="6" y="50"/>
                  </a:lnTo>
                  <a:lnTo>
                    <a:pt x="2" y="39"/>
                  </a:lnTo>
                  <a:lnTo>
                    <a:pt x="0" y="28"/>
                  </a:lnTo>
                  <a:lnTo>
                    <a:pt x="4" y="19"/>
                  </a:lnTo>
                  <a:lnTo>
                    <a:pt x="13" y="9"/>
                  </a:lnTo>
                  <a:lnTo>
                    <a:pt x="20" y="9"/>
                  </a:lnTo>
                  <a:lnTo>
                    <a:pt x="27" y="7"/>
                  </a:lnTo>
                  <a:lnTo>
                    <a:pt x="33" y="3"/>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14" name="Freeform 110"/>
            <p:cNvSpPr>
              <a:spLocks/>
            </p:cNvSpPr>
            <p:nvPr/>
          </p:nvSpPr>
          <p:spPr bwMode="auto">
            <a:xfrm>
              <a:off x="2755" y="2351"/>
              <a:ext cx="53" cy="29"/>
            </a:xfrm>
            <a:custGeom>
              <a:avLst/>
              <a:gdLst>
                <a:gd name="T0" fmla="*/ 0 w 40"/>
                <a:gd name="T1" fmla="*/ 38 h 38"/>
                <a:gd name="T2" fmla="*/ 22 w 40"/>
                <a:gd name="T3" fmla="*/ 36 h 38"/>
                <a:gd name="T4" fmla="*/ 36 w 40"/>
                <a:gd name="T5" fmla="*/ 27 h 38"/>
                <a:gd name="T6" fmla="*/ 40 w 40"/>
                <a:gd name="T7" fmla="*/ 15 h 38"/>
                <a:gd name="T8" fmla="*/ 34 w 40"/>
                <a:gd name="T9" fmla="*/ 0 h 38"/>
                <a:gd name="T10" fmla="*/ 33 w 40"/>
                <a:gd name="T11" fmla="*/ 11 h 38"/>
                <a:gd name="T12" fmla="*/ 29 w 40"/>
                <a:gd name="T13" fmla="*/ 20 h 38"/>
                <a:gd name="T14" fmla="*/ 18 w 40"/>
                <a:gd name="T15" fmla="*/ 29 h 38"/>
                <a:gd name="T16" fmla="*/ 0 w 40"/>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8">
                  <a:moveTo>
                    <a:pt x="0" y="38"/>
                  </a:moveTo>
                  <a:lnTo>
                    <a:pt x="22" y="36"/>
                  </a:lnTo>
                  <a:lnTo>
                    <a:pt x="36" y="27"/>
                  </a:lnTo>
                  <a:lnTo>
                    <a:pt x="40" y="15"/>
                  </a:lnTo>
                  <a:lnTo>
                    <a:pt x="34" y="0"/>
                  </a:lnTo>
                  <a:lnTo>
                    <a:pt x="33" y="11"/>
                  </a:lnTo>
                  <a:lnTo>
                    <a:pt x="29" y="20"/>
                  </a:lnTo>
                  <a:lnTo>
                    <a:pt x="18" y="29"/>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15" name="Freeform 111"/>
            <p:cNvSpPr>
              <a:spLocks/>
            </p:cNvSpPr>
            <p:nvPr/>
          </p:nvSpPr>
          <p:spPr bwMode="auto">
            <a:xfrm>
              <a:off x="2665" y="2392"/>
              <a:ext cx="195" cy="77"/>
            </a:xfrm>
            <a:custGeom>
              <a:avLst/>
              <a:gdLst>
                <a:gd name="T0" fmla="*/ 0 w 141"/>
                <a:gd name="T1" fmla="*/ 2 h 99"/>
                <a:gd name="T2" fmla="*/ 18 w 141"/>
                <a:gd name="T3" fmla="*/ 0 h 99"/>
                <a:gd name="T4" fmla="*/ 36 w 141"/>
                <a:gd name="T5" fmla="*/ 0 h 99"/>
                <a:gd name="T6" fmla="*/ 57 w 141"/>
                <a:gd name="T7" fmla="*/ 2 h 99"/>
                <a:gd name="T8" fmla="*/ 77 w 141"/>
                <a:gd name="T9" fmla="*/ 6 h 99"/>
                <a:gd name="T10" fmla="*/ 97 w 141"/>
                <a:gd name="T11" fmla="*/ 13 h 99"/>
                <a:gd name="T12" fmla="*/ 115 w 141"/>
                <a:gd name="T13" fmla="*/ 24 h 99"/>
                <a:gd name="T14" fmla="*/ 129 w 141"/>
                <a:gd name="T15" fmla="*/ 40 h 99"/>
                <a:gd name="T16" fmla="*/ 141 w 141"/>
                <a:gd name="T17" fmla="*/ 60 h 99"/>
                <a:gd name="T18" fmla="*/ 129 w 141"/>
                <a:gd name="T19" fmla="*/ 70 h 99"/>
                <a:gd name="T20" fmla="*/ 115 w 141"/>
                <a:gd name="T21" fmla="*/ 81 h 99"/>
                <a:gd name="T22" fmla="*/ 100 w 141"/>
                <a:gd name="T23" fmla="*/ 90 h 99"/>
                <a:gd name="T24" fmla="*/ 84 w 141"/>
                <a:gd name="T25" fmla="*/ 95 h 99"/>
                <a:gd name="T26" fmla="*/ 66 w 141"/>
                <a:gd name="T27" fmla="*/ 99 h 99"/>
                <a:gd name="T28" fmla="*/ 46 w 141"/>
                <a:gd name="T29" fmla="*/ 99 h 99"/>
                <a:gd name="T30" fmla="*/ 25 w 141"/>
                <a:gd name="T31" fmla="*/ 95 h 99"/>
                <a:gd name="T32" fmla="*/ 2 w 141"/>
                <a:gd name="T33" fmla="*/ 88 h 99"/>
                <a:gd name="T34" fmla="*/ 16 w 141"/>
                <a:gd name="T35" fmla="*/ 52 h 99"/>
                <a:gd name="T36" fmla="*/ 0 w 141"/>
                <a:gd name="T37"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99">
                  <a:moveTo>
                    <a:pt x="0" y="2"/>
                  </a:moveTo>
                  <a:lnTo>
                    <a:pt x="18" y="0"/>
                  </a:lnTo>
                  <a:lnTo>
                    <a:pt x="36" y="0"/>
                  </a:lnTo>
                  <a:lnTo>
                    <a:pt x="57" y="2"/>
                  </a:lnTo>
                  <a:lnTo>
                    <a:pt x="77" y="6"/>
                  </a:lnTo>
                  <a:lnTo>
                    <a:pt x="97" y="13"/>
                  </a:lnTo>
                  <a:lnTo>
                    <a:pt x="115" y="24"/>
                  </a:lnTo>
                  <a:lnTo>
                    <a:pt x="129" y="40"/>
                  </a:lnTo>
                  <a:lnTo>
                    <a:pt x="141" y="60"/>
                  </a:lnTo>
                  <a:lnTo>
                    <a:pt x="129" y="70"/>
                  </a:lnTo>
                  <a:lnTo>
                    <a:pt x="115" y="81"/>
                  </a:lnTo>
                  <a:lnTo>
                    <a:pt x="100" y="90"/>
                  </a:lnTo>
                  <a:lnTo>
                    <a:pt x="84" y="95"/>
                  </a:lnTo>
                  <a:lnTo>
                    <a:pt x="66" y="99"/>
                  </a:lnTo>
                  <a:lnTo>
                    <a:pt x="46" y="99"/>
                  </a:lnTo>
                  <a:lnTo>
                    <a:pt x="25" y="95"/>
                  </a:lnTo>
                  <a:lnTo>
                    <a:pt x="2" y="88"/>
                  </a:lnTo>
                  <a:lnTo>
                    <a:pt x="16" y="5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18" name="Freeform 114"/>
            <p:cNvSpPr>
              <a:spLocks/>
            </p:cNvSpPr>
            <p:nvPr/>
          </p:nvSpPr>
          <p:spPr bwMode="auto">
            <a:xfrm>
              <a:off x="2646" y="2463"/>
              <a:ext cx="65" cy="18"/>
            </a:xfrm>
            <a:custGeom>
              <a:avLst/>
              <a:gdLst>
                <a:gd name="T0" fmla="*/ 49 w 49"/>
                <a:gd name="T1" fmla="*/ 20 h 25"/>
                <a:gd name="T2" fmla="*/ 38 w 49"/>
                <a:gd name="T3" fmla="*/ 23 h 25"/>
                <a:gd name="T4" fmla="*/ 29 w 49"/>
                <a:gd name="T5" fmla="*/ 25 h 25"/>
                <a:gd name="T6" fmla="*/ 20 w 49"/>
                <a:gd name="T7" fmla="*/ 25 h 25"/>
                <a:gd name="T8" fmla="*/ 11 w 49"/>
                <a:gd name="T9" fmla="*/ 23 h 25"/>
                <a:gd name="T10" fmla="*/ 6 w 49"/>
                <a:gd name="T11" fmla="*/ 20 h 25"/>
                <a:gd name="T12" fmla="*/ 2 w 49"/>
                <a:gd name="T13" fmla="*/ 14 h 25"/>
                <a:gd name="T14" fmla="*/ 0 w 49"/>
                <a:gd name="T15" fmla="*/ 7 h 25"/>
                <a:gd name="T16" fmla="*/ 0 w 49"/>
                <a:gd name="T17" fmla="*/ 0 h 25"/>
                <a:gd name="T18" fmla="*/ 8 w 49"/>
                <a:gd name="T19" fmla="*/ 9 h 25"/>
                <a:gd name="T20" fmla="*/ 15 w 49"/>
                <a:gd name="T21" fmla="*/ 14 h 25"/>
                <a:gd name="T22" fmla="*/ 27 w 49"/>
                <a:gd name="T23" fmla="*/ 20 h 25"/>
                <a:gd name="T24" fmla="*/ 49 w 49"/>
                <a:gd name="T25"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25">
                  <a:moveTo>
                    <a:pt x="49" y="20"/>
                  </a:moveTo>
                  <a:lnTo>
                    <a:pt x="38" y="23"/>
                  </a:lnTo>
                  <a:lnTo>
                    <a:pt x="29" y="25"/>
                  </a:lnTo>
                  <a:lnTo>
                    <a:pt x="20" y="25"/>
                  </a:lnTo>
                  <a:lnTo>
                    <a:pt x="11" y="23"/>
                  </a:lnTo>
                  <a:lnTo>
                    <a:pt x="6" y="20"/>
                  </a:lnTo>
                  <a:lnTo>
                    <a:pt x="2" y="14"/>
                  </a:lnTo>
                  <a:lnTo>
                    <a:pt x="0" y="7"/>
                  </a:lnTo>
                  <a:lnTo>
                    <a:pt x="0" y="0"/>
                  </a:lnTo>
                  <a:lnTo>
                    <a:pt x="8" y="9"/>
                  </a:lnTo>
                  <a:lnTo>
                    <a:pt x="15" y="14"/>
                  </a:lnTo>
                  <a:lnTo>
                    <a:pt x="27" y="20"/>
                  </a:lnTo>
                  <a:lnTo>
                    <a:pt x="4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19" name="Freeform 115"/>
            <p:cNvSpPr>
              <a:spLocks/>
            </p:cNvSpPr>
            <p:nvPr/>
          </p:nvSpPr>
          <p:spPr bwMode="auto">
            <a:xfrm>
              <a:off x="2626" y="2481"/>
              <a:ext cx="69" cy="21"/>
            </a:xfrm>
            <a:custGeom>
              <a:avLst/>
              <a:gdLst>
                <a:gd name="T0" fmla="*/ 50 w 50"/>
                <a:gd name="T1" fmla="*/ 20 h 25"/>
                <a:gd name="T2" fmla="*/ 40 w 50"/>
                <a:gd name="T3" fmla="*/ 24 h 25"/>
                <a:gd name="T4" fmla="*/ 29 w 50"/>
                <a:gd name="T5" fmla="*/ 25 h 25"/>
                <a:gd name="T6" fmla="*/ 20 w 50"/>
                <a:gd name="T7" fmla="*/ 25 h 25"/>
                <a:gd name="T8" fmla="*/ 13 w 50"/>
                <a:gd name="T9" fmla="*/ 24 h 25"/>
                <a:gd name="T10" fmla="*/ 5 w 50"/>
                <a:gd name="T11" fmla="*/ 20 h 25"/>
                <a:gd name="T12" fmla="*/ 2 w 50"/>
                <a:gd name="T13" fmla="*/ 15 h 25"/>
                <a:gd name="T14" fmla="*/ 0 w 50"/>
                <a:gd name="T15" fmla="*/ 7 h 25"/>
                <a:gd name="T16" fmla="*/ 0 w 50"/>
                <a:gd name="T17" fmla="*/ 0 h 25"/>
                <a:gd name="T18" fmla="*/ 7 w 50"/>
                <a:gd name="T19" fmla="*/ 9 h 25"/>
                <a:gd name="T20" fmla="*/ 16 w 50"/>
                <a:gd name="T21" fmla="*/ 15 h 25"/>
                <a:gd name="T22" fmla="*/ 29 w 50"/>
                <a:gd name="T23" fmla="*/ 20 h 25"/>
                <a:gd name="T24" fmla="*/ 50 w 50"/>
                <a:gd name="T25"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25">
                  <a:moveTo>
                    <a:pt x="50" y="20"/>
                  </a:moveTo>
                  <a:lnTo>
                    <a:pt x="40" y="24"/>
                  </a:lnTo>
                  <a:lnTo>
                    <a:pt x="29" y="25"/>
                  </a:lnTo>
                  <a:lnTo>
                    <a:pt x="20" y="25"/>
                  </a:lnTo>
                  <a:lnTo>
                    <a:pt x="13" y="24"/>
                  </a:lnTo>
                  <a:lnTo>
                    <a:pt x="5" y="20"/>
                  </a:lnTo>
                  <a:lnTo>
                    <a:pt x="2" y="15"/>
                  </a:lnTo>
                  <a:lnTo>
                    <a:pt x="0" y="7"/>
                  </a:lnTo>
                  <a:lnTo>
                    <a:pt x="0" y="0"/>
                  </a:lnTo>
                  <a:lnTo>
                    <a:pt x="7" y="9"/>
                  </a:lnTo>
                  <a:lnTo>
                    <a:pt x="16" y="15"/>
                  </a:lnTo>
                  <a:lnTo>
                    <a:pt x="29" y="20"/>
                  </a:lnTo>
                  <a:lnTo>
                    <a:pt x="5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20" name="Freeform 116"/>
            <p:cNvSpPr>
              <a:spLocks/>
            </p:cNvSpPr>
            <p:nvPr/>
          </p:nvSpPr>
          <p:spPr bwMode="auto">
            <a:xfrm>
              <a:off x="2767" y="2176"/>
              <a:ext cx="200" cy="73"/>
            </a:xfrm>
            <a:custGeom>
              <a:avLst/>
              <a:gdLst>
                <a:gd name="T0" fmla="*/ 0 w 146"/>
                <a:gd name="T1" fmla="*/ 33 h 94"/>
                <a:gd name="T2" fmla="*/ 18 w 146"/>
                <a:gd name="T3" fmla="*/ 33 h 94"/>
                <a:gd name="T4" fmla="*/ 33 w 146"/>
                <a:gd name="T5" fmla="*/ 38 h 94"/>
                <a:gd name="T6" fmla="*/ 43 w 146"/>
                <a:gd name="T7" fmla="*/ 45 h 94"/>
                <a:gd name="T8" fmla="*/ 49 w 146"/>
                <a:gd name="T9" fmla="*/ 56 h 94"/>
                <a:gd name="T10" fmla="*/ 52 w 146"/>
                <a:gd name="T11" fmla="*/ 49 h 94"/>
                <a:gd name="T12" fmla="*/ 56 w 146"/>
                <a:gd name="T13" fmla="*/ 42 h 94"/>
                <a:gd name="T14" fmla="*/ 58 w 146"/>
                <a:gd name="T15" fmla="*/ 36 h 94"/>
                <a:gd name="T16" fmla="*/ 58 w 146"/>
                <a:gd name="T17" fmla="*/ 31 h 94"/>
                <a:gd name="T18" fmla="*/ 74 w 146"/>
                <a:gd name="T19" fmla="*/ 42 h 94"/>
                <a:gd name="T20" fmla="*/ 88 w 146"/>
                <a:gd name="T21" fmla="*/ 56 h 94"/>
                <a:gd name="T22" fmla="*/ 101 w 146"/>
                <a:gd name="T23" fmla="*/ 74 h 94"/>
                <a:gd name="T24" fmla="*/ 106 w 146"/>
                <a:gd name="T25" fmla="*/ 94 h 94"/>
                <a:gd name="T26" fmla="*/ 110 w 146"/>
                <a:gd name="T27" fmla="*/ 81 h 94"/>
                <a:gd name="T28" fmla="*/ 115 w 146"/>
                <a:gd name="T29" fmla="*/ 72 h 94"/>
                <a:gd name="T30" fmla="*/ 117 w 146"/>
                <a:gd name="T31" fmla="*/ 63 h 94"/>
                <a:gd name="T32" fmla="*/ 117 w 146"/>
                <a:gd name="T33" fmla="*/ 54 h 94"/>
                <a:gd name="T34" fmla="*/ 124 w 146"/>
                <a:gd name="T35" fmla="*/ 60 h 94"/>
                <a:gd name="T36" fmla="*/ 131 w 146"/>
                <a:gd name="T37" fmla="*/ 67 h 94"/>
                <a:gd name="T38" fmla="*/ 137 w 146"/>
                <a:gd name="T39" fmla="*/ 74 h 94"/>
                <a:gd name="T40" fmla="*/ 144 w 146"/>
                <a:gd name="T41" fmla="*/ 85 h 94"/>
                <a:gd name="T42" fmla="*/ 144 w 146"/>
                <a:gd name="T43" fmla="*/ 58 h 94"/>
                <a:gd name="T44" fmla="*/ 140 w 146"/>
                <a:gd name="T45" fmla="*/ 42 h 94"/>
                <a:gd name="T46" fmla="*/ 133 w 146"/>
                <a:gd name="T47" fmla="*/ 33 h 94"/>
                <a:gd name="T48" fmla="*/ 122 w 146"/>
                <a:gd name="T49" fmla="*/ 27 h 94"/>
                <a:gd name="T50" fmla="*/ 129 w 146"/>
                <a:gd name="T51" fmla="*/ 25 h 94"/>
                <a:gd name="T52" fmla="*/ 135 w 146"/>
                <a:gd name="T53" fmla="*/ 24 h 94"/>
                <a:gd name="T54" fmla="*/ 140 w 146"/>
                <a:gd name="T55" fmla="*/ 22 h 94"/>
                <a:gd name="T56" fmla="*/ 146 w 146"/>
                <a:gd name="T57" fmla="*/ 22 h 94"/>
                <a:gd name="T58" fmla="*/ 142 w 146"/>
                <a:gd name="T59" fmla="*/ 18 h 94"/>
                <a:gd name="T60" fmla="*/ 137 w 146"/>
                <a:gd name="T61" fmla="*/ 15 h 94"/>
                <a:gd name="T62" fmla="*/ 131 w 146"/>
                <a:gd name="T63" fmla="*/ 11 h 94"/>
                <a:gd name="T64" fmla="*/ 122 w 146"/>
                <a:gd name="T65" fmla="*/ 7 h 94"/>
                <a:gd name="T66" fmla="*/ 113 w 146"/>
                <a:gd name="T67" fmla="*/ 4 h 94"/>
                <a:gd name="T68" fmla="*/ 101 w 146"/>
                <a:gd name="T69" fmla="*/ 2 h 94"/>
                <a:gd name="T70" fmla="*/ 88 w 146"/>
                <a:gd name="T71" fmla="*/ 0 h 94"/>
                <a:gd name="T72" fmla="*/ 72 w 146"/>
                <a:gd name="T73" fmla="*/ 0 h 94"/>
                <a:gd name="T74" fmla="*/ 56 w 146"/>
                <a:gd name="T75" fmla="*/ 2 h 94"/>
                <a:gd name="T76" fmla="*/ 42 w 146"/>
                <a:gd name="T77" fmla="*/ 2 h 94"/>
                <a:gd name="T78" fmla="*/ 31 w 146"/>
                <a:gd name="T79" fmla="*/ 6 h 94"/>
                <a:gd name="T80" fmla="*/ 22 w 146"/>
                <a:gd name="T81" fmla="*/ 7 h 94"/>
                <a:gd name="T82" fmla="*/ 15 w 146"/>
                <a:gd name="T83" fmla="*/ 13 h 94"/>
                <a:gd name="T84" fmla="*/ 9 w 146"/>
                <a:gd name="T85" fmla="*/ 18 h 94"/>
                <a:gd name="T86" fmla="*/ 6 w 146"/>
                <a:gd name="T87" fmla="*/ 25 h 94"/>
                <a:gd name="T88" fmla="*/ 0 w 146"/>
                <a:gd name="T89" fmla="*/ 3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6" h="94">
                  <a:moveTo>
                    <a:pt x="0" y="33"/>
                  </a:moveTo>
                  <a:lnTo>
                    <a:pt x="18" y="33"/>
                  </a:lnTo>
                  <a:lnTo>
                    <a:pt x="33" y="38"/>
                  </a:lnTo>
                  <a:lnTo>
                    <a:pt x="43" y="45"/>
                  </a:lnTo>
                  <a:lnTo>
                    <a:pt x="49" y="56"/>
                  </a:lnTo>
                  <a:lnTo>
                    <a:pt x="52" y="49"/>
                  </a:lnTo>
                  <a:lnTo>
                    <a:pt x="56" y="42"/>
                  </a:lnTo>
                  <a:lnTo>
                    <a:pt x="58" y="36"/>
                  </a:lnTo>
                  <a:lnTo>
                    <a:pt x="58" y="31"/>
                  </a:lnTo>
                  <a:lnTo>
                    <a:pt x="74" y="42"/>
                  </a:lnTo>
                  <a:lnTo>
                    <a:pt x="88" y="56"/>
                  </a:lnTo>
                  <a:lnTo>
                    <a:pt x="101" y="74"/>
                  </a:lnTo>
                  <a:lnTo>
                    <a:pt x="106" y="94"/>
                  </a:lnTo>
                  <a:lnTo>
                    <a:pt x="110" y="81"/>
                  </a:lnTo>
                  <a:lnTo>
                    <a:pt x="115" y="72"/>
                  </a:lnTo>
                  <a:lnTo>
                    <a:pt x="117" y="63"/>
                  </a:lnTo>
                  <a:lnTo>
                    <a:pt x="117" y="54"/>
                  </a:lnTo>
                  <a:lnTo>
                    <a:pt x="124" y="60"/>
                  </a:lnTo>
                  <a:lnTo>
                    <a:pt x="131" y="67"/>
                  </a:lnTo>
                  <a:lnTo>
                    <a:pt x="137" y="74"/>
                  </a:lnTo>
                  <a:lnTo>
                    <a:pt x="144" y="85"/>
                  </a:lnTo>
                  <a:lnTo>
                    <a:pt x="144" y="58"/>
                  </a:lnTo>
                  <a:lnTo>
                    <a:pt x="140" y="42"/>
                  </a:lnTo>
                  <a:lnTo>
                    <a:pt x="133" y="33"/>
                  </a:lnTo>
                  <a:lnTo>
                    <a:pt x="122" y="27"/>
                  </a:lnTo>
                  <a:lnTo>
                    <a:pt x="129" y="25"/>
                  </a:lnTo>
                  <a:lnTo>
                    <a:pt x="135" y="24"/>
                  </a:lnTo>
                  <a:lnTo>
                    <a:pt x="140" y="22"/>
                  </a:lnTo>
                  <a:lnTo>
                    <a:pt x="146" y="22"/>
                  </a:lnTo>
                  <a:lnTo>
                    <a:pt x="142" y="18"/>
                  </a:lnTo>
                  <a:lnTo>
                    <a:pt x="137" y="15"/>
                  </a:lnTo>
                  <a:lnTo>
                    <a:pt x="131" y="11"/>
                  </a:lnTo>
                  <a:lnTo>
                    <a:pt x="122" y="7"/>
                  </a:lnTo>
                  <a:lnTo>
                    <a:pt x="113" y="4"/>
                  </a:lnTo>
                  <a:lnTo>
                    <a:pt x="101" y="2"/>
                  </a:lnTo>
                  <a:lnTo>
                    <a:pt x="88" y="0"/>
                  </a:lnTo>
                  <a:lnTo>
                    <a:pt x="72" y="0"/>
                  </a:lnTo>
                  <a:lnTo>
                    <a:pt x="56" y="2"/>
                  </a:lnTo>
                  <a:lnTo>
                    <a:pt x="42" y="2"/>
                  </a:lnTo>
                  <a:lnTo>
                    <a:pt x="31" y="6"/>
                  </a:lnTo>
                  <a:lnTo>
                    <a:pt x="22" y="7"/>
                  </a:lnTo>
                  <a:lnTo>
                    <a:pt x="15" y="13"/>
                  </a:lnTo>
                  <a:lnTo>
                    <a:pt x="9" y="18"/>
                  </a:lnTo>
                  <a:lnTo>
                    <a:pt x="6" y="25"/>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21" name="Freeform 117"/>
            <p:cNvSpPr>
              <a:spLocks/>
            </p:cNvSpPr>
            <p:nvPr/>
          </p:nvSpPr>
          <p:spPr bwMode="auto">
            <a:xfrm>
              <a:off x="2522" y="2187"/>
              <a:ext cx="179" cy="64"/>
            </a:xfrm>
            <a:custGeom>
              <a:avLst/>
              <a:gdLst>
                <a:gd name="T0" fmla="*/ 12 w 129"/>
                <a:gd name="T1" fmla="*/ 81 h 81"/>
                <a:gd name="T2" fmla="*/ 9 w 129"/>
                <a:gd name="T3" fmla="*/ 68 h 81"/>
                <a:gd name="T4" fmla="*/ 11 w 129"/>
                <a:gd name="T5" fmla="*/ 55 h 81"/>
                <a:gd name="T6" fmla="*/ 14 w 129"/>
                <a:gd name="T7" fmla="*/ 43 h 81"/>
                <a:gd name="T8" fmla="*/ 19 w 129"/>
                <a:gd name="T9" fmla="*/ 32 h 81"/>
                <a:gd name="T10" fmla="*/ 18 w 129"/>
                <a:gd name="T11" fmla="*/ 30 h 81"/>
                <a:gd name="T12" fmla="*/ 12 w 129"/>
                <a:gd name="T13" fmla="*/ 28 h 81"/>
                <a:gd name="T14" fmla="*/ 7 w 129"/>
                <a:gd name="T15" fmla="*/ 30 h 81"/>
                <a:gd name="T16" fmla="*/ 0 w 129"/>
                <a:gd name="T17" fmla="*/ 30 h 81"/>
                <a:gd name="T18" fmla="*/ 5 w 129"/>
                <a:gd name="T19" fmla="*/ 25 h 81"/>
                <a:gd name="T20" fmla="*/ 11 w 129"/>
                <a:gd name="T21" fmla="*/ 19 h 81"/>
                <a:gd name="T22" fmla="*/ 19 w 129"/>
                <a:gd name="T23" fmla="*/ 14 h 81"/>
                <a:gd name="T24" fmla="*/ 28 w 129"/>
                <a:gd name="T25" fmla="*/ 9 h 81"/>
                <a:gd name="T26" fmla="*/ 36 w 129"/>
                <a:gd name="T27" fmla="*/ 5 h 81"/>
                <a:gd name="T28" fmla="*/ 45 w 129"/>
                <a:gd name="T29" fmla="*/ 3 h 81"/>
                <a:gd name="T30" fmla="*/ 54 w 129"/>
                <a:gd name="T31" fmla="*/ 1 h 81"/>
                <a:gd name="T32" fmla="*/ 61 w 129"/>
                <a:gd name="T33" fmla="*/ 0 h 81"/>
                <a:gd name="T34" fmla="*/ 75 w 129"/>
                <a:gd name="T35" fmla="*/ 0 h 81"/>
                <a:gd name="T36" fmla="*/ 88 w 129"/>
                <a:gd name="T37" fmla="*/ 1 h 81"/>
                <a:gd name="T38" fmla="*/ 98 w 129"/>
                <a:gd name="T39" fmla="*/ 5 h 81"/>
                <a:gd name="T40" fmla="*/ 109 w 129"/>
                <a:gd name="T41" fmla="*/ 10 h 81"/>
                <a:gd name="T42" fmla="*/ 118 w 129"/>
                <a:gd name="T43" fmla="*/ 18 h 81"/>
                <a:gd name="T44" fmla="*/ 124 w 129"/>
                <a:gd name="T45" fmla="*/ 27 h 81"/>
                <a:gd name="T46" fmla="*/ 127 w 129"/>
                <a:gd name="T47" fmla="*/ 37 h 81"/>
                <a:gd name="T48" fmla="*/ 129 w 129"/>
                <a:gd name="T49" fmla="*/ 50 h 81"/>
                <a:gd name="T50" fmla="*/ 120 w 129"/>
                <a:gd name="T51" fmla="*/ 43 h 81"/>
                <a:gd name="T52" fmla="*/ 113 w 129"/>
                <a:gd name="T53" fmla="*/ 39 h 81"/>
                <a:gd name="T54" fmla="*/ 106 w 129"/>
                <a:gd name="T55" fmla="*/ 37 h 81"/>
                <a:gd name="T56" fmla="*/ 98 w 129"/>
                <a:gd name="T57" fmla="*/ 36 h 81"/>
                <a:gd name="T58" fmla="*/ 88 w 129"/>
                <a:gd name="T59" fmla="*/ 45 h 81"/>
                <a:gd name="T60" fmla="*/ 75 w 129"/>
                <a:gd name="T61" fmla="*/ 54 h 81"/>
                <a:gd name="T62" fmla="*/ 64 w 129"/>
                <a:gd name="T63" fmla="*/ 64 h 81"/>
                <a:gd name="T64" fmla="*/ 57 w 129"/>
                <a:gd name="T65" fmla="*/ 75 h 81"/>
                <a:gd name="T66" fmla="*/ 55 w 129"/>
                <a:gd name="T67" fmla="*/ 66 h 81"/>
                <a:gd name="T68" fmla="*/ 54 w 129"/>
                <a:gd name="T69" fmla="*/ 57 h 81"/>
                <a:gd name="T70" fmla="*/ 52 w 129"/>
                <a:gd name="T71" fmla="*/ 52 h 81"/>
                <a:gd name="T72" fmla="*/ 50 w 129"/>
                <a:gd name="T73" fmla="*/ 45 h 81"/>
                <a:gd name="T74" fmla="*/ 43 w 129"/>
                <a:gd name="T75" fmla="*/ 50 h 81"/>
                <a:gd name="T76" fmla="*/ 34 w 129"/>
                <a:gd name="T77" fmla="*/ 55 h 81"/>
                <a:gd name="T78" fmla="*/ 23 w 129"/>
                <a:gd name="T79" fmla="*/ 66 h 81"/>
                <a:gd name="T80" fmla="*/ 12 w 129"/>
                <a:gd name="T8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81">
                  <a:moveTo>
                    <a:pt x="12" y="81"/>
                  </a:moveTo>
                  <a:lnTo>
                    <a:pt x="9" y="68"/>
                  </a:lnTo>
                  <a:lnTo>
                    <a:pt x="11" y="55"/>
                  </a:lnTo>
                  <a:lnTo>
                    <a:pt x="14" y="43"/>
                  </a:lnTo>
                  <a:lnTo>
                    <a:pt x="19" y="32"/>
                  </a:lnTo>
                  <a:lnTo>
                    <a:pt x="18" y="30"/>
                  </a:lnTo>
                  <a:lnTo>
                    <a:pt x="12" y="28"/>
                  </a:lnTo>
                  <a:lnTo>
                    <a:pt x="7" y="30"/>
                  </a:lnTo>
                  <a:lnTo>
                    <a:pt x="0" y="30"/>
                  </a:lnTo>
                  <a:lnTo>
                    <a:pt x="5" y="25"/>
                  </a:lnTo>
                  <a:lnTo>
                    <a:pt x="11" y="19"/>
                  </a:lnTo>
                  <a:lnTo>
                    <a:pt x="19" y="14"/>
                  </a:lnTo>
                  <a:lnTo>
                    <a:pt x="28" y="9"/>
                  </a:lnTo>
                  <a:lnTo>
                    <a:pt x="36" y="5"/>
                  </a:lnTo>
                  <a:lnTo>
                    <a:pt x="45" y="3"/>
                  </a:lnTo>
                  <a:lnTo>
                    <a:pt x="54" y="1"/>
                  </a:lnTo>
                  <a:lnTo>
                    <a:pt x="61" y="0"/>
                  </a:lnTo>
                  <a:lnTo>
                    <a:pt x="75" y="0"/>
                  </a:lnTo>
                  <a:lnTo>
                    <a:pt x="88" y="1"/>
                  </a:lnTo>
                  <a:lnTo>
                    <a:pt x="98" y="5"/>
                  </a:lnTo>
                  <a:lnTo>
                    <a:pt x="109" y="10"/>
                  </a:lnTo>
                  <a:lnTo>
                    <a:pt x="118" y="18"/>
                  </a:lnTo>
                  <a:lnTo>
                    <a:pt x="124" y="27"/>
                  </a:lnTo>
                  <a:lnTo>
                    <a:pt x="127" y="37"/>
                  </a:lnTo>
                  <a:lnTo>
                    <a:pt x="129" y="50"/>
                  </a:lnTo>
                  <a:lnTo>
                    <a:pt x="120" y="43"/>
                  </a:lnTo>
                  <a:lnTo>
                    <a:pt x="113" y="39"/>
                  </a:lnTo>
                  <a:lnTo>
                    <a:pt x="106" y="37"/>
                  </a:lnTo>
                  <a:lnTo>
                    <a:pt x="98" y="36"/>
                  </a:lnTo>
                  <a:lnTo>
                    <a:pt x="88" y="45"/>
                  </a:lnTo>
                  <a:lnTo>
                    <a:pt x="75" y="54"/>
                  </a:lnTo>
                  <a:lnTo>
                    <a:pt x="64" y="64"/>
                  </a:lnTo>
                  <a:lnTo>
                    <a:pt x="57" y="75"/>
                  </a:lnTo>
                  <a:lnTo>
                    <a:pt x="55" y="66"/>
                  </a:lnTo>
                  <a:lnTo>
                    <a:pt x="54" y="57"/>
                  </a:lnTo>
                  <a:lnTo>
                    <a:pt x="52" y="52"/>
                  </a:lnTo>
                  <a:lnTo>
                    <a:pt x="50" y="45"/>
                  </a:lnTo>
                  <a:lnTo>
                    <a:pt x="43" y="50"/>
                  </a:lnTo>
                  <a:lnTo>
                    <a:pt x="34" y="55"/>
                  </a:lnTo>
                  <a:lnTo>
                    <a:pt x="23" y="66"/>
                  </a:lnTo>
                  <a:lnTo>
                    <a:pt x="12"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30" name="Freeform 126"/>
            <p:cNvSpPr>
              <a:spLocks/>
            </p:cNvSpPr>
            <p:nvPr/>
          </p:nvSpPr>
          <p:spPr bwMode="auto">
            <a:xfrm>
              <a:off x="2662" y="3613"/>
              <a:ext cx="28" cy="11"/>
            </a:xfrm>
            <a:custGeom>
              <a:avLst/>
              <a:gdLst>
                <a:gd name="T0" fmla="*/ 0 w 20"/>
                <a:gd name="T1" fmla="*/ 0 h 15"/>
                <a:gd name="T2" fmla="*/ 7 w 20"/>
                <a:gd name="T3" fmla="*/ 15 h 15"/>
                <a:gd name="T4" fmla="*/ 20 w 20"/>
                <a:gd name="T5" fmla="*/ 2 h 15"/>
                <a:gd name="T6" fmla="*/ 0 w 20"/>
                <a:gd name="T7" fmla="*/ 0 h 15"/>
              </a:gdLst>
              <a:ahLst/>
              <a:cxnLst>
                <a:cxn ang="0">
                  <a:pos x="T0" y="T1"/>
                </a:cxn>
                <a:cxn ang="0">
                  <a:pos x="T2" y="T3"/>
                </a:cxn>
                <a:cxn ang="0">
                  <a:pos x="T4" y="T5"/>
                </a:cxn>
                <a:cxn ang="0">
                  <a:pos x="T6" y="T7"/>
                </a:cxn>
              </a:cxnLst>
              <a:rect l="0" t="0" r="r" b="b"/>
              <a:pathLst>
                <a:path w="20" h="15">
                  <a:moveTo>
                    <a:pt x="0" y="0"/>
                  </a:moveTo>
                  <a:lnTo>
                    <a:pt x="7" y="15"/>
                  </a:lnTo>
                  <a:lnTo>
                    <a:pt x="20" y="2"/>
                  </a:lnTo>
                  <a:lnTo>
                    <a:pt x="0" y="0"/>
                  </a:lnTo>
                  <a:close/>
                </a:path>
              </a:pathLst>
            </a:custGeom>
            <a:solidFill>
              <a:srgbClr val="CC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32" name="Freeform 128"/>
            <p:cNvSpPr>
              <a:spLocks/>
            </p:cNvSpPr>
            <p:nvPr/>
          </p:nvSpPr>
          <p:spPr bwMode="auto">
            <a:xfrm>
              <a:off x="2618" y="2234"/>
              <a:ext cx="261" cy="91"/>
            </a:xfrm>
            <a:custGeom>
              <a:avLst/>
              <a:gdLst>
                <a:gd name="T0" fmla="*/ 91 w 188"/>
                <a:gd name="T1" fmla="*/ 66 h 117"/>
                <a:gd name="T2" fmla="*/ 98 w 188"/>
                <a:gd name="T3" fmla="*/ 84 h 117"/>
                <a:gd name="T4" fmla="*/ 109 w 188"/>
                <a:gd name="T5" fmla="*/ 101 h 117"/>
                <a:gd name="T6" fmla="*/ 122 w 188"/>
                <a:gd name="T7" fmla="*/ 113 h 117"/>
                <a:gd name="T8" fmla="*/ 138 w 188"/>
                <a:gd name="T9" fmla="*/ 117 h 117"/>
                <a:gd name="T10" fmla="*/ 158 w 188"/>
                <a:gd name="T11" fmla="*/ 113 h 117"/>
                <a:gd name="T12" fmla="*/ 174 w 188"/>
                <a:gd name="T13" fmla="*/ 101 h 117"/>
                <a:gd name="T14" fmla="*/ 184 w 188"/>
                <a:gd name="T15" fmla="*/ 81 h 117"/>
                <a:gd name="T16" fmla="*/ 188 w 188"/>
                <a:gd name="T17" fmla="*/ 57 h 117"/>
                <a:gd name="T18" fmla="*/ 184 w 188"/>
                <a:gd name="T19" fmla="*/ 34 h 117"/>
                <a:gd name="T20" fmla="*/ 174 w 188"/>
                <a:gd name="T21" fmla="*/ 16 h 117"/>
                <a:gd name="T22" fmla="*/ 158 w 188"/>
                <a:gd name="T23" fmla="*/ 4 h 117"/>
                <a:gd name="T24" fmla="*/ 138 w 188"/>
                <a:gd name="T25" fmla="*/ 0 h 117"/>
                <a:gd name="T26" fmla="*/ 122 w 188"/>
                <a:gd name="T27" fmla="*/ 5 h 117"/>
                <a:gd name="T28" fmla="*/ 107 w 188"/>
                <a:gd name="T29" fmla="*/ 16 h 117"/>
                <a:gd name="T30" fmla="*/ 97 w 188"/>
                <a:gd name="T31" fmla="*/ 34 h 117"/>
                <a:gd name="T32" fmla="*/ 89 w 188"/>
                <a:gd name="T33" fmla="*/ 54 h 117"/>
                <a:gd name="T34" fmla="*/ 84 w 188"/>
                <a:gd name="T35" fmla="*/ 38 h 117"/>
                <a:gd name="T36" fmla="*/ 73 w 188"/>
                <a:gd name="T37" fmla="*/ 22 h 117"/>
                <a:gd name="T38" fmla="*/ 61 w 188"/>
                <a:gd name="T39" fmla="*/ 11 h 117"/>
                <a:gd name="T40" fmla="*/ 46 w 188"/>
                <a:gd name="T41" fmla="*/ 7 h 117"/>
                <a:gd name="T42" fmla="*/ 28 w 188"/>
                <a:gd name="T43" fmla="*/ 11 h 117"/>
                <a:gd name="T44" fmla="*/ 12 w 188"/>
                <a:gd name="T45" fmla="*/ 23 h 117"/>
                <a:gd name="T46" fmla="*/ 3 w 188"/>
                <a:gd name="T47" fmla="*/ 41 h 117"/>
                <a:gd name="T48" fmla="*/ 0 w 188"/>
                <a:gd name="T49" fmla="*/ 61 h 117"/>
                <a:gd name="T50" fmla="*/ 3 w 188"/>
                <a:gd name="T51" fmla="*/ 83 h 117"/>
                <a:gd name="T52" fmla="*/ 12 w 188"/>
                <a:gd name="T53" fmla="*/ 99 h 117"/>
                <a:gd name="T54" fmla="*/ 28 w 188"/>
                <a:gd name="T55" fmla="*/ 111 h 117"/>
                <a:gd name="T56" fmla="*/ 46 w 188"/>
                <a:gd name="T57" fmla="*/ 115 h 117"/>
                <a:gd name="T58" fmla="*/ 62 w 188"/>
                <a:gd name="T59" fmla="*/ 111 h 117"/>
                <a:gd name="T60" fmla="*/ 75 w 188"/>
                <a:gd name="T61" fmla="*/ 99 h 117"/>
                <a:gd name="T62" fmla="*/ 86 w 188"/>
                <a:gd name="T63" fmla="*/ 84 h 117"/>
                <a:gd name="T64" fmla="*/ 91 w 188"/>
                <a:gd name="T65" fmla="*/ 6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 h="117">
                  <a:moveTo>
                    <a:pt x="91" y="66"/>
                  </a:moveTo>
                  <a:lnTo>
                    <a:pt x="98" y="84"/>
                  </a:lnTo>
                  <a:lnTo>
                    <a:pt x="109" y="101"/>
                  </a:lnTo>
                  <a:lnTo>
                    <a:pt x="122" y="113"/>
                  </a:lnTo>
                  <a:lnTo>
                    <a:pt x="138" y="117"/>
                  </a:lnTo>
                  <a:lnTo>
                    <a:pt x="158" y="113"/>
                  </a:lnTo>
                  <a:lnTo>
                    <a:pt x="174" y="101"/>
                  </a:lnTo>
                  <a:lnTo>
                    <a:pt x="184" y="81"/>
                  </a:lnTo>
                  <a:lnTo>
                    <a:pt x="188" y="57"/>
                  </a:lnTo>
                  <a:lnTo>
                    <a:pt x="184" y="34"/>
                  </a:lnTo>
                  <a:lnTo>
                    <a:pt x="174" y="16"/>
                  </a:lnTo>
                  <a:lnTo>
                    <a:pt x="158" y="4"/>
                  </a:lnTo>
                  <a:lnTo>
                    <a:pt x="138" y="0"/>
                  </a:lnTo>
                  <a:lnTo>
                    <a:pt x="122" y="5"/>
                  </a:lnTo>
                  <a:lnTo>
                    <a:pt x="107" y="16"/>
                  </a:lnTo>
                  <a:lnTo>
                    <a:pt x="97" y="34"/>
                  </a:lnTo>
                  <a:lnTo>
                    <a:pt x="89" y="54"/>
                  </a:lnTo>
                  <a:lnTo>
                    <a:pt x="84" y="38"/>
                  </a:lnTo>
                  <a:lnTo>
                    <a:pt x="73" y="22"/>
                  </a:lnTo>
                  <a:lnTo>
                    <a:pt x="61" y="11"/>
                  </a:lnTo>
                  <a:lnTo>
                    <a:pt x="46" y="7"/>
                  </a:lnTo>
                  <a:lnTo>
                    <a:pt x="28" y="11"/>
                  </a:lnTo>
                  <a:lnTo>
                    <a:pt x="12" y="23"/>
                  </a:lnTo>
                  <a:lnTo>
                    <a:pt x="3" y="41"/>
                  </a:lnTo>
                  <a:lnTo>
                    <a:pt x="0" y="61"/>
                  </a:lnTo>
                  <a:lnTo>
                    <a:pt x="3" y="83"/>
                  </a:lnTo>
                  <a:lnTo>
                    <a:pt x="12" y="99"/>
                  </a:lnTo>
                  <a:lnTo>
                    <a:pt x="28" y="111"/>
                  </a:lnTo>
                  <a:lnTo>
                    <a:pt x="46" y="115"/>
                  </a:lnTo>
                  <a:lnTo>
                    <a:pt x="62" y="111"/>
                  </a:lnTo>
                  <a:lnTo>
                    <a:pt x="75" y="99"/>
                  </a:lnTo>
                  <a:lnTo>
                    <a:pt x="86" y="84"/>
                  </a:lnTo>
                  <a:lnTo>
                    <a:pt x="91"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33" name="Freeform 129"/>
            <p:cNvSpPr>
              <a:spLocks/>
            </p:cNvSpPr>
            <p:nvPr/>
          </p:nvSpPr>
          <p:spPr bwMode="auto">
            <a:xfrm>
              <a:off x="2641" y="2270"/>
              <a:ext cx="46" cy="39"/>
            </a:xfrm>
            <a:custGeom>
              <a:avLst/>
              <a:gdLst>
                <a:gd name="T0" fmla="*/ 18 w 34"/>
                <a:gd name="T1" fmla="*/ 48 h 48"/>
                <a:gd name="T2" fmla="*/ 25 w 34"/>
                <a:gd name="T3" fmla="*/ 46 h 48"/>
                <a:gd name="T4" fmla="*/ 29 w 34"/>
                <a:gd name="T5" fmla="*/ 41 h 48"/>
                <a:gd name="T6" fmla="*/ 32 w 34"/>
                <a:gd name="T7" fmla="*/ 34 h 48"/>
                <a:gd name="T8" fmla="*/ 34 w 34"/>
                <a:gd name="T9" fmla="*/ 23 h 48"/>
                <a:gd name="T10" fmla="*/ 32 w 34"/>
                <a:gd name="T11" fmla="*/ 14 h 48"/>
                <a:gd name="T12" fmla="*/ 29 w 34"/>
                <a:gd name="T13" fmla="*/ 7 h 48"/>
                <a:gd name="T14" fmla="*/ 25 w 34"/>
                <a:gd name="T15" fmla="*/ 1 h 48"/>
                <a:gd name="T16" fmla="*/ 18 w 34"/>
                <a:gd name="T17" fmla="*/ 0 h 48"/>
                <a:gd name="T18" fmla="*/ 11 w 34"/>
                <a:gd name="T19" fmla="*/ 1 h 48"/>
                <a:gd name="T20" fmla="*/ 5 w 34"/>
                <a:gd name="T21" fmla="*/ 7 h 48"/>
                <a:gd name="T22" fmla="*/ 2 w 34"/>
                <a:gd name="T23" fmla="*/ 14 h 48"/>
                <a:gd name="T24" fmla="*/ 0 w 34"/>
                <a:gd name="T25" fmla="*/ 23 h 48"/>
                <a:gd name="T26" fmla="*/ 2 w 34"/>
                <a:gd name="T27" fmla="*/ 34 h 48"/>
                <a:gd name="T28" fmla="*/ 5 w 34"/>
                <a:gd name="T29" fmla="*/ 41 h 48"/>
                <a:gd name="T30" fmla="*/ 11 w 34"/>
                <a:gd name="T31" fmla="*/ 46 h 48"/>
                <a:gd name="T32" fmla="*/ 18 w 34"/>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8">
                  <a:moveTo>
                    <a:pt x="18" y="48"/>
                  </a:moveTo>
                  <a:lnTo>
                    <a:pt x="25" y="46"/>
                  </a:lnTo>
                  <a:lnTo>
                    <a:pt x="29" y="41"/>
                  </a:lnTo>
                  <a:lnTo>
                    <a:pt x="32" y="34"/>
                  </a:lnTo>
                  <a:lnTo>
                    <a:pt x="34" y="23"/>
                  </a:lnTo>
                  <a:lnTo>
                    <a:pt x="32" y="14"/>
                  </a:lnTo>
                  <a:lnTo>
                    <a:pt x="29" y="7"/>
                  </a:lnTo>
                  <a:lnTo>
                    <a:pt x="25" y="1"/>
                  </a:lnTo>
                  <a:lnTo>
                    <a:pt x="18" y="0"/>
                  </a:lnTo>
                  <a:lnTo>
                    <a:pt x="11" y="1"/>
                  </a:lnTo>
                  <a:lnTo>
                    <a:pt x="5" y="7"/>
                  </a:lnTo>
                  <a:lnTo>
                    <a:pt x="2" y="14"/>
                  </a:lnTo>
                  <a:lnTo>
                    <a:pt x="0" y="23"/>
                  </a:lnTo>
                  <a:lnTo>
                    <a:pt x="2" y="34"/>
                  </a:lnTo>
                  <a:lnTo>
                    <a:pt x="5" y="41"/>
                  </a:lnTo>
                  <a:lnTo>
                    <a:pt x="11" y="46"/>
                  </a:lnTo>
                  <a:lnTo>
                    <a:pt x="18"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34" name="Freeform 130"/>
            <p:cNvSpPr>
              <a:spLocks/>
            </p:cNvSpPr>
            <p:nvPr/>
          </p:nvSpPr>
          <p:spPr bwMode="auto">
            <a:xfrm>
              <a:off x="2780" y="2268"/>
              <a:ext cx="50" cy="43"/>
            </a:xfrm>
            <a:custGeom>
              <a:avLst/>
              <a:gdLst>
                <a:gd name="T0" fmla="*/ 18 w 36"/>
                <a:gd name="T1" fmla="*/ 54 h 54"/>
                <a:gd name="T2" fmla="*/ 25 w 36"/>
                <a:gd name="T3" fmla="*/ 52 h 54"/>
                <a:gd name="T4" fmla="*/ 31 w 36"/>
                <a:gd name="T5" fmla="*/ 47 h 54"/>
                <a:gd name="T6" fmla="*/ 34 w 36"/>
                <a:gd name="T7" fmla="*/ 38 h 54"/>
                <a:gd name="T8" fmla="*/ 36 w 36"/>
                <a:gd name="T9" fmla="*/ 27 h 54"/>
                <a:gd name="T10" fmla="*/ 34 w 36"/>
                <a:gd name="T11" fmla="*/ 16 h 54"/>
                <a:gd name="T12" fmla="*/ 31 w 36"/>
                <a:gd name="T13" fmla="*/ 7 h 54"/>
                <a:gd name="T14" fmla="*/ 25 w 36"/>
                <a:gd name="T15" fmla="*/ 2 h 54"/>
                <a:gd name="T16" fmla="*/ 18 w 36"/>
                <a:gd name="T17" fmla="*/ 0 h 54"/>
                <a:gd name="T18" fmla="*/ 11 w 36"/>
                <a:gd name="T19" fmla="*/ 2 h 54"/>
                <a:gd name="T20" fmla="*/ 6 w 36"/>
                <a:gd name="T21" fmla="*/ 7 h 54"/>
                <a:gd name="T22" fmla="*/ 2 w 36"/>
                <a:gd name="T23" fmla="*/ 16 h 54"/>
                <a:gd name="T24" fmla="*/ 0 w 36"/>
                <a:gd name="T25" fmla="*/ 27 h 54"/>
                <a:gd name="T26" fmla="*/ 2 w 36"/>
                <a:gd name="T27" fmla="*/ 38 h 54"/>
                <a:gd name="T28" fmla="*/ 6 w 36"/>
                <a:gd name="T29" fmla="*/ 47 h 54"/>
                <a:gd name="T30" fmla="*/ 11 w 36"/>
                <a:gd name="T31" fmla="*/ 52 h 54"/>
                <a:gd name="T32" fmla="*/ 18 w 36"/>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54">
                  <a:moveTo>
                    <a:pt x="18" y="54"/>
                  </a:moveTo>
                  <a:lnTo>
                    <a:pt x="25" y="52"/>
                  </a:lnTo>
                  <a:lnTo>
                    <a:pt x="31" y="47"/>
                  </a:lnTo>
                  <a:lnTo>
                    <a:pt x="34" y="38"/>
                  </a:lnTo>
                  <a:lnTo>
                    <a:pt x="36" y="27"/>
                  </a:lnTo>
                  <a:lnTo>
                    <a:pt x="34" y="16"/>
                  </a:lnTo>
                  <a:lnTo>
                    <a:pt x="31" y="7"/>
                  </a:lnTo>
                  <a:lnTo>
                    <a:pt x="25" y="2"/>
                  </a:lnTo>
                  <a:lnTo>
                    <a:pt x="18" y="0"/>
                  </a:lnTo>
                  <a:lnTo>
                    <a:pt x="11" y="2"/>
                  </a:lnTo>
                  <a:lnTo>
                    <a:pt x="6" y="7"/>
                  </a:lnTo>
                  <a:lnTo>
                    <a:pt x="2" y="16"/>
                  </a:lnTo>
                  <a:lnTo>
                    <a:pt x="0" y="27"/>
                  </a:lnTo>
                  <a:lnTo>
                    <a:pt x="2" y="38"/>
                  </a:lnTo>
                  <a:lnTo>
                    <a:pt x="6" y="47"/>
                  </a:lnTo>
                  <a:lnTo>
                    <a:pt x="11" y="52"/>
                  </a:lnTo>
                  <a:lnTo>
                    <a:pt x="18"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35" name="Freeform 131"/>
            <p:cNvSpPr>
              <a:spLocks/>
            </p:cNvSpPr>
            <p:nvPr/>
          </p:nvSpPr>
          <p:spPr bwMode="auto">
            <a:xfrm>
              <a:off x="2728" y="2434"/>
              <a:ext cx="33" cy="26"/>
            </a:xfrm>
            <a:custGeom>
              <a:avLst/>
              <a:gdLst>
                <a:gd name="T0" fmla="*/ 19 w 25"/>
                <a:gd name="T1" fmla="*/ 31 h 31"/>
                <a:gd name="T2" fmla="*/ 14 w 25"/>
                <a:gd name="T3" fmla="*/ 31 h 31"/>
                <a:gd name="T4" fmla="*/ 10 w 25"/>
                <a:gd name="T5" fmla="*/ 31 h 31"/>
                <a:gd name="T6" fmla="*/ 5 w 25"/>
                <a:gd name="T7" fmla="*/ 31 h 31"/>
                <a:gd name="T8" fmla="*/ 0 w 25"/>
                <a:gd name="T9" fmla="*/ 31 h 31"/>
                <a:gd name="T10" fmla="*/ 7 w 25"/>
                <a:gd name="T11" fmla="*/ 0 h 31"/>
                <a:gd name="T12" fmla="*/ 10 w 25"/>
                <a:gd name="T13" fmla="*/ 0 h 31"/>
                <a:gd name="T14" fmla="*/ 16 w 25"/>
                <a:gd name="T15" fmla="*/ 0 h 31"/>
                <a:gd name="T16" fmla="*/ 19 w 25"/>
                <a:gd name="T17" fmla="*/ 0 h 31"/>
                <a:gd name="T18" fmla="*/ 25 w 25"/>
                <a:gd name="T19" fmla="*/ 0 h 31"/>
                <a:gd name="T20" fmla="*/ 19 w 25"/>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1">
                  <a:moveTo>
                    <a:pt x="19" y="31"/>
                  </a:moveTo>
                  <a:lnTo>
                    <a:pt x="14" y="31"/>
                  </a:lnTo>
                  <a:lnTo>
                    <a:pt x="10" y="31"/>
                  </a:lnTo>
                  <a:lnTo>
                    <a:pt x="5" y="31"/>
                  </a:lnTo>
                  <a:lnTo>
                    <a:pt x="0" y="31"/>
                  </a:lnTo>
                  <a:lnTo>
                    <a:pt x="7" y="0"/>
                  </a:lnTo>
                  <a:lnTo>
                    <a:pt x="10" y="0"/>
                  </a:lnTo>
                  <a:lnTo>
                    <a:pt x="16" y="0"/>
                  </a:lnTo>
                  <a:lnTo>
                    <a:pt x="19" y="0"/>
                  </a:lnTo>
                  <a:lnTo>
                    <a:pt x="25" y="0"/>
                  </a:lnTo>
                  <a:lnTo>
                    <a:pt x="1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36" name="Freeform 132"/>
            <p:cNvSpPr>
              <a:spLocks/>
            </p:cNvSpPr>
            <p:nvPr/>
          </p:nvSpPr>
          <p:spPr bwMode="auto">
            <a:xfrm>
              <a:off x="2775" y="2434"/>
              <a:ext cx="22" cy="24"/>
            </a:xfrm>
            <a:custGeom>
              <a:avLst/>
              <a:gdLst>
                <a:gd name="T0" fmla="*/ 0 w 16"/>
                <a:gd name="T1" fmla="*/ 31 h 31"/>
                <a:gd name="T2" fmla="*/ 2 w 16"/>
                <a:gd name="T3" fmla="*/ 0 h 31"/>
                <a:gd name="T4" fmla="*/ 5 w 16"/>
                <a:gd name="T5" fmla="*/ 0 h 31"/>
                <a:gd name="T6" fmla="*/ 9 w 16"/>
                <a:gd name="T7" fmla="*/ 0 h 31"/>
                <a:gd name="T8" fmla="*/ 12 w 16"/>
                <a:gd name="T9" fmla="*/ 0 h 31"/>
                <a:gd name="T10" fmla="*/ 16 w 16"/>
                <a:gd name="T11" fmla="*/ 0 h 31"/>
                <a:gd name="T12" fmla="*/ 12 w 16"/>
                <a:gd name="T13" fmla="*/ 27 h 31"/>
                <a:gd name="T14" fmla="*/ 9 w 16"/>
                <a:gd name="T15" fmla="*/ 29 h 31"/>
                <a:gd name="T16" fmla="*/ 7 w 16"/>
                <a:gd name="T17" fmla="*/ 29 h 31"/>
                <a:gd name="T18" fmla="*/ 3 w 16"/>
                <a:gd name="T19" fmla="*/ 31 h 31"/>
                <a:gd name="T20" fmla="*/ 0 w 16"/>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1">
                  <a:moveTo>
                    <a:pt x="0" y="31"/>
                  </a:moveTo>
                  <a:lnTo>
                    <a:pt x="2" y="0"/>
                  </a:lnTo>
                  <a:lnTo>
                    <a:pt x="5" y="0"/>
                  </a:lnTo>
                  <a:lnTo>
                    <a:pt x="9" y="0"/>
                  </a:lnTo>
                  <a:lnTo>
                    <a:pt x="12" y="0"/>
                  </a:lnTo>
                  <a:lnTo>
                    <a:pt x="16" y="0"/>
                  </a:lnTo>
                  <a:lnTo>
                    <a:pt x="12" y="27"/>
                  </a:lnTo>
                  <a:lnTo>
                    <a:pt x="9" y="29"/>
                  </a:lnTo>
                  <a:lnTo>
                    <a:pt x="7" y="29"/>
                  </a:lnTo>
                  <a:lnTo>
                    <a:pt x="3" y="31"/>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37" name="Freeform 133"/>
            <p:cNvSpPr>
              <a:spLocks/>
            </p:cNvSpPr>
            <p:nvPr/>
          </p:nvSpPr>
          <p:spPr bwMode="auto">
            <a:xfrm>
              <a:off x="2778" y="2408"/>
              <a:ext cx="24" cy="22"/>
            </a:xfrm>
            <a:custGeom>
              <a:avLst/>
              <a:gdLst>
                <a:gd name="T0" fmla="*/ 0 w 17"/>
                <a:gd name="T1" fmla="*/ 27 h 27"/>
                <a:gd name="T2" fmla="*/ 3 w 17"/>
                <a:gd name="T3" fmla="*/ 25 h 27"/>
                <a:gd name="T4" fmla="*/ 7 w 17"/>
                <a:gd name="T5" fmla="*/ 25 h 27"/>
                <a:gd name="T6" fmla="*/ 10 w 17"/>
                <a:gd name="T7" fmla="*/ 25 h 27"/>
                <a:gd name="T8" fmla="*/ 14 w 17"/>
                <a:gd name="T9" fmla="*/ 25 h 27"/>
                <a:gd name="T10" fmla="*/ 17 w 17"/>
                <a:gd name="T11" fmla="*/ 5 h 27"/>
                <a:gd name="T12" fmla="*/ 14 w 17"/>
                <a:gd name="T13" fmla="*/ 3 h 27"/>
                <a:gd name="T14" fmla="*/ 10 w 17"/>
                <a:gd name="T15" fmla="*/ 2 h 27"/>
                <a:gd name="T16" fmla="*/ 7 w 17"/>
                <a:gd name="T17" fmla="*/ 2 h 27"/>
                <a:gd name="T18" fmla="*/ 3 w 17"/>
                <a:gd name="T19" fmla="*/ 0 h 27"/>
                <a:gd name="T20" fmla="*/ 0 w 1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7">
                  <a:moveTo>
                    <a:pt x="0" y="27"/>
                  </a:moveTo>
                  <a:lnTo>
                    <a:pt x="3" y="25"/>
                  </a:lnTo>
                  <a:lnTo>
                    <a:pt x="7" y="25"/>
                  </a:lnTo>
                  <a:lnTo>
                    <a:pt x="10" y="25"/>
                  </a:lnTo>
                  <a:lnTo>
                    <a:pt x="14" y="25"/>
                  </a:lnTo>
                  <a:lnTo>
                    <a:pt x="17" y="5"/>
                  </a:lnTo>
                  <a:lnTo>
                    <a:pt x="14" y="3"/>
                  </a:lnTo>
                  <a:lnTo>
                    <a:pt x="10" y="2"/>
                  </a:lnTo>
                  <a:lnTo>
                    <a:pt x="7" y="2"/>
                  </a:lnTo>
                  <a:lnTo>
                    <a:pt x="3" y="0"/>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38" name="Freeform 134"/>
            <p:cNvSpPr>
              <a:spLocks/>
            </p:cNvSpPr>
            <p:nvPr/>
          </p:nvSpPr>
          <p:spPr bwMode="auto">
            <a:xfrm>
              <a:off x="2736" y="2402"/>
              <a:ext cx="25" cy="28"/>
            </a:xfrm>
            <a:custGeom>
              <a:avLst/>
              <a:gdLst>
                <a:gd name="T0" fmla="*/ 2 w 20"/>
                <a:gd name="T1" fmla="*/ 36 h 36"/>
                <a:gd name="T2" fmla="*/ 5 w 20"/>
                <a:gd name="T3" fmla="*/ 36 h 36"/>
                <a:gd name="T4" fmla="*/ 11 w 20"/>
                <a:gd name="T5" fmla="*/ 36 h 36"/>
                <a:gd name="T6" fmla="*/ 14 w 20"/>
                <a:gd name="T7" fmla="*/ 36 h 36"/>
                <a:gd name="T8" fmla="*/ 20 w 20"/>
                <a:gd name="T9" fmla="*/ 36 h 36"/>
                <a:gd name="T10" fmla="*/ 20 w 20"/>
                <a:gd name="T11" fmla="*/ 3 h 36"/>
                <a:gd name="T12" fmla="*/ 14 w 20"/>
                <a:gd name="T13" fmla="*/ 2 h 36"/>
                <a:gd name="T14" fmla="*/ 11 w 20"/>
                <a:gd name="T15" fmla="*/ 2 h 36"/>
                <a:gd name="T16" fmla="*/ 5 w 20"/>
                <a:gd name="T17" fmla="*/ 2 h 36"/>
                <a:gd name="T18" fmla="*/ 0 w 20"/>
                <a:gd name="T19" fmla="*/ 0 h 36"/>
                <a:gd name="T20" fmla="*/ 2 w 20"/>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6">
                  <a:moveTo>
                    <a:pt x="2" y="36"/>
                  </a:moveTo>
                  <a:lnTo>
                    <a:pt x="5" y="36"/>
                  </a:lnTo>
                  <a:lnTo>
                    <a:pt x="11" y="36"/>
                  </a:lnTo>
                  <a:lnTo>
                    <a:pt x="14" y="36"/>
                  </a:lnTo>
                  <a:lnTo>
                    <a:pt x="20" y="36"/>
                  </a:lnTo>
                  <a:lnTo>
                    <a:pt x="20" y="3"/>
                  </a:lnTo>
                  <a:lnTo>
                    <a:pt x="14" y="2"/>
                  </a:lnTo>
                  <a:lnTo>
                    <a:pt x="11" y="2"/>
                  </a:lnTo>
                  <a:lnTo>
                    <a:pt x="5" y="2"/>
                  </a:lnTo>
                  <a:lnTo>
                    <a:pt x="0" y="0"/>
                  </a:lnTo>
                  <a:lnTo>
                    <a:pt x="2"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39" name="Freeform 135"/>
            <p:cNvSpPr>
              <a:spLocks/>
            </p:cNvSpPr>
            <p:nvPr/>
          </p:nvSpPr>
          <p:spPr bwMode="auto">
            <a:xfrm>
              <a:off x="2687" y="2434"/>
              <a:ext cx="36" cy="26"/>
            </a:xfrm>
            <a:custGeom>
              <a:avLst/>
              <a:gdLst>
                <a:gd name="T0" fmla="*/ 16 w 25"/>
                <a:gd name="T1" fmla="*/ 33 h 33"/>
                <a:gd name="T2" fmla="*/ 11 w 25"/>
                <a:gd name="T3" fmla="*/ 31 h 33"/>
                <a:gd name="T4" fmla="*/ 7 w 25"/>
                <a:gd name="T5" fmla="*/ 29 h 33"/>
                <a:gd name="T6" fmla="*/ 4 w 25"/>
                <a:gd name="T7" fmla="*/ 29 h 33"/>
                <a:gd name="T8" fmla="*/ 0 w 25"/>
                <a:gd name="T9" fmla="*/ 27 h 33"/>
                <a:gd name="T10" fmla="*/ 9 w 25"/>
                <a:gd name="T11" fmla="*/ 0 h 33"/>
                <a:gd name="T12" fmla="*/ 12 w 25"/>
                <a:gd name="T13" fmla="*/ 2 h 33"/>
                <a:gd name="T14" fmla="*/ 16 w 25"/>
                <a:gd name="T15" fmla="*/ 2 h 33"/>
                <a:gd name="T16" fmla="*/ 20 w 25"/>
                <a:gd name="T17" fmla="*/ 2 h 33"/>
                <a:gd name="T18" fmla="*/ 25 w 25"/>
                <a:gd name="T19" fmla="*/ 2 h 33"/>
                <a:gd name="T20" fmla="*/ 16 w 25"/>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3">
                  <a:moveTo>
                    <a:pt x="16" y="33"/>
                  </a:moveTo>
                  <a:lnTo>
                    <a:pt x="11" y="31"/>
                  </a:lnTo>
                  <a:lnTo>
                    <a:pt x="7" y="29"/>
                  </a:lnTo>
                  <a:lnTo>
                    <a:pt x="4" y="29"/>
                  </a:lnTo>
                  <a:lnTo>
                    <a:pt x="0" y="27"/>
                  </a:lnTo>
                  <a:lnTo>
                    <a:pt x="9" y="0"/>
                  </a:lnTo>
                  <a:lnTo>
                    <a:pt x="12" y="2"/>
                  </a:lnTo>
                  <a:lnTo>
                    <a:pt x="16" y="2"/>
                  </a:lnTo>
                  <a:lnTo>
                    <a:pt x="20" y="2"/>
                  </a:lnTo>
                  <a:lnTo>
                    <a:pt x="25" y="2"/>
                  </a:lnTo>
                  <a:lnTo>
                    <a:pt x="16"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40" name="Freeform 136"/>
            <p:cNvSpPr>
              <a:spLocks/>
            </p:cNvSpPr>
            <p:nvPr/>
          </p:nvSpPr>
          <p:spPr bwMode="auto">
            <a:xfrm>
              <a:off x="2687" y="2400"/>
              <a:ext cx="39" cy="30"/>
            </a:xfrm>
            <a:custGeom>
              <a:avLst/>
              <a:gdLst>
                <a:gd name="T0" fmla="*/ 23 w 29"/>
                <a:gd name="T1" fmla="*/ 2 h 38"/>
                <a:gd name="T2" fmla="*/ 18 w 29"/>
                <a:gd name="T3" fmla="*/ 0 h 38"/>
                <a:gd name="T4" fmla="*/ 13 w 29"/>
                <a:gd name="T5" fmla="*/ 0 h 38"/>
                <a:gd name="T6" fmla="*/ 6 w 29"/>
                <a:gd name="T7" fmla="*/ 0 h 38"/>
                <a:gd name="T8" fmla="*/ 0 w 29"/>
                <a:gd name="T9" fmla="*/ 2 h 38"/>
                <a:gd name="T10" fmla="*/ 11 w 29"/>
                <a:gd name="T11" fmla="*/ 36 h 38"/>
                <a:gd name="T12" fmla="*/ 14 w 29"/>
                <a:gd name="T13" fmla="*/ 36 h 38"/>
                <a:gd name="T14" fmla="*/ 20 w 29"/>
                <a:gd name="T15" fmla="*/ 36 h 38"/>
                <a:gd name="T16" fmla="*/ 23 w 29"/>
                <a:gd name="T17" fmla="*/ 36 h 38"/>
                <a:gd name="T18" fmla="*/ 29 w 29"/>
                <a:gd name="T19" fmla="*/ 38 h 38"/>
                <a:gd name="T20" fmla="*/ 23 w 29"/>
                <a:gd name="T21"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8">
                  <a:moveTo>
                    <a:pt x="23" y="2"/>
                  </a:moveTo>
                  <a:lnTo>
                    <a:pt x="18" y="0"/>
                  </a:lnTo>
                  <a:lnTo>
                    <a:pt x="13" y="0"/>
                  </a:lnTo>
                  <a:lnTo>
                    <a:pt x="6" y="0"/>
                  </a:lnTo>
                  <a:lnTo>
                    <a:pt x="0" y="2"/>
                  </a:lnTo>
                  <a:lnTo>
                    <a:pt x="11" y="36"/>
                  </a:lnTo>
                  <a:lnTo>
                    <a:pt x="14" y="36"/>
                  </a:lnTo>
                  <a:lnTo>
                    <a:pt x="20" y="36"/>
                  </a:lnTo>
                  <a:lnTo>
                    <a:pt x="23" y="36"/>
                  </a:lnTo>
                  <a:lnTo>
                    <a:pt x="29" y="38"/>
                  </a:lnTo>
                  <a:lnTo>
                    <a:pt x="2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42" name="Freeform 138"/>
            <p:cNvSpPr>
              <a:spLocks/>
            </p:cNvSpPr>
            <p:nvPr/>
          </p:nvSpPr>
          <p:spPr bwMode="auto">
            <a:xfrm>
              <a:off x="2618" y="2527"/>
              <a:ext cx="127" cy="978"/>
            </a:xfrm>
            <a:custGeom>
              <a:avLst/>
              <a:gdLst>
                <a:gd name="T0" fmla="*/ 36 w 91"/>
                <a:gd name="T1" fmla="*/ 1046 h 1247"/>
                <a:gd name="T2" fmla="*/ 73 w 91"/>
                <a:gd name="T3" fmla="*/ 11 h 1247"/>
                <a:gd name="T4" fmla="*/ 73 w 91"/>
                <a:gd name="T5" fmla="*/ 7 h 1247"/>
                <a:gd name="T6" fmla="*/ 75 w 91"/>
                <a:gd name="T7" fmla="*/ 3 h 1247"/>
                <a:gd name="T8" fmla="*/ 79 w 91"/>
                <a:gd name="T9" fmla="*/ 2 h 1247"/>
                <a:gd name="T10" fmla="*/ 82 w 91"/>
                <a:gd name="T11" fmla="*/ 0 h 1247"/>
                <a:gd name="T12" fmla="*/ 86 w 91"/>
                <a:gd name="T13" fmla="*/ 0 h 1247"/>
                <a:gd name="T14" fmla="*/ 89 w 91"/>
                <a:gd name="T15" fmla="*/ 2 h 1247"/>
                <a:gd name="T16" fmla="*/ 91 w 91"/>
                <a:gd name="T17" fmla="*/ 5 h 1247"/>
                <a:gd name="T18" fmla="*/ 91 w 91"/>
                <a:gd name="T19" fmla="*/ 9 h 1247"/>
                <a:gd name="T20" fmla="*/ 54 w 91"/>
                <a:gd name="T21" fmla="*/ 1046 h 1247"/>
                <a:gd name="T22" fmla="*/ 50 w 91"/>
                <a:gd name="T23" fmla="*/ 1170 h 1247"/>
                <a:gd name="T24" fmla="*/ 61 w 91"/>
                <a:gd name="T25" fmla="*/ 1175 h 1247"/>
                <a:gd name="T26" fmla="*/ 68 w 91"/>
                <a:gd name="T27" fmla="*/ 1182 h 1247"/>
                <a:gd name="T28" fmla="*/ 73 w 91"/>
                <a:gd name="T29" fmla="*/ 1193 h 1247"/>
                <a:gd name="T30" fmla="*/ 75 w 91"/>
                <a:gd name="T31" fmla="*/ 1207 h 1247"/>
                <a:gd name="T32" fmla="*/ 71 w 91"/>
                <a:gd name="T33" fmla="*/ 1222 h 1247"/>
                <a:gd name="T34" fmla="*/ 64 w 91"/>
                <a:gd name="T35" fmla="*/ 1234 h 1247"/>
                <a:gd name="T36" fmla="*/ 54 w 91"/>
                <a:gd name="T37" fmla="*/ 1243 h 1247"/>
                <a:gd name="T38" fmla="*/ 39 w 91"/>
                <a:gd name="T39" fmla="*/ 1247 h 1247"/>
                <a:gd name="T40" fmla="*/ 25 w 91"/>
                <a:gd name="T41" fmla="*/ 1243 h 1247"/>
                <a:gd name="T42" fmla="*/ 12 w 91"/>
                <a:gd name="T43" fmla="*/ 1234 h 1247"/>
                <a:gd name="T44" fmla="*/ 3 w 91"/>
                <a:gd name="T45" fmla="*/ 1222 h 1247"/>
                <a:gd name="T46" fmla="*/ 0 w 91"/>
                <a:gd name="T47" fmla="*/ 1207 h 1247"/>
                <a:gd name="T48" fmla="*/ 2 w 91"/>
                <a:gd name="T49" fmla="*/ 1193 h 1247"/>
                <a:gd name="T50" fmla="*/ 9 w 91"/>
                <a:gd name="T51" fmla="*/ 1182 h 1247"/>
                <a:gd name="T52" fmla="*/ 19 w 91"/>
                <a:gd name="T53" fmla="*/ 1173 h 1247"/>
                <a:gd name="T54" fmla="*/ 32 w 91"/>
                <a:gd name="T55" fmla="*/ 1168 h 1247"/>
                <a:gd name="T56" fmla="*/ 36 w 91"/>
                <a:gd name="T57" fmla="*/ 1046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1" h="1247">
                  <a:moveTo>
                    <a:pt x="36" y="1046"/>
                  </a:moveTo>
                  <a:lnTo>
                    <a:pt x="73" y="11"/>
                  </a:lnTo>
                  <a:lnTo>
                    <a:pt x="73" y="7"/>
                  </a:lnTo>
                  <a:lnTo>
                    <a:pt x="75" y="3"/>
                  </a:lnTo>
                  <a:lnTo>
                    <a:pt x="79" y="2"/>
                  </a:lnTo>
                  <a:lnTo>
                    <a:pt x="82" y="0"/>
                  </a:lnTo>
                  <a:lnTo>
                    <a:pt x="86" y="0"/>
                  </a:lnTo>
                  <a:lnTo>
                    <a:pt x="89" y="2"/>
                  </a:lnTo>
                  <a:lnTo>
                    <a:pt x="91" y="5"/>
                  </a:lnTo>
                  <a:lnTo>
                    <a:pt x="91" y="9"/>
                  </a:lnTo>
                  <a:lnTo>
                    <a:pt x="54" y="1046"/>
                  </a:lnTo>
                  <a:lnTo>
                    <a:pt x="50" y="1170"/>
                  </a:lnTo>
                  <a:lnTo>
                    <a:pt x="61" y="1175"/>
                  </a:lnTo>
                  <a:lnTo>
                    <a:pt x="68" y="1182"/>
                  </a:lnTo>
                  <a:lnTo>
                    <a:pt x="73" y="1193"/>
                  </a:lnTo>
                  <a:lnTo>
                    <a:pt x="75" y="1207"/>
                  </a:lnTo>
                  <a:lnTo>
                    <a:pt x="71" y="1222"/>
                  </a:lnTo>
                  <a:lnTo>
                    <a:pt x="64" y="1234"/>
                  </a:lnTo>
                  <a:lnTo>
                    <a:pt x="54" y="1243"/>
                  </a:lnTo>
                  <a:lnTo>
                    <a:pt x="39" y="1247"/>
                  </a:lnTo>
                  <a:lnTo>
                    <a:pt x="25" y="1243"/>
                  </a:lnTo>
                  <a:lnTo>
                    <a:pt x="12" y="1234"/>
                  </a:lnTo>
                  <a:lnTo>
                    <a:pt x="3" y="1222"/>
                  </a:lnTo>
                  <a:lnTo>
                    <a:pt x="0" y="1207"/>
                  </a:lnTo>
                  <a:lnTo>
                    <a:pt x="2" y="1193"/>
                  </a:lnTo>
                  <a:lnTo>
                    <a:pt x="9" y="1182"/>
                  </a:lnTo>
                  <a:lnTo>
                    <a:pt x="19" y="1173"/>
                  </a:lnTo>
                  <a:lnTo>
                    <a:pt x="32" y="1168"/>
                  </a:lnTo>
                  <a:lnTo>
                    <a:pt x="36" y="10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43" name="Freeform 139"/>
            <p:cNvSpPr>
              <a:spLocks/>
            </p:cNvSpPr>
            <p:nvPr/>
          </p:nvSpPr>
          <p:spPr bwMode="auto">
            <a:xfrm>
              <a:off x="2618" y="3347"/>
              <a:ext cx="105" cy="158"/>
            </a:xfrm>
            <a:custGeom>
              <a:avLst/>
              <a:gdLst>
                <a:gd name="T0" fmla="*/ 54 w 75"/>
                <a:gd name="T1" fmla="*/ 0 h 201"/>
                <a:gd name="T2" fmla="*/ 50 w 75"/>
                <a:gd name="T3" fmla="*/ 124 h 201"/>
                <a:gd name="T4" fmla="*/ 61 w 75"/>
                <a:gd name="T5" fmla="*/ 129 h 201"/>
                <a:gd name="T6" fmla="*/ 68 w 75"/>
                <a:gd name="T7" fmla="*/ 136 h 201"/>
                <a:gd name="T8" fmla="*/ 73 w 75"/>
                <a:gd name="T9" fmla="*/ 147 h 201"/>
                <a:gd name="T10" fmla="*/ 75 w 75"/>
                <a:gd name="T11" fmla="*/ 161 h 201"/>
                <a:gd name="T12" fmla="*/ 71 w 75"/>
                <a:gd name="T13" fmla="*/ 176 h 201"/>
                <a:gd name="T14" fmla="*/ 64 w 75"/>
                <a:gd name="T15" fmla="*/ 188 h 201"/>
                <a:gd name="T16" fmla="*/ 54 w 75"/>
                <a:gd name="T17" fmla="*/ 197 h 201"/>
                <a:gd name="T18" fmla="*/ 39 w 75"/>
                <a:gd name="T19" fmla="*/ 201 h 201"/>
                <a:gd name="T20" fmla="*/ 25 w 75"/>
                <a:gd name="T21" fmla="*/ 197 h 201"/>
                <a:gd name="T22" fmla="*/ 12 w 75"/>
                <a:gd name="T23" fmla="*/ 188 h 201"/>
                <a:gd name="T24" fmla="*/ 3 w 75"/>
                <a:gd name="T25" fmla="*/ 176 h 201"/>
                <a:gd name="T26" fmla="*/ 0 w 75"/>
                <a:gd name="T27" fmla="*/ 161 h 201"/>
                <a:gd name="T28" fmla="*/ 2 w 75"/>
                <a:gd name="T29" fmla="*/ 147 h 201"/>
                <a:gd name="T30" fmla="*/ 9 w 75"/>
                <a:gd name="T31" fmla="*/ 136 h 201"/>
                <a:gd name="T32" fmla="*/ 19 w 75"/>
                <a:gd name="T33" fmla="*/ 127 h 201"/>
                <a:gd name="T34" fmla="*/ 32 w 75"/>
                <a:gd name="T35" fmla="*/ 122 h 201"/>
                <a:gd name="T36" fmla="*/ 36 w 75"/>
                <a:gd name="T37" fmla="*/ 0 h 201"/>
                <a:gd name="T38" fmla="*/ 54 w 75"/>
                <a:gd name="T3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201">
                  <a:moveTo>
                    <a:pt x="54" y="0"/>
                  </a:moveTo>
                  <a:lnTo>
                    <a:pt x="50" y="124"/>
                  </a:lnTo>
                  <a:lnTo>
                    <a:pt x="61" y="129"/>
                  </a:lnTo>
                  <a:lnTo>
                    <a:pt x="68" y="136"/>
                  </a:lnTo>
                  <a:lnTo>
                    <a:pt x="73" y="147"/>
                  </a:lnTo>
                  <a:lnTo>
                    <a:pt x="75" y="161"/>
                  </a:lnTo>
                  <a:lnTo>
                    <a:pt x="71" y="176"/>
                  </a:lnTo>
                  <a:lnTo>
                    <a:pt x="64" y="188"/>
                  </a:lnTo>
                  <a:lnTo>
                    <a:pt x="54" y="197"/>
                  </a:lnTo>
                  <a:lnTo>
                    <a:pt x="39" y="201"/>
                  </a:lnTo>
                  <a:lnTo>
                    <a:pt x="25" y="197"/>
                  </a:lnTo>
                  <a:lnTo>
                    <a:pt x="12" y="188"/>
                  </a:lnTo>
                  <a:lnTo>
                    <a:pt x="3" y="176"/>
                  </a:lnTo>
                  <a:lnTo>
                    <a:pt x="0" y="161"/>
                  </a:lnTo>
                  <a:lnTo>
                    <a:pt x="2" y="147"/>
                  </a:lnTo>
                  <a:lnTo>
                    <a:pt x="9" y="136"/>
                  </a:lnTo>
                  <a:lnTo>
                    <a:pt x="19" y="127"/>
                  </a:lnTo>
                  <a:lnTo>
                    <a:pt x="32" y="122"/>
                  </a:lnTo>
                  <a:lnTo>
                    <a:pt x="36" y="0"/>
                  </a:lnTo>
                  <a:lnTo>
                    <a:pt x="54" y="0"/>
                  </a:lnTo>
                  <a:close/>
                </a:path>
              </a:pathLst>
            </a:cu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45" name="Rectangle 141"/>
            <p:cNvSpPr>
              <a:spLocks noChangeArrowheads="1"/>
            </p:cNvSpPr>
            <p:nvPr/>
          </p:nvSpPr>
          <p:spPr bwMode="auto">
            <a:xfrm rot="189189">
              <a:off x="2663" y="3002"/>
              <a:ext cx="36" cy="38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24047" name="Text Box 143"/>
          <p:cNvSpPr txBox="1">
            <a:spLocks noChangeArrowheads="1"/>
          </p:cNvSpPr>
          <p:nvPr/>
        </p:nvSpPr>
        <p:spPr bwMode="auto">
          <a:xfrm>
            <a:off x="1287463" y="5029200"/>
            <a:ext cx="1114425" cy="45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b="1">
                <a:solidFill>
                  <a:schemeClr val="accent2"/>
                </a:solidFill>
              </a:rPr>
              <a:t>cooling</a:t>
            </a:r>
            <a:endParaRPr lang="en-US"/>
          </a:p>
        </p:txBody>
      </p:sp>
      <p:sp>
        <p:nvSpPr>
          <p:cNvPr id="124048" name="Text Box 144"/>
          <p:cNvSpPr txBox="1">
            <a:spLocks noChangeArrowheads="1"/>
          </p:cNvSpPr>
          <p:nvPr/>
        </p:nvSpPr>
        <p:spPr bwMode="auto">
          <a:xfrm>
            <a:off x="6154738" y="4953000"/>
            <a:ext cx="1149350" cy="45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b="1">
                <a:solidFill>
                  <a:srgbClr val="FF0000"/>
                </a:solidFill>
              </a:rPr>
              <a:t>heating</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333" name="Object 53"/>
          <p:cNvGraphicFramePr>
            <a:graphicFrameLocks noChangeAspect="1"/>
          </p:cNvGraphicFramePr>
          <p:nvPr/>
        </p:nvGraphicFramePr>
        <p:xfrm>
          <a:off x="1295400" y="2895600"/>
          <a:ext cx="3259138" cy="3714750"/>
        </p:xfrm>
        <a:graphic>
          <a:graphicData uri="http://schemas.openxmlformats.org/presentationml/2006/ole">
            <mc:AlternateContent xmlns:mc="http://schemas.openxmlformats.org/markup-compatibility/2006">
              <mc:Choice xmlns:v="urn:schemas-microsoft-com:vml" Requires="v">
                <p:oleObj spid="_x0000_s97334" name="VISIO" r:id="rId4" imgW="4777200" imgH="5445000" progId="Visio.Drawing.4">
                  <p:embed/>
                </p:oleObj>
              </mc:Choice>
              <mc:Fallback>
                <p:oleObj name="VISIO" r:id="rId4" imgW="4777200" imgH="5445000" progId="Visio.Drawing.4">
                  <p:embed/>
                  <p:pic>
                    <p:nvPicPr>
                      <p:cNvPr id="0" name="Object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895600"/>
                        <a:ext cx="3259138" cy="37147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282" name="Text Box 2"/>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grpSp>
        <p:nvGrpSpPr>
          <p:cNvPr id="97307" name="Group 27"/>
          <p:cNvGrpSpPr>
            <a:grpSpLocks/>
          </p:cNvGrpSpPr>
          <p:nvPr/>
        </p:nvGrpSpPr>
        <p:grpSpPr bwMode="auto">
          <a:xfrm>
            <a:off x="685800" y="1143000"/>
            <a:ext cx="1981200" cy="1447800"/>
            <a:chOff x="1200" y="3072"/>
            <a:chExt cx="1344" cy="1056"/>
          </a:xfrm>
        </p:grpSpPr>
        <p:sp>
          <p:nvSpPr>
            <p:cNvPr id="97308" name="Rectangle 28"/>
            <p:cNvSpPr>
              <a:spLocks noChangeArrowheads="1"/>
            </p:cNvSpPr>
            <p:nvPr/>
          </p:nvSpPr>
          <p:spPr bwMode="auto">
            <a:xfrm>
              <a:off x="1200" y="3072"/>
              <a:ext cx="1344" cy="1056"/>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97309" name="Group 29"/>
            <p:cNvGrpSpPr>
              <a:grpSpLocks/>
            </p:cNvGrpSpPr>
            <p:nvPr/>
          </p:nvGrpSpPr>
          <p:grpSpPr bwMode="auto">
            <a:xfrm>
              <a:off x="1344" y="3144"/>
              <a:ext cx="1075" cy="918"/>
              <a:chOff x="777" y="2750"/>
              <a:chExt cx="1642" cy="1321"/>
            </a:xfrm>
          </p:grpSpPr>
          <p:sp>
            <p:nvSpPr>
              <p:cNvPr id="97310" name="Oval 30"/>
              <p:cNvSpPr>
                <a:spLocks noChangeArrowheads="1"/>
              </p:cNvSpPr>
              <p:nvPr/>
            </p:nvSpPr>
            <p:spPr bwMode="auto">
              <a:xfrm>
                <a:off x="1435" y="3178"/>
                <a:ext cx="336" cy="336"/>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97311" name="Object 31"/>
              <p:cNvGraphicFramePr>
                <a:graphicFrameLocks noChangeAspect="1"/>
              </p:cNvGraphicFramePr>
              <p:nvPr/>
            </p:nvGraphicFramePr>
            <p:xfrm>
              <a:off x="777" y="3754"/>
              <a:ext cx="327" cy="285"/>
            </p:xfrm>
            <a:graphic>
              <a:graphicData uri="http://schemas.openxmlformats.org/presentationml/2006/ole">
                <mc:AlternateContent xmlns:mc="http://schemas.openxmlformats.org/markup-compatibility/2006">
                  <mc:Choice xmlns:v="urn:schemas-microsoft-com:vml" Requires="v">
                    <p:oleObj spid="_x0000_s97335" name="VISIO" r:id="rId6" imgW="1052640" imgH="918720" progId="Visio.Drawing.4">
                      <p:embed/>
                    </p:oleObj>
                  </mc:Choice>
                  <mc:Fallback>
                    <p:oleObj name="VISIO" r:id="rId6" imgW="1052640" imgH="918720" progId="Visio.Drawing.4">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 y="3754"/>
                            <a:ext cx="327"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7312" name="Object 32"/>
              <p:cNvGraphicFramePr>
                <a:graphicFrameLocks noChangeAspect="1"/>
              </p:cNvGraphicFramePr>
              <p:nvPr/>
            </p:nvGraphicFramePr>
            <p:xfrm>
              <a:off x="1257" y="3754"/>
              <a:ext cx="346" cy="285"/>
            </p:xfrm>
            <a:graphic>
              <a:graphicData uri="http://schemas.openxmlformats.org/presentationml/2006/ole">
                <mc:AlternateContent xmlns:mc="http://schemas.openxmlformats.org/markup-compatibility/2006">
                  <mc:Choice xmlns:v="urn:schemas-microsoft-com:vml" Requires="v">
                    <p:oleObj spid="_x0000_s97336" name="VISIO" r:id="rId8" imgW="1052640" imgH="918720" progId="Visio.Drawing.4">
                      <p:embed/>
                    </p:oleObj>
                  </mc:Choice>
                  <mc:Fallback>
                    <p:oleObj name="VISIO" r:id="rId8" imgW="1052640" imgH="918720" progId="Visio.Drawing.4">
                      <p:embed/>
                      <p:pic>
                        <p:nvPicPr>
                          <p:cNvPr id="0" name="Object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7" y="3754"/>
                            <a:ext cx="346"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7313" name="Object 33"/>
              <p:cNvGraphicFramePr>
                <a:graphicFrameLocks noChangeAspect="1"/>
              </p:cNvGraphicFramePr>
              <p:nvPr/>
            </p:nvGraphicFramePr>
            <p:xfrm>
              <a:off x="2073" y="3754"/>
              <a:ext cx="346" cy="285"/>
            </p:xfrm>
            <a:graphic>
              <a:graphicData uri="http://schemas.openxmlformats.org/presentationml/2006/ole">
                <mc:AlternateContent xmlns:mc="http://schemas.openxmlformats.org/markup-compatibility/2006">
                  <mc:Choice xmlns:v="urn:schemas-microsoft-com:vml" Requires="v">
                    <p:oleObj spid="_x0000_s97337" name="VISIO" r:id="rId9" imgW="1052640" imgH="918720" progId="Visio.Drawing.4">
                      <p:embed/>
                    </p:oleObj>
                  </mc:Choice>
                  <mc:Fallback>
                    <p:oleObj name="VISIO" r:id="rId9" imgW="1052640" imgH="918720" progId="Visio.Drawing.4">
                      <p:embed/>
                      <p:pic>
                        <p:nvPicPr>
                          <p:cNvPr id="0" name="Object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3" y="3754"/>
                            <a:ext cx="346"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314" name="Line 34"/>
              <p:cNvSpPr>
                <a:spLocks noChangeShapeType="1"/>
              </p:cNvSpPr>
              <p:nvPr/>
            </p:nvSpPr>
            <p:spPr bwMode="auto">
              <a:xfrm>
                <a:off x="934" y="3616"/>
                <a:ext cx="1308" cy="0"/>
              </a:xfrm>
              <a:prstGeom prst="line">
                <a:avLst/>
              </a:prstGeom>
              <a:no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7315" name="Line 35"/>
              <p:cNvSpPr>
                <a:spLocks noChangeShapeType="1"/>
              </p:cNvSpPr>
              <p:nvPr/>
            </p:nvSpPr>
            <p:spPr bwMode="auto">
              <a:xfrm>
                <a:off x="935" y="3610"/>
                <a:ext cx="0" cy="144"/>
              </a:xfrm>
              <a:prstGeom prst="line">
                <a:avLst/>
              </a:prstGeom>
              <a:noFill/>
              <a:ln w="9525">
                <a:solidFill>
                  <a:schemeClr val="tx1"/>
                </a:solidFill>
                <a:prstDash val="dash"/>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7316" name="Line 36"/>
              <p:cNvSpPr>
                <a:spLocks noChangeShapeType="1"/>
              </p:cNvSpPr>
              <p:nvPr/>
            </p:nvSpPr>
            <p:spPr bwMode="auto">
              <a:xfrm flipV="1">
                <a:off x="1430" y="3614"/>
                <a:ext cx="0" cy="144"/>
              </a:xfrm>
              <a:prstGeom prst="line">
                <a:avLst/>
              </a:prstGeom>
              <a:noFill/>
              <a:ln w="9525">
                <a:solidFill>
                  <a:schemeClr val="tx1"/>
                </a:solidFill>
                <a:prstDash val="dash"/>
                <a:round/>
                <a:headEnd type="triangle"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7317" name="Line 37"/>
              <p:cNvSpPr>
                <a:spLocks noChangeShapeType="1"/>
              </p:cNvSpPr>
              <p:nvPr/>
            </p:nvSpPr>
            <p:spPr bwMode="auto">
              <a:xfrm flipV="1">
                <a:off x="2251" y="3615"/>
                <a:ext cx="0" cy="144"/>
              </a:xfrm>
              <a:prstGeom prst="line">
                <a:avLst/>
              </a:prstGeom>
              <a:noFill/>
              <a:ln w="9525">
                <a:solidFill>
                  <a:schemeClr val="tx1"/>
                </a:solidFill>
                <a:prstDash val="dash"/>
                <a:round/>
                <a:headEnd type="triangle"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7318" name="Line 38"/>
              <p:cNvSpPr>
                <a:spLocks noChangeShapeType="1"/>
              </p:cNvSpPr>
              <p:nvPr/>
            </p:nvSpPr>
            <p:spPr bwMode="auto">
              <a:xfrm>
                <a:off x="1593" y="3514"/>
                <a:ext cx="0" cy="96"/>
              </a:xfrm>
              <a:prstGeom prst="line">
                <a:avLst/>
              </a:prstGeom>
              <a:no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7319" name="Text Box 39"/>
              <p:cNvSpPr txBox="1">
                <a:spLocks noChangeArrowheads="1"/>
              </p:cNvSpPr>
              <p:nvPr/>
            </p:nvSpPr>
            <p:spPr bwMode="auto">
              <a:xfrm>
                <a:off x="1021" y="2750"/>
                <a:ext cx="1190" cy="363"/>
              </a:xfrm>
              <a:prstGeom prst="rect">
                <a:avLst/>
              </a:prstGeom>
              <a:solidFill>
                <a:srgbClr val="CCFF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600" b="1">
                    <a:solidFill>
                      <a:schemeClr val="accent2"/>
                    </a:solidFill>
                  </a:rPr>
                  <a:t>Split range</a:t>
                </a:r>
                <a:endParaRPr lang="en-US"/>
              </a:p>
            </p:txBody>
          </p:sp>
          <p:sp>
            <p:nvSpPr>
              <p:cNvPr id="97320" name="Text Box 40"/>
              <p:cNvSpPr txBox="1">
                <a:spLocks noChangeArrowheads="1"/>
              </p:cNvSpPr>
              <p:nvPr/>
            </p:nvSpPr>
            <p:spPr bwMode="auto">
              <a:xfrm>
                <a:off x="1614" y="3783"/>
                <a:ext cx="487" cy="28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a:sym typeface="Symbol" pitchFamily="18" charset="2"/>
                  </a:rPr>
                  <a:t>  </a:t>
                </a:r>
                <a:endParaRPr lang="en-US" sz="1200"/>
              </a:p>
            </p:txBody>
          </p:sp>
        </p:grpSp>
      </p:grpSp>
      <p:sp>
        <p:nvSpPr>
          <p:cNvPr id="97322" name="Text Box 42"/>
          <p:cNvSpPr txBox="1">
            <a:spLocks noChangeArrowheads="1"/>
          </p:cNvSpPr>
          <p:nvPr/>
        </p:nvSpPr>
        <p:spPr bwMode="auto">
          <a:xfrm>
            <a:off x="2895600" y="1219200"/>
            <a:ext cx="5791200" cy="13112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a:t>Split range enables one controller to adjust more that one final element.  We will introduce this through a process example, </a:t>
            </a:r>
            <a:r>
              <a:rPr lang="en-US" sz="2000" b="1">
                <a:solidFill>
                  <a:schemeClr val="accent2"/>
                </a:solidFill>
              </a:rPr>
              <a:t>purchase and distribution of fuel gases.</a:t>
            </a:r>
          </a:p>
        </p:txBody>
      </p:sp>
      <p:sp>
        <p:nvSpPr>
          <p:cNvPr id="97326" name="Text Box 46"/>
          <p:cNvSpPr txBox="1">
            <a:spLocks noChangeArrowheads="1"/>
          </p:cNvSpPr>
          <p:nvPr/>
        </p:nvSpPr>
        <p:spPr bwMode="auto">
          <a:xfrm>
            <a:off x="360363" y="3687763"/>
            <a:ext cx="911225"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2000" b="1"/>
              <a:t>Fuel A</a:t>
            </a:r>
            <a:endParaRPr lang="en-US"/>
          </a:p>
        </p:txBody>
      </p:sp>
      <p:sp>
        <p:nvSpPr>
          <p:cNvPr id="97327" name="Text Box 47"/>
          <p:cNvSpPr txBox="1">
            <a:spLocks noChangeArrowheads="1"/>
          </p:cNvSpPr>
          <p:nvPr/>
        </p:nvSpPr>
        <p:spPr bwMode="auto">
          <a:xfrm>
            <a:off x="388938" y="5638800"/>
            <a:ext cx="896937"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2000" b="1"/>
              <a:t>Fuel B</a:t>
            </a:r>
            <a:endParaRPr lang="en-US"/>
          </a:p>
        </p:txBody>
      </p:sp>
      <p:sp>
        <p:nvSpPr>
          <p:cNvPr id="97328" name="Text Box 48"/>
          <p:cNvSpPr txBox="1">
            <a:spLocks noChangeArrowheads="1"/>
          </p:cNvSpPr>
          <p:nvPr/>
        </p:nvSpPr>
        <p:spPr bwMode="auto">
          <a:xfrm>
            <a:off x="1905000" y="6019800"/>
            <a:ext cx="322263"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400" b="1"/>
              <a:t>fc</a:t>
            </a:r>
            <a:endParaRPr lang="en-US"/>
          </a:p>
        </p:txBody>
      </p:sp>
      <p:sp>
        <p:nvSpPr>
          <p:cNvPr id="97329" name="Text Box 49"/>
          <p:cNvSpPr txBox="1">
            <a:spLocks noChangeArrowheads="1"/>
          </p:cNvSpPr>
          <p:nvPr/>
        </p:nvSpPr>
        <p:spPr bwMode="auto">
          <a:xfrm>
            <a:off x="1905000" y="3505200"/>
            <a:ext cx="322263" cy="304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400" b="1"/>
              <a:t>fc</a:t>
            </a:r>
            <a:endParaRPr lang="en-US"/>
          </a:p>
        </p:txBody>
      </p:sp>
      <p:sp>
        <p:nvSpPr>
          <p:cNvPr id="97330" name="Text Box 50"/>
          <p:cNvSpPr txBox="1">
            <a:spLocks noChangeArrowheads="1"/>
          </p:cNvSpPr>
          <p:nvPr/>
        </p:nvSpPr>
        <p:spPr bwMode="auto">
          <a:xfrm rot="-5400000">
            <a:off x="3374231" y="4474369"/>
            <a:ext cx="3097213" cy="7016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2000" b="1"/>
              <a:t>To consumers.  They chose</a:t>
            </a:r>
          </a:p>
          <a:p>
            <a:pPr algn="ctr"/>
            <a:r>
              <a:rPr lang="en-US" sz="2000" b="1"/>
              <a:t>how much to take!</a:t>
            </a:r>
            <a:endParaRPr lang="en-US"/>
          </a:p>
        </p:txBody>
      </p:sp>
      <p:graphicFrame>
        <p:nvGraphicFramePr>
          <p:cNvPr id="97331" name="Object 51"/>
          <p:cNvGraphicFramePr>
            <a:graphicFrameLocks noChangeAspect="1"/>
          </p:cNvGraphicFramePr>
          <p:nvPr/>
        </p:nvGraphicFramePr>
        <p:xfrm>
          <a:off x="7086600" y="4876800"/>
          <a:ext cx="590550" cy="1433513"/>
        </p:xfrm>
        <a:graphic>
          <a:graphicData uri="http://schemas.openxmlformats.org/presentationml/2006/ole">
            <mc:AlternateContent xmlns:mc="http://schemas.openxmlformats.org/markup-compatibility/2006">
              <mc:Choice xmlns:v="urn:schemas-microsoft-com:vml" Requires="v">
                <p:oleObj spid="_x0000_s97338" name="Clip" r:id="rId10" imgW="1621800" imgH="3934080" progId="MS_ClipArt_Gallery.5">
                  <p:embed/>
                </p:oleObj>
              </mc:Choice>
              <mc:Fallback>
                <p:oleObj name="Clip" r:id="rId10" imgW="1621800" imgH="3934080" progId="MS_ClipArt_Gallery.5">
                  <p:embed/>
                  <p:pic>
                    <p:nvPicPr>
                      <p:cNvPr id="0" name="Object 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6600" y="4876800"/>
                        <a:ext cx="590550"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332" name="AutoShape 52"/>
          <p:cNvSpPr>
            <a:spLocks noChangeArrowheads="1"/>
          </p:cNvSpPr>
          <p:nvPr/>
        </p:nvSpPr>
        <p:spPr bwMode="auto">
          <a:xfrm>
            <a:off x="5562600" y="3048000"/>
            <a:ext cx="3124200" cy="1524000"/>
          </a:xfrm>
          <a:prstGeom prst="wedgeRoundRectCallout">
            <a:avLst>
              <a:gd name="adj1" fmla="val -2287"/>
              <a:gd name="adj2" fmla="val 7000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1800" b="1"/>
              <a:t>What do we measure and</a:t>
            </a:r>
          </a:p>
          <a:p>
            <a:pPr algn="ctr"/>
            <a:r>
              <a:rPr lang="en-US" sz="1800" b="1"/>
              <a:t> control to ensure that the </a:t>
            </a:r>
          </a:p>
          <a:p>
            <a:pPr algn="ctr"/>
            <a:r>
              <a:rPr lang="en-US" sz="1800" b="1"/>
              <a:t>purchase and consumption</a:t>
            </a:r>
          </a:p>
          <a:p>
            <a:pPr algn="ctr"/>
            <a:r>
              <a:rPr lang="en-US" sz="1800" b="1"/>
              <a:t>balance?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3"/>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grpSp>
        <p:nvGrpSpPr>
          <p:cNvPr id="99354" name="Group 26"/>
          <p:cNvGrpSpPr>
            <a:grpSpLocks/>
          </p:cNvGrpSpPr>
          <p:nvPr/>
        </p:nvGrpSpPr>
        <p:grpSpPr bwMode="auto">
          <a:xfrm>
            <a:off x="381000" y="2438400"/>
            <a:ext cx="4537075" cy="4019550"/>
            <a:chOff x="211" y="1824"/>
            <a:chExt cx="3021" cy="2340"/>
          </a:xfrm>
        </p:grpSpPr>
        <p:graphicFrame>
          <p:nvGraphicFramePr>
            <p:cNvPr id="99330" name="Object 2"/>
            <p:cNvGraphicFramePr>
              <a:graphicFrameLocks noChangeAspect="1"/>
            </p:cNvGraphicFramePr>
            <p:nvPr/>
          </p:nvGraphicFramePr>
          <p:xfrm>
            <a:off x="816" y="1824"/>
            <a:ext cx="2053" cy="2340"/>
          </p:xfrm>
          <a:graphic>
            <a:graphicData uri="http://schemas.openxmlformats.org/presentationml/2006/ole">
              <mc:AlternateContent xmlns:mc="http://schemas.openxmlformats.org/markup-compatibility/2006">
                <mc:Choice xmlns:v="urn:schemas-microsoft-com:vml" Requires="v">
                  <p:oleObj spid="_x0000_s99381" name="VISIO" r:id="rId4" imgW="4777200" imgH="5445000" progId="Visio.Drawing.4">
                    <p:embed/>
                  </p:oleObj>
                </mc:Choice>
                <mc:Fallback>
                  <p:oleObj name="VISIO" r:id="rId4" imgW="4777200" imgH="5445000" progId="Visio.Drawing.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1824"/>
                          <a:ext cx="2053" cy="234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347" name="Text Box 19"/>
            <p:cNvSpPr txBox="1">
              <a:spLocks noChangeArrowheads="1"/>
            </p:cNvSpPr>
            <p:nvPr/>
          </p:nvSpPr>
          <p:spPr bwMode="auto">
            <a:xfrm>
              <a:off x="211" y="2333"/>
              <a:ext cx="607" cy="23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2000" b="1"/>
                <a:t>Fuel A</a:t>
              </a:r>
              <a:endParaRPr lang="en-US"/>
            </a:p>
          </p:txBody>
        </p:sp>
        <p:sp>
          <p:nvSpPr>
            <p:cNvPr id="99348" name="Text Box 20"/>
            <p:cNvSpPr txBox="1">
              <a:spLocks noChangeArrowheads="1"/>
            </p:cNvSpPr>
            <p:nvPr/>
          </p:nvSpPr>
          <p:spPr bwMode="auto">
            <a:xfrm>
              <a:off x="228" y="3562"/>
              <a:ext cx="597" cy="23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2000" b="1"/>
                <a:t>Fuel B</a:t>
              </a:r>
              <a:endParaRPr lang="en-US"/>
            </a:p>
          </p:txBody>
        </p:sp>
        <p:sp>
          <p:nvSpPr>
            <p:cNvPr id="99349" name="Text Box 21"/>
            <p:cNvSpPr txBox="1">
              <a:spLocks noChangeArrowheads="1"/>
            </p:cNvSpPr>
            <p:nvPr/>
          </p:nvSpPr>
          <p:spPr bwMode="auto">
            <a:xfrm>
              <a:off x="1194" y="3799"/>
              <a:ext cx="215" cy="17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400" b="1"/>
                <a:t>fc</a:t>
              </a:r>
              <a:endParaRPr lang="en-US"/>
            </a:p>
          </p:txBody>
        </p:sp>
        <p:sp>
          <p:nvSpPr>
            <p:cNvPr id="99350" name="Text Box 22"/>
            <p:cNvSpPr txBox="1">
              <a:spLocks noChangeArrowheads="1"/>
            </p:cNvSpPr>
            <p:nvPr/>
          </p:nvSpPr>
          <p:spPr bwMode="auto">
            <a:xfrm>
              <a:off x="1194" y="2215"/>
              <a:ext cx="215" cy="17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400" b="1"/>
                <a:t>fc</a:t>
              </a:r>
              <a:endParaRPr lang="en-US"/>
            </a:p>
          </p:txBody>
        </p:sp>
        <p:sp>
          <p:nvSpPr>
            <p:cNvPr id="99351" name="Text Box 23"/>
            <p:cNvSpPr txBox="1">
              <a:spLocks noChangeArrowheads="1"/>
            </p:cNvSpPr>
            <p:nvPr/>
          </p:nvSpPr>
          <p:spPr bwMode="auto">
            <a:xfrm rot="-5400000">
              <a:off x="2550" y="2904"/>
              <a:ext cx="1100" cy="264"/>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2000" b="1"/>
                <a:t>To consumers.  </a:t>
              </a:r>
              <a:endParaRPr lang="en-US"/>
            </a:p>
          </p:txBody>
        </p:sp>
      </p:grpSp>
      <p:sp>
        <p:nvSpPr>
          <p:cNvPr id="99355" name="Oval 27"/>
          <p:cNvSpPr>
            <a:spLocks noChangeArrowheads="1"/>
          </p:cNvSpPr>
          <p:nvPr/>
        </p:nvSpPr>
        <p:spPr bwMode="auto">
          <a:xfrm>
            <a:off x="2438400" y="4343400"/>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2000" b="1">
                <a:latin typeface="Arial" pitchFamily="34" charset="0"/>
              </a:rPr>
              <a:t>PC</a:t>
            </a:r>
          </a:p>
        </p:txBody>
      </p:sp>
      <p:sp>
        <p:nvSpPr>
          <p:cNvPr id="99356" name="Line 28"/>
          <p:cNvSpPr>
            <a:spLocks noChangeShapeType="1"/>
          </p:cNvSpPr>
          <p:nvPr/>
        </p:nvSpPr>
        <p:spPr bwMode="auto">
          <a:xfrm>
            <a:off x="3048000" y="4648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9358" name="Line 30"/>
          <p:cNvSpPr>
            <a:spLocks noChangeShapeType="1"/>
          </p:cNvSpPr>
          <p:nvPr/>
        </p:nvSpPr>
        <p:spPr bwMode="auto">
          <a:xfrm flipH="1">
            <a:off x="2057400" y="4648200"/>
            <a:ext cx="3810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9364" name="Text Box 36"/>
          <p:cNvSpPr txBox="1">
            <a:spLocks noChangeArrowheads="1"/>
          </p:cNvSpPr>
          <p:nvPr/>
        </p:nvSpPr>
        <p:spPr bwMode="auto">
          <a:xfrm>
            <a:off x="5105400" y="2895600"/>
            <a:ext cx="3733800" cy="3302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u="sng"/>
              <a:t>Measured variable</a:t>
            </a:r>
            <a:endParaRPr lang="en-US" sz="2000" b="1"/>
          </a:p>
          <a:p>
            <a:pPr>
              <a:spcBef>
                <a:spcPct val="50000"/>
              </a:spcBef>
            </a:pPr>
            <a:r>
              <a:rPr lang="en-US" sz="2000" b="1"/>
              <a:t>Pressure which is constant when flows in and out are the same.</a:t>
            </a:r>
          </a:p>
          <a:p>
            <a:pPr>
              <a:spcBef>
                <a:spcPct val="50000"/>
              </a:spcBef>
            </a:pPr>
            <a:r>
              <a:rPr lang="en-US" sz="2000" b="1" u="sng"/>
              <a:t>Manipulated variable</a:t>
            </a:r>
            <a:endParaRPr lang="en-US" sz="2000" b="1"/>
          </a:p>
          <a:p>
            <a:pPr>
              <a:spcBef>
                <a:spcPct val="50000"/>
              </a:spcBef>
            </a:pPr>
            <a:r>
              <a:rPr lang="en-US" sz="2000" b="1"/>
              <a:t>Either valve has causal relationship and fast dynamics</a:t>
            </a:r>
          </a:p>
          <a:p>
            <a:pPr>
              <a:spcBef>
                <a:spcPct val="50000"/>
              </a:spcBef>
            </a:pPr>
            <a:r>
              <a:rPr lang="en-US" sz="2000" b="1" u="sng"/>
              <a:t>Disturbances</a:t>
            </a:r>
            <a:endParaRPr lang="en-US" sz="2000" b="1"/>
          </a:p>
          <a:p>
            <a:pPr>
              <a:spcBef>
                <a:spcPct val="50000"/>
              </a:spcBef>
            </a:pPr>
            <a:r>
              <a:rPr lang="en-US" sz="2000" b="1"/>
              <a:t>Changes in consumption rate </a:t>
            </a:r>
          </a:p>
        </p:txBody>
      </p:sp>
      <p:sp>
        <p:nvSpPr>
          <p:cNvPr id="99365" name="Text Box 37"/>
          <p:cNvSpPr txBox="1">
            <a:spLocks noChangeArrowheads="1"/>
          </p:cNvSpPr>
          <p:nvPr/>
        </p:nvSpPr>
        <p:spPr bwMode="auto">
          <a:xfrm rot="-1283854">
            <a:off x="533400" y="4343400"/>
            <a:ext cx="1635125" cy="376238"/>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800" b="1">
                <a:solidFill>
                  <a:srgbClr val="FF0000"/>
                </a:solidFill>
              </a:rPr>
              <a:t>Which valve??</a:t>
            </a:r>
            <a:endParaRPr lang="en-US"/>
          </a:p>
        </p:txBody>
      </p:sp>
      <p:sp>
        <p:nvSpPr>
          <p:cNvPr id="99366" name="Text Box 38"/>
          <p:cNvSpPr txBox="1">
            <a:spLocks noChangeArrowheads="1"/>
          </p:cNvSpPr>
          <p:nvPr/>
        </p:nvSpPr>
        <p:spPr bwMode="auto">
          <a:xfrm>
            <a:off x="5029200" y="1600200"/>
            <a:ext cx="3376613"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2000" b="1"/>
              <a:t>We chose to control </a:t>
            </a:r>
            <a:r>
              <a:rPr lang="en-US" sz="2000" b="1" u="sng"/>
              <a:t>pressure</a:t>
            </a:r>
            <a:r>
              <a:rPr lang="en-US" sz="2000" b="1"/>
              <a:t>.</a:t>
            </a:r>
          </a:p>
        </p:txBody>
      </p:sp>
      <p:grpSp>
        <p:nvGrpSpPr>
          <p:cNvPr id="99367" name="Group 39"/>
          <p:cNvGrpSpPr>
            <a:grpSpLocks/>
          </p:cNvGrpSpPr>
          <p:nvPr/>
        </p:nvGrpSpPr>
        <p:grpSpPr bwMode="auto">
          <a:xfrm>
            <a:off x="685800" y="1143000"/>
            <a:ext cx="1981200" cy="1447800"/>
            <a:chOff x="1200" y="3072"/>
            <a:chExt cx="1344" cy="1056"/>
          </a:xfrm>
        </p:grpSpPr>
        <p:sp>
          <p:nvSpPr>
            <p:cNvPr id="99368" name="Rectangle 40"/>
            <p:cNvSpPr>
              <a:spLocks noChangeArrowheads="1"/>
            </p:cNvSpPr>
            <p:nvPr/>
          </p:nvSpPr>
          <p:spPr bwMode="auto">
            <a:xfrm>
              <a:off x="1200" y="3072"/>
              <a:ext cx="1344" cy="1056"/>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99369" name="Group 41"/>
            <p:cNvGrpSpPr>
              <a:grpSpLocks/>
            </p:cNvGrpSpPr>
            <p:nvPr/>
          </p:nvGrpSpPr>
          <p:grpSpPr bwMode="auto">
            <a:xfrm>
              <a:off x="1344" y="3144"/>
              <a:ext cx="1075" cy="918"/>
              <a:chOff x="777" y="2750"/>
              <a:chExt cx="1642" cy="1321"/>
            </a:xfrm>
          </p:grpSpPr>
          <p:sp>
            <p:nvSpPr>
              <p:cNvPr id="99370" name="Oval 42"/>
              <p:cNvSpPr>
                <a:spLocks noChangeArrowheads="1"/>
              </p:cNvSpPr>
              <p:nvPr/>
            </p:nvSpPr>
            <p:spPr bwMode="auto">
              <a:xfrm>
                <a:off x="1435" y="3178"/>
                <a:ext cx="336" cy="336"/>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99371" name="Object 43"/>
              <p:cNvGraphicFramePr>
                <a:graphicFrameLocks noChangeAspect="1"/>
              </p:cNvGraphicFramePr>
              <p:nvPr/>
            </p:nvGraphicFramePr>
            <p:xfrm>
              <a:off x="777" y="3754"/>
              <a:ext cx="327" cy="285"/>
            </p:xfrm>
            <a:graphic>
              <a:graphicData uri="http://schemas.openxmlformats.org/presentationml/2006/ole">
                <mc:AlternateContent xmlns:mc="http://schemas.openxmlformats.org/markup-compatibility/2006">
                  <mc:Choice xmlns:v="urn:schemas-microsoft-com:vml" Requires="v">
                    <p:oleObj spid="_x0000_s99382" name="VISIO" r:id="rId6" imgW="1052640" imgH="918720" progId="Visio.Drawing.4">
                      <p:embed/>
                    </p:oleObj>
                  </mc:Choice>
                  <mc:Fallback>
                    <p:oleObj name="VISIO" r:id="rId6" imgW="1052640" imgH="918720" progId="Visio.Drawing.4">
                      <p:embed/>
                      <p:pic>
                        <p:nvPicPr>
                          <p:cNvPr id="0" name="Object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 y="3754"/>
                            <a:ext cx="327"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9372" name="Object 44"/>
              <p:cNvGraphicFramePr>
                <a:graphicFrameLocks noChangeAspect="1"/>
              </p:cNvGraphicFramePr>
              <p:nvPr/>
            </p:nvGraphicFramePr>
            <p:xfrm>
              <a:off x="1257" y="3754"/>
              <a:ext cx="346" cy="285"/>
            </p:xfrm>
            <a:graphic>
              <a:graphicData uri="http://schemas.openxmlformats.org/presentationml/2006/ole">
                <mc:AlternateContent xmlns:mc="http://schemas.openxmlformats.org/markup-compatibility/2006">
                  <mc:Choice xmlns:v="urn:schemas-microsoft-com:vml" Requires="v">
                    <p:oleObj spid="_x0000_s99383" name="VISIO" r:id="rId8" imgW="1052640" imgH="918720" progId="Visio.Drawing.4">
                      <p:embed/>
                    </p:oleObj>
                  </mc:Choice>
                  <mc:Fallback>
                    <p:oleObj name="VISIO" r:id="rId8" imgW="1052640" imgH="918720" progId="Visio.Drawing.4">
                      <p:embed/>
                      <p:pic>
                        <p:nvPicPr>
                          <p:cNvPr id="0" name="Object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7" y="3754"/>
                            <a:ext cx="346"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9373" name="Object 45"/>
              <p:cNvGraphicFramePr>
                <a:graphicFrameLocks noChangeAspect="1"/>
              </p:cNvGraphicFramePr>
              <p:nvPr/>
            </p:nvGraphicFramePr>
            <p:xfrm>
              <a:off x="2073" y="3754"/>
              <a:ext cx="346" cy="285"/>
            </p:xfrm>
            <a:graphic>
              <a:graphicData uri="http://schemas.openxmlformats.org/presentationml/2006/ole">
                <mc:AlternateContent xmlns:mc="http://schemas.openxmlformats.org/markup-compatibility/2006">
                  <mc:Choice xmlns:v="urn:schemas-microsoft-com:vml" Requires="v">
                    <p:oleObj spid="_x0000_s99384" name="VISIO" r:id="rId9" imgW="1052640" imgH="918720" progId="Visio.Drawing.4">
                      <p:embed/>
                    </p:oleObj>
                  </mc:Choice>
                  <mc:Fallback>
                    <p:oleObj name="VISIO" r:id="rId9" imgW="1052640" imgH="918720" progId="Visio.Drawing.4">
                      <p:embed/>
                      <p:pic>
                        <p:nvPicPr>
                          <p:cNvPr id="0" name="Object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3" y="3754"/>
                            <a:ext cx="346"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374" name="Line 46"/>
              <p:cNvSpPr>
                <a:spLocks noChangeShapeType="1"/>
              </p:cNvSpPr>
              <p:nvPr/>
            </p:nvSpPr>
            <p:spPr bwMode="auto">
              <a:xfrm>
                <a:off x="934" y="3616"/>
                <a:ext cx="1308" cy="0"/>
              </a:xfrm>
              <a:prstGeom prst="line">
                <a:avLst/>
              </a:prstGeom>
              <a:no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9375" name="Line 47"/>
              <p:cNvSpPr>
                <a:spLocks noChangeShapeType="1"/>
              </p:cNvSpPr>
              <p:nvPr/>
            </p:nvSpPr>
            <p:spPr bwMode="auto">
              <a:xfrm>
                <a:off x="935" y="3610"/>
                <a:ext cx="0" cy="144"/>
              </a:xfrm>
              <a:prstGeom prst="line">
                <a:avLst/>
              </a:prstGeom>
              <a:noFill/>
              <a:ln w="9525">
                <a:solidFill>
                  <a:schemeClr val="tx1"/>
                </a:solidFill>
                <a:prstDash val="dash"/>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9376" name="Line 48"/>
              <p:cNvSpPr>
                <a:spLocks noChangeShapeType="1"/>
              </p:cNvSpPr>
              <p:nvPr/>
            </p:nvSpPr>
            <p:spPr bwMode="auto">
              <a:xfrm flipV="1">
                <a:off x="1430" y="3614"/>
                <a:ext cx="0" cy="144"/>
              </a:xfrm>
              <a:prstGeom prst="line">
                <a:avLst/>
              </a:prstGeom>
              <a:noFill/>
              <a:ln w="9525">
                <a:solidFill>
                  <a:schemeClr val="tx1"/>
                </a:solidFill>
                <a:prstDash val="dash"/>
                <a:round/>
                <a:headEnd type="triangle"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9377" name="Line 49"/>
              <p:cNvSpPr>
                <a:spLocks noChangeShapeType="1"/>
              </p:cNvSpPr>
              <p:nvPr/>
            </p:nvSpPr>
            <p:spPr bwMode="auto">
              <a:xfrm flipV="1">
                <a:off x="2251" y="3615"/>
                <a:ext cx="0" cy="144"/>
              </a:xfrm>
              <a:prstGeom prst="line">
                <a:avLst/>
              </a:prstGeom>
              <a:noFill/>
              <a:ln w="9525">
                <a:solidFill>
                  <a:schemeClr val="tx1"/>
                </a:solidFill>
                <a:prstDash val="dash"/>
                <a:round/>
                <a:headEnd type="triangle"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9378" name="Line 50"/>
              <p:cNvSpPr>
                <a:spLocks noChangeShapeType="1"/>
              </p:cNvSpPr>
              <p:nvPr/>
            </p:nvSpPr>
            <p:spPr bwMode="auto">
              <a:xfrm>
                <a:off x="1593" y="3514"/>
                <a:ext cx="0" cy="96"/>
              </a:xfrm>
              <a:prstGeom prst="line">
                <a:avLst/>
              </a:prstGeom>
              <a:no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9379" name="Text Box 51"/>
              <p:cNvSpPr txBox="1">
                <a:spLocks noChangeArrowheads="1"/>
              </p:cNvSpPr>
              <p:nvPr/>
            </p:nvSpPr>
            <p:spPr bwMode="auto">
              <a:xfrm>
                <a:off x="1021" y="2750"/>
                <a:ext cx="1190" cy="363"/>
              </a:xfrm>
              <a:prstGeom prst="rect">
                <a:avLst/>
              </a:prstGeom>
              <a:solidFill>
                <a:srgbClr val="CCFF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600" b="1">
                    <a:solidFill>
                      <a:schemeClr val="accent2"/>
                    </a:solidFill>
                  </a:rPr>
                  <a:t>Split range</a:t>
                </a:r>
                <a:endParaRPr lang="en-US"/>
              </a:p>
            </p:txBody>
          </p:sp>
          <p:sp>
            <p:nvSpPr>
              <p:cNvPr id="99380" name="Text Box 52"/>
              <p:cNvSpPr txBox="1">
                <a:spLocks noChangeArrowheads="1"/>
              </p:cNvSpPr>
              <p:nvPr/>
            </p:nvSpPr>
            <p:spPr bwMode="auto">
              <a:xfrm>
                <a:off x="1614" y="3783"/>
                <a:ext cx="487" cy="28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a:sym typeface="Symbol" pitchFamily="18" charset="2"/>
                  </a:rPr>
                  <a:t>  </a:t>
                </a:r>
                <a:endParaRPr lang="en-US" sz="1200"/>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685800" y="533400"/>
            <a:ext cx="7848600" cy="466725"/>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00"/>
                </a:solidFill>
              </a:rPr>
              <a:t>CHAPTER 22: VARIABLE STRUCTURE CONTROL</a:t>
            </a:r>
            <a:endParaRPr lang="en-US"/>
          </a:p>
        </p:txBody>
      </p:sp>
      <p:sp>
        <p:nvSpPr>
          <p:cNvPr id="101405" name="Text Box 29"/>
          <p:cNvSpPr txBox="1">
            <a:spLocks noChangeArrowheads="1"/>
          </p:cNvSpPr>
          <p:nvPr/>
        </p:nvSpPr>
        <p:spPr bwMode="auto">
          <a:xfrm>
            <a:off x="838200" y="6262688"/>
            <a:ext cx="22098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ctr"/>
            <a:r>
              <a:rPr lang="en-US" sz="1600" b="1"/>
              <a:t>x = controller output</a:t>
            </a:r>
            <a:endParaRPr lang="en-US" sz="1800" b="1"/>
          </a:p>
        </p:txBody>
      </p:sp>
      <p:grpSp>
        <p:nvGrpSpPr>
          <p:cNvPr id="101409" name="Group 33"/>
          <p:cNvGrpSpPr>
            <a:grpSpLocks/>
          </p:cNvGrpSpPr>
          <p:nvPr/>
        </p:nvGrpSpPr>
        <p:grpSpPr bwMode="auto">
          <a:xfrm>
            <a:off x="152400" y="2667000"/>
            <a:ext cx="4670425" cy="3943350"/>
            <a:chOff x="595" y="1392"/>
            <a:chExt cx="3234" cy="2820"/>
          </a:xfrm>
        </p:grpSpPr>
        <p:grpSp>
          <p:nvGrpSpPr>
            <p:cNvPr id="101394" name="Group 18"/>
            <p:cNvGrpSpPr>
              <a:grpSpLocks/>
            </p:cNvGrpSpPr>
            <p:nvPr/>
          </p:nvGrpSpPr>
          <p:grpSpPr bwMode="auto">
            <a:xfrm>
              <a:off x="595" y="1392"/>
              <a:ext cx="3234" cy="2820"/>
              <a:chOff x="220" y="1824"/>
              <a:chExt cx="3007" cy="2340"/>
            </a:xfrm>
          </p:grpSpPr>
          <p:graphicFrame>
            <p:nvGraphicFramePr>
              <p:cNvPr id="101395" name="Object 19"/>
              <p:cNvGraphicFramePr>
                <a:graphicFrameLocks noChangeAspect="1"/>
              </p:cNvGraphicFramePr>
              <p:nvPr/>
            </p:nvGraphicFramePr>
            <p:xfrm>
              <a:off x="816" y="1824"/>
              <a:ext cx="2053" cy="2340"/>
            </p:xfrm>
            <a:graphic>
              <a:graphicData uri="http://schemas.openxmlformats.org/presentationml/2006/ole">
                <mc:AlternateContent xmlns:mc="http://schemas.openxmlformats.org/markup-compatibility/2006">
                  <mc:Choice xmlns:v="urn:schemas-microsoft-com:vml" Requires="v">
                    <p:oleObj spid="_x0000_s101430" name="VISIO" r:id="rId4" imgW="4777200" imgH="5445000" progId="Visio.Drawing.4">
                      <p:embed/>
                    </p:oleObj>
                  </mc:Choice>
                  <mc:Fallback>
                    <p:oleObj name="VISIO" r:id="rId4" imgW="4777200" imgH="5445000" progId="Visio.Drawing.4">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1824"/>
                            <a:ext cx="2053" cy="234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396" name="Text Box 20"/>
              <p:cNvSpPr txBox="1">
                <a:spLocks noChangeArrowheads="1"/>
              </p:cNvSpPr>
              <p:nvPr/>
            </p:nvSpPr>
            <p:spPr bwMode="auto">
              <a:xfrm>
                <a:off x="220" y="2331"/>
                <a:ext cx="587" cy="23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2000" b="1"/>
                  <a:t>Fuel A</a:t>
                </a:r>
                <a:endParaRPr lang="en-US"/>
              </a:p>
            </p:txBody>
          </p:sp>
          <p:sp>
            <p:nvSpPr>
              <p:cNvPr id="101397" name="Text Box 21"/>
              <p:cNvSpPr txBox="1">
                <a:spLocks noChangeArrowheads="1"/>
              </p:cNvSpPr>
              <p:nvPr/>
            </p:nvSpPr>
            <p:spPr bwMode="auto">
              <a:xfrm>
                <a:off x="240" y="3559"/>
                <a:ext cx="578" cy="23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2000" b="1"/>
                  <a:t>Fuel B</a:t>
                </a:r>
                <a:endParaRPr lang="en-US"/>
              </a:p>
            </p:txBody>
          </p:sp>
          <p:sp>
            <p:nvSpPr>
              <p:cNvPr id="101398" name="Text Box 22"/>
              <p:cNvSpPr txBox="1">
                <a:spLocks noChangeArrowheads="1"/>
              </p:cNvSpPr>
              <p:nvPr/>
            </p:nvSpPr>
            <p:spPr bwMode="auto">
              <a:xfrm>
                <a:off x="1197" y="3796"/>
                <a:ext cx="208" cy="18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400" b="1"/>
                  <a:t>fc</a:t>
                </a:r>
                <a:endParaRPr lang="en-US"/>
              </a:p>
            </p:txBody>
          </p:sp>
          <p:sp>
            <p:nvSpPr>
              <p:cNvPr id="101399" name="Text Box 23"/>
              <p:cNvSpPr txBox="1">
                <a:spLocks noChangeArrowheads="1"/>
              </p:cNvSpPr>
              <p:nvPr/>
            </p:nvSpPr>
            <p:spPr bwMode="auto">
              <a:xfrm>
                <a:off x="1197" y="2213"/>
                <a:ext cx="208" cy="18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400" b="1"/>
                  <a:t>fc</a:t>
                </a:r>
                <a:endParaRPr lang="en-US"/>
              </a:p>
            </p:txBody>
          </p:sp>
          <p:sp>
            <p:nvSpPr>
              <p:cNvPr id="101400" name="Text Box 24"/>
              <p:cNvSpPr txBox="1">
                <a:spLocks noChangeArrowheads="1"/>
              </p:cNvSpPr>
              <p:nvPr/>
            </p:nvSpPr>
            <p:spPr bwMode="auto">
              <a:xfrm rot="-5400000">
                <a:off x="2538" y="2908"/>
                <a:ext cx="1122" cy="25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2000" b="1"/>
                  <a:t>To consumers.  </a:t>
                </a:r>
                <a:endParaRPr lang="en-US"/>
              </a:p>
            </p:txBody>
          </p:sp>
        </p:grpSp>
        <p:sp>
          <p:nvSpPr>
            <p:cNvPr id="101401" name="Oval 25"/>
            <p:cNvSpPr>
              <a:spLocks noChangeArrowheads="1"/>
            </p:cNvSpPr>
            <p:nvPr/>
          </p:nvSpPr>
          <p:spPr bwMode="auto">
            <a:xfrm>
              <a:off x="2016" y="2784"/>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2000" b="1">
                  <a:latin typeface="Arial" pitchFamily="34" charset="0"/>
                </a:rPr>
                <a:t>PC</a:t>
              </a:r>
            </a:p>
          </p:txBody>
        </p:sp>
        <p:sp>
          <p:nvSpPr>
            <p:cNvPr id="101402" name="Line 26"/>
            <p:cNvSpPr>
              <a:spLocks noChangeShapeType="1"/>
            </p:cNvSpPr>
            <p:nvPr/>
          </p:nvSpPr>
          <p:spPr bwMode="auto">
            <a:xfrm>
              <a:off x="2400" y="297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1403" name="Line 27"/>
            <p:cNvSpPr>
              <a:spLocks noChangeShapeType="1"/>
            </p:cNvSpPr>
            <p:nvPr/>
          </p:nvSpPr>
          <p:spPr bwMode="auto">
            <a:xfrm>
              <a:off x="1766" y="2352"/>
              <a:ext cx="0" cy="115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1404" name="Line 28"/>
            <p:cNvSpPr>
              <a:spLocks noChangeShapeType="1"/>
            </p:cNvSpPr>
            <p:nvPr/>
          </p:nvSpPr>
          <p:spPr bwMode="auto">
            <a:xfrm flipH="1">
              <a:off x="1776" y="2976"/>
              <a:ext cx="2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1406" name="Text Box 30"/>
            <p:cNvSpPr txBox="1">
              <a:spLocks noChangeArrowheads="1"/>
            </p:cNvSpPr>
            <p:nvPr/>
          </p:nvSpPr>
          <p:spPr bwMode="auto">
            <a:xfrm>
              <a:off x="1816" y="2723"/>
              <a:ext cx="198" cy="24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600" b="1"/>
                <a:t>x</a:t>
              </a:r>
              <a:endParaRPr lang="en-US"/>
            </a:p>
          </p:txBody>
        </p:sp>
        <p:sp>
          <p:nvSpPr>
            <p:cNvPr id="101407" name="Text Box 31"/>
            <p:cNvSpPr txBox="1">
              <a:spLocks noChangeArrowheads="1"/>
            </p:cNvSpPr>
            <p:nvPr/>
          </p:nvSpPr>
          <p:spPr bwMode="auto">
            <a:xfrm>
              <a:off x="1479" y="2386"/>
              <a:ext cx="198" cy="24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600" b="1"/>
                <a:t>x</a:t>
              </a:r>
              <a:endParaRPr lang="en-US"/>
            </a:p>
          </p:txBody>
        </p:sp>
        <p:sp>
          <p:nvSpPr>
            <p:cNvPr id="101408" name="Text Box 32"/>
            <p:cNvSpPr txBox="1">
              <a:spLocks noChangeArrowheads="1"/>
            </p:cNvSpPr>
            <p:nvPr/>
          </p:nvSpPr>
          <p:spPr bwMode="auto">
            <a:xfrm>
              <a:off x="1479" y="3154"/>
              <a:ext cx="198" cy="24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en-US" sz="1600" b="1"/>
                <a:t>x</a:t>
              </a:r>
              <a:endParaRPr lang="en-US"/>
            </a:p>
          </p:txBody>
        </p:sp>
      </p:grpSp>
      <p:sp>
        <p:nvSpPr>
          <p:cNvPr id="101410" name="Text Box 34"/>
          <p:cNvSpPr txBox="1">
            <a:spLocks noChangeArrowheads="1"/>
          </p:cNvSpPr>
          <p:nvPr/>
        </p:nvSpPr>
        <p:spPr bwMode="auto">
          <a:xfrm>
            <a:off x="5334000" y="3276600"/>
            <a:ext cx="3362325" cy="2082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spcBef>
                <a:spcPct val="50000"/>
              </a:spcBef>
            </a:pPr>
            <a:r>
              <a:rPr lang="en-US" sz="2000" b="1"/>
              <a:t>Manipulating two valves gives more flexibility, but how does it work?</a:t>
            </a:r>
          </a:p>
          <a:p>
            <a:pPr>
              <a:spcBef>
                <a:spcPct val="50000"/>
              </a:spcBef>
            </a:pPr>
            <a:r>
              <a:rPr lang="en-US" sz="2000" b="1"/>
              <a:t>First, if we adjust two valves, on what basis can we decide which valve to open first?</a:t>
            </a:r>
          </a:p>
        </p:txBody>
      </p:sp>
      <p:grpSp>
        <p:nvGrpSpPr>
          <p:cNvPr id="101414" name="Group 38"/>
          <p:cNvGrpSpPr>
            <a:grpSpLocks/>
          </p:cNvGrpSpPr>
          <p:nvPr/>
        </p:nvGrpSpPr>
        <p:grpSpPr bwMode="auto">
          <a:xfrm>
            <a:off x="5638800" y="5638800"/>
            <a:ext cx="2803525" cy="990600"/>
            <a:chOff x="3744" y="3638"/>
            <a:chExt cx="1766" cy="624"/>
          </a:xfrm>
        </p:grpSpPr>
        <p:graphicFrame>
          <p:nvGraphicFramePr>
            <p:cNvPr id="101411" name="Object 35"/>
            <p:cNvGraphicFramePr>
              <a:graphicFrameLocks noChangeAspect="1"/>
            </p:cNvGraphicFramePr>
            <p:nvPr/>
          </p:nvGraphicFramePr>
          <p:xfrm>
            <a:off x="4610" y="3638"/>
            <a:ext cx="541" cy="571"/>
          </p:xfrm>
          <a:graphic>
            <a:graphicData uri="http://schemas.openxmlformats.org/presentationml/2006/ole">
              <mc:AlternateContent xmlns:mc="http://schemas.openxmlformats.org/markup-compatibility/2006">
                <mc:Choice xmlns:v="urn:schemas-microsoft-com:vml" Requires="v">
                  <p:oleObj spid="_x0000_s101431" name="Clip" r:id="rId6" imgW="1574280" imgH="1661400" progId="MS_ClipArt_Gallery.5">
                    <p:embed/>
                  </p:oleObj>
                </mc:Choice>
                <mc:Fallback>
                  <p:oleObj name="Clip" r:id="rId6" imgW="1574280" imgH="1661400" progId="MS_ClipArt_Gallery.5">
                    <p:embed/>
                    <p:pic>
                      <p:nvPicPr>
                        <p:cNvPr id="0" name="Object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0" y="3638"/>
                          <a:ext cx="541" cy="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412" name="Text Box 36"/>
            <p:cNvSpPr txBox="1">
              <a:spLocks noChangeArrowheads="1"/>
            </p:cNvSpPr>
            <p:nvPr/>
          </p:nvSpPr>
          <p:spPr bwMode="auto">
            <a:xfrm>
              <a:off x="3936" y="3792"/>
              <a:ext cx="553"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b="1"/>
                <a:t>Hint:</a:t>
              </a:r>
            </a:p>
          </p:txBody>
        </p:sp>
        <p:sp>
          <p:nvSpPr>
            <p:cNvPr id="101413" name="Rectangle 37"/>
            <p:cNvSpPr>
              <a:spLocks noChangeArrowheads="1"/>
            </p:cNvSpPr>
            <p:nvPr/>
          </p:nvSpPr>
          <p:spPr bwMode="auto">
            <a:xfrm>
              <a:off x="3744" y="3648"/>
              <a:ext cx="1766" cy="6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1415" name="Text Box 39"/>
          <p:cNvSpPr txBox="1">
            <a:spLocks noChangeArrowheads="1"/>
          </p:cNvSpPr>
          <p:nvPr/>
        </p:nvSpPr>
        <p:spPr bwMode="auto">
          <a:xfrm>
            <a:off x="4495800" y="1600200"/>
            <a:ext cx="3587750"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2000" b="1"/>
              <a:t>We chose to adjust</a:t>
            </a:r>
            <a:r>
              <a:rPr lang="en-US" sz="2000" b="1" u="sng"/>
              <a:t> both </a:t>
            </a:r>
            <a:r>
              <a:rPr lang="en-US" sz="2000" b="1"/>
              <a:t>valves!</a:t>
            </a:r>
            <a:endParaRPr lang="en-US"/>
          </a:p>
        </p:txBody>
      </p:sp>
      <p:grpSp>
        <p:nvGrpSpPr>
          <p:cNvPr id="101416" name="Group 40"/>
          <p:cNvGrpSpPr>
            <a:grpSpLocks/>
          </p:cNvGrpSpPr>
          <p:nvPr/>
        </p:nvGrpSpPr>
        <p:grpSpPr bwMode="auto">
          <a:xfrm>
            <a:off x="685800" y="1143000"/>
            <a:ext cx="1981200" cy="1447800"/>
            <a:chOff x="1200" y="3072"/>
            <a:chExt cx="1344" cy="1056"/>
          </a:xfrm>
        </p:grpSpPr>
        <p:sp>
          <p:nvSpPr>
            <p:cNvPr id="101417" name="Rectangle 41"/>
            <p:cNvSpPr>
              <a:spLocks noChangeArrowheads="1"/>
            </p:cNvSpPr>
            <p:nvPr/>
          </p:nvSpPr>
          <p:spPr bwMode="auto">
            <a:xfrm>
              <a:off x="1200" y="3072"/>
              <a:ext cx="1344" cy="1056"/>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101418" name="Group 42"/>
            <p:cNvGrpSpPr>
              <a:grpSpLocks/>
            </p:cNvGrpSpPr>
            <p:nvPr/>
          </p:nvGrpSpPr>
          <p:grpSpPr bwMode="auto">
            <a:xfrm>
              <a:off x="1344" y="3144"/>
              <a:ext cx="1075" cy="918"/>
              <a:chOff x="777" y="2750"/>
              <a:chExt cx="1642" cy="1321"/>
            </a:xfrm>
          </p:grpSpPr>
          <p:sp>
            <p:nvSpPr>
              <p:cNvPr id="101419" name="Oval 43"/>
              <p:cNvSpPr>
                <a:spLocks noChangeArrowheads="1"/>
              </p:cNvSpPr>
              <p:nvPr/>
            </p:nvSpPr>
            <p:spPr bwMode="auto">
              <a:xfrm>
                <a:off x="1435" y="3178"/>
                <a:ext cx="336" cy="336"/>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101420" name="Object 44"/>
              <p:cNvGraphicFramePr>
                <a:graphicFrameLocks noChangeAspect="1"/>
              </p:cNvGraphicFramePr>
              <p:nvPr/>
            </p:nvGraphicFramePr>
            <p:xfrm>
              <a:off x="777" y="3754"/>
              <a:ext cx="327" cy="285"/>
            </p:xfrm>
            <a:graphic>
              <a:graphicData uri="http://schemas.openxmlformats.org/presentationml/2006/ole">
                <mc:AlternateContent xmlns:mc="http://schemas.openxmlformats.org/markup-compatibility/2006">
                  <mc:Choice xmlns:v="urn:schemas-microsoft-com:vml" Requires="v">
                    <p:oleObj spid="_x0000_s101432" name="VISIO" r:id="rId8" imgW="1052640" imgH="918720" progId="Visio.Drawing.4">
                      <p:embed/>
                    </p:oleObj>
                  </mc:Choice>
                  <mc:Fallback>
                    <p:oleObj name="VISIO" r:id="rId8" imgW="1052640" imgH="918720" progId="Visio.Drawing.4">
                      <p:embed/>
                      <p:pic>
                        <p:nvPicPr>
                          <p:cNvPr id="0" name="Object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 y="3754"/>
                            <a:ext cx="327"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421" name="Object 45"/>
              <p:cNvGraphicFramePr>
                <a:graphicFrameLocks noChangeAspect="1"/>
              </p:cNvGraphicFramePr>
              <p:nvPr/>
            </p:nvGraphicFramePr>
            <p:xfrm>
              <a:off x="1257" y="3754"/>
              <a:ext cx="346" cy="285"/>
            </p:xfrm>
            <a:graphic>
              <a:graphicData uri="http://schemas.openxmlformats.org/presentationml/2006/ole">
                <mc:AlternateContent xmlns:mc="http://schemas.openxmlformats.org/markup-compatibility/2006">
                  <mc:Choice xmlns:v="urn:schemas-microsoft-com:vml" Requires="v">
                    <p:oleObj spid="_x0000_s101433" name="VISIO" r:id="rId10" imgW="1052640" imgH="918720" progId="Visio.Drawing.4">
                      <p:embed/>
                    </p:oleObj>
                  </mc:Choice>
                  <mc:Fallback>
                    <p:oleObj name="VISIO" r:id="rId10" imgW="1052640" imgH="918720" progId="Visio.Drawing.4">
                      <p:embed/>
                      <p:pic>
                        <p:nvPicPr>
                          <p:cNvPr id="0" name="Object 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7" y="3754"/>
                            <a:ext cx="346"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422" name="Object 46"/>
              <p:cNvGraphicFramePr>
                <a:graphicFrameLocks noChangeAspect="1"/>
              </p:cNvGraphicFramePr>
              <p:nvPr/>
            </p:nvGraphicFramePr>
            <p:xfrm>
              <a:off x="2073" y="3754"/>
              <a:ext cx="346" cy="285"/>
            </p:xfrm>
            <a:graphic>
              <a:graphicData uri="http://schemas.openxmlformats.org/presentationml/2006/ole">
                <mc:AlternateContent xmlns:mc="http://schemas.openxmlformats.org/markup-compatibility/2006">
                  <mc:Choice xmlns:v="urn:schemas-microsoft-com:vml" Requires="v">
                    <p:oleObj spid="_x0000_s101434" name="VISIO" r:id="rId11" imgW="1052640" imgH="918720" progId="Visio.Drawing.4">
                      <p:embed/>
                    </p:oleObj>
                  </mc:Choice>
                  <mc:Fallback>
                    <p:oleObj name="VISIO" r:id="rId11" imgW="1052640" imgH="918720" progId="Visio.Drawing.4">
                      <p:embed/>
                      <p:pic>
                        <p:nvPicPr>
                          <p:cNvPr id="0" name="Object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3" y="3754"/>
                            <a:ext cx="346" cy="28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423" name="Line 47"/>
              <p:cNvSpPr>
                <a:spLocks noChangeShapeType="1"/>
              </p:cNvSpPr>
              <p:nvPr/>
            </p:nvSpPr>
            <p:spPr bwMode="auto">
              <a:xfrm>
                <a:off x="934" y="3616"/>
                <a:ext cx="1308" cy="0"/>
              </a:xfrm>
              <a:prstGeom prst="line">
                <a:avLst/>
              </a:prstGeom>
              <a:no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1424" name="Line 48"/>
              <p:cNvSpPr>
                <a:spLocks noChangeShapeType="1"/>
              </p:cNvSpPr>
              <p:nvPr/>
            </p:nvSpPr>
            <p:spPr bwMode="auto">
              <a:xfrm>
                <a:off x="935" y="3610"/>
                <a:ext cx="0" cy="144"/>
              </a:xfrm>
              <a:prstGeom prst="line">
                <a:avLst/>
              </a:prstGeom>
              <a:noFill/>
              <a:ln w="9525">
                <a:solidFill>
                  <a:schemeClr val="tx1"/>
                </a:solidFill>
                <a:prstDash val="dash"/>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1425" name="Line 49"/>
              <p:cNvSpPr>
                <a:spLocks noChangeShapeType="1"/>
              </p:cNvSpPr>
              <p:nvPr/>
            </p:nvSpPr>
            <p:spPr bwMode="auto">
              <a:xfrm flipV="1">
                <a:off x="1430" y="3614"/>
                <a:ext cx="0" cy="144"/>
              </a:xfrm>
              <a:prstGeom prst="line">
                <a:avLst/>
              </a:prstGeom>
              <a:noFill/>
              <a:ln w="9525">
                <a:solidFill>
                  <a:schemeClr val="tx1"/>
                </a:solidFill>
                <a:prstDash val="dash"/>
                <a:round/>
                <a:headEnd type="triangle"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1426" name="Line 50"/>
              <p:cNvSpPr>
                <a:spLocks noChangeShapeType="1"/>
              </p:cNvSpPr>
              <p:nvPr/>
            </p:nvSpPr>
            <p:spPr bwMode="auto">
              <a:xfrm flipV="1">
                <a:off x="2251" y="3615"/>
                <a:ext cx="0" cy="144"/>
              </a:xfrm>
              <a:prstGeom prst="line">
                <a:avLst/>
              </a:prstGeom>
              <a:noFill/>
              <a:ln w="9525">
                <a:solidFill>
                  <a:schemeClr val="tx1"/>
                </a:solidFill>
                <a:prstDash val="dash"/>
                <a:round/>
                <a:headEnd type="triangle" w="med" len="me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1427" name="Line 51"/>
              <p:cNvSpPr>
                <a:spLocks noChangeShapeType="1"/>
              </p:cNvSpPr>
              <p:nvPr/>
            </p:nvSpPr>
            <p:spPr bwMode="auto">
              <a:xfrm>
                <a:off x="1593" y="3514"/>
                <a:ext cx="0" cy="96"/>
              </a:xfrm>
              <a:prstGeom prst="line">
                <a:avLst/>
              </a:prstGeom>
              <a:no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1428" name="Text Box 52"/>
              <p:cNvSpPr txBox="1">
                <a:spLocks noChangeArrowheads="1"/>
              </p:cNvSpPr>
              <p:nvPr/>
            </p:nvSpPr>
            <p:spPr bwMode="auto">
              <a:xfrm>
                <a:off x="1021" y="2750"/>
                <a:ext cx="1190" cy="363"/>
              </a:xfrm>
              <a:prstGeom prst="rect">
                <a:avLst/>
              </a:prstGeom>
              <a:solidFill>
                <a:srgbClr val="CCFF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600" b="1">
                    <a:solidFill>
                      <a:schemeClr val="accent2"/>
                    </a:solidFill>
                  </a:rPr>
                  <a:t>Split range</a:t>
                </a:r>
                <a:endParaRPr lang="en-US"/>
              </a:p>
            </p:txBody>
          </p:sp>
          <p:sp>
            <p:nvSpPr>
              <p:cNvPr id="101429" name="Text Box 53"/>
              <p:cNvSpPr txBox="1">
                <a:spLocks noChangeArrowheads="1"/>
              </p:cNvSpPr>
              <p:nvPr/>
            </p:nvSpPr>
            <p:spPr bwMode="auto">
              <a:xfrm>
                <a:off x="1614" y="3783"/>
                <a:ext cx="487" cy="28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spcBef>
                    <a:spcPct val="50000"/>
                  </a:spcBef>
                </a:pPr>
                <a:r>
                  <a:rPr lang="en-US" sz="1200">
                    <a:sym typeface="Symbol" pitchFamily="18" charset="2"/>
                  </a:rPr>
                  <a:t>  </a:t>
                </a:r>
                <a:endParaRPr lang="en-US" sz="120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1414"/>
                                        </p:tgtEl>
                                        <p:attrNameLst>
                                          <p:attrName>style.visibility</p:attrName>
                                        </p:attrNameLst>
                                      </p:cBhvr>
                                      <p:to>
                                        <p:strVal val="visible"/>
                                      </p:to>
                                    </p:set>
                                    <p:anim calcmode="lin" valueType="num">
                                      <p:cBhvr additive="base">
                                        <p:cTn id="7" dur="500" fill="hold"/>
                                        <p:tgtEl>
                                          <p:spTgt spid="101414"/>
                                        </p:tgtEl>
                                        <p:attrNameLst>
                                          <p:attrName>ppt_x</p:attrName>
                                        </p:attrNameLst>
                                      </p:cBhvr>
                                      <p:tavLst>
                                        <p:tav tm="0">
                                          <p:val>
                                            <p:strVal val="#ppt_x"/>
                                          </p:val>
                                        </p:tav>
                                        <p:tav tm="100000">
                                          <p:val>
                                            <p:strVal val="#ppt_x"/>
                                          </p:val>
                                        </p:tav>
                                      </p:tavLst>
                                    </p:anim>
                                    <p:anim calcmode="lin" valueType="num">
                                      <p:cBhvr additive="base">
                                        <p:cTn id="8" dur="500" fill="hold"/>
                                        <p:tgtEl>
                                          <p:spTgt spid="1014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372</TotalTime>
  <Words>2016</Words>
  <Application>Microsoft Office PowerPoint</Application>
  <PresentationFormat>On-screen Show (4:3)</PresentationFormat>
  <Paragraphs>400</Paragraphs>
  <Slides>36</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5</vt:i4>
      </vt:variant>
      <vt:variant>
        <vt:lpstr>Slide Titles</vt:lpstr>
      </vt:variant>
      <vt:variant>
        <vt:i4>36</vt:i4>
      </vt:variant>
    </vt:vector>
  </HeadingPairs>
  <TitlesOfParts>
    <vt:vector size="45" baseType="lpstr">
      <vt:lpstr>Times New Roman</vt:lpstr>
      <vt:lpstr>Symbol</vt:lpstr>
      <vt:lpstr>Arial</vt:lpstr>
      <vt:lpstr>Blank Presentation</vt:lpstr>
      <vt:lpstr>Microsoft Clip Gallery</vt:lpstr>
      <vt:lpstr>VISIO 4 Drawing</vt:lpstr>
      <vt:lpstr>Microsoft Equation 3.0</vt:lpstr>
      <vt:lpstr>Corel Presentations 8 Drawing</vt:lpstr>
      <vt:lpstr>Corel Presentations 10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Control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E. Marlin</dc:creator>
  <cp:lastModifiedBy>marlint</cp:lastModifiedBy>
  <cp:revision>29</cp:revision>
  <dcterms:created xsi:type="dcterms:W3CDTF">2003-11-15T17:31:53Z</dcterms:created>
  <dcterms:modified xsi:type="dcterms:W3CDTF">2013-06-25T00:47:03Z</dcterms:modified>
</cp:coreProperties>
</file>