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4" r:id="rId2"/>
    <p:sldId id="272" r:id="rId3"/>
    <p:sldId id="273" r:id="rId4"/>
    <p:sldId id="257" r:id="rId5"/>
    <p:sldId id="256" r:id="rId6"/>
    <p:sldId id="258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440" autoAdjust="0"/>
    <p:restoredTop sz="90929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8852-EFD2-43E1-BC40-4722AFE73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D85FD-E20A-4885-84CD-F365163C7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B869-B608-4710-95A2-4E70E997A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CB02-1FEA-4097-9B0D-C525E8D0F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FCC8-882D-4EC5-B009-7124EE767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92CA-2A5C-4D5D-B39F-5CA05D6C8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B666-3B61-4770-A168-01BCD65CF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BD8F6-358B-4822-8532-8DEE03B8F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EBB0-0D70-47B8-B890-B54E8980A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CF4B-86EB-471F-B78B-BFFD98441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E2AD3-2A7A-4AE7-BBCD-6CBD48401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8BA095-0E64-486A-9082-F173A952BC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17. Inferential Control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203174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57200" y="228600"/>
          <a:ext cx="8305800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5791320" imgH="4468320" progId="Word.Document.8">
                  <p:embed/>
                </p:oleObj>
              </mc:Choice>
              <mc:Fallback>
                <p:oleObj name="Document" r:id="rId3" imgW="5791320" imgH="4468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8305800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3988" y="1476375"/>
          <a:ext cx="88392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5486400" imgH="2654640" progId="Word.Document.8">
                  <p:embed/>
                </p:oleObj>
              </mc:Choice>
              <mc:Fallback>
                <p:oleObj name="Document" r:id="rId3" imgW="5486400" imgH="2654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476375"/>
                        <a:ext cx="88392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8425" y="4538663"/>
            <a:ext cx="8956675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56525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37941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96200" y="5181600"/>
            <a:ext cx="1219200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XD= fraction xylene</a:t>
            </a: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96200" y="4267200"/>
            <a:ext cx="1143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Trays numbered from the top</a:t>
            </a: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1219200" y="1066800"/>
            <a:ext cx="3276600" cy="2743200"/>
            <a:chOff x="768" y="672"/>
            <a:chExt cx="2064" cy="1728"/>
          </a:xfrm>
        </p:grpSpPr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1440" y="6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Arial" charset="0"/>
                </a:rPr>
                <a:t>LC</a:t>
              </a:r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>
              <a:off x="1291" y="79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296" y="81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296" y="120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 flipV="1">
              <a:off x="1507" y="1109"/>
              <a:ext cx="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768" y="182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Arial" charset="0"/>
                </a:rPr>
                <a:t>LC</a:t>
              </a:r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864" y="206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864" y="240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V="1">
              <a:off x="2016" y="201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2016" y="201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184" y="202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V="1">
              <a:off x="2180" y="1104"/>
              <a:ext cx="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747" y="1718"/>
              <a:ext cx="0" cy="2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1536" y="1392"/>
              <a:ext cx="1296" cy="1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Manp. variables</a:t>
              </a:r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47650" y="514350"/>
          <a:ext cx="8650288" cy="583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rawing" r:id="rId3" imgW="8648640" imgH="5829480" progId="Presentations.Drawing.10">
                  <p:embed/>
                </p:oleObj>
              </mc:Choice>
              <mc:Fallback>
                <p:oleObj name="Drawing" r:id="rId3" imgW="8648640" imgH="5829480" progId="Presentations.Drawing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14350"/>
                        <a:ext cx="8650288" cy="583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15200" y="3505200"/>
            <a:ext cx="1600200" cy="1377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Changes in temperatures and distillate composition for </a:t>
            </a:r>
            <a:r>
              <a:rPr lang="en-US" sz="1400" b="1">
                <a:sym typeface="Symbol" pitchFamily="18" charset="2"/>
              </a:rPr>
              <a:t> 5% change in distillate flow rate</a:t>
            </a:r>
            <a:endParaRPr lang="en-US" sz="1400" b="1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1143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Trays numbered from the top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8600" y="457200"/>
          <a:ext cx="8707438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rawing" r:id="rId3" imgW="9029880" imgH="6088320" progId="Presentations.Drawing.10">
                  <p:embed/>
                </p:oleObj>
              </mc:Choice>
              <mc:Fallback>
                <p:oleObj name="Drawing" r:id="rId3" imgW="9029880" imgH="6088320" progId="Presentations.Drawing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707438" cy="587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15200" y="3505200"/>
            <a:ext cx="1600200" cy="1377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Changes in temperatures and distillate composition for </a:t>
            </a:r>
            <a:r>
              <a:rPr lang="en-US" sz="1400" b="1">
                <a:sym typeface="Symbol" pitchFamily="18" charset="2"/>
              </a:rPr>
              <a:t> 5% change in reboiler duty</a:t>
            </a:r>
            <a:endParaRPr lang="en-US" sz="1400" b="1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19800" y="609600"/>
            <a:ext cx="1143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Trays numbered from the top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9550" y="487363"/>
          <a:ext cx="8726488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rawing" r:id="rId3" imgW="8724960" imgH="5882760" progId="Presentations.Drawing.10">
                  <p:embed/>
                </p:oleObj>
              </mc:Choice>
              <mc:Fallback>
                <p:oleObj name="Drawing" r:id="rId3" imgW="8724960" imgH="5882760" progId="Presentations.Drawing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87363"/>
                        <a:ext cx="8726488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315200" y="3505200"/>
            <a:ext cx="1600200" cy="1377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Changes in temperatures and distillate composition for changes in feed composition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685800"/>
            <a:ext cx="1143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Trays numbered from the top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752600" y="2514600"/>
            <a:ext cx="53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14%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724400" y="2209800"/>
            <a:ext cx="53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10%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172200" y="838200"/>
            <a:ext cx="533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6%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8600" y="685800"/>
          <a:ext cx="8610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5486400" imgH="710280" progId="Word.Document.8">
                  <p:embed/>
                </p:oleObj>
              </mc:Choice>
              <mc:Fallback>
                <p:oleObj name="Document" r:id="rId3" imgW="5486400" imgH="710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6106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447800" y="1981200"/>
          <a:ext cx="583882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rawing" r:id="rId5" imgW="6294240" imgH="4945320" progId="Presentations.Drawing.10">
                  <p:embed/>
                </p:oleObj>
              </mc:Choice>
              <mc:Fallback>
                <p:oleObj name="Drawing" r:id="rId5" imgW="6294240" imgH="4945320" progId="Presentations.Drawing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583882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286000" y="3402013"/>
            <a:ext cx="4924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066800"/>
            <a:ext cx="748982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12750" y="1295400"/>
          <a:ext cx="8610600" cy="53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3" imgW="6093000" imgH="4163400" progId="Word.Document.8">
                  <p:embed/>
                </p:oleObj>
              </mc:Choice>
              <mc:Fallback>
                <p:oleObj name="Document" r:id="rId3" imgW="6093000" imgH="4163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295400"/>
                        <a:ext cx="8610600" cy="53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539750"/>
          <a:ext cx="9144000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3" imgW="6114240" imgH="3861720" progId="Word.Document.8">
                  <p:embed/>
                </p:oleObj>
              </mc:Choice>
              <mc:Fallback>
                <p:oleObj name="Document" r:id="rId3" imgW="6114240" imgH="38617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9750"/>
                        <a:ext cx="9144000" cy="577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lip" r:id="rId3" imgW="2701800" imgH="4019400" progId="MS_ClipArt_Gallery.2">
                  <p:embed/>
                </p:oleObj>
              </mc:Choice>
              <mc:Fallback>
                <p:oleObj name="Clip" r:id="rId3" imgW="2701800" imgH="40194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key aspects of conventional and inferential sensors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Determine good applications of inferential sensors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Determine how to evaluate potential inferential sensors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lip" r:id="rId3" imgW="2701800" imgH="4019400" progId="MS_ClipArt_Gallery.2">
                  <p:embed/>
                </p:oleObj>
              </mc:Choice>
              <mc:Fallback>
                <p:oleObj name="Clip" r:id="rId3" imgW="2701800" imgH="40194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Conventional and inferential sensors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An example for a flash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Inferential design criteria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Distillation example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Reactor example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Special considerations for dynamics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1066800"/>
          <a:ext cx="822960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5486400" imgH="3724560" progId="Word.Document.8">
                  <p:embed/>
                </p:oleObj>
              </mc:Choice>
              <mc:Fallback>
                <p:oleObj name="Document" r:id="rId3" imgW="5486400" imgH="37245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229600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533400"/>
          <a:ext cx="73152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Document" r:id="rId3" imgW="5486400" imgH="1423440" progId="Word.Document.8">
                  <p:embed/>
                </p:oleObj>
              </mc:Choice>
              <mc:Fallback>
                <p:oleObj name="Document" r:id="rId3" imgW="5486400" imgH="14234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731520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754063" y="2609850"/>
            <a:ext cx="7353300" cy="4129088"/>
            <a:chOff x="60" y="864"/>
            <a:chExt cx="5484" cy="3283"/>
          </a:xfrm>
        </p:grpSpPr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 rot="-5400000">
              <a:off x="2616" y="2184"/>
              <a:ext cx="1488" cy="38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 flipV="1">
              <a:off x="3696" y="3264"/>
              <a:ext cx="336" cy="336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2016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V="1">
              <a:off x="2064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H="1" flipV="1">
              <a:off x="2208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2640" y="2112"/>
              <a:ext cx="240" cy="432"/>
              <a:chOff x="2736" y="1872"/>
              <a:chExt cx="240" cy="4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>
              <a:off x="2400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2880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H="1">
              <a:off x="1488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 flipV="1">
              <a:off x="1152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V="1">
              <a:off x="1152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H="1">
              <a:off x="816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 rot="5400000">
              <a:off x="1248" y="2784"/>
              <a:ext cx="240" cy="432"/>
              <a:chOff x="2736" y="1872"/>
              <a:chExt cx="240" cy="432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1296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4" name="Group 36"/>
            <p:cNvGrpSpPr>
              <a:grpSpLocks/>
            </p:cNvGrpSpPr>
            <p:nvPr/>
          </p:nvGrpSpPr>
          <p:grpSpPr bwMode="auto">
            <a:xfrm rot="5400000">
              <a:off x="2160" y="2784"/>
              <a:ext cx="240" cy="432"/>
              <a:chOff x="2736" y="1872"/>
              <a:chExt cx="240" cy="432"/>
            </a:xfrm>
          </p:grpSpPr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220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 flipV="1">
              <a:off x="2208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 flipH="1">
              <a:off x="3360" y="3456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 flipV="1">
              <a:off x="3360" y="31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7" name="Group 49"/>
            <p:cNvGrpSpPr>
              <a:grpSpLocks/>
            </p:cNvGrpSpPr>
            <p:nvPr/>
          </p:nvGrpSpPr>
          <p:grpSpPr bwMode="auto">
            <a:xfrm>
              <a:off x="4272" y="2976"/>
              <a:ext cx="240" cy="432"/>
              <a:chOff x="2736" y="1872"/>
              <a:chExt cx="240" cy="432"/>
            </a:xfrm>
          </p:grpSpPr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4032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4512" y="32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3360" y="1056"/>
              <a:ext cx="1008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9" name="Group 61"/>
            <p:cNvGrpSpPr>
              <a:grpSpLocks/>
            </p:cNvGrpSpPr>
            <p:nvPr/>
          </p:nvGrpSpPr>
          <p:grpSpPr bwMode="auto">
            <a:xfrm flipV="1">
              <a:off x="4368" y="912"/>
              <a:ext cx="240" cy="432"/>
              <a:chOff x="2736" y="1872"/>
              <a:chExt cx="240" cy="432"/>
            </a:xfrm>
          </p:grpSpPr>
          <p:sp>
            <p:nvSpPr>
              <p:cNvPr id="2110" name="Line 6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Line 6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Line 6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Line 6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Line 6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4608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Text Box 70"/>
            <p:cNvSpPr txBox="1">
              <a:spLocks noChangeArrowheads="1"/>
            </p:cNvSpPr>
            <p:nvPr/>
          </p:nvSpPr>
          <p:spPr bwMode="auto">
            <a:xfrm>
              <a:off x="60" y="2066"/>
              <a:ext cx="855" cy="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u="sng"/>
                <a:t>Feed</a:t>
              </a:r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Methane</a:t>
              </a:r>
            </a:p>
            <a:p>
              <a:r>
                <a:rPr lang="en-US" sz="1400" b="1"/>
                <a:t>Ethane (LK)</a:t>
              </a:r>
            </a:p>
            <a:p>
              <a:r>
                <a:rPr lang="en-US" sz="1400" b="1"/>
                <a:t>Propane</a:t>
              </a:r>
            </a:p>
            <a:p>
              <a:r>
                <a:rPr lang="en-US" sz="1400" b="1"/>
                <a:t>Butane</a:t>
              </a:r>
            </a:p>
            <a:p>
              <a:r>
                <a:rPr lang="en-US" sz="1400" b="1"/>
                <a:t>Pentane</a:t>
              </a:r>
              <a:endParaRPr lang="en-US" sz="1400"/>
            </a:p>
          </p:txBody>
        </p:sp>
        <p:sp>
          <p:nvSpPr>
            <p:cNvPr id="2119" name="Text Box 71"/>
            <p:cNvSpPr txBox="1">
              <a:spLocks noChangeArrowheads="1"/>
            </p:cNvSpPr>
            <p:nvPr/>
          </p:nvSpPr>
          <p:spPr bwMode="auto">
            <a:xfrm>
              <a:off x="4716" y="1140"/>
              <a:ext cx="8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/>
                <a:t>Vapor</a:t>
              </a:r>
            </a:p>
            <a:p>
              <a:r>
                <a:rPr lang="en-US" sz="1400" b="1"/>
                <a:t>product</a:t>
              </a:r>
              <a:endParaRPr lang="en-US" sz="1400"/>
            </a:p>
          </p:txBody>
        </p:sp>
        <p:sp>
          <p:nvSpPr>
            <p:cNvPr id="2120" name="Text Box 72"/>
            <p:cNvSpPr txBox="1">
              <a:spLocks noChangeArrowheads="1"/>
            </p:cNvSpPr>
            <p:nvPr/>
          </p:nvSpPr>
          <p:spPr bwMode="auto">
            <a:xfrm>
              <a:off x="4656" y="3457"/>
              <a:ext cx="82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/>
                <a:t>Liquid</a:t>
              </a:r>
            </a:p>
            <a:p>
              <a:r>
                <a:rPr lang="en-US" sz="1400" b="1"/>
                <a:t>product</a:t>
              </a:r>
              <a:endParaRPr lang="en-US" sz="1400"/>
            </a:p>
          </p:txBody>
        </p:sp>
        <p:sp>
          <p:nvSpPr>
            <p:cNvPr id="2121" name="Text Box 73"/>
            <p:cNvSpPr txBox="1">
              <a:spLocks noChangeArrowheads="1"/>
            </p:cNvSpPr>
            <p:nvPr/>
          </p:nvSpPr>
          <p:spPr bwMode="auto">
            <a:xfrm>
              <a:off x="1010" y="3736"/>
              <a:ext cx="56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Process</a:t>
              </a:r>
            </a:p>
            <a:p>
              <a:r>
                <a:rPr lang="en-US" sz="1400" b="1"/>
                <a:t>fluid</a:t>
              </a:r>
            </a:p>
          </p:txBody>
        </p:sp>
        <p:sp>
          <p:nvSpPr>
            <p:cNvPr id="2122" name="Text Box 74"/>
            <p:cNvSpPr txBox="1">
              <a:spLocks noChangeArrowheads="1"/>
            </p:cNvSpPr>
            <p:nvPr/>
          </p:nvSpPr>
          <p:spPr bwMode="auto">
            <a:xfrm>
              <a:off x="1871" y="3736"/>
              <a:ext cx="49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Steam</a:t>
              </a:r>
            </a:p>
          </p:txBody>
        </p:sp>
        <p:sp>
          <p:nvSpPr>
            <p:cNvPr id="2123" name="Oval 75"/>
            <p:cNvSpPr>
              <a:spLocks noChangeArrowheads="1"/>
            </p:cNvSpPr>
            <p:nvPr/>
          </p:nvSpPr>
          <p:spPr bwMode="auto">
            <a:xfrm>
              <a:off x="816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F1</a:t>
              </a:r>
              <a:endParaRPr lang="en-US" sz="1400"/>
            </a:p>
          </p:txBody>
        </p:sp>
        <p:sp>
          <p:nvSpPr>
            <p:cNvPr id="2124" name="Oval 76"/>
            <p:cNvSpPr>
              <a:spLocks noChangeArrowheads="1"/>
            </p:cNvSpPr>
            <p:nvPr/>
          </p:nvSpPr>
          <p:spPr bwMode="auto">
            <a:xfrm>
              <a:off x="86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F2</a:t>
              </a:r>
              <a:endParaRPr lang="en-US" sz="1400"/>
            </a:p>
          </p:txBody>
        </p:sp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>
              <a:off x="1296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2208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" name="Oval 79"/>
            <p:cNvSpPr>
              <a:spLocks noChangeArrowheads="1"/>
            </p:cNvSpPr>
            <p:nvPr/>
          </p:nvSpPr>
          <p:spPr bwMode="auto">
            <a:xfrm>
              <a:off x="182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F3</a:t>
              </a:r>
              <a:endParaRPr lang="en-US" sz="1400"/>
            </a:p>
          </p:txBody>
        </p:sp>
        <p:sp>
          <p:nvSpPr>
            <p:cNvPr id="2128" name="Oval 80"/>
            <p:cNvSpPr>
              <a:spLocks noChangeArrowheads="1"/>
            </p:cNvSpPr>
            <p:nvPr/>
          </p:nvSpPr>
          <p:spPr bwMode="auto">
            <a:xfrm>
              <a:off x="816" y="196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T1</a:t>
              </a:r>
              <a:endParaRPr lang="en-US" sz="1400"/>
            </a:p>
          </p:txBody>
        </p:sp>
        <p:sp>
          <p:nvSpPr>
            <p:cNvPr id="2129" name="Oval 81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T2</a:t>
              </a:r>
              <a:endParaRPr lang="en-US" sz="1400"/>
            </a:p>
          </p:txBody>
        </p:sp>
        <p:sp>
          <p:nvSpPr>
            <p:cNvPr id="2130" name="Oval 82"/>
            <p:cNvSpPr>
              <a:spLocks noChangeArrowheads="1"/>
            </p:cNvSpPr>
            <p:nvPr/>
          </p:nvSpPr>
          <p:spPr bwMode="auto">
            <a:xfrm>
              <a:off x="2340" y="255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T3</a:t>
              </a:r>
              <a:endParaRPr lang="en-US" sz="1400"/>
            </a:p>
          </p:txBody>
        </p:sp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>
              <a:off x="2352" y="19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T5</a:t>
              </a:r>
              <a:endParaRPr lang="en-US" sz="1400"/>
            </a:p>
          </p:txBody>
        </p:sp>
        <p:sp>
          <p:nvSpPr>
            <p:cNvPr id="2132" name="Oval 84"/>
            <p:cNvSpPr>
              <a:spLocks noChangeArrowheads="1"/>
            </p:cNvSpPr>
            <p:nvPr/>
          </p:nvSpPr>
          <p:spPr bwMode="auto">
            <a:xfrm>
              <a:off x="1632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T4</a:t>
              </a:r>
              <a:endParaRPr lang="en-US" sz="1400"/>
            </a:p>
          </p:txBody>
        </p:sp>
        <p:sp>
          <p:nvSpPr>
            <p:cNvPr id="2133" name="Oval 85"/>
            <p:cNvSpPr>
              <a:spLocks noChangeArrowheads="1"/>
            </p:cNvSpPr>
            <p:nvPr/>
          </p:nvSpPr>
          <p:spPr bwMode="auto">
            <a:xfrm>
              <a:off x="2928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T6</a:t>
              </a:r>
              <a:endParaRPr lang="en-US" sz="1400"/>
            </a:p>
          </p:txBody>
        </p:sp>
        <p:sp>
          <p:nvSpPr>
            <p:cNvPr id="2134" name="Oval 86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P1</a:t>
              </a:r>
              <a:endParaRPr lang="en-US" sz="1400"/>
            </a:p>
          </p:txBody>
        </p:sp>
        <p:sp>
          <p:nvSpPr>
            <p:cNvPr id="2135" name="Oval 87"/>
            <p:cNvSpPr>
              <a:spLocks noChangeArrowheads="1"/>
            </p:cNvSpPr>
            <p:nvPr/>
          </p:nvSpPr>
          <p:spPr bwMode="auto">
            <a:xfrm>
              <a:off x="3600" y="259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L1</a:t>
              </a:r>
              <a:endParaRPr lang="en-US" sz="1400"/>
            </a:p>
          </p:txBody>
        </p:sp>
        <p:sp>
          <p:nvSpPr>
            <p:cNvPr id="2136" name="Oval 88"/>
            <p:cNvSpPr>
              <a:spLocks noChangeArrowheads="1"/>
            </p:cNvSpPr>
            <p:nvPr/>
          </p:nvSpPr>
          <p:spPr bwMode="auto">
            <a:xfrm>
              <a:off x="3360" y="355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A1</a:t>
              </a:r>
              <a:endParaRPr lang="en-US" sz="1400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2487" y="22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Line 90"/>
            <p:cNvSpPr>
              <a:spLocks noChangeShapeType="1"/>
            </p:cNvSpPr>
            <p:nvPr/>
          </p:nvSpPr>
          <p:spPr bwMode="auto">
            <a:xfrm flipH="1">
              <a:off x="2211" y="2703"/>
              <a:ext cx="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 flipV="1">
              <a:off x="1776" y="2391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>
              <a:off x="1773" y="2307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Line 93"/>
            <p:cNvSpPr>
              <a:spLocks noChangeShapeType="1"/>
            </p:cNvSpPr>
            <p:nvPr/>
          </p:nvSpPr>
          <p:spPr bwMode="auto">
            <a:xfrm flipV="1">
              <a:off x="960" y="2400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Line 94"/>
            <p:cNvSpPr>
              <a:spLocks noChangeShapeType="1"/>
            </p:cNvSpPr>
            <p:nvPr/>
          </p:nvSpPr>
          <p:spPr bwMode="auto">
            <a:xfrm>
              <a:off x="960" y="22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3" name="Line 95"/>
            <p:cNvSpPr>
              <a:spLocks noChangeShapeType="1"/>
            </p:cNvSpPr>
            <p:nvPr/>
          </p:nvSpPr>
          <p:spPr bwMode="auto">
            <a:xfrm>
              <a:off x="1155" y="3408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4" name="Line 96"/>
            <p:cNvSpPr>
              <a:spLocks noChangeShapeType="1"/>
            </p:cNvSpPr>
            <p:nvPr/>
          </p:nvSpPr>
          <p:spPr bwMode="auto">
            <a:xfrm>
              <a:off x="2112" y="3408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 flipV="1">
              <a:off x="3501" y="345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 flipV="1">
              <a:off x="3738" y="2463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 flipH="1">
              <a:off x="3549" y="245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>
              <a:off x="374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 flipH="1">
              <a:off x="35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3216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" name="Line 103"/>
            <p:cNvSpPr>
              <a:spLocks noChangeShapeType="1"/>
            </p:cNvSpPr>
            <p:nvPr/>
          </p:nvSpPr>
          <p:spPr bwMode="auto">
            <a:xfrm flipH="1">
              <a:off x="3360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" name="Text Box 104"/>
            <p:cNvSpPr txBox="1">
              <a:spLocks noChangeArrowheads="1"/>
            </p:cNvSpPr>
            <p:nvPr/>
          </p:nvSpPr>
          <p:spPr bwMode="auto">
            <a:xfrm>
              <a:off x="3504" y="3840"/>
              <a:ext cx="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L. Key</a:t>
              </a:r>
              <a:endParaRPr lang="en-US" sz="1400"/>
            </a:p>
          </p:txBody>
        </p:sp>
        <p:graphicFrame>
          <p:nvGraphicFramePr>
            <p:cNvPr id="2153" name="Object 105"/>
            <p:cNvGraphicFramePr>
              <a:graphicFrameLocks noChangeAspect="1"/>
            </p:cNvGraphicFramePr>
            <p:nvPr/>
          </p:nvGraphicFramePr>
          <p:xfrm>
            <a:off x="384" y="912"/>
            <a:ext cx="533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Clip" r:id="rId5" imgW="2701800" imgH="4019400" progId="MS_ClipArt_Gallery.5">
                    <p:embed/>
                  </p:oleObj>
                </mc:Choice>
                <mc:Fallback>
                  <p:oleObj name="Clip" r:id="rId5" imgW="2701800" imgH="4019400" progId="MS_ClipArt_Gallery.5">
                    <p:embed/>
                    <p:pic>
                      <p:nvPicPr>
                        <p:cNvPr id="0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912"/>
                          <a:ext cx="533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" name="AutoShape 106"/>
            <p:cNvSpPr>
              <a:spLocks noChangeArrowheads="1"/>
            </p:cNvSpPr>
            <p:nvPr/>
          </p:nvSpPr>
          <p:spPr bwMode="auto">
            <a:xfrm>
              <a:off x="1008" y="864"/>
              <a:ext cx="1248" cy="432"/>
            </a:xfrm>
            <a:prstGeom prst="wedgeRoundRectCallout">
              <a:avLst>
                <a:gd name="adj1" fmla="val -65306"/>
                <a:gd name="adj2" fmla="val -10417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Let’s discuss </a:t>
              </a:r>
            </a:p>
            <a:p>
              <a:pPr algn="ctr"/>
              <a:r>
                <a:rPr lang="en-US" sz="1400" b="1"/>
                <a:t>this process</a:t>
              </a:r>
            </a:p>
          </p:txBody>
        </p:sp>
        <p:sp>
          <p:nvSpPr>
            <p:cNvPr id="2155" name="Text Box 107"/>
            <p:cNvSpPr txBox="1">
              <a:spLocks noChangeArrowheads="1"/>
            </p:cNvSpPr>
            <p:nvPr/>
          </p:nvSpPr>
          <p:spPr bwMode="auto">
            <a:xfrm>
              <a:off x="4368" y="1968"/>
              <a:ext cx="1056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P </a:t>
              </a:r>
              <a:r>
                <a:rPr lang="en-US" sz="1400" b="1">
                  <a:sym typeface="Symbol" pitchFamily="18" charset="2"/>
                </a:rPr>
                <a:t> 1000 kPa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ym typeface="Symbol" pitchFamily="18" charset="2"/>
                </a:rPr>
                <a:t>T</a:t>
              </a:r>
              <a:r>
                <a:rPr lang="en-US" sz="1400" b="1"/>
                <a:t> </a:t>
              </a:r>
              <a:r>
                <a:rPr lang="en-US" sz="1400" b="1">
                  <a:sym typeface="Symbol" pitchFamily="18" charset="2"/>
                </a:rPr>
                <a:t> 298 K</a:t>
              </a:r>
            </a:p>
          </p:txBody>
        </p:sp>
      </p:grp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609600" y="4800600"/>
            <a:ext cx="1219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5181600" y="6400800"/>
            <a:ext cx="12192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1651000"/>
          <a:ext cx="8610600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6105240" imgH="3194280" progId="Word.Document.8">
                  <p:embed/>
                </p:oleObj>
              </mc:Choice>
              <mc:Fallback>
                <p:oleObj name="Document" r:id="rId3" imgW="6105240" imgH="31942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51000"/>
                        <a:ext cx="8610600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5181600"/>
            <a:ext cx="4572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81000" y="533400"/>
          <a:ext cx="8382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5486400" imgH="713160" progId="Word.Document.8">
                  <p:embed/>
                </p:oleObj>
              </mc:Choice>
              <mc:Fallback>
                <p:oleObj name="Document" r:id="rId3" imgW="5486400" imgH="7131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3820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6248400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The relationship between the flash temperature and the concentration of ethane in the liquid at the base case pressure </a:t>
            </a:r>
          </a:p>
          <a:p>
            <a:pPr>
              <a:spcBef>
                <a:spcPct val="50000"/>
              </a:spcBef>
            </a:pPr>
            <a:r>
              <a:rPr lang="en-US" sz="1200"/>
              <a:t>(1000 kPa).  Changes in methane are compensated by changes in butane of equal magnitude and opposite sign.</a:t>
            </a:r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277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54863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077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Inferential variable when pressure 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9813"/>
            <a:ext cx="65532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9600" y="1143000"/>
          <a:ext cx="80772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5486400" imgH="713160" progId="Word.Document.8">
                  <p:embed/>
                </p:oleObj>
              </mc:Choice>
              <mc:Fallback>
                <p:oleObj name="Document" r:id="rId4" imgW="5486400" imgH="7131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772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17: Inferential Control</a:t>
            </a:r>
            <a:endParaRPr lang="en-US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163</TotalTime>
  <Words>302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Symbol</vt:lpstr>
      <vt:lpstr>Arial</vt:lpstr>
      <vt:lpstr>Blank Presentation.pot</vt:lpstr>
      <vt:lpstr>Microsoft Clip Gallery</vt:lpstr>
      <vt:lpstr>Microsoft Word Document</vt:lpstr>
      <vt:lpstr>Corel Presentations 10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8</cp:revision>
  <dcterms:created xsi:type="dcterms:W3CDTF">2004-04-04T00:27:43Z</dcterms:created>
  <dcterms:modified xsi:type="dcterms:W3CDTF">2013-06-24T21:36:37Z</dcterms:modified>
</cp:coreProperties>
</file>