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4"/>
  </p:notesMasterIdLst>
  <p:sldIdLst>
    <p:sldId id="30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99" r:id="rId12"/>
    <p:sldId id="267" r:id="rId13"/>
    <p:sldId id="292" r:id="rId14"/>
    <p:sldId id="268" r:id="rId15"/>
    <p:sldId id="269" r:id="rId16"/>
    <p:sldId id="270" r:id="rId17"/>
    <p:sldId id="272" r:id="rId18"/>
    <p:sldId id="273" r:id="rId19"/>
    <p:sldId id="302" r:id="rId20"/>
    <p:sldId id="274" r:id="rId21"/>
    <p:sldId id="275" r:id="rId22"/>
    <p:sldId id="276" r:id="rId23"/>
    <p:sldId id="278" r:id="rId24"/>
    <p:sldId id="279" r:id="rId25"/>
    <p:sldId id="281" r:id="rId26"/>
    <p:sldId id="280" r:id="rId27"/>
    <p:sldId id="282" r:id="rId28"/>
    <p:sldId id="283" r:id="rId29"/>
    <p:sldId id="284" r:id="rId30"/>
    <p:sldId id="286" r:id="rId31"/>
    <p:sldId id="293" r:id="rId32"/>
    <p:sldId id="301" r:id="rId33"/>
    <p:sldId id="303" r:id="rId34"/>
    <p:sldId id="287" r:id="rId35"/>
    <p:sldId id="288" r:id="rId36"/>
    <p:sldId id="289" r:id="rId37"/>
    <p:sldId id="290" r:id="rId38"/>
    <p:sldId id="291" r:id="rId39"/>
    <p:sldId id="296" r:id="rId40"/>
    <p:sldId id="297" r:id="rId41"/>
    <p:sldId id="298" r:id="rId42"/>
    <p:sldId id="300" r:id="rId4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DDD"/>
    <a:srgbClr val="D6F2D6"/>
    <a:srgbClr val="FF0000"/>
    <a:srgbClr val="339933"/>
    <a:srgbClr val="CCFFFF"/>
    <a:srgbClr val="FFFFC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48" autoAdjust="0"/>
    <p:restoredTop sz="90929"/>
  </p:normalViewPr>
  <p:slideViewPr>
    <p:cSldViewPr>
      <p:cViewPr varScale="1">
        <p:scale>
          <a:sx n="60" d="100"/>
          <a:sy n="60" d="100"/>
        </p:scale>
        <p:origin x="-184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8AD28C7-C1A3-4F74-BDB6-13CD3F7191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821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460B208-052A-4FC6-9BEF-E0F9647B5083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450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2BDD02C-0B7C-4A36-AD14-BEBE5199A535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542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626FC0B-F118-439C-9506-865D67B40692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552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C74AB36-D53C-4A36-9D1D-62BC74C1D387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563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2111B88-E6C9-4798-9F08-4E0167232AF4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573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A049289-ABCB-455C-8F04-2467BE125447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583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A629607-7D4C-4C54-B506-4E042345FB1A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593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1839C3F-8D5F-47D8-9FFC-0F74D1F9F939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604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04995A4-221B-4CA9-8543-F44FE7601886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614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20341E8-45A3-4444-BCE1-8380964FB6AE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624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DBE1A2C-B2F2-451E-9224-F5B2A457A284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634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654F20B-3D38-417B-9A7D-EFFF6C9A5311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460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D4A0758-824A-4E75-B05F-3BA9215C505C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645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CF9A0B0-9DBD-4CBF-8BC4-C61260C1C7B4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655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06AE5C4-6BCF-4363-8A27-12F07DF0CDFB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665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EEF20A4-F174-4C3D-AFE2-E55E99C90C57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675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54523AA-EC6B-4129-8C0C-E15C9D7B388A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686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E5C17C3-6273-4952-B0F8-B54782972733}" type="slidenum">
              <a:rPr lang="en-US" sz="1200"/>
              <a:pPr/>
              <a:t>26</a:t>
            </a:fld>
            <a:endParaRPr lang="en-US" sz="1200"/>
          </a:p>
        </p:txBody>
      </p:sp>
      <p:sp>
        <p:nvSpPr>
          <p:cNvPr id="696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41E81F4-0C4B-460A-BF22-6F2EE782E50B}" type="slidenum">
              <a:rPr lang="en-US" sz="1200"/>
              <a:pPr/>
              <a:t>27</a:t>
            </a:fld>
            <a:endParaRPr lang="en-US" sz="1200"/>
          </a:p>
        </p:txBody>
      </p:sp>
      <p:sp>
        <p:nvSpPr>
          <p:cNvPr id="706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CFD193C-A505-46FA-9E96-5D07D57AFF31}" type="slidenum">
              <a:rPr lang="en-US" sz="1200"/>
              <a:pPr/>
              <a:t>28</a:t>
            </a:fld>
            <a:endParaRPr lang="en-US" sz="1200"/>
          </a:p>
        </p:txBody>
      </p:sp>
      <p:sp>
        <p:nvSpPr>
          <p:cNvPr id="716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6E63779-E9B6-4F98-95D8-6CE0DEEC5956}" type="slidenum">
              <a:rPr lang="en-US" sz="1200"/>
              <a:pPr/>
              <a:t>29</a:t>
            </a:fld>
            <a:endParaRPr lang="en-US" sz="1200"/>
          </a:p>
        </p:txBody>
      </p:sp>
      <p:sp>
        <p:nvSpPr>
          <p:cNvPr id="727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B6DBF24-6958-4E2E-8844-46CA93D86263}" type="slidenum">
              <a:rPr lang="en-US" sz="1200"/>
              <a:pPr/>
              <a:t>30</a:t>
            </a:fld>
            <a:endParaRPr lang="en-US" sz="1200"/>
          </a:p>
        </p:txBody>
      </p:sp>
      <p:sp>
        <p:nvSpPr>
          <p:cNvPr id="737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F3199F5-7469-47E8-ABD0-C433B6C3531D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471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D7E4A34-B252-4A75-B257-70DF0611DA8A}" type="slidenum">
              <a:rPr lang="en-US" sz="1200"/>
              <a:pPr/>
              <a:t>31</a:t>
            </a:fld>
            <a:endParaRPr lang="en-US" sz="1200"/>
          </a:p>
        </p:txBody>
      </p:sp>
      <p:sp>
        <p:nvSpPr>
          <p:cNvPr id="747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3784778-A1DE-4370-8F80-98267ACAB73D}" type="slidenum">
              <a:rPr lang="en-US" sz="1200"/>
              <a:pPr/>
              <a:t>32</a:t>
            </a:fld>
            <a:endParaRPr lang="en-US" sz="1200"/>
          </a:p>
        </p:txBody>
      </p:sp>
      <p:sp>
        <p:nvSpPr>
          <p:cNvPr id="757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ACA15AA-D34F-4446-ACDF-7FEBCCEE56B2}" type="slidenum">
              <a:rPr lang="en-US" sz="1200"/>
              <a:pPr/>
              <a:t>33</a:t>
            </a:fld>
            <a:endParaRPr lang="en-US" sz="1200"/>
          </a:p>
        </p:txBody>
      </p:sp>
      <p:sp>
        <p:nvSpPr>
          <p:cNvPr id="768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7B23FD3-DE38-4FB1-9173-F5D3D7398080}" type="slidenum">
              <a:rPr lang="en-US" sz="1200"/>
              <a:pPr/>
              <a:t>34</a:t>
            </a:fld>
            <a:endParaRPr lang="en-US" sz="1200"/>
          </a:p>
        </p:txBody>
      </p:sp>
      <p:sp>
        <p:nvSpPr>
          <p:cNvPr id="778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5F9F98B-6378-4F6E-BED6-03EB39A3D012}" type="slidenum">
              <a:rPr lang="en-US" sz="1200"/>
              <a:pPr/>
              <a:t>35</a:t>
            </a:fld>
            <a:endParaRPr lang="en-US" sz="1200"/>
          </a:p>
        </p:txBody>
      </p:sp>
      <p:sp>
        <p:nvSpPr>
          <p:cNvPr id="788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2D31FBB-A7FA-4ABE-AB95-3FB78427180E}" type="slidenum">
              <a:rPr lang="en-US" sz="1200"/>
              <a:pPr/>
              <a:t>36</a:t>
            </a:fld>
            <a:endParaRPr lang="en-US" sz="1200"/>
          </a:p>
        </p:txBody>
      </p:sp>
      <p:sp>
        <p:nvSpPr>
          <p:cNvPr id="798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E4D80BD-4279-4563-B9D5-7F48C8A84567}" type="slidenum">
              <a:rPr lang="en-US" sz="1200"/>
              <a:pPr/>
              <a:t>37</a:t>
            </a:fld>
            <a:endParaRPr lang="en-US" sz="1200"/>
          </a:p>
        </p:txBody>
      </p:sp>
      <p:sp>
        <p:nvSpPr>
          <p:cNvPr id="808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DCBE8FF-D53C-46AD-852C-305BFEDE23D1}" type="slidenum">
              <a:rPr lang="en-US" sz="1200"/>
              <a:pPr/>
              <a:t>38</a:t>
            </a:fld>
            <a:endParaRPr lang="en-US" sz="1200"/>
          </a:p>
        </p:txBody>
      </p:sp>
      <p:sp>
        <p:nvSpPr>
          <p:cNvPr id="819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62B478F-FFDF-4186-82E6-83EBC3EA0C46}" type="slidenum">
              <a:rPr lang="en-US" sz="1200"/>
              <a:pPr/>
              <a:t>39</a:t>
            </a:fld>
            <a:endParaRPr lang="en-US" sz="1200"/>
          </a:p>
        </p:txBody>
      </p:sp>
      <p:sp>
        <p:nvSpPr>
          <p:cNvPr id="829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AE87223-FB3C-401E-BD02-95D7F446E2B1}" type="slidenum">
              <a:rPr lang="en-US" sz="1200"/>
              <a:pPr/>
              <a:t>40</a:t>
            </a:fld>
            <a:endParaRPr lang="en-US" sz="1200"/>
          </a:p>
        </p:txBody>
      </p:sp>
      <p:sp>
        <p:nvSpPr>
          <p:cNvPr id="839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2F17945-96A6-49E9-B75E-C333CD72F6ED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481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BADB955-ACD5-472C-B44B-E9FD6B296D7E}" type="slidenum">
              <a:rPr lang="en-US" sz="1200"/>
              <a:pPr/>
              <a:t>41</a:t>
            </a:fld>
            <a:endParaRPr lang="en-US" sz="1200"/>
          </a:p>
        </p:txBody>
      </p:sp>
      <p:sp>
        <p:nvSpPr>
          <p:cNvPr id="849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8B60CE5-82DE-45E2-B8DF-87BCF1EC6B41}" type="slidenum">
              <a:rPr lang="en-US" sz="1200"/>
              <a:pPr/>
              <a:t>42</a:t>
            </a:fld>
            <a:endParaRPr lang="en-US" sz="1200"/>
          </a:p>
        </p:txBody>
      </p:sp>
      <p:sp>
        <p:nvSpPr>
          <p:cNvPr id="860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602850C-0267-4C69-938A-78A23A47178C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491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0D93536-2EF1-426F-9A1D-F7D21631BB5E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501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C8DB477-9775-46A9-AEE8-1D6E403E7538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512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2CFC7FF-CA8F-4619-90C1-B78A64156637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522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9018A7B-1248-401C-ADC3-8CED3A4E9005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532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16FAC-3D61-42B7-8A61-DFFB9C39D3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69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3A459-A641-41C6-BCB3-364AA9391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520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31553-F300-4EF7-AD11-48B288A81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56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C2229-3AFC-463B-B4E0-6536ED8295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896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EBBD1-5990-402B-936D-79CAA53171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683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8A286-07B7-47FA-96AE-DDDBAEE313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371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6BEF1-1245-48DE-A5DF-102CCB4F71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136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CEFFC-2D9C-4A4D-B470-A6FFAF7EF8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67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7D97A-8808-40F1-9B55-23392089DB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323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BD167-B453-425D-8D0F-9B918A4F92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928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92FF0-0B71-4F35-A03B-F7C237C944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180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8E073976-47B4-4F91-8C3B-5DB533FDF9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8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9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1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2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3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5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6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7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8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5" y="1978025"/>
            <a:ext cx="2667000" cy="348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371475" y="190500"/>
            <a:ext cx="8382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rgbClr val="000000"/>
                </a:solidFill>
                <a:latin typeface="Calibri" pitchFamily="34" charset="0"/>
              </a:rPr>
              <a:t>Process Control: Designing Process and Control Systems  for Dynamic Performance </a:t>
            </a:r>
          </a:p>
          <a:p>
            <a:pPr algn="ctr" eaLnBrk="1" hangingPunct="1"/>
            <a:endParaRPr lang="en-US" sz="1200" b="1" dirty="0">
              <a:solidFill>
                <a:srgbClr val="000000"/>
              </a:solidFill>
              <a:latin typeface="Calibri" pitchFamily="34" charset="0"/>
            </a:endParaRPr>
          </a:p>
          <a:p>
            <a:pPr algn="ctr" eaLnBrk="1" hangingPunct="1"/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Chapter </a:t>
            </a:r>
            <a:r>
              <a:rPr lang="en-US" sz="2800" b="1" dirty="0" smtClean="0">
                <a:solidFill>
                  <a:srgbClr val="000000"/>
                </a:solidFill>
                <a:latin typeface="Calibri" pitchFamily="34" charset="0"/>
              </a:rPr>
              <a:t>15. </a:t>
            </a:r>
            <a:r>
              <a:rPr lang="en-US" sz="2800" b="1" dirty="0" err="1" smtClean="0">
                <a:solidFill>
                  <a:srgbClr val="000000"/>
                </a:solidFill>
                <a:latin typeface="Calibri" pitchFamily="34" charset="0"/>
              </a:rPr>
              <a:t>Feedforward</a:t>
            </a:r>
            <a:r>
              <a:rPr lang="en-US" sz="2800" b="1" dirty="0" smtClean="0">
                <a:solidFill>
                  <a:srgbClr val="000000"/>
                </a:solidFill>
                <a:latin typeface="Calibri" pitchFamily="34" charset="0"/>
              </a:rPr>
              <a:t> Control</a:t>
            </a:r>
            <a:endParaRPr lang="en-US" sz="28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304800" y="5743575"/>
            <a:ext cx="8534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1800" b="1">
                <a:solidFill>
                  <a:srgbClr val="000000"/>
                </a:solidFill>
                <a:latin typeface="Calibri" pitchFamily="34" charset="0"/>
              </a:rPr>
              <a:t>Copyright © Thomas Marlin 2013</a:t>
            </a:r>
          </a:p>
          <a:p>
            <a:pPr algn="ctr" eaLnBrk="1" hangingPunct="1"/>
            <a:r>
              <a:rPr lang="en-US" sz="1800">
                <a:solidFill>
                  <a:srgbClr val="000000"/>
                </a:solidFill>
                <a:latin typeface="Calibri" pitchFamily="34" charset="0"/>
              </a:rPr>
              <a:t>The copyright holder provides a royalty-free license for use of this material at non-profit educational institutions</a:t>
            </a:r>
          </a:p>
        </p:txBody>
      </p:sp>
    </p:spTree>
    <p:extLst>
      <p:ext uri="{BB962C8B-B14F-4D97-AF65-F5344CB8AC3E}">
        <p14:creationId xmlns:p14="http://schemas.microsoft.com/office/powerpoint/2010/main" val="1202429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685800" y="3810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15: FEEDFORWARD CONTROL</a:t>
            </a:r>
            <a:endParaRPr lang="en-US" sz="3200"/>
          </a:p>
        </p:txBody>
      </p:sp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1143000" y="1295400"/>
          <a:ext cx="6553200" cy="124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5" name="Equation" r:id="rId4" imgW="2336800" imgH="444500" progId="Equation.3">
                  <p:embed/>
                </p:oleObj>
              </mc:Choice>
              <mc:Fallback>
                <p:oleObj name="Equation" r:id="rId4" imgW="2336800" imgH="4445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295400"/>
                        <a:ext cx="6553200" cy="1241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2225675" y="3790950"/>
          <a:ext cx="4164013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6" name="Equation" r:id="rId6" imgW="1549400" imgH="419100" progId="Equation.3">
                  <p:embed/>
                </p:oleObj>
              </mc:Choice>
              <mc:Fallback>
                <p:oleObj name="Equation" r:id="rId6" imgW="1549400" imgH="4191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5675" y="3790950"/>
                        <a:ext cx="4164013" cy="112712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245" name="Group 12"/>
          <p:cNvGrpSpPr>
            <a:grpSpLocks/>
          </p:cNvGrpSpPr>
          <p:nvPr/>
        </p:nvGrpSpPr>
        <p:grpSpPr bwMode="auto">
          <a:xfrm>
            <a:off x="838200" y="4648200"/>
            <a:ext cx="617538" cy="1085850"/>
            <a:chOff x="528" y="3103"/>
            <a:chExt cx="442" cy="774"/>
          </a:xfrm>
        </p:grpSpPr>
        <p:sp>
          <p:nvSpPr>
            <p:cNvPr id="10257" name="Freeform 13"/>
            <p:cNvSpPr>
              <a:spLocks/>
            </p:cNvSpPr>
            <p:nvPr/>
          </p:nvSpPr>
          <p:spPr bwMode="auto">
            <a:xfrm>
              <a:off x="558" y="3134"/>
              <a:ext cx="151" cy="179"/>
            </a:xfrm>
            <a:custGeom>
              <a:avLst/>
              <a:gdLst>
                <a:gd name="T0" fmla="*/ 100 w 453"/>
                <a:gd name="T1" fmla="*/ 45 h 538"/>
                <a:gd name="T2" fmla="*/ 88 w 453"/>
                <a:gd name="T3" fmla="*/ 26 h 538"/>
                <a:gd name="T4" fmla="*/ 67 w 453"/>
                <a:gd name="T5" fmla="*/ 14 h 538"/>
                <a:gd name="T6" fmla="*/ 45 w 453"/>
                <a:gd name="T7" fmla="*/ 12 h 538"/>
                <a:gd name="T8" fmla="*/ 23 w 453"/>
                <a:gd name="T9" fmla="*/ 19 h 538"/>
                <a:gd name="T10" fmla="*/ 7 w 453"/>
                <a:gd name="T11" fmla="*/ 38 h 538"/>
                <a:gd name="T12" fmla="*/ 0 w 453"/>
                <a:gd name="T13" fmla="*/ 71 h 538"/>
                <a:gd name="T14" fmla="*/ 6 w 453"/>
                <a:gd name="T15" fmla="*/ 110 h 538"/>
                <a:gd name="T16" fmla="*/ 19 w 453"/>
                <a:gd name="T17" fmla="*/ 144 h 538"/>
                <a:gd name="T18" fmla="*/ 37 w 453"/>
                <a:gd name="T19" fmla="*/ 163 h 538"/>
                <a:gd name="T20" fmla="*/ 61 w 453"/>
                <a:gd name="T21" fmla="*/ 176 h 538"/>
                <a:gd name="T22" fmla="*/ 82 w 453"/>
                <a:gd name="T23" fmla="*/ 179 h 538"/>
                <a:gd name="T24" fmla="*/ 110 w 453"/>
                <a:gd name="T25" fmla="*/ 170 h 538"/>
                <a:gd name="T26" fmla="*/ 119 w 453"/>
                <a:gd name="T27" fmla="*/ 155 h 538"/>
                <a:gd name="T28" fmla="*/ 125 w 453"/>
                <a:gd name="T29" fmla="*/ 127 h 538"/>
                <a:gd name="T30" fmla="*/ 124 w 453"/>
                <a:gd name="T31" fmla="*/ 91 h 538"/>
                <a:gd name="T32" fmla="*/ 114 w 453"/>
                <a:gd name="T33" fmla="*/ 59 h 538"/>
                <a:gd name="T34" fmla="*/ 151 w 453"/>
                <a:gd name="T35" fmla="*/ 16 h 538"/>
                <a:gd name="T36" fmla="*/ 151 w 453"/>
                <a:gd name="T37" fmla="*/ 7 h 538"/>
                <a:gd name="T38" fmla="*/ 143 w 453"/>
                <a:gd name="T39" fmla="*/ 0 h 538"/>
                <a:gd name="T40" fmla="*/ 135 w 453"/>
                <a:gd name="T41" fmla="*/ 3 h 538"/>
                <a:gd name="T42" fmla="*/ 100 w 453"/>
                <a:gd name="T43" fmla="*/ 45 h 53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53" h="538">
                  <a:moveTo>
                    <a:pt x="299" y="135"/>
                  </a:moveTo>
                  <a:lnTo>
                    <a:pt x="265" y="78"/>
                  </a:lnTo>
                  <a:lnTo>
                    <a:pt x="200" y="42"/>
                  </a:lnTo>
                  <a:lnTo>
                    <a:pt x="135" y="36"/>
                  </a:lnTo>
                  <a:lnTo>
                    <a:pt x="70" y="57"/>
                  </a:lnTo>
                  <a:lnTo>
                    <a:pt x="22" y="114"/>
                  </a:lnTo>
                  <a:lnTo>
                    <a:pt x="0" y="212"/>
                  </a:lnTo>
                  <a:lnTo>
                    <a:pt x="17" y="331"/>
                  </a:lnTo>
                  <a:lnTo>
                    <a:pt x="58" y="434"/>
                  </a:lnTo>
                  <a:lnTo>
                    <a:pt x="111" y="491"/>
                  </a:lnTo>
                  <a:lnTo>
                    <a:pt x="182" y="528"/>
                  </a:lnTo>
                  <a:lnTo>
                    <a:pt x="247" y="538"/>
                  </a:lnTo>
                  <a:lnTo>
                    <a:pt x="329" y="511"/>
                  </a:lnTo>
                  <a:lnTo>
                    <a:pt x="358" y="466"/>
                  </a:lnTo>
                  <a:lnTo>
                    <a:pt x="376" y="383"/>
                  </a:lnTo>
                  <a:lnTo>
                    <a:pt x="371" y="274"/>
                  </a:lnTo>
                  <a:lnTo>
                    <a:pt x="341" y="176"/>
                  </a:lnTo>
                  <a:lnTo>
                    <a:pt x="453" y="47"/>
                  </a:lnTo>
                  <a:lnTo>
                    <a:pt x="453" y="21"/>
                  </a:lnTo>
                  <a:lnTo>
                    <a:pt x="429" y="0"/>
                  </a:lnTo>
                  <a:lnTo>
                    <a:pt x="406" y="10"/>
                  </a:lnTo>
                  <a:lnTo>
                    <a:pt x="299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8" name="Freeform 14"/>
            <p:cNvSpPr>
              <a:spLocks/>
            </p:cNvSpPr>
            <p:nvPr/>
          </p:nvSpPr>
          <p:spPr bwMode="auto">
            <a:xfrm rot="1793546">
              <a:off x="771" y="3103"/>
              <a:ext cx="199" cy="309"/>
            </a:xfrm>
            <a:custGeom>
              <a:avLst/>
              <a:gdLst>
                <a:gd name="T0" fmla="*/ 20 w 595"/>
                <a:gd name="T1" fmla="*/ 309 h 928"/>
                <a:gd name="T2" fmla="*/ 4 w 595"/>
                <a:gd name="T3" fmla="*/ 305 h 928"/>
                <a:gd name="T4" fmla="*/ 0 w 595"/>
                <a:gd name="T5" fmla="*/ 286 h 928"/>
                <a:gd name="T6" fmla="*/ 25 w 595"/>
                <a:gd name="T7" fmla="*/ 250 h 928"/>
                <a:gd name="T8" fmla="*/ 61 w 595"/>
                <a:gd name="T9" fmla="*/ 192 h 928"/>
                <a:gd name="T10" fmla="*/ 91 w 595"/>
                <a:gd name="T11" fmla="*/ 146 h 928"/>
                <a:gd name="T12" fmla="*/ 114 w 595"/>
                <a:gd name="T13" fmla="*/ 89 h 928"/>
                <a:gd name="T14" fmla="*/ 146 w 595"/>
                <a:gd name="T15" fmla="*/ 55 h 928"/>
                <a:gd name="T16" fmla="*/ 179 w 595"/>
                <a:gd name="T17" fmla="*/ 5 h 928"/>
                <a:gd name="T18" fmla="*/ 185 w 595"/>
                <a:gd name="T19" fmla="*/ 0 h 928"/>
                <a:gd name="T20" fmla="*/ 197 w 595"/>
                <a:gd name="T21" fmla="*/ 1 h 928"/>
                <a:gd name="T22" fmla="*/ 199 w 595"/>
                <a:gd name="T23" fmla="*/ 10 h 928"/>
                <a:gd name="T24" fmla="*/ 158 w 595"/>
                <a:gd name="T25" fmla="*/ 55 h 928"/>
                <a:gd name="T26" fmla="*/ 156 w 595"/>
                <a:gd name="T27" fmla="*/ 74 h 928"/>
                <a:gd name="T28" fmla="*/ 168 w 595"/>
                <a:gd name="T29" fmla="*/ 93 h 928"/>
                <a:gd name="T30" fmla="*/ 168 w 595"/>
                <a:gd name="T31" fmla="*/ 110 h 928"/>
                <a:gd name="T32" fmla="*/ 156 w 595"/>
                <a:gd name="T33" fmla="*/ 120 h 928"/>
                <a:gd name="T34" fmla="*/ 126 w 595"/>
                <a:gd name="T35" fmla="*/ 134 h 928"/>
                <a:gd name="T36" fmla="*/ 112 w 595"/>
                <a:gd name="T37" fmla="*/ 137 h 928"/>
                <a:gd name="T38" fmla="*/ 106 w 595"/>
                <a:gd name="T39" fmla="*/ 147 h 928"/>
                <a:gd name="T40" fmla="*/ 91 w 595"/>
                <a:gd name="T41" fmla="*/ 188 h 928"/>
                <a:gd name="T42" fmla="*/ 75 w 595"/>
                <a:gd name="T43" fmla="*/ 226 h 928"/>
                <a:gd name="T44" fmla="*/ 55 w 595"/>
                <a:gd name="T45" fmla="*/ 271 h 928"/>
                <a:gd name="T46" fmla="*/ 30 w 595"/>
                <a:gd name="T47" fmla="*/ 309 h 928"/>
                <a:gd name="T48" fmla="*/ 20 w 595"/>
                <a:gd name="T49" fmla="*/ 309 h 92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95" h="928">
                  <a:moveTo>
                    <a:pt x="59" y="928"/>
                  </a:moveTo>
                  <a:lnTo>
                    <a:pt x="11" y="917"/>
                  </a:lnTo>
                  <a:lnTo>
                    <a:pt x="0" y="860"/>
                  </a:lnTo>
                  <a:lnTo>
                    <a:pt x="76" y="752"/>
                  </a:lnTo>
                  <a:lnTo>
                    <a:pt x="183" y="577"/>
                  </a:lnTo>
                  <a:lnTo>
                    <a:pt x="271" y="437"/>
                  </a:lnTo>
                  <a:lnTo>
                    <a:pt x="341" y="268"/>
                  </a:lnTo>
                  <a:lnTo>
                    <a:pt x="436" y="164"/>
                  </a:lnTo>
                  <a:lnTo>
                    <a:pt x="536" y="15"/>
                  </a:lnTo>
                  <a:lnTo>
                    <a:pt x="554" y="0"/>
                  </a:lnTo>
                  <a:lnTo>
                    <a:pt x="589" y="4"/>
                  </a:lnTo>
                  <a:lnTo>
                    <a:pt x="595" y="31"/>
                  </a:lnTo>
                  <a:lnTo>
                    <a:pt x="471" y="164"/>
                  </a:lnTo>
                  <a:lnTo>
                    <a:pt x="465" y="221"/>
                  </a:lnTo>
                  <a:lnTo>
                    <a:pt x="501" y="278"/>
                  </a:lnTo>
                  <a:lnTo>
                    <a:pt x="501" y="329"/>
                  </a:lnTo>
                  <a:lnTo>
                    <a:pt x="465" y="361"/>
                  </a:lnTo>
                  <a:lnTo>
                    <a:pt x="377" y="401"/>
                  </a:lnTo>
                  <a:lnTo>
                    <a:pt x="336" y="412"/>
                  </a:lnTo>
                  <a:lnTo>
                    <a:pt x="317" y="442"/>
                  </a:lnTo>
                  <a:lnTo>
                    <a:pt x="271" y="566"/>
                  </a:lnTo>
                  <a:lnTo>
                    <a:pt x="224" y="680"/>
                  </a:lnTo>
                  <a:lnTo>
                    <a:pt x="165" y="814"/>
                  </a:lnTo>
                  <a:lnTo>
                    <a:pt x="89" y="928"/>
                  </a:lnTo>
                  <a:lnTo>
                    <a:pt x="59" y="9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9" name="Freeform 15"/>
            <p:cNvSpPr>
              <a:spLocks/>
            </p:cNvSpPr>
            <p:nvPr/>
          </p:nvSpPr>
          <p:spPr bwMode="auto">
            <a:xfrm>
              <a:off x="528" y="3340"/>
              <a:ext cx="117" cy="279"/>
            </a:xfrm>
            <a:custGeom>
              <a:avLst/>
              <a:gdLst>
                <a:gd name="T0" fmla="*/ 53 w 350"/>
                <a:gd name="T1" fmla="*/ 22 h 836"/>
                <a:gd name="T2" fmla="*/ 75 w 350"/>
                <a:gd name="T3" fmla="*/ 5 h 836"/>
                <a:gd name="T4" fmla="*/ 99 w 350"/>
                <a:gd name="T5" fmla="*/ 0 h 836"/>
                <a:gd name="T6" fmla="*/ 115 w 350"/>
                <a:gd name="T7" fmla="*/ 5 h 836"/>
                <a:gd name="T8" fmla="*/ 117 w 350"/>
                <a:gd name="T9" fmla="*/ 16 h 836"/>
                <a:gd name="T10" fmla="*/ 103 w 350"/>
                <a:gd name="T11" fmla="*/ 38 h 836"/>
                <a:gd name="T12" fmla="*/ 85 w 350"/>
                <a:gd name="T13" fmla="*/ 38 h 836"/>
                <a:gd name="T14" fmla="*/ 67 w 350"/>
                <a:gd name="T15" fmla="*/ 48 h 836"/>
                <a:gd name="T16" fmla="*/ 43 w 350"/>
                <a:gd name="T17" fmla="*/ 77 h 836"/>
                <a:gd name="T18" fmla="*/ 27 w 350"/>
                <a:gd name="T19" fmla="*/ 110 h 836"/>
                <a:gd name="T20" fmla="*/ 27 w 350"/>
                <a:gd name="T21" fmla="*/ 124 h 836"/>
                <a:gd name="T22" fmla="*/ 37 w 350"/>
                <a:gd name="T23" fmla="*/ 140 h 836"/>
                <a:gd name="T24" fmla="*/ 64 w 350"/>
                <a:gd name="T25" fmla="*/ 154 h 836"/>
                <a:gd name="T26" fmla="*/ 87 w 350"/>
                <a:gd name="T27" fmla="*/ 166 h 836"/>
                <a:gd name="T28" fmla="*/ 113 w 350"/>
                <a:gd name="T29" fmla="*/ 188 h 836"/>
                <a:gd name="T30" fmla="*/ 115 w 350"/>
                <a:gd name="T31" fmla="*/ 207 h 836"/>
                <a:gd name="T32" fmla="*/ 91 w 350"/>
                <a:gd name="T33" fmla="*/ 219 h 836"/>
                <a:gd name="T34" fmla="*/ 74 w 350"/>
                <a:gd name="T35" fmla="*/ 233 h 836"/>
                <a:gd name="T36" fmla="*/ 67 w 350"/>
                <a:gd name="T37" fmla="*/ 245 h 836"/>
                <a:gd name="T38" fmla="*/ 72 w 350"/>
                <a:gd name="T39" fmla="*/ 257 h 836"/>
                <a:gd name="T40" fmla="*/ 64 w 350"/>
                <a:gd name="T41" fmla="*/ 274 h 836"/>
                <a:gd name="T42" fmla="*/ 51 w 350"/>
                <a:gd name="T43" fmla="*/ 279 h 836"/>
                <a:gd name="T44" fmla="*/ 45 w 350"/>
                <a:gd name="T45" fmla="*/ 276 h 836"/>
                <a:gd name="T46" fmla="*/ 47 w 350"/>
                <a:gd name="T47" fmla="*/ 246 h 836"/>
                <a:gd name="T48" fmla="*/ 59 w 350"/>
                <a:gd name="T49" fmla="*/ 226 h 836"/>
                <a:gd name="T50" fmla="*/ 82 w 350"/>
                <a:gd name="T51" fmla="*/ 209 h 836"/>
                <a:gd name="T52" fmla="*/ 93 w 350"/>
                <a:gd name="T53" fmla="*/ 203 h 836"/>
                <a:gd name="T54" fmla="*/ 83 w 350"/>
                <a:gd name="T55" fmla="*/ 178 h 836"/>
                <a:gd name="T56" fmla="*/ 66 w 350"/>
                <a:gd name="T57" fmla="*/ 167 h 836"/>
                <a:gd name="T58" fmla="*/ 34 w 350"/>
                <a:gd name="T59" fmla="*/ 157 h 836"/>
                <a:gd name="T60" fmla="*/ 12 w 350"/>
                <a:gd name="T61" fmla="*/ 141 h 836"/>
                <a:gd name="T62" fmla="*/ 0 w 350"/>
                <a:gd name="T63" fmla="*/ 117 h 836"/>
                <a:gd name="T64" fmla="*/ 8 w 350"/>
                <a:gd name="T65" fmla="*/ 95 h 836"/>
                <a:gd name="T66" fmla="*/ 30 w 350"/>
                <a:gd name="T67" fmla="*/ 60 h 836"/>
                <a:gd name="T68" fmla="*/ 47 w 350"/>
                <a:gd name="T69" fmla="*/ 33 h 836"/>
                <a:gd name="T70" fmla="*/ 53 w 350"/>
                <a:gd name="T71" fmla="*/ 22 h 8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50" h="836">
                  <a:moveTo>
                    <a:pt x="160" y="66"/>
                  </a:moveTo>
                  <a:lnTo>
                    <a:pt x="225" y="15"/>
                  </a:lnTo>
                  <a:lnTo>
                    <a:pt x="296" y="0"/>
                  </a:lnTo>
                  <a:lnTo>
                    <a:pt x="344" y="15"/>
                  </a:lnTo>
                  <a:lnTo>
                    <a:pt x="350" y="47"/>
                  </a:lnTo>
                  <a:lnTo>
                    <a:pt x="309" y="113"/>
                  </a:lnTo>
                  <a:lnTo>
                    <a:pt x="255" y="113"/>
                  </a:lnTo>
                  <a:lnTo>
                    <a:pt x="201" y="144"/>
                  </a:lnTo>
                  <a:lnTo>
                    <a:pt x="130" y="232"/>
                  </a:lnTo>
                  <a:lnTo>
                    <a:pt x="82" y="331"/>
                  </a:lnTo>
                  <a:lnTo>
                    <a:pt x="82" y="371"/>
                  </a:lnTo>
                  <a:lnTo>
                    <a:pt x="112" y="418"/>
                  </a:lnTo>
                  <a:lnTo>
                    <a:pt x="190" y="460"/>
                  </a:lnTo>
                  <a:lnTo>
                    <a:pt x="261" y="496"/>
                  </a:lnTo>
                  <a:lnTo>
                    <a:pt x="339" y="562"/>
                  </a:lnTo>
                  <a:lnTo>
                    <a:pt x="344" y="619"/>
                  </a:lnTo>
                  <a:lnTo>
                    <a:pt x="272" y="656"/>
                  </a:lnTo>
                  <a:lnTo>
                    <a:pt x="220" y="697"/>
                  </a:lnTo>
                  <a:lnTo>
                    <a:pt x="201" y="733"/>
                  </a:lnTo>
                  <a:lnTo>
                    <a:pt x="214" y="770"/>
                  </a:lnTo>
                  <a:lnTo>
                    <a:pt x="190" y="821"/>
                  </a:lnTo>
                  <a:lnTo>
                    <a:pt x="154" y="836"/>
                  </a:lnTo>
                  <a:lnTo>
                    <a:pt x="136" y="827"/>
                  </a:lnTo>
                  <a:lnTo>
                    <a:pt x="142" y="738"/>
                  </a:lnTo>
                  <a:lnTo>
                    <a:pt x="177" y="676"/>
                  </a:lnTo>
                  <a:lnTo>
                    <a:pt x="244" y="625"/>
                  </a:lnTo>
                  <a:lnTo>
                    <a:pt x="279" y="609"/>
                  </a:lnTo>
                  <a:lnTo>
                    <a:pt x="249" y="532"/>
                  </a:lnTo>
                  <a:lnTo>
                    <a:pt x="196" y="501"/>
                  </a:lnTo>
                  <a:lnTo>
                    <a:pt x="101" y="469"/>
                  </a:lnTo>
                  <a:lnTo>
                    <a:pt x="35" y="423"/>
                  </a:lnTo>
                  <a:lnTo>
                    <a:pt x="0" y="351"/>
                  </a:lnTo>
                  <a:lnTo>
                    <a:pt x="24" y="284"/>
                  </a:lnTo>
                  <a:lnTo>
                    <a:pt x="89" y="180"/>
                  </a:lnTo>
                  <a:lnTo>
                    <a:pt x="142" y="98"/>
                  </a:lnTo>
                  <a:lnTo>
                    <a:pt x="160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0" name="Freeform 16"/>
            <p:cNvSpPr>
              <a:spLocks/>
            </p:cNvSpPr>
            <p:nvPr/>
          </p:nvSpPr>
          <p:spPr bwMode="auto">
            <a:xfrm>
              <a:off x="648" y="3318"/>
              <a:ext cx="122" cy="249"/>
            </a:xfrm>
            <a:custGeom>
              <a:avLst/>
              <a:gdLst>
                <a:gd name="T0" fmla="*/ 10 w 366"/>
                <a:gd name="T1" fmla="*/ 10 h 748"/>
                <a:gd name="T2" fmla="*/ 29 w 366"/>
                <a:gd name="T3" fmla="*/ 1 h 748"/>
                <a:gd name="T4" fmla="*/ 45 w 366"/>
                <a:gd name="T5" fmla="*/ 0 h 748"/>
                <a:gd name="T6" fmla="*/ 73 w 366"/>
                <a:gd name="T7" fmla="*/ 15 h 748"/>
                <a:gd name="T8" fmla="*/ 89 w 366"/>
                <a:gd name="T9" fmla="*/ 31 h 748"/>
                <a:gd name="T10" fmla="*/ 101 w 366"/>
                <a:gd name="T11" fmla="*/ 53 h 748"/>
                <a:gd name="T12" fmla="*/ 110 w 366"/>
                <a:gd name="T13" fmla="*/ 82 h 748"/>
                <a:gd name="T14" fmla="*/ 120 w 366"/>
                <a:gd name="T15" fmla="*/ 127 h 748"/>
                <a:gd name="T16" fmla="*/ 122 w 366"/>
                <a:gd name="T17" fmla="*/ 177 h 748"/>
                <a:gd name="T18" fmla="*/ 116 w 366"/>
                <a:gd name="T19" fmla="*/ 209 h 748"/>
                <a:gd name="T20" fmla="*/ 107 w 366"/>
                <a:gd name="T21" fmla="*/ 225 h 748"/>
                <a:gd name="T22" fmla="*/ 81 w 366"/>
                <a:gd name="T23" fmla="*/ 240 h 748"/>
                <a:gd name="T24" fmla="*/ 53 w 366"/>
                <a:gd name="T25" fmla="*/ 249 h 748"/>
                <a:gd name="T26" fmla="*/ 36 w 366"/>
                <a:gd name="T27" fmla="*/ 249 h 748"/>
                <a:gd name="T28" fmla="*/ 20 w 366"/>
                <a:gd name="T29" fmla="*/ 245 h 748"/>
                <a:gd name="T30" fmla="*/ 10 w 366"/>
                <a:gd name="T31" fmla="*/ 225 h 748"/>
                <a:gd name="T32" fmla="*/ 6 w 366"/>
                <a:gd name="T33" fmla="*/ 199 h 748"/>
                <a:gd name="T34" fmla="*/ 14 w 366"/>
                <a:gd name="T35" fmla="*/ 182 h 748"/>
                <a:gd name="T36" fmla="*/ 24 w 366"/>
                <a:gd name="T37" fmla="*/ 166 h 748"/>
                <a:gd name="T38" fmla="*/ 22 w 366"/>
                <a:gd name="T39" fmla="*/ 146 h 748"/>
                <a:gd name="T40" fmla="*/ 18 w 366"/>
                <a:gd name="T41" fmla="*/ 120 h 748"/>
                <a:gd name="T42" fmla="*/ 10 w 366"/>
                <a:gd name="T43" fmla="*/ 94 h 748"/>
                <a:gd name="T44" fmla="*/ 0 w 366"/>
                <a:gd name="T45" fmla="*/ 67 h 748"/>
                <a:gd name="T46" fmla="*/ 0 w 366"/>
                <a:gd name="T47" fmla="*/ 46 h 748"/>
                <a:gd name="T48" fmla="*/ 6 w 366"/>
                <a:gd name="T49" fmla="*/ 24 h 748"/>
                <a:gd name="T50" fmla="*/ 10 w 366"/>
                <a:gd name="T51" fmla="*/ 10 h 74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66" h="748">
                  <a:moveTo>
                    <a:pt x="30" y="31"/>
                  </a:moveTo>
                  <a:lnTo>
                    <a:pt x="88" y="4"/>
                  </a:lnTo>
                  <a:lnTo>
                    <a:pt x="136" y="0"/>
                  </a:lnTo>
                  <a:lnTo>
                    <a:pt x="218" y="46"/>
                  </a:lnTo>
                  <a:lnTo>
                    <a:pt x="266" y="93"/>
                  </a:lnTo>
                  <a:lnTo>
                    <a:pt x="302" y="159"/>
                  </a:lnTo>
                  <a:lnTo>
                    <a:pt x="331" y="247"/>
                  </a:lnTo>
                  <a:lnTo>
                    <a:pt x="361" y="381"/>
                  </a:lnTo>
                  <a:lnTo>
                    <a:pt x="366" y="531"/>
                  </a:lnTo>
                  <a:lnTo>
                    <a:pt x="348" y="629"/>
                  </a:lnTo>
                  <a:lnTo>
                    <a:pt x="320" y="675"/>
                  </a:lnTo>
                  <a:lnTo>
                    <a:pt x="242" y="722"/>
                  </a:lnTo>
                  <a:lnTo>
                    <a:pt x="160" y="748"/>
                  </a:lnTo>
                  <a:lnTo>
                    <a:pt x="107" y="748"/>
                  </a:lnTo>
                  <a:lnTo>
                    <a:pt x="60" y="737"/>
                  </a:lnTo>
                  <a:lnTo>
                    <a:pt x="30" y="675"/>
                  </a:lnTo>
                  <a:lnTo>
                    <a:pt x="18" y="599"/>
                  </a:lnTo>
                  <a:lnTo>
                    <a:pt x="42" y="546"/>
                  </a:lnTo>
                  <a:lnTo>
                    <a:pt x="71" y="500"/>
                  </a:lnTo>
                  <a:lnTo>
                    <a:pt x="65" y="438"/>
                  </a:lnTo>
                  <a:lnTo>
                    <a:pt x="53" y="360"/>
                  </a:lnTo>
                  <a:lnTo>
                    <a:pt x="30" y="283"/>
                  </a:lnTo>
                  <a:lnTo>
                    <a:pt x="0" y="201"/>
                  </a:lnTo>
                  <a:lnTo>
                    <a:pt x="0" y="139"/>
                  </a:lnTo>
                  <a:lnTo>
                    <a:pt x="18" y="72"/>
                  </a:lnTo>
                  <a:lnTo>
                    <a:pt x="3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1" name="Freeform 17"/>
            <p:cNvSpPr>
              <a:spLocks/>
            </p:cNvSpPr>
            <p:nvPr/>
          </p:nvSpPr>
          <p:spPr bwMode="auto">
            <a:xfrm>
              <a:off x="718" y="3517"/>
              <a:ext cx="159" cy="320"/>
            </a:xfrm>
            <a:custGeom>
              <a:avLst/>
              <a:gdLst>
                <a:gd name="T0" fmla="*/ 0 w 477"/>
                <a:gd name="T1" fmla="*/ 28 h 959"/>
                <a:gd name="T2" fmla="*/ 0 w 477"/>
                <a:gd name="T3" fmla="*/ 14 h 959"/>
                <a:gd name="T4" fmla="*/ 14 w 477"/>
                <a:gd name="T5" fmla="*/ 0 h 959"/>
                <a:gd name="T6" fmla="*/ 24 w 477"/>
                <a:gd name="T7" fmla="*/ 5 h 959"/>
                <a:gd name="T8" fmla="*/ 71 w 477"/>
                <a:gd name="T9" fmla="*/ 60 h 959"/>
                <a:gd name="T10" fmla="*/ 94 w 477"/>
                <a:gd name="T11" fmla="*/ 91 h 959"/>
                <a:gd name="T12" fmla="*/ 100 w 477"/>
                <a:gd name="T13" fmla="*/ 119 h 959"/>
                <a:gd name="T14" fmla="*/ 102 w 477"/>
                <a:gd name="T15" fmla="*/ 148 h 959"/>
                <a:gd name="T16" fmla="*/ 98 w 477"/>
                <a:gd name="T17" fmla="*/ 188 h 959"/>
                <a:gd name="T18" fmla="*/ 84 w 477"/>
                <a:gd name="T19" fmla="*/ 231 h 959"/>
                <a:gd name="T20" fmla="*/ 71 w 477"/>
                <a:gd name="T21" fmla="*/ 256 h 959"/>
                <a:gd name="T22" fmla="*/ 65 w 477"/>
                <a:gd name="T23" fmla="*/ 282 h 959"/>
                <a:gd name="T24" fmla="*/ 67 w 477"/>
                <a:gd name="T25" fmla="*/ 294 h 959"/>
                <a:gd name="T26" fmla="*/ 74 w 477"/>
                <a:gd name="T27" fmla="*/ 298 h 959"/>
                <a:gd name="T28" fmla="*/ 122 w 477"/>
                <a:gd name="T29" fmla="*/ 296 h 959"/>
                <a:gd name="T30" fmla="*/ 153 w 477"/>
                <a:gd name="T31" fmla="*/ 301 h 959"/>
                <a:gd name="T32" fmla="*/ 159 w 477"/>
                <a:gd name="T33" fmla="*/ 308 h 959"/>
                <a:gd name="T34" fmla="*/ 159 w 477"/>
                <a:gd name="T35" fmla="*/ 313 h 959"/>
                <a:gd name="T36" fmla="*/ 134 w 477"/>
                <a:gd name="T37" fmla="*/ 320 h 959"/>
                <a:gd name="T38" fmla="*/ 128 w 477"/>
                <a:gd name="T39" fmla="*/ 318 h 959"/>
                <a:gd name="T40" fmla="*/ 106 w 477"/>
                <a:gd name="T41" fmla="*/ 310 h 959"/>
                <a:gd name="T42" fmla="*/ 84 w 477"/>
                <a:gd name="T43" fmla="*/ 310 h 959"/>
                <a:gd name="T44" fmla="*/ 55 w 477"/>
                <a:gd name="T45" fmla="*/ 310 h 959"/>
                <a:gd name="T46" fmla="*/ 45 w 477"/>
                <a:gd name="T47" fmla="*/ 311 h 959"/>
                <a:gd name="T48" fmla="*/ 41 w 477"/>
                <a:gd name="T49" fmla="*/ 305 h 959"/>
                <a:gd name="T50" fmla="*/ 41 w 477"/>
                <a:gd name="T51" fmla="*/ 294 h 959"/>
                <a:gd name="T52" fmla="*/ 51 w 477"/>
                <a:gd name="T53" fmla="*/ 262 h 959"/>
                <a:gd name="T54" fmla="*/ 69 w 477"/>
                <a:gd name="T55" fmla="*/ 227 h 959"/>
                <a:gd name="T56" fmla="*/ 80 w 477"/>
                <a:gd name="T57" fmla="*/ 193 h 959"/>
                <a:gd name="T58" fmla="*/ 82 w 477"/>
                <a:gd name="T59" fmla="*/ 167 h 959"/>
                <a:gd name="T60" fmla="*/ 80 w 477"/>
                <a:gd name="T61" fmla="*/ 131 h 959"/>
                <a:gd name="T62" fmla="*/ 72 w 477"/>
                <a:gd name="T63" fmla="*/ 110 h 959"/>
                <a:gd name="T64" fmla="*/ 53 w 477"/>
                <a:gd name="T65" fmla="*/ 84 h 959"/>
                <a:gd name="T66" fmla="*/ 25 w 477"/>
                <a:gd name="T67" fmla="*/ 60 h 959"/>
                <a:gd name="T68" fmla="*/ 6 w 477"/>
                <a:gd name="T69" fmla="*/ 46 h 959"/>
                <a:gd name="T70" fmla="*/ 0 w 477"/>
                <a:gd name="T71" fmla="*/ 38 h 959"/>
                <a:gd name="T72" fmla="*/ 0 w 477"/>
                <a:gd name="T73" fmla="*/ 28 h 9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77" h="959">
                  <a:moveTo>
                    <a:pt x="0" y="83"/>
                  </a:moveTo>
                  <a:lnTo>
                    <a:pt x="0" y="41"/>
                  </a:lnTo>
                  <a:lnTo>
                    <a:pt x="41" y="0"/>
                  </a:lnTo>
                  <a:lnTo>
                    <a:pt x="71" y="15"/>
                  </a:lnTo>
                  <a:lnTo>
                    <a:pt x="212" y="180"/>
                  </a:lnTo>
                  <a:lnTo>
                    <a:pt x="282" y="273"/>
                  </a:lnTo>
                  <a:lnTo>
                    <a:pt x="301" y="356"/>
                  </a:lnTo>
                  <a:lnTo>
                    <a:pt x="306" y="443"/>
                  </a:lnTo>
                  <a:lnTo>
                    <a:pt x="295" y="562"/>
                  </a:lnTo>
                  <a:lnTo>
                    <a:pt x="253" y="691"/>
                  </a:lnTo>
                  <a:lnTo>
                    <a:pt x="212" y="768"/>
                  </a:lnTo>
                  <a:lnTo>
                    <a:pt x="195" y="845"/>
                  </a:lnTo>
                  <a:lnTo>
                    <a:pt x="200" y="881"/>
                  </a:lnTo>
                  <a:lnTo>
                    <a:pt x="223" y="892"/>
                  </a:lnTo>
                  <a:lnTo>
                    <a:pt x="365" y="887"/>
                  </a:lnTo>
                  <a:lnTo>
                    <a:pt x="460" y="902"/>
                  </a:lnTo>
                  <a:lnTo>
                    <a:pt x="477" y="923"/>
                  </a:lnTo>
                  <a:lnTo>
                    <a:pt x="477" y="938"/>
                  </a:lnTo>
                  <a:lnTo>
                    <a:pt x="401" y="959"/>
                  </a:lnTo>
                  <a:lnTo>
                    <a:pt x="383" y="953"/>
                  </a:lnTo>
                  <a:lnTo>
                    <a:pt x="318" y="928"/>
                  </a:lnTo>
                  <a:lnTo>
                    <a:pt x="253" y="928"/>
                  </a:lnTo>
                  <a:lnTo>
                    <a:pt x="165" y="928"/>
                  </a:lnTo>
                  <a:lnTo>
                    <a:pt x="135" y="933"/>
                  </a:lnTo>
                  <a:lnTo>
                    <a:pt x="124" y="913"/>
                  </a:lnTo>
                  <a:lnTo>
                    <a:pt x="124" y="881"/>
                  </a:lnTo>
                  <a:lnTo>
                    <a:pt x="154" y="784"/>
                  </a:lnTo>
                  <a:lnTo>
                    <a:pt x="206" y="680"/>
                  </a:lnTo>
                  <a:lnTo>
                    <a:pt x="241" y="578"/>
                  </a:lnTo>
                  <a:lnTo>
                    <a:pt x="247" y="500"/>
                  </a:lnTo>
                  <a:lnTo>
                    <a:pt x="241" y="392"/>
                  </a:lnTo>
                  <a:lnTo>
                    <a:pt x="217" y="330"/>
                  </a:lnTo>
                  <a:lnTo>
                    <a:pt x="159" y="252"/>
                  </a:lnTo>
                  <a:lnTo>
                    <a:pt x="76" y="180"/>
                  </a:lnTo>
                  <a:lnTo>
                    <a:pt x="17" y="138"/>
                  </a:lnTo>
                  <a:lnTo>
                    <a:pt x="0" y="11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2" name="Freeform 18"/>
            <p:cNvSpPr>
              <a:spLocks/>
            </p:cNvSpPr>
            <p:nvPr/>
          </p:nvSpPr>
          <p:spPr bwMode="auto">
            <a:xfrm>
              <a:off x="575" y="3535"/>
              <a:ext cx="133" cy="342"/>
            </a:xfrm>
            <a:custGeom>
              <a:avLst/>
              <a:gdLst>
                <a:gd name="T0" fmla="*/ 94 w 401"/>
                <a:gd name="T1" fmla="*/ 8 h 1026"/>
                <a:gd name="T2" fmla="*/ 105 w 401"/>
                <a:gd name="T3" fmla="*/ 0 h 1026"/>
                <a:gd name="T4" fmla="*/ 129 w 401"/>
                <a:gd name="T5" fmla="*/ 0 h 1026"/>
                <a:gd name="T6" fmla="*/ 133 w 401"/>
                <a:gd name="T7" fmla="*/ 10 h 1026"/>
                <a:gd name="T8" fmla="*/ 129 w 401"/>
                <a:gd name="T9" fmla="*/ 38 h 1026"/>
                <a:gd name="T10" fmla="*/ 108 w 401"/>
                <a:gd name="T11" fmla="*/ 72 h 1026"/>
                <a:gd name="T12" fmla="*/ 98 w 401"/>
                <a:gd name="T13" fmla="*/ 110 h 1026"/>
                <a:gd name="T14" fmla="*/ 94 w 401"/>
                <a:gd name="T15" fmla="*/ 156 h 1026"/>
                <a:gd name="T16" fmla="*/ 108 w 401"/>
                <a:gd name="T17" fmla="*/ 209 h 1026"/>
                <a:gd name="T18" fmla="*/ 125 w 401"/>
                <a:gd name="T19" fmla="*/ 261 h 1026"/>
                <a:gd name="T20" fmla="*/ 127 w 401"/>
                <a:gd name="T21" fmla="*/ 282 h 1026"/>
                <a:gd name="T22" fmla="*/ 119 w 401"/>
                <a:gd name="T23" fmla="*/ 288 h 1026"/>
                <a:gd name="T24" fmla="*/ 92 w 401"/>
                <a:gd name="T25" fmla="*/ 288 h 1026"/>
                <a:gd name="T26" fmla="*/ 65 w 401"/>
                <a:gd name="T27" fmla="*/ 297 h 1026"/>
                <a:gd name="T28" fmla="*/ 47 w 401"/>
                <a:gd name="T29" fmla="*/ 319 h 1026"/>
                <a:gd name="T30" fmla="*/ 32 w 401"/>
                <a:gd name="T31" fmla="*/ 340 h 1026"/>
                <a:gd name="T32" fmla="*/ 24 w 401"/>
                <a:gd name="T33" fmla="*/ 342 h 1026"/>
                <a:gd name="T34" fmla="*/ 0 w 401"/>
                <a:gd name="T35" fmla="*/ 330 h 1026"/>
                <a:gd name="T36" fmla="*/ 0 w 401"/>
                <a:gd name="T37" fmla="*/ 321 h 1026"/>
                <a:gd name="T38" fmla="*/ 32 w 401"/>
                <a:gd name="T39" fmla="*/ 297 h 1026"/>
                <a:gd name="T40" fmla="*/ 69 w 401"/>
                <a:gd name="T41" fmla="*/ 282 h 1026"/>
                <a:gd name="T42" fmla="*/ 98 w 401"/>
                <a:gd name="T43" fmla="*/ 273 h 1026"/>
                <a:gd name="T44" fmla="*/ 104 w 401"/>
                <a:gd name="T45" fmla="*/ 269 h 1026"/>
                <a:gd name="T46" fmla="*/ 102 w 401"/>
                <a:gd name="T47" fmla="*/ 254 h 1026"/>
                <a:gd name="T48" fmla="*/ 92 w 401"/>
                <a:gd name="T49" fmla="*/ 216 h 1026"/>
                <a:gd name="T50" fmla="*/ 80 w 401"/>
                <a:gd name="T51" fmla="*/ 173 h 1026"/>
                <a:gd name="T52" fmla="*/ 75 w 401"/>
                <a:gd name="T53" fmla="*/ 151 h 1026"/>
                <a:gd name="T54" fmla="*/ 73 w 401"/>
                <a:gd name="T55" fmla="*/ 125 h 1026"/>
                <a:gd name="T56" fmla="*/ 77 w 401"/>
                <a:gd name="T57" fmla="*/ 96 h 1026"/>
                <a:gd name="T58" fmla="*/ 84 w 401"/>
                <a:gd name="T59" fmla="*/ 48 h 1026"/>
                <a:gd name="T60" fmla="*/ 94 w 401"/>
                <a:gd name="T61" fmla="*/ 8 h 102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01" h="1026">
                  <a:moveTo>
                    <a:pt x="283" y="25"/>
                  </a:moveTo>
                  <a:lnTo>
                    <a:pt x="318" y="0"/>
                  </a:lnTo>
                  <a:lnTo>
                    <a:pt x="390" y="0"/>
                  </a:lnTo>
                  <a:lnTo>
                    <a:pt x="401" y="31"/>
                  </a:lnTo>
                  <a:lnTo>
                    <a:pt x="390" y="113"/>
                  </a:lnTo>
                  <a:lnTo>
                    <a:pt x="325" y="216"/>
                  </a:lnTo>
                  <a:lnTo>
                    <a:pt x="296" y="329"/>
                  </a:lnTo>
                  <a:lnTo>
                    <a:pt x="283" y="469"/>
                  </a:lnTo>
                  <a:lnTo>
                    <a:pt x="325" y="628"/>
                  </a:lnTo>
                  <a:lnTo>
                    <a:pt x="378" y="783"/>
                  </a:lnTo>
                  <a:lnTo>
                    <a:pt x="383" y="845"/>
                  </a:lnTo>
                  <a:lnTo>
                    <a:pt x="360" y="865"/>
                  </a:lnTo>
                  <a:lnTo>
                    <a:pt x="277" y="865"/>
                  </a:lnTo>
                  <a:lnTo>
                    <a:pt x="195" y="892"/>
                  </a:lnTo>
                  <a:lnTo>
                    <a:pt x="142" y="958"/>
                  </a:lnTo>
                  <a:lnTo>
                    <a:pt x="95" y="1020"/>
                  </a:lnTo>
                  <a:lnTo>
                    <a:pt x="71" y="1026"/>
                  </a:lnTo>
                  <a:lnTo>
                    <a:pt x="0" y="989"/>
                  </a:lnTo>
                  <a:lnTo>
                    <a:pt x="0" y="964"/>
                  </a:lnTo>
                  <a:lnTo>
                    <a:pt x="95" y="892"/>
                  </a:lnTo>
                  <a:lnTo>
                    <a:pt x="207" y="845"/>
                  </a:lnTo>
                  <a:lnTo>
                    <a:pt x="296" y="819"/>
                  </a:lnTo>
                  <a:lnTo>
                    <a:pt x="313" y="808"/>
                  </a:lnTo>
                  <a:lnTo>
                    <a:pt x="307" y="763"/>
                  </a:lnTo>
                  <a:lnTo>
                    <a:pt x="277" y="649"/>
                  </a:lnTo>
                  <a:lnTo>
                    <a:pt x="242" y="520"/>
                  </a:lnTo>
                  <a:lnTo>
                    <a:pt x="225" y="453"/>
                  </a:lnTo>
                  <a:lnTo>
                    <a:pt x="219" y="376"/>
                  </a:lnTo>
                  <a:lnTo>
                    <a:pt x="231" y="288"/>
                  </a:lnTo>
                  <a:lnTo>
                    <a:pt x="253" y="144"/>
                  </a:lnTo>
                  <a:lnTo>
                    <a:pt x="283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46" name="AutoShape 19"/>
          <p:cNvSpPr>
            <a:spLocks noChangeArrowheads="1"/>
          </p:cNvSpPr>
          <p:nvPr/>
        </p:nvSpPr>
        <p:spPr bwMode="auto">
          <a:xfrm>
            <a:off x="533400" y="2971800"/>
            <a:ext cx="1371600" cy="1143000"/>
          </a:xfrm>
          <a:prstGeom prst="wedgeRoundRectCallout">
            <a:avLst>
              <a:gd name="adj1" fmla="val -16088"/>
              <a:gd name="adj2" fmla="val 84861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Not a PID</a:t>
            </a:r>
          </a:p>
          <a:p>
            <a:pPr algn="ctr"/>
            <a:r>
              <a:rPr lang="en-US" sz="2000" b="1"/>
              <a:t>algorithm!</a:t>
            </a:r>
          </a:p>
          <a:p>
            <a:pPr algn="ctr"/>
            <a:r>
              <a:rPr lang="en-US" sz="2000" b="1"/>
              <a:t>Why?</a:t>
            </a:r>
          </a:p>
        </p:txBody>
      </p:sp>
      <p:sp>
        <p:nvSpPr>
          <p:cNvPr id="10247" name="Line 20"/>
          <p:cNvSpPr>
            <a:spLocks noChangeShapeType="1"/>
          </p:cNvSpPr>
          <p:nvPr/>
        </p:nvSpPr>
        <p:spPr bwMode="auto">
          <a:xfrm flipH="1">
            <a:off x="5943600" y="1524000"/>
            <a:ext cx="685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8" name="Text Box 21"/>
          <p:cNvSpPr txBox="1">
            <a:spLocks noChangeArrowheads="1"/>
          </p:cNvSpPr>
          <p:nvPr/>
        </p:nvSpPr>
        <p:spPr bwMode="auto">
          <a:xfrm>
            <a:off x="6705600" y="12954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??</a:t>
            </a:r>
            <a:endParaRPr lang="en-US"/>
          </a:p>
        </p:txBody>
      </p:sp>
      <p:grpSp>
        <p:nvGrpSpPr>
          <p:cNvPr id="10249" name="Group 24"/>
          <p:cNvGrpSpPr>
            <a:grpSpLocks/>
          </p:cNvGrpSpPr>
          <p:nvPr/>
        </p:nvGrpSpPr>
        <p:grpSpPr bwMode="auto">
          <a:xfrm flipH="1">
            <a:off x="5867400" y="5334000"/>
            <a:ext cx="617538" cy="1085850"/>
            <a:chOff x="528" y="3103"/>
            <a:chExt cx="442" cy="774"/>
          </a:xfrm>
        </p:grpSpPr>
        <p:sp>
          <p:nvSpPr>
            <p:cNvPr id="10251" name="Freeform 25"/>
            <p:cNvSpPr>
              <a:spLocks/>
            </p:cNvSpPr>
            <p:nvPr/>
          </p:nvSpPr>
          <p:spPr bwMode="auto">
            <a:xfrm>
              <a:off x="558" y="3134"/>
              <a:ext cx="151" cy="179"/>
            </a:xfrm>
            <a:custGeom>
              <a:avLst/>
              <a:gdLst>
                <a:gd name="T0" fmla="*/ 100 w 453"/>
                <a:gd name="T1" fmla="*/ 45 h 538"/>
                <a:gd name="T2" fmla="*/ 88 w 453"/>
                <a:gd name="T3" fmla="*/ 26 h 538"/>
                <a:gd name="T4" fmla="*/ 67 w 453"/>
                <a:gd name="T5" fmla="*/ 14 h 538"/>
                <a:gd name="T6" fmla="*/ 45 w 453"/>
                <a:gd name="T7" fmla="*/ 12 h 538"/>
                <a:gd name="T8" fmla="*/ 23 w 453"/>
                <a:gd name="T9" fmla="*/ 19 h 538"/>
                <a:gd name="T10" fmla="*/ 7 w 453"/>
                <a:gd name="T11" fmla="*/ 38 h 538"/>
                <a:gd name="T12" fmla="*/ 0 w 453"/>
                <a:gd name="T13" fmla="*/ 71 h 538"/>
                <a:gd name="T14" fmla="*/ 6 w 453"/>
                <a:gd name="T15" fmla="*/ 110 h 538"/>
                <a:gd name="T16" fmla="*/ 19 w 453"/>
                <a:gd name="T17" fmla="*/ 144 h 538"/>
                <a:gd name="T18" fmla="*/ 37 w 453"/>
                <a:gd name="T19" fmla="*/ 163 h 538"/>
                <a:gd name="T20" fmla="*/ 61 w 453"/>
                <a:gd name="T21" fmla="*/ 176 h 538"/>
                <a:gd name="T22" fmla="*/ 82 w 453"/>
                <a:gd name="T23" fmla="*/ 179 h 538"/>
                <a:gd name="T24" fmla="*/ 110 w 453"/>
                <a:gd name="T25" fmla="*/ 170 h 538"/>
                <a:gd name="T26" fmla="*/ 119 w 453"/>
                <a:gd name="T27" fmla="*/ 155 h 538"/>
                <a:gd name="T28" fmla="*/ 125 w 453"/>
                <a:gd name="T29" fmla="*/ 127 h 538"/>
                <a:gd name="T30" fmla="*/ 124 w 453"/>
                <a:gd name="T31" fmla="*/ 91 h 538"/>
                <a:gd name="T32" fmla="*/ 114 w 453"/>
                <a:gd name="T33" fmla="*/ 59 h 538"/>
                <a:gd name="T34" fmla="*/ 151 w 453"/>
                <a:gd name="T35" fmla="*/ 16 h 538"/>
                <a:gd name="T36" fmla="*/ 151 w 453"/>
                <a:gd name="T37" fmla="*/ 7 h 538"/>
                <a:gd name="T38" fmla="*/ 143 w 453"/>
                <a:gd name="T39" fmla="*/ 0 h 538"/>
                <a:gd name="T40" fmla="*/ 135 w 453"/>
                <a:gd name="T41" fmla="*/ 3 h 538"/>
                <a:gd name="T42" fmla="*/ 100 w 453"/>
                <a:gd name="T43" fmla="*/ 45 h 53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53" h="538">
                  <a:moveTo>
                    <a:pt x="299" y="135"/>
                  </a:moveTo>
                  <a:lnTo>
                    <a:pt x="265" y="78"/>
                  </a:lnTo>
                  <a:lnTo>
                    <a:pt x="200" y="42"/>
                  </a:lnTo>
                  <a:lnTo>
                    <a:pt x="135" y="36"/>
                  </a:lnTo>
                  <a:lnTo>
                    <a:pt x="70" y="57"/>
                  </a:lnTo>
                  <a:lnTo>
                    <a:pt x="22" y="114"/>
                  </a:lnTo>
                  <a:lnTo>
                    <a:pt x="0" y="212"/>
                  </a:lnTo>
                  <a:lnTo>
                    <a:pt x="17" y="331"/>
                  </a:lnTo>
                  <a:lnTo>
                    <a:pt x="58" y="434"/>
                  </a:lnTo>
                  <a:lnTo>
                    <a:pt x="111" y="491"/>
                  </a:lnTo>
                  <a:lnTo>
                    <a:pt x="182" y="528"/>
                  </a:lnTo>
                  <a:lnTo>
                    <a:pt x="247" y="538"/>
                  </a:lnTo>
                  <a:lnTo>
                    <a:pt x="329" y="511"/>
                  </a:lnTo>
                  <a:lnTo>
                    <a:pt x="358" y="466"/>
                  </a:lnTo>
                  <a:lnTo>
                    <a:pt x="376" y="383"/>
                  </a:lnTo>
                  <a:lnTo>
                    <a:pt x="371" y="274"/>
                  </a:lnTo>
                  <a:lnTo>
                    <a:pt x="341" y="176"/>
                  </a:lnTo>
                  <a:lnTo>
                    <a:pt x="453" y="47"/>
                  </a:lnTo>
                  <a:lnTo>
                    <a:pt x="453" y="21"/>
                  </a:lnTo>
                  <a:lnTo>
                    <a:pt x="429" y="0"/>
                  </a:lnTo>
                  <a:lnTo>
                    <a:pt x="406" y="10"/>
                  </a:lnTo>
                  <a:lnTo>
                    <a:pt x="299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2" name="Freeform 26"/>
            <p:cNvSpPr>
              <a:spLocks/>
            </p:cNvSpPr>
            <p:nvPr/>
          </p:nvSpPr>
          <p:spPr bwMode="auto">
            <a:xfrm rot="1793546">
              <a:off x="771" y="3103"/>
              <a:ext cx="199" cy="309"/>
            </a:xfrm>
            <a:custGeom>
              <a:avLst/>
              <a:gdLst>
                <a:gd name="T0" fmla="*/ 20 w 595"/>
                <a:gd name="T1" fmla="*/ 309 h 928"/>
                <a:gd name="T2" fmla="*/ 4 w 595"/>
                <a:gd name="T3" fmla="*/ 305 h 928"/>
                <a:gd name="T4" fmla="*/ 0 w 595"/>
                <a:gd name="T5" fmla="*/ 286 h 928"/>
                <a:gd name="T6" fmla="*/ 25 w 595"/>
                <a:gd name="T7" fmla="*/ 250 h 928"/>
                <a:gd name="T8" fmla="*/ 61 w 595"/>
                <a:gd name="T9" fmla="*/ 192 h 928"/>
                <a:gd name="T10" fmla="*/ 91 w 595"/>
                <a:gd name="T11" fmla="*/ 146 h 928"/>
                <a:gd name="T12" fmla="*/ 114 w 595"/>
                <a:gd name="T13" fmla="*/ 89 h 928"/>
                <a:gd name="T14" fmla="*/ 146 w 595"/>
                <a:gd name="T15" fmla="*/ 55 h 928"/>
                <a:gd name="T16" fmla="*/ 179 w 595"/>
                <a:gd name="T17" fmla="*/ 5 h 928"/>
                <a:gd name="T18" fmla="*/ 185 w 595"/>
                <a:gd name="T19" fmla="*/ 0 h 928"/>
                <a:gd name="T20" fmla="*/ 197 w 595"/>
                <a:gd name="T21" fmla="*/ 1 h 928"/>
                <a:gd name="T22" fmla="*/ 199 w 595"/>
                <a:gd name="T23" fmla="*/ 10 h 928"/>
                <a:gd name="T24" fmla="*/ 158 w 595"/>
                <a:gd name="T25" fmla="*/ 55 h 928"/>
                <a:gd name="T26" fmla="*/ 156 w 595"/>
                <a:gd name="T27" fmla="*/ 74 h 928"/>
                <a:gd name="T28" fmla="*/ 168 w 595"/>
                <a:gd name="T29" fmla="*/ 93 h 928"/>
                <a:gd name="T30" fmla="*/ 168 w 595"/>
                <a:gd name="T31" fmla="*/ 110 h 928"/>
                <a:gd name="T32" fmla="*/ 156 w 595"/>
                <a:gd name="T33" fmla="*/ 120 h 928"/>
                <a:gd name="T34" fmla="*/ 126 w 595"/>
                <a:gd name="T35" fmla="*/ 134 h 928"/>
                <a:gd name="T36" fmla="*/ 112 w 595"/>
                <a:gd name="T37" fmla="*/ 137 h 928"/>
                <a:gd name="T38" fmla="*/ 106 w 595"/>
                <a:gd name="T39" fmla="*/ 147 h 928"/>
                <a:gd name="T40" fmla="*/ 91 w 595"/>
                <a:gd name="T41" fmla="*/ 188 h 928"/>
                <a:gd name="T42" fmla="*/ 75 w 595"/>
                <a:gd name="T43" fmla="*/ 226 h 928"/>
                <a:gd name="T44" fmla="*/ 55 w 595"/>
                <a:gd name="T45" fmla="*/ 271 h 928"/>
                <a:gd name="T46" fmla="*/ 30 w 595"/>
                <a:gd name="T47" fmla="*/ 309 h 928"/>
                <a:gd name="T48" fmla="*/ 20 w 595"/>
                <a:gd name="T49" fmla="*/ 309 h 92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95" h="928">
                  <a:moveTo>
                    <a:pt x="59" y="928"/>
                  </a:moveTo>
                  <a:lnTo>
                    <a:pt x="11" y="917"/>
                  </a:lnTo>
                  <a:lnTo>
                    <a:pt x="0" y="860"/>
                  </a:lnTo>
                  <a:lnTo>
                    <a:pt x="76" y="752"/>
                  </a:lnTo>
                  <a:lnTo>
                    <a:pt x="183" y="577"/>
                  </a:lnTo>
                  <a:lnTo>
                    <a:pt x="271" y="437"/>
                  </a:lnTo>
                  <a:lnTo>
                    <a:pt x="341" y="268"/>
                  </a:lnTo>
                  <a:lnTo>
                    <a:pt x="436" y="164"/>
                  </a:lnTo>
                  <a:lnTo>
                    <a:pt x="536" y="15"/>
                  </a:lnTo>
                  <a:lnTo>
                    <a:pt x="554" y="0"/>
                  </a:lnTo>
                  <a:lnTo>
                    <a:pt x="589" y="4"/>
                  </a:lnTo>
                  <a:lnTo>
                    <a:pt x="595" y="31"/>
                  </a:lnTo>
                  <a:lnTo>
                    <a:pt x="471" y="164"/>
                  </a:lnTo>
                  <a:lnTo>
                    <a:pt x="465" y="221"/>
                  </a:lnTo>
                  <a:lnTo>
                    <a:pt x="501" y="278"/>
                  </a:lnTo>
                  <a:lnTo>
                    <a:pt x="501" y="329"/>
                  </a:lnTo>
                  <a:lnTo>
                    <a:pt x="465" y="361"/>
                  </a:lnTo>
                  <a:lnTo>
                    <a:pt x="377" y="401"/>
                  </a:lnTo>
                  <a:lnTo>
                    <a:pt x="336" y="412"/>
                  </a:lnTo>
                  <a:lnTo>
                    <a:pt x="317" y="442"/>
                  </a:lnTo>
                  <a:lnTo>
                    <a:pt x="271" y="566"/>
                  </a:lnTo>
                  <a:lnTo>
                    <a:pt x="224" y="680"/>
                  </a:lnTo>
                  <a:lnTo>
                    <a:pt x="165" y="814"/>
                  </a:lnTo>
                  <a:lnTo>
                    <a:pt x="89" y="928"/>
                  </a:lnTo>
                  <a:lnTo>
                    <a:pt x="59" y="9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3" name="Freeform 27"/>
            <p:cNvSpPr>
              <a:spLocks/>
            </p:cNvSpPr>
            <p:nvPr/>
          </p:nvSpPr>
          <p:spPr bwMode="auto">
            <a:xfrm>
              <a:off x="528" y="3340"/>
              <a:ext cx="117" cy="279"/>
            </a:xfrm>
            <a:custGeom>
              <a:avLst/>
              <a:gdLst>
                <a:gd name="T0" fmla="*/ 53 w 350"/>
                <a:gd name="T1" fmla="*/ 22 h 836"/>
                <a:gd name="T2" fmla="*/ 75 w 350"/>
                <a:gd name="T3" fmla="*/ 5 h 836"/>
                <a:gd name="T4" fmla="*/ 99 w 350"/>
                <a:gd name="T5" fmla="*/ 0 h 836"/>
                <a:gd name="T6" fmla="*/ 115 w 350"/>
                <a:gd name="T7" fmla="*/ 5 h 836"/>
                <a:gd name="T8" fmla="*/ 117 w 350"/>
                <a:gd name="T9" fmla="*/ 16 h 836"/>
                <a:gd name="T10" fmla="*/ 103 w 350"/>
                <a:gd name="T11" fmla="*/ 38 h 836"/>
                <a:gd name="T12" fmla="*/ 85 w 350"/>
                <a:gd name="T13" fmla="*/ 38 h 836"/>
                <a:gd name="T14" fmla="*/ 67 w 350"/>
                <a:gd name="T15" fmla="*/ 48 h 836"/>
                <a:gd name="T16" fmla="*/ 43 w 350"/>
                <a:gd name="T17" fmla="*/ 77 h 836"/>
                <a:gd name="T18" fmla="*/ 27 w 350"/>
                <a:gd name="T19" fmla="*/ 110 h 836"/>
                <a:gd name="T20" fmla="*/ 27 w 350"/>
                <a:gd name="T21" fmla="*/ 124 h 836"/>
                <a:gd name="T22" fmla="*/ 37 w 350"/>
                <a:gd name="T23" fmla="*/ 140 h 836"/>
                <a:gd name="T24" fmla="*/ 64 w 350"/>
                <a:gd name="T25" fmla="*/ 154 h 836"/>
                <a:gd name="T26" fmla="*/ 87 w 350"/>
                <a:gd name="T27" fmla="*/ 166 h 836"/>
                <a:gd name="T28" fmla="*/ 113 w 350"/>
                <a:gd name="T29" fmla="*/ 188 h 836"/>
                <a:gd name="T30" fmla="*/ 115 w 350"/>
                <a:gd name="T31" fmla="*/ 207 h 836"/>
                <a:gd name="T32" fmla="*/ 91 w 350"/>
                <a:gd name="T33" fmla="*/ 219 h 836"/>
                <a:gd name="T34" fmla="*/ 74 w 350"/>
                <a:gd name="T35" fmla="*/ 233 h 836"/>
                <a:gd name="T36" fmla="*/ 67 w 350"/>
                <a:gd name="T37" fmla="*/ 245 h 836"/>
                <a:gd name="T38" fmla="*/ 72 w 350"/>
                <a:gd name="T39" fmla="*/ 257 h 836"/>
                <a:gd name="T40" fmla="*/ 64 w 350"/>
                <a:gd name="T41" fmla="*/ 274 h 836"/>
                <a:gd name="T42" fmla="*/ 51 w 350"/>
                <a:gd name="T43" fmla="*/ 279 h 836"/>
                <a:gd name="T44" fmla="*/ 45 w 350"/>
                <a:gd name="T45" fmla="*/ 276 h 836"/>
                <a:gd name="T46" fmla="*/ 47 w 350"/>
                <a:gd name="T47" fmla="*/ 246 h 836"/>
                <a:gd name="T48" fmla="*/ 59 w 350"/>
                <a:gd name="T49" fmla="*/ 226 h 836"/>
                <a:gd name="T50" fmla="*/ 82 w 350"/>
                <a:gd name="T51" fmla="*/ 209 h 836"/>
                <a:gd name="T52" fmla="*/ 93 w 350"/>
                <a:gd name="T53" fmla="*/ 203 h 836"/>
                <a:gd name="T54" fmla="*/ 83 w 350"/>
                <a:gd name="T55" fmla="*/ 178 h 836"/>
                <a:gd name="T56" fmla="*/ 66 w 350"/>
                <a:gd name="T57" fmla="*/ 167 h 836"/>
                <a:gd name="T58" fmla="*/ 34 w 350"/>
                <a:gd name="T59" fmla="*/ 157 h 836"/>
                <a:gd name="T60" fmla="*/ 12 w 350"/>
                <a:gd name="T61" fmla="*/ 141 h 836"/>
                <a:gd name="T62" fmla="*/ 0 w 350"/>
                <a:gd name="T63" fmla="*/ 117 h 836"/>
                <a:gd name="T64" fmla="*/ 8 w 350"/>
                <a:gd name="T65" fmla="*/ 95 h 836"/>
                <a:gd name="T66" fmla="*/ 30 w 350"/>
                <a:gd name="T67" fmla="*/ 60 h 836"/>
                <a:gd name="T68" fmla="*/ 47 w 350"/>
                <a:gd name="T69" fmla="*/ 33 h 836"/>
                <a:gd name="T70" fmla="*/ 53 w 350"/>
                <a:gd name="T71" fmla="*/ 22 h 8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50" h="836">
                  <a:moveTo>
                    <a:pt x="160" y="66"/>
                  </a:moveTo>
                  <a:lnTo>
                    <a:pt x="225" y="15"/>
                  </a:lnTo>
                  <a:lnTo>
                    <a:pt x="296" y="0"/>
                  </a:lnTo>
                  <a:lnTo>
                    <a:pt x="344" y="15"/>
                  </a:lnTo>
                  <a:lnTo>
                    <a:pt x="350" y="47"/>
                  </a:lnTo>
                  <a:lnTo>
                    <a:pt x="309" y="113"/>
                  </a:lnTo>
                  <a:lnTo>
                    <a:pt x="255" y="113"/>
                  </a:lnTo>
                  <a:lnTo>
                    <a:pt x="201" y="144"/>
                  </a:lnTo>
                  <a:lnTo>
                    <a:pt x="130" y="232"/>
                  </a:lnTo>
                  <a:lnTo>
                    <a:pt x="82" y="331"/>
                  </a:lnTo>
                  <a:lnTo>
                    <a:pt x="82" y="371"/>
                  </a:lnTo>
                  <a:lnTo>
                    <a:pt x="112" y="418"/>
                  </a:lnTo>
                  <a:lnTo>
                    <a:pt x="190" y="460"/>
                  </a:lnTo>
                  <a:lnTo>
                    <a:pt x="261" y="496"/>
                  </a:lnTo>
                  <a:lnTo>
                    <a:pt x="339" y="562"/>
                  </a:lnTo>
                  <a:lnTo>
                    <a:pt x="344" y="619"/>
                  </a:lnTo>
                  <a:lnTo>
                    <a:pt x="272" y="656"/>
                  </a:lnTo>
                  <a:lnTo>
                    <a:pt x="220" y="697"/>
                  </a:lnTo>
                  <a:lnTo>
                    <a:pt x="201" y="733"/>
                  </a:lnTo>
                  <a:lnTo>
                    <a:pt x="214" y="770"/>
                  </a:lnTo>
                  <a:lnTo>
                    <a:pt x="190" y="821"/>
                  </a:lnTo>
                  <a:lnTo>
                    <a:pt x="154" y="836"/>
                  </a:lnTo>
                  <a:lnTo>
                    <a:pt x="136" y="827"/>
                  </a:lnTo>
                  <a:lnTo>
                    <a:pt x="142" y="738"/>
                  </a:lnTo>
                  <a:lnTo>
                    <a:pt x="177" y="676"/>
                  </a:lnTo>
                  <a:lnTo>
                    <a:pt x="244" y="625"/>
                  </a:lnTo>
                  <a:lnTo>
                    <a:pt x="279" y="609"/>
                  </a:lnTo>
                  <a:lnTo>
                    <a:pt x="249" y="532"/>
                  </a:lnTo>
                  <a:lnTo>
                    <a:pt x="196" y="501"/>
                  </a:lnTo>
                  <a:lnTo>
                    <a:pt x="101" y="469"/>
                  </a:lnTo>
                  <a:lnTo>
                    <a:pt x="35" y="423"/>
                  </a:lnTo>
                  <a:lnTo>
                    <a:pt x="0" y="351"/>
                  </a:lnTo>
                  <a:lnTo>
                    <a:pt x="24" y="284"/>
                  </a:lnTo>
                  <a:lnTo>
                    <a:pt x="89" y="180"/>
                  </a:lnTo>
                  <a:lnTo>
                    <a:pt x="142" y="98"/>
                  </a:lnTo>
                  <a:lnTo>
                    <a:pt x="160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4" name="Freeform 28"/>
            <p:cNvSpPr>
              <a:spLocks/>
            </p:cNvSpPr>
            <p:nvPr/>
          </p:nvSpPr>
          <p:spPr bwMode="auto">
            <a:xfrm>
              <a:off x="648" y="3318"/>
              <a:ext cx="122" cy="249"/>
            </a:xfrm>
            <a:custGeom>
              <a:avLst/>
              <a:gdLst>
                <a:gd name="T0" fmla="*/ 10 w 366"/>
                <a:gd name="T1" fmla="*/ 10 h 748"/>
                <a:gd name="T2" fmla="*/ 29 w 366"/>
                <a:gd name="T3" fmla="*/ 1 h 748"/>
                <a:gd name="T4" fmla="*/ 45 w 366"/>
                <a:gd name="T5" fmla="*/ 0 h 748"/>
                <a:gd name="T6" fmla="*/ 73 w 366"/>
                <a:gd name="T7" fmla="*/ 15 h 748"/>
                <a:gd name="T8" fmla="*/ 89 w 366"/>
                <a:gd name="T9" fmla="*/ 31 h 748"/>
                <a:gd name="T10" fmla="*/ 101 w 366"/>
                <a:gd name="T11" fmla="*/ 53 h 748"/>
                <a:gd name="T12" fmla="*/ 110 w 366"/>
                <a:gd name="T13" fmla="*/ 82 h 748"/>
                <a:gd name="T14" fmla="*/ 120 w 366"/>
                <a:gd name="T15" fmla="*/ 127 h 748"/>
                <a:gd name="T16" fmla="*/ 122 w 366"/>
                <a:gd name="T17" fmla="*/ 177 h 748"/>
                <a:gd name="T18" fmla="*/ 116 w 366"/>
                <a:gd name="T19" fmla="*/ 209 h 748"/>
                <a:gd name="T20" fmla="*/ 107 w 366"/>
                <a:gd name="T21" fmla="*/ 225 h 748"/>
                <a:gd name="T22" fmla="*/ 81 w 366"/>
                <a:gd name="T23" fmla="*/ 240 h 748"/>
                <a:gd name="T24" fmla="*/ 53 w 366"/>
                <a:gd name="T25" fmla="*/ 249 h 748"/>
                <a:gd name="T26" fmla="*/ 36 w 366"/>
                <a:gd name="T27" fmla="*/ 249 h 748"/>
                <a:gd name="T28" fmla="*/ 20 w 366"/>
                <a:gd name="T29" fmla="*/ 245 h 748"/>
                <a:gd name="T30" fmla="*/ 10 w 366"/>
                <a:gd name="T31" fmla="*/ 225 h 748"/>
                <a:gd name="T32" fmla="*/ 6 w 366"/>
                <a:gd name="T33" fmla="*/ 199 h 748"/>
                <a:gd name="T34" fmla="*/ 14 w 366"/>
                <a:gd name="T35" fmla="*/ 182 h 748"/>
                <a:gd name="T36" fmla="*/ 24 w 366"/>
                <a:gd name="T37" fmla="*/ 166 h 748"/>
                <a:gd name="T38" fmla="*/ 22 w 366"/>
                <a:gd name="T39" fmla="*/ 146 h 748"/>
                <a:gd name="T40" fmla="*/ 18 w 366"/>
                <a:gd name="T41" fmla="*/ 120 h 748"/>
                <a:gd name="T42" fmla="*/ 10 w 366"/>
                <a:gd name="T43" fmla="*/ 94 h 748"/>
                <a:gd name="T44" fmla="*/ 0 w 366"/>
                <a:gd name="T45" fmla="*/ 67 h 748"/>
                <a:gd name="T46" fmla="*/ 0 w 366"/>
                <a:gd name="T47" fmla="*/ 46 h 748"/>
                <a:gd name="T48" fmla="*/ 6 w 366"/>
                <a:gd name="T49" fmla="*/ 24 h 748"/>
                <a:gd name="T50" fmla="*/ 10 w 366"/>
                <a:gd name="T51" fmla="*/ 10 h 74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66" h="748">
                  <a:moveTo>
                    <a:pt x="30" y="31"/>
                  </a:moveTo>
                  <a:lnTo>
                    <a:pt x="88" y="4"/>
                  </a:lnTo>
                  <a:lnTo>
                    <a:pt x="136" y="0"/>
                  </a:lnTo>
                  <a:lnTo>
                    <a:pt x="218" y="46"/>
                  </a:lnTo>
                  <a:lnTo>
                    <a:pt x="266" y="93"/>
                  </a:lnTo>
                  <a:lnTo>
                    <a:pt x="302" y="159"/>
                  </a:lnTo>
                  <a:lnTo>
                    <a:pt x="331" y="247"/>
                  </a:lnTo>
                  <a:lnTo>
                    <a:pt x="361" y="381"/>
                  </a:lnTo>
                  <a:lnTo>
                    <a:pt x="366" y="531"/>
                  </a:lnTo>
                  <a:lnTo>
                    <a:pt x="348" y="629"/>
                  </a:lnTo>
                  <a:lnTo>
                    <a:pt x="320" y="675"/>
                  </a:lnTo>
                  <a:lnTo>
                    <a:pt x="242" y="722"/>
                  </a:lnTo>
                  <a:lnTo>
                    <a:pt x="160" y="748"/>
                  </a:lnTo>
                  <a:lnTo>
                    <a:pt x="107" y="748"/>
                  </a:lnTo>
                  <a:lnTo>
                    <a:pt x="60" y="737"/>
                  </a:lnTo>
                  <a:lnTo>
                    <a:pt x="30" y="675"/>
                  </a:lnTo>
                  <a:lnTo>
                    <a:pt x="18" y="599"/>
                  </a:lnTo>
                  <a:lnTo>
                    <a:pt x="42" y="546"/>
                  </a:lnTo>
                  <a:lnTo>
                    <a:pt x="71" y="500"/>
                  </a:lnTo>
                  <a:lnTo>
                    <a:pt x="65" y="438"/>
                  </a:lnTo>
                  <a:lnTo>
                    <a:pt x="53" y="360"/>
                  </a:lnTo>
                  <a:lnTo>
                    <a:pt x="30" y="283"/>
                  </a:lnTo>
                  <a:lnTo>
                    <a:pt x="0" y="201"/>
                  </a:lnTo>
                  <a:lnTo>
                    <a:pt x="0" y="139"/>
                  </a:lnTo>
                  <a:lnTo>
                    <a:pt x="18" y="72"/>
                  </a:lnTo>
                  <a:lnTo>
                    <a:pt x="3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5" name="Freeform 29"/>
            <p:cNvSpPr>
              <a:spLocks/>
            </p:cNvSpPr>
            <p:nvPr/>
          </p:nvSpPr>
          <p:spPr bwMode="auto">
            <a:xfrm>
              <a:off x="718" y="3517"/>
              <a:ext cx="159" cy="320"/>
            </a:xfrm>
            <a:custGeom>
              <a:avLst/>
              <a:gdLst>
                <a:gd name="T0" fmla="*/ 0 w 477"/>
                <a:gd name="T1" fmla="*/ 28 h 959"/>
                <a:gd name="T2" fmla="*/ 0 w 477"/>
                <a:gd name="T3" fmla="*/ 14 h 959"/>
                <a:gd name="T4" fmla="*/ 14 w 477"/>
                <a:gd name="T5" fmla="*/ 0 h 959"/>
                <a:gd name="T6" fmla="*/ 24 w 477"/>
                <a:gd name="T7" fmla="*/ 5 h 959"/>
                <a:gd name="T8" fmla="*/ 71 w 477"/>
                <a:gd name="T9" fmla="*/ 60 h 959"/>
                <a:gd name="T10" fmla="*/ 94 w 477"/>
                <a:gd name="T11" fmla="*/ 91 h 959"/>
                <a:gd name="T12" fmla="*/ 100 w 477"/>
                <a:gd name="T13" fmla="*/ 119 h 959"/>
                <a:gd name="T14" fmla="*/ 102 w 477"/>
                <a:gd name="T15" fmla="*/ 148 h 959"/>
                <a:gd name="T16" fmla="*/ 98 w 477"/>
                <a:gd name="T17" fmla="*/ 188 h 959"/>
                <a:gd name="T18" fmla="*/ 84 w 477"/>
                <a:gd name="T19" fmla="*/ 231 h 959"/>
                <a:gd name="T20" fmla="*/ 71 w 477"/>
                <a:gd name="T21" fmla="*/ 256 h 959"/>
                <a:gd name="T22" fmla="*/ 65 w 477"/>
                <a:gd name="T23" fmla="*/ 282 h 959"/>
                <a:gd name="T24" fmla="*/ 67 w 477"/>
                <a:gd name="T25" fmla="*/ 294 h 959"/>
                <a:gd name="T26" fmla="*/ 74 w 477"/>
                <a:gd name="T27" fmla="*/ 298 h 959"/>
                <a:gd name="T28" fmla="*/ 122 w 477"/>
                <a:gd name="T29" fmla="*/ 296 h 959"/>
                <a:gd name="T30" fmla="*/ 153 w 477"/>
                <a:gd name="T31" fmla="*/ 301 h 959"/>
                <a:gd name="T32" fmla="*/ 159 w 477"/>
                <a:gd name="T33" fmla="*/ 308 h 959"/>
                <a:gd name="T34" fmla="*/ 159 w 477"/>
                <a:gd name="T35" fmla="*/ 313 h 959"/>
                <a:gd name="T36" fmla="*/ 134 w 477"/>
                <a:gd name="T37" fmla="*/ 320 h 959"/>
                <a:gd name="T38" fmla="*/ 128 w 477"/>
                <a:gd name="T39" fmla="*/ 318 h 959"/>
                <a:gd name="T40" fmla="*/ 106 w 477"/>
                <a:gd name="T41" fmla="*/ 310 h 959"/>
                <a:gd name="T42" fmla="*/ 84 w 477"/>
                <a:gd name="T43" fmla="*/ 310 h 959"/>
                <a:gd name="T44" fmla="*/ 55 w 477"/>
                <a:gd name="T45" fmla="*/ 310 h 959"/>
                <a:gd name="T46" fmla="*/ 45 w 477"/>
                <a:gd name="T47" fmla="*/ 311 h 959"/>
                <a:gd name="T48" fmla="*/ 41 w 477"/>
                <a:gd name="T49" fmla="*/ 305 h 959"/>
                <a:gd name="T50" fmla="*/ 41 w 477"/>
                <a:gd name="T51" fmla="*/ 294 h 959"/>
                <a:gd name="T52" fmla="*/ 51 w 477"/>
                <a:gd name="T53" fmla="*/ 262 h 959"/>
                <a:gd name="T54" fmla="*/ 69 w 477"/>
                <a:gd name="T55" fmla="*/ 227 h 959"/>
                <a:gd name="T56" fmla="*/ 80 w 477"/>
                <a:gd name="T57" fmla="*/ 193 h 959"/>
                <a:gd name="T58" fmla="*/ 82 w 477"/>
                <a:gd name="T59" fmla="*/ 167 h 959"/>
                <a:gd name="T60" fmla="*/ 80 w 477"/>
                <a:gd name="T61" fmla="*/ 131 h 959"/>
                <a:gd name="T62" fmla="*/ 72 w 477"/>
                <a:gd name="T63" fmla="*/ 110 h 959"/>
                <a:gd name="T64" fmla="*/ 53 w 477"/>
                <a:gd name="T65" fmla="*/ 84 h 959"/>
                <a:gd name="T66" fmla="*/ 25 w 477"/>
                <a:gd name="T67" fmla="*/ 60 h 959"/>
                <a:gd name="T68" fmla="*/ 6 w 477"/>
                <a:gd name="T69" fmla="*/ 46 h 959"/>
                <a:gd name="T70" fmla="*/ 0 w 477"/>
                <a:gd name="T71" fmla="*/ 38 h 959"/>
                <a:gd name="T72" fmla="*/ 0 w 477"/>
                <a:gd name="T73" fmla="*/ 28 h 9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77" h="959">
                  <a:moveTo>
                    <a:pt x="0" y="83"/>
                  </a:moveTo>
                  <a:lnTo>
                    <a:pt x="0" y="41"/>
                  </a:lnTo>
                  <a:lnTo>
                    <a:pt x="41" y="0"/>
                  </a:lnTo>
                  <a:lnTo>
                    <a:pt x="71" y="15"/>
                  </a:lnTo>
                  <a:lnTo>
                    <a:pt x="212" y="180"/>
                  </a:lnTo>
                  <a:lnTo>
                    <a:pt x="282" y="273"/>
                  </a:lnTo>
                  <a:lnTo>
                    <a:pt x="301" y="356"/>
                  </a:lnTo>
                  <a:lnTo>
                    <a:pt x="306" y="443"/>
                  </a:lnTo>
                  <a:lnTo>
                    <a:pt x="295" y="562"/>
                  </a:lnTo>
                  <a:lnTo>
                    <a:pt x="253" y="691"/>
                  </a:lnTo>
                  <a:lnTo>
                    <a:pt x="212" y="768"/>
                  </a:lnTo>
                  <a:lnTo>
                    <a:pt x="195" y="845"/>
                  </a:lnTo>
                  <a:lnTo>
                    <a:pt x="200" y="881"/>
                  </a:lnTo>
                  <a:lnTo>
                    <a:pt x="223" y="892"/>
                  </a:lnTo>
                  <a:lnTo>
                    <a:pt x="365" y="887"/>
                  </a:lnTo>
                  <a:lnTo>
                    <a:pt x="460" y="902"/>
                  </a:lnTo>
                  <a:lnTo>
                    <a:pt x="477" y="923"/>
                  </a:lnTo>
                  <a:lnTo>
                    <a:pt x="477" y="938"/>
                  </a:lnTo>
                  <a:lnTo>
                    <a:pt x="401" y="959"/>
                  </a:lnTo>
                  <a:lnTo>
                    <a:pt x="383" y="953"/>
                  </a:lnTo>
                  <a:lnTo>
                    <a:pt x="318" y="928"/>
                  </a:lnTo>
                  <a:lnTo>
                    <a:pt x="253" y="928"/>
                  </a:lnTo>
                  <a:lnTo>
                    <a:pt x="165" y="928"/>
                  </a:lnTo>
                  <a:lnTo>
                    <a:pt x="135" y="933"/>
                  </a:lnTo>
                  <a:lnTo>
                    <a:pt x="124" y="913"/>
                  </a:lnTo>
                  <a:lnTo>
                    <a:pt x="124" y="881"/>
                  </a:lnTo>
                  <a:lnTo>
                    <a:pt x="154" y="784"/>
                  </a:lnTo>
                  <a:lnTo>
                    <a:pt x="206" y="680"/>
                  </a:lnTo>
                  <a:lnTo>
                    <a:pt x="241" y="578"/>
                  </a:lnTo>
                  <a:lnTo>
                    <a:pt x="247" y="500"/>
                  </a:lnTo>
                  <a:lnTo>
                    <a:pt x="241" y="392"/>
                  </a:lnTo>
                  <a:lnTo>
                    <a:pt x="217" y="330"/>
                  </a:lnTo>
                  <a:lnTo>
                    <a:pt x="159" y="252"/>
                  </a:lnTo>
                  <a:lnTo>
                    <a:pt x="76" y="180"/>
                  </a:lnTo>
                  <a:lnTo>
                    <a:pt x="17" y="138"/>
                  </a:lnTo>
                  <a:lnTo>
                    <a:pt x="0" y="11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6" name="Freeform 30"/>
            <p:cNvSpPr>
              <a:spLocks/>
            </p:cNvSpPr>
            <p:nvPr/>
          </p:nvSpPr>
          <p:spPr bwMode="auto">
            <a:xfrm>
              <a:off x="575" y="3535"/>
              <a:ext cx="133" cy="342"/>
            </a:xfrm>
            <a:custGeom>
              <a:avLst/>
              <a:gdLst>
                <a:gd name="T0" fmla="*/ 94 w 401"/>
                <a:gd name="T1" fmla="*/ 8 h 1026"/>
                <a:gd name="T2" fmla="*/ 105 w 401"/>
                <a:gd name="T3" fmla="*/ 0 h 1026"/>
                <a:gd name="T4" fmla="*/ 129 w 401"/>
                <a:gd name="T5" fmla="*/ 0 h 1026"/>
                <a:gd name="T6" fmla="*/ 133 w 401"/>
                <a:gd name="T7" fmla="*/ 10 h 1026"/>
                <a:gd name="T8" fmla="*/ 129 w 401"/>
                <a:gd name="T9" fmla="*/ 38 h 1026"/>
                <a:gd name="T10" fmla="*/ 108 w 401"/>
                <a:gd name="T11" fmla="*/ 72 h 1026"/>
                <a:gd name="T12" fmla="*/ 98 w 401"/>
                <a:gd name="T13" fmla="*/ 110 h 1026"/>
                <a:gd name="T14" fmla="*/ 94 w 401"/>
                <a:gd name="T15" fmla="*/ 156 h 1026"/>
                <a:gd name="T16" fmla="*/ 108 w 401"/>
                <a:gd name="T17" fmla="*/ 209 h 1026"/>
                <a:gd name="T18" fmla="*/ 125 w 401"/>
                <a:gd name="T19" fmla="*/ 261 h 1026"/>
                <a:gd name="T20" fmla="*/ 127 w 401"/>
                <a:gd name="T21" fmla="*/ 282 h 1026"/>
                <a:gd name="T22" fmla="*/ 119 w 401"/>
                <a:gd name="T23" fmla="*/ 288 h 1026"/>
                <a:gd name="T24" fmla="*/ 92 w 401"/>
                <a:gd name="T25" fmla="*/ 288 h 1026"/>
                <a:gd name="T26" fmla="*/ 65 w 401"/>
                <a:gd name="T27" fmla="*/ 297 h 1026"/>
                <a:gd name="T28" fmla="*/ 47 w 401"/>
                <a:gd name="T29" fmla="*/ 319 h 1026"/>
                <a:gd name="T30" fmla="*/ 32 w 401"/>
                <a:gd name="T31" fmla="*/ 340 h 1026"/>
                <a:gd name="T32" fmla="*/ 24 w 401"/>
                <a:gd name="T33" fmla="*/ 342 h 1026"/>
                <a:gd name="T34" fmla="*/ 0 w 401"/>
                <a:gd name="T35" fmla="*/ 330 h 1026"/>
                <a:gd name="T36" fmla="*/ 0 w 401"/>
                <a:gd name="T37" fmla="*/ 321 h 1026"/>
                <a:gd name="T38" fmla="*/ 32 w 401"/>
                <a:gd name="T39" fmla="*/ 297 h 1026"/>
                <a:gd name="T40" fmla="*/ 69 w 401"/>
                <a:gd name="T41" fmla="*/ 282 h 1026"/>
                <a:gd name="T42" fmla="*/ 98 w 401"/>
                <a:gd name="T43" fmla="*/ 273 h 1026"/>
                <a:gd name="T44" fmla="*/ 104 w 401"/>
                <a:gd name="T45" fmla="*/ 269 h 1026"/>
                <a:gd name="T46" fmla="*/ 102 w 401"/>
                <a:gd name="T47" fmla="*/ 254 h 1026"/>
                <a:gd name="T48" fmla="*/ 92 w 401"/>
                <a:gd name="T49" fmla="*/ 216 h 1026"/>
                <a:gd name="T50" fmla="*/ 80 w 401"/>
                <a:gd name="T51" fmla="*/ 173 h 1026"/>
                <a:gd name="T52" fmla="*/ 75 w 401"/>
                <a:gd name="T53" fmla="*/ 151 h 1026"/>
                <a:gd name="T54" fmla="*/ 73 w 401"/>
                <a:gd name="T55" fmla="*/ 125 h 1026"/>
                <a:gd name="T56" fmla="*/ 77 w 401"/>
                <a:gd name="T57" fmla="*/ 96 h 1026"/>
                <a:gd name="T58" fmla="*/ 84 w 401"/>
                <a:gd name="T59" fmla="*/ 48 h 1026"/>
                <a:gd name="T60" fmla="*/ 94 w 401"/>
                <a:gd name="T61" fmla="*/ 8 h 102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01" h="1026">
                  <a:moveTo>
                    <a:pt x="283" y="25"/>
                  </a:moveTo>
                  <a:lnTo>
                    <a:pt x="318" y="0"/>
                  </a:lnTo>
                  <a:lnTo>
                    <a:pt x="390" y="0"/>
                  </a:lnTo>
                  <a:lnTo>
                    <a:pt x="401" y="31"/>
                  </a:lnTo>
                  <a:lnTo>
                    <a:pt x="390" y="113"/>
                  </a:lnTo>
                  <a:lnTo>
                    <a:pt x="325" y="216"/>
                  </a:lnTo>
                  <a:lnTo>
                    <a:pt x="296" y="329"/>
                  </a:lnTo>
                  <a:lnTo>
                    <a:pt x="283" y="469"/>
                  </a:lnTo>
                  <a:lnTo>
                    <a:pt x="325" y="628"/>
                  </a:lnTo>
                  <a:lnTo>
                    <a:pt x="378" y="783"/>
                  </a:lnTo>
                  <a:lnTo>
                    <a:pt x="383" y="845"/>
                  </a:lnTo>
                  <a:lnTo>
                    <a:pt x="360" y="865"/>
                  </a:lnTo>
                  <a:lnTo>
                    <a:pt x="277" y="865"/>
                  </a:lnTo>
                  <a:lnTo>
                    <a:pt x="195" y="892"/>
                  </a:lnTo>
                  <a:lnTo>
                    <a:pt x="142" y="958"/>
                  </a:lnTo>
                  <a:lnTo>
                    <a:pt x="95" y="1020"/>
                  </a:lnTo>
                  <a:lnTo>
                    <a:pt x="71" y="1026"/>
                  </a:lnTo>
                  <a:lnTo>
                    <a:pt x="0" y="989"/>
                  </a:lnTo>
                  <a:lnTo>
                    <a:pt x="0" y="964"/>
                  </a:lnTo>
                  <a:lnTo>
                    <a:pt x="95" y="892"/>
                  </a:lnTo>
                  <a:lnTo>
                    <a:pt x="207" y="845"/>
                  </a:lnTo>
                  <a:lnTo>
                    <a:pt x="296" y="819"/>
                  </a:lnTo>
                  <a:lnTo>
                    <a:pt x="313" y="808"/>
                  </a:lnTo>
                  <a:lnTo>
                    <a:pt x="307" y="763"/>
                  </a:lnTo>
                  <a:lnTo>
                    <a:pt x="277" y="649"/>
                  </a:lnTo>
                  <a:lnTo>
                    <a:pt x="242" y="520"/>
                  </a:lnTo>
                  <a:lnTo>
                    <a:pt x="225" y="453"/>
                  </a:lnTo>
                  <a:lnTo>
                    <a:pt x="219" y="376"/>
                  </a:lnTo>
                  <a:lnTo>
                    <a:pt x="231" y="288"/>
                  </a:lnTo>
                  <a:lnTo>
                    <a:pt x="253" y="144"/>
                  </a:lnTo>
                  <a:lnTo>
                    <a:pt x="283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50" name="AutoShape 31"/>
          <p:cNvSpPr>
            <a:spLocks noChangeArrowheads="1"/>
          </p:cNvSpPr>
          <p:nvPr/>
        </p:nvSpPr>
        <p:spPr bwMode="auto">
          <a:xfrm>
            <a:off x="6781800" y="4038600"/>
            <a:ext cx="1905000" cy="914400"/>
          </a:xfrm>
          <a:prstGeom prst="wedgeRoundRectCallout">
            <a:avLst>
              <a:gd name="adj1" fmla="val -43750"/>
              <a:gd name="adj2" fmla="val 114931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This is general!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685800" y="3810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15: FEEDFORWARD CONTROL</a:t>
            </a:r>
            <a:endParaRPr lang="en-US" sz="3200"/>
          </a:p>
        </p:txBody>
      </p:sp>
      <p:graphicFrame>
        <p:nvGraphicFramePr>
          <p:cNvPr id="11267" name="Object 4"/>
          <p:cNvGraphicFramePr>
            <a:graphicFrameLocks noChangeAspect="1"/>
          </p:cNvGraphicFramePr>
          <p:nvPr/>
        </p:nvGraphicFramePr>
        <p:xfrm>
          <a:off x="2454275" y="1276350"/>
          <a:ext cx="4164013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8" name="Equation" r:id="rId4" imgW="1549400" imgH="419100" progId="Equation.3">
                  <p:embed/>
                </p:oleObj>
              </mc:Choice>
              <mc:Fallback>
                <p:oleObj name="Equation" r:id="rId4" imgW="1549400" imgH="4191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4275" y="1276350"/>
                        <a:ext cx="4164013" cy="112712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15"/>
          <p:cNvGraphicFramePr>
            <a:graphicFrameLocks noChangeAspect="1"/>
          </p:cNvGraphicFramePr>
          <p:nvPr/>
        </p:nvGraphicFramePr>
        <p:xfrm>
          <a:off x="1731963" y="4422775"/>
          <a:ext cx="5291137" cy="105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9" name="Equation" r:id="rId6" imgW="1968500" imgH="393700" progId="Equation.3">
                  <p:embed/>
                </p:oleObj>
              </mc:Choice>
              <mc:Fallback>
                <p:oleObj name="Equation" r:id="rId6" imgW="1968500" imgH="3937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1963" y="4422775"/>
                        <a:ext cx="5291137" cy="1055688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269" name="Group 16"/>
          <p:cNvGrpSpPr>
            <a:grpSpLocks/>
          </p:cNvGrpSpPr>
          <p:nvPr/>
        </p:nvGrpSpPr>
        <p:grpSpPr bwMode="auto">
          <a:xfrm>
            <a:off x="3332163" y="5260975"/>
            <a:ext cx="4876800" cy="1219200"/>
            <a:chOff x="1728" y="3024"/>
            <a:chExt cx="3072" cy="768"/>
          </a:xfrm>
        </p:grpSpPr>
        <p:sp>
          <p:nvSpPr>
            <p:cNvPr id="11280" name="Text Box 17"/>
            <p:cNvSpPr txBox="1">
              <a:spLocks noChangeArrowheads="1"/>
            </p:cNvSpPr>
            <p:nvPr/>
          </p:nvSpPr>
          <p:spPr bwMode="auto">
            <a:xfrm>
              <a:off x="3840" y="3504"/>
              <a:ext cx="9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b="1"/>
                <a:t>Dead time</a:t>
              </a:r>
              <a:endParaRPr lang="en-US"/>
            </a:p>
          </p:txBody>
        </p:sp>
        <p:sp>
          <p:nvSpPr>
            <p:cNvPr id="11281" name="Text Box 18"/>
            <p:cNvSpPr txBox="1">
              <a:spLocks noChangeArrowheads="1"/>
            </p:cNvSpPr>
            <p:nvPr/>
          </p:nvSpPr>
          <p:spPr bwMode="auto">
            <a:xfrm>
              <a:off x="1728" y="3504"/>
              <a:ext cx="5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b="1"/>
                <a:t>Gain</a:t>
              </a:r>
              <a:endParaRPr lang="en-US"/>
            </a:p>
          </p:txBody>
        </p:sp>
        <p:sp>
          <p:nvSpPr>
            <p:cNvPr id="11282" name="Text Box 19"/>
            <p:cNvSpPr txBox="1">
              <a:spLocks noChangeArrowheads="1"/>
            </p:cNvSpPr>
            <p:nvPr/>
          </p:nvSpPr>
          <p:spPr bwMode="auto">
            <a:xfrm>
              <a:off x="2640" y="3504"/>
              <a:ext cx="9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b="1"/>
                <a:t>Lead-lag</a:t>
              </a:r>
              <a:endParaRPr lang="en-US"/>
            </a:p>
          </p:txBody>
        </p:sp>
        <p:sp>
          <p:nvSpPr>
            <p:cNvPr id="11283" name="Line 20"/>
            <p:cNvSpPr>
              <a:spLocks noChangeShapeType="1"/>
            </p:cNvSpPr>
            <p:nvPr/>
          </p:nvSpPr>
          <p:spPr bwMode="auto">
            <a:xfrm flipV="1">
              <a:off x="2160" y="3024"/>
              <a:ext cx="288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4" name="Line 21"/>
            <p:cNvSpPr>
              <a:spLocks noChangeShapeType="1"/>
            </p:cNvSpPr>
            <p:nvPr/>
          </p:nvSpPr>
          <p:spPr bwMode="auto">
            <a:xfrm flipH="1" flipV="1">
              <a:off x="3840" y="3024"/>
              <a:ext cx="288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5" name="Line 22"/>
            <p:cNvSpPr>
              <a:spLocks noChangeShapeType="1"/>
            </p:cNvSpPr>
            <p:nvPr/>
          </p:nvSpPr>
          <p:spPr bwMode="auto">
            <a:xfrm flipV="1">
              <a:off x="3120" y="316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270" name="AutoShape 23"/>
          <p:cNvSpPr>
            <a:spLocks noChangeArrowheads="1"/>
          </p:cNvSpPr>
          <p:nvPr/>
        </p:nvSpPr>
        <p:spPr bwMode="auto">
          <a:xfrm>
            <a:off x="4114800" y="2514600"/>
            <a:ext cx="533400" cy="1828800"/>
          </a:xfrm>
          <a:prstGeom prst="downArrow">
            <a:avLst>
              <a:gd name="adj1" fmla="val 50000"/>
              <a:gd name="adj2" fmla="val 85714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1" name="Text Box 24"/>
          <p:cNvSpPr txBox="1">
            <a:spLocks noChangeArrowheads="1"/>
          </p:cNvSpPr>
          <p:nvPr/>
        </p:nvSpPr>
        <p:spPr bwMode="auto">
          <a:xfrm>
            <a:off x="4953000" y="2738438"/>
            <a:ext cx="3505200" cy="119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Special case</a:t>
            </a:r>
            <a:r>
              <a:rPr lang="en-US" b="1"/>
              <a:t> of G</a:t>
            </a:r>
            <a:r>
              <a:rPr lang="en-US" b="1" baseline="-25000"/>
              <a:t>p</a:t>
            </a:r>
            <a:r>
              <a:rPr lang="en-US" b="1"/>
              <a:t>(s) and G</a:t>
            </a:r>
            <a:r>
              <a:rPr lang="en-US" b="1" baseline="-25000"/>
              <a:t>d</a:t>
            </a:r>
            <a:r>
              <a:rPr lang="en-US" b="1"/>
              <a:t>(s) being first order with dead time</a:t>
            </a:r>
          </a:p>
        </p:txBody>
      </p:sp>
      <p:grpSp>
        <p:nvGrpSpPr>
          <p:cNvPr id="11272" name="Group 25"/>
          <p:cNvGrpSpPr>
            <a:grpSpLocks/>
          </p:cNvGrpSpPr>
          <p:nvPr/>
        </p:nvGrpSpPr>
        <p:grpSpPr bwMode="auto">
          <a:xfrm>
            <a:off x="609600" y="5334000"/>
            <a:ext cx="617538" cy="1085850"/>
            <a:chOff x="528" y="3103"/>
            <a:chExt cx="442" cy="774"/>
          </a:xfrm>
        </p:grpSpPr>
        <p:sp>
          <p:nvSpPr>
            <p:cNvPr id="11274" name="Freeform 26"/>
            <p:cNvSpPr>
              <a:spLocks/>
            </p:cNvSpPr>
            <p:nvPr/>
          </p:nvSpPr>
          <p:spPr bwMode="auto">
            <a:xfrm>
              <a:off x="558" y="3134"/>
              <a:ext cx="151" cy="179"/>
            </a:xfrm>
            <a:custGeom>
              <a:avLst/>
              <a:gdLst>
                <a:gd name="T0" fmla="*/ 100 w 453"/>
                <a:gd name="T1" fmla="*/ 45 h 538"/>
                <a:gd name="T2" fmla="*/ 88 w 453"/>
                <a:gd name="T3" fmla="*/ 26 h 538"/>
                <a:gd name="T4" fmla="*/ 67 w 453"/>
                <a:gd name="T5" fmla="*/ 14 h 538"/>
                <a:gd name="T6" fmla="*/ 45 w 453"/>
                <a:gd name="T7" fmla="*/ 12 h 538"/>
                <a:gd name="T8" fmla="*/ 23 w 453"/>
                <a:gd name="T9" fmla="*/ 19 h 538"/>
                <a:gd name="T10" fmla="*/ 7 w 453"/>
                <a:gd name="T11" fmla="*/ 38 h 538"/>
                <a:gd name="T12" fmla="*/ 0 w 453"/>
                <a:gd name="T13" fmla="*/ 71 h 538"/>
                <a:gd name="T14" fmla="*/ 6 w 453"/>
                <a:gd name="T15" fmla="*/ 110 h 538"/>
                <a:gd name="T16" fmla="*/ 19 w 453"/>
                <a:gd name="T17" fmla="*/ 144 h 538"/>
                <a:gd name="T18" fmla="*/ 37 w 453"/>
                <a:gd name="T19" fmla="*/ 163 h 538"/>
                <a:gd name="T20" fmla="*/ 61 w 453"/>
                <a:gd name="T21" fmla="*/ 176 h 538"/>
                <a:gd name="T22" fmla="*/ 82 w 453"/>
                <a:gd name="T23" fmla="*/ 179 h 538"/>
                <a:gd name="T24" fmla="*/ 110 w 453"/>
                <a:gd name="T25" fmla="*/ 170 h 538"/>
                <a:gd name="T26" fmla="*/ 119 w 453"/>
                <a:gd name="T27" fmla="*/ 155 h 538"/>
                <a:gd name="T28" fmla="*/ 125 w 453"/>
                <a:gd name="T29" fmla="*/ 127 h 538"/>
                <a:gd name="T30" fmla="*/ 124 w 453"/>
                <a:gd name="T31" fmla="*/ 91 h 538"/>
                <a:gd name="T32" fmla="*/ 114 w 453"/>
                <a:gd name="T33" fmla="*/ 59 h 538"/>
                <a:gd name="T34" fmla="*/ 151 w 453"/>
                <a:gd name="T35" fmla="*/ 16 h 538"/>
                <a:gd name="T36" fmla="*/ 151 w 453"/>
                <a:gd name="T37" fmla="*/ 7 h 538"/>
                <a:gd name="T38" fmla="*/ 143 w 453"/>
                <a:gd name="T39" fmla="*/ 0 h 538"/>
                <a:gd name="T40" fmla="*/ 135 w 453"/>
                <a:gd name="T41" fmla="*/ 3 h 538"/>
                <a:gd name="T42" fmla="*/ 100 w 453"/>
                <a:gd name="T43" fmla="*/ 45 h 53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53" h="538">
                  <a:moveTo>
                    <a:pt x="299" y="135"/>
                  </a:moveTo>
                  <a:lnTo>
                    <a:pt x="265" y="78"/>
                  </a:lnTo>
                  <a:lnTo>
                    <a:pt x="200" y="42"/>
                  </a:lnTo>
                  <a:lnTo>
                    <a:pt x="135" y="36"/>
                  </a:lnTo>
                  <a:lnTo>
                    <a:pt x="70" y="57"/>
                  </a:lnTo>
                  <a:lnTo>
                    <a:pt x="22" y="114"/>
                  </a:lnTo>
                  <a:lnTo>
                    <a:pt x="0" y="212"/>
                  </a:lnTo>
                  <a:lnTo>
                    <a:pt x="17" y="331"/>
                  </a:lnTo>
                  <a:lnTo>
                    <a:pt x="58" y="434"/>
                  </a:lnTo>
                  <a:lnTo>
                    <a:pt x="111" y="491"/>
                  </a:lnTo>
                  <a:lnTo>
                    <a:pt x="182" y="528"/>
                  </a:lnTo>
                  <a:lnTo>
                    <a:pt x="247" y="538"/>
                  </a:lnTo>
                  <a:lnTo>
                    <a:pt x="329" y="511"/>
                  </a:lnTo>
                  <a:lnTo>
                    <a:pt x="358" y="466"/>
                  </a:lnTo>
                  <a:lnTo>
                    <a:pt x="376" y="383"/>
                  </a:lnTo>
                  <a:lnTo>
                    <a:pt x="371" y="274"/>
                  </a:lnTo>
                  <a:lnTo>
                    <a:pt x="341" y="176"/>
                  </a:lnTo>
                  <a:lnTo>
                    <a:pt x="453" y="47"/>
                  </a:lnTo>
                  <a:lnTo>
                    <a:pt x="453" y="21"/>
                  </a:lnTo>
                  <a:lnTo>
                    <a:pt x="429" y="0"/>
                  </a:lnTo>
                  <a:lnTo>
                    <a:pt x="406" y="10"/>
                  </a:lnTo>
                  <a:lnTo>
                    <a:pt x="299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5" name="Freeform 27"/>
            <p:cNvSpPr>
              <a:spLocks/>
            </p:cNvSpPr>
            <p:nvPr/>
          </p:nvSpPr>
          <p:spPr bwMode="auto">
            <a:xfrm rot="1793546">
              <a:off x="771" y="3103"/>
              <a:ext cx="199" cy="309"/>
            </a:xfrm>
            <a:custGeom>
              <a:avLst/>
              <a:gdLst>
                <a:gd name="T0" fmla="*/ 20 w 595"/>
                <a:gd name="T1" fmla="*/ 309 h 928"/>
                <a:gd name="T2" fmla="*/ 4 w 595"/>
                <a:gd name="T3" fmla="*/ 305 h 928"/>
                <a:gd name="T4" fmla="*/ 0 w 595"/>
                <a:gd name="T5" fmla="*/ 286 h 928"/>
                <a:gd name="T6" fmla="*/ 25 w 595"/>
                <a:gd name="T7" fmla="*/ 250 h 928"/>
                <a:gd name="T8" fmla="*/ 61 w 595"/>
                <a:gd name="T9" fmla="*/ 192 h 928"/>
                <a:gd name="T10" fmla="*/ 91 w 595"/>
                <a:gd name="T11" fmla="*/ 146 h 928"/>
                <a:gd name="T12" fmla="*/ 114 w 595"/>
                <a:gd name="T13" fmla="*/ 89 h 928"/>
                <a:gd name="T14" fmla="*/ 146 w 595"/>
                <a:gd name="T15" fmla="*/ 55 h 928"/>
                <a:gd name="T16" fmla="*/ 179 w 595"/>
                <a:gd name="T17" fmla="*/ 5 h 928"/>
                <a:gd name="T18" fmla="*/ 185 w 595"/>
                <a:gd name="T19" fmla="*/ 0 h 928"/>
                <a:gd name="T20" fmla="*/ 197 w 595"/>
                <a:gd name="T21" fmla="*/ 1 h 928"/>
                <a:gd name="T22" fmla="*/ 199 w 595"/>
                <a:gd name="T23" fmla="*/ 10 h 928"/>
                <a:gd name="T24" fmla="*/ 158 w 595"/>
                <a:gd name="T25" fmla="*/ 55 h 928"/>
                <a:gd name="T26" fmla="*/ 156 w 595"/>
                <a:gd name="T27" fmla="*/ 74 h 928"/>
                <a:gd name="T28" fmla="*/ 168 w 595"/>
                <a:gd name="T29" fmla="*/ 93 h 928"/>
                <a:gd name="T30" fmla="*/ 168 w 595"/>
                <a:gd name="T31" fmla="*/ 110 h 928"/>
                <a:gd name="T32" fmla="*/ 156 w 595"/>
                <a:gd name="T33" fmla="*/ 120 h 928"/>
                <a:gd name="T34" fmla="*/ 126 w 595"/>
                <a:gd name="T35" fmla="*/ 134 h 928"/>
                <a:gd name="T36" fmla="*/ 112 w 595"/>
                <a:gd name="T37" fmla="*/ 137 h 928"/>
                <a:gd name="T38" fmla="*/ 106 w 595"/>
                <a:gd name="T39" fmla="*/ 147 h 928"/>
                <a:gd name="T40" fmla="*/ 91 w 595"/>
                <a:gd name="T41" fmla="*/ 188 h 928"/>
                <a:gd name="T42" fmla="*/ 75 w 595"/>
                <a:gd name="T43" fmla="*/ 226 h 928"/>
                <a:gd name="T44" fmla="*/ 55 w 595"/>
                <a:gd name="T45" fmla="*/ 271 h 928"/>
                <a:gd name="T46" fmla="*/ 30 w 595"/>
                <a:gd name="T47" fmla="*/ 309 h 928"/>
                <a:gd name="T48" fmla="*/ 20 w 595"/>
                <a:gd name="T49" fmla="*/ 309 h 92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95" h="928">
                  <a:moveTo>
                    <a:pt x="59" y="928"/>
                  </a:moveTo>
                  <a:lnTo>
                    <a:pt x="11" y="917"/>
                  </a:lnTo>
                  <a:lnTo>
                    <a:pt x="0" y="860"/>
                  </a:lnTo>
                  <a:lnTo>
                    <a:pt x="76" y="752"/>
                  </a:lnTo>
                  <a:lnTo>
                    <a:pt x="183" y="577"/>
                  </a:lnTo>
                  <a:lnTo>
                    <a:pt x="271" y="437"/>
                  </a:lnTo>
                  <a:lnTo>
                    <a:pt x="341" y="268"/>
                  </a:lnTo>
                  <a:lnTo>
                    <a:pt x="436" y="164"/>
                  </a:lnTo>
                  <a:lnTo>
                    <a:pt x="536" y="15"/>
                  </a:lnTo>
                  <a:lnTo>
                    <a:pt x="554" y="0"/>
                  </a:lnTo>
                  <a:lnTo>
                    <a:pt x="589" y="4"/>
                  </a:lnTo>
                  <a:lnTo>
                    <a:pt x="595" y="31"/>
                  </a:lnTo>
                  <a:lnTo>
                    <a:pt x="471" y="164"/>
                  </a:lnTo>
                  <a:lnTo>
                    <a:pt x="465" y="221"/>
                  </a:lnTo>
                  <a:lnTo>
                    <a:pt x="501" y="278"/>
                  </a:lnTo>
                  <a:lnTo>
                    <a:pt x="501" y="329"/>
                  </a:lnTo>
                  <a:lnTo>
                    <a:pt x="465" y="361"/>
                  </a:lnTo>
                  <a:lnTo>
                    <a:pt x="377" y="401"/>
                  </a:lnTo>
                  <a:lnTo>
                    <a:pt x="336" y="412"/>
                  </a:lnTo>
                  <a:lnTo>
                    <a:pt x="317" y="442"/>
                  </a:lnTo>
                  <a:lnTo>
                    <a:pt x="271" y="566"/>
                  </a:lnTo>
                  <a:lnTo>
                    <a:pt x="224" y="680"/>
                  </a:lnTo>
                  <a:lnTo>
                    <a:pt x="165" y="814"/>
                  </a:lnTo>
                  <a:lnTo>
                    <a:pt x="89" y="928"/>
                  </a:lnTo>
                  <a:lnTo>
                    <a:pt x="59" y="9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6" name="Freeform 28"/>
            <p:cNvSpPr>
              <a:spLocks/>
            </p:cNvSpPr>
            <p:nvPr/>
          </p:nvSpPr>
          <p:spPr bwMode="auto">
            <a:xfrm>
              <a:off x="528" y="3340"/>
              <a:ext cx="117" cy="279"/>
            </a:xfrm>
            <a:custGeom>
              <a:avLst/>
              <a:gdLst>
                <a:gd name="T0" fmla="*/ 53 w 350"/>
                <a:gd name="T1" fmla="*/ 22 h 836"/>
                <a:gd name="T2" fmla="*/ 75 w 350"/>
                <a:gd name="T3" fmla="*/ 5 h 836"/>
                <a:gd name="T4" fmla="*/ 99 w 350"/>
                <a:gd name="T5" fmla="*/ 0 h 836"/>
                <a:gd name="T6" fmla="*/ 115 w 350"/>
                <a:gd name="T7" fmla="*/ 5 h 836"/>
                <a:gd name="T8" fmla="*/ 117 w 350"/>
                <a:gd name="T9" fmla="*/ 16 h 836"/>
                <a:gd name="T10" fmla="*/ 103 w 350"/>
                <a:gd name="T11" fmla="*/ 38 h 836"/>
                <a:gd name="T12" fmla="*/ 85 w 350"/>
                <a:gd name="T13" fmla="*/ 38 h 836"/>
                <a:gd name="T14" fmla="*/ 67 w 350"/>
                <a:gd name="T15" fmla="*/ 48 h 836"/>
                <a:gd name="T16" fmla="*/ 43 w 350"/>
                <a:gd name="T17" fmla="*/ 77 h 836"/>
                <a:gd name="T18" fmla="*/ 27 w 350"/>
                <a:gd name="T19" fmla="*/ 110 h 836"/>
                <a:gd name="T20" fmla="*/ 27 w 350"/>
                <a:gd name="T21" fmla="*/ 124 h 836"/>
                <a:gd name="T22" fmla="*/ 37 w 350"/>
                <a:gd name="T23" fmla="*/ 140 h 836"/>
                <a:gd name="T24" fmla="*/ 64 w 350"/>
                <a:gd name="T25" fmla="*/ 154 h 836"/>
                <a:gd name="T26" fmla="*/ 87 w 350"/>
                <a:gd name="T27" fmla="*/ 166 h 836"/>
                <a:gd name="T28" fmla="*/ 113 w 350"/>
                <a:gd name="T29" fmla="*/ 188 h 836"/>
                <a:gd name="T30" fmla="*/ 115 w 350"/>
                <a:gd name="T31" fmla="*/ 207 h 836"/>
                <a:gd name="T32" fmla="*/ 91 w 350"/>
                <a:gd name="T33" fmla="*/ 219 h 836"/>
                <a:gd name="T34" fmla="*/ 74 w 350"/>
                <a:gd name="T35" fmla="*/ 233 h 836"/>
                <a:gd name="T36" fmla="*/ 67 w 350"/>
                <a:gd name="T37" fmla="*/ 245 h 836"/>
                <a:gd name="T38" fmla="*/ 72 w 350"/>
                <a:gd name="T39" fmla="*/ 257 h 836"/>
                <a:gd name="T40" fmla="*/ 64 w 350"/>
                <a:gd name="T41" fmla="*/ 274 h 836"/>
                <a:gd name="T42" fmla="*/ 51 w 350"/>
                <a:gd name="T43" fmla="*/ 279 h 836"/>
                <a:gd name="T44" fmla="*/ 45 w 350"/>
                <a:gd name="T45" fmla="*/ 276 h 836"/>
                <a:gd name="T46" fmla="*/ 47 w 350"/>
                <a:gd name="T47" fmla="*/ 246 h 836"/>
                <a:gd name="T48" fmla="*/ 59 w 350"/>
                <a:gd name="T49" fmla="*/ 226 h 836"/>
                <a:gd name="T50" fmla="*/ 82 w 350"/>
                <a:gd name="T51" fmla="*/ 209 h 836"/>
                <a:gd name="T52" fmla="*/ 93 w 350"/>
                <a:gd name="T53" fmla="*/ 203 h 836"/>
                <a:gd name="T54" fmla="*/ 83 w 350"/>
                <a:gd name="T55" fmla="*/ 178 h 836"/>
                <a:gd name="T56" fmla="*/ 66 w 350"/>
                <a:gd name="T57" fmla="*/ 167 h 836"/>
                <a:gd name="T58" fmla="*/ 34 w 350"/>
                <a:gd name="T59" fmla="*/ 157 h 836"/>
                <a:gd name="T60" fmla="*/ 12 w 350"/>
                <a:gd name="T61" fmla="*/ 141 h 836"/>
                <a:gd name="T62" fmla="*/ 0 w 350"/>
                <a:gd name="T63" fmla="*/ 117 h 836"/>
                <a:gd name="T64" fmla="*/ 8 w 350"/>
                <a:gd name="T65" fmla="*/ 95 h 836"/>
                <a:gd name="T66" fmla="*/ 30 w 350"/>
                <a:gd name="T67" fmla="*/ 60 h 836"/>
                <a:gd name="T68" fmla="*/ 47 w 350"/>
                <a:gd name="T69" fmla="*/ 33 h 836"/>
                <a:gd name="T70" fmla="*/ 53 w 350"/>
                <a:gd name="T71" fmla="*/ 22 h 8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50" h="836">
                  <a:moveTo>
                    <a:pt x="160" y="66"/>
                  </a:moveTo>
                  <a:lnTo>
                    <a:pt x="225" y="15"/>
                  </a:lnTo>
                  <a:lnTo>
                    <a:pt x="296" y="0"/>
                  </a:lnTo>
                  <a:lnTo>
                    <a:pt x="344" y="15"/>
                  </a:lnTo>
                  <a:lnTo>
                    <a:pt x="350" y="47"/>
                  </a:lnTo>
                  <a:lnTo>
                    <a:pt x="309" y="113"/>
                  </a:lnTo>
                  <a:lnTo>
                    <a:pt x="255" y="113"/>
                  </a:lnTo>
                  <a:lnTo>
                    <a:pt x="201" y="144"/>
                  </a:lnTo>
                  <a:lnTo>
                    <a:pt x="130" y="232"/>
                  </a:lnTo>
                  <a:lnTo>
                    <a:pt x="82" y="331"/>
                  </a:lnTo>
                  <a:lnTo>
                    <a:pt x="82" y="371"/>
                  </a:lnTo>
                  <a:lnTo>
                    <a:pt x="112" y="418"/>
                  </a:lnTo>
                  <a:lnTo>
                    <a:pt x="190" y="460"/>
                  </a:lnTo>
                  <a:lnTo>
                    <a:pt x="261" y="496"/>
                  </a:lnTo>
                  <a:lnTo>
                    <a:pt x="339" y="562"/>
                  </a:lnTo>
                  <a:lnTo>
                    <a:pt x="344" y="619"/>
                  </a:lnTo>
                  <a:lnTo>
                    <a:pt x="272" y="656"/>
                  </a:lnTo>
                  <a:lnTo>
                    <a:pt x="220" y="697"/>
                  </a:lnTo>
                  <a:lnTo>
                    <a:pt x="201" y="733"/>
                  </a:lnTo>
                  <a:lnTo>
                    <a:pt x="214" y="770"/>
                  </a:lnTo>
                  <a:lnTo>
                    <a:pt x="190" y="821"/>
                  </a:lnTo>
                  <a:lnTo>
                    <a:pt x="154" y="836"/>
                  </a:lnTo>
                  <a:lnTo>
                    <a:pt x="136" y="827"/>
                  </a:lnTo>
                  <a:lnTo>
                    <a:pt x="142" y="738"/>
                  </a:lnTo>
                  <a:lnTo>
                    <a:pt x="177" y="676"/>
                  </a:lnTo>
                  <a:lnTo>
                    <a:pt x="244" y="625"/>
                  </a:lnTo>
                  <a:lnTo>
                    <a:pt x="279" y="609"/>
                  </a:lnTo>
                  <a:lnTo>
                    <a:pt x="249" y="532"/>
                  </a:lnTo>
                  <a:lnTo>
                    <a:pt x="196" y="501"/>
                  </a:lnTo>
                  <a:lnTo>
                    <a:pt x="101" y="469"/>
                  </a:lnTo>
                  <a:lnTo>
                    <a:pt x="35" y="423"/>
                  </a:lnTo>
                  <a:lnTo>
                    <a:pt x="0" y="351"/>
                  </a:lnTo>
                  <a:lnTo>
                    <a:pt x="24" y="284"/>
                  </a:lnTo>
                  <a:lnTo>
                    <a:pt x="89" y="180"/>
                  </a:lnTo>
                  <a:lnTo>
                    <a:pt x="142" y="98"/>
                  </a:lnTo>
                  <a:lnTo>
                    <a:pt x="160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7" name="Freeform 29"/>
            <p:cNvSpPr>
              <a:spLocks/>
            </p:cNvSpPr>
            <p:nvPr/>
          </p:nvSpPr>
          <p:spPr bwMode="auto">
            <a:xfrm>
              <a:off x="648" y="3318"/>
              <a:ext cx="122" cy="249"/>
            </a:xfrm>
            <a:custGeom>
              <a:avLst/>
              <a:gdLst>
                <a:gd name="T0" fmla="*/ 10 w 366"/>
                <a:gd name="T1" fmla="*/ 10 h 748"/>
                <a:gd name="T2" fmla="*/ 29 w 366"/>
                <a:gd name="T3" fmla="*/ 1 h 748"/>
                <a:gd name="T4" fmla="*/ 45 w 366"/>
                <a:gd name="T5" fmla="*/ 0 h 748"/>
                <a:gd name="T6" fmla="*/ 73 w 366"/>
                <a:gd name="T7" fmla="*/ 15 h 748"/>
                <a:gd name="T8" fmla="*/ 89 w 366"/>
                <a:gd name="T9" fmla="*/ 31 h 748"/>
                <a:gd name="T10" fmla="*/ 101 w 366"/>
                <a:gd name="T11" fmla="*/ 53 h 748"/>
                <a:gd name="T12" fmla="*/ 110 w 366"/>
                <a:gd name="T13" fmla="*/ 82 h 748"/>
                <a:gd name="T14" fmla="*/ 120 w 366"/>
                <a:gd name="T15" fmla="*/ 127 h 748"/>
                <a:gd name="T16" fmla="*/ 122 w 366"/>
                <a:gd name="T17" fmla="*/ 177 h 748"/>
                <a:gd name="T18" fmla="*/ 116 w 366"/>
                <a:gd name="T19" fmla="*/ 209 h 748"/>
                <a:gd name="T20" fmla="*/ 107 w 366"/>
                <a:gd name="T21" fmla="*/ 225 h 748"/>
                <a:gd name="T22" fmla="*/ 81 w 366"/>
                <a:gd name="T23" fmla="*/ 240 h 748"/>
                <a:gd name="T24" fmla="*/ 53 w 366"/>
                <a:gd name="T25" fmla="*/ 249 h 748"/>
                <a:gd name="T26" fmla="*/ 36 w 366"/>
                <a:gd name="T27" fmla="*/ 249 h 748"/>
                <a:gd name="T28" fmla="*/ 20 w 366"/>
                <a:gd name="T29" fmla="*/ 245 h 748"/>
                <a:gd name="T30" fmla="*/ 10 w 366"/>
                <a:gd name="T31" fmla="*/ 225 h 748"/>
                <a:gd name="T32" fmla="*/ 6 w 366"/>
                <a:gd name="T33" fmla="*/ 199 h 748"/>
                <a:gd name="T34" fmla="*/ 14 w 366"/>
                <a:gd name="T35" fmla="*/ 182 h 748"/>
                <a:gd name="T36" fmla="*/ 24 w 366"/>
                <a:gd name="T37" fmla="*/ 166 h 748"/>
                <a:gd name="T38" fmla="*/ 22 w 366"/>
                <a:gd name="T39" fmla="*/ 146 h 748"/>
                <a:gd name="T40" fmla="*/ 18 w 366"/>
                <a:gd name="T41" fmla="*/ 120 h 748"/>
                <a:gd name="T42" fmla="*/ 10 w 366"/>
                <a:gd name="T43" fmla="*/ 94 h 748"/>
                <a:gd name="T44" fmla="*/ 0 w 366"/>
                <a:gd name="T45" fmla="*/ 67 h 748"/>
                <a:gd name="T46" fmla="*/ 0 w 366"/>
                <a:gd name="T47" fmla="*/ 46 h 748"/>
                <a:gd name="T48" fmla="*/ 6 w 366"/>
                <a:gd name="T49" fmla="*/ 24 h 748"/>
                <a:gd name="T50" fmla="*/ 10 w 366"/>
                <a:gd name="T51" fmla="*/ 10 h 74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66" h="748">
                  <a:moveTo>
                    <a:pt x="30" y="31"/>
                  </a:moveTo>
                  <a:lnTo>
                    <a:pt x="88" y="4"/>
                  </a:lnTo>
                  <a:lnTo>
                    <a:pt x="136" y="0"/>
                  </a:lnTo>
                  <a:lnTo>
                    <a:pt x="218" y="46"/>
                  </a:lnTo>
                  <a:lnTo>
                    <a:pt x="266" y="93"/>
                  </a:lnTo>
                  <a:lnTo>
                    <a:pt x="302" y="159"/>
                  </a:lnTo>
                  <a:lnTo>
                    <a:pt x="331" y="247"/>
                  </a:lnTo>
                  <a:lnTo>
                    <a:pt x="361" y="381"/>
                  </a:lnTo>
                  <a:lnTo>
                    <a:pt x="366" y="531"/>
                  </a:lnTo>
                  <a:lnTo>
                    <a:pt x="348" y="629"/>
                  </a:lnTo>
                  <a:lnTo>
                    <a:pt x="320" y="675"/>
                  </a:lnTo>
                  <a:lnTo>
                    <a:pt x="242" y="722"/>
                  </a:lnTo>
                  <a:lnTo>
                    <a:pt x="160" y="748"/>
                  </a:lnTo>
                  <a:lnTo>
                    <a:pt x="107" y="748"/>
                  </a:lnTo>
                  <a:lnTo>
                    <a:pt x="60" y="737"/>
                  </a:lnTo>
                  <a:lnTo>
                    <a:pt x="30" y="675"/>
                  </a:lnTo>
                  <a:lnTo>
                    <a:pt x="18" y="599"/>
                  </a:lnTo>
                  <a:lnTo>
                    <a:pt x="42" y="546"/>
                  </a:lnTo>
                  <a:lnTo>
                    <a:pt x="71" y="500"/>
                  </a:lnTo>
                  <a:lnTo>
                    <a:pt x="65" y="438"/>
                  </a:lnTo>
                  <a:lnTo>
                    <a:pt x="53" y="360"/>
                  </a:lnTo>
                  <a:lnTo>
                    <a:pt x="30" y="283"/>
                  </a:lnTo>
                  <a:lnTo>
                    <a:pt x="0" y="201"/>
                  </a:lnTo>
                  <a:lnTo>
                    <a:pt x="0" y="139"/>
                  </a:lnTo>
                  <a:lnTo>
                    <a:pt x="18" y="72"/>
                  </a:lnTo>
                  <a:lnTo>
                    <a:pt x="3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8" name="Freeform 30"/>
            <p:cNvSpPr>
              <a:spLocks/>
            </p:cNvSpPr>
            <p:nvPr/>
          </p:nvSpPr>
          <p:spPr bwMode="auto">
            <a:xfrm>
              <a:off x="718" y="3517"/>
              <a:ext cx="159" cy="320"/>
            </a:xfrm>
            <a:custGeom>
              <a:avLst/>
              <a:gdLst>
                <a:gd name="T0" fmla="*/ 0 w 477"/>
                <a:gd name="T1" fmla="*/ 28 h 959"/>
                <a:gd name="T2" fmla="*/ 0 w 477"/>
                <a:gd name="T3" fmla="*/ 14 h 959"/>
                <a:gd name="T4" fmla="*/ 14 w 477"/>
                <a:gd name="T5" fmla="*/ 0 h 959"/>
                <a:gd name="T6" fmla="*/ 24 w 477"/>
                <a:gd name="T7" fmla="*/ 5 h 959"/>
                <a:gd name="T8" fmla="*/ 71 w 477"/>
                <a:gd name="T9" fmla="*/ 60 h 959"/>
                <a:gd name="T10" fmla="*/ 94 w 477"/>
                <a:gd name="T11" fmla="*/ 91 h 959"/>
                <a:gd name="T12" fmla="*/ 100 w 477"/>
                <a:gd name="T13" fmla="*/ 119 h 959"/>
                <a:gd name="T14" fmla="*/ 102 w 477"/>
                <a:gd name="T15" fmla="*/ 148 h 959"/>
                <a:gd name="T16" fmla="*/ 98 w 477"/>
                <a:gd name="T17" fmla="*/ 188 h 959"/>
                <a:gd name="T18" fmla="*/ 84 w 477"/>
                <a:gd name="T19" fmla="*/ 231 h 959"/>
                <a:gd name="T20" fmla="*/ 71 w 477"/>
                <a:gd name="T21" fmla="*/ 256 h 959"/>
                <a:gd name="T22" fmla="*/ 65 w 477"/>
                <a:gd name="T23" fmla="*/ 282 h 959"/>
                <a:gd name="T24" fmla="*/ 67 w 477"/>
                <a:gd name="T25" fmla="*/ 294 h 959"/>
                <a:gd name="T26" fmla="*/ 74 w 477"/>
                <a:gd name="T27" fmla="*/ 298 h 959"/>
                <a:gd name="T28" fmla="*/ 122 w 477"/>
                <a:gd name="T29" fmla="*/ 296 h 959"/>
                <a:gd name="T30" fmla="*/ 153 w 477"/>
                <a:gd name="T31" fmla="*/ 301 h 959"/>
                <a:gd name="T32" fmla="*/ 159 w 477"/>
                <a:gd name="T33" fmla="*/ 308 h 959"/>
                <a:gd name="T34" fmla="*/ 159 w 477"/>
                <a:gd name="T35" fmla="*/ 313 h 959"/>
                <a:gd name="T36" fmla="*/ 134 w 477"/>
                <a:gd name="T37" fmla="*/ 320 h 959"/>
                <a:gd name="T38" fmla="*/ 128 w 477"/>
                <a:gd name="T39" fmla="*/ 318 h 959"/>
                <a:gd name="T40" fmla="*/ 106 w 477"/>
                <a:gd name="T41" fmla="*/ 310 h 959"/>
                <a:gd name="T42" fmla="*/ 84 w 477"/>
                <a:gd name="T43" fmla="*/ 310 h 959"/>
                <a:gd name="T44" fmla="*/ 55 w 477"/>
                <a:gd name="T45" fmla="*/ 310 h 959"/>
                <a:gd name="T46" fmla="*/ 45 w 477"/>
                <a:gd name="T47" fmla="*/ 311 h 959"/>
                <a:gd name="T48" fmla="*/ 41 w 477"/>
                <a:gd name="T49" fmla="*/ 305 h 959"/>
                <a:gd name="T50" fmla="*/ 41 w 477"/>
                <a:gd name="T51" fmla="*/ 294 h 959"/>
                <a:gd name="T52" fmla="*/ 51 w 477"/>
                <a:gd name="T53" fmla="*/ 262 h 959"/>
                <a:gd name="T54" fmla="*/ 69 w 477"/>
                <a:gd name="T55" fmla="*/ 227 h 959"/>
                <a:gd name="T56" fmla="*/ 80 w 477"/>
                <a:gd name="T57" fmla="*/ 193 h 959"/>
                <a:gd name="T58" fmla="*/ 82 w 477"/>
                <a:gd name="T59" fmla="*/ 167 h 959"/>
                <a:gd name="T60" fmla="*/ 80 w 477"/>
                <a:gd name="T61" fmla="*/ 131 h 959"/>
                <a:gd name="T62" fmla="*/ 72 w 477"/>
                <a:gd name="T63" fmla="*/ 110 h 959"/>
                <a:gd name="T64" fmla="*/ 53 w 477"/>
                <a:gd name="T65" fmla="*/ 84 h 959"/>
                <a:gd name="T66" fmla="*/ 25 w 477"/>
                <a:gd name="T67" fmla="*/ 60 h 959"/>
                <a:gd name="T68" fmla="*/ 6 w 477"/>
                <a:gd name="T69" fmla="*/ 46 h 959"/>
                <a:gd name="T70" fmla="*/ 0 w 477"/>
                <a:gd name="T71" fmla="*/ 38 h 959"/>
                <a:gd name="T72" fmla="*/ 0 w 477"/>
                <a:gd name="T73" fmla="*/ 28 h 9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77" h="959">
                  <a:moveTo>
                    <a:pt x="0" y="83"/>
                  </a:moveTo>
                  <a:lnTo>
                    <a:pt x="0" y="41"/>
                  </a:lnTo>
                  <a:lnTo>
                    <a:pt x="41" y="0"/>
                  </a:lnTo>
                  <a:lnTo>
                    <a:pt x="71" y="15"/>
                  </a:lnTo>
                  <a:lnTo>
                    <a:pt x="212" y="180"/>
                  </a:lnTo>
                  <a:lnTo>
                    <a:pt x="282" y="273"/>
                  </a:lnTo>
                  <a:lnTo>
                    <a:pt x="301" y="356"/>
                  </a:lnTo>
                  <a:lnTo>
                    <a:pt x="306" y="443"/>
                  </a:lnTo>
                  <a:lnTo>
                    <a:pt x="295" y="562"/>
                  </a:lnTo>
                  <a:lnTo>
                    <a:pt x="253" y="691"/>
                  </a:lnTo>
                  <a:lnTo>
                    <a:pt x="212" y="768"/>
                  </a:lnTo>
                  <a:lnTo>
                    <a:pt x="195" y="845"/>
                  </a:lnTo>
                  <a:lnTo>
                    <a:pt x="200" y="881"/>
                  </a:lnTo>
                  <a:lnTo>
                    <a:pt x="223" y="892"/>
                  </a:lnTo>
                  <a:lnTo>
                    <a:pt x="365" y="887"/>
                  </a:lnTo>
                  <a:lnTo>
                    <a:pt x="460" y="902"/>
                  </a:lnTo>
                  <a:lnTo>
                    <a:pt x="477" y="923"/>
                  </a:lnTo>
                  <a:lnTo>
                    <a:pt x="477" y="938"/>
                  </a:lnTo>
                  <a:lnTo>
                    <a:pt x="401" y="959"/>
                  </a:lnTo>
                  <a:lnTo>
                    <a:pt x="383" y="953"/>
                  </a:lnTo>
                  <a:lnTo>
                    <a:pt x="318" y="928"/>
                  </a:lnTo>
                  <a:lnTo>
                    <a:pt x="253" y="928"/>
                  </a:lnTo>
                  <a:lnTo>
                    <a:pt x="165" y="928"/>
                  </a:lnTo>
                  <a:lnTo>
                    <a:pt x="135" y="933"/>
                  </a:lnTo>
                  <a:lnTo>
                    <a:pt x="124" y="913"/>
                  </a:lnTo>
                  <a:lnTo>
                    <a:pt x="124" y="881"/>
                  </a:lnTo>
                  <a:lnTo>
                    <a:pt x="154" y="784"/>
                  </a:lnTo>
                  <a:lnTo>
                    <a:pt x="206" y="680"/>
                  </a:lnTo>
                  <a:lnTo>
                    <a:pt x="241" y="578"/>
                  </a:lnTo>
                  <a:lnTo>
                    <a:pt x="247" y="500"/>
                  </a:lnTo>
                  <a:lnTo>
                    <a:pt x="241" y="392"/>
                  </a:lnTo>
                  <a:lnTo>
                    <a:pt x="217" y="330"/>
                  </a:lnTo>
                  <a:lnTo>
                    <a:pt x="159" y="252"/>
                  </a:lnTo>
                  <a:lnTo>
                    <a:pt x="76" y="180"/>
                  </a:lnTo>
                  <a:lnTo>
                    <a:pt x="17" y="138"/>
                  </a:lnTo>
                  <a:lnTo>
                    <a:pt x="0" y="11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9" name="Freeform 31"/>
            <p:cNvSpPr>
              <a:spLocks/>
            </p:cNvSpPr>
            <p:nvPr/>
          </p:nvSpPr>
          <p:spPr bwMode="auto">
            <a:xfrm>
              <a:off x="575" y="3535"/>
              <a:ext cx="133" cy="342"/>
            </a:xfrm>
            <a:custGeom>
              <a:avLst/>
              <a:gdLst>
                <a:gd name="T0" fmla="*/ 94 w 401"/>
                <a:gd name="T1" fmla="*/ 8 h 1026"/>
                <a:gd name="T2" fmla="*/ 105 w 401"/>
                <a:gd name="T3" fmla="*/ 0 h 1026"/>
                <a:gd name="T4" fmla="*/ 129 w 401"/>
                <a:gd name="T5" fmla="*/ 0 h 1026"/>
                <a:gd name="T6" fmla="*/ 133 w 401"/>
                <a:gd name="T7" fmla="*/ 10 h 1026"/>
                <a:gd name="T8" fmla="*/ 129 w 401"/>
                <a:gd name="T9" fmla="*/ 38 h 1026"/>
                <a:gd name="T10" fmla="*/ 108 w 401"/>
                <a:gd name="T11" fmla="*/ 72 h 1026"/>
                <a:gd name="T12" fmla="*/ 98 w 401"/>
                <a:gd name="T13" fmla="*/ 110 h 1026"/>
                <a:gd name="T14" fmla="*/ 94 w 401"/>
                <a:gd name="T15" fmla="*/ 156 h 1026"/>
                <a:gd name="T16" fmla="*/ 108 w 401"/>
                <a:gd name="T17" fmla="*/ 209 h 1026"/>
                <a:gd name="T18" fmla="*/ 125 w 401"/>
                <a:gd name="T19" fmla="*/ 261 h 1026"/>
                <a:gd name="T20" fmla="*/ 127 w 401"/>
                <a:gd name="T21" fmla="*/ 282 h 1026"/>
                <a:gd name="T22" fmla="*/ 119 w 401"/>
                <a:gd name="T23" fmla="*/ 288 h 1026"/>
                <a:gd name="T24" fmla="*/ 92 w 401"/>
                <a:gd name="T25" fmla="*/ 288 h 1026"/>
                <a:gd name="T26" fmla="*/ 65 w 401"/>
                <a:gd name="T27" fmla="*/ 297 h 1026"/>
                <a:gd name="T28" fmla="*/ 47 w 401"/>
                <a:gd name="T29" fmla="*/ 319 h 1026"/>
                <a:gd name="T30" fmla="*/ 32 w 401"/>
                <a:gd name="T31" fmla="*/ 340 h 1026"/>
                <a:gd name="T32" fmla="*/ 24 w 401"/>
                <a:gd name="T33" fmla="*/ 342 h 1026"/>
                <a:gd name="T34" fmla="*/ 0 w 401"/>
                <a:gd name="T35" fmla="*/ 330 h 1026"/>
                <a:gd name="T36" fmla="*/ 0 w 401"/>
                <a:gd name="T37" fmla="*/ 321 h 1026"/>
                <a:gd name="T38" fmla="*/ 32 w 401"/>
                <a:gd name="T39" fmla="*/ 297 h 1026"/>
                <a:gd name="T40" fmla="*/ 69 w 401"/>
                <a:gd name="T41" fmla="*/ 282 h 1026"/>
                <a:gd name="T42" fmla="*/ 98 w 401"/>
                <a:gd name="T43" fmla="*/ 273 h 1026"/>
                <a:gd name="T44" fmla="*/ 104 w 401"/>
                <a:gd name="T45" fmla="*/ 269 h 1026"/>
                <a:gd name="T46" fmla="*/ 102 w 401"/>
                <a:gd name="T47" fmla="*/ 254 h 1026"/>
                <a:gd name="T48" fmla="*/ 92 w 401"/>
                <a:gd name="T49" fmla="*/ 216 h 1026"/>
                <a:gd name="T50" fmla="*/ 80 w 401"/>
                <a:gd name="T51" fmla="*/ 173 h 1026"/>
                <a:gd name="T52" fmla="*/ 75 w 401"/>
                <a:gd name="T53" fmla="*/ 151 h 1026"/>
                <a:gd name="T54" fmla="*/ 73 w 401"/>
                <a:gd name="T55" fmla="*/ 125 h 1026"/>
                <a:gd name="T56" fmla="*/ 77 w 401"/>
                <a:gd name="T57" fmla="*/ 96 h 1026"/>
                <a:gd name="T58" fmla="*/ 84 w 401"/>
                <a:gd name="T59" fmla="*/ 48 h 1026"/>
                <a:gd name="T60" fmla="*/ 94 w 401"/>
                <a:gd name="T61" fmla="*/ 8 h 102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01" h="1026">
                  <a:moveTo>
                    <a:pt x="283" y="25"/>
                  </a:moveTo>
                  <a:lnTo>
                    <a:pt x="318" y="0"/>
                  </a:lnTo>
                  <a:lnTo>
                    <a:pt x="390" y="0"/>
                  </a:lnTo>
                  <a:lnTo>
                    <a:pt x="401" y="31"/>
                  </a:lnTo>
                  <a:lnTo>
                    <a:pt x="390" y="113"/>
                  </a:lnTo>
                  <a:lnTo>
                    <a:pt x="325" y="216"/>
                  </a:lnTo>
                  <a:lnTo>
                    <a:pt x="296" y="329"/>
                  </a:lnTo>
                  <a:lnTo>
                    <a:pt x="283" y="469"/>
                  </a:lnTo>
                  <a:lnTo>
                    <a:pt x="325" y="628"/>
                  </a:lnTo>
                  <a:lnTo>
                    <a:pt x="378" y="783"/>
                  </a:lnTo>
                  <a:lnTo>
                    <a:pt x="383" y="845"/>
                  </a:lnTo>
                  <a:lnTo>
                    <a:pt x="360" y="865"/>
                  </a:lnTo>
                  <a:lnTo>
                    <a:pt x="277" y="865"/>
                  </a:lnTo>
                  <a:lnTo>
                    <a:pt x="195" y="892"/>
                  </a:lnTo>
                  <a:lnTo>
                    <a:pt x="142" y="958"/>
                  </a:lnTo>
                  <a:lnTo>
                    <a:pt x="95" y="1020"/>
                  </a:lnTo>
                  <a:lnTo>
                    <a:pt x="71" y="1026"/>
                  </a:lnTo>
                  <a:lnTo>
                    <a:pt x="0" y="989"/>
                  </a:lnTo>
                  <a:lnTo>
                    <a:pt x="0" y="964"/>
                  </a:lnTo>
                  <a:lnTo>
                    <a:pt x="95" y="892"/>
                  </a:lnTo>
                  <a:lnTo>
                    <a:pt x="207" y="845"/>
                  </a:lnTo>
                  <a:lnTo>
                    <a:pt x="296" y="819"/>
                  </a:lnTo>
                  <a:lnTo>
                    <a:pt x="313" y="808"/>
                  </a:lnTo>
                  <a:lnTo>
                    <a:pt x="307" y="763"/>
                  </a:lnTo>
                  <a:lnTo>
                    <a:pt x="277" y="649"/>
                  </a:lnTo>
                  <a:lnTo>
                    <a:pt x="242" y="520"/>
                  </a:lnTo>
                  <a:lnTo>
                    <a:pt x="225" y="453"/>
                  </a:lnTo>
                  <a:lnTo>
                    <a:pt x="219" y="376"/>
                  </a:lnTo>
                  <a:lnTo>
                    <a:pt x="231" y="288"/>
                  </a:lnTo>
                  <a:lnTo>
                    <a:pt x="253" y="144"/>
                  </a:lnTo>
                  <a:lnTo>
                    <a:pt x="283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73" name="AutoShape 32"/>
          <p:cNvSpPr>
            <a:spLocks noChangeArrowheads="1"/>
          </p:cNvSpPr>
          <p:nvPr/>
        </p:nvSpPr>
        <p:spPr bwMode="auto">
          <a:xfrm>
            <a:off x="228600" y="4171950"/>
            <a:ext cx="1371600" cy="781050"/>
          </a:xfrm>
          <a:prstGeom prst="wedgeRoundRectCallout">
            <a:avLst>
              <a:gd name="adj1" fmla="val -14236"/>
              <a:gd name="adj2" fmla="val 89838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Please</a:t>
            </a:r>
          </a:p>
          <a:p>
            <a:pPr algn="ctr"/>
            <a:r>
              <a:rPr lang="en-US" sz="2000" b="1"/>
              <a:t> verify.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685800" y="3810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15: FEEDFORWARD CONTROL</a:t>
            </a:r>
            <a:endParaRPr lang="en-US" sz="3200"/>
          </a:p>
        </p:txBody>
      </p:sp>
      <p:graphicFrame>
        <p:nvGraphicFramePr>
          <p:cNvPr id="12291" name="Object 4"/>
          <p:cNvGraphicFramePr>
            <a:graphicFrameLocks noChangeAspect="1"/>
          </p:cNvGraphicFramePr>
          <p:nvPr/>
        </p:nvGraphicFramePr>
        <p:xfrm>
          <a:off x="2209800" y="1295400"/>
          <a:ext cx="4198938" cy="1128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2" name="Equation" r:id="rId4" imgW="1562100" imgH="419100" progId="Equation.3">
                  <p:embed/>
                </p:oleObj>
              </mc:Choice>
              <mc:Fallback>
                <p:oleObj name="Equation" r:id="rId4" imgW="1562100" imgH="4191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295400"/>
                        <a:ext cx="4198938" cy="1128713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2" name="Text Box 11"/>
          <p:cNvSpPr txBox="1">
            <a:spLocks noChangeArrowheads="1"/>
          </p:cNvSpPr>
          <p:nvPr/>
        </p:nvSpPr>
        <p:spPr bwMode="auto">
          <a:xfrm>
            <a:off x="1295400" y="2743200"/>
            <a:ext cx="6553200" cy="2657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Lead-lag 			= (T</a:t>
            </a:r>
            <a:r>
              <a:rPr lang="en-US" b="1" baseline="-25000"/>
              <a:t>ld</a:t>
            </a:r>
            <a:r>
              <a:rPr lang="en-US" b="1"/>
              <a:t>s+1)/T</a:t>
            </a:r>
            <a:r>
              <a:rPr lang="en-US" b="1" baseline="-25000"/>
              <a:t>lg</a:t>
            </a:r>
            <a:r>
              <a:rPr lang="en-US" b="1"/>
              <a:t>s+1)</a:t>
            </a:r>
          </a:p>
          <a:p>
            <a:pPr>
              <a:spcBef>
                <a:spcPct val="50000"/>
              </a:spcBef>
            </a:pPr>
            <a:r>
              <a:rPr lang="en-US" b="1"/>
              <a:t>FF controller gain		= K</a:t>
            </a:r>
            <a:r>
              <a:rPr lang="en-US" b="1" baseline="-25000"/>
              <a:t>ff </a:t>
            </a:r>
            <a:r>
              <a:rPr lang="en-US" b="1"/>
              <a:t>= - K</a:t>
            </a:r>
            <a:r>
              <a:rPr lang="en-US" b="1" baseline="-25000"/>
              <a:t>d</a:t>
            </a:r>
            <a:r>
              <a:rPr lang="en-US" b="1"/>
              <a:t>/K</a:t>
            </a:r>
            <a:r>
              <a:rPr lang="en-US" b="1" baseline="-25000"/>
              <a:t>p</a:t>
            </a:r>
            <a:endParaRPr lang="en-US" b="1"/>
          </a:p>
          <a:p>
            <a:pPr>
              <a:spcBef>
                <a:spcPct val="50000"/>
              </a:spcBef>
            </a:pPr>
            <a:r>
              <a:rPr lang="en-US" b="1"/>
              <a:t>controller dead time		= </a:t>
            </a:r>
            <a:r>
              <a:rPr lang="en-US" b="1">
                <a:sym typeface="Symbol" pitchFamily="18" charset="2"/>
              </a:rPr>
              <a:t></a:t>
            </a:r>
            <a:r>
              <a:rPr lang="en-US" b="1" baseline="-25000">
                <a:sym typeface="Symbol" pitchFamily="18" charset="2"/>
              </a:rPr>
              <a:t>ff</a:t>
            </a:r>
            <a:r>
              <a:rPr lang="en-US" b="1">
                <a:sym typeface="Symbol" pitchFamily="18" charset="2"/>
              </a:rPr>
              <a:t> = </a:t>
            </a:r>
            <a:r>
              <a:rPr lang="en-US" b="1" baseline="-25000">
                <a:sym typeface="Symbol" pitchFamily="18" charset="2"/>
              </a:rPr>
              <a:t>d</a:t>
            </a:r>
            <a:r>
              <a:rPr lang="en-US" b="1">
                <a:sym typeface="Symbol" pitchFamily="18" charset="2"/>
              </a:rPr>
              <a:t> - </a:t>
            </a:r>
            <a:r>
              <a:rPr lang="en-US" b="1" baseline="-25000">
                <a:sym typeface="Symbol" pitchFamily="18" charset="2"/>
              </a:rPr>
              <a:t>p</a:t>
            </a:r>
            <a:r>
              <a:rPr lang="en-US" b="1">
                <a:sym typeface="Symbol" pitchFamily="18" charset="2"/>
              </a:rPr>
              <a:t>   0</a:t>
            </a:r>
          </a:p>
          <a:p>
            <a:pPr>
              <a:spcBef>
                <a:spcPct val="50000"/>
              </a:spcBef>
            </a:pPr>
            <a:r>
              <a:rPr lang="en-US" b="1">
                <a:sym typeface="Symbol" pitchFamily="18" charset="2"/>
              </a:rPr>
              <a:t>Lead time			= T</a:t>
            </a:r>
            <a:r>
              <a:rPr lang="en-US" b="1" baseline="-25000">
                <a:sym typeface="Symbol" pitchFamily="18" charset="2"/>
              </a:rPr>
              <a:t>ld</a:t>
            </a:r>
            <a:r>
              <a:rPr lang="en-US" b="1">
                <a:sym typeface="Symbol" pitchFamily="18" charset="2"/>
              </a:rPr>
              <a:t> = </a:t>
            </a:r>
            <a:r>
              <a:rPr lang="en-US" b="1" baseline="-25000">
                <a:sym typeface="Symbol" pitchFamily="18" charset="2"/>
              </a:rPr>
              <a:t>p</a:t>
            </a:r>
            <a:endParaRPr lang="en-US" b="1">
              <a:sym typeface="Symbol" pitchFamily="18" charset="2"/>
            </a:endParaRPr>
          </a:p>
          <a:p>
            <a:pPr>
              <a:spcBef>
                <a:spcPct val="50000"/>
              </a:spcBef>
            </a:pPr>
            <a:r>
              <a:rPr lang="en-US" b="1">
                <a:sym typeface="Symbol" pitchFamily="18" charset="2"/>
              </a:rPr>
              <a:t>Lag time			= T</a:t>
            </a:r>
            <a:r>
              <a:rPr lang="en-US" b="1" baseline="-25000">
                <a:sym typeface="Symbol" pitchFamily="18" charset="2"/>
              </a:rPr>
              <a:t>lg</a:t>
            </a:r>
            <a:r>
              <a:rPr lang="en-US" b="1">
                <a:sym typeface="Symbol" pitchFamily="18" charset="2"/>
              </a:rPr>
              <a:t> = </a:t>
            </a:r>
            <a:r>
              <a:rPr lang="en-US" b="1" baseline="-25000">
                <a:sym typeface="Symbol" pitchFamily="18" charset="2"/>
              </a:rPr>
              <a:t>d</a:t>
            </a:r>
            <a:endParaRPr lang="en-US" b="1">
              <a:sym typeface="Symbol" pitchFamily="18" charset="2"/>
            </a:endParaRPr>
          </a:p>
        </p:txBody>
      </p:sp>
      <p:grpSp>
        <p:nvGrpSpPr>
          <p:cNvPr id="12293" name="Group 12"/>
          <p:cNvGrpSpPr>
            <a:grpSpLocks/>
          </p:cNvGrpSpPr>
          <p:nvPr/>
        </p:nvGrpSpPr>
        <p:grpSpPr bwMode="auto">
          <a:xfrm>
            <a:off x="533400" y="5410200"/>
            <a:ext cx="617538" cy="1085850"/>
            <a:chOff x="528" y="3103"/>
            <a:chExt cx="442" cy="774"/>
          </a:xfrm>
        </p:grpSpPr>
        <p:sp>
          <p:nvSpPr>
            <p:cNvPr id="12295" name="Freeform 13"/>
            <p:cNvSpPr>
              <a:spLocks/>
            </p:cNvSpPr>
            <p:nvPr/>
          </p:nvSpPr>
          <p:spPr bwMode="auto">
            <a:xfrm>
              <a:off x="558" y="3134"/>
              <a:ext cx="151" cy="179"/>
            </a:xfrm>
            <a:custGeom>
              <a:avLst/>
              <a:gdLst>
                <a:gd name="T0" fmla="*/ 100 w 453"/>
                <a:gd name="T1" fmla="*/ 45 h 538"/>
                <a:gd name="T2" fmla="*/ 88 w 453"/>
                <a:gd name="T3" fmla="*/ 26 h 538"/>
                <a:gd name="T4" fmla="*/ 67 w 453"/>
                <a:gd name="T5" fmla="*/ 14 h 538"/>
                <a:gd name="T6" fmla="*/ 45 w 453"/>
                <a:gd name="T7" fmla="*/ 12 h 538"/>
                <a:gd name="T8" fmla="*/ 23 w 453"/>
                <a:gd name="T9" fmla="*/ 19 h 538"/>
                <a:gd name="T10" fmla="*/ 7 w 453"/>
                <a:gd name="T11" fmla="*/ 38 h 538"/>
                <a:gd name="T12" fmla="*/ 0 w 453"/>
                <a:gd name="T13" fmla="*/ 71 h 538"/>
                <a:gd name="T14" fmla="*/ 6 w 453"/>
                <a:gd name="T15" fmla="*/ 110 h 538"/>
                <a:gd name="T16" fmla="*/ 19 w 453"/>
                <a:gd name="T17" fmla="*/ 144 h 538"/>
                <a:gd name="T18" fmla="*/ 37 w 453"/>
                <a:gd name="T19" fmla="*/ 163 h 538"/>
                <a:gd name="T20" fmla="*/ 61 w 453"/>
                <a:gd name="T21" fmla="*/ 176 h 538"/>
                <a:gd name="T22" fmla="*/ 82 w 453"/>
                <a:gd name="T23" fmla="*/ 179 h 538"/>
                <a:gd name="T24" fmla="*/ 110 w 453"/>
                <a:gd name="T25" fmla="*/ 170 h 538"/>
                <a:gd name="T26" fmla="*/ 119 w 453"/>
                <a:gd name="T27" fmla="*/ 155 h 538"/>
                <a:gd name="T28" fmla="*/ 125 w 453"/>
                <a:gd name="T29" fmla="*/ 127 h 538"/>
                <a:gd name="T30" fmla="*/ 124 w 453"/>
                <a:gd name="T31" fmla="*/ 91 h 538"/>
                <a:gd name="T32" fmla="*/ 114 w 453"/>
                <a:gd name="T33" fmla="*/ 59 h 538"/>
                <a:gd name="T34" fmla="*/ 151 w 453"/>
                <a:gd name="T35" fmla="*/ 16 h 538"/>
                <a:gd name="T36" fmla="*/ 151 w 453"/>
                <a:gd name="T37" fmla="*/ 7 h 538"/>
                <a:gd name="T38" fmla="*/ 143 w 453"/>
                <a:gd name="T39" fmla="*/ 0 h 538"/>
                <a:gd name="T40" fmla="*/ 135 w 453"/>
                <a:gd name="T41" fmla="*/ 3 h 538"/>
                <a:gd name="T42" fmla="*/ 100 w 453"/>
                <a:gd name="T43" fmla="*/ 45 h 53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53" h="538">
                  <a:moveTo>
                    <a:pt x="299" y="135"/>
                  </a:moveTo>
                  <a:lnTo>
                    <a:pt x="265" y="78"/>
                  </a:lnTo>
                  <a:lnTo>
                    <a:pt x="200" y="42"/>
                  </a:lnTo>
                  <a:lnTo>
                    <a:pt x="135" y="36"/>
                  </a:lnTo>
                  <a:lnTo>
                    <a:pt x="70" y="57"/>
                  </a:lnTo>
                  <a:lnTo>
                    <a:pt x="22" y="114"/>
                  </a:lnTo>
                  <a:lnTo>
                    <a:pt x="0" y="212"/>
                  </a:lnTo>
                  <a:lnTo>
                    <a:pt x="17" y="331"/>
                  </a:lnTo>
                  <a:lnTo>
                    <a:pt x="58" y="434"/>
                  </a:lnTo>
                  <a:lnTo>
                    <a:pt x="111" y="491"/>
                  </a:lnTo>
                  <a:lnTo>
                    <a:pt x="182" y="528"/>
                  </a:lnTo>
                  <a:lnTo>
                    <a:pt x="247" y="538"/>
                  </a:lnTo>
                  <a:lnTo>
                    <a:pt x="329" y="511"/>
                  </a:lnTo>
                  <a:lnTo>
                    <a:pt x="358" y="466"/>
                  </a:lnTo>
                  <a:lnTo>
                    <a:pt x="376" y="383"/>
                  </a:lnTo>
                  <a:lnTo>
                    <a:pt x="371" y="274"/>
                  </a:lnTo>
                  <a:lnTo>
                    <a:pt x="341" y="176"/>
                  </a:lnTo>
                  <a:lnTo>
                    <a:pt x="453" y="47"/>
                  </a:lnTo>
                  <a:lnTo>
                    <a:pt x="453" y="21"/>
                  </a:lnTo>
                  <a:lnTo>
                    <a:pt x="429" y="0"/>
                  </a:lnTo>
                  <a:lnTo>
                    <a:pt x="406" y="10"/>
                  </a:lnTo>
                  <a:lnTo>
                    <a:pt x="299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6" name="Freeform 14"/>
            <p:cNvSpPr>
              <a:spLocks/>
            </p:cNvSpPr>
            <p:nvPr/>
          </p:nvSpPr>
          <p:spPr bwMode="auto">
            <a:xfrm rot="1793546">
              <a:off x="771" y="3103"/>
              <a:ext cx="199" cy="309"/>
            </a:xfrm>
            <a:custGeom>
              <a:avLst/>
              <a:gdLst>
                <a:gd name="T0" fmla="*/ 20 w 595"/>
                <a:gd name="T1" fmla="*/ 309 h 928"/>
                <a:gd name="T2" fmla="*/ 4 w 595"/>
                <a:gd name="T3" fmla="*/ 305 h 928"/>
                <a:gd name="T4" fmla="*/ 0 w 595"/>
                <a:gd name="T5" fmla="*/ 286 h 928"/>
                <a:gd name="T6" fmla="*/ 25 w 595"/>
                <a:gd name="T7" fmla="*/ 250 h 928"/>
                <a:gd name="T8" fmla="*/ 61 w 595"/>
                <a:gd name="T9" fmla="*/ 192 h 928"/>
                <a:gd name="T10" fmla="*/ 91 w 595"/>
                <a:gd name="T11" fmla="*/ 146 h 928"/>
                <a:gd name="T12" fmla="*/ 114 w 595"/>
                <a:gd name="T13" fmla="*/ 89 h 928"/>
                <a:gd name="T14" fmla="*/ 146 w 595"/>
                <a:gd name="T15" fmla="*/ 55 h 928"/>
                <a:gd name="T16" fmla="*/ 179 w 595"/>
                <a:gd name="T17" fmla="*/ 5 h 928"/>
                <a:gd name="T18" fmla="*/ 185 w 595"/>
                <a:gd name="T19" fmla="*/ 0 h 928"/>
                <a:gd name="T20" fmla="*/ 197 w 595"/>
                <a:gd name="T21" fmla="*/ 1 h 928"/>
                <a:gd name="T22" fmla="*/ 199 w 595"/>
                <a:gd name="T23" fmla="*/ 10 h 928"/>
                <a:gd name="T24" fmla="*/ 158 w 595"/>
                <a:gd name="T25" fmla="*/ 55 h 928"/>
                <a:gd name="T26" fmla="*/ 156 w 595"/>
                <a:gd name="T27" fmla="*/ 74 h 928"/>
                <a:gd name="T28" fmla="*/ 168 w 595"/>
                <a:gd name="T29" fmla="*/ 93 h 928"/>
                <a:gd name="T30" fmla="*/ 168 w 595"/>
                <a:gd name="T31" fmla="*/ 110 h 928"/>
                <a:gd name="T32" fmla="*/ 156 w 595"/>
                <a:gd name="T33" fmla="*/ 120 h 928"/>
                <a:gd name="T34" fmla="*/ 126 w 595"/>
                <a:gd name="T35" fmla="*/ 134 h 928"/>
                <a:gd name="T36" fmla="*/ 112 w 595"/>
                <a:gd name="T37" fmla="*/ 137 h 928"/>
                <a:gd name="T38" fmla="*/ 106 w 595"/>
                <a:gd name="T39" fmla="*/ 147 h 928"/>
                <a:gd name="T40" fmla="*/ 91 w 595"/>
                <a:gd name="T41" fmla="*/ 188 h 928"/>
                <a:gd name="T42" fmla="*/ 75 w 595"/>
                <a:gd name="T43" fmla="*/ 226 h 928"/>
                <a:gd name="T44" fmla="*/ 55 w 595"/>
                <a:gd name="T45" fmla="*/ 271 h 928"/>
                <a:gd name="T46" fmla="*/ 30 w 595"/>
                <a:gd name="T47" fmla="*/ 309 h 928"/>
                <a:gd name="T48" fmla="*/ 20 w 595"/>
                <a:gd name="T49" fmla="*/ 309 h 92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95" h="928">
                  <a:moveTo>
                    <a:pt x="59" y="928"/>
                  </a:moveTo>
                  <a:lnTo>
                    <a:pt x="11" y="917"/>
                  </a:lnTo>
                  <a:lnTo>
                    <a:pt x="0" y="860"/>
                  </a:lnTo>
                  <a:lnTo>
                    <a:pt x="76" y="752"/>
                  </a:lnTo>
                  <a:lnTo>
                    <a:pt x="183" y="577"/>
                  </a:lnTo>
                  <a:lnTo>
                    <a:pt x="271" y="437"/>
                  </a:lnTo>
                  <a:lnTo>
                    <a:pt x="341" y="268"/>
                  </a:lnTo>
                  <a:lnTo>
                    <a:pt x="436" y="164"/>
                  </a:lnTo>
                  <a:lnTo>
                    <a:pt x="536" y="15"/>
                  </a:lnTo>
                  <a:lnTo>
                    <a:pt x="554" y="0"/>
                  </a:lnTo>
                  <a:lnTo>
                    <a:pt x="589" y="4"/>
                  </a:lnTo>
                  <a:lnTo>
                    <a:pt x="595" y="31"/>
                  </a:lnTo>
                  <a:lnTo>
                    <a:pt x="471" y="164"/>
                  </a:lnTo>
                  <a:lnTo>
                    <a:pt x="465" y="221"/>
                  </a:lnTo>
                  <a:lnTo>
                    <a:pt x="501" y="278"/>
                  </a:lnTo>
                  <a:lnTo>
                    <a:pt x="501" y="329"/>
                  </a:lnTo>
                  <a:lnTo>
                    <a:pt x="465" y="361"/>
                  </a:lnTo>
                  <a:lnTo>
                    <a:pt x="377" y="401"/>
                  </a:lnTo>
                  <a:lnTo>
                    <a:pt x="336" y="412"/>
                  </a:lnTo>
                  <a:lnTo>
                    <a:pt x="317" y="442"/>
                  </a:lnTo>
                  <a:lnTo>
                    <a:pt x="271" y="566"/>
                  </a:lnTo>
                  <a:lnTo>
                    <a:pt x="224" y="680"/>
                  </a:lnTo>
                  <a:lnTo>
                    <a:pt x="165" y="814"/>
                  </a:lnTo>
                  <a:lnTo>
                    <a:pt x="89" y="928"/>
                  </a:lnTo>
                  <a:lnTo>
                    <a:pt x="59" y="9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7" name="Freeform 15"/>
            <p:cNvSpPr>
              <a:spLocks/>
            </p:cNvSpPr>
            <p:nvPr/>
          </p:nvSpPr>
          <p:spPr bwMode="auto">
            <a:xfrm>
              <a:off x="528" y="3340"/>
              <a:ext cx="117" cy="279"/>
            </a:xfrm>
            <a:custGeom>
              <a:avLst/>
              <a:gdLst>
                <a:gd name="T0" fmla="*/ 53 w 350"/>
                <a:gd name="T1" fmla="*/ 22 h 836"/>
                <a:gd name="T2" fmla="*/ 75 w 350"/>
                <a:gd name="T3" fmla="*/ 5 h 836"/>
                <a:gd name="T4" fmla="*/ 99 w 350"/>
                <a:gd name="T5" fmla="*/ 0 h 836"/>
                <a:gd name="T6" fmla="*/ 115 w 350"/>
                <a:gd name="T7" fmla="*/ 5 h 836"/>
                <a:gd name="T8" fmla="*/ 117 w 350"/>
                <a:gd name="T9" fmla="*/ 16 h 836"/>
                <a:gd name="T10" fmla="*/ 103 w 350"/>
                <a:gd name="T11" fmla="*/ 38 h 836"/>
                <a:gd name="T12" fmla="*/ 85 w 350"/>
                <a:gd name="T13" fmla="*/ 38 h 836"/>
                <a:gd name="T14" fmla="*/ 67 w 350"/>
                <a:gd name="T15" fmla="*/ 48 h 836"/>
                <a:gd name="T16" fmla="*/ 43 w 350"/>
                <a:gd name="T17" fmla="*/ 77 h 836"/>
                <a:gd name="T18" fmla="*/ 27 w 350"/>
                <a:gd name="T19" fmla="*/ 110 h 836"/>
                <a:gd name="T20" fmla="*/ 27 w 350"/>
                <a:gd name="T21" fmla="*/ 124 h 836"/>
                <a:gd name="T22" fmla="*/ 37 w 350"/>
                <a:gd name="T23" fmla="*/ 140 h 836"/>
                <a:gd name="T24" fmla="*/ 64 w 350"/>
                <a:gd name="T25" fmla="*/ 154 h 836"/>
                <a:gd name="T26" fmla="*/ 87 w 350"/>
                <a:gd name="T27" fmla="*/ 166 h 836"/>
                <a:gd name="T28" fmla="*/ 113 w 350"/>
                <a:gd name="T29" fmla="*/ 188 h 836"/>
                <a:gd name="T30" fmla="*/ 115 w 350"/>
                <a:gd name="T31" fmla="*/ 207 h 836"/>
                <a:gd name="T32" fmla="*/ 91 w 350"/>
                <a:gd name="T33" fmla="*/ 219 h 836"/>
                <a:gd name="T34" fmla="*/ 74 w 350"/>
                <a:gd name="T35" fmla="*/ 233 h 836"/>
                <a:gd name="T36" fmla="*/ 67 w 350"/>
                <a:gd name="T37" fmla="*/ 245 h 836"/>
                <a:gd name="T38" fmla="*/ 72 w 350"/>
                <a:gd name="T39" fmla="*/ 257 h 836"/>
                <a:gd name="T40" fmla="*/ 64 w 350"/>
                <a:gd name="T41" fmla="*/ 274 h 836"/>
                <a:gd name="T42" fmla="*/ 51 w 350"/>
                <a:gd name="T43" fmla="*/ 279 h 836"/>
                <a:gd name="T44" fmla="*/ 45 w 350"/>
                <a:gd name="T45" fmla="*/ 276 h 836"/>
                <a:gd name="T46" fmla="*/ 47 w 350"/>
                <a:gd name="T47" fmla="*/ 246 h 836"/>
                <a:gd name="T48" fmla="*/ 59 w 350"/>
                <a:gd name="T49" fmla="*/ 226 h 836"/>
                <a:gd name="T50" fmla="*/ 82 w 350"/>
                <a:gd name="T51" fmla="*/ 209 h 836"/>
                <a:gd name="T52" fmla="*/ 93 w 350"/>
                <a:gd name="T53" fmla="*/ 203 h 836"/>
                <a:gd name="T54" fmla="*/ 83 w 350"/>
                <a:gd name="T55" fmla="*/ 178 h 836"/>
                <a:gd name="T56" fmla="*/ 66 w 350"/>
                <a:gd name="T57" fmla="*/ 167 h 836"/>
                <a:gd name="T58" fmla="*/ 34 w 350"/>
                <a:gd name="T59" fmla="*/ 157 h 836"/>
                <a:gd name="T60" fmla="*/ 12 w 350"/>
                <a:gd name="T61" fmla="*/ 141 h 836"/>
                <a:gd name="T62" fmla="*/ 0 w 350"/>
                <a:gd name="T63" fmla="*/ 117 h 836"/>
                <a:gd name="T64" fmla="*/ 8 w 350"/>
                <a:gd name="T65" fmla="*/ 95 h 836"/>
                <a:gd name="T66" fmla="*/ 30 w 350"/>
                <a:gd name="T67" fmla="*/ 60 h 836"/>
                <a:gd name="T68" fmla="*/ 47 w 350"/>
                <a:gd name="T69" fmla="*/ 33 h 836"/>
                <a:gd name="T70" fmla="*/ 53 w 350"/>
                <a:gd name="T71" fmla="*/ 22 h 8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50" h="836">
                  <a:moveTo>
                    <a:pt x="160" y="66"/>
                  </a:moveTo>
                  <a:lnTo>
                    <a:pt x="225" y="15"/>
                  </a:lnTo>
                  <a:lnTo>
                    <a:pt x="296" y="0"/>
                  </a:lnTo>
                  <a:lnTo>
                    <a:pt x="344" y="15"/>
                  </a:lnTo>
                  <a:lnTo>
                    <a:pt x="350" y="47"/>
                  </a:lnTo>
                  <a:lnTo>
                    <a:pt x="309" y="113"/>
                  </a:lnTo>
                  <a:lnTo>
                    <a:pt x="255" y="113"/>
                  </a:lnTo>
                  <a:lnTo>
                    <a:pt x="201" y="144"/>
                  </a:lnTo>
                  <a:lnTo>
                    <a:pt x="130" y="232"/>
                  </a:lnTo>
                  <a:lnTo>
                    <a:pt x="82" y="331"/>
                  </a:lnTo>
                  <a:lnTo>
                    <a:pt x="82" y="371"/>
                  </a:lnTo>
                  <a:lnTo>
                    <a:pt x="112" y="418"/>
                  </a:lnTo>
                  <a:lnTo>
                    <a:pt x="190" y="460"/>
                  </a:lnTo>
                  <a:lnTo>
                    <a:pt x="261" y="496"/>
                  </a:lnTo>
                  <a:lnTo>
                    <a:pt x="339" y="562"/>
                  </a:lnTo>
                  <a:lnTo>
                    <a:pt x="344" y="619"/>
                  </a:lnTo>
                  <a:lnTo>
                    <a:pt x="272" y="656"/>
                  </a:lnTo>
                  <a:lnTo>
                    <a:pt x="220" y="697"/>
                  </a:lnTo>
                  <a:lnTo>
                    <a:pt x="201" y="733"/>
                  </a:lnTo>
                  <a:lnTo>
                    <a:pt x="214" y="770"/>
                  </a:lnTo>
                  <a:lnTo>
                    <a:pt x="190" y="821"/>
                  </a:lnTo>
                  <a:lnTo>
                    <a:pt x="154" y="836"/>
                  </a:lnTo>
                  <a:lnTo>
                    <a:pt x="136" y="827"/>
                  </a:lnTo>
                  <a:lnTo>
                    <a:pt x="142" y="738"/>
                  </a:lnTo>
                  <a:lnTo>
                    <a:pt x="177" y="676"/>
                  </a:lnTo>
                  <a:lnTo>
                    <a:pt x="244" y="625"/>
                  </a:lnTo>
                  <a:lnTo>
                    <a:pt x="279" y="609"/>
                  </a:lnTo>
                  <a:lnTo>
                    <a:pt x="249" y="532"/>
                  </a:lnTo>
                  <a:lnTo>
                    <a:pt x="196" y="501"/>
                  </a:lnTo>
                  <a:lnTo>
                    <a:pt x="101" y="469"/>
                  </a:lnTo>
                  <a:lnTo>
                    <a:pt x="35" y="423"/>
                  </a:lnTo>
                  <a:lnTo>
                    <a:pt x="0" y="351"/>
                  </a:lnTo>
                  <a:lnTo>
                    <a:pt x="24" y="284"/>
                  </a:lnTo>
                  <a:lnTo>
                    <a:pt x="89" y="180"/>
                  </a:lnTo>
                  <a:lnTo>
                    <a:pt x="142" y="98"/>
                  </a:lnTo>
                  <a:lnTo>
                    <a:pt x="160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8" name="Freeform 16"/>
            <p:cNvSpPr>
              <a:spLocks/>
            </p:cNvSpPr>
            <p:nvPr/>
          </p:nvSpPr>
          <p:spPr bwMode="auto">
            <a:xfrm>
              <a:off x="648" y="3318"/>
              <a:ext cx="122" cy="249"/>
            </a:xfrm>
            <a:custGeom>
              <a:avLst/>
              <a:gdLst>
                <a:gd name="T0" fmla="*/ 10 w 366"/>
                <a:gd name="T1" fmla="*/ 10 h 748"/>
                <a:gd name="T2" fmla="*/ 29 w 366"/>
                <a:gd name="T3" fmla="*/ 1 h 748"/>
                <a:gd name="T4" fmla="*/ 45 w 366"/>
                <a:gd name="T5" fmla="*/ 0 h 748"/>
                <a:gd name="T6" fmla="*/ 73 w 366"/>
                <a:gd name="T7" fmla="*/ 15 h 748"/>
                <a:gd name="T8" fmla="*/ 89 w 366"/>
                <a:gd name="T9" fmla="*/ 31 h 748"/>
                <a:gd name="T10" fmla="*/ 101 w 366"/>
                <a:gd name="T11" fmla="*/ 53 h 748"/>
                <a:gd name="T12" fmla="*/ 110 w 366"/>
                <a:gd name="T13" fmla="*/ 82 h 748"/>
                <a:gd name="T14" fmla="*/ 120 w 366"/>
                <a:gd name="T15" fmla="*/ 127 h 748"/>
                <a:gd name="T16" fmla="*/ 122 w 366"/>
                <a:gd name="T17" fmla="*/ 177 h 748"/>
                <a:gd name="T18" fmla="*/ 116 w 366"/>
                <a:gd name="T19" fmla="*/ 209 h 748"/>
                <a:gd name="T20" fmla="*/ 107 w 366"/>
                <a:gd name="T21" fmla="*/ 225 h 748"/>
                <a:gd name="T22" fmla="*/ 81 w 366"/>
                <a:gd name="T23" fmla="*/ 240 h 748"/>
                <a:gd name="T24" fmla="*/ 53 w 366"/>
                <a:gd name="T25" fmla="*/ 249 h 748"/>
                <a:gd name="T26" fmla="*/ 36 w 366"/>
                <a:gd name="T27" fmla="*/ 249 h 748"/>
                <a:gd name="T28" fmla="*/ 20 w 366"/>
                <a:gd name="T29" fmla="*/ 245 h 748"/>
                <a:gd name="T30" fmla="*/ 10 w 366"/>
                <a:gd name="T31" fmla="*/ 225 h 748"/>
                <a:gd name="T32" fmla="*/ 6 w 366"/>
                <a:gd name="T33" fmla="*/ 199 h 748"/>
                <a:gd name="T34" fmla="*/ 14 w 366"/>
                <a:gd name="T35" fmla="*/ 182 h 748"/>
                <a:gd name="T36" fmla="*/ 24 w 366"/>
                <a:gd name="T37" fmla="*/ 166 h 748"/>
                <a:gd name="T38" fmla="*/ 22 w 366"/>
                <a:gd name="T39" fmla="*/ 146 h 748"/>
                <a:gd name="T40" fmla="*/ 18 w 366"/>
                <a:gd name="T41" fmla="*/ 120 h 748"/>
                <a:gd name="T42" fmla="*/ 10 w 366"/>
                <a:gd name="T43" fmla="*/ 94 h 748"/>
                <a:gd name="T44" fmla="*/ 0 w 366"/>
                <a:gd name="T45" fmla="*/ 67 h 748"/>
                <a:gd name="T46" fmla="*/ 0 w 366"/>
                <a:gd name="T47" fmla="*/ 46 h 748"/>
                <a:gd name="T48" fmla="*/ 6 w 366"/>
                <a:gd name="T49" fmla="*/ 24 h 748"/>
                <a:gd name="T50" fmla="*/ 10 w 366"/>
                <a:gd name="T51" fmla="*/ 10 h 74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66" h="748">
                  <a:moveTo>
                    <a:pt x="30" y="31"/>
                  </a:moveTo>
                  <a:lnTo>
                    <a:pt x="88" y="4"/>
                  </a:lnTo>
                  <a:lnTo>
                    <a:pt x="136" y="0"/>
                  </a:lnTo>
                  <a:lnTo>
                    <a:pt x="218" y="46"/>
                  </a:lnTo>
                  <a:lnTo>
                    <a:pt x="266" y="93"/>
                  </a:lnTo>
                  <a:lnTo>
                    <a:pt x="302" y="159"/>
                  </a:lnTo>
                  <a:lnTo>
                    <a:pt x="331" y="247"/>
                  </a:lnTo>
                  <a:lnTo>
                    <a:pt x="361" y="381"/>
                  </a:lnTo>
                  <a:lnTo>
                    <a:pt x="366" y="531"/>
                  </a:lnTo>
                  <a:lnTo>
                    <a:pt x="348" y="629"/>
                  </a:lnTo>
                  <a:lnTo>
                    <a:pt x="320" y="675"/>
                  </a:lnTo>
                  <a:lnTo>
                    <a:pt x="242" y="722"/>
                  </a:lnTo>
                  <a:lnTo>
                    <a:pt x="160" y="748"/>
                  </a:lnTo>
                  <a:lnTo>
                    <a:pt x="107" y="748"/>
                  </a:lnTo>
                  <a:lnTo>
                    <a:pt x="60" y="737"/>
                  </a:lnTo>
                  <a:lnTo>
                    <a:pt x="30" y="675"/>
                  </a:lnTo>
                  <a:lnTo>
                    <a:pt x="18" y="599"/>
                  </a:lnTo>
                  <a:lnTo>
                    <a:pt x="42" y="546"/>
                  </a:lnTo>
                  <a:lnTo>
                    <a:pt x="71" y="500"/>
                  </a:lnTo>
                  <a:lnTo>
                    <a:pt x="65" y="438"/>
                  </a:lnTo>
                  <a:lnTo>
                    <a:pt x="53" y="360"/>
                  </a:lnTo>
                  <a:lnTo>
                    <a:pt x="30" y="283"/>
                  </a:lnTo>
                  <a:lnTo>
                    <a:pt x="0" y="201"/>
                  </a:lnTo>
                  <a:lnTo>
                    <a:pt x="0" y="139"/>
                  </a:lnTo>
                  <a:lnTo>
                    <a:pt x="18" y="72"/>
                  </a:lnTo>
                  <a:lnTo>
                    <a:pt x="3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9" name="Freeform 17"/>
            <p:cNvSpPr>
              <a:spLocks/>
            </p:cNvSpPr>
            <p:nvPr/>
          </p:nvSpPr>
          <p:spPr bwMode="auto">
            <a:xfrm>
              <a:off x="718" y="3517"/>
              <a:ext cx="159" cy="320"/>
            </a:xfrm>
            <a:custGeom>
              <a:avLst/>
              <a:gdLst>
                <a:gd name="T0" fmla="*/ 0 w 477"/>
                <a:gd name="T1" fmla="*/ 28 h 959"/>
                <a:gd name="T2" fmla="*/ 0 w 477"/>
                <a:gd name="T3" fmla="*/ 14 h 959"/>
                <a:gd name="T4" fmla="*/ 14 w 477"/>
                <a:gd name="T5" fmla="*/ 0 h 959"/>
                <a:gd name="T6" fmla="*/ 24 w 477"/>
                <a:gd name="T7" fmla="*/ 5 h 959"/>
                <a:gd name="T8" fmla="*/ 71 w 477"/>
                <a:gd name="T9" fmla="*/ 60 h 959"/>
                <a:gd name="T10" fmla="*/ 94 w 477"/>
                <a:gd name="T11" fmla="*/ 91 h 959"/>
                <a:gd name="T12" fmla="*/ 100 w 477"/>
                <a:gd name="T13" fmla="*/ 119 h 959"/>
                <a:gd name="T14" fmla="*/ 102 w 477"/>
                <a:gd name="T15" fmla="*/ 148 h 959"/>
                <a:gd name="T16" fmla="*/ 98 w 477"/>
                <a:gd name="T17" fmla="*/ 188 h 959"/>
                <a:gd name="T18" fmla="*/ 84 w 477"/>
                <a:gd name="T19" fmla="*/ 231 h 959"/>
                <a:gd name="T20" fmla="*/ 71 w 477"/>
                <a:gd name="T21" fmla="*/ 256 h 959"/>
                <a:gd name="T22" fmla="*/ 65 w 477"/>
                <a:gd name="T23" fmla="*/ 282 h 959"/>
                <a:gd name="T24" fmla="*/ 67 w 477"/>
                <a:gd name="T25" fmla="*/ 294 h 959"/>
                <a:gd name="T26" fmla="*/ 74 w 477"/>
                <a:gd name="T27" fmla="*/ 298 h 959"/>
                <a:gd name="T28" fmla="*/ 122 w 477"/>
                <a:gd name="T29" fmla="*/ 296 h 959"/>
                <a:gd name="T30" fmla="*/ 153 w 477"/>
                <a:gd name="T31" fmla="*/ 301 h 959"/>
                <a:gd name="T32" fmla="*/ 159 w 477"/>
                <a:gd name="T33" fmla="*/ 308 h 959"/>
                <a:gd name="T34" fmla="*/ 159 w 477"/>
                <a:gd name="T35" fmla="*/ 313 h 959"/>
                <a:gd name="T36" fmla="*/ 134 w 477"/>
                <a:gd name="T37" fmla="*/ 320 h 959"/>
                <a:gd name="T38" fmla="*/ 128 w 477"/>
                <a:gd name="T39" fmla="*/ 318 h 959"/>
                <a:gd name="T40" fmla="*/ 106 w 477"/>
                <a:gd name="T41" fmla="*/ 310 h 959"/>
                <a:gd name="T42" fmla="*/ 84 w 477"/>
                <a:gd name="T43" fmla="*/ 310 h 959"/>
                <a:gd name="T44" fmla="*/ 55 w 477"/>
                <a:gd name="T45" fmla="*/ 310 h 959"/>
                <a:gd name="T46" fmla="*/ 45 w 477"/>
                <a:gd name="T47" fmla="*/ 311 h 959"/>
                <a:gd name="T48" fmla="*/ 41 w 477"/>
                <a:gd name="T49" fmla="*/ 305 h 959"/>
                <a:gd name="T50" fmla="*/ 41 w 477"/>
                <a:gd name="T51" fmla="*/ 294 h 959"/>
                <a:gd name="T52" fmla="*/ 51 w 477"/>
                <a:gd name="T53" fmla="*/ 262 h 959"/>
                <a:gd name="T54" fmla="*/ 69 w 477"/>
                <a:gd name="T55" fmla="*/ 227 h 959"/>
                <a:gd name="T56" fmla="*/ 80 w 477"/>
                <a:gd name="T57" fmla="*/ 193 h 959"/>
                <a:gd name="T58" fmla="*/ 82 w 477"/>
                <a:gd name="T59" fmla="*/ 167 h 959"/>
                <a:gd name="T60" fmla="*/ 80 w 477"/>
                <a:gd name="T61" fmla="*/ 131 h 959"/>
                <a:gd name="T62" fmla="*/ 72 w 477"/>
                <a:gd name="T63" fmla="*/ 110 h 959"/>
                <a:gd name="T64" fmla="*/ 53 w 477"/>
                <a:gd name="T65" fmla="*/ 84 h 959"/>
                <a:gd name="T66" fmla="*/ 25 w 477"/>
                <a:gd name="T67" fmla="*/ 60 h 959"/>
                <a:gd name="T68" fmla="*/ 6 w 477"/>
                <a:gd name="T69" fmla="*/ 46 h 959"/>
                <a:gd name="T70" fmla="*/ 0 w 477"/>
                <a:gd name="T71" fmla="*/ 38 h 959"/>
                <a:gd name="T72" fmla="*/ 0 w 477"/>
                <a:gd name="T73" fmla="*/ 28 h 9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77" h="959">
                  <a:moveTo>
                    <a:pt x="0" y="83"/>
                  </a:moveTo>
                  <a:lnTo>
                    <a:pt x="0" y="41"/>
                  </a:lnTo>
                  <a:lnTo>
                    <a:pt x="41" y="0"/>
                  </a:lnTo>
                  <a:lnTo>
                    <a:pt x="71" y="15"/>
                  </a:lnTo>
                  <a:lnTo>
                    <a:pt x="212" y="180"/>
                  </a:lnTo>
                  <a:lnTo>
                    <a:pt x="282" y="273"/>
                  </a:lnTo>
                  <a:lnTo>
                    <a:pt x="301" y="356"/>
                  </a:lnTo>
                  <a:lnTo>
                    <a:pt x="306" y="443"/>
                  </a:lnTo>
                  <a:lnTo>
                    <a:pt x="295" y="562"/>
                  </a:lnTo>
                  <a:lnTo>
                    <a:pt x="253" y="691"/>
                  </a:lnTo>
                  <a:lnTo>
                    <a:pt x="212" y="768"/>
                  </a:lnTo>
                  <a:lnTo>
                    <a:pt x="195" y="845"/>
                  </a:lnTo>
                  <a:lnTo>
                    <a:pt x="200" y="881"/>
                  </a:lnTo>
                  <a:lnTo>
                    <a:pt x="223" y="892"/>
                  </a:lnTo>
                  <a:lnTo>
                    <a:pt x="365" y="887"/>
                  </a:lnTo>
                  <a:lnTo>
                    <a:pt x="460" y="902"/>
                  </a:lnTo>
                  <a:lnTo>
                    <a:pt x="477" y="923"/>
                  </a:lnTo>
                  <a:lnTo>
                    <a:pt x="477" y="938"/>
                  </a:lnTo>
                  <a:lnTo>
                    <a:pt x="401" y="959"/>
                  </a:lnTo>
                  <a:lnTo>
                    <a:pt x="383" y="953"/>
                  </a:lnTo>
                  <a:lnTo>
                    <a:pt x="318" y="928"/>
                  </a:lnTo>
                  <a:lnTo>
                    <a:pt x="253" y="928"/>
                  </a:lnTo>
                  <a:lnTo>
                    <a:pt x="165" y="928"/>
                  </a:lnTo>
                  <a:lnTo>
                    <a:pt x="135" y="933"/>
                  </a:lnTo>
                  <a:lnTo>
                    <a:pt x="124" y="913"/>
                  </a:lnTo>
                  <a:lnTo>
                    <a:pt x="124" y="881"/>
                  </a:lnTo>
                  <a:lnTo>
                    <a:pt x="154" y="784"/>
                  </a:lnTo>
                  <a:lnTo>
                    <a:pt x="206" y="680"/>
                  </a:lnTo>
                  <a:lnTo>
                    <a:pt x="241" y="578"/>
                  </a:lnTo>
                  <a:lnTo>
                    <a:pt x="247" y="500"/>
                  </a:lnTo>
                  <a:lnTo>
                    <a:pt x="241" y="392"/>
                  </a:lnTo>
                  <a:lnTo>
                    <a:pt x="217" y="330"/>
                  </a:lnTo>
                  <a:lnTo>
                    <a:pt x="159" y="252"/>
                  </a:lnTo>
                  <a:lnTo>
                    <a:pt x="76" y="180"/>
                  </a:lnTo>
                  <a:lnTo>
                    <a:pt x="17" y="138"/>
                  </a:lnTo>
                  <a:lnTo>
                    <a:pt x="0" y="11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0" name="Freeform 18"/>
            <p:cNvSpPr>
              <a:spLocks/>
            </p:cNvSpPr>
            <p:nvPr/>
          </p:nvSpPr>
          <p:spPr bwMode="auto">
            <a:xfrm>
              <a:off x="575" y="3535"/>
              <a:ext cx="133" cy="342"/>
            </a:xfrm>
            <a:custGeom>
              <a:avLst/>
              <a:gdLst>
                <a:gd name="T0" fmla="*/ 94 w 401"/>
                <a:gd name="T1" fmla="*/ 8 h 1026"/>
                <a:gd name="T2" fmla="*/ 105 w 401"/>
                <a:gd name="T3" fmla="*/ 0 h 1026"/>
                <a:gd name="T4" fmla="*/ 129 w 401"/>
                <a:gd name="T5" fmla="*/ 0 h 1026"/>
                <a:gd name="T6" fmla="*/ 133 w 401"/>
                <a:gd name="T7" fmla="*/ 10 h 1026"/>
                <a:gd name="T8" fmla="*/ 129 w 401"/>
                <a:gd name="T9" fmla="*/ 38 h 1026"/>
                <a:gd name="T10" fmla="*/ 108 w 401"/>
                <a:gd name="T11" fmla="*/ 72 h 1026"/>
                <a:gd name="T12" fmla="*/ 98 w 401"/>
                <a:gd name="T13" fmla="*/ 110 h 1026"/>
                <a:gd name="T14" fmla="*/ 94 w 401"/>
                <a:gd name="T15" fmla="*/ 156 h 1026"/>
                <a:gd name="T16" fmla="*/ 108 w 401"/>
                <a:gd name="T17" fmla="*/ 209 h 1026"/>
                <a:gd name="T18" fmla="*/ 125 w 401"/>
                <a:gd name="T19" fmla="*/ 261 h 1026"/>
                <a:gd name="T20" fmla="*/ 127 w 401"/>
                <a:gd name="T21" fmla="*/ 282 h 1026"/>
                <a:gd name="T22" fmla="*/ 119 w 401"/>
                <a:gd name="T23" fmla="*/ 288 h 1026"/>
                <a:gd name="T24" fmla="*/ 92 w 401"/>
                <a:gd name="T25" fmla="*/ 288 h 1026"/>
                <a:gd name="T26" fmla="*/ 65 w 401"/>
                <a:gd name="T27" fmla="*/ 297 h 1026"/>
                <a:gd name="T28" fmla="*/ 47 w 401"/>
                <a:gd name="T29" fmla="*/ 319 h 1026"/>
                <a:gd name="T30" fmla="*/ 32 w 401"/>
                <a:gd name="T31" fmla="*/ 340 h 1026"/>
                <a:gd name="T32" fmla="*/ 24 w 401"/>
                <a:gd name="T33" fmla="*/ 342 h 1026"/>
                <a:gd name="T34" fmla="*/ 0 w 401"/>
                <a:gd name="T35" fmla="*/ 330 h 1026"/>
                <a:gd name="T36" fmla="*/ 0 w 401"/>
                <a:gd name="T37" fmla="*/ 321 h 1026"/>
                <a:gd name="T38" fmla="*/ 32 w 401"/>
                <a:gd name="T39" fmla="*/ 297 h 1026"/>
                <a:gd name="T40" fmla="*/ 69 w 401"/>
                <a:gd name="T41" fmla="*/ 282 h 1026"/>
                <a:gd name="T42" fmla="*/ 98 w 401"/>
                <a:gd name="T43" fmla="*/ 273 h 1026"/>
                <a:gd name="T44" fmla="*/ 104 w 401"/>
                <a:gd name="T45" fmla="*/ 269 h 1026"/>
                <a:gd name="T46" fmla="*/ 102 w 401"/>
                <a:gd name="T47" fmla="*/ 254 h 1026"/>
                <a:gd name="T48" fmla="*/ 92 w 401"/>
                <a:gd name="T49" fmla="*/ 216 h 1026"/>
                <a:gd name="T50" fmla="*/ 80 w 401"/>
                <a:gd name="T51" fmla="*/ 173 h 1026"/>
                <a:gd name="T52" fmla="*/ 75 w 401"/>
                <a:gd name="T53" fmla="*/ 151 h 1026"/>
                <a:gd name="T54" fmla="*/ 73 w 401"/>
                <a:gd name="T55" fmla="*/ 125 h 1026"/>
                <a:gd name="T56" fmla="*/ 77 w 401"/>
                <a:gd name="T57" fmla="*/ 96 h 1026"/>
                <a:gd name="T58" fmla="*/ 84 w 401"/>
                <a:gd name="T59" fmla="*/ 48 h 1026"/>
                <a:gd name="T60" fmla="*/ 94 w 401"/>
                <a:gd name="T61" fmla="*/ 8 h 102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01" h="1026">
                  <a:moveTo>
                    <a:pt x="283" y="25"/>
                  </a:moveTo>
                  <a:lnTo>
                    <a:pt x="318" y="0"/>
                  </a:lnTo>
                  <a:lnTo>
                    <a:pt x="390" y="0"/>
                  </a:lnTo>
                  <a:lnTo>
                    <a:pt x="401" y="31"/>
                  </a:lnTo>
                  <a:lnTo>
                    <a:pt x="390" y="113"/>
                  </a:lnTo>
                  <a:lnTo>
                    <a:pt x="325" y="216"/>
                  </a:lnTo>
                  <a:lnTo>
                    <a:pt x="296" y="329"/>
                  </a:lnTo>
                  <a:lnTo>
                    <a:pt x="283" y="469"/>
                  </a:lnTo>
                  <a:lnTo>
                    <a:pt x="325" y="628"/>
                  </a:lnTo>
                  <a:lnTo>
                    <a:pt x="378" y="783"/>
                  </a:lnTo>
                  <a:lnTo>
                    <a:pt x="383" y="845"/>
                  </a:lnTo>
                  <a:lnTo>
                    <a:pt x="360" y="865"/>
                  </a:lnTo>
                  <a:lnTo>
                    <a:pt x="277" y="865"/>
                  </a:lnTo>
                  <a:lnTo>
                    <a:pt x="195" y="892"/>
                  </a:lnTo>
                  <a:lnTo>
                    <a:pt x="142" y="958"/>
                  </a:lnTo>
                  <a:lnTo>
                    <a:pt x="95" y="1020"/>
                  </a:lnTo>
                  <a:lnTo>
                    <a:pt x="71" y="1026"/>
                  </a:lnTo>
                  <a:lnTo>
                    <a:pt x="0" y="989"/>
                  </a:lnTo>
                  <a:lnTo>
                    <a:pt x="0" y="964"/>
                  </a:lnTo>
                  <a:lnTo>
                    <a:pt x="95" y="892"/>
                  </a:lnTo>
                  <a:lnTo>
                    <a:pt x="207" y="845"/>
                  </a:lnTo>
                  <a:lnTo>
                    <a:pt x="296" y="819"/>
                  </a:lnTo>
                  <a:lnTo>
                    <a:pt x="313" y="808"/>
                  </a:lnTo>
                  <a:lnTo>
                    <a:pt x="307" y="763"/>
                  </a:lnTo>
                  <a:lnTo>
                    <a:pt x="277" y="649"/>
                  </a:lnTo>
                  <a:lnTo>
                    <a:pt x="242" y="520"/>
                  </a:lnTo>
                  <a:lnTo>
                    <a:pt x="225" y="453"/>
                  </a:lnTo>
                  <a:lnTo>
                    <a:pt x="219" y="376"/>
                  </a:lnTo>
                  <a:lnTo>
                    <a:pt x="231" y="288"/>
                  </a:lnTo>
                  <a:lnTo>
                    <a:pt x="253" y="144"/>
                  </a:lnTo>
                  <a:lnTo>
                    <a:pt x="283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294" name="AutoShape 19"/>
          <p:cNvSpPr>
            <a:spLocks noChangeArrowheads="1"/>
          </p:cNvSpPr>
          <p:nvPr/>
        </p:nvSpPr>
        <p:spPr bwMode="auto">
          <a:xfrm>
            <a:off x="2057400" y="5638800"/>
            <a:ext cx="5486400" cy="838200"/>
          </a:xfrm>
          <a:prstGeom prst="wedgeRoundRectCallout">
            <a:avLst>
              <a:gd name="adj1" fmla="val -68491"/>
              <a:gd name="adj2" fmla="val -26704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How do we get values for these parameters?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685800" y="3810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15: FEEDFORWARD CONTROL</a:t>
            </a:r>
            <a:endParaRPr lang="en-US" sz="3200"/>
          </a:p>
        </p:txBody>
      </p:sp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2590800" y="1066800"/>
          <a:ext cx="3200400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7" name="Equation" r:id="rId4" imgW="1562100" imgH="419100" progId="Equation.3">
                  <p:embed/>
                </p:oleObj>
              </mc:Choice>
              <mc:Fallback>
                <p:oleObj name="Equation" r:id="rId4" imgW="1562100" imgH="4191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066800"/>
                        <a:ext cx="3200400" cy="86042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316" name="Group 5"/>
          <p:cNvGrpSpPr>
            <a:grpSpLocks/>
          </p:cNvGrpSpPr>
          <p:nvPr/>
        </p:nvGrpSpPr>
        <p:grpSpPr bwMode="auto">
          <a:xfrm>
            <a:off x="533400" y="5410200"/>
            <a:ext cx="617538" cy="1085850"/>
            <a:chOff x="528" y="3103"/>
            <a:chExt cx="442" cy="774"/>
          </a:xfrm>
        </p:grpSpPr>
        <p:sp>
          <p:nvSpPr>
            <p:cNvPr id="13319" name="Freeform 6"/>
            <p:cNvSpPr>
              <a:spLocks/>
            </p:cNvSpPr>
            <p:nvPr/>
          </p:nvSpPr>
          <p:spPr bwMode="auto">
            <a:xfrm>
              <a:off x="558" y="3134"/>
              <a:ext cx="151" cy="179"/>
            </a:xfrm>
            <a:custGeom>
              <a:avLst/>
              <a:gdLst>
                <a:gd name="T0" fmla="*/ 100 w 453"/>
                <a:gd name="T1" fmla="*/ 45 h 538"/>
                <a:gd name="T2" fmla="*/ 88 w 453"/>
                <a:gd name="T3" fmla="*/ 26 h 538"/>
                <a:gd name="T4" fmla="*/ 67 w 453"/>
                <a:gd name="T5" fmla="*/ 14 h 538"/>
                <a:gd name="T6" fmla="*/ 45 w 453"/>
                <a:gd name="T7" fmla="*/ 12 h 538"/>
                <a:gd name="T8" fmla="*/ 23 w 453"/>
                <a:gd name="T9" fmla="*/ 19 h 538"/>
                <a:gd name="T10" fmla="*/ 7 w 453"/>
                <a:gd name="T11" fmla="*/ 38 h 538"/>
                <a:gd name="T12" fmla="*/ 0 w 453"/>
                <a:gd name="T13" fmla="*/ 71 h 538"/>
                <a:gd name="T14" fmla="*/ 6 w 453"/>
                <a:gd name="T15" fmla="*/ 110 h 538"/>
                <a:gd name="T16" fmla="*/ 19 w 453"/>
                <a:gd name="T17" fmla="*/ 144 h 538"/>
                <a:gd name="T18" fmla="*/ 37 w 453"/>
                <a:gd name="T19" fmla="*/ 163 h 538"/>
                <a:gd name="T20" fmla="*/ 61 w 453"/>
                <a:gd name="T21" fmla="*/ 176 h 538"/>
                <a:gd name="T22" fmla="*/ 82 w 453"/>
                <a:gd name="T23" fmla="*/ 179 h 538"/>
                <a:gd name="T24" fmla="*/ 110 w 453"/>
                <a:gd name="T25" fmla="*/ 170 h 538"/>
                <a:gd name="T26" fmla="*/ 119 w 453"/>
                <a:gd name="T27" fmla="*/ 155 h 538"/>
                <a:gd name="T28" fmla="*/ 125 w 453"/>
                <a:gd name="T29" fmla="*/ 127 h 538"/>
                <a:gd name="T30" fmla="*/ 124 w 453"/>
                <a:gd name="T31" fmla="*/ 91 h 538"/>
                <a:gd name="T32" fmla="*/ 114 w 453"/>
                <a:gd name="T33" fmla="*/ 59 h 538"/>
                <a:gd name="T34" fmla="*/ 151 w 453"/>
                <a:gd name="T35" fmla="*/ 16 h 538"/>
                <a:gd name="T36" fmla="*/ 151 w 453"/>
                <a:gd name="T37" fmla="*/ 7 h 538"/>
                <a:gd name="T38" fmla="*/ 143 w 453"/>
                <a:gd name="T39" fmla="*/ 0 h 538"/>
                <a:gd name="T40" fmla="*/ 135 w 453"/>
                <a:gd name="T41" fmla="*/ 3 h 538"/>
                <a:gd name="T42" fmla="*/ 100 w 453"/>
                <a:gd name="T43" fmla="*/ 45 h 53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53" h="538">
                  <a:moveTo>
                    <a:pt x="299" y="135"/>
                  </a:moveTo>
                  <a:lnTo>
                    <a:pt x="265" y="78"/>
                  </a:lnTo>
                  <a:lnTo>
                    <a:pt x="200" y="42"/>
                  </a:lnTo>
                  <a:lnTo>
                    <a:pt x="135" y="36"/>
                  </a:lnTo>
                  <a:lnTo>
                    <a:pt x="70" y="57"/>
                  </a:lnTo>
                  <a:lnTo>
                    <a:pt x="22" y="114"/>
                  </a:lnTo>
                  <a:lnTo>
                    <a:pt x="0" y="212"/>
                  </a:lnTo>
                  <a:lnTo>
                    <a:pt x="17" y="331"/>
                  </a:lnTo>
                  <a:lnTo>
                    <a:pt x="58" y="434"/>
                  </a:lnTo>
                  <a:lnTo>
                    <a:pt x="111" y="491"/>
                  </a:lnTo>
                  <a:lnTo>
                    <a:pt x="182" y="528"/>
                  </a:lnTo>
                  <a:lnTo>
                    <a:pt x="247" y="538"/>
                  </a:lnTo>
                  <a:lnTo>
                    <a:pt x="329" y="511"/>
                  </a:lnTo>
                  <a:lnTo>
                    <a:pt x="358" y="466"/>
                  </a:lnTo>
                  <a:lnTo>
                    <a:pt x="376" y="383"/>
                  </a:lnTo>
                  <a:lnTo>
                    <a:pt x="371" y="274"/>
                  </a:lnTo>
                  <a:lnTo>
                    <a:pt x="341" y="176"/>
                  </a:lnTo>
                  <a:lnTo>
                    <a:pt x="453" y="47"/>
                  </a:lnTo>
                  <a:lnTo>
                    <a:pt x="453" y="21"/>
                  </a:lnTo>
                  <a:lnTo>
                    <a:pt x="429" y="0"/>
                  </a:lnTo>
                  <a:lnTo>
                    <a:pt x="406" y="10"/>
                  </a:lnTo>
                  <a:lnTo>
                    <a:pt x="299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0" name="Freeform 7"/>
            <p:cNvSpPr>
              <a:spLocks/>
            </p:cNvSpPr>
            <p:nvPr/>
          </p:nvSpPr>
          <p:spPr bwMode="auto">
            <a:xfrm rot="1793546">
              <a:off x="771" y="3103"/>
              <a:ext cx="199" cy="309"/>
            </a:xfrm>
            <a:custGeom>
              <a:avLst/>
              <a:gdLst>
                <a:gd name="T0" fmla="*/ 20 w 595"/>
                <a:gd name="T1" fmla="*/ 309 h 928"/>
                <a:gd name="T2" fmla="*/ 4 w 595"/>
                <a:gd name="T3" fmla="*/ 305 h 928"/>
                <a:gd name="T4" fmla="*/ 0 w 595"/>
                <a:gd name="T5" fmla="*/ 286 h 928"/>
                <a:gd name="T6" fmla="*/ 25 w 595"/>
                <a:gd name="T7" fmla="*/ 250 h 928"/>
                <a:gd name="T8" fmla="*/ 61 w 595"/>
                <a:gd name="T9" fmla="*/ 192 h 928"/>
                <a:gd name="T10" fmla="*/ 91 w 595"/>
                <a:gd name="T11" fmla="*/ 146 h 928"/>
                <a:gd name="T12" fmla="*/ 114 w 595"/>
                <a:gd name="T13" fmla="*/ 89 h 928"/>
                <a:gd name="T14" fmla="*/ 146 w 595"/>
                <a:gd name="T15" fmla="*/ 55 h 928"/>
                <a:gd name="T16" fmla="*/ 179 w 595"/>
                <a:gd name="T17" fmla="*/ 5 h 928"/>
                <a:gd name="T18" fmla="*/ 185 w 595"/>
                <a:gd name="T19" fmla="*/ 0 h 928"/>
                <a:gd name="T20" fmla="*/ 197 w 595"/>
                <a:gd name="T21" fmla="*/ 1 h 928"/>
                <a:gd name="T22" fmla="*/ 199 w 595"/>
                <a:gd name="T23" fmla="*/ 10 h 928"/>
                <a:gd name="T24" fmla="*/ 158 w 595"/>
                <a:gd name="T25" fmla="*/ 55 h 928"/>
                <a:gd name="T26" fmla="*/ 156 w 595"/>
                <a:gd name="T27" fmla="*/ 74 h 928"/>
                <a:gd name="T28" fmla="*/ 168 w 595"/>
                <a:gd name="T29" fmla="*/ 93 h 928"/>
                <a:gd name="T30" fmla="*/ 168 w 595"/>
                <a:gd name="T31" fmla="*/ 110 h 928"/>
                <a:gd name="T32" fmla="*/ 156 w 595"/>
                <a:gd name="T33" fmla="*/ 120 h 928"/>
                <a:gd name="T34" fmla="*/ 126 w 595"/>
                <a:gd name="T35" fmla="*/ 134 h 928"/>
                <a:gd name="T36" fmla="*/ 112 w 595"/>
                <a:gd name="T37" fmla="*/ 137 h 928"/>
                <a:gd name="T38" fmla="*/ 106 w 595"/>
                <a:gd name="T39" fmla="*/ 147 h 928"/>
                <a:gd name="T40" fmla="*/ 91 w 595"/>
                <a:gd name="T41" fmla="*/ 188 h 928"/>
                <a:gd name="T42" fmla="*/ 75 w 595"/>
                <a:gd name="T43" fmla="*/ 226 h 928"/>
                <a:gd name="T44" fmla="*/ 55 w 595"/>
                <a:gd name="T45" fmla="*/ 271 h 928"/>
                <a:gd name="T46" fmla="*/ 30 w 595"/>
                <a:gd name="T47" fmla="*/ 309 h 928"/>
                <a:gd name="T48" fmla="*/ 20 w 595"/>
                <a:gd name="T49" fmla="*/ 309 h 92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95" h="928">
                  <a:moveTo>
                    <a:pt x="59" y="928"/>
                  </a:moveTo>
                  <a:lnTo>
                    <a:pt x="11" y="917"/>
                  </a:lnTo>
                  <a:lnTo>
                    <a:pt x="0" y="860"/>
                  </a:lnTo>
                  <a:lnTo>
                    <a:pt x="76" y="752"/>
                  </a:lnTo>
                  <a:lnTo>
                    <a:pt x="183" y="577"/>
                  </a:lnTo>
                  <a:lnTo>
                    <a:pt x="271" y="437"/>
                  </a:lnTo>
                  <a:lnTo>
                    <a:pt x="341" y="268"/>
                  </a:lnTo>
                  <a:lnTo>
                    <a:pt x="436" y="164"/>
                  </a:lnTo>
                  <a:lnTo>
                    <a:pt x="536" y="15"/>
                  </a:lnTo>
                  <a:lnTo>
                    <a:pt x="554" y="0"/>
                  </a:lnTo>
                  <a:lnTo>
                    <a:pt x="589" y="4"/>
                  </a:lnTo>
                  <a:lnTo>
                    <a:pt x="595" y="31"/>
                  </a:lnTo>
                  <a:lnTo>
                    <a:pt x="471" y="164"/>
                  </a:lnTo>
                  <a:lnTo>
                    <a:pt x="465" y="221"/>
                  </a:lnTo>
                  <a:lnTo>
                    <a:pt x="501" y="278"/>
                  </a:lnTo>
                  <a:lnTo>
                    <a:pt x="501" y="329"/>
                  </a:lnTo>
                  <a:lnTo>
                    <a:pt x="465" y="361"/>
                  </a:lnTo>
                  <a:lnTo>
                    <a:pt x="377" y="401"/>
                  </a:lnTo>
                  <a:lnTo>
                    <a:pt x="336" y="412"/>
                  </a:lnTo>
                  <a:lnTo>
                    <a:pt x="317" y="442"/>
                  </a:lnTo>
                  <a:lnTo>
                    <a:pt x="271" y="566"/>
                  </a:lnTo>
                  <a:lnTo>
                    <a:pt x="224" y="680"/>
                  </a:lnTo>
                  <a:lnTo>
                    <a:pt x="165" y="814"/>
                  </a:lnTo>
                  <a:lnTo>
                    <a:pt x="89" y="928"/>
                  </a:lnTo>
                  <a:lnTo>
                    <a:pt x="59" y="9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1" name="Freeform 8"/>
            <p:cNvSpPr>
              <a:spLocks/>
            </p:cNvSpPr>
            <p:nvPr/>
          </p:nvSpPr>
          <p:spPr bwMode="auto">
            <a:xfrm>
              <a:off x="528" y="3340"/>
              <a:ext cx="117" cy="279"/>
            </a:xfrm>
            <a:custGeom>
              <a:avLst/>
              <a:gdLst>
                <a:gd name="T0" fmla="*/ 53 w 350"/>
                <a:gd name="T1" fmla="*/ 22 h 836"/>
                <a:gd name="T2" fmla="*/ 75 w 350"/>
                <a:gd name="T3" fmla="*/ 5 h 836"/>
                <a:gd name="T4" fmla="*/ 99 w 350"/>
                <a:gd name="T5" fmla="*/ 0 h 836"/>
                <a:gd name="T6" fmla="*/ 115 w 350"/>
                <a:gd name="T7" fmla="*/ 5 h 836"/>
                <a:gd name="T8" fmla="*/ 117 w 350"/>
                <a:gd name="T9" fmla="*/ 16 h 836"/>
                <a:gd name="T10" fmla="*/ 103 w 350"/>
                <a:gd name="T11" fmla="*/ 38 h 836"/>
                <a:gd name="T12" fmla="*/ 85 w 350"/>
                <a:gd name="T13" fmla="*/ 38 h 836"/>
                <a:gd name="T14" fmla="*/ 67 w 350"/>
                <a:gd name="T15" fmla="*/ 48 h 836"/>
                <a:gd name="T16" fmla="*/ 43 w 350"/>
                <a:gd name="T17" fmla="*/ 77 h 836"/>
                <a:gd name="T18" fmla="*/ 27 w 350"/>
                <a:gd name="T19" fmla="*/ 110 h 836"/>
                <a:gd name="T20" fmla="*/ 27 w 350"/>
                <a:gd name="T21" fmla="*/ 124 h 836"/>
                <a:gd name="T22" fmla="*/ 37 w 350"/>
                <a:gd name="T23" fmla="*/ 140 h 836"/>
                <a:gd name="T24" fmla="*/ 64 w 350"/>
                <a:gd name="T25" fmla="*/ 154 h 836"/>
                <a:gd name="T26" fmla="*/ 87 w 350"/>
                <a:gd name="T27" fmla="*/ 166 h 836"/>
                <a:gd name="T28" fmla="*/ 113 w 350"/>
                <a:gd name="T29" fmla="*/ 188 h 836"/>
                <a:gd name="T30" fmla="*/ 115 w 350"/>
                <a:gd name="T31" fmla="*/ 207 h 836"/>
                <a:gd name="T32" fmla="*/ 91 w 350"/>
                <a:gd name="T33" fmla="*/ 219 h 836"/>
                <a:gd name="T34" fmla="*/ 74 w 350"/>
                <a:gd name="T35" fmla="*/ 233 h 836"/>
                <a:gd name="T36" fmla="*/ 67 w 350"/>
                <a:gd name="T37" fmla="*/ 245 h 836"/>
                <a:gd name="T38" fmla="*/ 72 w 350"/>
                <a:gd name="T39" fmla="*/ 257 h 836"/>
                <a:gd name="T40" fmla="*/ 64 w 350"/>
                <a:gd name="T41" fmla="*/ 274 h 836"/>
                <a:gd name="T42" fmla="*/ 51 w 350"/>
                <a:gd name="T43" fmla="*/ 279 h 836"/>
                <a:gd name="T44" fmla="*/ 45 w 350"/>
                <a:gd name="T45" fmla="*/ 276 h 836"/>
                <a:gd name="T46" fmla="*/ 47 w 350"/>
                <a:gd name="T47" fmla="*/ 246 h 836"/>
                <a:gd name="T48" fmla="*/ 59 w 350"/>
                <a:gd name="T49" fmla="*/ 226 h 836"/>
                <a:gd name="T50" fmla="*/ 82 w 350"/>
                <a:gd name="T51" fmla="*/ 209 h 836"/>
                <a:gd name="T52" fmla="*/ 93 w 350"/>
                <a:gd name="T53" fmla="*/ 203 h 836"/>
                <a:gd name="T54" fmla="*/ 83 w 350"/>
                <a:gd name="T55" fmla="*/ 178 h 836"/>
                <a:gd name="T56" fmla="*/ 66 w 350"/>
                <a:gd name="T57" fmla="*/ 167 h 836"/>
                <a:gd name="T58" fmla="*/ 34 w 350"/>
                <a:gd name="T59" fmla="*/ 157 h 836"/>
                <a:gd name="T60" fmla="*/ 12 w 350"/>
                <a:gd name="T61" fmla="*/ 141 h 836"/>
                <a:gd name="T62" fmla="*/ 0 w 350"/>
                <a:gd name="T63" fmla="*/ 117 h 836"/>
                <a:gd name="T64" fmla="*/ 8 w 350"/>
                <a:gd name="T65" fmla="*/ 95 h 836"/>
                <a:gd name="T66" fmla="*/ 30 w 350"/>
                <a:gd name="T67" fmla="*/ 60 h 836"/>
                <a:gd name="T68" fmla="*/ 47 w 350"/>
                <a:gd name="T69" fmla="*/ 33 h 836"/>
                <a:gd name="T70" fmla="*/ 53 w 350"/>
                <a:gd name="T71" fmla="*/ 22 h 8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50" h="836">
                  <a:moveTo>
                    <a:pt x="160" y="66"/>
                  </a:moveTo>
                  <a:lnTo>
                    <a:pt x="225" y="15"/>
                  </a:lnTo>
                  <a:lnTo>
                    <a:pt x="296" y="0"/>
                  </a:lnTo>
                  <a:lnTo>
                    <a:pt x="344" y="15"/>
                  </a:lnTo>
                  <a:lnTo>
                    <a:pt x="350" y="47"/>
                  </a:lnTo>
                  <a:lnTo>
                    <a:pt x="309" y="113"/>
                  </a:lnTo>
                  <a:lnTo>
                    <a:pt x="255" y="113"/>
                  </a:lnTo>
                  <a:lnTo>
                    <a:pt x="201" y="144"/>
                  </a:lnTo>
                  <a:lnTo>
                    <a:pt x="130" y="232"/>
                  </a:lnTo>
                  <a:lnTo>
                    <a:pt x="82" y="331"/>
                  </a:lnTo>
                  <a:lnTo>
                    <a:pt x="82" y="371"/>
                  </a:lnTo>
                  <a:lnTo>
                    <a:pt x="112" y="418"/>
                  </a:lnTo>
                  <a:lnTo>
                    <a:pt x="190" y="460"/>
                  </a:lnTo>
                  <a:lnTo>
                    <a:pt x="261" y="496"/>
                  </a:lnTo>
                  <a:lnTo>
                    <a:pt x="339" y="562"/>
                  </a:lnTo>
                  <a:lnTo>
                    <a:pt x="344" y="619"/>
                  </a:lnTo>
                  <a:lnTo>
                    <a:pt x="272" y="656"/>
                  </a:lnTo>
                  <a:lnTo>
                    <a:pt x="220" y="697"/>
                  </a:lnTo>
                  <a:lnTo>
                    <a:pt x="201" y="733"/>
                  </a:lnTo>
                  <a:lnTo>
                    <a:pt x="214" y="770"/>
                  </a:lnTo>
                  <a:lnTo>
                    <a:pt x="190" y="821"/>
                  </a:lnTo>
                  <a:lnTo>
                    <a:pt x="154" y="836"/>
                  </a:lnTo>
                  <a:lnTo>
                    <a:pt x="136" y="827"/>
                  </a:lnTo>
                  <a:lnTo>
                    <a:pt x="142" y="738"/>
                  </a:lnTo>
                  <a:lnTo>
                    <a:pt x="177" y="676"/>
                  </a:lnTo>
                  <a:lnTo>
                    <a:pt x="244" y="625"/>
                  </a:lnTo>
                  <a:lnTo>
                    <a:pt x="279" y="609"/>
                  </a:lnTo>
                  <a:lnTo>
                    <a:pt x="249" y="532"/>
                  </a:lnTo>
                  <a:lnTo>
                    <a:pt x="196" y="501"/>
                  </a:lnTo>
                  <a:lnTo>
                    <a:pt x="101" y="469"/>
                  </a:lnTo>
                  <a:lnTo>
                    <a:pt x="35" y="423"/>
                  </a:lnTo>
                  <a:lnTo>
                    <a:pt x="0" y="351"/>
                  </a:lnTo>
                  <a:lnTo>
                    <a:pt x="24" y="284"/>
                  </a:lnTo>
                  <a:lnTo>
                    <a:pt x="89" y="180"/>
                  </a:lnTo>
                  <a:lnTo>
                    <a:pt x="142" y="98"/>
                  </a:lnTo>
                  <a:lnTo>
                    <a:pt x="160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2" name="Freeform 9"/>
            <p:cNvSpPr>
              <a:spLocks/>
            </p:cNvSpPr>
            <p:nvPr/>
          </p:nvSpPr>
          <p:spPr bwMode="auto">
            <a:xfrm>
              <a:off x="648" y="3318"/>
              <a:ext cx="122" cy="249"/>
            </a:xfrm>
            <a:custGeom>
              <a:avLst/>
              <a:gdLst>
                <a:gd name="T0" fmla="*/ 10 w 366"/>
                <a:gd name="T1" fmla="*/ 10 h 748"/>
                <a:gd name="T2" fmla="*/ 29 w 366"/>
                <a:gd name="T3" fmla="*/ 1 h 748"/>
                <a:gd name="T4" fmla="*/ 45 w 366"/>
                <a:gd name="T5" fmla="*/ 0 h 748"/>
                <a:gd name="T6" fmla="*/ 73 w 366"/>
                <a:gd name="T7" fmla="*/ 15 h 748"/>
                <a:gd name="T8" fmla="*/ 89 w 366"/>
                <a:gd name="T9" fmla="*/ 31 h 748"/>
                <a:gd name="T10" fmla="*/ 101 w 366"/>
                <a:gd name="T11" fmla="*/ 53 h 748"/>
                <a:gd name="T12" fmla="*/ 110 w 366"/>
                <a:gd name="T13" fmla="*/ 82 h 748"/>
                <a:gd name="T14" fmla="*/ 120 w 366"/>
                <a:gd name="T15" fmla="*/ 127 h 748"/>
                <a:gd name="T16" fmla="*/ 122 w 366"/>
                <a:gd name="T17" fmla="*/ 177 h 748"/>
                <a:gd name="T18" fmla="*/ 116 w 366"/>
                <a:gd name="T19" fmla="*/ 209 h 748"/>
                <a:gd name="T20" fmla="*/ 107 w 366"/>
                <a:gd name="T21" fmla="*/ 225 h 748"/>
                <a:gd name="T22" fmla="*/ 81 w 366"/>
                <a:gd name="T23" fmla="*/ 240 h 748"/>
                <a:gd name="T24" fmla="*/ 53 w 366"/>
                <a:gd name="T25" fmla="*/ 249 h 748"/>
                <a:gd name="T26" fmla="*/ 36 w 366"/>
                <a:gd name="T27" fmla="*/ 249 h 748"/>
                <a:gd name="T28" fmla="*/ 20 w 366"/>
                <a:gd name="T29" fmla="*/ 245 h 748"/>
                <a:gd name="T30" fmla="*/ 10 w 366"/>
                <a:gd name="T31" fmla="*/ 225 h 748"/>
                <a:gd name="T32" fmla="*/ 6 w 366"/>
                <a:gd name="T33" fmla="*/ 199 h 748"/>
                <a:gd name="T34" fmla="*/ 14 w 366"/>
                <a:gd name="T35" fmla="*/ 182 h 748"/>
                <a:gd name="T36" fmla="*/ 24 w 366"/>
                <a:gd name="T37" fmla="*/ 166 h 748"/>
                <a:gd name="T38" fmla="*/ 22 w 366"/>
                <a:gd name="T39" fmla="*/ 146 h 748"/>
                <a:gd name="T40" fmla="*/ 18 w 366"/>
                <a:gd name="T41" fmla="*/ 120 h 748"/>
                <a:gd name="T42" fmla="*/ 10 w 366"/>
                <a:gd name="T43" fmla="*/ 94 h 748"/>
                <a:gd name="T44" fmla="*/ 0 w 366"/>
                <a:gd name="T45" fmla="*/ 67 h 748"/>
                <a:gd name="T46" fmla="*/ 0 w 366"/>
                <a:gd name="T47" fmla="*/ 46 h 748"/>
                <a:gd name="T48" fmla="*/ 6 w 366"/>
                <a:gd name="T49" fmla="*/ 24 h 748"/>
                <a:gd name="T50" fmla="*/ 10 w 366"/>
                <a:gd name="T51" fmla="*/ 10 h 74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66" h="748">
                  <a:moveTo>
                    <a:pt x="30" y="31"/>
                  </a:moveTo>
                  <a:lnTo>
                    <a:pt x="88" y="4"/>
                  </a:lnTo>
                  <a:lnTo>
                    <a:pt x="136" y="0"/>
                  </a:lnTo>
                  <a:lnTo>
                    <a:pt x="218" y="46"/>
                  </a:lnTo>
                  <a:lnTo>
                    <a:pt x="266" y="93"/>
                  </a:lnTo>
                  <a:lnTo>
                    <a:pt x="302" y="159"/>
                  </a:lnTo>
                  <a:lnTo>
                    <a:pt x="331" y="247"/>
                  </a:lnTo>
                  <a:lnTo>
                    <a:pt x="361" y="381"/>
                  </a:lnTo>
                  <a:lnTo>
                    <a:pt x="366" y="531"/>
                  </a:lnTo>
                  <a:lnTo>
                    <a:pt x="348" y="629"/>
                  </a:lnTo>
                  <a:lnTo>
                    <a:pt x="320" y="675"/>
                  </a:lnTo>
                  <a:lnTo>
                    <a:pt x="242" y="722"/>
                  </a:lnTo>
                  <a:lnTo>
                    <a:pt x="160" y="748"/>
                  </a:lnTo>
                  <a:lnTo>
                    <a:pt x="107" y="748"/>
                  </a:lnTo>
                  <a:lnTo>
                    <a:pt x="60" y="737"/>
                  </a:lnTo>
                  <a:lnTo>
                    <a:pt x="30" y="675"/>
                  </a:lnTo>
                  <a:lnTo>
                    <a:pt x="18" y="599"/>
                  </a:lnTo>
                  <a:lnTo>
                    <a:pt x="42" y="546"/>
                  </a:lnTo>
                  <a:lnTo>
                    <a:pt x="71" y="500"/>
                  </a:lnTo>
                  <a:lnTo>
                    <a:pt x="65" y="438"/>
                  </a:lnTo>
                  <a:lnTo>
                    <a:pt x="53" y="360"/>
                  </a:lnTo>
                  <a:lnTo>
                    <a:pt x="30" y="283"/>
                  </a:lnTo>
                  <a:lnTo>
                    <a:pt x="0" y="201"/>
                  </a:lnTo>
                  <a:lnTo>
                    <a:pt x="0" y="139"/>
                  </a:lnTo>
                  <a:lnTo>
                    <a:pt x="18" y="72"/>
                  </a:lnTo>
                  <a:lnTo>
                    <a:pt x="3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3" name="Freeform 10"/>
            <p:cNvSpPr>
              <a:spLocks/>
            </p:cNvSpPr>
            <p:nvPr/>
          </p:nvSpPr>
          <p:spPr bwMode="auto">
            <a:xfrm>
              <a:off x="718" y="3517"/>
              <a:ext cx="159" cy="320"/>
            </a:xfrm>
            <a:custGeom>
              <a:avLst/>
              <a:gdLst>
                <a:gd name="T0" fmla="*/ 0 w 477"/>
                <a:gd name="T1" fmla="*/ 28 h 959"/>
                <a:gd name="T2" fmla="*/ 0 w 477"/>
                <a:gd name="T3" fmla="*/ 14 h 959"/>
                <a:gd name="T4" fmla="*/ 14 w 477"/>
                <a:gd name="T5" fmla="*/ 0 h 959"/>
                <a:gd name="T6" fmla="*/ 24 w 477"/>
                <a:gd name="T7" fmla="*/ 5 h 959"/>
                <a:gd name="T8" fmla="*/ 71 w 477"/>
                <a:gd name="T9" fmla="*/ 60 h 959"/>
                <a:gd name="T10" fmla="*/ 94 w 477"/>
                <a:gd name="T11" fmla="*/ 91 h 959"/>
                <a:gd name="T12" fmla="*/ 100 w 477"/>
                <a:gd name="T13" fmla="*/ 119 h 959"/>
                <a:gd name="T14" fmla="*/ 102 w 477"/>
                <a:gd name="T15" fmla="*/ 148 h 959"/>
                <a:gd name="T16" fmla="*/ 98 w 477"/>
                <a:gd name="T17" fmla="*/ 188 h 959"/>
                <a:gd name="T18" fmla="*/ 84 w 477"/>
                <a:gd name="T19" fmla="*/ 231 h 959"/>
                <a:gd name="T20" fmla="*/ 71 w 477"/>
                <a:gd name="T21" fmla="*/ 256 h 959"/>
                <a:gd name="T22" fmla="*/ 65 w 477"/>
                <a:gd name="T23" fmla="*/ 282 h 959"/>
                <a:gd name="T24" fmla="*/ 67 w 477"/>
                <a:gd name="T25" fmla="*/ 294 h 959"/>
                <a:gd name="T26" fmla="*/ 74 w 477"/>
                <a:gd name="T27" fmla="*/ 298 h 959"/>
                <a:gd name="T28" fmla="*/ 122 w 477"/>
                <a:gd name="T29" fmla="*/ 296 h 959"/>
                <a:gd name="T30" fmla="*/ 153 w 477"/>
                <a:gd name="T31" fmla="*/ 301 h 959"/>
                <a:gd name="T32" fmla="*/ 159 w 477"/>
                <a:gd name="T33" fmla="*/ 308 h 959"/>
                <a:gd name="T34" fmla="*/ 159 w 477"/>
                <a:gd name="T35" fmla="*/ 313 h 959"/>
                <a:gd name="T36" fmla="*/ 134 w 477"/>
                <a:gd name="T37" fmla="*/ 320 h 959"/>
                <a:gd name="T38" fmla="*/ 128 w 477"/>
                <a:gd name="T39" fmla="*/ 318 h 959"/>
                <a:gd name="T40" fmla="*/ 106 w 477"/>
                <a:gd name="T41" fmla="*/ 310 h 959"/>
                <a:gd name="T42" fmla="*/ 84 w 477"/>
                <a:gd name="T43" fmla="*/ 310 h 959"/>
                <a:gd name="T44" fmla="*/ 55 w 477"/>
                <a:gd name="T45" fmla="*/ 310 h 959"/>
                <a:gd name="T46" fmla="*/ 45 w 477"/>
                <a:gd name="T47" fmla="*/ 311 h 959"/>
                <a:gd name="T48" fmla="*/ 41 w 477"/>
                <a:gd name="T49" fmla="*/ 305 h 959"/>
                <a:gd name="T50" fmla="*/ 41 w 477"/>
                <a:gd name="T51" fmla="*/ 294 h 959"/>
                <a:gd name="T52" fmla="*/ 51 w 477"/>
                <a:gd name="T53" fmla="*/ 262 h 959"/>
                <a:gd name="T54" fmla="*/ 69 w 477"/>
                <a:gd name="T55" fmla="*/ 227 h 959"/>
                <a:gd name="T56" fmla="*/ 80 w 477"/>
                <a:gd name="T57" fmla="*/ 193 h 959"/>
                <a:gd name="T58" fmla="*/ 82 w 477"/>
                <a:gd name="T59" fmla="*/ 167 h 959"/>
                <a:gd name="T60" fmla="*/ 80 w 477"/>
                <a:gd name="T61" fmla="*/ 131 h 959"/>
                <a:gd name="T62" fmla="*/ 72 w 477"/>
                <a:gd name="T63" fmla="*/ 110 h 959"/>
                <a:gd name="T64" fmla="*/ 53 w 477"/>
                <a:gd name="T65" fmla="*/ 84 h 959"/>
                <a:gd name="T66" fmla="*/ 25 w 477"/>
                <a:gd name="T67" fmla="*/ 60 h 959"/>
                <a:gd name="T68" fmla="*/ 6 w 477"/>
                <a:gd name="T69" fmla="*/ 46 h 959"/>
                <a:gd name="T70" fmla="*/ 0 w 477"/>
                <a:gd name="T71" fmla="*/ 38 h 959"/>
                <a:gd name="T72" fmla="*/ 0 w 477"/>
                <a:gd name="T73" fmla="*/ 28 h 9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77" h="959">
                  <a:moveTo>
                    <a:pt x="0" y="83"/>
                  </a:moveTo>
                  <a:lnTo>
                    <a:pt x="0" y="41"/>
                  </a:lnTo>
                  <a:lnTo>
                    <a:pt x="41" y="0"/>
                  </a:lnTo>
                  <a:lnTo>
                    <a:pt x="71" y="15"/>
                  </a:lnTo>
                  <a:lnTo>
                    <a:pt x="212" y="180"/>
                  </a:lnTo>
                  <a:lnTo>
                    <a:pt x="282" y="273"/>
                  </a:lnTo>
                  <a:lnTo>
                    <a:pt x="301" y="356"/>
                  </a:lnTo>
                  <a:lnTo>
                    <a:pt x="306" y="443"/>
                  </a:lnTo>
                  <a:lnTo>
                    <a:pt x="295" y="562"/>
                  </a:lnTo>
                  <a:lnTo>
                    <a:pt x="253" y="691"/>
                  </a:lnTo>
                  <a:lnTo>
                    <a:pt x="212" y="768"/>
                  </a:lnTo>
                  <a:lnTo>
                    <a:pt x="195" y="845"/>
                  </a:lnTo>
                  <a:lnTo>
                    <a:pt x="200" y="881"/>
                  </a:lnTo>
                  <a:lnTo>
                    <a:pt x="223" y="892"/>
                  </a:lnTo>
                  <a:lnTo>
                    <a:pt x="365" y="887"/>
                  </a:lnTo>
                  <a:lnTo>
                    <a:pt x="460" y="902"/>
                  </a:lnTo>
                  <a:lnTo>
                    <a:pt x="477" y="923"/>
                  </a:lnTo>
                  <a:lnTo>
                    <a:pt x="477" y="938"/>
                  </a:lnTo>
                  <a:lnTo>
                    <a:pt x="401" y="959"/>
                  </a:lnTo>
                  <a:lnTo>
                    <a:pt x="383" y="953"/>
                  </a:lnTo>
                  <a:lnTo>
                    <a:pt x="318" y="928"/>
                  </a:lnTo>
                  <a:lnTo>
                    <a:pt x="253" y="928"/>
                  </a:lnTo>
                  <a:lnTo>
                    <a:pt x="165" y="928"/>
                  </a:lnTo>
                  <a:lnTo>
                    <a:pt x="135" y="933"/>
                  </a:lnTo>
                  <a:lnTo>
                    <a:pt x="124" y="913"/>
                  </a:lnTo>
                  <a:lnTo>
                    <a:pt x="124" y="881"/>
                  </a:lnTo>
                  <a:lnTo>
                    <a:pt x="154" y="784"/>
                  </a:lnTo>
                  <a:lnTo>
                    <a:pt x="206" y="680"/>
                  </a:lnTo>
                  <a:lnTo>
                    <a:pt x="241" y="578"/>
                  </a:lnTo>
                  <a:lnTo>
                    <a:pt x="247" y="500"/>
                  </a:lnTo>
                  <a:lnTo>
                    <a:pt x="241" y="392"/>
                  </a:lnTo>
                  <a:lnTo>
                    <a:pt x="217" y="330"/>
                  </a:lnTo>
                  <a:lnTo>
                    <a:pt x="159" y="252"/>
                  </a:lnTo>
                  <a:lnTo>
                    <a:pt x="76" y="180"/>
                  </a:lnTo>
                  <a:lnTo>
                    <a:pt x="17" y="138"/>
                  </a:lnTo>
                  <a:lnTo>
                    <a:pt x="0" y="11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4" name="Freeform 11"/>
            <p:cNvSpPr>
              <a:spLocks/>
            </p:cNvSpPr>
            <p:nvPr/>
          </p:nvSpPr>
          <p:spPr bwMode="auto">
            <a:xfrm>
              <a:off x="575" y="3535"/>
              <a:ext cx="133" cy="342"/>
            </a:xfrm>
            <a:custGeom>
              <a:avLst/>
              <a:gdLst>
                <a:gd name="T0" fmla="*/ 94 w 401"/>
                <a:gd name="T1" fmla="*/ 8 h 1026"/>
                <a:gd name="T2" fmla="*/ 105 w 401"/>
                <a:gd name="T3" fmla="*/ 0 h 1026"/>
                <a:gd name="T4" fmla="*/ 129 w 401"/>
                <a:gd name="T5" fmla="*/ 0 h 1026"/>
                <a:gd name="T6" fmla="*/ 133 w 401"/>
                <a:gd name="T7" fmla="*/ 10 h 1026"/>
                <a:gd name="T8" fmla="*/ 129 w 401"/>
                <a:gd name="T9" fmla="*/ 38 h 1026"/>
                <a:gd name="T10" fmla="*/ 108 w 401"/>
                <a:gd name="T11" fmla="*/ 72 h 1026"/>
                <a:gd name="T12" fmla="*/ 98 w 401"/>
                <a:gd name="T13" fmla="*/ 110 h 1026"/>
                <a:gd name="T14" fmla="*/ 94 w 401"/>
                <a:gd name="T15" fmla="*/ 156 h 1026"/>
                <a:gd name="T16" fmla="*/ 108 w 401"/>
                <a:gd name="T17" fmla="*/ 209 h 1026"/>
                <a:gd name="T18" fmla="*/ 125 w 401"/>
                <a:gd name="T19" fmla="*/ 261 h 1026"/>
                <a:gd name="T20" fmla="*/ 127 w 401"/>
                <a:gd name="T21" fmla="*/ 282 h 1026"/>
                <a:gd name="T22" fmla="*/ 119 w 401"/>
                <a:gd name="T23" fmla="*/ 288 h 1026"/>
                <a:gd name="T24" fmla="*/ 92 w 401"/>
                <a:gd name="T25" fmla="*/ 288 h 1026"/>
                <a:gd name="T26" fmla="*/ 65 w 401"/>
                <a:gd name="T27" fmla="*/ 297 h 1026"/>
                <a:gd name="T28" fmla="*/ 47 w 401"/>
                <a:gd name="T29" fmla="*/ 319 h 1026"/>
                <a:gd name="T30" fmla="*/ 32 w 401"/>
                <a:gd name="T31" fmla="*/ 340 h 1026"/>
                <a:gd name="T32" fmla="*/ 24 w 401"/>
                <a:gd name="T33" fmla="*/ 342 h 1026"/>
                <a:gd name="T34" fmla="*/ 0 w 401"/>
                <a:gd name="T35" fmla="*/ 330 h 1026"/>
                <a:gd name="T36" fmla="*/ 0 w 401"/>
                <a:gd name="T37" fmla="*/ 321 h 1026"/>
                <a:gd name="T38" fmla="*/ 32 w 401"/>
                <a:gd name="T39" fmla="*/ 297 h 1026"/>
                <a:gd name="T40" fmla="*/ 69 w 401"/>
                <a:gd name="T41" fmla="*/ 282 h 1026"/>
                <a:gd name="T42" fmla="*/ 98 w 401"/>
                <a:gd name="T43" fmla="*/ 273 h 1026"/>
                <a:gd name="T44" fmla="*/ 104 w 401"/>
                <a:gd name="T45" fmla="*/ 269 h 1026"/>
                <a:gd name="T46" fmla="*/ 102 w 401"/>
                <a:gd name="T47" fmla="*/ 254 h 1026"/>
                <a:gd name="T48" fmla="*/ 92 w 401"/>
                <a:gd name="T49" fmla="*/ 216 h 1026"/>
                <a:gd name="T50" fmla="*/ 80 w 401"/>
                <a:gd name="T51" fmla="*/ 173 h 1026"/>
                <a:gd name="T52" fmla="*/ 75 w 401"/>
                <a:gd name="T53" fmla="*/ 151 h 1026"/>
                <a:gd name="T54" fmla="*/ 73 w 401"/>
                <a:gd name="T55" fmla="*/ 125 h 1026"/>
                <a:gd name="T56" fmla="*/ 77 w 401"/>
                <a:gd name="T57" fmla="*/ 96 h 1026"/>
                <a:gd name="T58" fmla="*/ 84 w 401"/>
                <a:gd name="T59" fmla="*/ 48 h 1026"/>
                <a:gd name="T60" fmla="*/ 94 w 401"/>
                <a:gd name="T61" fmla="*/ 8 h 102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01" h="1026">
                  <a:moveTo>
                    <a:pt x="283" y="25"/>
                  </a:moveTo>
                  <a:lnTo>
                    <a:pt x="318" y="0"/>
                  </a:lnTo>
                  <a:lnTo>
                    <a:pt x="390" y="0"/>
                  </a:lnTo>
                  <a:lnTo>
                    <a:pt x="401" y="31"/>
                  </a:lnTo>
                  <a:lnTo>
                    <a:pt x="390" y="113"/>
                  </a:lnTo>
                  <a:lnTo>
                    <a:pt x="325" y="216"/>
                  </a:lnTo>
                  <a:lnTo>
                    <a:pt x="296" y="329"/>
                  </a:lnTo>
                  <a:lnTo>
                    <a:pt x="283" y="469"/>
                  </a:lnTo>
                  <a:lnTo>
                    <a:pt x="325" y="628"/>
                  </a:lnTo>
                  <a:lnTo>
                    <a:pt x="378" y="783"/>
                  </a:lnTo>
                  <a:lnTo>
                    <a:pt x="383" y="845"/>
                  </a:lnTo>
                  <a:lnTo>
                    <a:pt x="360" y="865"/>
                  </a:lnTo>
                  <a:lnTo>
                    <a:pt x="277" y="865"/>
                  </a:lnTo>
                  <a:lnTo>
                    <a:pt x="195" y="892"/>
                  </a:lnTo>
                  <a:lnTo>
                    <a:pt x="142" y="958"/>
                  </a:lnTo>
                  <a:lnTo>
                    <a:pt x="95" y="1020"/>
                  </a:lnTo>
                  <a:lnTo>
                    <a:pt x="71" y="1026"/>
                  </a:lnTo>
                  <a:lnTo>
                    <a:pt x="0" y="989"/>
                  </a:lnTo>
                  <a:lnTo>
                    <a:pt x="0" y="964"/>
                  </a:lnTo>
                  <a:lnTo>
                    <a:pt x="95" y="892"/>
                  </a:lnTo>
                  <a:lnTo>
                    <a:pt x="207" y="845"/>
                  </a:lnTo>
                  <a:lnTo>
                    <a:pt x="296" y="819"/>
                  </a:lnTo>
                  <a:lnTo>
                    <a:pt x="313" y="808"/>
                  </a:lnTo>
                  <a:lnTo>
                    <a:pt x="307" y="763"/>
                  </a:lnTo>
                  <a:lnTo>
                    <a:pt x="277" y="649"/>
                  </a:lnTo>
                  <a:lnTo>
                    <a:pt x="242" y="520"/>
                  </a:lnTo>
                  <a:lnTo>
                    <a:pt x="225" y="453"/>
                  </a:lnTo>
                  <a:lnTo>
                    <a:pt x="219" y="376"/>
                  </a:lnTo>
                  <a:lnTo>
                    <a:pt x="231" y="288"/>
                  </a:lnTo>
                  <a:lnTo>
                    <a:pt x="253" y="144"/>
                  </a:lnTo>
                  <a:lnTo>
                    <a:pt x="283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17" name="AutoShape 12"/>
          <p:cNvSpPr>
            <a:spLocks noChangeArrowheads="1"/>
          </p:cNvSpPr>
          <p:nvPr/>
        </p:nvSpPr>
        <p:spPr bwMode="auto">
          <a:xfrm>
            <a:off x="2057400" y="5638800"/>
            <a:ext cx="5486400" cy="838200"/>
          </a:xfrm>
          <a:prstGeom prst="wedgeRoundRectCallout">
            <a:avLst>
              <a:gd name="adj1" fmla="val -68491"/>
              <a:gd name="adj2" fmla="val -26704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Digital implementation is straightforward.</a:t>
            </a:r>
          </a:p>
          <a:p>
            <a:pPr algn="ctr"/>
            <a:r>
              <a:rPr lang="en-US" sz="2000" b="1"/>
              <a:t>Its derived in textbook.</a:t>
            </a:r>
          </a:p>
        </p:txBody>
      </p:sp>
      <p:graphicFrame>
        <p:nvGraphicFramePr>
          <p:cNvPr id="13318" name="Object 13"/>
          <p:cNvGraphicFramePr>
            <a:graphicFrameLocks noChangeAspect="1"/>
          </p:cNvGraphicFramePr>
          <p:nvPr/>
        </p:nvGraphicFramePr>
        <p:xfrm>
          <a:off x="838200" y="1981200"/>
          <a:ext cx="7391400" cy="311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8" name="Equation" r:id="rId6" imgW="3378200" imgH="1422400" progId="Equation.3">
                  <p:embed/>
                </p:oleObj>
              </mc:Choice>
              <mc:Fallback>
                <p:oleObj name="Equation" r:id="rId6" imgW="3378200" imgH="14224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981200"/>
                        <a:ext cx="7391400" cy="311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685800" y="3810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15: FEEDFORWARD CONTROL</a:t>
            </a:r>
            <a:endParaRPr lang="en-US" sz="3200"/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685800" y="1143000"/>
            <a:ext cx="7848600" cy="119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Typical dynamic responses from the lead-lag element in the feedforward controller.  It synchronizes the compensation and disturbance effects.</a:t>
            </a:r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6311900" y="3011488"/>
            <a:ext cx="2298700" cy="311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/>
              <a:t>Results for several cases of  Tlead/Tlag :</a:t>
            </a:r>
          </a:p>
          <a:p>
            <a:pPr>
              <a:spcBef>
                <a:spcPct val="50000"/>
              </a:spcBef>
            </a:pPr>
            <a:endParaRPr lang="en-US" sz="1800" b="1"/>
          </a:p>
          <a:p>
            <a:pPr>
              <a:spcBef>
                <a:spcPct val="50000"/>
              </a:spcBef>
            </a:pPr>
            <a:r>
              <a:rPr lang="en-US" sz="1800" b="1"/>
              <a:t>a.  0.0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b.  0.5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c.  1.0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d.  1.5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e.   2.0</a:t>
            </a:r>
          </a:p>
        </p:txBody>
      </p:sp>
      <p:grpSp>
        <p:nvGrpSpPr>
          <p:cNvPr id="14341" name="Group 7"/>
          <p:cNvGrpSpPr>
            <a:grpSpLocks/>
          </p:cNvGrpSpPr>
          <p:nvPr/>
        </p:nvGrpSpPr>
        <p:grpSpPr bwMode="auto">
          <a:xfrm>
            <a:off x="685800" y="2417763"/>
            <a:ext cx="5621338" cy="4440237"/>
            <a:chOff x="432" y="1523"/>
            <a:chExt cx="3541" cy="2797"/>
          </a:xfrm>
        </p:grpSpPr>
        <p:pic>
          <p:nvPicPr>
            <p:cNvPr id="14342" name="Picture 4" descr="Q:\toms image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523"/>
              <a:ext cx="3541" cy="2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3" name="Rectangle 6"/>
            <p:cNvSpPr>
              <a:spLocks noChangeArrowheads="1"/>
            </p:cNvSpPr>
            <p:nvPr/>
          </p:nvSpPr>
          <p:spPr bwMode="auto">
            <a:xfrm>
              <a:off x="1296" y="3408"/>
              <a:ext cx="240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685800" y="3810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15: FEEDFORWARD CONTROL</a:t>
            </a:r>
            <a:endParaRPr lang="en-US" sz="3200"/>
          </a:p>
        </p:txBody>
      </p:sp>
      <p:grpSp>
        <p:nvGrpSpPr>
          <p:cNvPr id="15363" name="Group 3"/>
          <p:cNvGrpSpPr>
            <a:grpSpLocks/>
          </p:cNvGrpSpPr>
          <p:nvPr/>
        </p:nvGrpSpPr>
        <p:grpSpPr bwMode="auto">
          <a:xfrm>
            <a:off x="4019550" y="4278313"/>
            <a:ext cx="939800" cy="942975"/>
            <a:chOff x="1680" y="2544"/>
            <a:chExt cx="672" cy="672"/>
          </a:xfrm>
        </p:grpSpPr>
        <p:sp>
          <p:nvSpPr>
            <p:cNvPr id="15441" name="Oval 4"/>
            <p:cNvSpPr>
              <a:spLocks noChangeArrowheads="1"/>
            </p:cNvSpPr>
            <p:nvPr/>
          </p:nvSpPr>
          <p:spPr bwMode="auto">
            <a:xfrm>
              <a:off x="1680" y="2544"/>
              <a:ext cx="192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42" name="Oval 5"/>
            <p:cNvSpPr>
              <a:spLocks noChangeArrowheads="1"/>
            </p:cNvSpPr>
            <p:nvPr/>
          </p:nvSpPr>
          <p:spPr bwMode="auto">
            <a:xfrm>
              <a:off x="1776" y="2544"/>
              <a:ext cx="192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43" name="Oval 6"/>
            <p:cNvSpPr>
              <a:spLocks noChangeArrowheads="1"/>
            </p:cNvSpPr>
            <p:nvPr/>
          </p:nvSpPr>
          <p:spPr bwMode="auto">
            <a:xfrm>
              <a:off x="1872" y="2544"/>
              <a:ext cx="192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44" name="Oval 7"/>
            <p:cNvSpPr>
              <a:spLocks noChangeArrowheads="1"/>
            </p:cNvSpPr>
            <p:nvPr/>
          </p:nvSpPr>
          <p:spPr bwMode="auto">
            <a:xfrm>
              <a:off x="1968" y="2544"/>
              <a:ext cx="192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45" name="Oval 8"/>
            <p:cNvSpPr>
              <a:spLocks noChangeArrowheads="1"/>
            </p:cNvSpPr>
            <p:nvPr/>
          </p:nvSpPr>
          <p:spPr bwMode="auto">
            <a:xfrm>
              <a:off x="2064" y="2544"/>
              <a:ext cx="192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46" name="Oval 9"/>
            <p:cNvSpPr>
              <a:spLocks noChangeArrowheads="1"/>
            </p:cNvSpPr>
            <p:nvPr/>
          </p:nvSpPr>
          <p:spPr bwMode="auto">
            <a:xfrm>
              <a:off x="2160" y="2544"/>
              <a:ext cx="192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47" name="Line 10"/>
            <p:cNvSpPr>
              <a:spLocks noChangeShapeType="1"/>
            </p:cNvSpPr>
            <p:nvPr/>
          </p:nvSpPr>
          <p:spPr bwMode="auto">
            <a:xfrm>
              <a:off x="2339" y="268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48" name="Line 11"/>
            <p:cNvSpPr>
              <a:spLocks noChangeShapeType="1"/>
            </p:cNvSpPr>
            <p:nvPr/>
          </p:nvSpPr>
          <p:spPr bwMode="auto">
            <a:xfrm>
              <a:off x="1680" y="264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364" name="Line 12"/>
          <p:cNvSpPr>
            <a:spLocks noChangeShapeType="1"/>
          </p:cNvSpPr>
          <p:nvPr/>
        </p:nvSpPr>
        <p:spPr bwMode="auto">
          <a:xfrm>
            <a:off x="3482975" y="2862263"/>
            <a:ext cx="0" cy="2022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Line 13"/>
          <p:cNvSpPr>
            <a:spLocks noChangeShapeType="1"/>
          </p:cNvSpPr>
          <p:nvPr/>
        </p:nvSpPr>
        <p:spPr bwMode="auto">
          <a:xfrm>
            <a:off x="3482975" y="4884738"/>
            <a:ext cx="2079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Line 14"/>
          <p:cNvSpPr>
            <a:spLocks noChangeShapeType="1"/>
          </p:cNvSpPr>
          <p:nvPr/>
        </p:nvSpPr>
        <p:spPr bwMode="auto">
          <a:xfrm flipV="1">
            <a:off x="5562600" y="3200400"/>
            <a:ext cx="0" cy="1684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7" name="AutoShape 15"/>
          <p:cNvSpPr>
            <a:spLocks noChangeArrowheads="1"/>
          </p:cNvSpPr>
          <p:nvPr/>
        </p:nvSpPr>
        <p:spPr bwMode="auto">
          <a:xfrm rot="5400000">
            <a:off x="5593556" y="2948782"/>
            <a:ext cx="201613" cy="336550"/>
          </a:xfrm>
          <a:prstGeom prst="can">
            <a:avLst>
              <a:gd name="adj" fmla="val 41732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Line 16"/>
          <p:cNvSpPr>
            <a:spLocks noChangeShapeType="1"/>
          </p:cNvSpPr>
          <p:nvPr/>
        </p:nvSpPr>
        <p:spPr bwMode="auto">
          <a:xfrm flipV="1">
            <a:off x="5562600" y="2795588"/>
            <a:ext cx="0" cy="201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369" name="Group 17"/>
          <p:cNvGrpSpPr>
            <a:grpSpLocks/>
          </p:cNvGrpSpPr>
          <p:nvPr/>
        </p:nvGrpSpPr>
        <p:grpSpPr bwMode="auto">
          <a:xfrm>
            <a:off x="4019550" y="2593975"/>
            <a:ext cx="947738" cy="1279525"/>
            <a:chOff x="2010" y="480"/>
            <a:chExt cx="678" cy="912"/>
          </a:xfrm>
        </p:grpSpPr>
        <p:sp>
          <p:nvSpPr>
            <p:cNvPr id="15438" name="Line 18"/>
            <p:cNvSpPr>
              <a:spLocks noChangeShapeType="1"/>
            </p:cNvSpPr>
            <p:nvPr/>
          </p:nvSpPr>
          <p:spPr bwMode="auto">
            <a:xfrm>
              <a:off x="2352" y="480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39" name="Oval 19"/>
            <p:cNvSpPr>
              <a:spLocks noChangeArrowheads="1"/>
            </p:cNvSpPr>
            <p:nvPr/>
          </p:nvSpPr>
          <p:spPr bwMode="auto">
            <a:xfrm>
              <a:off x="2010" y="1152"/>
              <a:ext cx="336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40" name="Oval 20"/>
            <p:cNvSpPr>
              <a:spLocks noChangeArrowheads="1"/>
            </p:cNvSpPr>
            <p:nvPr/>
          </p:nvSpPr>
          <p:spPr bwMode="auto">
            <a:xfrm>
              <a:off x="2352" y="1152"/>
              <a:ext cx="336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370" name="Freeform 21"/>
          <p:cNvSpPr>
            <a:spLocks/>
          </p:cNvSpPr>
          <p:nvPr/>
        </p:nvSpPr>
        <p:spPr bwMode="auto">
          <a:xfrm>
            <a:off x="3484563" y="3105150"/>
            <a:ext cx="2036762" cy="128588"/>
          </a:xfrm>
          <a:custGeom>
            <a:avLst/>
            <a:gdLst>
              <a:gd name="T0" fmla="*/ 2036762 w 1456"/>
              <a:gd name="T1" fmla="*/ 77718 h 91"/>
              <a:gd name="T2" fmla="*/ 1660465 w 1456"/>
              <a:gd name="T3" fmla="*/ 77718 h 91"/>
              <a:gd name="T4" fmla="*/ 1250594 w 1456"/>
              <a:gd name="T5" fmla="*/ 5652 h 91"/>
              <a:gd name="T6" fmla="*/ 1107909 w 1456"/>
              <a:gd name="T7" fmla="*/ 24022 h 91"/>
              <a:gd name="T8" fmla="*/ 1053353 w 1456"/>
              <a:gd name="T9" fmla="*/ 40979 h 91"/>
              <a:gd name="T10" fmla="*/ 804353 w 1456"/>
              <a:gd name="T11" fmla="*/ 77718 h 91"/>
              <a:gd name="T12" fmla="*/ 339927 w 1456"/>
              <a:gd name="T13" fmla="*/ 40979 h 91"/>
              <a:gd name="T14" fmla="*/ 0 w 1456"/>
              <a:gd name="T15" fmla="*/ 77718 h 9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456" h="91">
                <a:moveTo>
                  <a:pt x="1456" y="55"/>
                </a:moveTo>
                <a:cubicBezTo>
                  <a:pt x="1349" y="0"/>
                  <a:pt x="1299" y="18"/>
                  <a:pt x="1187" y="55"/>
                </a:cubicBezTo>
                <a:cubicBezTo>
                  <a:pt x="880" y="37"/>
                  <a:pt x="1053" y="58"/>
                  <a:pt x="894" y="4"/>
                </a:cubicBezTo>
                <a:cubicBezTo>
                  <a:pt x="860" y="8"/>
                  <a:pt x="826" y="11"/>
                  <a:pt x="792" y="17"/>
                </a:cubicBezTo>
                <a:cubicBezTo>
                  <a:pt x="779" y="19"/>
                  <a:pt x="766" y="27"/>
                  <a:pt x="753" y="29"/>
                </a:cubicBezTo>
                <a:cubicBezTo>
                  <a:pt x="694" y="39"/>
                  <a:pt x="575" y="55"/>
                  <a:pt x="575" y="55"/>
                </a:cubicBezTo>
                <a:cubicBezTo>
                  <a:pt x="467" y="91"/>
                  <a:pt x="348" y="65"/>
                  <a:pt x="243" y="29"/>
                </a:cubicBezTo>
                <a:cubicBezTo>
                  <a:pt x="25" y="57"/>
                  <a:pt x="107" y="55"/>
                  <a:pt x="0" y="5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AutoShape 22"/>
          <p:cNvSpPr>
            <a:spLocks noChangeArrowheads="1"/>
          </p:cNvSpPr>
          <p:nvPr/>
        </p:nvSpPr>
        <p:spPr bwMode="auto">
          <a:xfrm>
            <a:off x="4354513" y="2525713"/>
            <a:ext cx="268287" cy="336550"/>
          </a:xfrm>
          <a:prstGeom prst="curvedRightArrow">
            <a:avLst>
              <a:gd name="adj1" fmla="val 1487"/>
              <a:gd name="adj2" fmla="val 50178"/>
              <a:gd name="adj3" fmla="val 3333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2" name="Line 23"/>
          <p:cNvSpPr>
            <a:spLocks noChangeShapeType="1"/>
          </p:cNvSpPr>
          <p:nvPr/>
        </p:nvSpPr>
        <p:spPr bwMode="auto">
          <a:xfrm>
            <a:off x="2341563" y="2324100"/>
            <a:ext cx="1543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3" name="Line 24"/>
          <p:cNvSpPr>
            <a:spLocks noChangeShapeType="1"/>
          </p:cNvSpPr>
          <p:nvPr/>
        </p:nvSpPr>
        <p:spPr bwMode="auto">
          <a:xfrm>
            <a:off x="3884613" y="2324100"/>
            <a:ext cx="0" cy="673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4" name="Line 25"/>
          <p:cNvSpPr>
            <a:spLocks noChangeShapeType="1"/>
          </p:cNvSpPr>
          <p:nvPr/>
        </p:nvSpPr>
        <p:spPr bwMode="auto">
          <a:xfrm>
            <a:off x="5830888" y="3132138"/>
            <a:ext cx="25511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5" name="Oval 26"/>
          <p:cNvSpPr>
            <a:spLocks noChangeArrowheads="1"/>
          </p:cNvSpPr>
          <p:nvPr/>
        </p:nvSpPr>
        <p:spPr bwMode="auto">
          <a:xfrm>
            <a:off x="6234113" y="3402013"/>
            <a:ext cx="469900" cy="471487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</a:rPr>
              <a:t>TC</a:t>
            </a:r>
          </a:p>
          <a:p>
            <a:pPr algn="ctr"/>
            <a:r>
              <a:rPr lang="en-US" sz="1600">
                <a:latin typeface="Arial" charset="0"/>
              </a:rPr>
              <a:t>2</a:t>
            </a:r>
          </a:p>
        </p:txBody>
      </p:sp>
      <p:sp>
        <p:nvSpPr>
          <p:cNvPr id="15376" name="Oval 27"/>
          <p:cNvSpPr>
            <a:spLocks noChangeArrowheads="1"/>
          </p:cNvSpPr>
          <p:nvPr/>
        </p:nvSpPr>
        <p:spPr bwMode="auto">
          <a:xfrm>
            <a:off x="2476500" y="2593975"/>
            <a:ext cx="469900" cy="471488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</a:rPr>
              <a:t>T</a:t>
            </a:r>
          </a:p>
          <a:p>
            <a:pPr algn="ctr"/>
            <a:r>
              <a:rPr lang="en-US" sz="1600">
                <a:latin typeface="Arial" charset="0"/>
              </a:rPr>
              <a:t>1</a:t>
            </a:r>
          </a:p>
        </p:txBody>
      </p:sp>
      <p:sp>
        <p:nvSpPr>
          <p:cNvPr id="15377" name="Oval 28"/>
          <p:cNvSpPr>
            <a:spLocks noChangeArrowheads="1"/>
          </p:cNvSpPr>
          <p:nvPr/>
        </p:nvSpPr>
        <p:spPr bwMode="auto">
          <a:xfrm>
            <a:off x="2946400" y="1582738"/>
            <a:ext cx="468313" cy="4714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</a:rPr>
              <a:t>F</a:t>
            </a:r>
          </a:p>
          <a:p>
            <a:pPr algn="ctr"/>
            <a:r>
              <a:rPr lang="en-US" sz="1600">
                <a:latin typeface="Arial" charset="0"/>
              </a:rPr>
              <a:t>1</a:t>
            </a:r>
          </a:p>
        </p:txBody>
      </p:sp>
      <p:grpSp>
        <p:nvGrpSpPr>
          <p:cNvPr id="15378" name="Group 29"/>
          <p:cNvGrpSpPr>
            <a:grpSpLocks/>
          </p:cNvGrpSpPr>
          <p:nvPr/>
        </p:nvGrpSpPr>
        <p:grpSpPr bwMode="auto">
          <a:xfrm rot="5400000">
            <a:off x="4881563" y="5087938"/>
            <a:ext cx="336550" cy="603250"/>
            <a:chOff x="2736" y="1872"/>
            <a:chExt cx="240" cy="432"/>
          </a:xfrm>
        </p:grpSpPr>
        <p:sp>
          <p:nvSpPr>
            <p:cNvPr id="15431" name="Line 30"/>
            <p:cNvSpPr>
              <a:spLocks noChangeShapeType="1"/>
            </p:cNvSpPr>
            <p:nvPr/>
          </p:nvSpPr>
          <p:spPr bwMode="auto">
            <a:xfrm>
              <a:off x="2736" y="201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32" name="Line 31"/>
            <p:cNvSpPr>
              <a:spLocks noChangeShapeType="1"/>
            </p:cNvSpPr>
            <p:nvPr/>
          </p:nvSpPr>
          <p:spPr bwMode="auto">
            <a:xfrm>
              <a:off x="2976" y="201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33" name="Line 32"/>
            <p:cNvSpPr>
              <a:spLocks noChangeShapeType="1"/>
            </p:cNvSpPr>
            <p:nvPr/>
          </p:nvSpPr>
          <p:spPr bwMode="auto">
            <a:xfrm flipH="1">
              <a:off x="2736" y="2016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34" name="Line 33"/>
            <p:cNvSpPr>
              <a:spLocks noChangeShapeType="1"/>
            </p:cNvSpPr>
            <p:nvPr/>
          </p:nvSpPr>
          <p:spPr bwMode="auto">
            <a:xfrm>
              <a:off x="2736" y="2016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35" name="Line 34"/>
            <p:cNvSpPr>
              <a:spLocks noChangeShapeType="1"/>
            </p:cNvSpPr>
            <p:nvPr/>
          </p:nvSpPr>
          <p:spPr bwMode="auto">
            <a:xfrm flipV="1">
              <a:off x="2853" y="1932"/>
              <a:ext cx="0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36" name="Line 35"/>
            <p:cNvSpPr>
              <a:spLocks noChangeShapeType="1"/>
            </p:cNvSpPr>
            <p:nvPr/>
          </p:nvSpPr>
          <p:spPr bwMode="auto">
            <a:xfrm>
              <a:off x="2781" y="1929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37" name="AutoShape 36"/>
            <p:cNvSpPr>
              <a:spLocks noChangeArrowheads="1"/>
            </p:cNvSpPr>
            <p:nvPr/>
          </p:nvSpPr>
          <p:spPr bwMode="auto">
            <a:xfrm>
              <a:off x="2772" y="1872"/>
              <a:ext cx="159" cy="132"/>
            </a:xfrm>
            <a:custGeom>
              <a:avLst/>
              <a:gdLst>
                <a:gd name="T0" fmla="*/ 80 w 21600"/>
                <a:gd name="T1" fmla="*/ 0 h 21600"/>
                <a:gd name="T2" fmla="*/ 2 w 21600"/>
                <a:gd name="T3" fmla="*/ 52 h 21600"/>
                <a:gd name="T4" fmla="*/ 80 w 21600"/>
                <a:gd name="T5" fmla="*/ 0 h 21600"/>
                <a:gd name="T6" fmla="*/ 157 w 21600"/>
                <a:gd name="T7" fmla="*/ 52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1145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28" y="8590"/>
                  </a:moveTo>
                  <a:cubicBezTo>
                    <a:pt x="1274" y="3585"/>
                    <a:pt x="5686" y="-1"/>
                    <a:pt x="10800" y="0"/>
                  </a:cubicBezTo>
                  <a:cubicBezTo>
                    <a:pt x="15913" y="0"/>
                    <a:pt x="20325" y="3585"/>
                    <a:pt x="21371" y="8590"/>
                  </a:cubicBezTo>
                  <a:cubicBezTo>
                    <a:pt x="20325" y="3585"/>
                    <a:pt x="15913" y="-1"/>
                    <a:pt x="10799" y="0"/>
                  </a:cubicBezTo>
                  <a:cubicBezTo>
                    <a:pt x="5686" y="0"/>
                    <a:pt x="1274" y="3585"/>
                    <a:pt x="228" y="859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379" name="Line 37"/>
          <p:cNvSpPr>
            <a:spLocks noChangeShapeType="1"/>
          </p:cNvSpPr>
          <p:nvPr/>
        </p:nvSpPr>
        <p:spPr bwMode="auto">
          <a:xfrm>
            <a:off x="4927600" y="5554663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0" name="Line 38"/>
          <p:cNvSpPr>
            <a:spLocks noChangeShapeType="1"/>
          </p:cNvSpPr>
          <p:nvPr/>
        </p:nvSpPr>
        <p:spPr bwMode="auto">
          <a:xfrm>
            <a:off x="4927600" y="6073775"/>
            <a:ext cx="18748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1" name="Oval 39"/>
          <p:cNvSpPr>
            <a:spLocks noChangeArrowheads="1"/>
          </p:cNvSpPr>
          <p:nvPr/>
        </p:nvSpPr>
        <p:spPr bwMode="auto">
          <a:xfrm>
            <a:off x="6167438" y="5153025"/>
            <a:ext cx="469900" cy="4714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</a:rPr>
              <a:t>F</a:t>
            </a:r>
          </a:p>
          <a:p>
            <a:pPr algn="ctr"/>
            <a:r>
              <a:rPr lang="en-US" sz="1600">
                <a:latin typeface="Arial" charset="0"/>
              </a:rPr>
              <a:t>2</a:t>
            </a:r>
          </a:p>
        </p:txBody>
      </p:sp>
      <p:sp>
        <p:nvSpPr>
          <p:cNvPr id="15382" name="Line 40"/>
          <p:cNvSpPr>
            <a:spLocks noChangeShapeType="1"/>
          </p:cNvSpPr>
          <p:nvPr/>
        </p:nvSpPr>
        <p:spPr bwMode="auto">
          <a:xfrm flipV="1">
            <a:off x="6462713" y="3117850"/>
            <a:ext cx="0" cy="268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3" name="Line 41"/>
          <p:cNvSpPr>
            <a:spLocks noChangeShapeType="1"/>
          </p:cNvSpPr>
          <p:nvPr/>
        </p:nvSpPr>
        <p:spPr bwMode="auto">
          <a:xfrm>
            <a:off x="6373813" y="5626100"/>
            <a:ext cx="0" cy="466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4" name="Line 42"/>
          <p:cNvSpPr>
            <a:spLocks noChangeShapeType="1"/>
          </p:cNvSpPr>
          <p:nvPr/>
        </p:nvSpPr>
        <p:spPr bwMode="auto">
          <a:xfrm flipV="1">
            <a:off x="2697163" y="2311400"/>
            <a:ext cx="0" cy="285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5" name="Line 43"/>
          <p:cNvSpPr>
            <a:spLocks noChangeShapeType="1"/>
          </p:cNvSpPr>
          <p:nvPr/>
        </p:nvSpPr>
        <p:spPr bwMode="auto">
          <a:xfrm>
            <a:off x="3160713" y="2060575"/>
            <a:ext cx="0" cy="268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6" name="Line 44"/>
          <p:cNvSpPr>
            <a:spLocks noChangeShapeType="1"/>
          </p:cNvSpPr>
          <p:nvPr/>
        </p:nvSpPr>
        <p:spPr bwMode="auto">
          <a:xfrm flipH="1">
            <a:off x="2840038" y="5160963"/>
            <a:ext cx="1177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7" name="Oval 45"/>
          <p:cNvSpPr>
            <a:spLocks noChangeArrowheads="1"/>
          </p:cNvSpPr>
          <p:nvPr/>
        </p:nvSpPr>
        <p:spPr bwMode="auto">
          <a:xfrm>
            <a:off x="3128963" y="5422900"/>
            <a:ext cx="469900" cy="4714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</a:rPr>
              <a:t>T</a:t>
            </a:r>
          </a:p>
          <a:p>
            <a:pPr algn="ctr"/>
            <a:r>
              <a:rPr lang="en-US" sz="1600">
                <a:latin typeface="Arial" charset="0"/>
              </a:rPr>
              <a:t>3</a:t>
            </a:r>
          </a:p>
        </p:txBody>
      </p:sp>
      <p:sp>
        <p:nvSpPr>
          <p:cNvPr id="15388" name="Line 46"/>
          <p:cNvSpPr>
            <a:spLocks noChangeShapeType="1"/>
          </p:cNvSpPr>
          <p:nvPr/>
        </p:nvSpPr>
        <p:spPr bwMode="auto">
          <a:xfrm flipV="1">
            <a:off x="3357563" y="5140325"/>
            <a:ext cx="0" cy="266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9" name="Oval 47"/>
          <p:cNvSpPr>
            <a:spLocks noChangeArrowheads="1"/>
          </p:cNvSpPr>
          <p:nvPr/>
        </p:nvSpPr>
        <p:spPr bwMode="auto">
          <a:xfrm>
            <a:off x="5092700" y="2997200"/>
            <a:ext cx="201613" cy="203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90" name="Line 48"/>
          <p:cNvSpPr>
            <a:spLocks noChangeShapeType="1"/>
          </p:cNvSpPr>
          <p:nvPr/>
        </p:nvSpPr>
        <p:spPr bwMode="auto">
          <a:xfrm flipV="1">
            <a:off x="5195888" y="1935163"/>
            <a:ext cx="0" cy="1057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91" name="Oval 49"/>
          <p:cNvSpPr>
            <a:spLocks noChangeArrowheads="1"/>
          </p:cNvSpPr>
          <p:nvPr/>
        </p:nvSpPr>
        <p:spPr bwMode="auto">
          <a:xfrm>
            <a:off x="5429250" y="1852613"/>
            <a:ext cx="469900" cy="4714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</a:rPr>
              <a:t>L</a:t>
            </a:r>
          </a:p>
          <a:p>
            <a:pPr algn="ctr"/>
            <a:r>
              <a:rPr lang="en-US" sz="1600">
                <a:latin typeface="Arial" charset="0"/>
              </a:rPr>
              <a:t>1</a:t>
            </a:r>
          </a:p>
        </p:txBody>
      </p:sp>
      <p:sp>
        <p:nvSpPr>
          <p:cNvPr id="15392" name="Line 50"/>
          <p:cNvSpPr>
            <a:spLocks noChangeShapeType="1"/>
          </p:cNvSpPr>
          <p:nvPr/>
        </p:nvSpPr>
        <p:spPr bwMode="auto">
          <a:xfrm flipH="1">
            <a:off x="5195888" y="2078038"/>
            <a:ext cx="231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93" name="Freeform 51"/>
          <p:cNvSpPr>
            <a:spLocks/>
          </p:cNvSpPr>
          <p:nvPr/>
        </p:nvSpPr>
        <p:spPr bwMode="auto">
          <a:xfrm>
            <a:off x="6475413" y="3873500"/>
            <a:ext cx="6350" cy="687388"/>
          </a:xfrm>
          <a:custGeom>
            <a:avLst/>
            <a:gdLst>
              <a:gd name="T0" fmla="*/ 0 w 4"/>
              <a:gd name="T1" fmla="*/ 0 h 433"/>
              <a:gd name="T2" fmla="*/ 6350 w 4"/>
              <a:gd name="T3" fmla="*/ 687388 h 433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" h="433">
                <a:moveTo>
                  <a:pt x="0" y="0"/>
                </a:moveTo>
                <a:lnTo>
                  <a:pt x="4" y="433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94" name="Line 52"/>
          <p:cNvSpPr>
            <a:spLocks noChangeShapeType="1"/>
          </p:cNvSpPr>
          <p:nvPr/>
        </p:nvSpPr>
        <p:spPr bwMode="auto">
          <a:xfrm flipH="1">
            <a:off x="5830888" y="4816475"/>
            <a:ext cx="60483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95" name="Line 53"/>
          <p:cNvSpPr>
            <a:spLocks noChangeShapeType="1"/>
          </p:cNvSpPr>
          <p:nvPr/>
        </p:nvSpPr>
        <p:spPr bwMode="auto">
          <a:xfrm>
            <a:off x="5360988" y="5387975"/>
            <a:ext cx="48101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96" name="Line 54"/>
          <p:cNvSpPr>
            <a:spLocks noChangeShapeType="1"/>
          </p:cNvSpPr>
          <p:nvPr/>
        </p:nvSpPr>
        <p:spPr bwMode="auto">
          <a:xfrm flipV="1">
            <a:off x="5842000" y="4832350"/>
            <a:ext cx="0" cy="5746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97" name="Text Box 55"/>
          <p:cNvSpPr txBox="1">
            <a:spLocks noChangeArrowheads="1"/>
          </p:cNvSpPr>
          <p:nvPr/>
        </p:nvSpPr>
        <p:spPr bwMode="auto">
          <a:xfrm>
            <a:off x="1670050" y="2122488"/>
            <a:ext cx="590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b="1"/>
              <a:t>feed</a:t>
            </a:r>
            <a:endParaRPr lang="en-US"/>
          </a:p>
        </p:txBody>
      </p:sp>
      <p:sp>
        <p:nvSpPr>
          <p:cNvPr id="15398" name="Text Box 56"/>
          <p:cNvSpPr txBox="1">
            <a:spLocks noChangeArrowheads="1"/>
          </p:cNvSpPr>
          <p:nvPr/>
        </p:nvSpPr>
        <p:spPr bwMode="auto">
          <a:xfrm>
            <a:off x="5715000" y="6019800"/>
            <a:ext cx="1638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b="1"/>
              <a:t>heating stream</a:t>
            </a:r>
            <a:endParaRPr lang="en-US"/>
          </a:p>
        </p:txBody>
      </p:sp>
      <p:grpSp>
        <p:nvGrpSpPr>
          <p:cNvPr id="15399" name="Group 58"/>
          <p:cNvGrpSpPr>
            <a:grpSpLocks/>
          </p:cNvGrpSpPr>
          <p:nvPr/>
        </p:nvGrpSpPr>
        <p:grpSpPr bwMode="auto">
          <a:xfrm flipV="1">
            <a:off x="2819400" y="2514600"/>
            <a:ext cx="671513" cy="269875"/>
            <a:chOff x="4473" y="3285"/>
            <a:chExt cx="423" cy="170"/>
          </a:xfrm>
        </p:grpSpPr>
        <p:sp>
          <p:nvSpPr>
            <p:cNvPr id="15428" name="Line 59"/>
            <p:cNvSpPr>
              <a:spLocks noChangeShapeType="1"/>
            </p:cNvSpPr>
            <p:nvPr/>
          </p:nvSpPr>
          <p:spPr bwMode="auto">
            <a:xfrm>
              <a:off x="4473" y="3455"/>
              <a:ext cx="2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29" name="Line 60"/>
            <p:cNvSpPr>
              <a:spLocks noChangeShapeType="1"/>
            </p:cNvSpPr>
            <p:nvPr/>
          </p:nvSpPr>
          <p:spPr bwMode="auto">
            <a:xfrm flipV="1">
              <a:off x="4685" y="3285"/>
              <a:ext cx="0" cy="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30" name="Line 61"/>
            <p:cNvSpPr>
              <a:spLocks noChangeShapeType="1"/>
            </p:cNvSpPr>
            <p:nvPr/>
          </p:nvSpPr>
          <p:spPr bwMode="auto">
            <a:xfrm>
              <a:off x="4685" y="3285"/>
              <a:ext cx="21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400" name="Oval 70"/>
          <p:cNvSpPr>
            <a:spLocks noChangeArrowheads="1"/>
          </p:cNvSpPr>
          <p:nvPr/>
        </p:nvSpPr>
        <p:spPr bwMode="auto">
          <a:xfrm>
            <a:off x="2457450" y="3733800"/>
            <a:ext cx="469900" cy="471488"/>
          </a:xfrm>
          <a:prstGeom prst="ellipse">
            <a:avLst/>
          </a:prstGeom>
          <a:solidFill>
            <a:srgbClr val="FFFFCC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</a:rPr>
              <a:t>TY</a:t>
            </a:r>
          </a:p>
          <a:p>
            <a:pPr algn="ctr"/>
            <a:r>
              <a:rPr lang="en-US" sz="1600">
                <a:latin typeface="Arial" charset="0"/>
              </a:rPr>
              <a:t>1</a:t>
            </a:r>
          </a:p>
        </p:txBody>
      </p:sp>
      <p:sp>
        <p:nvSpPr>
          <p:cNvPr id="15401" name="Line 71"/>
          <p:cNvSpPr>
            <a:spLocks noChangeShapeType="1"/>
          </p:cNvSpPr>
          <p:nvPr/>
        </p:nvSpPr>
        <p:spPr bwMode="auto">
          <a:xfrm>
            <a:off x="2713038" y="3060700"/>
            <a:ext cx="0" cy="649288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02" name="Line 72"/>
          <p:cNvSpPr>
            <a:spLocks noChangeShapeType="1"/>
          </p:cNvSpPr>
          <p:nvPr/>
        </p:nvSpPr>
        <p:spPr bwMode="auto">
          <a:xfrm flipH="1">
            <a:off x="1905000" y="3962400"/>
            <a:ext cx="5334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03" name="Line 73"/>
          <p:cNvSpPr>
            <a:spLocks noChangeShapeType="1"/>
          </p:cNvSpPr>
          <p:nvPr/>
        </p:nvSpPr>
        <p:spPr bwMode="auto">
          <a:xfrm>
            <a:off x="1905000" y="3962400"/>
            <a:ext cx="0" cy="251460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04" name="Line 74"/>
          <p:cNvSpPr>
            <a:spLocks noChangeShapeType="1"/>
          </p:cNvSpPr>
          <p:nvPr/>
        </p:nvSpPr>
        <p:spPr bwMode="auto">
          <a:xfrm>
            <a:off x="1905000" y="6477000"/>
            <a:ext cx="63246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05" name="Freeform 75"/>
          <p:cNvSpPr>
            <a:spLocks/>
          </p:cNvSpPr>
          <p:nvPr/>
        </p:nvSpPr>
        <p:spPr bwMode="auto">
          <a:xfrm>
            <a:off x="8229600" y="4819650"/>
            <a:ext cx="9525" cy="1657350"/>
          </a:xfrm>
          <a:custGeom>
            <a:avLst/>
            <a:gdLst>
              <a:gd name="T0" fmla="*/ 0 w 6"/>
              <a:gd name="T1" fmla="*/ 1657350 h 1044"/>
              <a:gd name="T2" fmla="*/ 9525 w 6"/>
              <a:gd name="T3" fmla="*/ 0 h 104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44">
                <a:moveTo>
                  <a:pt x="0" y="1044"/>
                </a:moveTo>
                <a:lnTo>
                  <a:pt x="6" y="0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06" name="Oval 76"/>
          <p:cNvSpPr>
            <a:spLocks noChangeArrowheads="1"/>
          </p:cNvSpPr>
          <p:nvPr/>
        </p:nvSpPr>
        <p:spPr bwMode="auto">
          <a:xfrm>
            <a:off x="6248400" y="4572000"/>
            <a:ext cx="469900" cy="471488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</a:rPr>
              <a:t>TY</a:t>
            </a:r>
          </a:p>
          <a:p>
            <a:pPr algn="ctr"/>
            <a:r>
              <a:rPr lang="en-US" sz="1600">
                <a:latin typeface="Arial" charset="0"/>
              </a:rPr>
              <a:t>2</a:t>
            </a:r>
          </a:p>
        </p:txBody>
      </p:sp>
      <p:sp>
        <p:nvSpPr>
          <p:cNvPr id="15407" name="Freeform 77"/>
          <p:cNvSpPr>
            <a:spLocks/>
          </p:cNvSpPr>
          <p:nvPr/>
        </p:nvSpPr>
        <p:spPr bwMode="auto">
          <a:xfrm>
            <a:off x="6745288" y="4806950"/>
            <a:ext cx="1484312" cy="3175"/>
          </a:xfrm>
          <a:custGeom>
            <a:avLst/>
            <a:gdLst>
              <a:gd name="T0" fmla="*/ 1484312 w 935"/>
              <a:gd name="T1" fmla="*/ 3175 h 2"/>
              <a:gd name="T2" fmla="*/ 0 w 935"/>
              <a:gd name="T3" fmla="*/ 0 h 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935" h="2">
                <a:moveTo>
                  <a:pt x="935" y="2"/>
                </a:moveTo>
                <a:lnTo>
                  <a:pt x="0" y="0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08" name="Text Box 78"/>
          <p:cNvSpPr txBox="1">
            <a:spLocks noChangeArrowheads="1"/>
          </p:cNvSpPr>
          <p:nvPr/>
        </p:nvSpPr>
        <p:spPr bwMode="auto">
          <a:xfrm>
            <a:off x="6629400" y="42672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+</a:t>
            </a:r>
            <a:endParaRPr lang="en-US"/>
          </a:p>
        </p:txBody>
      </p:sp>
      <p:sp>
        <p:nvSpPr>
          <p:cNvPr id="15409" name="Text Box 79"/>
          <p:cNvSpPr txBox="1">
            <a:spLocks noChangeArrowheads="1"/>
          </p:cNvSpPr>
          <p:nvPr/>
        </p:nvSpPr>
        <p:spPr bwMode="auto">
          <a:xfrm>
            <a:off x="2889250" y="3470275"/>
            <a:ext cx="431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>
                <a:latin typeface="Arial" charset="0"/>
              </a:rPr>
              <a:t>FF</a:t>
            </a:r>
            <a:endParaRPr lang="en-US"/>
          </a:p>
        </p:txBody>
      </p:sp>
      <p:grpSp>
        <p:nvGrpSpPr>
          <p:cNvPr id="15410" name="Group 80"/>
          <p:cNvGrpSpPr>
            <a:grpSpLocks/>
          </p:cNvGrpSpPr>
          <p:nvPr/>
        </p:nvGrpSpPr>
        <p:grpSpPr bwMode="auto">
          <a:xfrm>
            <a:off x="685800" y="4876800"/>
            <a:ext cx="617538" cy="1085850"/>
            <a:chOff x="528" y="3103"/>
            <a:chExt cx="442" cy="774"/>
          </a:xfrm>
        </p:grpSpPr>
        <p:sp>
          <p:nvSpPr>
            <p:cNvPr id="15422" name="Freeform 81"/>
            <p:cNvSpPr>
              <a:spLocks/>
            </p:cNvSpPr>
            <p:nvPr/>
          </p:nvSpPr>
          <p:spPr bwMode="auto">
            <a:xfrm>
              <a:off x="558" y="3134"/>
              <a:ext cx="151" cy="179"/>
            </a:xfrm>
            <a:custGeom>
              <a:avLst/>
              <a:gdLst>
                <a:gd name="T0" fmla="*/ 100 w 453"/>
                <a:gd name="T1" fmla="*/ 45 h 538"/>
                <a:gd name="T2" fmla="*/ 88 w 453"/>
                <a:gd name="T3" fmla="*/ 26 h 538"/>
                <a:gd name="T4" fmla="*/ 67 w 453"/>
                <a:gd name="T5" fmla="*/ 14 h 538"/>
                <a:gd name="T6" fmla="*/ 45 w 453"/>
                <a:gd name="T7" fmla="*/ 12 h 538"/>
                <a:gd name="T8" fmla="*/ 23 w 453"/>
                <a:gd name="T9" fmla="*/ 19 h 538"/>
                <a:gd name="T10" fmla="*/ 7 w 453"/>
                <a:gd name="T11" fmla="*/ 38 h 538"/>
                <a:gd name="T12" fmla="*/ 0 w 453"/>
                <a:gd name="T13" fmla="*/ 71 h 538"/>
                <a:gd name="T14" fmla="*/ 6 w 453"/>
                <a:gd name="T15" fmla="*/ 110 h 538"/>
                <a:gd name="T16" fmla="*/ 19 w 453"/>
                <a:gd name="T17" fmla="*/ 144 h 538"/>
                <a:gd name="T18" fmla="*/ 37 w 453"/>
                <a:gd name="T19" fmla="*/ 163 h 538"/>
                <a:gd name="T20" fmla="*/ 61 w 453"/>
                <a:gd name="T21" fmla="*/ 176 h 538"/>
                <a:gd name="T22" fmla="*/ 82 w 453"/>
                <a:gd name="T23" fmla="*/ 179 h 538"/>
                <a:gd name="T24" fmla="*/ 110 w 453"/>
                <a:gd name="T25" fmla="*/ 170 h 538"/>
                <a:gd name="T26" fmla="*/ 119 w 453"/>
                <a:gd name="T27" fmla="*/ 155 h 538"/>
                <a:gd name="T28" fmla="*/ 125 w 453"/>
                <a:gd name="T29" fmla="*/ 127 h 538"/>
                <a:gd name="T30" fmla="*/ 124 w 453"/>
                <a:gd name="T31" fmla="*/ 91 h 538"/>
                <a:gd name="T32" fmla="*/ 114 w 453"/>
                <a:gd name="T33" fmla="*/ 59 h 538"/>
                <a:gd name="T34" fmla="*/ 151 w 453"/>
                <a:gd name="T35" fmla="*/ 16 h 538"/>
                <a:gd name="T36" fmla="*/ 151 w 453"/>
                <a:gd name="T37" fmla="*/ 7 h 538"/>
                <a:gd name="T38" fmla="*/ 143 w 453"/>
                <a:gd name="T39" fmla="*/ 0 h 538"/>
                <a:gd name="T40" fmla="*/ 135 w 453"/>
                <a:gd name="T41" fmla="*/ 3 h 538"/>
                <a:gd name="T42" fmla="*/ 100 w 453"/>
                <a:gd name="T43" fmla="*/ 45 h 53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53" h="538">
                  <a:moveTo>
                    <a:pt x="299" y="135"/>
                  </a:moveTo>
                  <a:lnTo>
                    <a:pt x="265" y="78"/>
                  </a:lnTo>
                  <a:lnTo>
                    <a:pt x="200" y="42"/>
                  </a:lnTo>
                  <a:lnTo>
                    <a:pt x="135" y="36"/>
                  </a:lnTo>
                  <a:lnTo>
                    <a:pt x="70" y="57"/>
                  </a:lnTo>
                  <a:lnTo>
                    <a:pt x="22" y="114"/>
                  </a:lnTo>
                  <a:lnTo>
                    <a:pt x="0" y="212"/>
                  </a:lnTo>
                  <a:lnTo>
                    <a:pt x="17" y="331"/>
                  </a:lnTo>
                  <a:lnTo>
                    <a:pt x="58" y="434"/>
                  </a:lnTo>
                  <a:lnTo>
                    <a:pt x="111" y="491"/>
                  </a:lnTo>
                  <a:lnTo>
                    <a:pt x="182" y="528"/>
                  </a:lnTo>
                  <a:lnTo>
                    <a:pt x="247" y="538"/>
                  </a:lnTo>
                  <a:lnTo>
                    <a:pt x="329" y="511"/>
                  </a:lnTo>
                  <a:lnTo>
                    <a:pt x="358" y="466"/>
                  </a:lnTo>
                  <a:lnTo>
                    <a:pt x="376" y="383"/>
                  </a:lnTo>
                  <a:lnTo>
                    <a:pt x="371" y="274"/>
                  </a:lnTo>
                  <a:lnTo>
                    <a:pt x="341" y="176"/>
                  </a:lnTo>
                  <a:lnTo>
                    <a:pt x="453" y="47"/>
                  </a:lnTo>
                  <a:lnTo>
                    <a:pt x="453" y="21"/>
                  </a:lnTo>
                  <a:lnTo>
                    <a:pt x="429" y="0"/>
                  </a:lnTo>
                  <a:lnTo>
                    <a:pt x="406" y="10"/>
                  </a:lnTo>
                  <a:lnTo>
                    <a:pt x="299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3" name="Freeform 82"/>
            <p:cNvSpPr>
              <a:spLocks/>
            </p:cNvSpPr>
            <p:nvPr/>
          </p:nvSpPr>
          <p:spPr bwMode="auto">
            <a:xfrm rot="1793546">
              <a:off x="771" y="3103"/>
              <a:ext cx="199" cy="309"/>
            </a:xfrm>
            <a:custGeom>
              <a:avLst/>
              <a:gdLst>
                <a:gd name="T0" fmla="*/ 20 w 595"/>
                <a:gd name="T1" fmla="*/ 309 h 928"/>
                <a:gd name="T2" fmla="*/ 4 w 595"/>
                <a:gd name="T3" fmla="*/ 305 h 928"/>
                <a:gd name="T4" fmla="*/ 0 w 595"/>
                <a:gd name="T5" fmla="*/ 286 h 928"/>
                <a:gd name="T6" fmla="*/ 25 w 595"/>
                <a:gd name="T7" fmla="*/ 250 h 928"/>
                <a:gd name="T8" fmla="*/ 61 w 595"/>
                <a:gd name="T9" fmla="*/ 192 h 928"/>
                <a:gd name="T10" fmla="*/ 91 w 595"/>
                <a:gd name="T11" fmla="*/ 146 h 928"/>
                <a:gd name="T12" fmla="*/ 114 w 595"/>
                <a:gd name="T13" fmla="*/ 89 h 928"/>
                <a:gd name="T14" fmla="*/ 146 w 595"/>
                <a:gd name="T15" fmla="*/ 55 h 928"/>
                <a:gd name="T16" fmla="*/ 179 w 595"/>
                <a:gd name="T17" fmla="*/ 5 h 928"/>
                <a:gd name="T18" fmla="*/ 185 w 595"/>
                <a:gd name="T19" fmla="*/ 0 h 928"/>
                <a:gd name="T20" fmla="*/ 197 w 595"/>
                <a:gd name="T21" fmla="*/ 1 h 928"/>
                <a:gd name="T22" fmla="*/ 199 w 595"/>
                <a:gd name="T23" fmla="*/ 10 h 928"/>
                <a:gd name="T24" fmla="*/ 158 w 595"/>
                <a:gd name="T25" fmla="*/ 55 h 928"/>
                <a:gd name="T26" fmla="*/ 156 w 595"/>
                <a:gd name="T27" fmla="*/ 74 h 928"/>
                <a:gd name="T28" fmla="*/ 168 w 595"/>
                <a:gd name="T29" fmla="*/ 93 h 928"/>
                <a:gd name="T30" fmla="*/ 168 w 595"/>
                <a:gd name="T31" fmla="*/ 110 h 928"/>
                <a:gd name="T32" fmla="*/ 156 w 595"/>
                <a:gd name="T33" fmla="*/ 120 h 928"/>
                <a:gd name="T34" fmla="*/ 126 w 595"/>
                <a:gd name="T35" fmla="*/ 134 h 928"/>
                <a:gd name="T36" fmla="*/ 112 w 595"/>
                <a:gd name="T37" fmla="*/ 137 h 928"/>
                <a:gd name="T38" fmla="*/ 106 w 595"/>
                <a:gd name="T39" fmla="*/ 147 h 928"/>
                <a:gd name="T40" fmla="*/ 91 w 595"/>
                <a:gd name="T41" fmla="*/ 188 h 928"/>
                <a:gd name="T42" fmla="*/ 75 w 595"/>
                <a:gd name="T43" fmla="*/ 226 h 928"/>
                <a:gd name="T44" fmla="*/ 55 w 595"/>
                <a:gd name="T45" fmla="*/ 271 h 928"/>
                <a:gd name="T46" fmla="*/ 30 w 595"/>
                <a:gd name="T47" fmla="*/ 309 h 928"/>
                <a:gd name="T48" fmla="*/ 20 w 595"/>
                <a:gd name="T49" fmla="*/ 309 h 92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95" h="928">
                  <a:moveTo>
                    <a:pt x="59" y="928"/>
                  </a:moveTo>
                  <a:lnTo>
                    <a:pt x="11" y="917"/>
                  </a:lnTo>
                  <a:lnTo>
                    <a:pt x="0" y="860"/>
                  </a:lnTo>
                  <a:lnTo>
                    <a:pt x="76" y="752"/>
                  </a:lnTo>
                  <a:lnTo>
                    <a:pt x="183" y="577"/>
                  </a:lnTo>
                  <a:lnTo>
                    <a:pt x="271" y="437"/>
                  </a:lnTo>
                  <a:lnTo>
                    <a:pt x="341" y="268"/>
                  </a:lnTo>
                  <a:lnTo>
                    <a:pt x="436" y="164"/>
                  </a:lnTo>
                  <a:lnTo>
                    <a:pt x="536" y="15"/>
                  </a:lnTo>
                  <a:lnTo>
                    <a:pt x="554" y="0"/>
                  </a:lnTo>
                  <a:lnTo>
                    <a:pt x="589" y="4"/>
                  </a:lnTo>
                  <a:lnTo>
                    <a:pt x="595" y="31"/>
                  </a:lnTo>
                  <a:lnTo>
                    <a:pt x="471" y="164"/>
                  </a:lnTo>
                  <a:lnTo>
                    <a:pt x="465" y="221"/>
                  </a:lnTo>
                  <a:lnTo>
                    <a:pt x="501" y="278"/>
                  </a:lnTo>
                  <a:lnTo>
                    <a:pt x="501" y="329"/>
                  </a:lnTo>
                  <a:lnTo>
                    <a:pt x="465" y="361"/>
                  </a:lnTo>
                  <a:lnTo>
                    <a:pt x="377" y="401"/>
                  </a:lnTo>
                  <a:lnTo>
                    <a:pt x="336" y="412"/>
                  </a:lnTo>
                  <a:lnTo>
                    <a:pt x="317" y="442"/>
                  </a:lnTo>
                  <a:lnTo>
                    <a:pt x="271" y="566"/>
                  </a:lnTo>
                  <a:lnTo>
                    <a:pt x="224" y="680"/>
                  </a:lnTo>
                  <a:lnTo>
                    <a:pt x="165" y="814"/>
                  </a:lnTo>
                  <a:lnTo>
                    <a:pt x="89" y="928"/>
                  </a:lnTo>
                  <a:lnTo>
                    <a:pt x="59" y="9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4" name="Freeform 83"/>
            <p:cNvSpPr>
              <a:spLocks/>
            </p:cNvSpPr>
            <p:nvPr/>
          </p:nvSpPr>
          <p:spPr bwMode="auto">
            <a:xfrm>
              <a:off x="528" y="3340"/>
              <a:ext cx="117" cy="279"/>
            </a:xfrm>
            <a:custGeom>
              <a:avLst/>
              <a:gdLst>
                <a:gd name="T0" fmla="*/ 53 w 350"/>
                <a:gd name="T1" fmla="*/ 22 h 836"/>
                <a:gd name="T2" fmla="*/ 75 w 350"/>
                <a:gd name="T3" fmla="*/ 5 h 836"/>
                <a:gd name="T4" fmla="*/ 99 w 350"/>
                <a:gd name="T5" fmla="*/ 0 h 836"/>
                <a:gd name="T6" fmla="*/ 115 w 350"/>
                <a:gd name="T7" fmla="*/ 5 h 836"/>
                <a:gd name="T8" fmla="*/ 117 w 350"/>
                <a:gd name="T9" fmla="*/ 16 h 836"/>
                <a:gd name="T10" fmla="*/ 103 w 350"/>
                <a:gd name="T11" fmla="*/ 38 h 836"/>
                <a:gd name="T12" fmla="*/ 85 w 350"/>
                <a:gd name="T13" fmla="*/ 38 h 836"/>
                <a:gd name="T14" fmla="*/ 67 w 350"/>
                <a:gd name="T15" fmla="*/ 48 h 836"/>
                <a:gd name="T16" fmla="*/ 43 w 350"/>
                <a:gd name="T17" fmla="*/ 77 h 836"/>
                <a:gd name="T18" fmla="*/ 27 w 350"/>
                <a:gd name="T19" fmla="*/ 110 h 836"/>
                <a:gd name="T20" fmla="*/ 27 w 350"/>
                <a:gd name="T21" fmla="*/ 124 h 836"/>
                <a:gd name="T22" fmla="*/ 37 w 350"/>
                <a:gd name="T23" fmla="*/ 140 h 836"/>
                <a:gd name="T24" fmla="*/ 64 w 350"/>
                <a:gd name="T25" fmla="*/ 154 h 836"/>
                <a:gd name="T26" fmla="*/ 87 w 350"/>
                <a:gd name="T27" fmla="*/ 166 h 836"/>
                <a:gd name="T28" fmla="*/ 113 w 350"/>
                <a:gd name="T29" fmla="*/ 188 h 836"/>
                <a:gd name="T30" fmla="*/ 115 w 350"/>
                <a:gd name="T31" fmla="*/ 207 h 836"/>
                <a:gd name="T32" fmla="*/ 91 w 350"/>
                <a:gd name="T33" fmla="*/ 219 h 836"/>
                <a:gd name="T34" fmla="*/ 74 w 350"/>
                <a:gd name="T35" fmla="*/ 233 h 836"/>
                <a:gd name="T36" fmla="*/ 67 w 350"/>
                <a:gd name="T37" fmla="*/ 245 h 836"/>
                <a:gd name="T38" fmla="*/ 72 w 350"/>
                <a:gd name="T39" fmla="*/ 257 h 836"/>
                <a:gd name="T40" fmla="*/ 64 w 350"/>
                <a:gd name="T41" fmla="*/ 274 h 836"/>
                <a:gd name="T42" fmla="*/ 51 w 350"/>
                <a:gd name="T43" fmla="*/ 279 h 836"/>
                <a:gd name="T44" fmla="*/ 45 w 350"/>
                <a:gd name="T45" fmla="*/ 276 h 836"/>
                <a:gd name="T46" fmla="*/ 47 w 350"/>
                <a:gd name="T47" fmla="*/ 246 h 836"/>
                <a:gd name="T48" fmla="*/ 59 w 350"/>
                <a:gd name="T49" fmla="*/ 226 h 836"/>
                <a:gd name="T50" fmla="*/ 82 w 350"/>
                <a:gd name="T51" fmla="*/ 209 h 836"/>
                <a:gd name="T52" fmla="*/ 93 w 350"/>
                <a:gd name="T53" fmla="*/ 203 h 836"/>
                <a:gd name="T54" fmla="*/ 83 w 350"/>
                <a:gd name="T55" fmla="*/ 178 h 836"/>
                <a:gd name="T56" fmla="*/ 66 w 350"/>
                <a:gd name="T57" fmla="*/ 167 h 836"/>
                <a:gd name="T58" fmla="*/ 34 w 350"/>
                <a:gd name="T59" fmla="*/ 157 h 836"/>
                <a:gd name="T60" fmla="*/ 12 w 350"/>
                <a:gd name="T61" fmla="*/ 141 h 836"/>
                <a:gd name="T62" fmla="*/ 0 w 350"/>
                <a:gd name="T63" fmla="*/ 117 h 836"/>
                <a:gd name="T64" fmla="*/ 8 w 350"/>
                <a:gd name="T65" fmla="*/ 95 h 836"/>
                <a:gd name="T66" fmla="*/ 30 w 350"/>
                <a:gd name="T67" fmla="*/ 60 h 836"/>
                <a:gd name="T68" fmla="*/ 47 w 350"/>
                <a:gd name="T69" fmla="*/ 33 h 836"/>
                <a:gd name="T70" fmla="*/ 53 w 350"/>
                <a:gd name="T71" fmla="*/ 22 h 8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50" h="836">
                  <a:moveTo>
                    <a:pt x="160" y="66"/>
                  </a:moveTo>
                  <a:lnTo>
                    <a:pt x="225" y="15"/>
                  </a:lnTo>
                  <a:lnTo>
                    <a:pt x="296" y="0"/>
                  </a:lnTo>
                  <a:lnTo>
                    <a:pt x="344" y="15"/>
                  </a:lnTo>
                  <a:lnTo>
                    <a:pt x="350" y="47"/>
                  </a:lnTo>
                  <a:lnTo>
                    <a:pt x="309" y="113"/>
                  </a:lnTo>
                  <a:lnTo>
                    <a:pt x="255" y="113"/>
                  </a:lnTo>
                  <a:lnTo>
                    <a:pt x="201" y="144"/>
                  </a:lnTo>
                  <a:lnTo>
                    <a:pt x="130" y="232"/>
                  </a:lnTo>
                  <a:lnTo>
                    <a:pt x="82" y="331"/>
                  </a:lnTo>
                  <a:lnTo>
                    <a:pt x="82" y="371"/>
                  </a:lnTo>
                  <a:lnTo>
                    <a:pt x="112" y="418"/>
                  </a:lnTo>
                  <a:lnTo>
                    <a:pt x="190" y="460"/>
                  </a:lnTo>
                  <a:lnTo>
                    <a:pt x="261" y="496"/>
                  </a:lnTo>
                  <a:lnTo>
                    <a:pt x="339" y="562"/>
                  </a:lnTo>
                  <a:lnTo>
                    <a:pt x="344" y="619"/>
                  </a:lnTo>
                  <a:lnTo>
                    <a:pt x="272" y="656"/>
                  </a:lnTo>
                  <a:lnTo>
                    <a:pt x="220" y="697"/>
                  </a:lnTo>
                  <a:lnTo>
                    <a:pt x="201" y="733"/>
                  </a:lnTo>
                  <a:lnTo>
                    <a:pt x="214" y="770"/>
                  </a:lnTo>
                  <a:lnTo>
                    <a:pt x="190" y="821"/>
                  </a:lnTo>
                  <a:lnTo>
                    <a:pt x="154" y="836"/>
                  </a:lnTo>
                  <a:lnTo>
                    <a:pt x="136" y="827"/>
                  </a:lnTo>
                  <a:lnTo>
                    <a:pt x="142" y="738"/>
                  </a:lnTo>
                  <a:lnTo>
                    <a:pt x="177" y="676"/>
                  </a:lnTo>
                  <a:lnTo>
                    <a:pt x="244" y="625"/>
                  </a:lnTo>
                  <a:lnTo>
                    <a:pt x="279" y="609"/>
                  </a:lnTo>
                  <a:lnTo>
                    <a:pt x="249" y="532"/>
                  </a:lnTo>
                  <a:lnTo>
                    <a:pt x="196" y="501"/>
                  </a:lnTo>
                  <a:lnTo>
                    <a:pt x="101" y="469"/>
                  </a:lnTo>
                  <a:lnTo>
                    <a:pt x="35" y="423"/>
                  </a:lnTo>
                  <a:lnTo>
                    <a:pt x="0" y="351"/>
                  </a:lnTo>
                  <a:lnTo>
                    <a:pt x="24" y="284"/>
                  </a:lnTo>
                  <a:lnTo>
                    <a:pt x="89" y="180"/>
                  </a:lnTo>
                  <a:lnTo>
                    <a:pt x="142" y="98"/>
                  </a:lnTo>
                  <a:lnTo>
                    <a:pt x="160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5" name="Freeform 84"/>
            <p:cNvSpPr>
              <a:spLocks/>
            </p:cNvSpPr>
            <p:nvPr/>
          </p:nvSpPr>
          <p:spPr bwMode="auto">
            <a:xfrm>
              <a:off x="648" y="3318"/>
              <a:ext cx="122" cy="249"/>
            </a:xfrm>
            <a:custGeom>
              <a:avLst/>
              <a:gdLst>
                <a:gd name="T0" fmla="*/ 10 w 366"/>
                <a:gd name="T1" fmla="*/ 10 h 748"/>
                <a:gd name="T2" fmla="*/ 29 w 366"/>
                <a:gd name="T3" fmla="*/ 1 h 748"/>
                <a:gd name="T4" fmla="*/ 45 w 366"/>
                <a:gd name="T5" fmla="*/ 0 h 748"/>
                <a:gd name="T6" fmla="*/ 73 w 366"/>
                <a:gd name="T7" fmla="*/ 15 h 748"/>
                <a:gd name="T8" fmla="*/ 89 w 366"/>
                <a:gd name="T9" fmla="*/ 31 h 748"/>
                <a:gd name="T10" fmla="*/ 101 w 366"/>
                <a:gd name="T11" fmla="*/ 53 h 748"/>
                <a:gd name="T12" fmla="*/ 110 w 366"/>
                <a:gd name="T13" fmla="*/ 82 h 748"/>
                <a:gd name="T14" fmla="*/ 120 w 366"/>
                <a:gd name="T15" fmla="*/ 127 h 748"/>
                <a:gd name="T16" fmla="*/ 122 w 366"/>
                <a:gd name="T17" fmla="*/ 177 h 748"/>
                <a:gd name="T18" fmla="*/ 116 w 366"/>
                <a:gd name="T19" fmla="*/ 209 h 748"/>
                <a:gd name="T20" fmla="*/ 107 w 366"/>
                <a:gd name="T21" fmla="*/ 225 h 748"/>
                <a:gd name="T22" fmla="*/ 81 w 366"/>
                <a:gd name="T23" fmla="*/ 240 h 748"/>
                <a:gd name="T24" fmla="*/ 53 w 366"/>
                <a:gd name="T25" fmla="*/ 249 h 748"/>
                <a:gd name="T26" fmla="*/ 36 w 366"/>
                <a:gd name="T27" fmla="*/ 249 h 748"/>
                <a:gd name="T28" fmla="*/ 20 w 366"/>
                <a:gd name="T29" fmla="*/ 245 h 748"/>
                <a:gd name="T30" fmla="*/ 10 w 366"/>
                <a:gd name="T31" fmla="*/ 225 h 748"/>
                <a:gd name="T32" fmla="*/ 6 w 366"/>
                <a:gd name="T33" fmla="*/ 199 h 748"/>
                <a:gd name="T34" fmla="*/ 14 w 366"/>
                <a:gd name="T35" fmla="*/ 182 h 748"/>
                <a:gd name="T36" fmla="*/ 24 w 366"/>
                <a:gd name="T37" fmla="*/ 166 h 748"/>
                <a:gd name="T38" fmla="*/ 22 w 366"/>
                <a:gd name="T39" fmla="*/ 146 h 748"/>
                <a:gd name="T40" fmla="*/ 18 w 366"/>
                <a:gd name="T41" fmla="*/ 120 h 748"/>
                <a:gd name="T42" fmla="*/ 10 w 366"/>
                <a:gd name="T43" fmla="*/ 94 h 748"/>
                <a:gd name="T44" fmla="*/ 0 w 366"/>
                <a:gd name="T45" fmla="*/ 67 h 748"/>
                <a:gd name="T46" fmla="*/ 0 w 366"/>
                <a:gd name="T47" fmla="*/ 46 h 748"/>
                <a:gd name="T48" fmla="*/ 6 w 366"/>
                <a:gd name="T49" fmla="*/ 24 h 748"/>
                <a:gd name="T50" fmla="*/ 10 w 366"/>
                <a:gd name="T51" fmla="*/ 10 h 74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66" h="748">
                  <a:moveTo>
                    <a:pt x="30" y="31"/>
                  </a:moveTo>
                  <a:lnTo>
                    <a:pt x="88" y="4"/>
                  </a:lnTo>
                  <a:lnTo>
                    <a:pt x="136" y="0"/>
                  </a:lnTo>
                  <a:lnTo>
                    <a:pt x="218" y="46"/>
                  </a:lnTo>
                  <a:lnTo>
                    <a:pt x="266" y="93"/>
                  </a:lnTo>
                  <a:lnTo>
                    <a:pt x="302" y="159"/>
                  </a:lnTo>
                  <a:lnTo>
                    <a:pt x="331" y="247"/>
                  </a:lnTo>
                  <a:lnTo>
                    <a:pt x="361" y="381"/>
                  </a:lnTo>
                  <a:lnTo>
                    <a:pt x="366" y="531"/>
                  </a:lnTo>
                  <a:lnTo>
                    <a:pt x="348" y="629"/>
                  </a:lnTo>
                  <a:lnTo>
                    <a:pt x="320" y="675"/>
                  </a:lnTo>
                  <a:lnTo>
                    <a:pt x="242" y="722"/>
                  </a:lnTo>
                  <a:lnTo>
                    <a:pt x="160" y="748"/>
                  </a:lnTo>
                  <a:lnTo>
                    <a:pt x="107" y="748"/>
                  </a:lnTo>
                  <a:lnTo>
                    <a:pt x="60" y="737"/>
                  </a:lnTo>
                  <a:lnTo>
                    <a:pt x="30" y="675"/>
                  </a:lnTo>
                  <a:lnTo>
                    <a:pt x="18" y="599"/>
                  </a:lnTo>
                  <a:lnTo>
                    <a:pt x="42" y="546"/>
                  </a:lnTo>
                  <a:lnTo>
                    <a:pt x="71" y="500"/>
                  </a:lnTo>
                  <a:lnTo>
                    <a:pt x="65" y="438"/>
                  </a:lnTo>
                  <a:lnTo>
                    <a:pt x="53" y="360"/>
                  </a:lnTo>
                  <a:lnTo>
                    <a:pt x="30" y="283"/>
                  </a:lnTo>
                  <a:lnTo>
                    <a:pt x="0" y="201"/>
                  </a:lnTo>
                  <a:lnTo>
                    <a:pt x="0" y="139"/>
                  </a:lnTo>
                  <a:lnTo>
                    <a:pt x="18" y="72"/>
                  </a:lnTo>
                  <a:lnTo>
                    <a:pt x="3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6" name="Freeform 85"/>
            <p:cNvSpPr>
              <a:spLocks/>
            </p:cNvSpPr>
            <p:nvPr/>
          </p:nvSpPr>
          <p:spPr bwMode="auto">
            <a:xfrm>
              <a:off x="718" y="3517"/>
              <a:ext cx="159" cy="320"/>
            </a:xfrm>
            <a:custGeom>
              <a:avLst/>
              <a:gdLst>
                <a:gd name="T0" fmla="*/ 0 w 477"/>
                <a:gd name="T1" fmla="*/ 28 h 959"/>
                <a:gd name="T2" fmla="*/ 0 w 477"/>
                <a:gd name="T3" fmla="*/ 14 h 959"/>
                <a:gd name="T4" fmla="*/ 14 w 477"/>
                <a:gd name="T5" fmla="*/ 0 h 959"/>
                <a:gd name="T6" fmla="*/ 24 w 477"/>
                <a:gd name="T7" fmla="*/ 5 h 959"/>
                <a:gd name="T8" fmla="*/ 71 w 477"/>
                <a:gd name="T9" fmla="*/ 60 h 959"/>
                <a:gd name="T10" fmla="*/ 94 w 477"/>
                <a:gd name="T11" fmla="*/ 91 h 959"/>
                <a:gd name="T12" fmla="*/ 100 w 477"/>
                <a:gd name="T13" fmla="*/ 119 h 959"/>
                <a:gd name="T14" fmla="*/ 102 w 477"/>
                <a:gd name="T15" fmla="*/ 148 h 959"/>
                <a:gd name="T16" fmla="*/ 98 w 477"/>
                <a:gd name="T17" fmla="*/ 188 h 959"/>
                <a:gd name="T18" fmla="*/ 84 w 477"/>
                <a:gd name="T19" fmla="*/ 231 h 959"/>
                <a:gd name="T20" fmla="*/ 71 w 477"/>
                <a:gd name="T21" fmla="*/ 256 h 959"/>
                <a:gd name="T22" fmla="*/ 65 w 477"/>
                <a:gd name="T23" fmla="*/ 282 h 959"/>
                <a:gd name="T24" fmla="*/ 67 w 477"/>
                <a:gd name="T25" fmla="*/ 294 h 959"/>
                <a:gd name="T26" fmla="*/ 74 w 477"/>
                <a:gd name="T27" fmla="*/ 298 h 959"/>
                <a:gd name="T28" fmla="*/ 122 w 477"/>
                <a:gd name="T29" fmla="*/ 296 h 959"/>
                <a:gd name="T30" fmla="*/ 153 w 477"/>
                <a:gd name="T31" fmla="*/ 301 h 959"/>
                <a:gd name="T32" fmla="*/ 159 w 477"/>
                <a:gd name="T33" fmla="*/ 308 h 959"/>
                <a:gd name="T34" fmla="*/ 159 w 477"/>
                <a:gd name="T35" fmla="*/ 313 h 959"/>
                <a:gd name="T36" fmla="*/ 134 w 477"/>
                <a:gd name="T37" fmla="*/ 320 h 959"/>
                <a:gd name="T38" fmla="*/ 128 w 477"/>
                <a:gd name="T39" fmla="*/ 318 h 959"/>
                <a:gd name="T40" fmla="*/ 106 w 477"/>
                <a:gd name="T41" fmla="*/ 310 h 959"/>
                <a:gd name="T42" fmla="*/ 84 w 477"/>
                <a:gd name="T43" fmla="*/ 310 h 959"/>
                <a:gd name="T44" fmla="*/ 55 w 477"/>
                <a:gd name="T45" fmla="*/ 310 h 959"/>
                <a:gd name="T46" fmla="*/ 45 w 477"/>
                <a:gd name="T47" fmla="*/ 311 h 959"/>
                <a:gd name="T48" fmla="*/ 41 w 477"/>
                <a:gd name="T49" fmla="*/ 305 h 959"/>
                <a:gd name="T50" fmla="*/ 41 w 477"/>
                <a:gd name="T51" fmla="*/ 294 h 959"/>
                <a:gd name="T52" fmla="*/ 51 w 477"/>
                <a:gd name="T53" fmla="*/ 262 h 959"/>
                <a:gd name="T54" fmla="*/ 69 w 477"/>
                <a:gd name="T55" fmla="*/ 227 h 959"/>
                <a:gd name="T56" fmla="*/ 80 w 477"/>
                <a:gd name="T57" fmla="*/ 193 h 959"/>
                <a:gd name="T58" fmla="*/ 82 w 477"/>
                <a:gd name="T59" fmla="*/ 167 h 959"/>
                <a:gd name="T60" fmla="*/ 80 w 477"/>
                <a:gd name="T61" fmla="*/ 131 h 959"/>
                <a:gd name="T62" fmla="*/ 72 w 477"/>
                <a:gd name="T63" fmla="*/ 110 h 959"/>
                <a:gd name="T64" fmla="*/ 53 w 477"/>
                <a:gd name="T65" fmla="*/ 84 h 959"/>
                <a:gd name="T66" fmla="*/ 25 w 477"/>
                <a:gd name="T67" fmla="*/ 60 h 959"/>
                <a:gd name="T68" fmla="*/ 6 w 477"/>
                <a:gd name="T69" fmla="*/ 46 h 959"/>
                <a:gd name="T70" fmla="*/ 0 w 477"/>
                <a:gd name="T71" fmla="*/ 38 h 959"/>
                <a:gd name="T72" fmla="*/ 0 w 477"/>
                <a:gd name="T73" fmla="*/ 28 h 9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77" h="959">
                  <a:moveTo>
                    <a:pt x="0" y="83"/>
                  </a:moveTo>
                  <a:lnTo>
                    <a:pt x="0" y="41"/>
                  </a:lnTo>
                  <a:lnTo>
                    <a:pt x="41" y="0"/>
                  </a:lnTo>
                  <a:lnTo>
                    <a:pt x="71" y="15"/>
                  </a:lnTo>
                  <a:lnTo>
                    <a:pt x="212" y="180"/>
                  </a:lnTo>
                  <a:lnTo>
                    <a:pt x="282" y="273"/>
                  </a:lnTo>
                  <a:lnTo>
                    <a:pt x="301" y="356"/>
                  </a:lnTo>
                  <a:lnTo>
                    <a:pt x="306" y="443"/>
                  </a:lnTo>
                  <a:lnTo>
                    <a:pt x="295" y="562"/>
                  </a:lnTo>
                  <a:lnTo>
                    <a:pt x="253" y="691"/>
                  </a:lnTo>
                  <a:lnTo>
                    <a:pt x="212" y="768"/>
                  </a:lnTo>
                  <a:lnTo>
                    <a:pt x="195" y="845"/>
                  </a:lnTo>
                  <a:lnTo>
                    <a:pt x="200" y="881"/>
                  </a:lnTo>
                  <a:lnTo>
                    <a:pt x="223" y="892"/>
                  </a:lnTo>
                  <a:lnTo>
                    <a:pt x="365" y="887"/>
                  </a:lnTo>
                  <a:lnTo>
                    <a:pt x="460" y="902"/>
                  </a:lnTo>
                  <a:lnTo>
                    <a:pt x="477" y="923"/>
                  </a:lnTo>
                  <a:lnTo>
                    <a:pt x="477" y="938"/>
                  </a:lnTo>
                  <a:lnTo>
                    <a:pt x="401" y="959"/>
                  </a:lnTo>
                  <a:lnTo>
                    <a:pt x="383" y="953"/>
                  </a:lnTo>
                  <a:lnTo>
                    <a:pt x="318" y="928"/>
                  </a:lnTo>
                  <a:lnTo>
                    <a:pt x="253" y="928"/>
                  </a:lnTo>
                  <a:lnTo>
                    <a:pt x="165" y="928"/>
                  </a:lnTo>
                  <a:lnTo>
                    <a:pt x="135" y="933"/>
                  </a:lnTo>
                  <a:lnTo>
                    <a:pt x="124" y="913"/>
                  </a:lnTo>
                  <a:lnTo>
                    <a:pt x="124" y="881"/>
                  </a:lnTo>
                  <a:lnTo>
                    <a:pt x="154" y="784"/>
                  </a:lnTo>
                  <a:lnTo>
                    <a:pt x="206" y="680"/>
                  </a:lnTo>
                  <a:lnTo>
                    <a:pt x="241" y="578"/>
                  </a:lnTo>
                  <a:lnTo>
                    <a:pt x="247" y="500"/>
                  </a:lnTo>
                  <a:lnTo>
                    <a:pt x="241" y="392"/>
                  </a:lnTo>
                  <a:lnTo>
                    <a:pt x="217" y="330"/>
                  </a:lnTo>
                  <a:lnTo>
                    <a:pt x="159" y="252"/>
                  </a:lnTo>
                  <a:lnTo>
                    <a:pt x="76" y="180"/>
                  </a:lnTo>
                  <a:lnTo>
                    <a:pt x="17" y="138"/>
                  </a:lnTo>
                  <a:lnTo>
                    <a:pt x="0" y="11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7" name="Freeform 86"/>
            <p:cNvSpPr>
              <a:spLocks/>
            </p:cNvSpPr>
            <p:nvPr/>
          </p:nvSpPr>
          <p:spPr bwMode="auto">
            <a:xfrm>
              <a:off x="575" y="3535"/>
              <a:ext cx="133" cy="342"/>
            </a:xfrm>
            <a:custGeom>
              <a:avLst/>
              <a:gdLst>
                <a:gd name="T0" fmla="*/ 94 w 401"/>
                <a:gd name="T1" fmla="*/ 8 h 1026"/>
                <a:gd name="T2" fmla="*/ 105 w 401"/>
                <a:gd name="T3" fmla="*/ 0 h 1026"/>
                <a:gd name="T4" fmla="*/ 129 w 401"/>
                <a:gd name="T5" fmla="*/ 0 h 1026"/>
                <a:gd name="T6" fmla="*/ 133 w 401"/>
                <a:gd name="T7" fmla="*/ 10 h 1026"/>
                <a:gd name="T8" fmla="*/ 129 w 401"/>
                <a:gd name="T9" fmla="*/ 38 h 1026"/>
                <a:gd name="T10" fmla="*/ 108 w 401"/>
                <a:gd name="T11" fmla="*/ 72 h 1026"/>
                <a:gd name="T12" fmla="*/ 98 w 401"/>
                <a:gd name="T13" fmla="*/ 110 h 1026"/>
                <a:gd name="T14" fmla="*/ 94 w 401"/>
                <a:gd name="T15" fmla="*/ 156 h 1026"/>
                <a:gd name="T16" fmla="*/ 108 w 401"/>
                <a:gd name="T17" fmla="*/ 209 h 1026"/>
                <a:gd name="T18" fmla="*/ 125 w 401"/>
                <a:gd name="T19" fmla="*/ 261 h 1026"/>
                <a:gd name="T20" fmla="*/ 127 w 401"/>
                <a:gd name="T21" fmla="*/ 282 h 1026"/>
                <a:gd name="T22" fmla="*/ 119 w 401"/>
                <a:gd name="T23" fmla="*/ 288 h 1026"/>
                <a:gd name="T24" fmla="*/ 92 w 401"/>
                <a:gd name="T25" fmla="*/ 288 h 1026"/>
                <a:gd name="T26" fmla="*/ 65 w 401"/>
                <a:gd name="T27" fmla="*/ 297 h 1026"/>
                <a:gd name="T28" fmla="*/ 47 w 401"/>
                <a:gd name="T29" fmla="*/ 319 h 1026"/>
                <a:gd name="T30" fmla="*/ 32 w 401"/>
                <a:gd name="T31" fmla="*/ 340 h 1026"/>
                <a:gd name="T32" fmla="*/ 24 w 401"/>
                <a:gd name="T33" fmla="*/ 342 h 1026"/>
                <a:gd name="T34" fmla="*/ 0 w 401"/>
                <a:gd name="T35" fmla="*/ 330 h 1026"/>
                <a:gd name="T36" fmla="*/ 0 w 401"/>
                <a:gd name="T37" fmla="*/ 321 h 1026"/>
                <a:gd name="T38" fmla="*/ 32 w 401"/>
                <a:gd name="T39" fmla="*/ 297 h 1026"/>
                <a:gd name="T40" fmla="*/ 69 w 401"/>
                <a:gd name="T41" fmla="*/ 282 h 1026"/>
                <a:gd name="T42" fmla="*/ 98 w 401"/>
                <a:gd name="T43" fmla="*/ 273 h 1026"/>
                <a:gd name="T44" fmla="*/ 104 w 401"/>
                <a:gd name="T45" fmla="*/ 269 h 1026"/>
                <a:gd name="T46" fmla="*/ 102 w 401"/>
                <a:gd name="T47" fmla="*/ 254 h 1026"/>
                <a:gd name="T48" fmla="*/ 92 w 401"/>
                <a:gd name="T49" fmla="*/ 216 h 1026"/>
                <a:gd name="T50" fmla="*/ 80 w 401"/>
                <a:gd name="T51" fmla="*/ 173 h 1026"/>
                <a:gd name="T52" fmla="*/ 75 w 401"/>
                <a:gd name="T53" fmla="*/ 151 h 1026"/>
                <a:gd name="T54" fmla="*/ 73 w 401"/>
                <a:gd name="T55" fmla="*/ 125 h 1026"/>
                <a:gd name="T56" fmla="*/ 77 w 401"/>
                <a:gd name="T57" fmla="*/ 96 h 1026"/>
                <a:gd name="T58" fmla="*/ 84 w 401"/>
                <a:gd name="T59" fmla="*/ 48 h 1026"/>
                <a:gd name="T60" fmla="*/ 94 w 401"/>
                <a:gd name="T61" fmla="*/ 8 h 102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01" h="1026">
                  <a:moveTo>
                    <a:pt x="283" y="25"/>
                  </a:moveTo>
                  <a:lnTo>
                    <a:pt x="318" y="0"/>
                  </a:lnTo>
                  <a:lnTo>
                    <a:pt x="390" y="0"/>
                  </a:lnTo>
                  <a:lnTo>
                    <a:pt x="401" y="31"/>
                  </a:lnTo>
                  <a:lnTo>
                    <a:pt x="390" y="113"/>
                  </a:lnTo>
                  <a:lnTo>
                    <a:pt x="325" y="216"/>
                  </a:lnTo>
                  <a:lnTo>
                    <a:pt x="296" y="329"/>
                  </a:lnTo>
                  <a:lnTo>
                    <a:pt x="283" y="469"/>
                  </a:lnTo>
                  <a:lnTo>
                    <a:pt x="325" y="628"/>
                  </a:lnTo>
                  <a:lnTo>
                    <a:pt x="378" y="783"/>
                  </a:lnTo>
                  <a:lnTo>
                    <a:pt x="383" y="845"/>
                  </a:lnTo>
                  <a:lnTo>
                    <a:pt x="360" y="865"/>
                  </a:lnTo>
                  <a:lnTo>
                    <a:pt x="277" y="865"/>
                  </a:lnTo>
                  <a:lnTo>
                    <a:pt x="195" y="892"/>
                  </a:lnTo>
                  <a:lnTo>
                    <a:pt x="142" y="958"/>
                  </a:lnTo>
                  <a:lnTo>
                    <a:pt x="95" y="1020"/>
                  </a:lnTo>
                  <a:lnTo>
                    <a:pt x="71" y="1026"/>
                  </a:lnTo>
                  <a:lnTo>
                    <a:pt x="0" y="989"/>
                  </a:lnTo>
                  <a:lnTo>
                    <a:pt x="0" y="964"/>
                  </a:lnTo>
                  <a:lnTo>
                    <a:pt x="95" y="892"/>
                  </a:lnTo>
                  <a:lnTo>
                    <a:pt x="207" y="845"/>
                  </a:lnTo>
                  <a:lnTo>
                    <a:pt x="296" y="819"/>
                  </a:lnTo>
                  <a:lnTo>
                    <a:pt x="313" y="808"/>
                  </a:lnTo>
                  <a:lnTo>
                    <a:pt x="307" y="763"/>
                  </a:lnTo>
                  <a:lnTo>
                    <a:pt x="277" y="649"/>
                  </a:lnTo>
                  <a:lnTo>
                    <a:pt x="242" y="520"/>
                  </a:lnTo>
                  <a:lnTo>
                    <a:pt x="225" y="453"/>
                  </a:lnTo>
                  <a:lnTo>
                    <a:pt x="219" y="376"/>
                  </a:lnTo>
                  <a:lnTo>
                    <a:pt x="231" y="288"/>
                  </a:lnTo>
                  <a:lnTo>
                    <a:pt x="253" y="144"/>
                  </a:lnTo>
                  <a:lnTo>
                    <a:pt x="283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411" name="AutoShape 87"/>
          <p:cNvSpPr>
            <a:spLocks noChangeArrowheads="1"/>
          </p:cNvSpPr>
          <p:nvPr/>
        </p:nvSpPr>
        <p:spPr bwMode="auto">
          <a:xfrm>
            <a:off x="381000" y="2590800"/>
            <a:ext cx="1219200" cy="1600200"/>
          </a:xfrm>
          <a:prstGeom prst="wedgeRoundRectCallout">
            <a:avLst>
              <a:gd name="adj1" fmla="val -10417"/>
              <a:gd name="adj2" fmla="val 89088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FF high-</a:t>
            </a:r>
          </a:p>
          <a:p>
            <a:pPr algn="ctr"/>
            <a:r>
              <a:rPr lang="en-US" sz="2000" b="1"/>
              <a:t>lighted</a:t>
            </a:r>
          </a:p>
          <a:p>
            <a:pPr algn="ctr"/>
            <a:r>
              <a:rPr lang="en-US" sz="2000" b="1"/>
              <a:t>in red</a:t>
            </a:r>
          </a:p>
        </p:txBody>
      </p:sp>
      <p:grpSp>
        <p:nvGrpSpPr>
          <p:cNvPr id="15412" name="Group 95"/>
          <p:cNvGrpSpPr>
            <a:grpSpLocks/>
          </p:cNvGrpSpPr>
          <p:nvPr/>
        </p:nvGrpSpPr>
        <p:grpSpPr bwMode="auto">
          <a:xfrm flipH="1">
            <a:off x="7848600" y="2438400"/>
            <a:ext cx="609600" cy="914400"/>
            <a:chOff x="4653" y="1201"/>
            <a:chExt cx="567" cy="767"/>
          </a:xfrm>
        </p:grpSpPr>
        <p:sp>
          <p:nvSpPr>
            <p:cNvPr id="15416" name="Freeform 89"/>
            <p:cNvSpPr>
              <a:spLocks/>
            </p:cNvSpPr>
            <p:nvPr/>
          </p:nvSpPr>
          <p:spPr bwMode="auto">
            <a:xfrm>
              <a:off x="4834" y="1201"/>
              <a:ext cx="167" cy="159"/>
            </a:xfrm>
            <a:custGeom>
              <a:avLst/>
              <a:gdLst>
                <a:gd name="T0" fmla="*/ 82 w 501"/>
                <a:gd name="T1" fmla="*/ 0 h 640"/>
                <a:gd name="T2" fmla="*/ 103 w 501"/>
                <a:gd name="T3" fmla="*/ 2 h 640"/>
                <a:gd name="T4" fmla="*/ 113 w 501"/>
                <a:gd name="T5" fmla="*/ 15 h 640"/>
                <a:gd name="T6" fmla="*/ 118 w 501"/>
                <a:gd name="T7" fmla="*/ 39 h 640"/>
                <a:gd name="T8" fmla="*/ 115 w 501"/>
                <a:gd name="T9" fmla="*/ 68 h 640"/>
                <a:gd name="T10" fmla="*/ 107 w 501"/>
                <a:gd name="T11" fmla="*/ 86 h 640"/>
                <a:gd name="T12" fmla="*/ 97 w 501"/>
                <a:gd name="T13" fmla="*/ 109 h 640"/>
                <a:gd name="T14" fmla="*/ 153 w 501"/>
                <a:gd name="T15" fmla="*/ 138 h 640"/>
                <a:gd name="T16" fmla="*/ 167 w 501"/>
                <a:gd name="T17" fmla="*/ 149 h 640"/>
                <a:gd name="T18" fmla="*/ 159 w 501"/>
                <a:gd name="T19" fmla="*/ 159 h 640"/>
                <a:gd name="T20" fmla="*/ 131 w 501"/>
                <a:gd name="T21" fmla="*/ 138 h 640"/>
                <a:gd name="T22" fmla="*/ 89 w 501"/>
                <a:gd name="T23" fmla="*/ 124 h 640"/>
                <a:gd name="T24" fmla="*/ 69 w 501"/>
                <a:gd name="T25" fmla="*/ 142 h 640"/>
                <a:gd name="T26" fmla="*/ 49 w 501"/>
                <a:gd name="T27" fmla="*/ 155 h 640"/>
                <a:gd name="T28" fmla="*/ 31 w 501"/>
                <a:gd name="T29" fmla="*/ 156 h 640"/>
                <a:gd name="T30" fmla="*/ 14 w 501"/>
                <a:gd name="T31" fmla="*/ 155 h 640"/>
                <a:gd name="T32" fmla="*/ 6 w 501"/>
                <a:gd name="T33" fmla="*/ 144 h 640"/>
                <a:gd name="T34" fmla="*/ 0 w 501"/>
                <a:gd name="T35" fmla="*/ 120 h 640"/>
                <a:gd name="T36" fmla="*/ 0 w 501"/>
                <a:gd name="T37" fmla="*/ 93 h 640"/>
                <a:gd name="T38" fmla="*/ 7 w 501"/>
                <a:gd name="T39" fmla="*/ 73 h 640"/>
                <a:gd name="T40" fmla="*/ 30 w 501"/>
                <a:gd name="T41" fmla="*/ 40 h 640"/>
                <a:gd name="T42" fmla="*/ 56 w 501"/>
                <a:gd name="T43" fmla="*/ 18 h 640"/>
                <a:gd name="T44" fmla="*/ 73 w 501"/>
                <a:gd name="T45" fmla="*/ 6 h 640"/>
                <a:gd name="T46" fmla="*/ 89 w 501"/>
                <a:gd name="T47" fmla="*/ 2 h 640"/>
                <a:gd name="T48" fmla="*/ 82 w 501"/>
                <a:gd name="T49" fmla="*/ 0 h 64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01" h="640">
                  <a:moveTo>
                    <a:pt x="247" y="0"/>
                  </a:moveTo>
                  <a:lnTo>
                    <a:pt x="309" y="10"/>
                  </a:lnTo>
                  <a:lnTo>
                    <a:pt x="340" y="59"/>
                  </a:lnTo>
                  <a:lnTo>
                    <a:pt x="354" y="156"/>
                  </a:lnTo>
                  <a:lnTo>
                    <a:pt x="344" y="273"/>
                  </a:lnTo>
                  <a:lnTo>
                    <a:pt x="320" y="346"/>
                  </a:lnTo>
                  <a:lnTo>
                    <a:pt x="292" y="440"/>
                  </a:lnTo>
                  <a:lnTo>
                    <a:pt x="459" y="556"/>
                  </a:lnTo>
                  <a:lnTo>
                    <a:pt x="501" y="600"/>
                  </a:lnTo>
                  <a:lnTo>
                    <a:pt x="476" y="640"/>
                  </a:lnTo>
                  <a:lnTo>
                    <a:pt x="393" y="556"/>
                  </a:lnTo>
                  <a:lnTo>
                    <a:pt x="267" y="498"/>
                  </a:lnTo>
                  <a:lnTo>
                    <a:pt x="208" y="571"/>
                  </a:lnTo>
                  <a:lnTo>
                    <a:pt x="146" y="624"/>
                  </a:lnTo>
                  <a:lnTo>
                    <a:pt x="93" y="629"/>
                  </a:lnTo>
                  <a:lnTo>
                    <a:pt x="41" y="624"/>
                  </a:lnTo>
                  <a:lnTo>
                    <a:pt x="17" y="580"/>
                  </a:lnTo>
                  <a:lnTo>
                    <a:pt x="0" y="483"/>
                  </a:lnTo>
                  <a:lnTo>
                    <a:pt x="0" y="375"/>
                  </a:lnTo>
                  <a:lnTo>
                    <a:pt x="20" y="293"/>
                  </a:lnTo>
                  <a:lnTo>
                    <a:pt x="90" y="161"/>
                  </a:lnTo>
                  <a:lnTo>
                    <a:pt x="167" y="73"/>
                  </a:lnTo>
                  <a:lnTo>
                    <a:pt x="219" y="25"/>
                  </a:lnTo>
                  <a:lnTo>
                    <a:pt x="267" y="10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7" name="Freeform 90"/>
            <p:cNvSpPr>
              <a:spLocks/>
            </p:cNvSpPr>
            <p:nvPr/>
          </p:nvSpPr>
          <p:spPr bwMode="auto">
            <a:xfrm>
              <a:off x="4875" y="1390"/>
              <a:ext cx="345" cy="140"/>
            </a:xfrm>
            <a:custGeom>
              <a:avLst/>
              <a:gdLst>
                <a:gd name="T0" fmla="*/ 4 w 1034"/>
                <a:gd name="T1" fmla="*/ 0 h 558"/>
                <a:gd name="T2" fmla="*/ 36 w 1034"/>
                <a:gd name="T3" fmla="*/ 4 h 558"/>
                <a:gd name="T4" fmla="*/ 95 w 1034"/>
                <a:gd name="T5" fmla="*/ 28 h 558"/>
                <a:gd name="T6" fmla="*/ 146 w 1034"/>
                <a:gd name="T7" fmla="*/ 48 h 558"/>
                <a:gd name="T8" fmla="*/ 204 w 1034"/>
                <a:gd name="T9" fmla="*/ 65 h 558"/>
                <a:gd name="T10" fmla="*/ 244 w 1034"/>
                <a:gd name="T11" fmla="*/ 83 h 558"/>
                <a:gd name="T12" fmla="*/ 300 w 1034"/>
                <a:gd name="T13" fmla="*/ 103 h 558"/>
                <a:gd name="T14" fmla="*/ 345 w 1034"/>
                <a:gd name="T15" fmla="*/ 121 h 558"/>
                <a:gd name="T16" fmla="*/ 343 w 1034"/>
                <a:gd name="T17" fmla="*/ 129 h 558"/>
                <a:gd name="T18" fmla="*/ 329 w 1034"/>
                <a:gd name="T19" fmla="*/ 132 h 558"/>
                <a:gd name="T20" fmla="*/ 289 w 1034"/>
                <a:gd name="T21" fmla="*/ 113 h 558"/>
                <a:gd name="T22" fmla="*/ 287 w 1034"/>
                <a:gd name="T23" fmla="*/ 125 h 558"/>
                <a:gd name="T24" fmla="*/ 277 w 1034"/>
                <a:gd name="T25" fmla="*/ 136 h 558"/>
                <a:gd name="T26" fmla="*/ 262 w 1034"/>
                <a:gd name="T27" fmla="*/ 140 h 558"/>
                <a:gd name="T28" fmla="*/ 245 w 1034"/>
                <a:gd name="T29" fmla="*/ 131 h 558"/>
                <a:gd name="T30" fmla="*/ 234 w 1034"/>
                <a:gd name="T31" fmla="*/ 120 h 558"/>
                <a:gd name="T32" fmla="*/ 235 w 1034"/>
                <a:gd name="T33" fmla="*/ 103 h 558"/>
                <a:gd name="T34" fmla="*/ 238 w 1034"/>
                <a:gd name="T35" fmla="*/ 95 h 558"/>
                <a:gd name="T36" fmla="*/ 200 w 1034"/>
                <a:gd name="T37" fmla="*/ 77 h 558"/>
                <a:gd name="T38" fmla="*/ 181 w 1034"/>
                <a:gd name="T39" fmla="*/ 74 h 558"/>
                <a:gd name="T40" fmla="*/ 146 w 1034"/>
                <a:gd name="T41" fmla="*/ 66 h 558"/>
                <a:gd name="T42" fmla="*/ 99 w 1034"/>
                <a:gd name="T43" fmla="*/ 50 h 558"/>
                <a:gd name="T44" fmla="*/ 60 w 1034"/>
                <a:gd name="T45" fmla="*/ 33 h 558"/>
                <a:gd name="T46" fmla="*/ 33 w 1034"/>
                <a:gd name="T47" fmla="*/ 26 h 558"/>
                <a:gd name="T48" fmla="*/ 4 w 1034"/>
                <a:gd name="T49" fmla="*/ 28 h 558"/>
                <a:gd name="T50" fmla="*/ 0 w 1034"/>
                <a:gd name="T51" fmla="*/ 10 h 558"/>
                <a:gd name="T52" fmla="*/ 12 w 1034"/>
                <a:gd name="T53" fmla="*/ 0 h 558"/>
                <a:gd name="T54" fmla="*/ 19 w 1034"/>
                <a:gd name="T55" fmla="*/ 0 h 558"/>
                <a:gd name="T56" fmla="*/ 4 w 1034"/>
                <a:gd name="T57" fmla="*/ 0 h 5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034" h="558">
                  <a:moveTo>
                    <a:pt x="11" y="0"/>
                  </a:moveTo>
                  <a:lnTo>
                    <a:pt x="108" y="15"/>
                  </a:lnTo>
                  <a:lnTo>
                    <a:pt x="285" y="113"/>
                  </a:lnTo>
                  <a:lnTo>
                    <a:pt x="438" y="191"/>
                  </a:lnTo>
                  <a:lnTo>
                    <a:pt x="610" y="259"/>
                  </a:lnTo>
                  <a:lnTo>
                    <a:pt x="732" y="332"/>
                  </a:lnTo>
                  <a:lnTo>
                    <a:pt x="899" y="411"/>
                  </a:lnTo>
                  <a:lnTo>
                    <a:pt x="1034" y="484"/>
                  </a:lnTo>
                  <a:lnTo>
                    <a:pt x="1027" y="513"/>
                  </a:lnTo>
                  <a:lnTo>
                    <a:pt x="986" y="527"/>
                  </a:lnTo>
                  <a:lnTo>
                    <a:pt x="867" y="450"/>
                  </a:lnTo>
                  <a:lnTo>
                    <a:pt x="860" y="498"/>
                  </a:lnTo>
                  <a:lnTo>
                    <a:pt x="829" y="542"/>
                  </a:lnTo>
                  <a:lnTo>
                    <a:pt x="784" y="558"/>
                  </a:lnTo>
                  <a:lnTo>
                    <a:pt x="735" y="523"/>
                  </a:lnTo>
                  <a:lnTo>
                    <a:pt x="700" y="479"/>
                  </a:lnTo>
                  <a:lnTo>
                    <a:pt x="704" y="411"/>
                  </a:lnTo>
                  <a:lnTo>
                    <a:pt x="714" y="377"/>
                  </a:lnTo>
                  <a:lnTo>
                    <a:pt x="598" y="308"/>
                  </a:lnTo>
                  <a:lnTo>
                    <a:pt x="543" y="293"/>
                  </a:lnTo>
                  <a:lnTo>
                    <a:pt x="438" y="264"/>
                  </a:lnTo>
                  <a:lnTo>
                    <a:pt x="296" y="201"/>
                  </a:lnTo>
                  <a:lnTo>
                    <a:pt x="181" y="132"/>
                  </a:lnTo>
                  <a:lnTo>
                    <a:pt x="98" y="103"/>
                  </a:lnTo>
                  <a:lnTo>
                    <a:pt x="11" y="113"/>
                  </a:lnTo>
                  <a:lnTo>
                    <a:pt x="0" y="40"/>
                  </a:lnTo>
                  <a:lnTo>
                    <a:pt x="35" y="0"/>
                  </a:lnTo>
                  <a:lnTo>
                    <a:pt x="56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8" name="Freeform 91"/>
            <p:cNvSpPr>
              <a:spLocks/>
            </p:cNvSpPr>
            <p:nvPr/>
          </p:nvSpPr>
          <p:spPr bwMode="auto">
            <a:xfrm>
              <a:off x="4782" y="1387"/>
              <a:ext cx="114" cy="300"/>
            </a:xfrm>
            <a:custGeom>
              <a:avLst/>
              <a:gdLst>
                <a:gd name="T0" fmla="*/ 65 w 341"/>
                <a:gd name="T1" fmla="*/ 0 h 1196"/>
                <a:gd name="T2" fmla="*/ 80 w 341"/>
                <a:gd name="T3" fmla="*/ 0 h 1196"/>
                <a:gd name="T4" fmla="*/ 93 w 341"/>
                <a:gd name="T5" fmla="*/ 6 h 1196"/>
                <a:gd name="T6" fmla="*/ 107 w 341"/>
                <a:gd name="T7" fmla="*/ 25 h 1196"/>
                <a:gd name="T8" fmla="*/ 112 w 341"/>
                <a:gd name="T9" fmla="*/ 48 h 1196"/>
                <a:gd name="T10" fmla="*/ 114 w 341"/>
                <a:gd name="T11" fmla="*/ 105 h 1196"/>
                <a:gd name="T12" fmla="*/ 111 w 341"/>
                <a:gd name="T13" fmla="*/ 154 h 1196"/>
                <a:gd name="T14" fmla="*/ 100 w 341"/>
                <a:gd name="T15" fmla="*/ 204 h 1196"/>
                <a:gd name="T16" fmla="*/ 86 w 341"/>
                <a:gd name="T17" fmla="*/ 256 h 1196"/>
                <a:gd name="T18" fmla="*/ 70 w 341"/>
                <a:gd name="T19" fmla="*/ 287 h 1196"/>
                <a:gd name="T20" fmla="*/ 49 w 341"/>
                <a:gd name="T21" fmla="*/ 300 h 1196"/>
                <a:gd name="T22" fmla="*/ 32 w 341"/>
                <a:gd name="T23" fmla="*/ 300 h 1196"/>
                <a:gd name="T24" fmla="*/ 10 w 341"/>
                <a:gd name="T25" fmla="*/ 287 h 1196"/>
                <a:gd name="T26" fmla="*/ 2 w 341"/>
                <a:gd name="T27" fmla="*/ 267 h 1196"/>
                <a:gd name="T28" fmla="*/ 0 w 341"/>
                <a:gd name="T29" fmla="*/ 232 h 1196"/>
                <a:gd name="T30" fmla="*/ 2 w 341"/>
                <a:gd name="T31" fmla="*/ 187 h 1196"/>
                <a:gd name="T32" fmla="*/ 13 w 341"/>
                <a:gd name="T33" fmla="*/ 132 h 1196"/>
                <a:gd name="T34" fmla="*/ 27 w 341"/>
                <a:gd name="T35" fmla="*/ 65 h 1196"/>
                <a:gd name="T36" fmla="*/ 44 w 341"/>
                <a:gd name="T37" fmla="*/ 13 h 1196"/>
                <a:gd name="T38" fmla="*/ 55 w 341"/>
                <a:gd name="T39" fmla="*/ 6 h 1196"/>
                <a:gd name="T40" fmla="*/ 65 w 341"/>
                <a:gd name="T41" fmla="*/ 0 h 11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41" h="1196">
                  <a:moveTo>
                    <a:pt x="195" y="0"/>
                  </a:moveTo>
                  <a:lnTo>
                    <a:pt x="240" y="0"/>
                  </a:lnTo>
                  <a:lnTo>
                    <a:pt x="279" y="24"/>
                  </a:lnTo>
                  <a:lnTo>
                    <a:pt x="320" y="98"/>
                  </a:lnTo>
                  <a:lnTo>
                    <a:pt x="334" y="190"/>
                  </a:lnTo>
                  <a:lnTo>
                    <a:pt x="341" y="420"/>
                  </a:lnTo>
                  <a:lnTo>
                    <a:pt x="331" y="615"/>
                  </a:lnTo>
                  <a:lnTo>
                    <a:pt x="299" y="815"/>
                  </a:lnTo>
                  <a:lnTo>
                    <a:pt x="258" y="1020"/>
                  </a:lnTo>
                  <a:lnTo>
                    <a:pt x="209" y="1143"/>
                  </a:lnTo>
                  <a:lnTo>
                    <a:pt x="147" y="1196"/>
                  </a:lnTo>
                  <a:lnTo>
                    <a:pt x="95" y="1196"/>
                  </a:lnTo>
                  <a:lnTo>
                    <a:pt x="31" y="1143"/>
                  </a:lnTo>
                  <a:lnTo>
                    <a:pt x="7" y="1064"/>
                  </a:lnTo>
                  <a:lnTo>
                    <a:pt x="0" y="923"/>
                  </a:lnTo>
                  <a:lnTo>
                    <a:pt x="7" y="747"/>
                  </a:lnTo>
                  <a:lnTo>
                    <a:pt x="39" y="528"/>
                  </a:lnTo>
                  <a:lnTo>
                    <a:pt x="81" y="258"/>
                  </a:lnTo>
                  <a:lnTo>
                    <a:pt x="133" y="53"/>
                  </a:lnTo>
                  <a:lnTo>
                    <a:pt x="164" y="24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9" name="Freeform 92"/>
            <p:cNvSpPr>
              <a:spLocks/>
            </p:cNvSpPr>
            <p:nvPr/>
          </p:nvSpPr>
          <p:spPr bwMode="auto">
            <a:xfrm>
              <a:off x="4663" y="1372"/>
              <a:ext cx="161" cy="274"/>
            </a:xfrm>
            <a:custGeom>
              <a:avLst/>
              <a:gdLst>
                <a:gd name="T0" fmla="*/ 122 w 482"/>
                <a:gd name="T1" fmla="*/ 11 h 1098"/>
                <a:gd name="T2" fmla="*/ 140 w 482"/>
                <a:gd name="T3" fmla="*/ 0 h 1098"/>
                <a:gd name="T4" fmla="*/ 153 w 482"/>
                <a:gd name="T5" fmla="*/ 0 h 1098"/>
                <a:gd name="T6" fmla="*/ 161 w 482"/>
                <a:gd name="T7" fmla="*/ 8 h 1098"/>
                <a:gd name="T8" fmla="*/ 156 w 482"/>
                <a:gd name="T9" fmla="*/ 25 h 1098"/>
                <a:gd name="T10" fmla="*/ 146 w 482"/>
                <a:gd name="T11" fmla="*/ 36 h 1098"/>
                <a:gd name="T12" fmla="*/ 126 w 482"/>
                <a:gd name="T13" fmla="*/ 47 h 1098"/>
                <a:gd name="T14" fmla="*/ 87 w 482"/>
                <a:gd name="T15" fmla="*/ 63 h 1098"/>
                <a:gd name="T16" fmla="*/ 38 w 482"/>
                <a:gd name="T17" fmla="*/ 91 h 1098"/>
                <a:gd name="T18" fmla="*/ 20 w 482"/>
                <a:gd name="T19" fmla="*/ 92 h 1098"/>
                <a:gd name="T20" fmla="*/ 30 w 482"/>
                <a:gd name="T21" fmla="*/ 118 h 1098"/>
                <a:gd name="T22" fmla="*/ 51 w 482"/>
                <a:gd name="T23" fmla="*/ 146 h 1098"/>
                <a:gd name="T24" fmla="*/ 68 w 482"/>
                <a:gd name="T25" fmla="*/ 180 h 1098"/>
                <a:gd name="T26" fmla="*/ 75 w 482"/>
                <a:gd name="T27" fmla="*/ 215 h 1098"/>
                <a:gd name="T28" fmla="*/ 72 w 482"/>
                <a:gd name="T29" fmla="*/ 226 h 1098"/>
                <a:gd name="T30" fmla="*/ 61 w 482"/>
                <a:gd name="T31" fmla="*/ 234 h 1098"/>
                <a:gd name="T32" fmla="*/ 47 w 482"/>
                <a:gd name="T33" fmla="*/ 239 h 1098"/>
                <a:gd name="T34" fmla="*/ 34 w 482"/>
                <a:gd name="T35" fmla="*/ 249 h 1098"/>
                <a:gd name="T36" fmla="*/ 28 w 482"/>
                <a:gd name="T37" fmla="*/ 260 h 1098"/>
                <a:gd name="T38" fmla="*/ 24 w 482"/>
                <a:gd name="T39" fmla="*/ 274 h 1098"/>
                <a:gd name="T40" fmla="*/ 14 w 482"/>
                <a:gd name="T41" fmla="*/ 274 h 1098"/>
                <a:gd name="T42" fmla="*/ 10 w 482"/>
                <a:gd name="T43" fmla="*/ 264 h 1098"/>
                <a:gd name="T44" fmla="*/ 17 w 482"/>
                <a:gd name="T45" fmla="*/ 248 h 1098"/>
                <a:gd name="T46" fmla="*/ 37 w 482"/>
                <a:gd name="T47" fmla="*/ 237 h 1098"/>
                <a:gd name="T48" fmla="*/ 49 w 482"/>
                <a:gd name="T49" fmla="*/ 226 h 1098"/>
                <a:gd name="T50" fmla="*/ 59 w 482"/>
                <a:gd name="T51" fmla="*/ 220 h 1098"/>
                <a:gd name="T52" fmla="*/ 63 w 482"/>
                <a:gd name="T53" fmla="*/ 209 h 1098"/>
                <a:gd name="T54" fmla="*/ 58 w 482"/>
                <a:gd name="T55" fmla="*/ 180 h 1098"/>
                <a:gd name="T56" fmla="*/ 42 w 482"/>
                <a:gd name="T57" fmla="*/ 158 h 1098"/>
                <a:gd name="T58" fmla="*/ 28 w 482"/>
                <a:gd name="T59" fmla="*/ 138 h 1098"/>
                <a:gd name="T60" fmla="*/ 10 w 482"/>
                <a:gd name="T61" fmla="*/ 117 h 1098"/>
                <a:gd name="T62" fmla="*/ 0 w 482"/>
                <a:gd name="T63" fmla="*/ 96 h 1098"/>
                <a:gd name="T64" fmla="*/ 0 w 482"/>
                <a:gd name="T65" fmla="*/ 84 h 1098"/>
                <a:gd name="T66" fmla="*/ 9 w 482"/>
                <a:gd name="T67" fmla="*/ 78 h 1098"/>
                <a:gd name="T68" fmla="*/ 45 w 482"/>
                <a:gd name="T69" fmla="*/ 56 h 1098"/>
                <a:gd name="T70" fmla="*/ 80 w 482"/>
                <a:gd name="T71" fmla="*/ 36 h 1098"/>
                <a:gd name="T72" fmla="*/ 115 w 482"/>
                <a:gd name="T73" fmla="*/ 18 h 1098"/>
                <a:gd name="T74" fmla="*/ 122 w 482"/>
                <a:gd name="T75" fmla="*/ 11 h 10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82" h="1098">
                  <a:moveTo>
                    <a:pt x="365" y="43"/>
                  </a:moveTo>
                  <a:lnTo>
                    <a:pt x="419" y="0"/>
                  </a:lnTo>
                  <a:lnTo>
                    <a:pt x="457" y="0"/>
                  </a:lnTo>
                  <a:lnTo>
                    <a:pt x="482" y="34"/>
                  </a:lnTo>
                  <a:lnTo>
                    <a:pt x="468" y="102"/>
                  </a:lnTo>
                  <a:lnTo>
                    <a:pt x="436" y="145"/>
                  </a:lnTo>
                  <a:lnTo>
                    <a:pt x="376" y="189"/>
                  </a:lnTo>
                  <a:lnTo>
                    <a:pt x="261" y="253"/>
                  </a:lnTo>
                  <a:lnTo>
                    <a:pt x="115" y="365"/>
                  </a:lnTo>
                  <a:lnTo>
                    <a:pt x="59" y="370"/>
                  </a:lnTo>
                  <a:lnTo>
                    <a:pt x="90" y="473"/>
                  </a:lnTo>
                  <a:lnTo>
                    <a:pt x="153" y="585"/>
                  </a:lnTo>
                  <a:lnTo>
                    <a:pt x="205" y="722"/>
                  </a:lnTo>
                  <a:lnTo>
                    <a:pt x="226" y="862"/>
                  </a:lnTo>
                  <a:lnTo>
                    <a:pt x="216" y="907"/>
                  </a:lnTo>
                  <a:lnTo>
                    <a:pt x="184" y="936"/>
                  </a:lnTo>
                  <a:lnTo>
                    <a:pt x="142" y="956"/>
                  </a:lnTo>
                  <a:lnTo>
                    <a:pt x="101" y="999"/>
                  </a:lnTo>
                  <a:lnTo>
                    <a:pt x="83" y="1043"/>
                  </a:lnTo>
                  <a:lnTo>
                    <a:pt x="73" y="1098"/>
                  </a:lnTo>
                  <a:lnTo>
                    <a:pt x="41" y="1098"/>
                  </a:lnTo>
                  <a:lnTo>
                    <a:pt x="31" y="1058"/>
                  </a:lnTo>
                  <a:lnTo>
                    <a:pt x="52" y="995"/>
                  </a:lnTo>
                  <a:lnTo>
                    <a:pt x="111" y="951"/>
                  </a:lnTo>
                  <a:lnTo>
                    <a:pt x="146" y="907"/>
                  </a:lnTo>
                  <a:lnTo>
                    <a:pt x="177" y="883"/>
                  </a:lnTo>
                  <a:lnTo>
                    <a:pt x="188" y="838"/>
                  </a:lnTo>
                  <a:lnTo>
                    <a:pt x="174" y="722"/>
                  </a:lnTo>
                  <a:lnTo>
                    <a:pt x="125" y="633"/>
                  </a:lnTo>
                  <a:lnTo>
                    <a:pt x="83" y="555"/>
                  </a:lnTo>
                  <a:lnTo>
                    <a:pt x="31" y="468"/>
                  </a:lnTo>
                  <a:lnTo>
                    <a:pt x="0" y="384"/>
                  </a:lnTo>
                  <a:lnTo>
                    <a:pt x="0" y="336"/>
                  </a:lnTo>
                  <a:lnTo>
                    <a:pt x="27" y="312"/>
                  </a:lnTo>
                  <a:lnTo>
                    <a:pt x="135" y="224"/>
                  </a:lnTo>
                  <a:lnTo>
                    <a:pt x="240" y="145"/>
                  </a:lnTo>
                  <a:lnTo>
                    <a:pt x="345" y="73"/>
                  </a:lnTo>
                  <a:lnTo>
                    <a:pt x="365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0" name="Freeform 93"/>
            <p:cNvSpPr>
              <a:spLocks/>
            </p:cNvSpPr>
            <p:nvPr/>
          </p:nvSpPr>
          <p:spPr bwMode="auto">
            <a:xfrm>
              <a:off x="4817" y="1660"/>
              <a:ext cx="107" cy="298"/>
            </a:xfrm>
            <a:custGeom>
              <a:avLst/>
              <a:gdLst>
                <a:gd name="T0" fmla="*/ 20 w 320"/>
                <a:gd name="T1" fmla="*/ 34 h 1191"/>
                <a:gd name="T2" fmla="*/ 6 w 320"/>
                <a:gd name="T3" fmla="*/ 15 h 1191"/>
                <a:gd name="T4" fmla="*/ 10 w 320"/>
                <a:gd name="T5" fmla="*/ 0 h 1191"/>
                <a:gd name="T6" fmla="*/ 24 w 320"/>
                <a:gd name="T7" fmla="*/ 0 h 1191"/>
                <a:gd name="T8" fmla="*/ 41 w 320"/>
                <a:gd name="T9" fmla="*/ 16 h 1191"/>
                <a:gd name="T10" fmla="*/ 62 w 320"/>
                <a:gd name="T11" fmla="*/ 49 h 1191"/>
                <a:gd name="T12" fmla="*/ 73 w 320"/>
                <a:gd name="T13" fmla="*/ 81 h 1191"/>
                <a:gd name="T14" fmla="*/ 84 w 320"/>
                <a:gd name="T15" fmla="*/ 111 h 1191"/>
                <a:gd name="T16" fmla="*/ 87 w 320"/>
                <a:gd name="T17" fmla="*/ 139 h 1191"/>
                <a:gd name="T18" fmla="*/ 86 w 320"/>
                <a:gd name="T19" fmla="*/ 154 h 1191"/>
                <a:gd name="T20" fmla="*/ 76 w 320"/>
                <a:gd name="T21" fmla="*/ 172 h 1191"/>
                <a:gd name="T22" fmla="*/ 58 w 320"/>
                <a:gd name="T23" fmla="*/ 221 h 1191"/>
                <a:gd name="T24" fmla="*/ 38 w 320"/>
                <a:gd name="T25" fmla="*/ 249 h 1191"/>
                <a:gd name="T26" fmla="*/ 34 w 320"/>
                <a:gd name="T27" fmla="*/ 261 h 1191"/>
                <a:gd name="T28" fmla="*/ 52 w 320"/>
                <a:gd name="T29" fmla="*/ 264 h 1191"/>
                <a:gd name="T30" fmla="*/ 77 w 320"/>
                <a:gd name="T31" fmla="*/ 264 h 1191"/>
                <a:gd name="T32" fmla="*/ 107 w 320"/>
                <a:gd name="T33" fmla="*/ 275 h 1191"/>
                <a:gd name="T34" fmla="*/ 105 w 320"/>
                <a:gd name="T35" fmla="*/ 283 h 1191"/>
                <a:gd name="T36" fmla="*/ 100 w 320"/>
                <a:gd name="T37" fmla="*/ 293 h 1191"/>
                <a:gd name="T38" fmla="*/ 91 w 320"/>
                <a:gd name="T39" fmla="*/ 298 h 1191"/>
                <a:gd name="T40" fmla="*/ 72 w 320"/>
                <a:gd name="T41" fmla="*/ 291 h 1191"/>
                <a:gd name="T42" fmla="*/ 52 w 320"/>
                <a:gd name="T43" fmla="*/ 280 h 1191"/>
                <a:gd name="T44" fmla="*/ 24 w 320"/>
                <a:gd name="T45" fmla="*/ 278 h 1191"/>
                <a:gd name="T46" fmla="*/ 7 w 320"/>
                <a:gd name="T47" fmla="*/ 282 h 1191"/>
                <a:gd name="T48" fmla="*/ 0 w 320"/>
                <a:gd name="T49" fmla="*/ 276 h 1191"/>
                <a:gd name="T50" fmla="*/ 0 w 320"/>
                <a:gd name="T51" fmla="*/ 267 h 1191"/>
                <a:gd name="T52" fmla="*/ 9 w 320"/>
                <a:gd name="T53" fmla="*/ 258 h 1191"/>
                <a:gd name="T54" fmla="*/ 24 w 320"/>
                <a:gd name="T55" fmla="*/ 242 h 1191"/>
                <a:gd name="T56" fmla="*/ 51 w 320"/>
                <a:gd name="T57" fmla="*/ 201 h 1191"/>
                <a:gd name="T58" fmla="*/ 63 w 320"/>
                <a:gd name="T59" fmla="*/ 166 h 1191"/>
                <a:gd name="T60" fmla="*/ 66 w 320"/>
                <a:gd name="T61" fmla="*/ 132 h 1191"/>
                <a:gd name="T62" fmla="*/ 65 w 320"/>
                <a:gd name="T63" fmla="*/ 113 h 1191"/>
                <a:gd name="T64" fmla="*/ 56 w 320"/>
                <a:gd name="T65" fmla="*/ 81 h 1191"/>
                <a:gd name="T66" fmla="*/ 31 w 320"/>
                <a:gd name="T67" fmla="*/ 45 h 1191"/>
                <a:gd name="T68" fmla="*/ 14 w 320"/>
                <a:gd name="T69" fmla="*/ 27 h 1191"/>
                <a:gd name="T70" fmla="*/ 20 w 320"/>
                <a:gd name="T71" fmla="*/ 34 h 11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20" h="1191">
                  <a:moveTo>
                    <a:pt x="59" y="137"/>
                  </a:moveTo>
                  <a:lnTo>
                    <a:pt x="17" y="58"/>
                  </a:lnTo>
                  <a:lnTo>
                    <a:pt x="31" y="0"/>
                  </a:lnTo>
                  <a:lnTo>
                    <a:pt x="73" y="0"/>
                  </a:lnTo>
                  <a:lnTo>
                    <a:pt x="122" y="63"/>
                  </a:lnTo>
                  <a:lnTo>
                    <a:pt x="184" y="195"/>
                  </a:lnTo>
                  <a:lnTo>
                    <a:pt x="219" y="322"/>
                  </a:lnTo>
                  <a:lnTo>
                    <a:pt x="250" y="444"/>
                  </a:lnTo>
                  <a:lnTo>
                    <a:pt x="261" y="556"/>
                  </a:lnTo>
                  <a:lnTo>
                    <a:pt x="257" y="615"/>
                  </a:lnTo>
                  <a:lnTo>
                    <a:pt x="226" y="687"/>
                  </a:lnTo>
                  <a:lnTo>
                    <a:pt x="174" y="883"/>
                  </a:lnTo>
                  <a:lnTo>
                    <a:pt x="115" y="996"/>
                  </a:lnTo>
                  <a:lnTo>
                    <a:pt x="101" y="1044"/>
                  </a:lnTo>
                  <a:lnTo>
                    <a:pt x="157" y="1054"/>
                  </a:lnTo>
                  <a:lnTo>
                    <a:pt x="230" y="1054"/>
                  </a:lnTo>
                  <a:lnTo>
                    <a:pt x="320" y="1099"/>
                  </a:lnTo>
                  <a:lnTo>
                    <a:pt x="313" y="1133"/>
                  </a:lnTo>
                  <a:lnTo>
                    <a:pt x="299" y="1172"/>
                  </a:lnTo>
                  <a:lnTo>
                    <a:pt x="271" y="1191"/>
                  </a:lnTo>
                  <a:lnTo>
                    <a:pt x="216" y="1162"/>
                  </a:lnTo>
                  <a:lnTo>
                    <a:pt x="157" y="1118"/>
                  </a:lnTo>
                  <a:lnTo>
                    <a:pt x="73" y="1113"/>
                  </a:lnTo>
                  <a:lnTo>
                    <a:pt x="21" y="1128"/>
                  </a:lnTo>
                  <a:lnTo>
                    <a:pt x="0" y="1104"/>
                  </a:lnTo>
                  <a:lnTo>
                    <a:pt x="0" y="1068"/>
                  </a:lnTo>
                  <a:lnTo>
                    <a:pt x="28" y="1030"/>
                  </a:lnTo>
                  <a:lnTo>
                    <a:pt x="73" y="967"/>
                  </a:lnTo>
                  <a:lnTo>
                    <a:pt x="153" y="805"/>
                  </a:lnTo>
                  <a:lnTo>
                    <a:pt x="188" y="663"/>
                  </a:lnTo>
                  <a:lnTo>
                    <a:pt x="198" y="527"/>
                  </a:lnTo>
                  <a:lnTo>
                    <a:pt x="195" y="453"/>
                  </a:lnTo>
                  <a:lnTo>
                    <a:pt x="167" y="322"/>
                  </a:lnTo>
                  <a:lnTo>
                    <a:pt x="94" y="180"/>
                  </a:lnTo>
                  <a:lnTo>
                    <a:pt x="42" y="108"/>
                  </a:lnTo>
                  <a:lnTo>
                    <a:pt x="59" y="1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1" name="Freeform 94"/>
            <p:cNvSpPr>
              <a:spLocks/>
            </p:cNvSpPr>
            <p:nvPr/>
          </p:nvSpPr>
          <p:spPr bwMode="auto">
            <a:xfrm>
              <a:off x="4653" y="1640"/>
              <a:ext cx="157" cy="328"/>
            </a:xfrm>
            <a:custGeom>
              <a:avLst/>
              <a:gdLst>
                <a:gd name="T0" fmla="*/ 92 w 471"/>
                <a:gd name="T1" fmla="*/ 57 h 1313"/>
                <a:gd name="T2" fmla="*/ 115 w 471"/>
                <a:gd name="T3" fmla="*/ 25 h 1313"/>
                <a:gd name="T4" fmla="*/ 136 w 471"/>
                <a:gd name="T5" fmla="*/ 0 h 1313"/>
                <a:gd name="T6" fmla="*/ 150 w 471"/>
                <a:gd name="T7" fmla="*/ 2 h 1313"/>
                <a:gd name="T8" fmla="*/ 157 w 471"/>
                <a:gd name="T9" fmla="*/ 13 h 1313"/>
                <a:gd name="T10" fmla="*/ 157 w 471"/>
                <a:gd name="T11" fmla="*/ 33 h 1313"/>
                <a:gd name="T12" fmla="*/ 144 w 471"/>
                <a:gd name="T13" fmla="*/ 44 h 1313"/>
                <a:gd name="T14" fmla="*/ 122 w 471"/>
                <a:gd name="T15" fmla="*/ 59 h 1313"/>
                <a:gd name="T16" fmla="*/ 104 w 471"/>
                <a:gd name="T17" fmla="*/ 77 h 1313"/>
                <a:gd name="T18" fmla="*/ 85 w 471"/>
                <a:gd name="T19" fmla="*/ 101 h 1313"/>
                <a:gd name="T20" fmla="*/ 77 w 471"/>
                <a:gd name="T21" fmla="*/ 119 h 1313"/>
                <a:gd name="T22" fmla="*/ 67 w 471"/>
                <a:gd name="T23" fmla="*/ 142 h 1313"/>
                <a:gd name="T24" fmla="*/ 63 w 471"/>
                <a:gd name="T25" fmla="*/ 171 h 1313"/>
                <a:gd name="T26" fmla="*/ 63 w 471"/>
                <a:gd name="T27" fmla="*/ 198 h 1313"/>
                <a:gd name="T28" fmla="*/ 67 w 471"/>
                <a:gd name="T29" fmla="*/ 231 h 1313"/>
                <a:gd name="T30" fmla="*/ 80 w 471"/>
                <a:gd name="T31" fmla="*/ 262 h 1313"/>
                <a:gd name="T32" fmla="*/ 90 w 471"/>
                <a:gd name="T33" fmla="*/ 281 h 1313"/>
                <a:gd name="T34" fmla="*/ 97 w 471"/>
                <a:gd name="T35" fmla="*/ 293 h 1313"/>
                <a:gd name="T36" fmla="*/ 97 w 471"/>
                <a:gd name="T37" fmla="*/ 303 h 1313"/>
                <a:gd name="T38" fmla="*/ 90 w 471"/>
                <a:gd name="T39" fmla="*/ 306 h 1313"/>
                <a:gd name="T40" fmla="*/ 74 w 471"/>
                <a:gd name="T41" fmla="*/ 306 h 1313"/>
                <a:gd name="T42" fmla="*/ 49 w 471"/>
                <a:gd name="T43" fmla="*/ 311 h 1313"/>
                <a:gd name="T44" fmla="*/ 29 w 471"/>
                <a:gd name="T45" fmla="*/ 318 h 1313"/>
                <a:gd name="T46" fmla="*/ 17 w 471"/>
                <a:gd name="T47" fmla="*/ 328 h 1313"/>
                <a:gd name="T48" fmla="*/ 7 w 471"/>
                <a:gd name="T49" fmla="*/ 325 h 1313"/>
                <a:gd name="T50" fmla="*/ 0 w 471"/>
                <a:gd name="T51" fmla="*/ 311 h 1313"/>
                <a:gd name="T52" fmla="*/ 1 w 471"/>
                <a:gd name="T53" fmla="*/ 300 h 1313"/>
                <a:gd name="T54" fmla="*/ 21 w 471"/>
                <a:gd name="T55" fmla="*/ 291 h 1313"/>
                <a:gd name="T56" fmla="*/ 52 w 471"/>
                <a:gd name="T57" fmla="*/ 289 h 1313"/>
                <a:gd name="T58" fmla="*/ 81 w 471"/>
                <a:gd name="T59" fmla="*/ 289 h 1313"/>
                <a:gd name="T60" fmla="*/ 70 w 471"/>
                <a:gd name="T61" fmla="*/ 274 h 1313"/>
                <a:gd name="T62" fmla="*/ 64 w 471"/>
                <a:gd name="T63" fmla="*/ 256 h 1313"/>
                <a:gd name="T64" fmla="*/ 56 w 471"/>
                <a:gd name="T65" fmla="*/ 231 h 1313"/>
                <a:gd name="T66" fmla="*/ 46 w 471"/>
                <a:gd name="T67" fmla="*/ 204 h 1313"/>
                <a:gd name="T68" fmla="*/ 46 w 471"/>
                <a:gd name="T69" fmla="*/ 172 h 1313"/>
                <a:gd name="T70" fmla="*/ 49 w 471"/>
                <a:gd name="T71" fmla="*/ 142 h 1313"/>
                <a:gd name="T72" fmla="*/ 59 w 471"/>
                <a:gd name="T73" fmla="*/ 113 h 1313"/>
                <a:gd name="T74" fmla="*/ 78 w 471"/>
                <a:gd name="T75" fmla="*/ 77 h 1313"/>
                <a:gd name="T76" fmla="*/ 92 w 471"/>
                <a:gd name="T77" fmla="*/ 57 h 131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471" h="1313">
                  <a:moveTo>
                    <a:pt x="275" y="230"/>
                  </a:moveTo>
                  <a:lnTo>
                    <a:pt x="344" y="102"/>
                  </a:lnTo>
                  <a:lnTo>
                    <a:pt x="407" y="0"/>
                  </a:lnTo>
                  <a:lnTo>
                    <a:pt x="450" y="10"/>
                  </a:lnTo>
                  <a:lnTo>
                    <a:pt x="471" y="54"/>
                  </a:lnTo>
                  <a:lnTo>
                    <a:pt x="471" y="133"/>
                  </a:lnTo>
                  <a:lnTo>
                    <a:pt x="432" y="176"/>
                  </a:lnTo>
                  <a:lnTo>
                    <a:pt x="365" y="235"/>
                  </a:lnTo>
                  <a:lnTo>
                    <a:pt x="313" y="307"/>
                  </a:lnTo>
                  <a:lnTo>
                    <a:pt x="254" y="406"/>
                  </a:lnTo>
                  <a:lnTo>
                    <a:pt x="230" y="478"/>
                  </a:lnTo>
                  <a:lnTo>
                    <a:pt x="202" y="567"/>
                  </a:lnTo>
                  <a:lnTo>
                    <a:pt x="188" y="684"/>
                  </a:lnTo>
                  <a:lnTo>
                    <a:pt x="188" y="792"/>
                  </a:lnTo>
                  <a:lnTo>
                    <a:pt x="202" y="923"/>
                  </a:lnTo>
                  <a:lnTo>
                    <a:pt x="240" y="1050"/>
                  </a:lnTo>
                  <a:lnTo>
                    <a:pt x="271" y="1123"/>
                  </a:lnTo>
                  <a:lnTo>
                    <a:pt x="292" y="1171"/>
                  </a:lnTo>
                  <a:lnTo>
                    <a:pt x="292" y="1211"/>
                  </a:lnTo>
                  <a:lnTo>
                    <a:pt x="271" y="1226"/>
                  </a:lnTo>
                  <a:lnTo>
                    <a:pt x="223" y="1226"/>
                  </a:lnTo>
                  <a:lnTo>
                    <a:pt x="146" y="1245"/>
                  </a:lnTo>
                  <a:lnTo>
                    <a:pt x="87" y="1274"/>
                  </a:lnTo>
                  <a:lnTo>
                    <a:pt x="52" y="1313"/>
                  </a:lnTo>
                  <a:lnTo>
                    <a:pt x="21" y="1299"/>
                  </a:lnTo>
                  <a:lnTo>
                    <a:pt x="0" y="1245"/>
                  </a:lnTo>
                  <a:lnTo>
                    <a:pt x="3" y="1200"/>
                  </a:lnTo>
                  <a:lnTo>
                    <a:pt x="62" y="1166"/>
                  </a:lnTo>
                  <a:lnTo>
                    <a:pt x="156" y="1157"/>
                  </a:lnTo>
                  <a:lnTo>
                    <a:pt x="243" y="1157"/>
                  </a:lnTo>
                  <a:lnTo>
                    <a:pt x="209" y="1098"/>
                  </a:lnTo>
                  <a:lnTo>
                    <a:pt x="191" y="1026"/>
                  </a:lnTo>
                  <a:lnTo>
                    <a:pt x="167" y="923"/>
                  </a:lnTo>
                  <a:lnTo>
                    <a:pt x="139" y="816"/>
                  </a:lnTo>
                  <a:lnTo>
                    <a:pt x="139" y="688"/>
                  </a:lnTo>
                  <a:lnTo>
                    <a:pt x="146" y="567"/>
                  </a:lnTo>
                  <a:lnTo>
                    <a:pt x="177" y="454"/>
                  </a:lnTo>
                  <a:lnTo>
                    <a:pt x="233" y="307"/>
                  </a:lnTo>
                  <a:lnTo>
                    <a:pt x="275" y="2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413" name="AutoShape 97"/>
          <p:cNvSpPr>
            <a:spLocks noChangeArrowheads="1"/>
          </p:cNvSpPr>
          <p:nvPr/>
        </p:nvSpPr>
        <p:spPr bwMode="auto">
          <a:xfrm>
            <a:off x="6248400" y="1066800"/>
            <a:ext cx="2286000" cy="1066800"/>
          </a:xfrm>
          <a:prstGeom prst="wedgeRoundRectCallout">
            <a:avLst>
              <a:gd name="adj1" fmla="val 25903"/>
              <a:gd name="adj2" fmla="val 81398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How do we combine</a:t>
            </a:r>
          </a:p>
          <a:p>
            <a:pPr algn="ctr"/>
            <a:r>
              <a:rPr lang="en-US" sz="2000" b="1"/>
              <a:t>feedback with</a:t>
            </a:r>
          </a:p>
          <a:p>
            <a:pPr algn="ctr"/>
            <a:r>
              <a:rPr lang="en-US" sz="2000" b="1"/>
              <a:t>feedforward?</a:t>
            </a:r>
          </a:p>
        </p:txBody>
      </p:sp>
      <p:sp>
        <p:nvSpPr>
          <p:cNvPr id="15414" name="Text Box 98"/>
          <p:cNvSpPr txBox="1">
            <a:spLocks noChangeArrowheads="1"/>
          </p:cNvSpPr>
          <p:nvPr/>
        </p:nvSpPr>
        <p:spPr bwMode="auto">
          <a:xfrm>
            <a:off x="7173913" y="4292600"/>
            <a:ext cx="7191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000" b="1">
                <a:solidFill>
                  <a:srgbClr val="FF0000"/>
                </a:solidFill>
              </a:rPr>
              <a:t>MV</a:t>
            </a:r>
            <a:r>
              <a:rPr lang="en-US" sz="2000" b="1" baseline="-25000">
                <a:solidFill>
                  <a:srgbClr val="FF0000"/>
                </a:solidFill>
              </a:rPr>
              <a:t>ff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15415" name="Text Box 99"/>
          <p:cNvSpPr txBox="1">
            <a:spLocks noChangeArrowheads="1"/>
          </p:cNvSpPr>
          <p:nvPr/>
        </p:nvSpPr>
        <p:spPr bwMode="auto">
          <a:xfrm>
            <a:off x="5619750" y="3962400"/>
            <a:ext cx="755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000" b="1"/>
              <a:t>MV</a:t>
            </a:r>
            <a:r>
              <a:rPr lang="en-US" sz="2000" b="1" baseline="-25000"/>
              <a:t>fb</a:t>
            </a:r>
            <a:endParaRPr lang="en-US" sz="2000" b="1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685800" y="1143000"/>
            <a:ext cx="7924800" cy="1014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/>
              <a:t>Control Performance Comparison for CST Heater</a:t>
            </a:r>
          </a:p>
          <a:p>
            <a:pPr>
              <a:spcBef>
                <a:spcPct val="50000"/>
              </a:spcBef>
            </a:pPr>
            <a:r>
              <a:rPr lang="en-US" b="1"/>
              <a:t>      Single-Loop		Feedforward with feedback</a:t>
            </a:r>
          </a:p>
        </p:txBody>
      </p:sp>
      <p:sp>
        <p:nvSpPr>
          <p:cNvPr id="16387" name="Oval 122"/>
          <p:cNvSpPr>
            <a:spLocks noChangeArrowheads="1"/>
          </p:cNvSpPr>
          <p:nvPr/>
        </p:nvSpPr>
        <p:spPr bwMode="auto">
          <a:xfrm>
            <a:off x="5715000" y="2438400"/>
            <a:ext cx="2057400" cy="45720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388" name="Group 123"/>
          <p:cNvGrpSpPr>
            <a:grpSpLocks/>
          </p:cNvGrpSpPr>
          <p:nvPr/>
        </p:nvGrpSpPr>
        <p:grpSpPr bwMode="auto">
          <a:xfrm>
            <a:off x="5257800" y="5638800"/>
            <a:ext cx="457200" cy="847725"/>
            <a:chOff x="528" y="3103"/>
            <a:chExt cx="442" cy="774"/>
          </a:xfrm>
        </p:grpSpPr>
        <p:sp>
          <p:nvSpPr>
            <p:cNvPr id="16531" name="Freeform 124"/>
            <p:cNvSpPr>
              <a:spLocks/>
            </p:cNvSpPr>
            <p:nvPr/>
          </p:nvSpPr>
          <p:spPr bwMode="auto">
            <a:xfrm>
              <a:off x="558" y="3134"/>
              <a:ext cx="151" cy="179"/>
            </a:xfrm>
            <a:custGeom>
              <a:avLst/>
              <a:gdLst>
                <a:gd name="T0" fmla="*/ 100 w 453"/>
                <a:gd name="T1" fmla="*/ 45 h 538"/>
                <a:gd name="T2" fmla="*/ 88 w 453"/>
                <a:gd name="T3" fmla="*/ 26 h 538"/>
                <a:gd name="T4" fmla="*/ 67 w 453"/>
                <a:gd name="T5" fmla="*/ 14 h 538"/>
                <a:gd name="T6" fmla="*/ 45 w 453"/>
                <a:gd name="T7" fmla="*/ 12 h 538"/>
                <a:gd name="T8" fmla="*/ 23 w 453"/>
                <a:gd name="T9" fmla="*/ 19 h 538"/>
                <a:gd name="T10" fmla="*/ 7 w 453"/>
                <a:gd name="T11" fmla="*/ 38 h 538"/>
                <a:gd name="T12" fmla="*/ 0 w 453"/>
                <a:gd name="T13" fmla="*/ 71 h 538"/>
                <a:gd name="T14" fmla="*/ 6 w 453"/>
                <a:gd name="T15" fmla="*/ 110 h 538"/>
                <a:gd name="T16" fmla="*/ 19 w 453"/>
                <a:gd name="T17" fmla="*/ 144 h 538"/>
                <a:gd name="T18" fmla="*/ 37 w 453"/>
                <a:gd name="T19" fmla="*/ 163 h 538"/>
                <a:gd name="T20" fmla="*/ 61 w 453"/>
                <a:gd name="T21" fmla="*/ 176 h 538"/>
                <a:gd name="T22" fmla="*/ 82 w 453"/>
                <a:gd name="T23" fmla="*/ 179 h 538"/>
                <a:gd name="T24" fmla="*/ 110 w 453"/>
                <a:gd name="T25" fmla="*/ 170 h 538"/>
                <a:gd name="T26" fmla="*/ 119 w 453"/>
                <a:gd name="T27" fmla="*/ 155 h 538"/>
                <a:gd name="T28" fmla="*/ 125 w 453"/>
                <a:gd name="T29" fmla="*/ 127 h 538"/>
                <a:gd name="T30" fmla="*/ 124 w 453"/>
                <a:gd name="T31" fmla="*/ 91 h 538"/>
                <a:gd name="T32" fmla="*/ 114 w 453"/>
                <a:gd name="T33" fmla="*/ 59 h 538"/>
                <a:gd name="T34" fmla="*/ 151 w 453"/>
                <a:gd name="T35" fmla="*/ 16 h 538"/>
                <a:gd name="T36" fmla="*/ 151 w 453"/>
                <a:gd name="T37" fmla="*/ 7 h 538"/>
                <a:gd name="T38" fmla="*/ 143 w 453"/>
                <a:gd name="T39" fmla="*/ 0 h 538"/>
                <a:gd name="T40" fmla="*/ 135 w 453"/>
                <a:gd name="T41" fmla="*/ 3 h 538"/>
                <a:gd name="T42" fmla="*/ 100 w 453"/>
                <a:gd name="T43" fmla="*/ 45 h 53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53" h="538">
                  <a:moveTo>
                    <a:pt x="299" y="135"/>
                  </a:moveTo>
                  <a:lnTo>
                    <a:pt x="265" y="78"/>
                  </a:lnTo>
                  <a:lnTo>
                    <a:pt x="200" y="42"/>
                  </a:lnTo>
                  <a:lnTo>
                    <a:pt x="135" y="36"/>
                  </a:lnTo>
                  <a:lnTo>
                    <a:pt x="70" y="57"/>
                  </a:lnTo>
                  <a:lnTo>
                    <a:pt x="22" y="114"/>
                  </a:lnTo>
                  <a:lnTo>
                    <a:pt x="0" y="212"/>
                  </a:lnTo>
                  <a:lnTo>
                    <a:pt x="17" y="331"/>
                  </a:lnTo>
                  <a:lnTo>
                    <a:pt x="58" y="434"/>
                  </a:lnTo>
                  <a:lnTo>
                    <a:pt x="111" y="491"/>
                  </a:lnTo>
                  <a:lnTo>
                    <a:pt x="182" y="528"/>
                  </a:lnTo>
                  <a:lnTo>
                    <a:pt x="247" y="538"/>
                  </a:lnTo>
                  <a:lnTo>
                    <a:pt x="329" y="511"/>
                  </a:lnTo>
                  <a:lnTo>
                    <a:pt x="358" y="466"/>
                  </a:lnTo>
                  <a:lnTo>
                    <a:pt x="376" y="383"/>
                  </a:lnTo>
                  <a:lnTo>
                    <a:pt x="371" y="274"/>
                  </a:lnTo>
                  <a:lnTo>
                    <a:pt x="341" y="176"/>
                  </a:lnTo>
                  <a:lnTo>
                    <a:pt x="453" y="47"/>
                  </a:lnTo>
                  <a:lnTo>
                    <a:pt x="453" y="21"/>
                  </a:lnTo>
                  <a:lnTo>
                    <a:pt x="429" y="0"/>
                  </a:lnTo>
                  <a:lnTo>
                    <a:pt x="406" y="10"/>
                  </a:lnTo>
                  <a:lnTo>
                    <a:pt x="299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32" name="Freeform 125"/>
            <p:cNvSpPr>
              <a:spLocks/>
            </p:cNvSpPr>
            <p:nvPr/>
          </p:nvSpPr>
          <p:spPr bwMode="auto">
            <a:xfrm rot="1793546">
              <a:off x="771" y="3103"/>
              <a:ext cx="199" cy="309"/>
            </a:xfrm>
            <a:custGeom>
              <a:avLst/>
              <a:gdLst>
                <a:gd name="T0" fmla="*/ 20 w 595"/>
                <a:gd name="T1" fmla="*/ 309 h 928"/>
                <a:gd name="T2" fmla="*/ 4 w 595"/>
                <a:gd name="T3" fmla="*/ 305 h 928"/>
                <a:gd name="T4" fmla="*/ 0 w 595"/>
                <a:gd name="T5" fmla="*/ 286 h 928"/>
                <a:gd name="T6" fmla="*/ 25 w 595"/>
                <a:gd name="T7" fmla="*/ 250 h 928"/>
                <a:gd name="T8" fmla="*/ 61 w 595"/>
                <a:gd name="T9" fmla="*/ 192 h 928"/>
                <a:gd name="T10" fmla="*/ 91 w 595"/>
                <a:gd name="T11" fmla="*/ 146 h 928"/>
                <a:gd name="T12" fmla="*/ 114 w 595"/>
                <a:gd name="T13" fmla="*/ 89 h 928"/>
                <a:gd name="T14" fmla="*/ 146 w 595"/>
                <a:gd name="T15" fmla="*/ 55 h 928"/>
                <a:gd name="T16" fmla="*/ 179 w 595"/>
                <a:gd name="T17" fmla="*/ 5 h 928"/>
                <a:gd name="T18" fmla="*/ 185 w 595"/>
                <a:gd name="T19" fmla="*/ 0 h 928"/>
                <a:gd name="T20" fmla="*/ 197 w 595"/>
                <a:gd name="T21" fmla="*/ 1 h 928"/>
                <a:gd name="T22" fmla="*/ 199 w 595"/>
                <a:gd name="T23" fmla="*/ 10 h 928"/>
                <a:gd name="T24" fmla="*/ 158 w 595"/>
                <a:gd name="T25" fmla="*/ 55 h 928"/>
                <a:gd name="T26" fmla="*/ 156 w 595"/>
                <a:gd name="T27" fmla="*/ 74 h 928"/>
                <a:gd name="T28" fmla="*/ 168 w 595"/>
                <a:gd name="T29" fmla="*/ 93 h 928"/>
                <a:gd name="T30" fmla="*/ 168 w 595"/>
                <a:gd name="T31" fmla="*/ 110 h 928"/>
                <a:gd name="T32" fmla="*/ 156 w 595"/>
                <a:gd name="T33" fmla="*/ 120 h 928"/>
                <a:gd name="T34" fmla="*/ 126 w 595"/>
                <a:gd name="T35" fmla="*/ 134 h 928"/>
                <a:gd name="T36" fmla="*/ 112 w 595"/>
                <a:gd name="T37" fmla="*/ 137 h 928"/>
                <a:gd name="T38" fmla="*/ 106 w 595"/>
                <a:gd name="T39" fmla="*/ 147 h 928"/>
                <a:gd name="T40" fmla="*/ 91 w 595"/>
                <a:gd name="T41" fmla="*/ 188 h 928"/>
                <a:gd name="T42" fmla="*/ 75 w 595"/>
                <a:gd name="T43" fmla="*/ 226 h 928"/>
                <a:gd name="T44" fmla="*/ 55 w 595"/>
                <a:gd name="T45" fmla="*/ 271 h 928"/>
                <a:gd name="T46" fmla="*/ 30 w 595"/>
                <a:gd name="T47" fmla="*/ 309 h 928"/>
                <a:gd name="T48" fmla="*/ 20 w 595"/>
                <a:gd name="T49" fmla="*/ 309 h 92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95" h="928">
                  <a:moveTo>
                    <a:pt x="59" y="928"/>
                  </a:moveTo>
                  <a:lnTo>
                    <a:pt x="11" y="917"/>
                  </a:lnTo>
                  <a:lnTo>
                    <a:pt x="0" y="860"/>
                  </a:lnTo>
                  <a:lnTo>
                    <a:pt x="76" y="752"/>
                  </a:lnTo>
                  <a:lnTo>
                    <a:pt x="183" y="577"/>
                  </a:lnTo>
                  <a:lnTo>
                    <a:pt x="271" y="437"/>
                  </a:lnTo>
                  <a:lnTo>
                    <a:pt x="341" y="268"/>
                  </a:lnTo>
                  <a:lnTo>
                    <a:pt x="436" y="164"/>
                  </a:lnTo>
                  <a:lnTo>
                    <a:pt x="536" y="15"/>
                  </a:lnTo>
                  <a:lnTo>
                    <a:pt x="554" y="0"/>
                  </a:lnTo>
                  <a:lnTo>
                    <a:pt x="589" y="4"/>
                  </a:lnTo>
                  <a:lnTo>
                    <a:pt x="595" y="31"/>
                  </a:lnTo>
                  <a:lnTo>
                    <a:pt x="471" y="164"/>
                  </a:lnTo>
                  <a:lnTo>
                    <a:pt x="465" y="221"/>
                  </a:lnTo>
                  <a:lnTo>
                    <a:pt x="501" y="278"/>
                  </a:lnTo>
                  <a:lnTo>
                    <a:pt x="501" y="329"/>
                  </a:lnTo>
                  <a:lnTo>
                    <a:pt x="465" y="361"/>
                  </a:lnTo>
                  <a:lnTo>
                    <a:pt x="377" y="401"/>
                  </a:lnTo>
                  <a:lnTo>
                    <a:pt x="336" y="412"/>
                  </a:lnTo>
                  <a:lnTo>
                    <a:pt x="317" y="442"/>
                  </a:lnTo>
                  <a:lnTo>
                    <a:pt x="271" y="566"/>
                  </a:lnTo>
                  <a:lnTo>
                    <a:pt x="224" y="680"/>
                  </a:lnTo>
                  <a:lnTo>
                    <a:pt x="165" y="814"/>
                  </a:lnTo>
                  <a:lnTo>
                    <a:pt x="89" y="928"/>
                  </a:lnTo>
                  <a:lnTo>
                    <a:pt x="59" y="9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33" name="Freeform 126"/>
            <p:cNvSpPr>
              <a:spLocks/>
            </p:cNvSpPr>
            <p:nvPr/>
          </p:nvSpPr>
          <p:spPr bwMode="auto">
            <a:xfrm>
              <a:off x="528" y="3340"/>
              <a:ext cx="117" cy="279"/>
            </a:xfrm>
            <a:custGeom>
              <a:avLst/>
              <a:gdLst>
                <a:gd name="T0" fmla="*/ 53 w 350"/>
                <a:gd name="T1" fmla="*/ 22 h 836"/>
                <a:gd name="T2" fmla="*/ 75 w 350"/>
                <a:gd name="T3" fmla="*/ 5 h 836"/>
                <a:gd name="T4" fmla="*/ 99 w 350"/>
                <a:gd name="T5" fmla="*/ 0 h 836"/>
                <a:gd name="T6" fmla="*/ 115 w 350"/>
                <a:gd name="T7" fmla="*/ 5 h 836"/>
                <a:gd name="T8" fmla="*/ 117 w 350"/>
                <a:gd name="T9" fmla="*/ 16 h 836"/>
                <a:gd name="T10" fmla="*/ 103 w 350"/>
                <a:gd name="T11" fmla="*/ 38 h 836"/>
                <a:gd name="T12" fmla="*/ 85 w 350"/>
                <a:gd name="T13" fmla="*/ 38 h 836"/>
                <a:gd name="T14" fmla="*/ 67 w 350"/>
                <a:gd name="T15" fmla="*/ 48 h 836"/>
                <a:gd name="T16" fmla="*/ 43 w 350"/>
                <a:gd name="T17" fmla="*/ 77 h 836"/>
                <a:gd name="T18" fmla="*/ 27 w 350"/>
                <a:gd name="T19" fmla="*/ 110 h 836"/>
                <a:gd name="T20" fmla="*/ 27 w 350"/>
                <a:gd name="T21" fmla="*/ 124 h 836"/>
                <a:gd name="T22" fmla="*/ 37 w 350"/>
                <a:gd name="T23" fmla="*/ 140 h 836"/>
                <a:gd name="T24" fmla="*/ 64 w 350"/>
                <a:gd name="T25" fmla="*/ 154 h 836"/>
                <a:gd name="T26" fmla="*/ 87 w 350"/>
                <a:gd name="T27" fmla="*/ 166 h 836"/>
                <a:gd name="T28" fmla="*/ 113 w 350"/>
                <a:gd name="T29" fmla="*/ 188 h 836"/>
                <a:gd name="T30" fmla="*/ 115 w 350"/>
                <a:gd name="T31" fmla="*/ 207 h 836"/>
                <a:gd name="T32" fmla="*/ 91 w 350"/>
                <a:gd name="T33" fmla="*/ 219 h 836"/>
                <a:gd name="T34" fmla="*/ 74 w 350"/>
                <a:gd name="T35" fmla="*/ 233 h 836"/>
                <a:gd name="T36" fmla="*/ 67 w 350"/>
                <a:gd name="T37" fmla="*/ 245 h 836"/>
                <a:gd name="T38" fmla="*/ 72 w 350"/>
                <a:gd name="T39" fmla="*/ 257 h 836"/>
                <a:gd name="T40" fmla="*/ 64 w 350"/>
                <a:gd name="T41" fmla="*/ 274 h 836"/>
                <a:gd name="T42" fmla="*/ 51 w 350"/>
                <a:gd name="T43" fmla="*/ 279 h 836"/>
                <a:gd name="T44" fmla="*/ 45 w 350"/>
                <a:gd name="T45" fmla="*/ 276 h 836"/>
                <a:gd name="T46" fmla="*/ 47 w 350"/>
                <a:gd name="T47" fmla="*/ 246 h 836"/>
                <a:gd name="T48" fmla="*/ 59 w 350"/>
                <a:gd name="T49" fmla="*/ 226 h 836"/>
                <a:gd name="T50" fmla="*/ 82 w 350"/>
                <a:gd name="T51" fmla="*/ 209 h 836"/>
                <a:gd name="T52" fmla="*/ 93 w 350"/>
                <a:gd name="T53" fmla="*/ 203 h 836"/>
                <a:gd name="T54" fmla="*/ 83 w 350"/>
                <a:gd name="T55" fmla="*/ 178 h 836"/>
                <a:gd name="T56" fmla="*/ 66 w 350"/>
                <a:gd name="T57" fmla="*/ 167 h 836"/>
                <a:gd name="T58" fmla="*/ 34 w 350"/>
                <a:gd name="T59" fmla="*/ 157 h 836"/>
                <a:gd name="T60" fmla="*/ 12 w 350"/>
                <a:gd name="T61" fmla="*/ 141 h 836"/>
                <a:gd name="T62" fmla="*/ 0 w 350"/>
                <a:gd name="T63" fmla="*/ 117 h 836"/>
                <a:gd name="T64" fmla="*/ 8 w 350"/>
                <a:gd name="T65" fmla="*/ 95 h 836"/>
                <a:gd name="T66" fmla="*/ 30 w 350"/>
                <a:gd name="T67" fmla="*/ 60 h 836"/>
                <a:gd name="T68" fmla="*/ 47 w 350"/>
                <a:gd name="T69" fmla="*/ 33 h 836"/>
                <a:gd name="T70" fmla="*/ 53 w 350"/>
                <a:gd name="T71" fmla="*/ 22 h 8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50" h="836">
                  <a:moveTo>
                    <a:pt x="160" y="66"/>
                  </a:moveTo>
                  <a:lnTo>
                    <a:pt x="225" y="15"/>
                  </a:lnTo>
                  <a:lnTo>
                    <a:pt x="296" y="0"/>
                  </a:lnTo>
                  <a:lnTo>
                    <a:pt x="344" y="15"/>
                  </a:lnTo>
                  <a:lnTo>
                    <a:pt x="350" y="47"/>
                  </a:lnTo>
                  <a:lnTo>
                    <a:pt x="309" y="113"/>
                  </a:lnTo>
                  <a:lnTo>
                    <a:pt x="255" y="113"/>
                  </a:lnTo>
                  <a:lnTo>
                    <a:pt x="201" y="144"/>
                  </a:lnTo>
                  <a:lnTo>
                    <a:pt x="130" y="232"/>
                  </a:lnTo>
                  <a:lnTo>
                    <a:pt x="82" y="331"/>
                  </a:lnTo>
                  <a:lnTo>
                    <a:pt x="82" y="371"/>
                  </a:lnTo>
                  <a:lnTo>
                    <a:pt x="112" y="418"/>
                  </a:lnTo>
                  <a:lnTo>
                    <a:pt x="190" y="460"/>
                  </a:lnTo>
                  <a:lnTo>
                    <a:pt x="261" y="496"/>
                  </a:lnTo>
                  <a:lnTo>
                    <a:pt x="339" y="562"/>
                  </a:lnTo>
                  <a:lnTo>
                    <a:pt x="344" y="619"/>
                  </a:lnTo>
                  <a:lnTo>
                    <a:pt x="272" y="656"/>
                  </a:lnTo>
                  <a:lnTo>
                    <a:pt x="220" y="697"/>
                  </a:lnTo>
                  <a:lnTo>
                    <a:pt x="201" y="733"/>
                  </a:lnTo>
                  <a:lnTo>
                    <a:pt x="214" y="770"/>
                  </a:lnTo>
                  <a:lnTo>
                    <a:pt x="190" y="821"/>
                  </a:lnTo>
                  <a:lnTo>
                    <a:pt x="154" y="836"/>
                  </a:lnTo>
                  <a:lnTo>
                    <a:pt x="136" y="827"/>
                  </a:lnTo>
                  <a:lnTo>
                    <a:pt x="142" y="738"/>
                  </a:lnTo>
                  <a:lnTo>
                    <a:pt x="177" y="676"/>
                  </a:lnTo>
                  <a:lnTo>
                    <a:pt x="244" y="625"/>
                  </a:lnTo>
                  <a:lnTo>
                    <a:pt x="279" y="609"/>
                  </a:lnTo>
                  <a:lnTo>
                    <a:pt x="249" y="532"/>
                  </a:lnTo>
                  <a:lnTo>
                    <a:pt x="196" y="501"/>
                  </a:lnTo>
                  <a:lnTo>
                    <a:pt x="101" y="469"/>
                  </a:lnTo>
                  <a:lnTo>
                    <a:pt x="35" y="423"/>
                  </a:lnTo>
                  <a:lnTo>
                    <a:pt x="0" y="351"/>
                  </a:lnTo>
                  <a:lnTo>
                    <a:pt x="24" y="284"/>
                  </a:lnTo>
                  <a:lnTo>
                    <a:pt x="89" y="180"/>
                  </a:lnTo>
                  <a:lnTo>
                    <a:pt x="142" y="98"/>
                  </a:lnTo>
                  <a:lnTo>
                    <a:pt x="160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34" name="Freeform 127"/>
            <p:cNvSpPr>
              <a:spLocks/>
            </p:cNvSpPr>
            <p:nvPr/>
          </p:nvSpPr>
          <p:spPr bwMode="auto">
            <a:xfrm>
              <a:off x="648" y="3318"/>
              <a:ext cx="122" cy="249"/>
            </a:xfrm>
            <a:custGeom>
              <a:avLst/>
              <a:gdLst>
                <a:gd name="T0" fmla="*/ 10 w 366"/>
                <a:gd name="T1" fmla="*/ 10 h 748"/>
                <a:gd name="T2" fmla="*/ 29 w 366"/>
                <a:gd name="T3" fmla="*/ 1 h 748"/>
                <a:gd name="T4" fmla="*/ 45 w 366"/>
                <a:gd name="T5" fmla="*/ 0 h 748"/>
                <a:gd name="T6" fmla="*/ 73 w 366"/>
                <a:gd name="T7" fmla="*/ 15 h 748"/>
                <a:gd name="T8" fmla="*/ 89 w 366"/>
                <a:gd name="T9" fmla="*/ 31 h 748"/>
                <a:gd name="T10" fmla="*/ 101 w 366"/>
                <a:gd name="T11" fmla="*/ 53 h 748"/>
                <a:gd name="T12" fmla="*/ 110 w 366"/>
                <a:gd name="T13" fmla="*/ 82 h 748"/>
                <a:gd name="T14" fmla="*/ 120 w 366"/>
                <a:gd name="T15" fmla="*/ 127 h 748"/>
                <a:gd name="T16" fmla="*/ 122 w 366"/>
                <a:gd name="T17" fmla="*/ 177 h 748"/>
                <a:gd name="T18" fmla="*/ 116 w 366"/>
                <a:gd name="T19" fmla="*/ 209 h 748"/>
                <a:gd name="T20" fmla="*/ 107 w 366"/>
                <a:gd name="T21" fmla="*/ 225 h 748"/>
                <a:gd name="T22" fmla="*/ 81 w 366"/>
                <a:gd name="T23" fmla="*/ 240 h 748"/>
                <a:gd name="T24" fmla="*/ 53 w 366"/>
                <a:gd name="T25" fmla="*/ 249 h 748"/>
                <a:gd name="T26" fmla="*/ 36 w 366"/>
                <a:gd name="T27" fmla="*/ 249 h 748"/>
                <a:gd name="T28" fmla="*/ 20 w 366"/>
                <a:gd name="T29" fmla="*/ 245 h 748"/>
                <a:gd name="T30" fmla="*/ 10 w 366"/>
                <a:gd name="T31" fmla="*/ 225 h 748"/>
                <a:gd name="T32" fmla="*/ 6 w 366"/>
                <a:gd name="T33" fmla="*/ 199 h 748"/>
                <a:gd name="T34" fmla="*/ 14 w 366"/>
                <a:gd name="T35" fmla="*/ 182 h 748"/>
                <a:gd name="T36" fmla="*/ 24 w 366"/>
                <a:gd name="T37" fmla="*/ 166 h 748"/>
                <a:gd name="T38" fmla="*/ 22 w 366"/>
                <a:gd name="T39" fmla="*/ 146 h 748"/>
                <a:gd name="T40" fmla="*/ 18 w 366"/>
                <a:gd name="T41" fmla="*/ 120 h 748"/>
                <a:gd name="T42" fmla="*/ 10 w 366"/>
                <a:gd name="T43" fmla="*/ 94 h 748"/>
                <a:gd name="T44" fmla="*/ 0 w 366"/>
                <a:gd name="T45" fmla="*/ 67 h 748"/>
                <a:gd name="T46" fmla="*/ 0 w 366"/>
                <a:gd name="T47" fmla="*/ 46 h 748"/>
                <a:gd name="T48" fmla="*/ 6 w 366"/>
                <a:gd name="T49" fmla="*/ 24 h 748"/>
                <a:gd name="T50" fmla="*/ 10 w 366"/>
                <a:gd name="T51" fmla="*/ 10 h 74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66" h="748">
                  <a:moveTo>
                    <a:pt x="30" y="31"/>
                  </a:moveTo>
                  <a:lnTo>
                    <a:pt x="88" y="4"/>
                  </a:lnTo>
                  <a:lnTo>
                    <a:pt x="136" y="0"/>
                  </a:lnTo>
                  <a:lnTo>
                    <a:pt x="218" y="46"/>
                  </a:lnTo>
                  <a:lnTo>
                    <a:pt x="266" y="93"/>
                  </a:lnTo>
                  <a:lnTo>
                    <a:pt x="302" y="159"/>
                  </a:lnTo>
                  <a:lnTo>
                    <a:pt x="331" y="247"/>
                  </a:lnTo>
                  <a:lnTo>
                    <a:pt x="361" y="381"/>
                  </a:lnTo>
                  <a:lnTo>
                    <a:pt x="366" y="531"/>
                  </a:lnTo>
                  <a:lnTo>
                    <a:pt x="348" y="629"/>
                  </a:lnTo>
                  <a:lnTo>
                    <a:pt x="320" y="675"/>
                  </a:lnTo>
                  <a:lnTo>
                    <a:pt x="242" y="722"/>
                  </a:lnTo>
                  <a:lnTo>
                    <a:pt x="160" y="748"/>
                  </a:lnTo>
                  <a:lnTo>
                    <a:pt x="107" y="748"/>
                  </a:lnTo>
                  <a:lnTo>
                    <a:pt x="60" y="737"/>
                  </a:lnTo>
                  <a:lnTo>
                    <a:pt x="30" y="675"/>
                  </a:lnTo>
                  <a:lnTo>
                    <a:pt x="18" y="599"/>
                  </a:lnTo>
                  <a:lnTo>
                    <a:pt x="42" y="546"/>
                  </a:lnTo>
                  <a:lnTo>
                    <a:pt x="71" y="500"/>
                  </a:lnTo>
                  <a:lnTo>
                    <a:pt x="65" y="438"/>
                  </a:lnTo>
                  <a:lnTo>
                    <a:pt x="53" y="360"/>
                  </a:lnTo>
                  <a:lnTo>
                    <a:pt x="30" y="283"/>
                  </a:lnTo>
                  <a:lnTo>
                    <a:pt x="0" y="201"/>
                  </a:lnTo>
                  <a:lnTo>
                    <a:pt x="0" y="139"/>
                  </a:lnTo>
                  <a:lnTo>
                    <a:pt x="18" y="72"/>
                  </a:lnTo>
                  <a:lnTo>
                    <a:pt x="3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35" name="Freeform 128"/>
            <p:cNvSpPr>
              <a:spLocks/>
            </p:cNvSpPr>
            <p:nvPr/>
          </p:nvSpPr>
          <p:spPr bwMode="auto">
            <a:xfrm>
              <a:off x="718" y="3517"/>
              <a:ext cx="159" cy="320"/>
            </a:xfrm>
            <a:custGeom>
              <a:avLst/>
              <a:gdLst>
                <a:gd name="T0" fmla="*/ 0 w 477"/>
                <a:gd name="T1" fmla="*/ 28 h 959"/>
                <a:gd name="T2" fmla="*/ 0 w 477"/>
                <a:gd name="T3" fmla="*/ 14 h 959"/>
                <a:gd name="T4" fmla="*/ 14 w 477"/>
                <a:gd name="T5" fmla="*/ 0 h 959"/>
                <a:gd name="T6" fmla="*/ 24 w 477"/>
                <a:gd name="T7" fmla="*/ 5 h 959"/>
                <a:gd name="T8" fmla="*/ 71 w 477"/>
                <a:gd name="T9" fmla="*/ 60 h 959"/>
                <a:gd name="T10" fmla="*/ 94 w 477"/>
                <a:gd name="T11" fmla="*/ 91 h 959"/>
                <a:gd name="T12" fmla="*/ 100 w 477"/>
                <a:gd name="T13" fmla="*/ 119 h 959"/>
                <a:gd name="T14" fmla="*/ 102 w 477"/>
                <a:gd name="T15" fmla="*/ 148 h 959"/>
                <a:gd name="T16" fmla="*/ 98 w 477"/>
                <a:gd name="T17" fmla="*/ 188 h 959"/>
                <a:gd name="T18" fmla="*/ 84 w 477"/>
                <a:gd name="T19" fmla="*/ 231 h 959"/>
                <a:gd name="T20" fmla="*/ 71 w 477"/>
                <a:gd name="T21" fmla="*/ 256 h 959"/>
                <a:gd name="T22" fmla="*/ 65 w 477"/>
                <a:gd name="T23" fmla="*/ 282 h 959"/>
                <a:gd name="T24" fmla="*/ 67 w 477"/>
                <a:gd name="T25" fmla="*/ 294 h 959"/>
                <a:gd name="T26" fmla="*/ 74 w 477"/>
                <a:gd name="T27" fmla="*/ 298 h 959"/>
                <a:gd name="T28" fmla="*/ 122 w 477"/>
                <a:gd name="T29" fmla="*/ 296 h 959"/>
                <a:gd name="T30" fmla="*/ 153 w 477"/>
                <a:gd name="T31" fmla="*/ 301 h 959"/>
                <a:gd name="T32" fmla="*/ 159 w 477"/>
                <a:gd name="T33" fmla="*/ 308 h 959"/>
                <a:gd name="T34" fmla="*/ 159 w 477"/>
                <a:gd name="T35" fmla="*/ 313 h 959"/>
                <a:gd name="T36" fmla="*/ 134 w 477"/>
                <a:gd name="T37" fmla="*/ 320 h 959"/>
                <a:gd name="T38" fmla="*/ 128 w 477"/>
                <a:gd name="T39" fmla="*/ 318 h 959"/>
                <a:gd name="T40" fmla="*/ 106 w 477"/>
                <a:gd name="T41" fmla="*/ 310 h 959"/>
                <a:gd name="T42" fmla="*/ 84 w 477"/>
                <a:gd name="T43" fmla="*/ 310 h 959"/>
                <a:gd name="T44" fmla="*/ 55 w 477"/>
                <a:gd name="T45" fmla="*/ 310 h 959"/>
                <a:gd name="T46" fmla="*/ 45 w 477"/>
                <a:gd name="T47" fmla="*/ 311 h 959"/>
                <a:gd name="T48" fmla="*/ 41 w 477"/>
                <a:gd name="T49" fmla="*/ 305 h 959"/>
                <a:gd name="T50" fmla="*/ 41 w 477"/>
                <a:gd name="T51" fmla="*/ 294 h 959"/>
                <a:gd name="T52" fmla="*/ 51 w 477"/>
                <a:gd name="T53" fmla="*/ 262 h 959"/>
                <a:gd name="T54" fmla="*/ 69 w 477"/>
                <a:gd name="T55" fmla="*/ 227 h 959"/>
                <a:gd name="T56" fmla="*/ 80 w 477"/>
                <a:gd name="T57" fmla="*/ 193 h 959"/>
                <a:gd name="T58" fmla="*/ 82 w 477"/>
                <a:gd name="T59" fmla="*/ 167 h 959"/>
                <a:gd name="T60" fmla="*/ 80 w 477"/>
                <a:gd name="T61" fmla="*/ 131 h 959"/>
                <a:gd name="T62" fmla="*/ 72 w 477"/>
                <a:gd name="T63" fmla="*/ 110 h 959"/>
                <a:gd name="T64" fmla="*/ 53 w 477"/>
                <a:gd name="T65" fmla="*/ 84 h 959"/>
                <a:gd name="T66" fmla="*/ 25 w 477"/>
                <a:gd name="T67" fmla="*/ 60 h 959"/>
                <a:gd name="T68" fmla="*/ 6 w 477"/>
                <a:gd name="T69" fmla="*/ 46 h 959"/>
                <a:gd name="T70" fmla="*/ 0 w 477"/>
                <a:gd name="T71" fmla="*/ 38 h 959"/>
                <a:gd name="T72" fmla="*/ 0 w 477"/>
                <a:gd name="T73" fmla="*/ 28 h 9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77" h="959">
                  <a:moveTo>
                    <a:pt x="0" y="83"/>
                  </a:moveTo>
                  <a:lnTo>
                    <a:pt x="0" y="41"/>
                  </a:lnTo>
                  <a:lnTo>
                    <a:pt x="41" y="0"/>
                  </a:lnTo>
                  <a:lnTo>
                    <a:pt x="71" y="15"/>
                  </a:lnTo>
                  <a:lnTo>
                    <a:pt x="212" y="180"/>
                  </a:lnTo>
                  <a:lnTo>
                    <a:pt x="282" y="273"/>
                  </a:lnTo>
                  <a:lnTo>
                    <a:pt x="301" y="356"/>
                  </a:lnTo>
                  <a:lnTo>
                    <a:pt x="306" y="443"/>
                  </a:lnTo>
                  <a:lnTo>
                    <a:pt x="295" y="562"/>
                  </a:lnTo>
                  <a:lnTo>
                    <a:pt x="253" y="691"/>
                  </a:lnTo>
                  <a:lnTo>
                    <a:pt x="212" y="768"/>
                  </a:lnTo>
                  <a:lnTo>
                    <a:pt x="195" y="845"/>
                  </a:lnTo>
                  <a:lnTo>
                    <a:pt x="200" y="881"/>
                  </a:lnTo>
                  <a:lnTo>
                    <a:pt x="223" y="892"/>
                  </a:lnTo>
                  <a:lnTo>
                    <a:pt x="365" y="887"/>
                  </a:lnTo>
                  <a:lnTo>
                    <a:pt x="460" y="902"/>
                  </a:lnTo>
                  <a:lnTo>
                    <a:pt x="477" y="923"/>
                  </a:lnTo>
                  <a:lnTo>
                    <a:pt x="477" y="938"/>
                  </a:lnTo>
                  <a:lnTo>
                    <a:pt x="401" y="959"/>
                  </a:lnTo>
                  <a:lnTo>
                    <a:pt x="383" y="953"/>
                  </a:lnTo>
                  <a:lnTo>
                    <a:pt x="318" y="928"/>
                  </a:lnTo>
                  <a:lnTo>
                    <a:pt x="253" y="928"/>
                  </a:lnTo>
                  <a:lnTo>
                    <a:pt x="165" y="928"/>
                  </a:lnTo>
                  <a:lnTo>
                    <a:pt x="135" y="933"/>
                  </a:lnTo>
                  <a:lnTo>
                    <a:pt x="124" y="913"/>
                  </a:lnTo>
                  <a:lnTo>
                    <a:pt x="124" y="881"/>
                  </a:lnTo>
                  <a:lnTo>
                    <a:pt x="154" y="784"/>
                  </a:lnTo>
                  <a:lnTo>
                    <a:pt x="206" y="680"/>
                  </a:lnTo>
                  <a:lnTo>
                    <a:pt x="241" y="578"/>
                  </a:lnTo>
                  <a:lnTo>
                    <a:pt x="247" y="500"/>
                  </a:lnTo>
                  <a:lnTo>
                    <a:pt x="241" y="392"/>
                  </a:lnTo>
                  <a:lnTo>
                    <a:pt x="217" y="330"/>
                  </a:lnTo>
                  <a:lnTo>
                    <a:pt x="159" y="252"/>
                  </a:lnTo>
                  <a:lnTo>
                    <a:pt x="76" y="180"/>
                  </a:lnTo>
                  <a:lnTo>
                    <a:pt x="17" y="138"/>
                  </a:lnTo>
                  <a:lnTo>
                    <a:pt x="0" y="11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36" name="Freeform 129"/>
            <p:cNvSpPr>
              <a:spLocks/>
            </p:cNvSpPr>
            <p:nvPr/>
          </p:nvSpPr>
          <p:spPr bwMode="auto">
            <a:xfrm>
              <a:off x="575" y="3535"/>
              <a:ext cx="133" cy="342"/>
            </a:xfrm>
            <a:custGeom>
              <a:avLst/>
              <a:gdLst>
                <a:gd name="T0" fmla="*/ 94 w 401"/>
                <a:gd name="T1" fmla="*/ 8 h 1026"/>
                <a:gd name="T2" fmla="*/ 105 w 401"/>
                <a:gd name="T3" fmla="*/ 0 h 1026"/>
                <a:gd name="T4" fmla="*/ 129 w 401"/>
                <a:gd name="T5" fmla="*/ 0 h 1026"/>
                <a:gd name="T6" fmla="*/ 133 w 401"/>
                <a:gd name="T7" fmla="*/ 10 h 1026"/>
                <a:gd name="T8" fmla="*/ 129 w 401"/>
                <a:gd name="T9" fmla="*/ 38 h 1026"/>
                <a:gd name="T10" fmla="*/ 108 w 401"/>
                <a:gd name="T11" fmla="*/ 72 h 1026"/>
                <a:gd name="T12" fmla="*/ 98 w 401"/>
                <a:gd name="T13" fmla="*/ 110 h 1026"/>
                <a:gd name="T14" fmla="*/ 94 w 401"/>
                <a:gd name="T15" fmla="*/ 156 h 1026"/>
                <a:gd name="T16" fmla="*/ 108 w 401"/>
                <a:gd name="T17" fmla="*/ 209 h 1026"/>
                <a:gd name="T18" fmla="*/ 125 w 401"/>
                <a:gd name="T19" fmla="*/ 261 h 1026"/>
                <a:gd name="T20" fmla="*/ 127 w 401"/>
                <a:gd name="T21" fmla="*/ 282 h 1026"/>
                <a:gd name="T22" fmla="*/ 119 w 401"/>
                <a:gd name="T23" fmla="*/ 288 h 1026"/>
                <a:gd name="T24" fmla="*/ 92 w 401"/>
                <a:gd name="T25" fmla="*/ 288 h 1026"/>
                <a:gd name="T26" fmla="*/ 65 w 401"/>
                <a:gd name="T27" fmla="*/ 297 h 1026"/>
                <a:gd name="T28" fmla="*/ 47 w 401"/>
                <a:gd name="T29" fmla="*/ 319 h 1026"/>
                <a:gd name="T30" fmla="*/ 32 w 401"/>
                <a:gd name="T31" fmla="*/ 340 h 1026"/>
                <a:gd name="T32" fmla="*/ 24 w 401"/>
                <a:gd name="T33" fmla="*/ 342 h 1026"/>
                <a:gd name="T34" fmla="*/ 0 w 401"/>
                <a:gd name="T35" fmla="*/ 330 h 1026"/>
                <a:gd name="T36" fmla="*/ 0 w 401"/>
                <a:gd name="T37" fmla="*/ 321 h 1026"/>
                <a:gd name="T38" fmla="*/ 32 w 401"/>
                <a:gd name="T39" fmla="*/ 297 h 1026"/>
                <a:gd name="T40" fmla="*/ 69 w 401"/>
                <a:gd name="T41" fmla="*/ 282 h 1026"/>
                <a:gd name="T42" fmla="*/ 98 w 401"/>
                <a:gd name="T43" fmla="*/ 273 h 1026"/>
                <a:gd name="T44" fmla="*/ 104 w 401"/>
                <a:gd name="T45" fmla="*/ 269 h 1026"/>
                <a:gd name="T46" fmla="*/ 102 w 401"/>
                <a:gd name="T47" fmla="*/ 254 h 1026"/>
                <a:gd name="T48" fmla="*/ 92 w 401"/>
                <a:gd name="T49" fmla="*/ 216 h 1026"/>
                <a:gd name="T50" fmla="*/ 80 w 401"/>
                <a:gd name="T51" fmla="*/ 173 h 1026"/>
                <a:gd name="T52" fmla="*/ 75 w 401"/>
                <a:gd name="T53" fmla="*/ 151 h 1026"/>
                <a:gd name="T54" fmla="*/ 73 w 401"/>
                <a:gd name="T55" fmla="*/ 125 h 1026"/>
                <a:gd name="T56" fmla="*/ 77 w 401"/>
                <a:gd name="T57" fmla="*/ 96 h 1026"/>
                <a:gd name="T58" fmla="*/ 84 w 401"/>
                <a:gd name="T59" fmla="*/ 48 h 1026"/>
                <a:gd name="T60" fmla="*/ 94 w 401"/>
                <a:gd name="T61" fmla="*/ 8 h 102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01" h="1026">
                  <a:moveTo>
                    <a:pt x="283" y="25"/>
                  </a:moveTo>
                  <a:lnTo>
                    <a:pt x="318" y="0"/>
                  </a:lnTo>
                  <a:lnTo>
                    <a:pt x="390" y="0"/>
                  </a:lnTo>
                  <a:lnTo>
                    <a:pt x="401" y="31"/>
                  </a:lnTo>
                  <a:lnTo>
                    <a:pt x="390" y="113"/>
                  </a:lnTo>
                  <a:lnTo>
                    <a:pt x="325" y="216"/>
                  </a:lnTo>
                  <a:lnTo>
                    <a:pt x="296" y="329"/>
                  </a:lnTo>
                  <a:lnTo>
                    <a:pt x="283" y="469"/>
                  </a:lnTo>
                  <a:lnTo>
                    <a:pt x="325" y="628"/>
                  </a:lnTo>
                  <a:lnTo>
                    <a:pt x="378" y="783"/>
                  </a:lnTo>
                  <a:lnTo>
                    <a:pt x="383" y="845"/>
                  </a:lnTo>
                  <a:lnTo>
                    <a:pt x="360" y="865"/>
                  </a:lnTo>
                  <a:lnTo>
                    <a:pt x="277" y="865"/>
                  </a:lnTo>
                  <a:lnTo>
                    <a:pt x="195" y="892"/>
                  </a:lnTo>
                  <a:lnTo>
                    <a:pt x="142" y="958"/>
                  </a:lnTo>
                  <a:lnTo>
                    <a:pt x="95" y="1020"/>
                  </a:lnTo>
                  <a:lnTo>
                    <a:pt x="71" y="1026"/>
                  </a:lnTo>
                  <a:lnTo>
                    <a:pt x="0" y="989"/>
                  </a:lnTo>
                  <a:lnTo>
                    <a:pt x="0" y="964"/>
                  </a:lnTo>
                  <a:lnTo>
                    <a:pt x="95" y="892"/>
                  </a:lnTo>
                  <a:lnTo>
                    <a:pt x="207" y="845"/>
                  </a:lnTo>
                  <a:lnTo>
                    <a:pt x="296" y="819"/>
                  </a:lnTo>
                  <a:lnTo>
                    <a:pt x="313" y="808"/>
                  </a:lnTo>
                  <a:lnTo>
                    <a:pt x="307" y="763"/>
                  </a:lnTo>
                  <a:lnTo>
                    <a:pt x="277" y="649"/>
                  </a:lnTo>
                  <a:lnTo>
                    <a:pt x="242" y="520"/>
                  </a:lnTo>
                  <a:lnTo>
                    <a:pt x="225" y="453"/>
                  </a:lnTo>
                  <a:lnTo>
                    <a:pt x="219" y="376"/>
                  </a:lnTo>
                  <a:lnTo>
                    <a:pt x="231" y="288"/>
                  </a:lnTo>
                  <a:lnTo>
                    <a:pt x="253" y="144"/>
                  </a:lnTo>
                  <a:lnTo>
                    <a:pt x="283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389" name="AutoShape 130"/>
          <p:cNvSpPr>
            <a:spLocks noChangeArrowheads="1"/>
          </p:cNvSpPr>
          <p:nvPr/>
        </p:nvSpPr>
        <p:spPr bwMode="auto">
          <a:xfrm>
            <a:off x="2667000" y="5638800"/>
            <a:ext cx="1905000" cy="1016000"/>
          </a:xfrm>
          <a:prstGeom prst="wedgeRoundRectCallout">
            <a:avLst>
              <a:gd name="adj1" fmla="val 74250"/>
              <a:gd name="adj2" fmla="val -33282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Much better </a:t>
            </a:r>
          </a:p>
          <a:p>
            <a:pPr algn="ctr"/>
            <a:r>
              <a:rPr lang="en-US" sz="2000" b="1"/>
              <a:t>performance!</a:t>
            </a:r>
          </a:p>
          <a:p>
            <a:pPr algn="ctr"/>
            <a:r>
              <a:rPr lang="en-US" sz="2000" b="1">
                <a:solidFill>
                  <a:schemeClr val="accent2"/>
                </a:solidFill>
              </a:rPr>
              <a:t>WHY?</a:t>
            </a:r>
            <a:endParaRPr lang="en-US" sz="2000" b="1"/>
          </a:p>
        </p:txBody>
      </p:sp>
      <p:sp>
        <p:nvSpPr>
          <p:cNvPr id="16390" name="Text Box 133"/>
          <p:cNvSpPr txBox="1">
            <a:spLocks noChangeArrowheads="1"/>
          </p:cNvSpPr>
          <p:nvPr/>
        </p:nvSpPr>
        <p:spPr bwMode="auto">
          <a:xfrm>
            <a:off x="685800" y="3810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15: FEEDFORWARD CONTROL</a:t>
            </a:r>
            <a:endParaRPr lang="en-US" sz="3200"/>
          </a:p>
        </p:txBody>
      </p:sp>
      <p:grpSp>
        <p:nvGrpSpPr>
          <p:cNvPr id="16391" name="Group 134"/>
          <p:cNvGrpSpPr>
            <a:grpSpLocks/>
          </p:cNvGrpSpPr>
          <p:nvPr/>
        </p:nvGrpSpPr>
        <p:grpSpPr bwMode="auto">
          <a:xfrm>
            <a:off x="303213" y="2687638"/>
            <a:ext cx="3987800" cy="2095500"/>
            <a:chOff x="810" y="739"/>
            <a:chExt cx="4351" cy="1320"/>
          </a:xfrm>
        </p:grpSpPr>
        <p:sp>
          <p:nvSpPr>
            <p:cNvPr id="16472" name="Rectangle 135"/>
            <p:cNvSpPr>
              <a:spLocks noChangeArrowheads="1"/>
            </p:cNvSpPr>
            <p:nvPr/>
          </p:nvSpPr>
          <p:spPr bwMode="auto">
            <a:xfrm>
              <a:off x="1052" y="888"/>
              <a:ext cx="3974" cy="105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3" name="Rectangle 136"/>
            <p:cNvSpPr>
              <a:spLocks noChangeArrowheads="1"/>
            </p:cNvSpPr>
            <p:nvPr/>
          </p:nvSpPr>
          <p:spPr bwMode="auto">
            <a:xfrm>
              <a:off x="1052" y="888"/>
              <a:ext cx="3974" cy="1059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4" name="Line 137"/>
            <p:cNvSpPr>
              <a:spLocks noChangeShapeType="1"/>
            </p:cNvSpPr>
            <p:nvPr/>
          </p:nvSpPr>
          <p:spPr bwMode="auto">
            <a:xfrm>
              <a:off x="1052" y="888"/>
              <a:ext cx="397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5" name="Freeform 138"/>
            <p:cNvSpPr>
              <a:spLocks/>
            </p:cNvSpPr>
            <p:nvPr/>
          </p:nvSpPr>
          <p:spPr bwMode="auto">
            <a:xfrm>
              <a:off x="1052" y="888"/>
              <a:ext cx="3974" cy="1059"/>
            </a:xfrm>
            <a:custGeom>
              <a:avLst/>
              <a:gdLst>
                <a:gd name="T0" fmla="*/ 0 w 619"/>
                <a:gd name="T1" fmla="*/ 1059 h 164"/>
                <a:gd name="T2" fmla="*/ 3974 w 619"/>
                <a:gd name="T3" fmla="*/ 1059 h 164"/>
                <a:gd name="T4" fmla="*/ 3974 w 619"/>
                <a:gd name="T5" fmla="*/ 0 h 1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19" h="164">
                  <a:moveTo>
                    <a:pt x="0" y="164"/>
                  </a:moveTo>
                  <a:lnTo>
                    <a:pt x="619" y="164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6" name="Line 139"/>
            <p:cNvSpPr>
              <a:spLocks noChangeShapeType="1"/>
            </p:cNvSpPr>
            <p:nvPr/>
          </p:nvSpPr>
          <p:spPr bwMode="auto">
            <a:xfrm flipV="1">
              <a:off x="1052" y="888"/>
              <a:ext cx="1" cy="105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7" name="Line 140"/>
            <p:cNvSpPr>
              <a:spLocks noChangeShapeType="1"/>
            </p:cNvSpPr>
            <p:nvPr/>
          </p:nvSpPr>
          <p:spPr bwMode="auto">
            <a:xfrm>
              <a:off x="1052" y="1947"/>
              <a:ext cx="397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8" name="Line 141"/>
            <p:cNvSpPr>
              <a:spLocks noChangeShapeType="1"/>
            </p:cNvSpPr>
            <p:nvPr/>
          </p:nvSpPr>
          <p:spPr bwMode="auto">
            <a:xfrm flipV="1">
              <a:off x="1052" y="888"/>
              <a:ext cx="1" cy="105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9" name="Line 142"/>
            <p:cNvSpPr>
              <a:spLocks noChangeShapeType="1"/>
            </p:cNvSpPr>
            <p:nvPr/>
          </p:nvSpPr>
          <p:spPr bwMode="auto">
            <a:xfrm flipV="1">
              <a:off x="1052" y="1908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0" name="Line 143"/>
            <p:cNvSpPr>
              <a:spLocks noChangeShapeType="1"/>
            </p:cNvSpPr>
            <p:nvPr/>
          </p:nvSpPr>
          <p:spPr bwMode="auto">
            <a:xfrm>
              <a:off x="1052" y="888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1" name="Rectangle 144"/>
            <p:cNvSpPr>
              <a:spLocks noChangeArrowheads="1"/>
            </p:cNvSpPr>
            <p:nvPr/>
          </p:nvSpPr>
          <p:spPr bwMode="auto">
            <a:xfrm>
              <a:off x="1042" y="1973"/>
              <a:ext cx="69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 sz="900"/>
            </a:p>
          </p:txBody>
        </p:sp>
        <p:sp>
          <p:nvSpPr>
            <p:cNvPr id="16482" name="Line 145"/>
            <p:cNvSpPr>
              <a:spLocks noChangeShapeType="1"/>
            </p:cNvSpPr>
            <p:nvPr/>
          </p:nvSpPr>
          <p:spPr bwMode="auto">
            <a:xfrm flipV="1">
              <a:off x="1450" y="1908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3" name="Line 146"/>
            <p:cNvSpPr>
              <a:spLocks noChangeShapeType="1"/>
            </p:cNvSpPr>
            <p:nvPr/>
          </p:nvSpPr>
          <p:spPr bwMode="auto">
            <a:xfrm>
              <a:off x="1450" y="888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4" name="Rectangle 147"/>
            <p:cNvSpPr>
              <a:spLocks noChangeArrowheads="1"/>
            </p:cNvSpPr>
            <p:nvPr/>
          </p:nvSpPr>
          <p:spPr bwMode="auto">
            <a:xfrm>
              <a:off x="1406" y="1973"/>
              <a:ext cx="138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20</a:t>
              </a:r>
              <a:endParaRPr lang="en-US" sz="900"/>
            </a:p>
          </p:txBody>
        </p:sp>
        <p:sp>
          <p:nvSpPr>
            <p:cNvPr id="16485" name="Line 148"/>
            <p:cNvSpPr>
              <a:spLocks noChangeShapeType="1"/>
            </p:cNvSpPr>
            <p:nvPr/>
          </p:nvSpPr>
          <p:spPr bwMode="auto">
            <a:xfrm flipV="1">
              <a:off x="1848" y="1908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6" name="Line 149"/>
            <p:cNvSpPr>
              <a:spLocks noChangeShapeType="1"/>
            </p:cNvSpPr>
            <p:nvPr/>
          </p:nvSpPr>
          <p:spPr bwMode="auto">
            <a:xfrm>
              <a:off x="1848" y="888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7" name="Rectangle 150"/>
            <p:cNvSpPr>
              <a:spLocks noChangeArrowheads="1"/>
            </p:cNvSpPr>
            <p:nvPr/>
          </p:nvSpPr>
          <p:spPr bwMode="auto">
            <a:xfrm>
              <a:off x="1804" y="1973"/>
              <a:ext cx="139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40</a:t>
              </a:r>
              <a:endParaRPr lang="en-US" sz="900"/>
            </a:p>
          </p:txBody>
        </p:sp>
        <p:sp>
          <p:nvSpPr>
            <p:cNvPr id="16488" name="Line 151"/>
            <p:cNvSpPr>
              <a:spLocks noChangeShapeType="1"/>
            </p:cNvSpPr>
            <p:nvPr/>
          </p:nvSpPr>
          <p:spPr bwMode="auto">
            <a:xfrm flipV="1">
              <a:off x="2246" y="1908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9" name="Line 152"/>
            <p:cNvSpPr>
              <a:spLocks noChangeShapeType="1"/>
            </p:cNvSpPr>
            <p:nvPr/>
          </p:nvSpPr>
          <p:spPr bwMode="auto">
            <a:xfrm>
              <a:off x="2246" y="888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0" name="Rectangle 153"/>
            <p:cNvSpPr>
              <a:spLocks noChangeArrowheads="1"/>
            </p:cNvSpPr>
            <p:nvPr/>
          </p:nvSpPr>
          <p:spPr bwMode="auto">
            <a:xfrm>
              <a:off x="2203" y="1973"/>
              <a:ext cx="138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60</a:t>
              </a:r>
              <a:endParaRPr lang="en-US" sz="900"/>
            </a:p>
          </p:txBody>
        </p:sp>
        <p:sp>
          <p:nvSpPr>
            <p:cNvPr id="16491" name="Line 154"/>
            <p:cNvSpPr>
              <a:spLocks noChangeShapeType="1"/>
            </p:cNvSpPr>
            <p:nvPr/>
          </p:nvSpPr>
          <p:spPr bwMode="auto">
            <a:xfrm flipV="1">
              <a:off x="2644" y="1908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2" name="Line 155"/>
            <p:cNvSpPr>
              <a:spLocks noChangeShapeType="1"/>
            </p:cNvSpPr>
            <p:nvPr/>
          </p:nvSpPr>
          <p:spPr bwMode="auto">
            <a:xfrm>
              <a:off x="2644" y="888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3" name="Rectangle 156"/>
            <p:cNvSpPr>
              <a:spLocks noChangeArrowheads="1"/>
            </p:cNvSpPr>
            <p:nvPr/>
          </p:nvSpPr>
          <p:spPr bwMode="auto">
            <a:xfrm>
              <a:off x="2601" y="1973"/>
              <a:ext cx="138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80</a:t>
              </a:r>
              <a:endParaRPr lang="en-US" sz="900"/>
            </a:p>
          </p:txBody>
        </p:sp>
        <p:sp>
          <p:nvSpPr>
            <p:cNvPr id="16494" name="Line 157"/>
            <p:cNvSpPr>
              <a:spLocks noChangeShapeType="1"/>
            </p:cNvSpPr>
            <p:nvPr/>
          </p:nvSpPr>
          <p:spPr bwMode="auto">
            <a:xfrm flipV="1">
              <a:off x="3042" y="1908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5" name="Line 158"/>
            <p:cNvSpPr>
              <a:spLocks noChangeShapeType="1"/>
            </p:cNvSpPr>
            <p:nvPr/>
          </p:nvSpPr>
          <p:spPr bwMode="auto">
            <a:xfrm>
              <a:off x="3042" y="888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6" name="Rectangle 159"/>
            <p:cNvSpPr>
              <a:spLocks noChangeArrowheads="1"/>
            </p:cNvSpPr>
            <p:nvPr/>
          </p:nvSpPr>
          <p:spPr bwMode="auto">
            <a:xfrm>
              <a:off x="2970" y="1973"/>
              <a:ext cx="208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100</a:t>
              </a:r>
              <a:endParaRPr lang="en-US" sz="900"/>
            </a:p>
          </p:txBody>
        </p:sp>
        <p:sp>
          <p:nvSpPr>
            <p:cNvPr id="16497" name="Line 160"/>
            <p:cNvSpPr>
              <a:spLocks noChangeShapeType="1"/>
            </p:cNvSpPr>
            <p:nvPr/>
          </p:nvSpPr>
          <p:spPr bwMode="auto">
            <a:xfrm flipV="1">
              <a:off x="3434" y="1908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8" name="Line 161"/>
            <p:cNvSpPr>
              <a:spLocks noChangeShapeType="1"/>
            </p:cNvSpPr>
            <p:nvPr/>
          </p:nvSpPr>
          <p:spPr bwMode="auto">
            <a:xfrm>
              <a:off x="3434" y="888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9" name="Rectangle 162"/>
            <p:cNvSpPr>
              <a:spLocks noChangeArrowheads="1"/>
            </p:cNvSpPr>
            <p:nvPr/>
          </p:nvSpPr>
          <p:spPr bwMode="auto">
            <a:xfrm>
              <a:off x="3361" y="1973"/>
              <a:ext cx="208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120</a:t>
              </a:r>
              <a:endParaRPr lang="en-US" sz="900"/>
            </a:p>
          </p:txBody>
        </p:sp>
        <p:sp>
          <p:nvSpPr>
            <p:cNvPr id="16500" name="Line 163"/>
            <p:cNvSpPr>
              <a:spLocks noChangeShapeType="1"/>
            </p:cNvSpPr>
            <p:nvPr/>
          </p:nvSpPr>
          <p:spPr bwMode="auto">
            <a:xfrm flipV="1">
              <a:off x="3832" y="1908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1" name="Line 164"/>
            <p:cNvSpPr>
              <a:spLocks noChangeShapeType="1"/>
            </p:cNvSpPr>
            <p:nvPr/>
          </p:nvSpPr>
          <p:spPr bwMode="auto">
            <a:xfrm>
              <a:off x="3832" y="888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2" name="Rectangle 165"/>
            <p:cNvSpPr>
              <a:spLocks noChangeArrowheads="1"/>
            </p:cNvSpPr>
            <p:nvPr/>
          </p:nvSpPr>
          <p:spPr bwMode="auto">
            <a:xfrm>
              <a:off x="3760" y="1973"/>
              <a:ext cx="207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140</a:t>
              </a:r>
              <a:endParaRPr lang="en-US" sz="900"/>
            </a:p>
          </p:txBody>
        </p:sp>
        <p:sp>
          <p:nvSpPr>
            <p:cNvPr id="16503" name="Line 166"/>
            <p:cNvSpPr>
              <a:spLocks noChangeShapeType="1"/>
            </p:cNvSpPr>
            <p:nvPr/>
          </p:nvSpPr>
          <p:spPr bwMode="auto">
            <a:xfrm flipV="1">
              <a:off x="4230" y="1908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4" name="Line 167"/>
            <p:cNvSpPr>
              <a:spLocks noChangeShapeType="1"/>
            </p:cNvSpPr>
            <p:nvPr/>
          </p:nvSpPr>
          <p:spPr bwMode="auto">
            <a:xfrm>
              <a:off x="4230" y="888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5" name="Rectangle 168"/>
            <p:cNvSpPr>
              <a:spLocks noChangeArrowheads="1"/>
            </p:cNvSpPr>
            <p:nvPr/>
          </p:nvSpPr>
          <p:spPr bwMode="auto">
            <a:xfrm>
              <a:off x="4158" y="1973"/>
              <a:ext cx="208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160</a:t>
              </a:r>
              <a:endParaRPr lang="en-US" sz="900"/>
            </a:p>
          </p:txBody>
        </p:sp>
        <p:sp>
          <p:nvSpPr>
            <p:cNvPr id="16506" name="Line 169"/>
            <p:cNvSpPr>
              <a:spLocks noChangeShapeType="1"/>
            </p:cNvSpPr>
            <p:nvPr/>
          </p:nvSpPr>
          <p:spPr bwMode="auto">
            <a:xfrm flipV="1">
              <a:off x="4628" y="1908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7" name="Line 170"/>
            <p:cNvSpPr>
              <a:spLocks noChangeShapeType="1"/>
            </p:cNvSpPr>
            <p:nvPr/>
          </p:nvSpPr>
          <p:spPr bwMode="auto">
            <a:xfrm>
              <a:off x="4628" y="888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8" name="Rectangle 171"/>
            <p:cNvSpPr>
              <a:spLocks noChangeArrowheads="1"/>
            </p:cNvSpPr>
            <p:nvPr/>
          </p:nvSpPr>
          <p:spPr bwMode="auto">
            <a:xfrm>
              <a:off x="4555" y="1973"/>
              <a:ext cx="207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180</a:t>
              </a:r>
              <a:endParaRPr lang="en-US" sz="900"/>
            </a:p>
          </p:txBody>
        </p:sp>
        <p:sp>
          <p:nvSpPr>
            <p:cNvPr id="16509" name="Line 172"/>
            <p:cNvSpPr>
              <a:spLocks noChangeShapeType="1"/>
            </p:cNvSpPr>
            <p:nvPr/>
          </p:nvSpPr>
          <p:spPr bwMode="auto">
            <a:xfrm flipV="1">
              <a:off x="5026" y="1908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0" name="Line 173"/>
            <p:cNvSpPr>
              <a:spLocks noChangeShapeType="1"/>
            </p:cNvSpPr>
            <p:nvPr/>
          </p:nvSpPr>
          <p:spPr bwMode="auto">
            <a:xfrm>
              <a:off x="5026" y="888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1" name="Rectangle 174"/>
            <p:cNvSpPr>
              <a:spLocks noChangeArrowheads="1"/>
            </p:cNvSpPr>
            <p:nvPr/>
          </p:nvSpPr>
          <p:spPr bwMode="auto">
            <a:xfrm>
              <a:off x="4953" y="1973"/>
              <a:ext cx="208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200</a:t>
              </a:r>
              <a:endParaRPr lang="en-US" sz="900"/>
            </a:p>
          </p:txBody>
        </p:sp>
        <p:sp>
          <p:nvSpPr>
            <p:cNvPr id="16512" name="Line 175"/>
            <p:cNvSpPr>
              <a:spLocks noChangeShapeType="1"/>
            </p:cNvSpPr>
            <p:nvPr/>
          </p:nvSpPr>
          <p:spPr bwMode="auto">
            <a:xfrm>
              <a:off x="1052" y="1947"/>
              <a:ext cx="3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3" name="Line 176"/>
            <p:cNvSpPr>
              <a:spLocks noChangeShapeType="1"/>
            </p:cNvSpPr>
            <p:nvPr/>
          </p:nvSpPr>
          <p:spPr bwMode="auto">
            <a:xfrm flipH="1">
              <a:off x="4987" y="1947"/>
              <a:ext cx="3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4" name="Rectangle 177"/>
            <p:cNvSpPr>
              <a:spLocks noChangeArrowheads="1"/>
            </p:cNvSpPr>
            <p:nvPr/>
          </p:nvSpPr>
          <p:spPr bwMode="auto">
            <a:xfrm>
              <a:off x="938" y="1895"/>
              <a:ext cx="139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70</a:t>
              </a:r>
              <a:endParaRPr lang="en-US" sz="900"/>
            </a:p>
          </p:txBody>
        </p:sp>
        <p:sp>
          <p:nvSpPr>
            <p:cNvPr id="16515" name="Line 178"/>
            <p:cNvSpPr>
              <a:spLocks noChangeShapeType="1"/>
            </p:cNvSpPr>
            <p:nvPr/>
          </p:nvSpPr>
          <p:spPr bwMode="auto">
            <a:xfrm>
              <a:off x="1052" y="1592"/>
              <a:ext cx="3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6" name="Line 179"/>
            <p:cNvSpPr>
              <a:spLocks noChangeShapeType="1"/>
            </p:cNvSpPr>
            <p:nvPr/>
          </p:nvSpPr>
          <p:spPr bwMode="auto">
            <a:xfrm flipH="1">
              <a:off x="4987" y="1592"/>
              <a:ext cx="3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7" name="Rectangle 180"/>
            <p:cNvSpPr>
              <a:spLocks noChangeArrowheads="1"/>
            </p:cNvSpPr>
            <p:nvPr/>
          </p:nvSpPr>
          <p:spPr bwMode="auto">
            <a:xfrm>
              <a:off x="938" y="1540"/>
              <a:ext cx="139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72</a:t>
              </a:r>
              <a:endParaRPr lang="en-US" sz="900"/>
            </a:p>
          </p:txBody>
        </p:sp>
        <p:sp>
          <p:nvSpPr>
            <p:cNvPr id="16518" name="Line 181"/>
            <p:cNvSpPr>
              <a:spLocks noChangeShapeType="1"/>
            </p:cNvSpPr>
            <p:nvPr/>
          </p:nvSpPr>
          <p:spPr bwMode="auto">
            <a:xfrm>
              <a:off x="1052" y="1243"/>
              <a:ext cx="3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9" name="Line 182"/>
            <p:cNvSpPr>
              <a:spLocks noChangeShapeType="1"/>
            </p:cNvSpPr>
            <p:nvPr/>
          </p:nvSpPr>
          <p:spPr bwMode="auto">
            <a:xfrm flipH="1">
              <a:off x="4987" y="1243"/>
              <a:ext cx="3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20" name="Rectangle 183"/>
            <p:cNvSpPr>
              <a:spLocks noChangeArrowheads="1"/>
            </p:cNvSpPr>
            <p:nvPr/>
          </p:nvSpPr>
          <p:spPr bwMode="auto">
            <a:xfrm>
              <a:off x="938" y="1191"/>
              <a:ext cx="139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74</a:t>
              </a:r>
              <a:endParaRPr lang="en-US" sz="900"/>
            </a:p>
          </p:txBody>
        </p:sp>
        <p:sp>
          <p:nvSpPr>
            <p:cNvPr id="16521" name="Line 184"/>
            <p:cNvSpPr>
              <a:spLocks noChangeShapeType="1"/>
            </p:cNvSpPr>
            <p:nvPr/>
          </p:nvSpPr>
          <p:spPr bwMode="auto">
            <a:xfrm>
              <a:off x="1052" y="888"/>
              <a:ext cx="3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22" name="Line 185"/>
            <p:cNvSpPr>
              <a:spLocks noChangeShapeType="1"/>
            </p:cNvSpPr>
            <p:nvPr/>
          </p:nvSpPr>
          <p:spPr bwMode="auto">
            <a:xfrm flipH="1">
              <a:off x="4987" y="888"/>
              <a:ext cx="3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23" name="Rectangle 186"/>
            <p:cNvSpPr>
              <a:spLocks noChangeArrowheads="1"/>
            </p:cNvSpPr>
            <p:nvPr/>
          </p:nvSpPr>
          <p:spPr bwMode="auto">
            <a:xfrm>
              <a:off x="938" y="836"/>
              <a:ext cx="139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76</a:t>
              </a:r>
              <a:endParaRPr lang="en-US" sz="900"/>
            </a:p>
          </p:txBody>
        </p:sp>
        <p:sp>
          <p:nvSpPr>
            <p:cNvPr id="16524" name="Line 187"/>
            <p:cNvSpPr>
              <a:spLocks noChangeShapeType="1"/>
            </p:cNvSpPr>
            <p:nvPr/>
          </p:nvSpPr>
          <p:spPr bwMode="auto">
            <a:xfrm>
              <a:off x="1052" y="888"/>
              <a:ext cx="397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25" name="Freeform 188"/>
            <p:cNvSpPr>
              <a:spLocks/>
            </p:cNvSpPr>
            <p:nvPr/>
          </p:nvSpPr>
          <p:spPr bwMode="auto">
            <a:xfrm>
              <a:off x="1052" y="888"/>
              <a:ext cx="3974" cy="1059"/>
            </a:xfrm>
            <a:custGeom>
              <a:avLst/>
              <a:gdLst>
                <a:gd name="T0" fmla="*/ 0 w 619"/>
                <a:gd name="T1" fmla="*/ 1059 h 164"/>
                <a:gd name="T2" fmla="*/ 3974 w 619"/>
                <a:gd name="T3" fmla="*/ 1059 h 164"/>
                <a:gd name="T4" fmla="*/ 3974 w 619"/>
                <a:gd name="T5" fmla="*/ 0 h 1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19" h="164">
                  <a:moveTo>
                    <a:pt x="0" y="164"/>
                  </a:moveTo>
                  <a:lnTo>
                    <a:pt x="619" y="164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26" name="Line 189"/>
            <p:cNvSpPr>
              <a:spLocks noChangeShapeType="1"/>
            </p:cNvSpPr>
            <p:nvPr/>
          </p:nvSpPr>
          <p:spPr bwMode="auto">
            <a:xfrm flipV="1">
              <a:off x="1052" y="888"/>
              <a:ext cx="1" cy="105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27" name="Freeform 190"/>
            <p:cNvSpPr>
              <a:spLocks/>
            </p:cNvSpPr>
            <p:nvPr/>
          </p:nvSpPr>
          <p:spPr bwMode="auto">
            <a:xfrm>
              <a:off x="1052" y="965"/>
              <a:ext cx="3974" cy="904"/>
            </a:xfrm>
            <a:custGeom>
              <a:avLst/>
              <a:gdLst>
                <a:gd name="T0" fmla="*/ 64 w 3974"/>
                <a:gd name="T1" fmla="*/ 97 h 904"/>
                <a:gd name="T2" fmla="*/ 135 w 3974"/>
                <a:gd name="T3" fmla="*/ 97 h 904"/>
                <a:gd name="T4" fmla="*/ 205 w 3974"/>
                <a:gd name="T5" fmla="*/ 97 h 904"/>
                <a:gd name="T6" fmla="*/ 276 w 3974"/>
                <a:gd name="T7" fmla="*/ 97 h 904"/>
                <a:gd name="T8" fmla="*/ 346 w 3974"/>
                <a:gd name="T9" fmla="*/ 97 h 904"/>
                <a:gd name="T10" fmla="*/ 417 w 3974"/>
                <a:gd name="T11" fmla="*/ 97 h 904"/>
                <a:gd name="T12" fmla="*/ 488 w 3974"/>
                <a:gd name="T13" fmla="*/ 97 h 904"/>
                <a:gd name="T14" fmla="*/ 558 w 3974"/>
                <a:gd name="T15" fmla="*/ 97 h 904"/>
                <a:gd name="T16" fmla="*/ 629 w 3974"/>
                <a:gd name="T17" fmla="*/ 97 h 904"/>
                <a:gd name="T18" fmla="*/ 699 w 3974"/>
                <a:gd name="T19" fmla="*/ 97 h 904"/>
                <a:gd name="T20" fmla="*/ 770 w 3974"/>
                <a:gd name="T21" fmla="*/ 97 h 904"/>
                <a:gd name="T22" fmla="*/ 815 w 3974"/>
                <a:gd name="T23" fmla="*/ 149 h 904"/>
                <a:gd name="T24" fmla="*/ 847 w 3974"/>
                <a:gd name="T25" fmla="*/ 220 h 904"/>
                <a:gd name="T26" fmla="*/ 879 w 3974"/>
                <a:gd name="T27" fmla="*/ 291 h 904"/>
                <a:gd name="T28" fmla="*/ 918 w 3974"/>
                <a:gd name="T29" fmla="*/ 362 h 904"/>
                <a:gd name="T30" fmla="*/ 956 w 3974"/>
                <a:gd name="T31" fmla="*/ 433 h 904"/>
                <a:gd name="T32" fmla="*/ 995 w 3974"/>
                <a:gd name="T33" fmla="*/ 504 h 904"/>
                <a:gd name="T34" fmla="*/ 1040 w 3974"/>
                <a:gd name="T35" fmla="*/ 575 h 904"/>
                <a:gd name="T36" fmla="*/ 1091 w 3974"/>
                <a:gd name="T37" fmla="*/ 646 h 904"/>
                <a:gd name="T38" fmla="*/ 1136 w 3974"/>
                <a:gd name="T39" fmla="*/ 717 h 904"/>
                <a:gd name="T40" fmla="*/ 1200 w 3974"/>
                <a:gd name="T41" fmla="*/ 788 h 904"/>
                <a:gd name="T42" fmla="*/ 1271 w 3974"/>
                <a:gd name="T43" fmla="*/ 853 h 904"/>
                <a:gd name="T44" fmla="*/ 1341 w 3974"/>
                <a:gd name="T45" fmla="*/ 891 h 904"/>
                <a:gd name="T46" fmla="*/ 1412 w 3974"/>
                <a:gd name="T47" fmla="*/ 904 h 904"/>
                <a:gd name="T48" fmla="*/ 1483 w 3974"/>
                <a:gd name="T49" fmla="*/ 898 h 904"/>
                <a:gd name="T50" fmla="*/ 1553 w 3974"/>
                <a:gd name="T51" fmla="*/ 866 h 904"/>
                <a:gd name="T52" fmla="*/ 1624 w 3974"/>
                <a:gd name="T53" fmla="*/ 820 h 904"/>
                <a:gd name="T54" fmla="*/ 1695 w 3974"/>
                <a:gd name="T55" fmla="*/ 769 h 904"/>
                <a:gd name="T56" fmla="*/ 1765 w 3974"/>
                <a:gd name="T57" fmla="*/ 704 h 904"/>
                <a:gd name="T58" fmla="*/ 1836 w 3974"/>
                <a:gd name="T59" fmla="*/ 633 h 904"/>
                <a:gd name="T60" fmla="*/ 1900 w 3974"/>
                <a:gd name="T61" fmla="*/ 562 h 904"/>
                <a:gd name="T62" fmla="*/ 1964 w 3974"/>
                <a:gd name="T63" fmla="*/ 491 h 904"/>
                <a:gd name="T64" fmla="*/ 2035 w 3974"/>
                <a:gd name="T65" fmla="*/ 420 h 904"/>
                <a:gd name="T66" fmla="*/ 2105 w 3974"/>
                <a:gd name="T67" fmla="*/ 349 h 904"/>
                <a:gd name="T68" fmla="*/ 2176 w 3974"/>
                <a:gd name="T69" fmla="*/ 278 h 904"/>
                <a:gd name="T70" fmla="*/ 2247 w 3974"/>
                <a:gd name="T71" fmla="*/ 213 h 904"/>
                <a:gd name="T72" fmla="*/ 2317 w 3974"/>
                <a:gd name="T73" fmla="*/ 162 h 904"/>
                <a:gd name="T74" fmla="*/ 2388 w 3974"/>
                <a:gd name="T75" fmla="*/ 116 h 904"/>
                <a:gd name="T76" fmla="*/ 2459 w 3974"/>
                <a:gd name="T77" fmla="*/ 78 h 904"/>
                <a:gd name="T78" fmla="*/ 2529 w 3974"/>
                <a:gd name="T79" fmla="*/ 52 h 904"/>
                <a:gd name="T80" fmla="*/ 2600 w 3974"/>
                <a:gd name="T81" fmla="*/ 32 h 904"/>
                <a:gd name="T82" fmla="*/ 2670 w 3974"/>
                <a:gd name="T83" fmla="*/ 13 h 904"/>
                <a:gd name="T84" fmla="*/ 2741 w 3974"/>
                <a:gd name="T85" fmla="*/ 7 h 904"/>
                <a:gd name="T86" fmla="*/ 2812 w 3974"/>
                <a:gd name="T87" fmla="*/ 0 h 904"/>
                <a:gd name="T88" fmla="*/ 2882 w 3974"/>
                <a:gd name="T89" fmla="*/ 0 h 904"/>
                <a:gd name="T90" fmla="*/ 2953 w 3974"/>
                <a:gd name="T91" fmla="*/ 7 h 904"/>
                <a:gd name="T92" fmla="*/ 3024 w 3974"/>
                <a:gd name="T93" fmla="*/ 13 h 904"/>
                <a:gd name="T94" fmla="*/ 3094 w 3974"/>
                <a:gd name="T95" fmla="*/ 19 h 904"/>
                <a:gd name="T96" fmla="*/ 3165 w 3974"/>
                <a:gd name="T97" fmla="*/ 32 h 904"/>
                <a:gd name="T98" fmla="*/ 3235 w 3974"/>
                <a:gd name="T99" fmla="*/ 45 h 904"/>
                <a:gd name="T100" fmla="*/ 3306 w 3974"/>
                <a:gd name="T101" fmla="*/ 58 h 904"/>
                <a:gd name="T102" fmla="*/ 3377 w 3974"/>
                <a:gd name="T103" fmla="*/ 65 h 904"/>
                <a:gd name="T104" fmla="*/ 3447 w 3974"/>
                <a:gd name="T105" fmla="*/ 78 h 904"/>
                <a:gd name="T106" fmla="*/ 3518 w 3974"/>
                <a:gd name="T107" fmla="*/ 84 h 904"/>
                <a:gd name="T108" fmla="*/ 3588 w 3974"/>
                <a:gd name="T109" fmla="*/ 97 h 904"/>
                <a:gd name="T110" fmla="*/ 3659 w 3974"/>
                <a:gd name="T111" fmla="*/ 103 h 904"/>
                <a:gd name="T112" fmla="*/ 3730 w 3974"/>
                <a:gd name="T113" fmla="*/ 110 h 904"/>
                <a:gd name="T114" fmla="*/ 3800 w 3974"/>
                <a:gd name="T115" fmla="*/ 116 h 904"/>
                <a:gd name="T116" fmla="*/ 3871 w 3974"/>
                <a:gd name="T117" fmla="*/ 116 h 904"/>
                <a:gd name="T118" fmla="*/ 3942 w 3974"/>
                <a:gd name="T119" fmla="*/ 116 h 90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974" h="904">
                  <a:moveTo>
                    <a:pt x="0" y="97"/>
                  </a:moveTo>
                  <a:lnTo>
                    <a:pt x="6" y="97"/>
                  </a:lnTo>
                  <a:lnTo>
                    <a:pt x="13" y="97"/>
                  </a:lnTo>
                  <a:lnTo>
                    <a:pt x="19" y="97"/>
                  </a:lnTo>
                  <a:lnTo>
                    <a:pt x="25" y="97"/>
                  </a:lnTo>
                  <a:lnTo>
                    <a:pt x="32" y="97"/>
                  </a:lnTo>
                  <a:lnTo>
                    <a:pt x="38" y="97"/>
                  </a:lnTo>
                  <a:lnTo>
                    <a:pt x="45" y="97"/>
                  </a:lnTo>
                  <a:lnTo>
                    <a:pt x="51" y="97"/>
                  </a:lnTo>
                  <a:lnTo>
                    <a:pt x="57" y="97"/>
                  </a:lnTo>
                  <a:lnTo>
                    <a:pt x="64" y="97"/>
                  </a:lnTo>
                  <a:lnTo>
                    <a:pt x="70" y="97"/>
                  </a:lnTo>
                  <a:lnTo>
                    <a:pt x="77" y="97"/>
                  </a:lnTo>
                  <a:lnTo>
                    <a:pt x="83" y="97"/>
                  </a:lnTo>
                  <a:lnTo>
                    <a:pt x="90" y="97"/>
                  </a:lnTo>
                  <a:lnTo>
                    <a:pt x="96" y="97"/>
                  </a:lnTo>
                  <a:lnTo>
                    <a:pt x="102" y="97"/>
                  </a:lnTo>
                  <a:lnTo>
                    <a:pt x="109" y="97"/>
                  </a:lnTo>
                  <a:lnTo>
                    <a:pt x="115" y="97"/>
                  </a:lnTo>
                  <a:lnTo>
                    <a:pt x="122" y="97"/>
                  </a:lnTo>
                  <a:lnTo>
                    <a:pt x="128" y="97"/>
                  </a:lnTo>
                  <a:lnTo>
                    <a:pt x="135" y="97"/>
                  </a:lnTo>
                  <a:lnTo>
                    <a:pt x="141" y="97"/>
                  </a:lnTo>
                  <a:lnTo>
                    <a:pt x="147" y="97"/>
                  </a:lnTo>
                  <a:lnTo>
                    <a:pt x="154" y="97"/>
                  </a:lnTo>
                  <a:lnTo>
                    <a:pt x="160" y="97"/>
                  </a:lnTo>
                  <a:lnTo>
                    <a:pt x="167" y="97"/>
                  </a:lnTo>
                  <a:lnTo>
                    <a:pt x="173" y="97"/>
                  </a:lnTo>
                  <a:lnTo>
                    <a:pt x="179" y="97"/>
                  </a:lnTo>
                  <a:lnTo>
                    <a:pt x="186" y="97"/>
                  </a:lnTo>
                  <a:lnTo>
                    <a:pt x="192" y="97"/>
                  </a:lnTo>
                  <a:lnTo>
                    <a:pt x="199" y="97"/>
                  </a:lnTo>
                  <a:lnTo>
                    <a:pt x="205" y="97"/>
                  </a:lnTo>
                  <a:lnTo>
                    <a:pt x="212" y="97"/>
                  </a:lnTo>
                  <a:lnTo>
                    <a:pt x="218" y="97"/>
                  </a:lnTo>
                  <a:lnTo>
                    <a:pt x="224" y="97"/>
                  </a:lnTo>
                  <a:lnTo>
                    <a:pt x="231" y="97"/>
                  </a:lnTo>
                  <a:lnTo>
                    <a:pt x="237" y="97"/>
                  </a:lnTo>
                  <a:lnTo>
                    <a:pt x="244" y="97"/>
                  </a:lnTo>
                  <a:lnTo>
                    <a:pt x="250" y="97"/>
                  </a:lnTo>
                  <a:lnTo>
                    <a:pt x="256" y="97"/>
                  </a:lnTo>
                  <a:lnTo>
                    <a:pt x="263" y="97"/>
                  </a:lnTo>
                  <a:lnTo>
                    <a:pt x="269" y="97"/>
                  </a:lnTo>
                  <a:lnTo>
                    <a:pt x="276" y="97"/>
                  </a:lnTo>
                  <a:lnTo>
                    <a:pt x="282" y="97"/>
                  </a:lnTo>
                  <a:lnTo>
                    <a:pt x="289" y="97"/>
                  </a:lnTo>
                  <a:lnTo>
                    <a:pt x="295" y="97"/>
                  </a:lnTo>
                  <a:lnTo>
                    <a:pt x="301" y="97"/>
                  </a:lnTo>
                  <a:lnTo>
                    <a:pt x="308" y="97"/>
                  </a:lnTo>
                  <a:lnTo>
                    <a:pt x="314" y="97"/>
                  </a:lnTo>
                  <a:lnTo>
                    <a:pt x="321" y="97"/>
                  </a:lnTo>
                  <a:lnTo>
                    <a:pt x="327" y="97"/>
                  </a:lnTo>
                  <a:lnTo>
                    <a:pt x="334" y="97"/>
                  </a:lnTo>
                  <a:lnTo>
                    <a:pt x="340" y="97"/>
                  </a:lnTo>
                  <a:lnTo>
                    <a:pt x="346" y="97"/>
                  </a:lnTo>
                  <a:lnTo>
                    <a:pt x="353" y="97"/>
                  </a:lnTo>
                  <a:lnTo>
                    <a:pt x="359" y="97"/>
                  </a:lnTo>
                  <a:lnTo>
                    <a:pt x="366" y="97"/>
                  </a:lnTo>
                  <a:lnTo>
                    <a:pt x="372" y="97"/>
                  </a:lnTo>
                  <a:lnTo>
                    <a:pt x="378" y="97"/>
                  </a:lnTo>
                  <a:lnTo>
                    <a:pt x="385" y="97"/>
                  </a:lnTo>
                  <a:lnTo>
                    <a:pt x="391" y="97"/>
                  </a:lnTo>
                  <a:lnTo>
                    <a:pt x="398" y="97"/>
                  </a:lnTo>
                  <a:lnTo>
                    <a:pt x="404" y="97"/>
                  </a:lnTo>
                  <a:lnTo>
                    <a:pt x="411" y="97"/>
                  </a:lnTo>
                  <a:lnTo>
                    <a:pt x="417" y="97"/>
                  </a:lnTo>
                  <a:lnTo>
                    <a:pt x="423" y="97"/>
                  </a:lnTo>
                  <a:lnTo>
                    <a:pt x="430" y="97"/>
                  </a:lnTo>
                  <a:lnTo>
                    <a:pt x="436" y="97"/>
                  </a:lnTo>
                  <a:lnTo>
                    <a:pt x="443" y="97"/>
                  </a:lnTo>
                  <a:lnTo>
                    <a:pt x="449" y="97"/>
                  </a:lnTo>
                  <a:lnTo>
                    <a:pt x="456" y="97"/>
                  </a:lnTo>
                  <a:lnTo>
                    <a:pt x="462" y="97"/>
                  </a:lnTo>
                  <a:lnTo>
                    <a:pt x="468" y="97"/>
                  </a:lnTo>
                  <a:lnTo>
                    <a:pt x="475" y="97"/>
                  </a:lnTo>
                  <a:lnTo>
                    <a:pt x="481" y="97"/>
                  </a:lnTo>
                  <a:lnTo>
                    <a:pt x="488" y="97"/>
                  </a:lnTo>
                  <a:lnTo>
                    <a:pt x="494" y="97"/>
                  </a:lnTo>
                  <a:lnTo>
                    <a:pt x="500" y="97"/>
                  </a:lnTo>
                  <a:lnTo>
                    <a:pt x="507" y="97"/>
                  </a:lnTo>
                  <a:lnTo>
                    <a:pt x="513" y="97"/>
                  </a:lnTo>
                  <a:lnTo>
                    <a:pt x="520" y="97"/>
                  </a:lnTo>
                  <a:lnTo>
                    <a:pt x="526" y="97"/>
                  </a:lnTo>
                  <a:lnTo>
                    <a:pt x="533" y="97"/>
                  </a:lnTo>
                  <a:lnTo>
                    <a:pt x="539" y="97"/>
                  </a:lnTo>
                  <a:lnTo>
                    <a:pt x="545" y="97"/>
                  </a:lnTo>
                  <a:lnTo>
                    <a:pt x="552" y="97"/>
                  </a:lnTo>
                  <a:lnTo>
                    <a:pt x="558" y="97"/>
                  </a:lnTo>
                  <a:lnTo>
                    <a:pt x="565" y="97"/>
                  </a:lnTo>
                  <a:lnTo>
                    <a:pt x="571" y="97"/>
                  </a:lnTo>
                  <a:lnTo>
                    <a:pt x="577" y="97"/>
                  </a:lnTo>
                  <a:lnTo>
                    <a:pt x="584" y="97"/>
                  </a:lnTo>
                  <a:lnTo>
                    <a:pt x="590" y="97"/>
                  </a:lnTo>
                  <a:lnTo>
                    <a:pt x="597" y="97"/>
                  </a:lnTo>
                  <a:lnTo>
                    <a:pt x="603" y="97"/>
                  </a:lnTo>
                  <a:lnTo>
                    <a:pt x="610" y="97"/>
                  </a:lnTo>
                  <a:lnTo>
                    <a:pt x="616" y="97"/>
                  </a:lnTo>
                  <a:lnTo>
                    <a:pt x="622" y="97"/>
                  </a:lnTo>
                  <a:lnTo>
                    <a:pt x="629" y="97"/>
                  </a:lnTo>
                  <a:lnTo>
                    <a:pt x="635" y="97"/>
                  </a:lnTo>
                  <a:lnTo>
                    <a:pt x="642" y="97"/>
                  </a:lnTo>
                  <a:lnTo>
                    <a:pt x="648" y="97"/>
                  </a:lnTo>
                  <a:lnTo>
                    <a:pt x="655" y="97"/>
                  </a:lnTo>
                  <a:lnTo>
                    <a:pt x="661" y="97"/>
                  </a:lnTo>
                  <a:lnTo>
                    <a:pt x="667" y="97"/>
                  </a:lnTo>
                  <a:lnTo>
                    <a:pt x="674" y="97"/>
                  </a:lnTo>
                  <a:lnTo>
                    <a:pt x="680" y="97"/>
                  </a:lnTo>
                  <a:lnTo>
                    <a:pt x="687" y="97"/>
                  </a:lnTo>
                  <a:lnTo>
                    <a:pt x="693" y="97"/>
                  </a:lnTo>
                  <a:lnTo>
                    <a:pt x="699" y="97"/>
                  </a:lnTo>
                  <a:lnTo>
                    <a:pt x="706" y="97"/>
                  </a:lnTo>
                  <a:lnTo>
                    <a:pt x="712" y="97"/>
                  </a:lnTo>
                  <a:lnTo>
                    <a:pt x="719" y="97"/>
                  </a:lnTo>
                  <a:lnTo>
                    <a:pt x="725" y="97"/>
                  </a:lnTo>
                  <a:lnTo>
                    <a:pt x="732" y="97"/>
                  </a:lnTo>
                  <a:lnTo>
                    <a:pt x="738" y="97"/>
                  </a:lnTo>
                  <a:lnTo>
                    <a:pt x="744" y="97"/>
                  </a:lnTo>
                  <a:lnTo>
                    <a:pt x="751" y="97"/>
                  </a:lnTo>
                  <a:lnTo>
                    <a:pt x="757" y="97"/>
                  </a:lnTo>
                  <a:lnTo>
                    <a:pt x="764" y="97"/>
                  </a:lnTo>
                  <a:lnTo>
                    <a:pt x="770" y="97"/>
                  </a:lnTo>
                  <a:lnTo>
                    <a:pt x="777" y="97"/>
                  </a:lnTo>
                  <a:lnTo>
                    <a:pt x="783" y="97"/>
                  </a:lnTo>
                  <a:lnTo>
                    <a:pt x="789" y="97"/>
                  </a:lnTo>
                  <a:lnTo>
                    <a:pt x="796" y="103"/>
                  </a:lnTo>
                  <a:lnTo>
                    <a:pt x="796" y="110"/>
                  </a:lnTo>
                  <a:lnTo>
                    <a:pt x="802" y="116"/>
                  </a:lnTo>
                  <a:lnTo>
                    <a:pt x="802" y="123"/>
                  </a:lnTo>
                  <a:lnTo>
                    <a:pt x="809" y="129"/>
                  </a:lnTo>
                  <a:lnTo>
                    <a:pt x="809" y="136"/>
                  </a:lnTo>
                  <a:lnTo>
                    <a:pt x="815" y="142"/>
                  </a:lnTo>
                  <a:lnTo>
                    <a:pt x="815" y="149"/>
                  </a:lnTo>
                  <a:lnTo>
                    <a:pt x="821" y="155"/>
                  </a:lnTo>
                  <a:lnTo>
                    <a:pt x="821" y="162"/>
                  </a:lnTo>
                  <a:lnTo>
                    <a:pt x="821" y="168"/>
                  </a:lnTo>
                  <a:lnTo>
                    <a:pt x="828" y="174"/>
                  </a:lnTo>
                  <a:lnTo>
                    <a:pt x="828" y="181"/>
                  </a:lnTo>
                  <a:lnTo>
                    <a:pt x="834" y="187"/>
                  </a:lnTo>
                  <a:lnTo>
                    <a:pt x="834" y="194"/>
                  </a:lnTo>
                  <a:lnTo>
                    <a:pt x="841" y="200"/>
                  </a:lnTo>
                  <a:lnTo>
                    <a:pt x="841" y="207"/>
                  </a:lnTo>
                  <a:lnTo>
                    <a:pt x="847" y="213"/>
                  </a:lnTo>
                  <a:lnTo>
                    <a:pt x="847" y="220"/>
                  </a:lnTo>
                  <a:lnTo>
                    <a:pt x="854" y="226"/>
                  </a:lnTo>
                  <a:lnTo>
                    <a:pt x="854" y="233"/>
                  </a:lnTo>
                  <a:lnTo>
                    <a:pt x="860" y="239"/>
                  </a:lnTo>
                  <a:lnTo>
                    <a:pt x="860" y="245"/>
                  </a:lnTo>
                  <a:lnTo>
                    <a:pt x="866" y="252"/>
                  </a:lnTo>
                  <a:lnTo>
                    <a:pt x="866" y="258"/>
                  </a:lnTo>
                  <a:lnTo>
                    <a:pt x="873" y="265"/>
                  </a:lnTo>
                  <a:lnTo>
                    <a:pt x="873" y="271"/>
                  </a:lnTo>
                  <a:lnTo>
                    <a:pt x="873" y="278"/>
                  </a:lnTo>
                  <a:lnTo>
                    <a:pt x="879" y="284"/>
                  </a:lnTo>
                  <a:lnTo>
                    <a:pt x="879" y="291"/>
                  </a:lnTo>
                  <a:lnTo>
                    <a:pt x="886" y="297"/>
                  </a:lnTo>
                  <a:lnTo>
                    <a:pt x="886" y="304"/>
                  </a:lnTo>
                  <a:lnTo>
                    <a:pt x="892" y="310"/>
                  </a:lnTo>
                  <a:lnTo>
                    <a:pt x="892" y="317"/>
                  </a:lnTo>
                  <a:lnTo>
                    <a:pt x="898" y="323"/>
                  </a:lnTo>
                  <a:lnTo>
                    <a:pt x="905" y="329"/>
                  </a:lnTo>
                  <a:lnTo>
                    <a:pt x="905" y="336"/>
                  </a:lnTo>
                  <a:lnTo>
                    <a:pt x="905" y="342"/>
                  </a:lnTo>
                  <a:lnTo>
                    <a:pt x="911" y="349"/>
                  </a:lnTo>
                  <a:lnTo>
                    <a:pt x="911" y="355"/>
                  </a:lnTo>
                  <a:lnTo>
                    <a:pt x="918" y="362"/>
                  </a:lnTo>
                  <a:lnTo>
                    <a:pt x="924" y="368"/>
                  </a:lnTo>
                  <a:lnTo>
                    <a:pt x="924" y="375"/>
                  </a:lnTo>
                  <a:lnTo>
                    <a:pt x="931" y="381"/>
                  </a:lnTo>
                  <a:lnTo>
                    <a:pt x="931" y="388"/>
                  </a:lnTo>
                  <a:lnTo>
                    <a:pt x="937" y="394"/>
                  </a:lnTo>
                  <a:lnTo>
                    <a:pt x="937" y="401"/>
                  </a:lnTo>
                  <a:lnTo>
                    <a:pt x="943" y="407"/>
                  </a:lnTo>
                  <a:lnTo>
                    <a:pt x="943" y="413"/>
                  </a:lnTo>
                  <a:lnTo>
                    <a:pt x="950" y="420"/>
                  </a:lnTo>
                  <a:lnTo>
                    <a:pt x="950" y="426"/>
                  </a:lnTo>
                  <a:lnTo>
                    <a:pt x="956" y="433"/>
                  </a:lnTo>
                  <a:lnTo>
                    <a:pt x="956" y="439"/>
                  </a:lnTo>
                  <a:lnTo>
                    <a:pt x="963" y="446"/>
                  </a:lnTo>
                  <a:lnTo>
                    <a:pt x="969" y="452"/>
                  </a:lnTo>
                  <a:lnTo>
                    <a:pt x="969" y="459"/>
                  </a:lnTo>
                  <a:lnTo>
                    <a:pt x="976" y="465"/>
                  </a:lnTo>
                  <a:lnTo>
                    <a:pt x="976" y="472"/>
                  </a:lnTo>
                  <a:lnTo>
                    <a:pt x="982" y="478"/>
                  </a:lnTo>
                  <a:lnTo>
                    <a:pt x="988" y="484"/>
                  </a:lnTo>
                  <a:lnTo>
                    <a:pt x="988" y="491"/>
                  </a:lnTo>
                  <a:lnTo>
                    <a:pt x="995" y="497"/>
                  </a:lnTo>
                  <a:lnTo>
                    <a:pt x="995" y="504"/>
                  </a:lnTo>
                  <a:lnTo>
                    <a:pt x="1001" y="510"/>
                  </a:lnTo>
                  <a:lnTo>
                    <a:pt x="1008" y="517"/>
                  </a:lnTo>
                  <a:lnTo>
                    <a:pt x="1008" y="523"/>
                  </a:lnTo>
                  <a:lnTo>
                    <a:pt x="1014" y="530"/>
                  </a:lnTo>
                  <a:lnTo>
                    <a:pt x="1014" y="536"/>
                  </a:lnTo>
                  <a:lnTo>
                    <a:pt x="1020" y="543"/>
                  </a:lnTo>
                  <a:lnTo>
                    <a:pt x="1027" y="549"/>
                  </a:lnTo>
                  <a:lnTo>
                    <a:pt x="1027" y="556"/>
                  </a:lnTo>
                  <a:lnTo>
                    <a:pt x="1033" y="562"/>
                  </a:lnTo>
                  <a:lnTo>
                    <a:pt x="1040" y="568"/>
                  </a:lnTo>
                  <a:lnTo>
                    <a:pt x="1040" y="575"/>
                  </a:lnTo>
                  <a:lnTo>
                    <a:pt x="1046" y="581"/>
                  </a:lnTo>
                  <a:lnTo>
                    <a:pt x="1046" y="588"/>
                  </a:lnTo>
                  <a:lnTo>
                    <a:pt x="1053" y="594"/>
                  </a:lnTo>
                  <a:lnTo>
                    <a:pt x="1059" y="601"/>
                  </a:lnTo>
                  <a:lnTo>
                    <a:pt x="1059" y="607"/>
                  </a:lnTo>
                  <a:lnTo>
                    <a:pt x="1065" y="614"/>
                  </a:lnTo>
                  <a:lnTo>
                    <a:pt x="1072" y="620"/>
                  </a:lnTo>
                  <a:lnTo>
                    <a:pt x="1072" y="627"/>
                  </a:lnTo>
                  <a:lnTo>
                    <a:pt x="1078" y="633"/>
                  </a:lnTo>
                  <a:lnTo>
                    <a:pt x="1085" y="640"/>
                  </a:lnTo>
                  <a:lnTo>
                    <a:pt x="1091" y="646"/>
                  </a:lnTo>
                  <a:lnTo>
                    <a:pt x="1091" y="652"/>
                  </a:lnTo>
                  <a:lnTo>
                    <a:pt x="1098" y="659"/>
                  </a:lnTo>
                  <a:lnTo>
                    <a:pt x="1098" y="665"/>
                  </a:lnTo>
                  <a:lnTo>
                    <a:pt x="1104" y="672"/>
                  </a:lnTo>
                  <a:lnTo>
                    <a:pt x="1110" y="678"/>
                  </a:lnTo>
                  <a:lnTo>
                    <a:pt x="1117" y="685"/>
                  </a:lnTo>
                  <a:lnTo>
                    <a:pt x="1123" y="691"/>
                  </a:lnTo>
                  <a:lnTo>
                    <a:pt x="1123" y="698"/>
                  </a:lnTo>
                  <a:lnTo>
                    <a:pt x="1130" y="704"/>
                  </a:lnTo>
                  <a:lnTo>
                    <a:pt x="1136" y="711"/>
                  </a:lnTo>
                  <a:lnTo>
                    <a:pt x="1136" y="717"/>
                  </a:lnTo>
                  <a:lnTo>
                    <a:pt x="1142" y="723"/>
                  </a:lnTo>
                  <a:lnTo>
                    <a:pt x="1149" y="730"/>
                  </a:lnTo>
                  <a:lnTo>
                    <a:pt x="1155" y="736"/>
                  </a:lnTo>
                  <a:lnTo>
                    <a:pt x="1162" y="743"/>
                  </a:lnTo>
                  <a:lnTo>
                    <a:pt x="1162" y="749"/>
                  </a:lnTo>
                  <a:lnTo>
                    <a:pt x="1168" y="756"/>
                  </a:lnTo>
                  <a:lnTo>
                    <a:pt x="1175" y="762"/>
                  </a:lnTo>
                  <a:lnTo>
                    <a:pt x="1181" y="769"/>
                  </a:lnTo>
                  <a:lnTo>
                    <a:pt x="1187" y="775"/>
                  </a:lnTo>
                  <a:lnTo>
                    <a:pt x="1194" y="782"/>
                  </a:lnTo>
                  <a:lnTo>
                    <a:pt x="1200" y="788"/>
                  </a:lnTo>
                  <a:lnTo>
                    <a:pt x="1207" y="795"/>
                  </a:lnTo>
                  <a:lnTo>
                    <a:pt x="1213" y="801"/>
                  </a:lnTo>
                  <a:lnTo>
                    <a:pt x="1219" y="807"/>
                  </a:lnTo>
                  <a:lnTo>
                    <a:pt x="1226" y="814"/>
                  </a:lnTo>
                  <a:lnTo>
                    <a:pt x="1232" y="820"/>
                  </a:lnTo>
                  <a:lnTo>
                    <a:pt x="1239" y="827"/>
                  </a:lnTo>
                  <a:lnTo>
                    <a:pt x="1245" y="833"/>
                  </a:lnTo>
                  <a:lnTo>
                    <a:pt x="1252" y="840"/>
                  </a:lnTo>
                  <a:lnTo>
                    <a:pt x="1258" y="846"/>
                  </a:lnTo>
                  <a:lnTo>
                    <a:pt x="1264" y="853"/>
                  </a:lnTo>
                  <a:lnTo>
                    <a:pt x="1271" y="853"/>
                  </a:lnTo>
                  <a:lnTo>
                    <a:pt x="1277" y="859"/>
                  </a:lnTo>
                  <a:lnTo>
                    <a:pt x="1284" y="866"/>
                  </a:lnTo>
                  <a:lnTo>
                    <a:pt x="1290" y="866"/>
                  </a:lnTo>
                  <a:lnTo>
                    <a:pt x="1297" y="872"/>
                  </a:lnTo>
                  <a:lnTo>
                    <a:pt x="1303" y="872"/>
                  </a:lnTo>
                  <a:lnTo>
                    <a:pt x="1309" y="879"/>
                  </a:lnTo>
                  <a:lnTo>
                    <a:pt x="1316" y="879"/>
                  </a:lnTo>
                  <a:lnTo>
                    <a:pt x="1322" y="885"/>
                  </a:lnTo>
                  <a:lnTo>
                    <a:pt x="1329" y="885"/>
                  </a:lnTo>
                  <a:lnTo>
                    <a:pt x="1335" y="885"/>
                  </a:lnTo>
                  <a:lnTo>
                    <a:pt x="1341" y="891"/>
                  </a:lnTo>
                  <a:lnTo>
                    <a:pt x="1348" y="891"/>
                  </a:lnTo>
                  <a:lnTo>
                    <a:pt x="1354" y="891"/>
                  </a:lnTo>
                  <a:lnTo>
                    <a:pt x="1361" y="898"/>
                  </a:lnTo>
                  <a:lnTo>
                    <a:pt x="1367" y="898"/>
                  </a:lnTo>
                  <a:lnTo>
                    <a:pt x="1374" y="898"/>
                  </a:lnTo>
                  <a:lnTo>
                    <a:pt x="1380" y="898"/>
                  </a:lnTo>
                  <a:lnTo>
                    <a:pt x="1386" y="904"/>
                  </a:lnTo>
                  <a:lnTo>
                    <a:pt x="1393" y="904"/>
                  </a:lnTo>
                  <a:lnTo>
                    <a:pt x="1399" y="904"/>
                  </a:lnTo>
                  <a:lnTo>
                    <a:pt x="1406" y="904"/>
                  </a:lnTo>
                  <a:lnTo>
                    <a:pt x="1412" y="904"/>
                  </a:lnTo>
                  <a:lnTo>
                    <a:pt x="1419" y="904"/>
                  </a:lnTo>
                  <a:lnTo>
                    <a:pt x="1425" y="904"/>
                  </a:lnTo>
                  <a:lnTo>
                    <a:pt x="1431" y="904"/>
                  </a:lnTo>
                  <a:lnTo>
                    <a:pt x="1438" y="904"/>
                  </a:lnTo>
                  <a:lnTo>
                    <a:pt x="1444" y="904"/>
                  </a:lnTo>
                  <a:lnTo>
                    <a:pt x="1451" y="904"/>
                  </a:lnTo>
                  <a:lnTo>
                    <a:pt x="1457" y="898"/>
                  </a:lnTo>
                  <a:lnTo>
                    <a:pt x="1463" y="898"/>
                  </a:lnTo>
                  <a:lnTo>
                    <a:pt x="1470" y="898"/>
                  </a:lnTo>
                  <a:lnTo>
                    <a:pt x="1476" y="898"/>
                  </a:lnTo>
                  <a:lnTo>
                    <a:pt x="1483" y="898"/>
                  </a:lnTo>
                  <a:lnTo>
                    <a:pt x="1489" y="891"/>
                  </a:lnTo>
                  <a:lnTo>
                    <a:pt x="1496" y="891"/>
                  </a:lnTo>
                  <a:lnTo>
                    <a:pt x="1502" y="891"/>
                  </a:lnTo>
                  <a:lnTo>
                    <a:pt x="1508" y="885"/>
                  </a:lnTo>
                  <a:lnTo>
                    <a:pt x="1515" y="885"/>
                  </a:lnTo>
                  <a:lnTo>
                    <a:pt x="1521" y="885"/>
                  </a:lnTo>
                  <a:lnTo>
                    <a:pt x="1528" y="879"/>
                  </a:lnTo>
                  <a:lnTo>
                    <a:pt x="1534" y="879"/>
                  </a:lnTo>
                  <a:lnTo>
                    <a:pt x="1540" y="872"/>
                  </a:lnTo>
                  <a:lnTo>
                    <a:pt x="1547" y="872"/>
                  </a:lnTo>
                  <a:lnTo>
                    <a:pt x="1553" y="866"/>
                  </a:lnTo>
                  <a:lnTo>
                    <a:pt x="1560" y="866"/>
                  </a:lnTo>
                  <a:lnTo>
                    <a:pt x="1566" y="859"/>
                  </a:lnTo>
                  <a:lnTo>
                    <a:pt x="1573" y="859"/>
                  </a:lnTo>
                  <a:lnTo>
                    <a:pt x="1579" y="853"/>
                  </a:lnTo>
                  <a:lnTo>
                    <a:pt x="1585" y="853"/>
                  </a:lnTo>
                  <a:lnTo>
                    <a:pt x="1592" y="846"/>
                  </a:lnTo>
                  <a:lnTo>
                    <a:pt x="1598" y="840"/>
                  </a:lnTo>
                  <a:lnTo>
                    <a:pt x="1605" y="840"/>
                  </a:lnTo>
                  <a:lnTo>
                    <a:pt x="1611" y="833"/>
                  </a:lnTo>
                  <a:lnTo>
                    <a:pt x="1618" y="827"/>
                  </a:lnTo>
                  <a:lnTo>
                    <a:pt x="1624" y="820"/>
                  </a:lnTo>
                  <a:lnTo>
                    <a:pt x="1630" y="820"/>
                  </a:lnTo>
                  <a:lnTo>
                    <a:pt x="1637" y="814"/>
                  </a:lnTo>
                  <a:lnTo>
                    <a:pt x="1643" y="807"/>
                  </a:lnTo>
                  <a:lnTo>
                    <a:pt x="1650" y="807"/>
                  </a:lnTo>
                  <a:lnTo>
                    <a:pt x="1656" y="801"/>
                  </a:lnTo>
                  <a:lnTo>
                    <a:pt x="1662" y="795"/>
                  </a:lnTo>
                  <a:lnTo>
                    <a:pt x="1669" y="788"/>
                  </a:lnTo>
                  <a:lnTo>
                    <a:pt x="1675" y="782"/>
                  </a:lnTo>
                  <a:lnTo>
                    <a:pt x="1682" y="775"/>
                  </a:lnTo>
                  <a:lnTo>
                    <a:pt x="1688" y="775"/>
                  </a:lnTo>
                  <a:lnTo>
                    <a:pt x="1695" y="769"/>
                  </a:lnTo>
                  <a:lnTo>
                    <a:pt x="1701" y="762"/>
                  </a:lnTo>
                  <a:lnTo>
                    <a:pt x="1707" y="756"/>
                  </a:lnTo>
                  <a:lnTo>
                    <a:pt x="1714" y="749"/>
                  </a:lnTo>
                  <a:lnTo>
                    <a:pt x="1720" y="743"/>
                  </a:lnTo>
                  <a:lnTo>
                    <a:pt x="1727" y="736"/>
                  </a:lnTo>
                  <a:lnTo>
                    <a:pt x="1733" y="730"/>
                  </a:lnTo>
                  <a:lnTo>
                    <a:pt x="1740" y="723"/>
                  </a:lnTo>
                  <a:lnTo>
                    <a:pt x="1746" y="717"/>
                  </a:lnTo>
                  <a:lnTo>
                    <a:pt x="1752" y="717"/>
                  </a:lnTo>
                  <a:lnTo>
                    <a:pt x="1759" y="711"/>
                  </a:lnTo>
                  <a:lnTo>
                    <a:pt x="1765" y="704"/>
                  </a:lnTo>
                  <a:lnTo>
                    <a:pt x="1772" y="698"/>
                  </a:lnTo>
                  <a:lnTo>
                    <a:pt x="1778" y="691"/>
                  </a:lnTo>
                  <a:lnTo>
                    <a:pt x="1784" y="685"/>
                  </a:lnTo>
                  <a:lnTo>
                    <a:pt x="1791" y="678"/>
                  </a:lnTo>
                  <a:lnTo>
                    <a:pt x="1797" y="672"/>
                  </a:lnTo>
                  <a:lnTo>
                    <a:pt x="1804" y="665"/>
                  </a:lnTo>
                  <a:lnTo>
                    <a:pt x="1810" y="659"/>
                  </a:lnTo>
                  <a:lnTo>
                    <a:pt x="1817" y="652"/>
                  </a:lnTo>
                  <a:lnTo>
                    <a:pt x="1823" y="646"/>
                  </a:lnTo>
                  <a:lnTo>
                    <a:pt x="1829" y="640"/>
                  </a:lnTo>
                  <a:lnTo>
                    <a:pt x="1836" y="633"/>
                  </a:lnTo>
                  <a:lnTo>
                    <a:pt x="1842" y="627"/>
                  </a:lnTo>
                  <a:lnTo>
                    <a:pt x="1849" y="620"/>
                  </a:lnTo>
                  <a:lnTo>
                    <a:pt x="1855" y="614"/>
                  </a:lnTo>
                  <a:lnTo>
                    <a:pt x="1861" y="607"/>
                  </a:lnTo>
                  <a:lnTo>
                    <a:pt x="1868" y="601"/>
                  </a:lnTo>
                  <a:lnTo>
                    <a:pt x="1874" y="594"/>
                  </a:lnTo>
                  <a:lnTo>
                    <a:pt x="1874" y="588"/>
                  </a:lnTo>
                  <a:lnTo>
                    <a:pt x="1881" y="581"/>
                  </a:lnTo>
                  <a:lnTo>
                    <a:pt x="1887" y="575"/>
                  </a:lnTo>
                  <a:lnTo>
                    <a:pt x="1894" y="568"/>
                  </a:lnTo>
                  <a:lnTo>
                    <a:pt x="1900" y="562"/>
                  </a:lnTo>
                  <a:lnTo>
                    <a:pt x="1906" y="556"/>
                  </a:lnTo>
                  <a:lnTo>
                    <a:pt x="1913" y="549"/>
                  </a:lnTo>
                  <a:lnTo>
                    <a:pt x="1919" y="543"/>
                  </a:lnTo>
                  <a:lnTo>
                    <a:pt x="1926" y="536"/>
                  </a:lnTo>
                  <a:lnTo>
                    <a:pt x="1932" y="530"/>
                  </a:lnTo>
                  <a:lnTo>
                    <a:pt x="1939" y="523"/>
                  </a:lnTo>
                  <a:lnTo>
                    <a:pt x="1945" y="517"/>
                  </a:lnTo>
                  <a:lnTo>
                    <a:pt x="1951" y="510"/>
                  </a:lnTo>
                  <a:lnTo>
                    <a:pt x="1958" y="504"/>
                  </a:lnTo>
                  <a:lnTo>
                    <a:pt x="1958" y="497"/>
                  </a:lnTo>
                  <a:lnTo>
                    <a:pt x="1964" y="491"/>
                  </a:lnTo>
                  <a:lnTo>
                    <a:pt x="1971" y="484"/>
                  </a:lnTo>
                  <a:lnTo>
                    <a:pt x="1977" y="478"/>
                  </a:lnTo>
                  <a:lnTo>
                    <a:pt x="1983" y="472"/>
                  </a:lnTo>
                  <a:lnTo>
                    <a:pt x="1990" y="465"/>
                  </a:lnTo>
                  <a:lnTo>
                    <a:pt x="1996" y="459"/>
                  </a:lnTo>
                  <a:lnTo>
                    <a:pt x="2003" y="452"/>
                  </a:lnTo>
                  <a:lnTo>
                    <a:pt x="2009" y="446"/>
                  </a:lnTo>
                  <a:lnTo>
                    <a:pt x="2016" y="439"/>
                  </a:lnTo>
                  <a:lnTo>
                    <a:pt x="2022" y="433"/>
                  </a:lnTo>
                  <a:lnTo>
                    <a:pt x="2028" y="426"/>
                  </a:lnTo>
                  <a:lnTo>
                    <a:pt x="2035" y="420"/>
                  </a:lnTo>
                  <a:lnTo>
                    <a:pt x="2041" y="413"/>
                  </a:lnTo>
                  <a:lnTo>
                    <a:pt x="2048" y="407"/>
                  </a:lnTo>
                  <a:lnTo>
                    <a:pt x="2054" y="401"/>
                  </a:lnTo>
                  <a:lnTo>
                    <a:pt x="2061" y="394"/>
                  </a:lnTo>
                  <a:lnTo>
                    <a:pt x="2067" y="388"/>
                  </a:lnTo>
                  <a:lnTo>
                    <a:pt x="2073" y="381"/>
                  </a:lnTo>
                  <a:lnTo>
                    <a:pt x="2080" y="375"/>
                  </a:lnTo>
                  <a:lnTo>
                    <a:pt x="2086" y="368"/>
                  </a:lnTo>
                  <a:lnTo>
                    <a:pt x="2093" y="362"/>
                  </a:lnTo>
                  <a:lnTo>
                    <a:pt x="2099" y="355"/>
                  </a:lnTo>
                  <a:lnTo>
                    <a:pt x="2105" y="349"/>
                  </a:lnTo>
                  <a:lnTo>
                    <a:pt x="2112" y="342"/>
                  </a:lnTo>
                  <a:lnTo>
                    <a:pt x="2118" y="336"/>
                  </a:lnTo>
                  <a:lnTo>
                    <a:pt x="2125" y="329"/>
                  </a:lnTo>
                  <a:lnTo>
                    <a:pt x="2131" y="323"/>
                  </a:lnTo>
                  <a:lnTo>
                    <a:pt x="2138" y="317"/>
                  </a:lnTo>
                  <a:lnTo>
                    <a:pt x="2144" y="310"/>
                  </a:lnTo>
                  <a:lnTo>
                    <a:pt x="2150" y="304"/>
                  </a:lnTo>
                  <a:lnTo>
                    <a:pt x="2157" y="297"/>
                  </a:lnTo>
                  <a:lnTo>
                    <a:pt x="2163" y="291"/>
                  </a:lnTo>
                  <a:lnTo>
                    <a:pt x="2170" y="284"/>
                  </a:lnTo>
                  <a:lnTo>
                    <a:pt x="2176" y="278"/>
                  </a:lnTo>
                  <a:lnTo>
                    <a:pt x="2182" y="271"/>
                  </a:lnTo>
                  <a:lnTo>
                    <a:pt x="2189" y="265"/>
                  </a:lnTo>
                  <a:lnTo>
                    <a:pt x="2195" y="258"/>
                  </a:lnTo>
                  <a:lnTo>
                    <a:pt x="2202" y="252"/>
                  </a:lnTo>
                  <a:lnTo>
                    <a:pt x="2208" y="245"/>
                  </a:lnTo>
                  <a:lnTo>
                    <a:pt x="2215" y="245"/>
                  </a:lnTo>
                  <a:lnTo>
                    <a:pt x="2221" y="239"/>
                  </a:lnTo>
                  <a:lnTo>
                    <a:pt x="2227" y="233"/>
                  </a:lnTo>
                  <a:lnTo>
                    <a:pt x="2234" y="226"/>
                  </a:lnTo>
                  <a:lnTo>
                    <a:pt x="2240" y="220"/>
                  </a:lnTo>
                  <a:lnTo>
                    <a:pt x="2247" y="213"/>
                  </a:lnTo>
                  <a:lnTo>
                    <a:pt x="2253" y="213"/>
                  </a:lnTo>
                  <a:lnTo>
                    <a:pt x="2260" y="207"/>
                  </a:lnTo>
                  <a:lnTo>
                    <a:pt x="2266" y="200"/>
                  </a:lnTo>
                  <a:lnTo>
                    <a:pt x="2272" y="194"/>
                  </a:lnTo>
                  <a:lnTo>
                    <a:pt x="2279" y="194"/>
                  </a:lnTo>
                  <a:lnTo>
                    <a:pt x="2285" y="187"/>
                  </a:lnTo>
                  <a:lnTo>
                    <a:pt x="2292" y="181"/>
                  </a:lnTo>
                  <a:lnTo>
                    <a:pt x="2298" y="174"/>
                  </a:lnTo>
                  <a:lnTo>
                    <a:pt x="2304" y="174"/>
                  </a:lnTo>
                  <a:lnTo>
                    <a:pt x="2311" y="168"/>
                  </a:lnTo>
                  <a:lnTo>
                    <a:pt x="2317" y="162"/>
                  </a:lnTo>
                  <a:lnTo>
                    <a:pt x="2324" y="162"/>
                  </a:lnTo>
                  <a:lnTo>
                    <a:pt x="2330" y="155"/>
                  </a:lnTo>
                  <a:lnTo>
                    <a:pt x="2337" y="149"/>
                  </a:lnTo>
                  <a:lnTo>
                    <a:pt x="2343" y="149"/>
                  </a:lnTo>
                  <a:lnTo>
                    <a:pt x="2349" y="142"/>
                  </a:lnTo>
                  <a:lnTo>
                    <a:pt x="2356" y="136"/>
                  </a:lnTo>
                  <a:lnTo>
                    <a:pt x="2362" y="136"/>
                  </a:lnTo>
                  <a:lnTo>
                    <a:pt x="2369" y="129"/>
                  </a:lnTo>
                  <a:lnTo>
                    <a:pt x="2375" y="123"/>
                  </a:lnTo>
                  <a:lnTo>
                    <a:pt x="2382" y="123"/>
                  </a:lnTo>
                  <a:lnTo>
                    <a:pt x="2388" y="116"/>
                  </a:lnTo>
                  <a:lnTo>
                    <a:pt x="2394" y="116"/>
                  </a:lnTo>
                  <a:lnTo>
                    <a:pt x="2401" y="110"/>
                  </a:lnTo>
                  <a:lnTo>
                    <a:pt x="2407" y="110"/>
                  </a:lnTo>
                  <a:lnTo>
                    <a:pt x="2414" y="103"/>
                  </a:lnTo>
                  <a:lnTo>
                    <a:pt x="2420" y="103"/>
                  </a:lnTo>
                  <a:lnTo>
                    <a:pt x="2426" y="97"/>
                  </a:lnTo>
                  <a:lnTo>
                    <a:pt x="2433" y="90"/>
                  </a:lnTo>
                  <a:lnTo>
                    <a:pt x="2439" y="90"/>
                  </a:lnTo>
                  <a:lnTo>
                    <a:pt x="2446" y="90"/>
                  </a:lnTo>
                  <a:lnTo>
                    <a:pt x="2452" y="84"/>
                  </a:lnTo>
                  <a:lnTo>
                    <a:pt x="2459" y="78"/>
                  </a:lnTo>
                  <a:lnTo>
                    <a:pt x="2465" y="78"/>
                  </a:lnTo>
                  <a:lnTo>
                    <a:pt x="2471" y="78"/>
                  </a:lnTo>
                  <a:lnTo>
                    <a:pt x="2478" y="71"/>
                  </a:lnTo>
                  <a:lnTo>
                    <a:pt x="2484" y="71"/>
                  </a:lnTo>
                  <a:lnTo>
                    <a:pt x="2491" y="65"/>
                  </a:lnTo>
                  <a:lnTo>
                    <a:pt x="2497" y="65"/>
                  </a:lnTo>
                  <a:lnTo>
                    <a:pt x="2503" y="65"/>
                  </a:lnTo>
                  <a:lnTo>
                    <a:pt x="2510" y="58"/>
                  </a:lnTo>
                  <a:lnTo>
                    <a:pt x="2516" y="58"/>
                  </a:lnTo>
                  <a:lnTo>
                    <a:pt x="2523" y="52"/>
                  </a:lnTo>
                  <a:lnTo>
                    <a:pt x="2529" y="52"/>
                  </a:lnTo>
                  <a:lnTo>
                    <a:pt x="2536" y="52"/>
                  </a:lnTo>
                  <a:lnTo>
                    <a:pt x="2542" y="45"/>
                  </a:lnTo>
                  <a:lnTo>
                    <a:pt x="2548" y="45"/>
                  </a:lnTo>
                  <a:lnTo>
                    <a:pt x="2555" y="45"/>
                  </a:lnTo>
                  <a:lnTo>
                    <a:pt x="2561" y="39"/>
                  </a:lnTo>
                  <a:lnTo>
                    <a:pt x="2568" y="39"/>
                  </a:lnTo>
                  <a:lnTo>
                    <a:pt x="2574" y="39"/>
                  </a:lnTo>
                  <a:lnTo>
                    <a:pt x="2581" y="32"/>
                  </a:lnTo>
                  <a:lnTo>
                    <a:pt x="2587" y="32"/>
                  </a:lnTo>
                  <a:lnTo>
                    <a:pt x="2593" y="32"/>
                  </a:lnTo>
                  <a:lnTo>
                    <a:pt x="2600" y="32"/>
                  </a:lnTo>
                  <a:lnTo>
                    <a:pt x="2606" y="26"/>
                  </a:lnTo>
                  <a:lnTo>
                    <a:pt x="2613" y="26"/>
                  </a:lnTo>
                  <a:lnTo>
                    <a:pt x="2619" y="26"/>
                  </a:lnTo>
                  <a:lnTo>
                    <a:pt x="2625" y="26"/>
                  </a:lnTo>
                  <a:lnTo>
                    <a:pt x="2632" y="19"/>
                  </a:lnTo>
                  <a:lnTo>
                    <a:pt x="2638" y="19"/>
                  </a:lnTo>
                  <a:lnTo>
                    <a:pt x="2645" y="19"/>
                  </a:lnTo>
                  <a:lnTo>
                    <a:pt x="2651" y="19"/>
                  </a:lnTo>
                  <a:lnTo>
                    <a:pt x="2658" y="19"/>
                  </a:lnTo>
                  <a:lnTo>
                    <a:pt x="2664" y="13"/>
                  </a:lnTo>
                  <a:lnTo>
                    <a:pt x="2670" y="13"/>
                  </a:lnTo>
                  <a:lnTo>
                    <a:pt x="2677" y="13"/>
                  </a:lnTo>
                  <a:lnTo>
                    <a:pt x="2683" y="13"/>
                  </a:lnTo>
                  <a:lnTo>
                    <a:pt x="2690" y="13"/>
                  </a:lnTo>
                  <a:lnTo>
                    <a:pt x="2696" y="13"/>
                  </a:lnTo>
                  <a:lnTo>
                    <a:pt x="2703" y="7"/>
                  </a:lnTo>
                  <a:lnTo>
                    <a:pt x="2709" y="7"/>
                  </a:lnTo>
                  <a:lnTo>
                    <a:pt x="2715" y="7"/>
                  </a:lnTo>
                  <a:lnTo>
                    <a:pt x="2722" y="7"/>
                  </a:lnTo>
                  <a:lnTo>
                    <a:pt x="2728" y="7"/>
                  </a:lnTo>
                  <a:lnTo>
                    <a:pt x="2735" y="7"/>
                  </a:lnTo>
                  <a:lnTo>
                    <a:pt x="2741" y="7"/>
                  </a:lnTo>
                  <a:lnTo>
                    <a:pt x="2747" y="7"/>
                  </a:lnTo>
                  <a:lnTo>
                    <a:pt x="2754" y="7"/>
                  </a:lnTo>
                  <a:lnTo>
                    <a:pt x="2760" y="0"/>
                  </a:lnTo>
                  <a:lnTo>
                    <a:pt x="2767" y="0"/>
                  </a:lnTo>
                  <a:lnTo>
                    <a:pt x="2773" y="0"/>
                  </a:lnTo>
                  <a:lnTo>
                    <a:pt x="2780" y="0"/>
                  </a:lnTo>
                  <a:lnTo>
                    <a:pt x="2786" y="0"/>
                  </a:lnTo>
                  <a:lnTo>
                    <a:pt x="2792" y="0"/>
                  </a:lnTo>
                  <a:lnTo>
                    <a:pt x="2799" y="0"/>
                  </a:lnTo>
                  <a:lnTo>
                    <a:pt x="2805" y="0"/>
                  </a:lnTo>
                  <a:lnTo>
                    <a:pt x="2812" y="0"/>
                  </a:lnTo>
                  <a:lnTo>
                    <a:pt x="2818" y="0"/>
                  </a:lnTo>
                  <a:lnTo>
                    <a:pt x="2824" y="0"/>
                  </a:lnTo>
                  <a:lnTo>
                    <a:pt x="2831" y="0"/>
                  </a:lnTo>
                  <a:lnTo>
                    <a:pt x="2837" y="0"/>
                  </a:lnTo>
                  <a:lnTo>
                    <a:pt x="2844" y="0"/>
                  </a:lnTo>
                  <a:lnTo>
                    <a:pt x="2850" y="0"/>
                  </a:lnTo>
                  <a:lnTo>
                    <a:pt x="2857" y="0"/>
                  </a:lnTo>
                  <a:lnTo>
                    <a:pt x="2863" y="0"/>
                  </a:lnTo>
                  <a:lnTo>
                    <a:pt x="2869" y="0"/>
                  </a:lnTo>
                  <a:lnTo>
                    <a:pt x="2876" y="0"/>
                  </a:lnTo>
                  <a:lnTo>
                    <a:pt x="2882" y="0"/>
                  </a:lnTo>
                  <a:lnTo>
                    <a:pt x="2889" y="0"/>
                  </a:lnTo>
                  <a:lnTo>
                    <a:pt x="2895" y="0"/>
                  </a:lnTo>
                  <a:lnTo>
                    <a:pt x="2902" y="0"/>
                  </a:lnTo>
                  <a:lnTo>
                    <a:pt x="2908" y="0"/>
                  </a:lnTo>
                  <a:lnTo>
                    <a:pt x="2914" y="0"/>
                  </a:lnTo>
                  <a:lnTo>
                    <a:pt x="2921" y="7"/>
                  </a:lnTo>
                  <a:lnTo>
                    <a:pt x="2927" y="7"/>
                  </a:lnTo>
                  <a:lnTo>
                    <a:pt x="2934" y="7"/>
                  </a:lnTo>
                  <a:lnTo>
                    <a:pt x="2940" y="7"/>
                  </a:lnTo>
                  <a:lnTo>
                    <a:pt x="2946" y="7"/>
                  </a:lnTo>
                  <a:lnTo>
                    <a:pt x="2953" y="7"/>
                  </a:lnTo>
                  <a:lnTo>
                    <a:pt x="2959" y="7"/>
                  </a:lnTo>
                  <a:lnTo>
                    <a:pt x="2966" y="7"/>
                  </a:lnTo>
                  <a:lnTo>
                    <a:pt x="2972" y="7"/>
                  </a:lnTo>
                  <a:lnTo>
                    <a:pt x="2979" y="7"/>
                  </a:lnTo>
                  <a:lnTo>
                    <a:pt x="2985" y="7"/>
                  </a:lnTo>
                  <a:lnTo>
                    <a:pt x="2991" y="7"/>
                  </a:lnTo>
                  <a:lnTo>
                    <a:pt x="2998" y="13"/>
                  </a:lnTo>
                  <a:lnTo>
                    <a:pt x="3004" y="13"/>
                  </a:lnTo>
                  <a:lnTo>
                    <a:pt x="3011" y="13"/>
                  </a:lnTo>
                  <a:lnTo>
                    <a:pt x="3017" y="13"/>
                  </a:lnTo>
                  <a:lnTo>
                    <a:pt x="3024" y="13"/>
                  </a:lnTo>
                  <a:lnTo>
                    <a:pt x="3030" y="13"/>
                  </a:lnTo>
                  <a:lnTo>
                    <a:pt x="3036" y="13"/>
                  </a:lnTo>
                  <a:lnTo>
                    <a:pt x="3043" y="13"/>
                  </a:lnTo>
                  <a:lnTo>
                    <a:pt x="3049" y="13"/>
                  </a:lnTo>
                  <a:lnTo>
                    <a:pt x="3056" y="19"/>
                  </a:lnTo>
                  <a:lnTo>
                    <a:pt x="3062" y="19"/>
                  </a:lnTo>
                  <a:lnTo>
                    <a:pt x="3068" y="19"/>
                  </a:lnTo>
                  <a:lnTo>
                    <a:pt x="3075" y="19"/>
                  </a:lnTo>
                  <a:lnTo>
                    <a:pt x="3081" y="19"/>
                  </a:lnTo>
                  <a:lnTo>
                    <a:pt x="3088" y="19"/>
                  </a:lnTo>
                  <a:lnTo>
                    <a:pt x="3094" y="19"/>
                  </a:lnTo>
                  <a:lnTo>
                    <a:pt x="3101" y="26"/>
                  </a:lnTo>
                  <a:lnTo>
                    <a:pt x="3107" y="26"/>
                  </a:lnTo>
                  <a:lnTo>
                    <a:pt x="3113" y="26"/>
                  </a:lnTo>
                  <a:lnTo>
                    <a:pt x="3120" y="26"/>
                  </a:lnTo>
                  <a:lnTo>
                    <a:pt x="3126" y="26"/>
                  </a:lnTo>
                  <a:lnTo>
                    <a:pt x="3133" y="26"/>
                  </a:lnTo>
                  <a:lnTo>
                    <a:pt x="3139" y="26"/>
                  </a:lnTo>
                  <a:lnTo>
                    <a:pt x="3145" y="32"/>
                  </a:lnTo>
                  <a:lnTo>
                    <a:pt x="3152" y="32"/>
                  </a:lnTo>
                  <a:lnTo>
                    <a:pt x="3158" y="32"/>
                  </a:lnTo>
                  <a:lnTo>
                    <a:pt x="3165" y="32"/>
                  </a:lnTo>
                  <a:lnTo>
                    <a:pt x="3171" y="32"/>
                  </a:lnTo>
                  <a:lnTo>
                    <a:pt x="3178" y="32"/>
                  </a:lnTo>
                  <a:lnTo>
                    <a:pt x="3184" y="39"/>
                  </a:lnTo>
                  <a:lnTo>
                    <a:pt x="3190" y="39"/>
                  </a:lnTo>
                  <a:lnTo>
                    <a:pt x="3197" y="39"/>
                  </a:lnTo>
                  <a:lnTo>
                    <a:pt x="3203" y="39"/>
                  </a:lnTo>
                  <a:lnTo>
                    <a:pt x="3210" y="39"/>
                  </a:lnTo>
                  <a:lnTo>
                    <a:pt x="3216" y="39"/>
                  </a:lnTo>
                  <a:lnTo>
                    <a:pt x="3223" y="39"/>
                  </a:lnTo>
                  <a:lnTo>
                    <a:pt x="3229" y="45"/>
                  </a:lnTo>
                  <a:lnTo>
                    <a:pt x="3235" y="45"/>
                  </a:lnTo>
                  <a:lnTo>
                    <a:pt x="3242" y="45"/>
                  </a:lnTo>
                  <a:lnTo>
                    <a:pt x="3248" y="45"/>
                  </a:lnTo>
                  <a:lnTo>
                    <a:pt x="3255" y="45"/>
                  </a:lnTo>
                  <a:lnTo>
                    <a:pt x="3261" y="45"/>
                  </a:lnTo>
                  <a:lnTo>
                    <a:pt x="3267" y="52"/>
                  </a:lnTo>
                  <a:lnTo>
                    <a:pt x="3274" y="52"/>
                  </a:lnTo>
                  <a:lnTo>
                    <a:pt x="3280" y="52"/>
                  </a:lnTo>
                  <a:lnTo>
                    <a:pt x="3287" y="52"/>
                  </a:lnTo>
                  <a:lnTo>
                    <a:pt x="3293" y="52"/>
                  </a:lnTo>
                  <a:lnTo>
                    <a:pt x="3300" y="52"/>
                  </a:lnTo>
                  <a:lnTo>
                    <a:pt x="3306" y="58"/>
                  </a:lnTo>
                  <a:lnTo>
                    <a:pt x="3312" y="58"/>
                  </a:lnTo>
                  <a:lnTo>
                    <a:pt x="3319" y="58"/>
                  </a:lnTo>
                  <a:lnTo>
                    <a:pt x="3325" y="58"/>
                  </a:lnTo>
                  <a:lnTo>
                    <a:pt x="3332" y="58"/>
                  </a:lnTo>
                  <a:lnTo>
                    <a:pt x="3338" y="58"/>
                  </a:lnTo>
                  <a:lnTo>
                    <a:pt x="3345" y="65"/>
                  </a:lnTo>
                  <a:lnTo>
                    <a:pt x="3351" y="65"/>
                  </a:lnTo>
                  <a:lnTo>
                    <a:pt x="3357" y="65"/>
                  </a:lnTo>
                  <a:lnTo>
                    <a:pt x="3364" y="65"/>
                  </a:lnTo>
                  <a:lnTo>
                    <a:pt x="3370" y="65"/>
                  </a:lnTo>
                  <a:lnTo>
                    <a:pt x="3377" y="65"/>
                  </a:lnTo>
                  <a:lnTo>
                    <a:pt x="3383" y="65"/>
                  </a:lnTo>
                  <a:lnTo>
                    <a:pt x="3389" y="71"/>
                  </a:lnTo>
                  <a:lnTo>
                    <a:pt x="3396" y="71"/>
                  </a:lnTo>
                  <a:lnTo>
                    <a:pt x="3402" y="71"/>
                  </a:lnTo>
                  <a:lnTo>
                    <a:pt x="3409" y="71"/>
                  </a:lnTo>
                  <a:lnTo>
                    <a:pt x="3415" y="71"/>
                  </a:lnTo>
                  <a:lnTo>
                    <a:pt x="3422" y="71"/>
                  </a:lnTo>
                  <a:lnTo>
                    <a:pt x="3428" y="78"/>
                  </a:lnTo>
                  <a:lnTo>
                    <a:pt x="3434" y="78"/>
                  </a:lnTo>
                  <a:lnTo>
                    <a:pt x="3441" y="78"/>
                  </a:lnTo>
                  <a:lnTo>
                    <a:pt x="3447" y="78"/>
                  </a:lnTo>
                  <a:lnTo>
                    <a:pt x="3454" y="78"/>
                  </a:lnTo>
                  <a:lnTo>
                    <a:pt x="3460" y="78"/>
                  </a:lnTo>
                  <a:lnTo>
                    <a:pt x="3466" y="78"/>
                  </a:lnTo>
                  <a:lnTo>
                    <a:pt x="3473" y="84"/>
                  </a:lnTo>
                  <a:lnTo>
                    <a:pt x="3479" y="84"/>
                  </a:lnTo>
                  <a:lnTo>
                    <a:pt x="3486" y="84"/>
                  </a:lnTo>
                  <a:lnTo>
                    <a:pt x="3492" y="84"/>
                  </a:lnTo>
                  <a:lnTo>
                    <a:pt x="3499" y="84"/>
                  </a:lnTo>
                  <a:lnTo>
                    <a:pt x="3505" y="84"/>
                  </a:lnTo>
                  <a:lnTo>
                    <a:pt x="3511" y="84"/>
                  </a:lnTo>
                  <a:lnTo>
                    <a:pt x="3518" y="84"/>
                  </a:lnTo>
                  <a:lnTo>
                    <a:pt x="3524" y="90"/>
                  </a:lnTo>
                  <a:lnTo>
                    <a:pt x="3531" y="90"/>
                  </a:lnTo>
                  <a:lnTo>
                    <a:pt x="3537" y="90"/>
                  </a:lnTo>
                  <a:lnTo>
                    <a:pt x="3544" y="90"/>
                  </a:lnTo>
                  <a:lnTo>
                    <a:pt x="3550" y="90"/>
                  </a:lnTo>
                  <a:lnTo>
                    <a:pt x="3556" y="90"/>
                  </a:lnTo>
                  <a:lnTo>
                    <a:pt x="3563" y="90"/>
                  </a:lnTo>
                  <a:lnTo>
                    <a:pt x="3569" y="90"/>
                  </a:lnTo>
                  <a:lnTo>
                    <a:pt x="3576" y="97"/>
                  </a:lnTo>
                  <a:lnTo>
                    <a:pt x="3582" y="97"/>
                  </a:lnTo>
                  <a:lnTo>
                    <a:pt x="3588" y="97"/>
                  </a:lnTo>
                  <a:lnTo>
                    <a:pt x="3595" y="97"/>
                  </a:lnTo>
                  <a:lnTo>
                    <a:pt x="3601" y="97"/>
                  </a:lnTo>
                  <a:lnTo>
                    <a:pt x="3608" y="97"/>
                  </a:lnTo>
                  <a:lnTo>
                    <a:pt x="3614" y="97"/>
                  </a:lnTo>
                  <a:lnTo>
                    <a:pt x="3621" y="97"/>
                  </a:lnTo>
                  <a:lnTo>
                    <a:pt x="3627" y="97"/>
                  </a:lnTo>
                  <a:lnTo>
                    <a:pt x="3633" y="103"/>
                  </a:lnTo>
                  <a:lnTo>
                    <a:pt x="3640" y="103"/>
                  </a:lnTo>
                  <a:lnTo>
                    <a:pt x="3646" y="103"/>
                  </a:lnTo>
                  <a:lnTo>
                    <a:pt x="3653" y="103"/>
                  </a:lnTo>
                  <a:lnTo>
                    <a:pt x="3659" y="103"/>
                  </a:lnTo>
                  <a:lnTo>
                    <a:pt x="3666" y="103"/>
                  </a:lnTo>
                  <a:lnTo>
                    <a:pt x="3672" y="103"/>
                  </a:lnTo>
                  <a:lnTo>
                    <a:pt x="3678" y="103"/>
                  </a:lnTo>
                  <a:lnTo>
                    <a:pt x="3685" y="103"/>
                  </a:lnTo>
                  <a:lnTo>
                    <a:pt x="3691" y="103"/>
                  </a:lnTo>
                  <a:lnTo>
                    <a:pt x="3698" y="103"/>
                  </a:lnTo>
                  <a:lnTo>
                    <a:pt x="3704" y="103"/>
                  </a:lnTo>
                  <a:lnTo>
                    <a:pt x="3710" y="110"/>
                  </a:lnTo>
                  <a:lnTo>
                    <a:pt x="3717" y="110"/>
                  </a:lnTo>
                  <a:lnTo>
                    <a:pt x="3723" y="110"/>
                  </a:lnTo>
                  <a:lnTo>
                    <a:pt x="3730" y="110"/>
                  </a:lnTo>
                  <a:lnTo>
                    <a:pt x="3736" y="110"/>
                  </a:lnTo>
                  <a:lnTo>
                    <a:pt x="3743" y="110"/>
                  </a:lnTo>
                  <a:lnTo>
                    <a:pt x="3749" y="110"/>
                  </a:lnTo>
                  <a:lnTo>
                    <a:pt x="3755" y="110"/>
                  </a:lnTo>
                  <a:lnTo>
                    <a:pt x="3762" y="110"/>
                  </a:lnTo>
                  <a:lnTo>
                    <a:pt x="3768" y="110"/>
                  </a:lnTo>
                  <a:lnTo>
                    <a:pt x="3775" y="110"/>
                  </a:lnTo>
                  <a:lnTo>
                    <a:pt x="3781" y="110"/>
                  </a:lnTo>
                  <a:lnTo>
                    <a:pt x="3787" y="110"/>
                  </a:lnTo>
                  <a:lnTo>
                    <a:pt x="3794" y="110"/>
                  </a:lnTo>
                  <a:lnTo>
                    <a:pt x="3800" y="116"/>
                  </a:lnTo>
                  <a:lnTo>
                    <a:pt x="3807" y="116"/>
                  </a:lnTo>
                  <a:lnTo>
                    <a:pt x="3813" y="116"/>
                  </a:lnTo>
                  <a:lnTo>
                    <a:pt x="3820" y="116"/>
                  </a:lnTo>
                  <a:lnTo>
                    <a:pt x="3826" y="116"/>
                  </a:lnTo>
                  <a:lnTo>
                    <a:pt x="3832" y="116"/>
                  </a:lnTo>
                  <a:lnTo>
                    <a:pt x="3839" y="116"/>
                  </a:lnTo>
                  <a:lnTo>
                    <a:pt x="3845" y="116"/>
                  </a:lnTo>
                  <a:lnTo>
                    <a:pt x="3852" y="116"/>
                  </a:lnTo>
                  <a:lnTo>
                    <a:pt x="3858" y="116"/>
                  </a:lnTo>
                  <a:lnTo>
                    <a:pt x="3865" y="116"/>
                  </a:lnTo>
                  <a:lnTo>
                    <a:pt x="3871" y="116"/>
                  </a:lnTo>
                  <a:lnTo>
                    <a:pt x="3877" y="116"/>
                  </a:lnTo>
                  <a:lnTo>
                    <a:pt x="3884" y="116"/>
                  </a:lnTo>
                  <a:lnTo>
                    <a:pt x="3890" y="116"/>
                  </a:lnTo>
                  <a:lnTo>
                    <a:pt x="3897" y="116"/>
                  </a:lnTo>
                  <a:lnTo>
                    <a:pt x="3903" y="116"/>
                  </a:lnTo>
                  <a:lnTo>
                    <a:pt x="3909" y="116"/>
                  </a:lnTo>
                  <a:lnTo>
                    <a:pt x="3916" y="116"/>
                  </a:lnTo>
                  <a:lnTo>
                    <a:pt x="3922" y="116"/>
                  </a:lnTo>
                  <a:lnTo>
                    <a:pt x="3929" y="116"/>
                  </a:lnTo>
                  <a:lnTo>
                    <a:pt x="3935" y="116"/>
                  </a:lnTo>
                  <a:lnTo>
                    <a:pt x="3942" y="116"/>
                  </a:lnTo>
                  <a:lnTo>
                    <a:pt x="3948" y="116"/>
                  </a:lnTo>
                  <a:lnTo>
                    <a:pt x="3954" y="116"/>
                  </a:lnTo>
                  <a:lnTo>
                    <a:pt x="3961" y="116"/>
                  </a:lnTo>
                  <a:lnTo>
                    <a:pt x="3967" y="116"/>
                  </a:lnTo>
                  <a:lnTo>
                    <a:pt x="3974" y="116"/>
                  </a:lnTo>
                </a:path>
              </a:pathLst>
            </a:custGeom>
            <a:noFill/>
            <a:ln w="19050" cmpd="sng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28" name="Freeform 191"/>
            <p:cNvSpPr>
              <a:spLocks/>
            </p:cNvSpPr>
            <p:nvPr/>
          </p:nvSpPr>
          <p:spPr bwMode="auto">
            <a:xfrm>
              <a:off x="1052" y="1062"/>
              <a:ext cx="3974" cy="1"/>
            </a:xfrm>
            <a:custGeom>
              <a:avLst/>
              <a:gdLst>
                <a:gd name="T0" fmla="*/ 57 w 3974"/>
                <a:gd name="T1" fmla="*/ 0 h 1"/>
                <a:gd name="T2" fmla="*/ 122 w 3974"/>
                <a:gd name="T3" fmla="*/ 0 h 1"/>
                <a:gd name="T4" fmla="*/ 186 w 3974"/>
                <a:gd name="T5" fmla="*/ 0 h 1"/>
                <a:gd name="T6" fmla="*/ 250 w 3974"/>
                <a:gd name="T7" fmla="*/ 0 h 1"/>
                <a:gd name="T8" fmla="*/ 314 w 3974"/>
                <a:gd name="T9" fmla="*/ 0 h 1"/>
                <a:gd name="T10" fmla="*/ 378 w 3974"/>
                <a:gd name="T11" fmla="*/ 0 h 1"/>
                <a:gd name="T12" fmla="*/ 443 w 3974"/>
                <a:gd name="T13" fmla="*/ 0 h 1"/>
                <a:gd name="T14" fmla="*/ 507 w 3974"/>
                <a:gd name="T15" fmla="*/ 0 h 1"/>
                <a:gd name="T16" fmla="*/ 571 w 3974"/>
                <a:gd name="T17" fmla="*/ 0 h 1"/>
                <a:gd name="T18" fmla="*/ 635 w 3974"/>
                <a:gd name="T19" fmla="*/ 0 h 1"/>
                <a:gd name="T20" fmla="*/ 699 w 3974"/>
                <a:gd name="T21" fmla="*/ 0 h 1"/>
                <a:gd name="T22" fmla="*/ 764 w 3974"/>
                <a:gd name="T23" fmla="*/ 0 h 1"/>
                <a:gd name="T24" fmla="*/ 828 w 3974"/>
                <a:gd name="T25" fmla="*/ 0 h 1"/>
                <a:gd name="T26" fmla="*/ 892 w 3974"/>
                <a:gd name="T27" fmla="*/ 0 h 1"/>
                <a:gd name="T28" fmla="*/ 956 w 3974"/>
                <a:gd name="T29" fmla="*/ 0 h 1"/>
                <a:gd name="T30" fmla="*/ 1020 w 3974"/>
                <a:gd name="T31" fmla="*/ 0 h 1"/>
                <a:gd name="T32" fmla="*/ 1085 w 3974"/>
                <a:gd name="T33" fmla="*/ 0 h 1"/>
                <a:gd name="T34" fmla="*/ 1149 w 3974"/>
                <a:gd name="T35" fmla="*/ 0 h 1"/>
                <a:gd name="T36" fmla="*/ 1213 w 3974"/>
                <a:gd name="T37" fmla="*/ 0 h 1"/>
                <a:gd name="T38" fmla="*/ 1277 w 3974"/>
                <a:gd name="T39" fmla="*/ 0 h 1"/>
                <a:gd name="T40" fmla="*/ 1341 w 3974"/>
                <a:gd name="T41" fmla="*/ 0 h 1"/>
                <a:gd name="T42" fmla="*/ 1406 w 3974"/>
                <a:gd name="T43" fmla="*/ 0 h 1"/>
                <a:gd name="T44" fmla="*/ 1470 w 3974"/>
                <a:gd name="T45" fmla="*/ 0 h 1"/>
                <a:gd name="T46" fmla="*/ 1534 w 3974"/>
                <a:gd name="T47" fmla="*/ 0 h 1"/>
                <a:gd name="T48" fmla="*/ 1598 w 3974"/>
                <a:gd name="T49" fmla="*/ 0 h 1"/>
                <a:gd name="T50" fmla="*/ 1662 w 3974"/>
                <a:gd name="T51" fmla="*/ 0 h 1"/>
                <a:gd name="T52" fmla="*/ 1727 w 3974"/>
                <a:gd name="T53" fmla="*/ 0 h 1"/>
                <a:gd name="T54" fmla="*/ 1791 w 3974"/>
                <a:gd name="T55" fmla="*/ 0 h 1"/>
                <a:gd name="T56" fmla="*/ 1855 w 3974"/>
                <a:gd name="T57" fmla="*/ 0 h 1"/>
                <a:gd name="T58" fmla="*/ 1919 w 3974"/>
                <a:gd name="T59" fmla="*/ 0 h 1"/>
                <a:gd name="T60" fmla="*/ 1983 w 3974"/>
                <a:gd name="T61" fmla="*/ 0 h 1"/>
                <a:gd name="T62" fmla="*/ 2048 w 3974"/>
                <a:gd name="T63" fmla="*/ 0 h 1"/>
                <a:gd name="T64" fmla="*/ 2112 w 3974"/>
                <a:gd name="T65" fmla="*/ 0 h 1"/>
                <a:gd name="T66" fmla="*/ 2176 w 3974"/>
                <a:gd name="T67" fmla="*/ 0 h 1"/>
                <a:gd name="T68" fmla="*/ 2240 w 3974"/>
                <a:gd name="T69" fmla="*/ 0 h 1"/>
                <a:gd name="T70" fmla="*/ 2304 w 3974"/>
                <a:gd name="T71" fmla="*/ 0 h 1"/>
                <a:gd name="T72" fmla="*/ 2369 w 3974"/>
                <a:gd name="T73" fmla="*/ 0 h 1"/>
                <a:gd name="T74" fmla="*/ 2433 w 3974"/>
                <a:gd name="T75" fmla="*/ 0 h 1"/>
                <a:gd name="T76" fmla="*/ 2497 w 3974"/>
                <a:gd name="T77" fmla="*/ 0 h 1"/>
                <a:gd name="T78" fmla="*/ 2561 w 3974"/>
                <a:gd name="T79" fmla="*/ 0 h 1"/>
                <a:gd name="T80" fmla="*/ 2625 w 3974"/>
                <a:gd name="T81" fmla="*/ 0 h 1"/>
                <a:gd name="T82" fmla="*/ 2690 w 3974"/>
                <a:gd name="T83" fmla="*/ 0 h 1"/>
                <a:gd name="T84" fmla="*/ 2754 w 3974"/>
                <a:gd name="T85" fmla="*/ 0 h 1"/>
                <a:gd name="T86" fmla="*/ 2818 w 3974"/>
                <a:gd name="T87" fmla="*/ 0 h 1"/>
                <a:gd name="T88" fmla="*/ 2882 w 3974"/>
                <a:gd name="T89" fmla="*/ 0 h 1"/>
                <a:gd name="T90" fmla="*/ 2946 w 3974"/>
                <a:gd name="T91" fmla="*/ 0 h 1"/>
                <a:gd name="T92" fmla="*/ 3011 w 3974"/>
                <a:gd name="T93" fmla="*/ 0 h 1"/>
                <a:gd name="T94" fmla="*/ 3075 w 3974"/>
                <a:gd name="T95" fmla="*/ 0 h 1"/>
                <a:gd name="T96" fmla="*/ 3139 w 3974"/>
                <a:gd name="T97" fmla="*/ 0 h 1"/>
                <a:gd name="T98" fmla="*/ 3203 w 3974"/>
                <a:gd name="T99" fmla="*/ 0 h 1"/>
                <a:gd name="T100" fmla="*/ 3267 w 3974"/>
                <a:gd name="T101" fmla="*/ 0 h 1"/>
                <a:gd name="T102" fmla="*/ 3332 w 3974"/>
                <a:gd name="T103" fmla="*/ 0 h 1"/>
                <a:gd name="T104" fmla="*/ 3396 w 3974"/>
                <a:gd name="T105" fmla="*/ 0 h 1"/>
                <a:gd name="T106" fmla="*/ 3460 w 3974"/>
                <a:gd name="T107" fmla="*/ 0 h 1"/>
                <a:gd name="T108" fmla="*/ 3524 w 3974"/>
                <a:gd name="T109" fmla="*/ 0 h 1"/>
                <a:gd name="T110" fmla="*/ 3588 w 3974"/>
                <a:gd name="T111" fmla="*/ 0 h 1"/>
                <a:gd name="T112" fmla="*/ 3653 w 3974"/>
                <a:gd name="T113" fmla="*/ 0 h 1"/>
                <a:gd name="T114" fmla="*/ 3717 w 3974"/>
                <a:gd name="T115" fmla="*/ 0 h 1"/>
                <a:gd name="T116" fmla="*/ 3781 w 3974"/>
                <a:gd name="T117" fmla="*/ 0 h 1"/>
                <a:gd name="T118" fmla="*/ 3845 w 3974"/>
                <a:gd name="T119" fmla="*/ 0 h 1"/>
                <a:gd name="T120" fmla="*/ 3909 w 3974"/>
                <a:gd name="T121" fmla="*/ 0 h 1"/>
                <a:gd name="T122" fmla="*/ 3974 w 3974"/>
                <a:gd name="T123" fmla="*/ 0 h 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974" h="1">
                  <a:moveTo>
                    <a:pt x="0" y="0"/>
                  </a:moveTo>
                  <a:lnTo>
                    <a:pt x="6" y="0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45" y="0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4" y="0"/>
                  </a:lnTo>
                  <a:lnTo>
                    <a:pt x="70" y="0"/>
                  </a:lnTo>
                  <a:lnTo>
                    <a:pt x="77" y="0"/>
                  </a:lnTo>
                  <a:lnTo>
                    <a:pt x="83" y="0"/>
                  </a:lnTo>
                  <a:lnTo>
                    <a:pt x="90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09" y="0"/>
                  </a:lnTo>
                  <a:lnTo>
                    <a:pt x="115" y="0"/>
                  </a:lnTo>
                  <a:lnTo>
                    <a:pt x="122" y="0"/>
                  </a:lnTo>
                  <a:lnTo>
                    <a:pt x="128" y="0"/>
                  </a:lnTo>
                  <a:lnTo>
                    <a:pt x="135" y="0"/>
                  </a:lnTo>
                  <a:lnTo>
                    <a:pt x="141" y="0"/>
                  </a:lnTo>
                  <a:lnTo>
                    <a:pt x="147" y="0"/>
                  </a:lnTo>
                  <a:lnTo>
                    <a:pt x="154" y="0"/>
                  </a:lnTo>
                  <a:lnTo>
                    <a:pt x="160" y="0"/>
                  </a:lnTo>
                  <a:lnTo>
                    <a:pt x="167" y="0"/>
                  </a:lnTo>
                  <a:lnTo>
                    <a:pt x="173" y="0"/>
                  </a:lnTo>
                  <a:lnTo>
                    <a:pt x="179" y="0"/>
                  </a:lnTo>
                  <a:lnTo>
                    <a:pt x="186" y="0"/>
                  </a:lnTo>
                  <a:lnTo>
                    <a:pt x="192" y="0"/>
                  </a:lnTo>
                  <a:lnTo>
                    <a:pt x="199" y="0"/>
                  </a:lnTo>
                  <a:lnTo>
                    <a:pt x="205" y="0"/>
                  </a:lnTo>
                  <a:lnTo>
                    <a:pt x="212" y="0"/>
                  </a:lnTo>
                  <a:lnTo>
                    <a:pt x="218" y="0"/>
                  </a:lnTo>
                  <a:lnTo>
                    <a:pt x="224" y="0"/>
                  </a:lnTo>
                  <a:lnTo>
                    <a:pt x="231" y="0"/>
                  </a:lnTo>
                  <a:lnTo>
                    <a:pt x="237" y="0"/>
                  </a:lnTo>
                  <a:lnTo>
                    <a:pt x="244" y="0"/>
                  </a:lnTo>
                  <a:lnTo>
                    <a:pt x="250" y="0"/>
                  </a:lnTo>
                  <a:lnTo>
                    <a:pt x="256" y="0"/>
                  </a:lnTo>
                  <a:lnTo>
                    <a:pt x="263" y="0"/>
                  </a:lnTo>
                  <a:lnTo>
                    <a:pt x="269" y="0"/>
                  </a:lnTo>
                  <a:lnTo>
                    <a:pt x="276" y="0"/>
                  </a:lnTo>
                  <a:lnTo>
                    <a:pt x="282" y="0"/>
                  </a:lnTo>
                  <a:lnTo>
                    <a:pt x="289" y="0"/>
                  </a:lnTo>
                  <a:lnTo>
                    <a:pt x="295" y="0"/>
                  </a:lnTo>
                  <a:lnTo>
                    <a:pt x="301" y="0"/>
                  </a:lnTo>
                  <a:lnTo>
                    <a:pt x="308" y="0"/>
                  </a:lnTo>
                  <a:lnTo>
                    <a:pt x="314" y="0"/>
                  </a:lnTo>
                  <a:lnTo>
                    <a:pt x="321" y="0"/>
                  </a:lnTo>
                  <a:lnTo>
                    <a:pt x="327" y="0"/>
                  </a:lnTo>
                  <a:lnTo>
                    <a:pt x="334" y="0"/>
                  </a:lnTo>
                  <a:lnTo>
                    <a:pt x="340" y="0"/>
                  </a:lnTo>
                  <a:lnTo>
                    <a:pt x="346" y="0"/>
                  </a:lnTo>
                  <a:lnTo>
                    <a:pt x="353" y="0"/>
                  </a:lnTo>
                  <a:lnTo>
                    <a:pt x="359" y="0"/>
                  </a:lnTo>
                  <a:lnTo>
                    <a:pt x="366" y="0"/>
                  </a:lnTo>
                  <a:lnTo>
                    <a:pt x="372" y="0"/>
                  </a:lnTo>
                  <a:lnTo>
                    <a:pt x="378" y="0"/>
                  </a:lnTo>
                  <a:lnTo>
                    <a:pt x="385" y="0"/>
                  </a:lnTo>
                  <a:lnTo>
                    <a:pt x="391" y="0"/>
                  </a:lnTo>
                  <a:lnTo>
                    <a:pt x="398" y="0"/>
                  </a:lnTo>
                  <a:lnTo>
                    <a:pt x="404" y="0"/>
                  </a:lnTo>
                  <a:lnTo>
                    <a:pt x="411" y="0"/>
                  </a:lnTo>
                  <a:lnTo>
                    <a:pt x="417" y="0"/>
                  </a:lnTo>
                  <a:lnTo>
                    <a:pt x="423" y="0"/>
                  </a:lnTo>
                  <a:lnTo>
                    <a:pt x="430" y="0"/>
                  </a:lnTo>
                  <a:lnTo>
                    <a:pt x="436" y="0"/>
                  </a:lnTo>
                  <a:lnTo>
                    <a:pt x="443" y="0"/>
                  </a:lnTo>
                  <a:lnTo>
                    <a:pt x="449" y="0"/>
                  </a:lnTo>
                  <a:lnTo>
                    <a:pt x="456" y="0"/>
                  </a:lnTo>
                  <a:lnTo>
                    <a:pt x="462" y="0"/>
                  </a:lnTo>
                  <a:lnTo>
                    <a:pt x="468" y="0"/>
                  </a:lnTo>
                  <a:lnTo>
                    <a:pt x="475" y="0"/>
                  </a:lnTo>
                  <a:lnTo>
                    <a:pt x="481" y="0"/>
                  </a:lnTo>
                  <a:lnTo>
                    <a:pt x="488" y="0"/>
                  </a:lnTo>
                  <a:lnTo>
                    <a:pt x="494" y="0"/>
                  </a:lnTo>
                  <a:lnTo>
                    <a:pt x="500" y="0"/>
                  </a:lnTo>
                  <a:lnTo>
                    <a:pt x="507" y="0"/>
                  </a:lnTo>
                  <a:lnTo>
                    <a:pt x="513" y="0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33" y="0"/>
                  </a:lnTo>
                  <a:lnTo>
                    <a:pt x="539" y="0"/>
                  </a:lnTo>
                  <a:lnTo>
                    <a:pt x="545" y="0"/>
                  </a:lnTo>
                  <a:lnTo>
                    <a:pt x="552" y="0"/>
                  </a:lnTo>
                  <a:lnTo>
                    <a:pt x="558" y="0"/>
                  </a:lnTo>
                  <a:lnTo>
                    <a:pt x="565" y="0"/>
                  </a:lnTo>
                  <a:lnTo>
                    <a:pt x="571" y="0"/>
                  </a:lnTo>
                  <a:lnTo>
                    <a:pt x="577" y="0"/>
                  </a:lnTo>
                  <a:lnTo>
                    <a:pt x="584" y="0"/>
                  </a:lnTo>
                  <a:lnTo>
                    <a:pt x="590" y="0"/>
                  </a:lnTo>
                  <a:lnTo>
                    <a:pt x="597" y="0"/>
                  </a:lnTo>
                  <a:lnTo>
                    <a:pt x="603" y="0"/>
                  </a:lnTo>
                  <a:lnTo>
                    <a:pt x="610" y="0"/>
                  </a:lnTo>
                  <a:lnTo>
                    <a:pt x="616" y="0"/>
                  </a:lnTo>
                  <a:lnTo>
                    <a:pt x="622" y="0"/>
                  </a:lnTo>
                  <a:lnTo>
                    <a:pt x="629" y="0"/>
                  </a:lnTo>
                  <a:lnTo>
                    <a:pt x="635" y="0"/>
                  </a:lnTo>
                  <a:lnTo>
                    <a:pt x="642" y="0"/>
                  </a:lnTo>
                  <a:lnTo>
                    <a:pt x="648" y="0"/>
                  </a:lnTo>
                  <a:lnTo>
                    <a:pt x="655" y="0"/>
                  </a:lnTo>
                  <a:lnTo>
                    <a:pt x="661" y="0"/>
                  </a:lnTo>
                  <a:lnTo>
                    <a:pt x="667" y="0"/>
                  </a:lnTo>
                  <a:lnTo>
                    <a:pt x="674" y="0"/>
                  </a:lnTo>
                  <a:lnTo>
                    <a:pt x="680" y="0"/>
                  </a:lnTo>
                  <a:lnTo>
                    <a:pt x="687" y="0"/>
                  </a:lnTo>
                  <a:lnTo>
                    <a:pt x="693" y="0"/>
                  </a:lnTo>
                  <a:lnTo>
                    <a:pt x="699" y="0"/>
                  </a:lnTo>
                  <a:lnTo>
                    <a:pt x="706" y="0"/>
                  </a:lnTo>
                  <a:lnTo>
                    <a:pt x="712" y="0"/>
                  </a:lnTo>
                  <a:lnTo>
                    <a:pt x="719" y="0"/>
                  </a:lnTo>
                  <a:lnTo>
                    <a:pt x="725" y="0"/>
                  </a:lnTo>
                  <a:lnTo>
                    <a:pt x="732" y="0"/>
                  </a:lnTo>
                  <a:lnTo>
                    <a:pt x="738" y="0"/>
                  </a:lnTo>
                  <a:lnTo>
                    <a:pt x="744" y="0"/>
                  </a:lnTo>
                  <a:lnTo>
                    <a:pt x="751" y="0"/>
                  </a:lnTo>
                  <a:lnTo>
                    <a:pt x="757" y="0"/>
                  </a:lnTo>
                  <a:lnTo>
                    <a:pt x="764" y="0"/>
                  </a:lnTo>
                  <a:lnTo>
                    <a:pt x="770" y="0"/>
                  </a:lnTo>
                  <a:lnTo>
                    <a:pt x="777" y="0"/>
                  </a:lnTo>
                  <a:lnTo>
                    <a:pt x="783" y="0"/>
                  </a:lnTo>
                  <a:lnTo>
                    <a:pt x="789" y="0"/>
                  </a:lnTo>
                  <a:lnTo>
                    <a:pt x="796" y="0"/>
                  </a:lnTo>
                  <a:lnTo>
                    <a:pt x="802" y="0"/>
                  </a:lnTo>
                  <a:lnTo>
                    <a:pt x="809" y="0"/>
                  </a:lnTo>
                  <a:lnTo>
                    <a:pt x="815" y="0"/>
                  </a:lnTo>
                  <a:lnTo>
                    <a:pt x="821" y="0"/>
                  </a:lnTo>
                  <a:lnTo>
                    <a:pt x="828" y="0"/>
                  </a:lnTo>
                  <a:lnTo>
                    <a:pt x="834" y="0"/>
                  </a:lnTo>
                  <a:lnTo>
                    <a:pt x="841" y="0"/>
                  </a:lnTo>
                  <a:lnTo>
                    <a:pt x="847" y="0"/>
                  </a:lnTo>
                  <a:lnTo>
                    <a:pt x="854" y="0"/>
                  </a:lnTo>
                  <a:lnTo>
                    <a:pt x="860" y="0"/>
                  </a:lnTo>
                  <a:lnTo>
                    <a:pt x="866" y="0"/>
                  </a:lnTo>
                  <a:lnTo>
                    <a:pt x="873" y="0"/>
                  </a:lnTo>
                  <a:lnTo>
                    <a:pt x="879" y="0"/>
                  </a:lnTo>
                  <a:lnTo>
                    <a:pt x="886" y="0"/>
                  </a:lnTo>
                  <a:lnTo>
                    <a:pt x="892" y="0"/>
                  </a:lnTo>
                  <a:lnTo>
                    <a:pt x="898" y="0"/>
                  </a:lnTo>
                  <a:lnTo>
                    <a:pt x="905" y="0"/>
                  </a:lnTo>
                  <a:lnTo>
                    <a:pt x="911" y="0"/>
                  </a:lnTo>
                  <a:lnTo>
                    <a:pt x="918" y="0"/>
                  </a:lnTo>
                  <a:lnTo>
                    <a:pt x="924" y="0"/>
                  </a:lnTo>
                  <a:lnTo>
                    <a:pt x="931" y="0"/>
                  </a:lnTo>
                  <a:lnTo>
                    <a:pt x="937" y="0"/>
                  </a:lnTo>
                  <a:lnTo>
                    <a:pt x="943" y="0"/>
                  </a:lnTo>
                  <a:lnTo>
                    <a:pt x="950" y="0"/>
                  </a:lnTo>
                  <a:lnTo>
                    <a:pt x="956" y="0"/>
                  </a:lnTo>
                  <a:lnTo>
                    <a:pt x="963" y="0"/>
                  </a:lnTo>
                  <a:lnTo>
                    <a:pt x="969" y="0"/>
                  </a:lnTo>
                  <a:lnTo>
                    <a:pt x="976" y="0"/>
                  </a:lnTo>
                  <a:lnTo>
                    <a:pt x="982" y="0"/>
                  </a:lnTo>
                  <a:lnTo>
                    <a:pt x="988" y="0"/>
                  </a:lnTo>
                  <a:lnTo>
                    <a:pt x="995" y="0"/>
                  </a:lnTo>
                  <a:lnTo>
                    <a:pt x="1001" y="0"/>
                  </a:lnTo>
                  <a:lnTo>
                    <a:pt x="1008" y="0"/>
                  </a:lnTo>
                  <a:lnTo>
                    <a:pt x="1014" y="0"/>
                  </a:lnTo>
                  <a:lnTo>
                    <a:pt x="1020" y="0"/>
                  </a:lnTo>
                  <a:lnTo>
                    <a:pt x="1027" y="0"/>
                  </a:lnTo>
                  <a:lnTo>
                    <a:pt x="1033" y="0"/>
                  </a:lnTo>
                  <a:lnTo>
                    <a:pt x="1040" y="0"/>
                  </a:lnTo>
                  <a:lnTo>
                    <a:pt x="1046" y="0"/>
                  </a:lnTo>
                  <a:lnTo>
                    <a:pt x="1053" y="0"/>
                  </a:lnTo>
                  <a:lnTo>
                    <a:pt x="1059" y="0"/>
                  </a:lnTo>
                  <a:lnTo>
                    <a:pt x="1065" y="0"/>
                  </a:lnTo>
                  <a:lnTo>
                    <a:pt x="1072" y="0"/>
                  </a:lnTo>
                  <a:lnTo>
                    <a:pt x="1078" y="0"/>
                  </a:lnTo>
                  <a:lnTo>
                    <a:pt x="1085" y="0"/>
                  </a:lnTo>
                  <a:lnTo>
                    <a:pt x="1091" y="0"/>
                  </a:lnTo>
                  <a:lnTo>
                    <a:pt x="1098" y="0"/>
                  </a:lnTo>
                  <a:lnTo>
                    <a:pt x="1104" y="0"/>
                  </a:lnTo>
                  <a:lnTo>
                    <a:pt x="1110" y="0"/>
                  </a:lnTo>
                  <a:lnTo>
                    <a:pt x="1117" y="0"/>
                  </a:lnTo>
                  <a:lnTo>
                    <a:pt x="1123" y="0"/>
                  </a:lnTo>
                  <a:lnTo>
                    <a:pt x="1130" y="0"/>
                  </a:lnTo>
                  <a:lnTo>
                    <a:pt x="1136" y="0"/>
                  </a:lnTo>
                  <a:lnTo>
                    <a:pt x="1142" y="0"/>
                  </a:lnTo>
                  <a:lnTo>
                    <a:pt x="1149" y="0"/>
                  </a:lnTo>
                  <a:lnTo>
                    <a:pt x="1155" y="0"/>
                  </a:lnTo>
                  <a:lnTo>
                    <a:pt x="1162" y="0"/>
                  </a:lnTo>
                  <a:lnTo>
                    <a:pt x="1168" y="0"/>
                  </a:lnTo>
                  <a:lnTo>
                    <a:pt x="1175" y="0"/>
                  </a:lnTo>
                  <a:lnTo>
                    <a:pt x="1181" y="0"/>
                  </a:lnTo>
                  <a:lnTo>
                    <a:pt x="1187" y="0"/>
                  </a:lnTo>
                  <a:lnTo>
                    <a:pt x="1194" y="0"/>
                  </a:lnTo>
                  <a:lnTo>
                    <a:pt x="1200" y="0"/>
                  </a:lnTo>
                  <a:lnTo>
                    <a:pt x="1207" y="0"/>
                  </a:lnTo>
                  <a:lnTo>
                    <a:pt x="1213" y="0"/>
                  </a:lnTo>
                  <a:lnTo>
                    <a:pt x="1219" y="0"/>
                  </a:lnTo>
                  <a:lnTo>
                    <a:pt x="1226" y="0"/>
                  </a:lnTo>
                  <a:lnTo>
                    <a:pt x="1232" y="0"/>
                  </a:lnTo>
                  <a:lnTo>
                    <a:pt x="1239" y="0"/>
                  </a:lnTo>
                  <a:lnTo>
                    <a:pt x="1245" y="0"/>
                  </a:lnTo>
                  <a:lnTo>
                    <a:pt x="1252" y="0"/>
                  </a:lnTo>
                  <a:lnTo>
                    <a:pt x="1258" y="0"/>
                  </a:lnTo>
                  <a:lnTo>
                    <a:pt x="1264" y="0"/>
                  </a:lnTo>
                  <a:lnTo>
                    <a:pt x="1271" y="0"/>
                  </a:lnTo>
                  <a:lnTo>
                    <a:pt x="1277" y="0"/>
                  </a:lnTo>
                  <a:lnTo>
                    <a:pt x="1284" y="0"/>
                  </a:lnTo>
                  <a:lnTo>
                    <a:pt x="1290" y="0"/>
                  </a:lnTo>
                  <a:lnTo>
                    <a:pt x="1297" y="0"/>
                  </a:lnTo>
                  <a:lnTo>
                    <a:pt x="1303" y="0"/>
                  </a:lnTo>
                  <a:lnTo>
                    <a:pt x="1309" y="0"/>
                  </a:lnTo>
                  <a:lnTo>
                    <a:pt x="1316" y="0"/>
                  </a:lnTo>
                  <a:lnTo>
                    <a:pt x="1322" y="0"/>
                  </a:lnTo>
                  <a:lnTo>
                    <a:pt x="1329" y="0"/>
                  </a:lnTo>
                  <a:lnTo>
                    <a:pt x="1335" y="0"/>
                  </a:lnTo>
                  <a:lnTo>
                    <a:pt x="1341" y="0"/>
                  </a:lnTo>
                  <a:lnTo>
                    <a:pt x="1348" y="0"/>
                  </a:lnTo>
                  <a:lnTo>
                    <a:pt x="1354" y="0"/>
                  </a:lnTo>
                  <a:lnTo>
                    <a:pt x="1361" y="0"/>
                  </a:lnTo>
                  <a:lnTo>
                    <a:pt x="1367" y="0"/>
                  </a:lnTo>
                  <a:lnTo>
                    <a:pt x="1374" y="0"/>
                  </a:lnTo>
                  <a:lnTo>
                    <a:pt x="1380" y="0"/>
                  </a:lnTo>
                  <a:lnTo>
                    <a:pt x="1386" y="0"/>
                  </a:lnTo>
                  <a:lnTo>
                    <a:pt x="1393" y="0"/>
                  </a:lnTo>
                  <a:lnTo>
                    <a:pt x="1399" y="0"/>
                  </a:lnTo>
                  <a:lnTo>
                    <a:pt x="1406" y="0"/>
                  </a:lnTo>
                  <a:lnTo>
                    <a:pt x="1412" y="0"/>
                  </a:lnTo>
                  <a:lnTo>
                    <a:pt x="1419" y="0"/>
                  </a:lnTo>
                  <a:lnTo>
                    <a:pt x="1425" y="0"/>
                  </a:lnTo>
                  <a:lnTo>
                    <a:pt x="1431" y="0"/>
                  </a:lnTo>
                  <a:lnTo>
                    <a:pt x="1438" y="0"/>
                  </a:lnTo>
                  <a:lnTo>
                    <a:pt x="1444" y="0"/>
                  </a:lnTo>
                  <a:lnTo>
                    <a:pt x="1451" y="0"/>
                  </a:lnTo>
                  <a:lnTo>
                    <a:pt x="1457" y="0"/>
                  </a:lnTo>
                  <a:lnTo>
                    <a:pt x="1463" y="0"/>
                  </a:lnTo>
                  <a:lnTo>
                    <a:pt x="1470" y="0"/>
                  </a:lnTo>
                  <a:lnTo>
                    <a:pt x="1476" y="0"/>
                  </a:lnTo>
                  <a:lnTo>
                    <a:pt x="1483" y="0"/>
                  </a:lnTo>
                  <a:lnTo>
                    <a:pt x="1489" y="0"/>
                  </a:lnTo>
                  <a:lnTo>
                    <a:pt x="1496" y="0"/>
                  </a:lnTo>
                  <a:lnTo>
                    <a:pt x="1502" y="0"/>
                  </a:lnTo>
                  <a:lnTo>
                    <a:pt x="1508" y="0"/>
                  </a:lnTo>
                  <a:lnTo>
                    <a:pt x="1515" y="0"/>
                  </a:lnTo>
                  <a:lnTo>
                    <a:pt x="1521" y="0"/>
                  </a:lnTo>
                  <a:lnTo>
                    <a:pt x="1528" y="0"/>
                  </a:lnTo>
                  <a:lnTo>
                    <a:pt x="1534" y="0"/>
                  </a:lnTo>
                  <a:lnTo>
                    <a:pt x="1540" y="0"/>
                  </a:lnTo>
                  <a:lnTo>
                    <a:pt x="1547" y="0"/>
                  </a:lnTo>
                  <a:lnTo>
                    <a:pt x="1553" y="0"/>
                  </a:lnTo>
                  <a:lnTo>
                    <a:pt x="1560" y="0"/>
                  </a:lnTo>
                  <a:lnTo>
                    <a:pt x="1566" y="0"/>
                  </a:lnTo>
                  <a:lnTo>
                    <a:pt x="1573" y="0"/>
                  </a:lnTo>
                  <a:lnTo>
                    <a:pt x="1579" y="0"/>
                  </a:lnTo>
                  <a:lnTo>
                    <a:pt x="1585" y="0"/>
                  </a:lnTo>
                  <a:lnTo>
                    <a:pt x="1592" y="0"/>
                  </a:lnTo>
                  <a:lnTo>
                    <a:pt x="1598" y="0"/>
                  </a:lnTo>
                  <a:lnTo>
                    <a:pt x="1605" y="0"/>
                  </a:lnTo>
                  <a:lnTo>
                    <a:pt x="1611" y="0"/>
                  </a:lnTo>
                  <a:lnTo>
                    <a:pt x="1618" y="0"/>
                  </a:lnTo>
                  <a:lnTo>
                    <a:pt x="1624" y="0"/>
                  </a:lnTo>
                  <a:lnTo>
                    <a:pt x="1630" y="0"/>
                  </a:lnTo>
                  <a:lnTo>
                    <a:pt x="1637" y="0"/>
                  </a:lnTo>
                  <a:lnTo>
                    <a:pt x="1643" y="0"/>
                  </a:lnTo>
                  <a:lnTo>
                    <a:pt x="1650" y="0"/>
                  </a:lnTo>
                  <a:lnTo>
                    <a:pt x="1656" y="0"/>
                  </a:lnTo>
                  <a:lnTo>
                    <a:pt x="1662" y="0"/>
                  </a:lnTo>
                  <a:lnTo>
                    <a:pt x="1669" y="0"/>
                  </a:lnTo>
                  <a:lnTo>
                    <a:pt x="1675" y="0"/>
                  </a:lnTo>
                  <a:lnTo>
                    <a:pt x="1682" y="0"/>
                  </a:lnTo>
                  <a:lnTo>
                    <a:pt x="1688" y="0"/>
                  </a:lnTo>
                  <a:lnTo>
                    <a:pt x="1695" y="0"/>
                  </a:lnTo>
                  <a:lnTo>
                    <a:pt x="1701" y="0"/>
                  </a:lnTo>
                  <a:lnTo>
                    <a:pt x="1707" y="0"/>
                  </a:lnTo>
                  <a:lnTo>
                    <a:pt x="1714" y="0"/>
                  </a:lnTo>
                  <a:lnTo>
                    <a:pt x="1720" y="0"/>
                  </a:lnTo>
                  <a:lnTo>
                    <a:pt x="1727" y="0"/>
                  </a:lnTo>
                  <a:lnTo>
                    <a:pt x="1733" y="0"/>
                  </a:lnTo>
                  <a:lnTo>
                    <a:pt x="1740" y="0"/>
                  </a:lnTo>
                  <a:lnTo>
                    <a:pt x="1746" y="0"/>
                  </a:lnTo>
                  <a:lnTo>
                    <a:pt x="1752" y="0"/>
                  </a:lnTo>
                  <a:lnTo>
                    <a:pt x="1759" y="0"/>
                  </a:lnTo>
                  <a:lnTo>
                    <a:pt x="1765" y="0"/>
                  </a:lnTo>
                  <a:lnTo>
                    <a:pt x="1772" y="0"/>
                  </a:lnTo>
                  <a:lnTo>
                    <a:pt x="1778" y="0"/>
                  </a:lnTo>
                  <a:lnTo>
                    <a:pt x="1784" y="0"/>
                  </a:lnTo>
                  <a:lnTo>
                    <a:pt x="1791" y="0"/>
                  </a:lnTo>
                  <a:lnTo>
                    <a:pt x="1797" y="0"/>
                  </a:lnTo>
                  <a:lnTo>
                    <a:pt x="1804" y="0"/>
                  </a:lnTo>
                  <a:lnTo>
                    <a:pt x="1810" y="0"/>
                  </a:lnTo>
                  <a:lnTo>
                    <a:pt x="1817" y="0"/>
                  </a:lnTo>
                  <a:lnTo>
                    <a:pt x="1823" y="0"/>
                  </a:lnTo>
                  <a:lnTo>
                    <a:pt x="1829" y="0"/>
                  </a:lnTo>
                  <a:lnTo>
                    <a:pt x="1836" y="0"/>
                  </a:lnTo>
                  <a:lnTo>
                    <a:pt x="1842" y="0"/>
                  </a:lnTo>
                  <a:lnTo>
                    <a:pt x="1849" y="0"/>
                  </a:lnTo>
                  <a:lnTo>
                    <a:pt x="1855" y="0"/>
                  </a:lnTo>
                  <a:lnTo>
                    <a:pt x="1861" y="0"/>
                  </a:lnTo>
                  <a:lnTo>
                    <a:pt x="1868" y="0"/>
                  </a:lnTo>
                  <a:lnTo>
                    <a:pt x="1874" y="0"/>
                  </a:lnTo>
                  <a:lnTo>
                    <a:pt x="1881" y="0"/>
                  </a:lnTo>
                  <a:lnTo>
                    <a:pt x="1887" y="0"/>
                  </a:lnTo>
                  <a:lnTo>
                    <a:pt x="1894" y="0"/>
                  </a:lnTo>
                  <a:lnTo>
                    <a:pt x="1900" y="0"/>
                  </a:lnTo>
                  <a:lnTo>
                    <a:pt x="1906" y="0"/>
                  </a:lnTo>
                  <a:lnTo>
                    <a:pt x="1913" y="0"/>
                  </a:lnTo>
                  <a:lnTo>
                    <a:pt x="1919" y="0"/>
                  </a:lnTo>
                  <a:lnTo>
                    <a:pt x="1926" y="0"/>
                  </a:lnTo>
                  <a:lnTo>
                    <a:pt x="1932" y="0"/>
                  </a:lnTo>
                  <a:lnTo>
                    <a:pt x="1939" y="0"/>
                  </a:lnTo>
                  <a:lnTo>
                    <a:pt x="1945" y="0"/>
                  </a:lnTo>
                  <a:lnTo>
                    <a:pt x="1951" y="0"/>
                  </a:lnTo>
                  <a:lnTo>
                    <a:pt x="1958" y="0"/>
                  </a:lnTo>
                  <a:lnTo>
                    <a:pt x="1964" y="0"/>
                  </a:lnTo>
                  <a:lnTo>
                    <a:pt x="1971" y="0"/>
                  </a:lnTo>
                  <a:lnTo>
                    <a:pt x="1977" y="0"/>
                  </a:lnTo>
                  <a:lnTo>
                    <a:pt x="1983" y="0"/>
                  </a:lnTo>
                  <a:lnTo>
                    <a:pt x="1990" y="0"/>
                  </a:lnTo>
                  <a:lnTo>
                    <a:pt x="1996" y="0"/>
                  </a:lnTo>
                  <a:lnTo>
                    <a:pt x="2003" y="0"/>
                  </a:lnTo>
                  <a:lnTo>
                    <a:pt x="2009" y="0"/>
                  </a:lnTo>
                  <a:lnTo>
                    <a:pt x="2016" y="0"/>
                  </a:lnTo>
                  <a:lnTo>
                    <a:pt x="2022" y="0"/>
                  </a:lnTo>
                  <a:lnTo>
                    <a:pt x="2028" y="0"/>
                  </a:lnTo>
                  <a:lnTo>
                    <a:pt x="2035" y="0"/>
                  </a:lnTo>
                  <a:lnTo>
                    <a:pt x="2041" y="0"/>
                  </a:lnTo>
                  <a:lnTo>
                    <a:pt x="2048" y="0"/>
                  </a:lnTo>
                  <a:lnTo>
                    <a:pt x="2054" y="0"/>
                  </a:lnTo>
                  <a:lnTo>
                    <a:pt x="2061" y="0"/>
                  </a:lnTo>
                  <a:lnTo>
                    <a:pt x="2067" y="0"/>
                  </a:lnTo>
                  <a:lnTo>
                    <a:pt x="2073" y="0"/>
                  </a:lnTo>
                  <a:lnTo>
                    <a:pt x="2080" y="0"/>
                  </a:lnTo>
                  <a:lnTo>
                    <a:pt x="2086" y="0"/>
                  </a:lnTo>
                  <a:lnTo>
                    <a:pt x="2093" y="0"/>
                  </a:lnTo>
                  <a:lnTo>
                    <a:pt x="2099" y="0"/>
                  </a:lnTo>
                  <a:lnTo>
                    <a:pt x="2105" y="0"/>
                  </a:lnTo>
                  <a:lnTo>
                    <a:pt x="2112" y="0"/>
                  </a:lnTo>
                  <a:lnTo>
                    <a:pt x="2118" y="0"/>
                  </a:lnTo>
                  <a:lnTo>
                    <a:pt x="2125" y="0"/>
                  </a:lnTo>
                  <a:lnTo>
                    <a:pt x="2131" y="0"/>
                  </a:lnTo>
                  <a:lnTo>
                    <a:pt x="2138" y="0"/>
                  </a:lnTo>
                  <a:lnTo>
                    <a:pt x="2144" y="0"/>
                  </a:lnTo>
                  <a:lnTo>
                    <a:pt x="2150" y="0"/>
                  </a:lnTo>
                  <a:lnTo>
                    <a:pt x="2157" y="0"/>
                  </a:lnTo>
                  <a:lnTo>
                    <a:pt x="2163" y="0"/>
                  </a:lnTo>
                  <a:lnTo>
                    <a:pt x="2170" y="0"/>
                  </a:lnTo>
                  <a:lnTo>
                    <a:pt x="2176" y="0"/>
                  </a:lnTo>
                  <a:lnTo>
                    <a:pt x="2182" y="0"/>
                  </a:lnTo>
                  <a:lnTo>
                    <a:pt x="2189" y="0"/>
                  </a:lnTo>
                  <a:lnTo>
                    <a:pt x="2195" y="0"/>
                  </a:lnTo>
                  <a:lnTo>
                    <a:pt x="2202" y="0"/>
                  </a:lnTo>
                  <a:lnTo>
                    <a:pt x="2208" y="0"/>
                  </a:lnTo>
                  <a:lnTo>
                    <a:pt x="2215" y="0"/>
                  </a:lnTo>
                  <a:lnTo>
                    <a:pt x="2221" y="0"/>
                  </a:lnTo>
                  <a:lnTo>
                    <a:pt x="2227" y="0"/>
                  </a:lnTo>
                  <a:lnTo>
                    <a:pt x="2234" y="0"/>
                  </a:lnTo>
                  <a:lnTo>
                    <a:pt x="2240" y="0"/>
                  </a:lnTo>
                  <a:lnTo>
                    <a:pt x="2247" y="0"/>
                  </a:lnTo>
                  <a:lnTo>
                    <a:pt x="2253" y="0"/>
                  </a:lnTo>
                  <a:lnTo>
                    <a:pt x="2260" y="0"/>
                  </a:lnTo>
                  <a:lnTo>
                    <a:pt x="2266" y="0"/>
                  </a:lnTo>
                  <a:lnTo>
                    <a:pt x="2272" y="0"/>
                  </a:lnTo>
                  <a:lnTo>
                    <a:pt x="2279" y="0"/>
                  </a:lnTo>
                  <a:lnTo>
                    <a:pt x="2285" y="0"/>
                  </a:lnTo>
                  <a:lnTo>
                    <a:pt x="2292" y="0"/>
                  </a:lnTo>
                  <a:lnTo>
                    <a:pt x="2298" y="0"/>
                  </a:lnTo>
                  <a:lnTo>
                    <a:pt x="2304" y="0"/>
                  </a:lnTo>
                  <a:lnTo>
                    <a:pt x="2311" y="0"/>
                  </a:lnTo>
                  <a:lnTo>
                    <a:pt x="2317" y="0"/>
                  </a:lnTo>
                  <a:lnTo>
                    <a:pt x="2324" y="0"/>
                  </a:lnTo>
                  <a:lnTo>
                    <a:pt x="2330" y="0"/>
                  </a:lnTo>
                  <a:lnTo>
                    <a:pt x="2337" y="0"/>
                  </a:lnTo>
                  <a:lnTo>
                    <a:pt x="2343" y="0"/>
                  </a:lnTo>
                  <a:lnTo>
                    <a:pt x="2349" y="0"/>
                  </a:lnTo>
                  <a:lnTo>
                    <a:pt x="2356" y="0"/>
                  </a:lnTo>
                  <a:lnTo>
                    <a:pt x="2362" y="0"/>
                  </a:lnTo>
                  <a:lnTo>
                    <a:pt x="2369" y="0"/>
                  </a:lnTo>
                  <a:lnTo>
                    <a:pt x="2375" y="0"/>
                  </a:lnTo>
                  <a:lnTo>
                    <a:pt x="2382" y="0"/>
                  </a:lnTo>
                  <a:lnTo>
                    <a:pt x="2388" y="0"/>
                  </a:lnTo>
                  <a:lnTo>
                    <a:pt x="2394" y="0"/>
                  </a:lnTo>
                  <a:lnTo>
                    <a:pt x="2401" y="0"/>
                  </a:lnTo>
                  <a:lnTo>
                    <a:pt x="2407" y="0"/>
                  </a:lnTo>
                  <a:lnTo>
                    <a:pt x="2414" y="0"/>
                  </a:lnTo>
                  <a:lnTo>
                    <a:pt x="2420" y="0"/>
                  </a:lnTo>
                  <a:lnTo>
                    <a:pt x="2426" y="0"/>
                  </a:lnTo>
                  <a:lnTo>
                    <a:pt x="2433" y="0"/>
                  </a:lnTo>
                  <a:lnTo>
                    <a:pt x="2439" y="0"/>
                  </a:lnTo>
                  <a:lnTo>
                    <a:pt x="2446" y="0"/>
                  </a:lnTo>
                  <a:lnTo>
                    <a:pt x="2452" y="0"/>
                  </a:lnTo>
                  <a:lnTo>
                    <a:pt x="2459" y="0"/>
                  </a:lnTo>
                  <a:lnTo>
                    <a:pt x="2465" y="0"/>
                  </a:lnTo>
                  <a:lnTo>
                    <a:pt x="2471" y="0"/>
                  </a:lnTo>
                  <a:lnTo>
                    <a:pt x="2478" y="0"/>
                  </a:lnTo>
                  <a:lnTo>
                    <a:pt x="2484" y="0"/>
                  </a:lnTo>
                  <a:lnTo>
                    <a:pt x="2491" y="0"/>
                  </a:lnTo>
                  <a:lnTo>
                    <a:pt x="2497" y="0"/>
                  </a:lnTo>
                  <a:lnTo>
                    <a:pt x="2503" y="0"/>
                  </a:lnTo>
                  <a:lnTo>
                    <a:pt x="2510" y="0"/>
                  </a:lnTo>
                  <a:lnTo>
                    <a:pt x="2516" y="0"/>
                  </a:lnTo>
                  <a:lnTo>
                    <a:pt x="2523" y="0"/>
                  </a:lnTo>
                  <a:lnTo>
                    <a:pt x="2529" y="0"/>
                  </a:lnTo>
                  <a:lnTo>
                    <a:pt x="2536" y="0"/>
                  </a:lnTo>
                  <a:lnTo>
                    <a:pt x="2542" y="0"/>
                  </a:lnTo>
                  <a:lnTo>
                    <a:pt x="2548" y="0"/>
                  </a:lnTo>
                  <a:lnTo>
                    <a:pt x="2555" y="0"/>
                  </a:lnTo>
                  <a:lnTo>
                    <a:pt x="2561" y="0"/>
                  </a:lnTo>
                  <a:lnTo>
                    <a:pt x="2568" y="0"/>
                  </a:lnTo>
                  <a:lnTo>
                    <a:pt x="2574" y="0"/>
                  </a:lnTo>
                  <a:lnTo>
                    <a:pt x="2581" y="0"/>
                  </a:lnTo>
                  <a:lnTo>
                    <a:pt x="2587" y="0"/>
                  </a:lnTo>
                  <a:lnTo>
                    <a:pt x="2593" y="0"/>
                  </a:lnTo>
                  <a:lnTo>
                    <a:pt x="2600" y="0"/>
                  </a:lnTo>
                  <a:lnTo>
                    <a:pt x="2606" y="0"/>
                  </a:lnTo>
                  <a:lnTo>
                    <a:pt x="2613" y="0"/>
                  </a:lnTo>
                  <a:lnTo>
                    <a:pt x="2619" y="0"/>
                  </a:lnTo>
                  <a:lnTo>
                    <a:pt x="2625" y="0"/>
                  </a:lnTo>
                  <a:lnTo>
                    <a:pt x="2632" y="0"/>
                  </a:lnTo>
                  <a:lnTo>
                    <a:pt x="2638" y="0"/>
                  </a:lnTo>
                  <a:lnTo>
                    <a:pt x="2645" y="0"/>
                  </a:lnTo>
                  <a:lnTo>
                    <a:pt x="2651" y="0"/>
                  </a:lnTo>
                  <a:lnTo>
                    <a:pt x="2658" y="0"/>
                  </a:lnTo>
                  <a:lnTo>
                    <a:pt x="2664" y="0"/>
                  </a:lnTo>
                  <a:lnTo>
                    <a:pt x="2670" y="0"/>
                  </a:lnTo>
                  <a:lnTo>
                    <a:pt x="2677" y="0"/>
                  </a:lnTo>
                  <a:lnTo>
                    <a:pt x="2683" y="0"/>
                  </a:lnTo>
                  <a:lnTo>
                    <a:pt x="2690" y="0"/>
                  </a:lnTo>
                  <a:lnTo>
                    <a:pt x="2696" y="0"/>
                  </a:lnTo>
                  <a:lnTo>
                    <a:pt x="2703" y="0"/>
                  </a:lnTo>
                  <a:lnTo>
                    <a:pt x="2709" y="0"/>
                  </a:lnTo>
                  <a:lnTo>
                    <a:pt x="2715" y="0"/>
                  </a:lnTo>
                  <a:lnTo>
                    <a:pt x="2722" y="0"/>
                  </a:lnTo>
                  <a:lnTo>
                    <a:pt x="2728" y="0"/>
                  </a:lnTo>
                  <a:lnTo>
                    <a:pt x="2735" y="0"/>
                  </a:lnTo>
                  <a:lnTo>
                    <a:pt x="2741" y="0"/>
                  </a:lnTo>
                  <a:lnTo>
                    <a:pt x="2747" y="0"/>
                  </a:lnTo>
                  <a:lnTo>
                    <a:pt x="2754" y="0"/>
                  </a:lnTo>
                  <a:lnTo>
                    <a:pt x="2760" y="0"/>
                  </a:lnTo>
                  <a:lnTo>
                    <a:pt x="2767" y="0"/>
                  </a:lnTo>
                  <a:lnTo>
                    <a:pt x="2773" y="0"/>
                  </a:lnTo>
                  <a:lnTo>
                    <a:pt x="2780" y="0"/>
                  </a:lnTo>
                  <a:lnTo>
                    <a:pt x="2786" y="0"/>
                  </a:lnTo>
                  <a:lnTo>
                    <a:pt x="2792" y="0"/>
                  </a:lnTo>
                  <a:lnTo>
                    <a:pt x="2799" y="0"/>
                  </a:lnTo>
                  <a:lnTo>
                    <a:pt x="2805" y="0"/>
                  </a:lnTo>
                  <a:lnTo>
                    <a:pt x="2812" y="0"/>
                  </a:lnTo>
                  <a:lnTo>
                    <a:pt x="2818" y="0"/>
                  </a:lnTo>
                  <a:lnTo>
                    <a:pt x="2824" y="0"/>
                  </a:lnTo>
                  <a:lnTo>
                    <a:pt x="2831" y="0"/>
                  </a:lnTo>
                  <a:lnTo>
                    <a:pt x="2837" y="0"/>
                  </a:lnTo>
                  <a:lnTo>
                    <a:pt x="2844" y="0"/>
                  </a:lnTo>
                  <a:lnTo>
                    <a:pt x="2850" y="0"/>
                  </a:lnTo>
                  <a:lnTo>
                    <a:pt x="2857" y="0"/>
                  </a:lnTo>
                  <a:lnTo>
                    <a:pt x="2863" y="0"/>
                  </a:lnTo>
                  <a:lnTo>
                    <a:pt x="2869" y="0"/>
                  </a:lnTo>
                  <a:lnTo>
                    <a:pt x="2876" y="0"/>
                  </a:lnTo>
                  <a:lnTo>
                    <a:pt x="2882" y="0"/>
                  </a:lnTo>
                  <a:lnTo>
                    <a:pt x="2889" y="0"/>
                  </a:lnTo>
                  <a:lnTo>
                    <a:pt x="2895" y="0"/>
                  </a:lnTo>
                  <a:lnTo>
                    <a:pt x="2902" y="0"/>
                  </a:lnTo>
                  <a:lnTo>
                    <a:pt x="2908" y="0"/>
                  </a:lnTo>
                  <a:lnTo>
                    <a:pt x="2914" y="0"/>
                  </a:lnTo>
                  <a:lnTo>
                    <a:pt x="2921" y="0"/>
                  </a:lnTo>
                  <a:lnTo>
                    <a:pt x="2927" y="0"/>
                  </a:lnTo>
                  <a:lnTo>
                    <a:pt x="2934" y="0"/>
                  </a:lnTo>
                  <a:lnTo>
                    <a:pt x="2940" y="0"/>
                  </a:lnTo>
                  <a:lnTo>
                    <a:pt x="2946" y="0"/>
                  </a:lnTo>
                  <a:lnTo>
                    <a:pt x="2953" y="0"/>
                  </a:lnTo>
                  <a:lnTo>
                    <a:pt x="2959" y="0"/>
                  </a:lnTo>
                  <a:lnTo>
                    <a:pt x="2966" y="0"/>
                  </a:lnTo>
                  <a:lnTo>
                    <a:pt x="2972" y="0"/>
                  </a:lnTo>
                  <a:lnTo>
                    <a:pt x="2979" y="0"/>
                  </a:lnTo>
                  <a:lnTo>
                    <a:pt x="2985" y="0"/>
                  </a:lnTo>
                  <a:lnTo>
                    <a:pt x="2991" y="0"/>
                  </a:lnTo>
                  <a:lnTo>
                    <a:pt x="2998" y="0"/>
                  </a:lnTo>
                  <a:lnTo>
                    <a:pt x="3004" y="0"/>
                  </a:lnTo>
                  <a:lnTo>
                    <a:pt x="3011" y="0"/>
                  </a:lnTo>
                  <a:lnTo>
                    <a:pt x="3017" y="0"/>
                  </a:lnTo>
                  <a:lnTo>
                    <a:pt x="3024" y="0"/>
                  </a:lnTo>
                  <a:lnTo>
                    <a:pt x="3030" y="0"/>
                  </a:lnTo>
                  <a:lnTo>
                    <a:pt x="3036" y="0"/>
                  </a:lnTo>
                  <a:lnTo>
                    <a:pt x="3043" y="0"/>
                  </a:lnTo>
                  <a:lnTo>
                    <a:pt x="3049" y="0"/>
                  </a:lnTo>
                  <a:lnTo>
                    <a:pt x="3056" y="0"/>
                  </a:lnTo>
                  <a:lnTo>
                    <a:pt x="3062" y="0"/>
                  </a:lnTo>
                  <a:lnTo>
                    <a:pt x="3068" y="0"/>
                  </a:lnTo>
                  <a:lnTo>
                    <a:pt x="3075" y="0"/>
                  </a:lnTo>
                  <a:lnTo>
                    <a:pt x="3081" y="0"/>
                  </a:lnTo>
                  <a:lnTo>
                    <a:pt x="3088" y="0"/>
                  </a:lnTo>
                  <a:lnTo>
                    <a:pt x="3094" y="0"/>
                  </a:lnTo>
                  <a:lnTo>
                    <a:pt x="3101" y="0"/>
                  </a:lnTo>
                  <a:lnTo>
                    <a:pt x="3107" y="0"/>
                  </a:lnTo>
                  <a:lnTo>
                    <a:pt x="3113" y="0"/>
                  </a:lnTo>
                  <a:lnTo>
                    <a:pt x="3120" y="0"/>
                  </a:lnTo>
                  <a:lnTo>
                    <a:pt x="3126" y="0"/>
                  </a:lnTo>
                  <a:lnTo>
                    <a:pt x="3133" y="0"/>
                  </a:lnTo>
                  <a:lnTo>
                    <a:pt x="3139" y="0"/>
                  </a:lnTo>
                  <a:lnTo>
                    <a:pt x="3145" y="0"/>
                  </a:lnTo>
                  <a:lnTo>
                    <a:pt x="3152" y="0"/>
                  </a:lnTo>
                  <a:lnTo>
                    <a:pt x="3158" y="0"/>
                  </a:lnTo>
                  <a:lnTo>
                    <a:pt x="3165" y="0"/>
                  </a:lnTo>
                  <a:lnTo>
                    <a:pt x="3171" y="0"/>
                  </a:lnTo>
                  <a:lnTo>
                    <a:pt x="3178" y="0"/>
                  </a:lnTo>
                  <a:lnTo>
                    <a:pt x="3184" y="0"/>
                  </a:lnTo>
                  <a:lnTo>
                    <a:pt x="3190" y="0"/>
                  </a:lnTo>
                  <a:lnTo>
                    <a:pt x="3197" y="0"/>
                  </a:lnTo>
                  <a:lnTo>
                    <a:pt x="3203" y="0"/>
                  </a:lnTo>
                  <a:lnTo>
                    <a:pt x="3210" y="0"/>
                  </a:lnTo>
                  <a:lnTo>
                    <a:pt x="3216" y="0"/>
                  </a:lnTo>
                  <a:lnTo>
                    <a:pt x="3223" y="0"/>
                  </a:lnTo>
                  <a:lnTo>
                    <a:pt x="3229" y="0"/>
                  </a:lnTo>
                  <a:lnTo>
                    <a:pt x="3235" y="0"/>
                  </a:lnTo>
                  <a:lnTo>
                    <a:pt x="3242" y="0"/>
                  </a:lnTo>
                  <a:lnTo>
                    <a:pt x="3248" y="0"/>
                  </a:lnTo>
                  <a:lnTo>
                    <a:pt x="3255" y="0"/>
                  </a:lnTo>
                  <a:lnTo>
                    <a:pt x="3261" y="0"/>
                  </a:lnTo>
                  <a:lnTo>
                    <a:pt x="3267" y="0"/>
                  </a:lnTo>
                  <a:lnTo>
                    <a:pt x="3274" y="0"/>
                  </a:lnTo>
                  <a:lnTo>
                    <a:pt x="3280" y="0"/>
                  </a:lnTo>
                  <a:lnTo>
                    <a:pt x="3287" y="0"/>
                  </a:lnTo>
                  <a:lnTo>
                    <a:pt x="3293" y="0"/>
                  </a:lnTo>
                  <a:lnTo>
                    <a:pt x="3300" y="0"/>
                  </a:lnTo>
                  <a:lnTo>
                    <a:pt x="3306" y="0"/>
                  </a:lnTo>
                  <a:lnTo>
                    <a:pt x="3312" y="0"/>
                  </a:lnTo>
                  <a:lnTo>
                    <a:pt x="3319" y="0"/>
                  </a:lnTo>
                  <a:lnTo>
                    <a:pt x="3325" y="0"/>
                  </a:lnTo>
                  <a:lnTo>
                    <a:pt x="3332" y="0"/>
                  </a:lnTo>
                  <a:lnTo>
                    <a:pt x="3338" y="0"/>
                  </a:lnTo>
                  <a:lnTo>
                    <a:pt x="3345" y="0"/>
                  </a:lnTo>
                  <a:lnTo>
                    <a:pt x="3351" y="0"/>
                  </a:lnTo>
                  <a:lnTo>
                    <a:pt x="3357" y="0"/>
                  </a:lnTo>
                  <a:lnTo>
                    <a:pt x="3364" y="0"/>
                  </a:lnTo>
                  <a:lnTo>
                    <a:pt x="3370" y="0"/>
                  </a:lnTo>
                  <a:lnTo>
                    <a:pt x="3377" y="0"/>
                  </a:lnTo>
                  <a:lnTo>
                    <a:pt x="3383" y="0"/>
                  </a:lnTo>
                  <a:lnTo>
                    <a:pt x="3389" y="0"/>
                  </a:lnTo>
                  <a:lnTo>
                    <a:pt x="3396" y="0"/>
                  </a:lnTo>
                  <a:lnTo>
                    <a:pt x="3402" y="0"/>
                  </a:lnTo>
                  <a:lnTo>
                    <a:pt x="3409" y="0"/>
                  </a:lnTo>
                  <a:lnTo>
                    <a:pt x="3415" y="0"/>
                  </a:lnTo>
                  <a:lnTo>
                    <a:pt x="3422" y="0"/>
                  </a:lnTo>
                  <a:lnTo>
                    <a:pt x="3428" y="0"/>
                  </a:lnTo>
                  <a:lnTo>
                    <a:pt x="3434" y="0"/>
                  </a:lnTo>
                  <a:lnTo>
                    <a:pt x="3441" y="0"/>
                  </a:lnTo>
                  <a:lnTo>
                    <a:pt x="3447" y="0"/>
                  </a:lnTo>
                  <a:lnTo>
                    <a:pt x="3454" y="0"/>
                  </a:lnTo>
                  <a:lnTo>
                    <a:pt x="3460" y="0"/>
                  </a:lnTo>
                  <a:lnTo>
                    <a:pt x="3466" y="0"/>
                  </a:lnTo>
                  <a:lnTo>
                    <a:pt x="3473" y="0"/>
                  </a:lnTo>
                  <a:lnTo>
                    <a:pt x="3479" y="0"/>
                  </a:lnTo>
                  <a:lnTo>
                    <a:pt x="3486" y="0"/>
                  </a:lnTo>
                  <a:lnTo>
                    <a:pt x="3492" y="0"/>
                  </a:lnTo>
                  <a:lnTo>
                    <a:pt x="3499" y="0"/>
                  </a:lnTo>
                  <a:lnTo>
                    <a:pt x="3505" y="0"/>
                  </a:lnTo>
                  <a:lnTo>
                    <a:pt x="3511" y="0"/>
                  </a:lnTo>
                  <a:lnTo>
                    <a:pt x="3518" y="0"/>
                  </a:lnTo>
                  <a:lnTo>
                    <a:pt x="3524" y="0"/>
                  </a:lnTo>
                  <a:lnTo>
                    <a:pt x="3531" y="0"/>
                  </a:lnTo>
                  <a:lnTo>
                    <a:pt x="3537" y="0"/>
                  </a:lnTo>
                  <a:lnTo>
                    <a:pt x="3544" y="0"/>
                  </a:lnTo>
                  <a:lnTo>
                    <a:pt x="3550" y="0"/>
                  </a:lnTo>
                  <a:lnTo>
                    <a:pt x="3556" y="0"/>
                  </a:lnTo>
                  <a:lnTo>
                    <a:pt x="3563" y="0"/>
                  </a:lnTo>
                  <a:lnTo>
                    <a:pt x="3569" y="0"/>
                  </a:lnTo>
                  <a:lnTo>
                    <a:pt x="3576" y="0"/>
                  </a:lnTo>
                  <a:lnTo>
                    <a:pt x="3582" y="0"/>
                  </a:lnTo>
                  <a:lnTo>
                    <a:pt x="3588" y="0"/>
                  </a:lnTo>
                  <a:lnTo>
                    <a:pt x="3595" y="0"/>
                  </a:lnTo>
                  <a:lnTo>
                    <a:pt x="3601" y="0"/>
                  </a:lnTo>
                  <a:lnTo>
                    <a:pt x="3608" y="0"/>
                  </a:lnTo>
                  <a:lnTo>
                    <a:pt x="3614" y="0"/>
                  </a:lnTo>
                  <a:lnTo>
                    <a:pt x="3621" y="0"/>
                  </a:lnTo>
                  <a:lnTo>
                    <a:pt x="3627" y="0"/>
                  </a:lnTo>
                  <a:lnTo>
                    <a:pt x="3633" y="0"/>
                  </a:lnTo>
                  <a:lnTo>
                    <a:pt x="3640" y="0"/>
                  </a:lnTo>
                  <a:lnTo>
                    <a:pt x="3646" y="0"/>
                  </a:lnTo>
                  <a:lnTo>
                    <a:pt x="3653" y="0"/>
                  </a:lnTo>
                  <a:lnTo>
                    <a:pt x="3659" y="0"/>
                  </a:lnTo>
                  <a:lnTo>
                    <a:pt x="3666" y="0"/>
                  </a:lnTo>
                  <a:lnTo>
                    <a:pt x="3672" y="0"/>
                  </a:lnTo>
                  <a:lnTo>
                    <a:pt x="3678" y="0"/>
                  </a:lnTo>
                  <a:lnTo>
                    <a:pt x="3685" y="0"/>
                  </a:lnTo>
                  <a:lnTo>
                    <a:pt x="3691" y="0"/>
                  </a:lnTo>
                  <a:lnTo>
                    <a:pt x="3698" y="0"/>
                  </a:lnTo>
                  <a:lnTo>
                    <a:pt x="3704" y="0"/>
                  </a:lnTo>
                  <a:lnTo>
                    <a:pt x="3710" y="0"/>
                  </a:lnTo>
                  <a:lnTo>
                    <a:pt x="3717" y="0"/>
                  </a:lnTo>
                  <a:lnTo>
                    <a:pt x="3723" y="0"/>
                  </a:lnTo>
                  <a:lnTo>
                    <a:pt x="3730" y="0"/>
                  </a:lnTo>
                  <a:lnTo>
                    <a:pt x="3736" y="0"/>
                  </a:lnTo>
                  <a:lnTo>
                    <a:pt x="3743" y="0"/>
                  </a:lnTo>
                  <a:lnTo>
                    <a:pt x="3749" y="0"/>
                  </a:lnTo>
                  <a:lnTo>
                    <a:pt x="3755" y="0"/>
                  </a:lnTo>
                  <a:lnTo>
                    <a:pt x="3762" y="0"/>
                  </a:lnTo>
                  <a:lnTo>
                    <a:pt x="3768" y="0"/>
                  </a:lnTo>
                  <a:lnTo>
                    <a:pt x="3775" y="0"/>
                  </a:lnTo>
                  <a:lnTo>
                    <a:pt x="3781" y="0"/>
                  </a:lnTo>
                  <a:lnTo>
                    <a:pt x="3787" y="0"/>
                  </a:lnTo>
                  <a:lnTo>
                    <a:pt x="3794" y="0"/>
                  </a:lnTo>
                  <a:lnTo>
                    <a:pt x="3800" y="0"/>
                  </a:lnTo>
                  <a:lnTo>
                    <a:pt x="3807" y="0"/>
                  </a:lnTo>
                  <a:lnTo>
                    <a:pt x="3813" y="0"/>
                  </a:lnTo>
                  <a:lnTo>
                    <a:pt x="3820" y="0"/>
                  </a:lnTo>
                  <a:lnTo>
                    <a:pt x="3826" y="0"/>
                  </a:lnTo>
                  <a:lnTo>
                    <a:pt x="3832" y="0"/>
                  </a:lnTo>
                  <a:lnTo>
                    <a:pt x="3839" y="0"/>
                  </a:lnTo>
                  <a:lnTo>
                    <a:pt x="3845" y="0"/>
                  </a:lnTo>
                  <a:lnTo>
                    <a:pt x="3852" y="0"/>
                  </a:lnTo>
                  <a:lnTo>
                    <a:pt x="3858" y="0"/>
                  </a:lnTo>
                  <a:lnTo>
                    <a:pt x="3865" y="0"/>
                  </a:lnTo>
                  <a:lnTo>
                    <a:pt x="3871" y="0"/>
                  </a:lnTo>
                  <a:lnTo>
                    <a:pt x="3877" y="0"/>
                  </a:lnTo>
                  <a:lnTo>
                    <a:pt x="3884" y="0"/>
                  </a:lnTo>
                  <a:lnTo>
                    <a:pt x="3890" y="0"/>
                  </a:lnTo>
                  <a:lnTo>
                    <a:pt x="3897" y="0"/>
                  </a:lnTo>
                  <a:lnTo>
                    <a:pt x="3903" y="0"/>
                  </a:lnTo>
                  <a:lnTo>
                    <a:pt x="3909" y="0"/>
                  </a:lnTo>
                  <a:lnTo>
                    <a:pt x="3916" y="0"/>
                  </a:lnTo>
                  <a:lnTo>
                    <a:pt x="3922" y="0"/>
                  </a:lnTo>
                  <a:lnTo>
                    <a:pt x="3929" y="0"/>
                  </a:lnTo>
                  <a:lnTo>
                    <a:pt x="3935" y="0"/>
                  </a:lnTo>
                  <a:lnTo>
                    <a:pt x="3942" y="0"/>
                  </a:lnTo>
                  <a:lnTo>
                    <a:pt x="3948" y="0"/>
                  </a:lnTo>
                  <a:lnTo>
                    <a:pt x="3954" y="0"/>
                  </a:lnTo>
                  <a:lnTo>
                    <a:pt x="3961" y="0"/>
                  </a:lnTo>
                  <a:lnTo>
                    <a:pt x="3967" y="0"/>
                  </a:lnTo>
                  <a:lnTo>
                    <a:pt x="3974" y="0"/>
                  </a:lnTo>
                </a:path>
              </a:pathLst>
            </a:custGeom>
            <a:noFill/>
            <a:ln w="19050" cmpd="sng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29" name="Rectangle 192"/>
            <p:cNvSpPr>
              <a:spLocks noChangeArrowheads="1"/>
            </p:cNvSpPr>
            <p:nvPr/>
          </p:nvSpPr>
          <p:spPr bwMode="auto">
            <a:xfrm>
              <a:off x="2248" y="739"/>
              <a:ext cx="169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IAE = 237.6971 ISE = 758.425</a:t>
              </a:r>
              <a:endParaRPr lang="en-US" sz="900"/>
            </a:p>
          </p:txBody>
        </p:sp>
        <p:sp>
          <p:nvSpPr>
            <p:cNvPr id="16530" name="Rectangle 193"/>
            <p:cNvSpPr>
              <a:spLocks noChangeArrowheads="1"/>
            </p:cNvSpPr>
            <p:nvPr/>
          </p:nvSpPr>
          <p:spPr bwMode="auto">
            <a:xfrm rot="-5400000">
              <a:off x="691" y="1302"/>
              <a:ext cx="388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temperature</a:t>
              </a:r>
              <a:endParaRPr lang="en-US" sz="900"/>
            </a:p>
          </p:txBody>
        </p:sp>
      </p:grpSp>
      <p:grpSp>
        <p:nvGrpSpPr>
          <p:cNvPr id="16392" name="Group 194"/>
          <p:cNvGrpSpPr>
            <a:grpSpLocks/>
          </p:cNvGrpSpPr>
          <p:nvPr/>
        </p:nvGrpSpPr>
        <p:grpSpPr bwMode="auto">
          <a:xfrm>
            <a:off x="4386263" y="2695575"/>
            <a:ext cx="4203700" cy="2084388"/>
            <a:chOff x="666" y="722"/>
            <a:chExt cx="4453" cy="1395"/>
          </a:xfrm>
        </p:grpSpPr>
        <p:sp>
          <p:nvSpPr>
            <p:cNvPr id="16396" name="Rectangle 195"/>
            <p:cNvSpPr>
              <a:spLocks noChangeArrowheads="1"/>
            </p:cNvSpPr>
            <p:nvPr/>
          </p:nvSpPr>
          <p:spPr bwMode="auto">
            <a:xfrm>
              <a:off x="921" y="873"/>
              <a:ext cx="4062" cy="113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7" name="Rectangle 196"/>
            <p:cNvSpPr>
              <a:spLocks noChangeArrowheads="1"/>
            </p:cNvSpPr>
            <p:nvPr/>
          </p:nvSpPr>
          <p:spPr bwMode="auto">
            <a:xfrm>
              <a:off x="921" y="873"/>
              <a:ext cx="4062" cy="1133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8" name="Line 197"/>
            <p:cNvSpPr>
              <a:spLocks noChangeShapeType="1"/>
            </p:cNvSpPr>
            <p:nvPr/>
          </p:nvSpPr>
          <p:spPr bwMode="auto">
            <a:xfrm>
              <a:off x="921" y="873"/>
              <a:ext cx="406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9" name="Freeform 198"/>
            <p:cNvSpPr>
              <a:spLocks/>
            </p:cNvSpPr>
            <p:nvPr/>
          </p:nvSpPr>
          <p:spPr bwMode="auto">
            <a:xfrm>
              <a:off x="921" y="873"/>
              <a:ext cx="4062" cy="1133"/>
            </a:xfrm>
            <a:custGeom>
              <a:avLst/>
              <a:gdLst>
                <a:gd name="T0" fmla="*/ 0 w 620"/>
                <a:gd name="T1" fmla="*/ 1133 h 173"/>
                <a:gd name="T2" fmla="*/ 4062 w 620"/>
                <a:gd name="T3" fmla="*/ 1133 h 173"/>
                <a:gd name="T4" fmla="*/ 4062 w 620"/>
                <a:gd name="T5" fmla="*/ 0 h 17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0" h="173">
                  <a:moveTo>
                    <a:pt x="0" y="173"/>
                  </a:moveTo>
                  <a:lnTo>
                    <a:pt x="620" y="173"/>
                  </a:lnTo>
                  <a:lnTo>
                    <a:pt x="62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0" name="Line 199"/>
            <p:cNvSpPr>
              <a:spLocks noChangeShapeType="1"/>
            </p:cNvSpPr>
            <p:nvPr/>
          </p:nvSpPr>
          <p:spPr bwMode="auto">
            <a:xfrm flipV="1">
              <a:off x="921" y="873"/>
              <a:ext cx="1" cy="11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1" name="Line 200"/>
            <p:cNvSpPr>
              <a:spLocks noChangeShapeType="1"/>
            </p:cNvSpPr>
            <p:nvPr/>
          </p:nvSpPr>
          <p:spPr bwMode="auto">
            <a:xfrm>
              <a:off x="921" y="2006"/>
              <a:ext cx="406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2" name="Line 201"/>
            <p:cNvSpPr>
              <a:spLocks noChangeShapeType="1"/>
            </p:cNvSpPr>
            <p:nvPr/>
          </p:nvSpPr>
          <p:spPr bwMode="auto">
            <a:xfrm flipV="1">
              <a:off x="921" y="873"/>
              <a:ext cx="1" cy="11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3" name="Line 202"/>
            <p:cNvSpPr>
              <a:spLocks noChangeShapeType="1"/>
            </p:cNvSpPr>
            <p:nvPr/>
          </p:nvSpPr>
          <p:spPr bwMode="auto">
            <a:xfrm flipV="1">
              <a:off x="921" y="1961"/>
              <a:ext cx="1" cy="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4" name="Line 203"/>
            <p:cNvSpPr>
              <a:spLocks noChangeShapeType="1"/>
            </p:cNvSpPr>
            <p:nvPr/>
          </p:nvSpPr>
          <p:spPr bwMode="auto">
            <a:xfrm>
              <a:off x="921" y="873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5" name="Rectangle 204"/>
            <p:cNvSpPr>
              <a:spLocks noChangeArrowheads="1"/>
            </p:cNvSpPr>
            <p:nvPr/>
          </p:nvSpPr>
          <p:spPr bwMode="auto">
            <a:xfrm>
              <a:off x="905" y="2026"/>
              <a:ext cx="67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 sz="900"/>
            </a:p>
          </p:txBody>
        </p:sp>
        <p:sp>
          <p:nvSpPr>
            <p:cNvPr id="16406" name="Line 205"/>
            <p:cNvSpPr>
              <a:spLocks noChangeShapeType="1"/>
            </p:cNvSpPr>
            <p:nvPr/>
          </p:nvSpPr>
          <p:spPr bwMode="auto">
            <a:xfrm flipV="1">
              <a:off x="1328" y="1961"/>
              <a:ext cx="1" cy="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7" name="Line 206"/>
            <p:cNvSpPr>
              <a:spLocks noChangeShapeType="1"/>
            </p:cNvSpPr>
            <p:nvPr/>
          </p:nvSpPr>
          <p:spPr bwMode="auto">
            <a:xfrm>
              <a:off x="1328" y="873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8" name="Rectangle 207"/>
            <p:cNvSpPr>
              <a:spLocks noChangeArrowheads="1"/>
            </p:cNvSpPr>
            <p:nvPr/>
          </p:nvSpPr>
          <p:spPr bwMode="auto">
            <a:xfrm>
              <a:off x="1281" y="2026"/>
              <a:ext cx="135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20</a:t>
              </a:r>
              <a:endParaRPr lang="en-US" sz="900"/>
            </a:p>
          </p:txBody>
        </p:sp>
        <p:sp>
          <p:nvSpPr>
            <p:cNvPr id="16409" name="Line 208"/>
            <p:cNvSpPr>
              <a:spLocks noChangeShapeType="1"/>
            </p:cNvSpPr>
            <p:nvPr/>
          </p:nvSpPr>
          <p:spPr bwMode="auto">
            <a:xfrm flipV="1">
              <a:off x="1734" y="1961"/>
              <a:ext cx="1" cy="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0" name="Line 209"/>
            <p:cNvSpPr>
              <a:spLocks noChangeShapeType="1"/>
            </p:cNvSpPr>
            <p:nvPr/>
          </p:nvSpPr>
          <p:spPr bwMode="auto">
            <a:xfrm>
              <a:off x="1734" y="873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1" name="Rectangle 210"/>
            <p:cNvSpPr>
              <a:spLocks noChangeArrowheads="1"/>
            </p:cNvSpPr>
            <p:nvPr/>
          </p:nvSpPr>
          <p:spPr bwMode="auto">
            <a:xfrm>
              <a:off x="1685" y="2026"/>
              <a:ext cx="135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40</a:t>
              </a:r>
              <a:endParaRPr lang="en-US" sz="900"/>
            </a:p>
          </p:txBody>
        </p:sp>
        <p:sp>
          <p:nvSpPr>
            <p:cNvPr id="16412" name="Line 211"/>
            <p:cNvSpPr>
              <a:spLocks noChangeShapeType="1"/>
            </p:cNvSpPr>
            <p:nvPr/>
          </p:nvSpPr>
          <p:spPr bwMode="auto">
            <a:xfrm flipV="1">
              <a:off x="2140" y="1961"/>
              <a:ext cx="1" cy="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3" name="Line 212"/>
            <p:cNvSpPr>
              <a:spLocks noChangeShapeType="1"/>
            </p:cNvSpPr>
            <p:nvPr/>
          </p:nvSpPr>
          <p:spPr bwMode="auto">
            <a:xfrm>
              <a:off x="2140" y="873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4" name="Rectangle 213"/>
            <p:cNvSpPr>
              <a:spLocks noChangeArrowheads="1"/>
            </p:cNvSpPr>
            <p:nvPr/>
          </p:nvSpPr>
          <p:spPr bwMode="auto">
            <a:xfrm>
              <a:off x="2092" y="2026"/>
              <a:ext cx="135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60</a:t>
              </a:r>
              <a:endParaRPr lang="en-US" sz="900"/>
            </a:p>
          </p:txBody>
        </p:sp>
        <p:sp>
          <p:nvSpPr>
            <p:cNvPr id="16415" name="Line 214"/>
            <p:cNvSpPr>
              <a:spLocks noChangeShapeType="1"/>
            </p:cNvSpPr>
            <p:nvPr/>
          </p:nvSpPr>
          <p:spPr bwMode="auto">
            <a:xfrm flipV="1">
              <a:off x="2546" y="1961"/>
              <a:ext cx="1" cy="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6" name="Line 215"/>
            <p:cNvSpPr>
              <a:spLocks noChangeShapeType="1"/>
            </p:cNvSpPr>
            <p:nvPr/>
          </p:nvSpPr>
          <p:spPr bwMode="auto">
            <a:xfrm>
              <a:off x="2546" y="873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7" name="Rectangle 216"/>
            <p:cNvSpPr>
              <a:spLocks noChangeArrowheads="1"/>
            </p:cNvSpPr>
            <p:nvPr/>
          </p:nvSpPr>
          <p:spPr bwMode="auto">
            <a:xfrm>
              <a:off x="2502" y="2026"/>
              <a:ext cx="135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80</a:t>
              </a:r>
              <a:endParaRPr lang="en-US" sz="900"/>
            </a:p>
          </p:txBody>
        </p:sp>
        <p:sp>
          <p:nvSpPr>
            <p:cNvPr id="16418" name="Line 217"/>
            <p:cNvSpPr>
              <a:spLocks noChangeShapeType="1"/>
            </p:cNvSpPr>
            <p:nvPr/>
          </p:nvSpPr>
          <p:spPr bwMode="auto">
            <a:xfrm flipV="1">
              <a:off x="2952" y="1961"/>
              <a:ext cx="1" cy="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9" name="Line 218"/>
            <p:cNvSpPr>
              <a:spLocks noChangeShapeType="1"/>
            </p:cNvSpPr>
            <p:nvPr/>
          </p:nvSpPr>
          <p:spPr bwMode="auto">
            <a:xfrm>
              <a:off x="2952" y="873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0" name="Rectangle 219"/>
            <p:cNvSpPr>
              <a:spLocks noChangeArrowheads="1"/>
            </p:cNvSpPr>
            <p:nvPr/>
          </p:nvSpPr>
          <p:spPr bwMode="auto">
            <a:xfrm>
              <a:off x="2886" y="2026"/>
              <a:ext cx="202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100</a:t>
              </a:r>
              <a:endParaRPr lang="en-US" sz="900"/>
            </a:p>
          </p:txBody>
        </p:sp>
        <p:sp>
          <p:nvSpPr>
            <p:cNvPr id="16421" name="Line 220"/>
            <p:cNvSpPr>
              <a:spLocks noChangeShapeType="1"/>
            </p:cNvSpPr>
            <p:nvPr/>
          </p:nvSpPr>
          <p:spPr bwMode="auto">
            <a:xfrm flipV="1">
              <a:off x="3358" y="1961"/>
              <a:ext cx="1" cy="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2" name="Line 221"/>
            <p:cNvSpPr>
              <a:spLocks noChangeShapeType="1"/>
            </p:cNvSpPr>
            <p:nvPr/>
          </p:nvSpPr>
          <p:spPr bwMode="auto">
            <a:xfrm>
              <a:off x="3358" y="873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3" name="Rectangle 222"/>
            <p:cNvSpPr>
              <a:spLocks noChangeArrowheads="1"/>
            </p:cNvSpPr>
            <p:nvPr/>
          </p:nvSpPr>
          <p:spPr bwMode="auto">
            <a:xfrm>
              <a:off x="3293" y="2026"/>
              <a:ext cx="202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120</a:t>
              </a:r>
              <a:endParaRPr lang="en-US" sz="900"/>
            </a:p>
          </p:txBody>
        </p:sp>
        <p:sp>
          <p:nvSpPr>
            <p:cNvPr id="16424" name="Line 223"/>
            <p:cNvSpPr>
              <a:spLocks noChangeShapeType="1"/>
            </p:cNvSpPr>
            <p:nvPr/>
          </p:nvSpPr>
          <p:spPr bwMode="auto">
            <a:xfrm flipV="1">
              <a:off x="3765" y="1961"/>
              <a:ext cx="1" cy="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5" name="Line 224"/>
            <p:cNvSpPr>
              <a:spLocks noChangeShapeType="1"/>
            </p:cNvSpPr>
            <p:nvPr/>
          </p:nvSpPr>
          <p:spPr bwMode="auto">
            <a:xfrm>
              <a:off x="3765" y="873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6" name="Rectangle 225"/>
            <p:cNvSpPr>
              <a:spLocks noChangeArrowheads="1"/>
            </p:cNvSpPr>
            <p:nvPr/>
          </p:nvSpPr>
          <p:spPr bwMode="auto">
            <a:xfrm>
              <a:off x="3700" y="2026"/>
              <a:ext cx="20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140</a:t>
              </a:r>
              <a:endParaRPr lang="en-US" sz="900"/>
            </a:p>
          </p:txBody>
        </p:sp>
        <p:sp>
          <p:nvSpPr>
            <p:cNvPr id="16427" name="Line 226"/>
            <p:cNvSpPr>
              <a:spLocks noChangeShapeType="1"/>
            </p:cNvSpPr>
            <p:nvPr/>
          </p:nvSpPr>
          <p:spPr bwMode="auto">
            <a:xfrm flipV="1">
              <a:off x="4171" y="1961"/>
              <a:ext cx="1" cy="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8" name="Line 227"/>
            <p:cNvSpPr>
              <a:spLocks noChangeShapeType="1"/>
            </p:cNvSpPr>
            <p:nvPr/>
          </p:nvSpPr>
          <p:spPr bwMode="auto">
            <a:xfrm>
              <a:off x="4171" y="873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9" name="Rectangle 228"/>
            <p:cNvSpPr>
              <a:spLocks noChangeArrowheads="1"/>
            </p:cNvSpPr>
            <p:nvPr/>
          </p:nvSpPr>
          <p:spPr bwMode="auto">
            <a:xfrm>
              <a:off x="4103" y="2026"/>
              <a:ext cx="202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160</a:t>
              </a:r>
              <a:endParaRPr lang="en-US" sz="900"/>
            </a:p>
          </p:txBody>
        </p:sp>
        <p:sp>
          <p:nvSpPr>
            <p:cNvPr id="16430" name="Line 229"/>
            <p:cNvSpPr>
              <a:spLocks noChangeShapeType="1"/>
            </p:cNvSpPr>
            <p:nvPr/>
          </p:nvSpPr>
          <p:spPr bwMode="auto">
            <a:xfrm flipV="1">
              <a:off x="4577" y="1961"/>
              <a:ext cx="1" cy="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1" name="Line 230"/>
            <p:cNvSpPr>
              <a:spLocks noChangeShapeType="1"/>
            </p:cNvSpPr>
            <p:nvPr/>
          </p:nvSpPr>
          <p:spPr bwMode="auto">
            <a:xfrm>
              <a:off x="4577" y="873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2" name="Rectangle 231"/>
            <p:cNvSpPr>
              <a:spLocks noChangeArrowheads="1"/>
            </p:cNvSpPr>
            <p:nvPr/>
          </p:nvSpPr>
          <p:spPr bwMode="auto">
            <a:xfrm>
              <a:off x="4512" y="2026"/>
              <a:ext cx="202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180</a:t>
              </a:r>
              <a:endParaRPr lang="en-US" sz="900"/>
            </a:p>
          </p:txBody>
        </p:sp>
        <p:sp>
          <p:nvSpPr>
            <p:cNvPr id="16433" name="Line 232"/>
            <p:cNvSpPr>
              <a:spLocks noChangeShapeType="1"/>
            </p:cNvSpPr>
            <p:nvPr/>
          </p:nvSpPr>
          <p:spPr bwMode="auto">
            <a:xfrm flipV="1">
              <a:off x="4983" y="1961"/>
              <a:ext cx="1" cy="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4" name="Line 233"/>
            <p:cNvSpPr>
              <a:spLocks noChangeShapeType="1"/>
            </p:cNvSpPr>
            <p:nvPr/>
          </p:nvSpPr>
          <p:spPr bwMode="auto">
            <a:xfrm>
              <a:off x="4983" y="873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5" name="Rectangle 234"/>
            <p:cNvSpPr>
              <a:spLocks noChangeArrowheads="1"/>
            </p:cNvSpPr>
            <p:nvPr/>
          </p:nvSpPr>
          <p:spPr bwMode="auto">
            <a:xfrm>
              <a:off x="4917" y="2026"/>
              <a:ext cx="202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200</a:t>
              </a:r>
              <a:endParaRPr lang="en-US" sz="900"/>
            </a:p>
          </p:txBody>
        </p:sp>
        <p:sp>
          <p:nvSpPr>
            <p:cNvPr id="16436" name="Line 235"/>
            <p:cNvSpPr>
              <a:spLocks noChangeShapeType="1"/>
            </p:cNvSpPr>
            <p:nvPr/>
          </p:nvSpPr>
          <p:spPr bwMode="auto">
            <a:xfrm>
              <a:off x="921" y="2006"/>
              <a:ext cx="4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7" name="Line 236"/>
            <p:cNvSpPr>
              <a:spLocks noChangeShapeType="1"/>
            </p:cNvSpPr>
            <p:nvPr/>
          </p:nvSpPr>
          <p:spPr bwMode="auto">
            <a:xfrm flipH="1">
              <a:off x="4937" y="200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8" name="Rectangle 237"/>
            <p:cNvSpPr>
              <a:spLocks noChangeArrowheads="1"/>
            </p:cNvSpPr>
            <p:nvPr/>
          </p:nvSpPr>
          <p:spPr bwMode="auto">
            <a:xfrm>
              <a:off x="802" y="1954"/>
              <a:ext cx="135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70</a:t>
              </a:r>
              <a:endParaRPr lang="en-US" sz="900"/>
            </a:p>
          </p:txBody>
        </p:sp>
        <p:sp>
          <p:nvSpPr>
            <p:cNvPr id="16439" name="Line 238"/>
            <p:cNvSpPr>
              <a:spLocks noChangeShapeType="1"/>
            </p:cNvSpPr>
            <p:nvPr/>
          </p:nvSpPr>
          <p:spPr bwMode="auto">
            <a:xfrm>
              <a:off x="921" y="1816"/>
              <a:ext cx="4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0" name="Line 239"/>
            <p:cNvSpPr>
              <a:spLocks noChangeShapeType="1"/>
            </p:cNvSpPr>
            <p:nvPr/>
          </p:nvSpPr>
          <p:spPr bwMode="auto">
            <a:xfrm flipH="1">
              <a:off x="4937" y="181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1" name="Rectangle 240"/>
            <p:cNvSpPr>
              <a:spLocks noChangeArrowheads="1"/>
            </p:cNvSpPr>
            <p:nvPr/>
          </p:nvSpPr>
          <p:spPr bwMode="auto">
            <a:xfrm>
              <a:off x="802" y="1767"/>
              <a:ext cx="135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71</a:t>
              </a:r>
              <a:endParaRPr lang="en-US" sz="900"/>
            </a:p>
          </p:txBody>
        </p:sp>
        <p:sp>
          <p:nvSpPr>
            <p:cNvPr id="16442" name="Line 241"/>
            <p:cNvSpPr>
              <a:spLocks noChangeShapeType="1"/>
            </p:cNvSpPr>
            <p:nvPr/>
          </p:nvSpPr>
          <p:spPr bwMode="auto">
            <a:xfrm>
              <a:off x="921" y="1626"/>
              <a:ext cx="4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3" name="Line 242"/>
            <p:cNvSpPr>
              <a:spLocks noChangeShapeType="1"/>
            </p:cNvSpPr>
            <p:nvPr/>
          </p:nvSpPr>
          <p:spPr bwMode="auto">
            <a:xfrm flipH="1">
              <a:off x="4937" y="162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4" name="Rectangle 243"/>
            <p:cNvSpPr>
              <a:spLocks noChangeArrowheads="1"/>
            </p:cNvSpPr>
            <p:nvPr/>
          </p:nvSpPr>
          <p:spPr bwMode="auto">
            <a:xfrm>
              <a:off x="802" y="1574"/>
              <a:ext cx="135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72</a:t>
              </a:r>
              <a:endParaRPr lang="en-US" sz="900"/>
            </a:p>
          </p:txBody>
        </p:sp>
        <p:sp>
          <p:nvSpPr>
            <p:cNvPr id="16445" name="Line 244"/>
            <p:cNvSpPr>
              <a:spLocks noChangeShapeType="1"/>
            </p:cNvSpPr>
            <p:nvPr/>
          </p:nvSpPr>
          <p:spPr bwMode="auto">
            <a:xfrm>
              <a:off x="921" y="1436"/>
              <a:ext cx="4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6" name="Line 245"/>
            <p:cNvSpPr>
              <a:spLocks noChangeShapeType="1"/>
            </p:cNvSpPr>
            <p:nvPr/>
          </p:nvSpPr>
          <p:spPr bwMode="auto">
            <a:xfrm flipH="1">
              <a:off x="4937" y="143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7" name="Rectangle 246"/>
            <p:cNvSpPr>
              <a:spLocks noChangeArrowheads="1"/>
            </p:cNvSpPr>
            <p:nvPr/>
          </p:nvSpPr>
          <p:spPr bwMode="auto">
            <a:xfrm>
              <a:off x="802" y="1384"/>
              <a:ext cx="135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73</a:t>
              </a:r>
              <a:endParaRPr lang="en-US" sz="900"/>
            </a:p>
          </p:txBody>
        </p:sp>
        <p:sp>
          <p:nvSpPr>
            <p:cNvPr id="16448" name="Line 247"/>
            <p:cNvSpPr>
              <a:spLocks noChangeShapeType="1"/>
            </p:cNvSpPr>
            <p:nvPr/>
          </p:nvSpPr>
          <p:spPr bwMode="auto">
            <a:xfrm>
              <a:off x="921" y="1246"/>
              <a:ext cx="4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9" name="Line 248"/>
            <p:cNvSpPr>
              <a:spLocks noChangeShapeType="1"/>
            </p:cNvSpPr>
            <p:nvPr/>
          </p:nvSpPr>
          <p:spPr bwMode="auto">
            <a:xfrm flipH="1">
              <a:off x="4937" y="124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0" name="Rectangle 249"/>
            <p:cNvSpPr>
              <a:spLocks noChangeArrowheads="1"/>
            </p:cNvSpPr>
            <p:nvPr/>
          </p:nvSpPr>
          <p:spPr bwMode="auto">
            <a:xfrm>
              <a:off x="802" y="1194"/>
              <a:ext cx="135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74</a:t>
              </a:r>
              <a:endParaRPr lang="en-US" sz="900"/>
            </a:p>
          </p:txBody>
        </p:sp>
        <p:sp>
          <p:nvSpPr>
            <p:cNvPr id="16451" name="Line 250"/>
            <p:cNvSpPr>
              <a:spLocks noChangeShapeType="1"/>
            </p:cNvSpPr>
            <p:nvPr/>
          </p:nvSpPr>
          <p:spPr bwMode="auto">
            <a:xfrm>
              <a:off x="921" y="1056"/>
              <a:ext cx="4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2" name="Line 251"/>
            <p:cNvSpPr>
              <a:spLocks noChangeShapeType="1"/>
            </p:cNvSpPr>
            <p:nvPr/>
          </p:nvSpPr>
          <p:spPr bwMode="auto">
            <a:xfrm flipH="1">
              <a:off x="4937" y="10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3" name="Rectangle 252"/>
            <p:cNvSpPr>
              <a:spLocks noChangeArrowheads="1"/>
            </p:cNvSpPr>
            <p:nvPr/>
          </p:nvSpPr>
          <p:spPr bwMode="auto">
            <a:xfrm>
              <a:off x="802" y="1004"/>
              <a:ext cx="135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75</a:t>
              </a:r>
              <a:endParaRPr lang="en-US" sz="900"/>
            </a:p>
          </p:txBody>
        </p:sp>
        <p:sp>
          <p:nvSpPr>
            <p:cNvPr id="16454" name="Line 253"/>
            <p:cNvSpPr>
              <a:spLocks noChangeShapeType="1"/>
            </p:cNvSpPr>
            <p:nvPr/>
          </p:nvSpPr>
          <p:spPr bwMode="auto">
            <a:xfrm>
              <a:off x="921" y="873"/>
              <a:ext cx="4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5" name="Line 254"/>
            <p:cNvSpPr>
              <a:spLocks noChangeShapeType="1"/>
            </p:cNvSpPr>
            <p:nvPr/>
          </p:nvSpPr>
          <p:spPr bwMode="auto">
            <a:xfrm flipH="1">
              <a:off x="4937" y="873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6" name="Rectangle 255"/>
            <p:cNvSpPr>
              <a:spLocks noChangeArrowheads="1"/>
            </p:cNvSpPr>
            <p:nvPr/>
          </p:nvSpPr>
          <p:spPr bwMode="auto">
            <a:xfrm>
              <a:off x="802" y="821"/>
              <a:ext cx="135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76</a:t>
              </a:r>
              <a:endParaRPr lang="en-US" sz="900"/>
            </a:p>
          </p:txBody>
        </p:sp>
        <p:sp>
          <p:nvSpPr>
            <p:cNvPr id="16457" name="Line 256"/>
            <p:cNvSpPr>
              <a:spLocks noChangeShapeType="1"/>
            </p:cNvSpPr>
            <p:nvPr/>
          </p:nvSpPr>
          <p:spPr bwMode="auto">
            <a:xfrm>
              <a:off x="921" y="873"/>
              <a:ext cx="406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8" name="Freeform 257"/>
            <p:cNvSpPr>
              <a:spLocks/>
            </p:cNvSpPr>
            <p:nvPr/>
          </p:nvSpPr>
          <p:spPr bwMode="auto">
            <a:xfrm>
              <a:off x="921" y="873"/>
              <a:ext cx="4062" cy="1133"/>
            </a:xfrm>
            <a:custGeom>
              <a:avLst/>
              <a:gdLst>
                <a:gd name="T0" fmla="*/ 0 w 620"/>
                <a:gd name="T1" fmla="*/ 1133 h 173"/>
                <a:gd name="T2" fmla="*/ 4062 w 620"/>
                <a:gd name="T3" fmla="*/ 1133 h 173"/>
                <a:gd name="T4" fmla="*/ 4062 w 620"/>
                <a:gd name="T5" fmla="*/ 0 h 17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0" h="173">
                  <a:moveTo>
                    <a:pt x="0" y="173"/>
                  </a:moveTo>
                  <a:lnTo>
                    <a:pt x="620" y="173"/>
                  </a:lnTo>
                  <a:lnTo>
                    <a:pt x="62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9" name="Line 258"/>
            <p:cNvSpPr>
              <a:spLocks noChangeShapeType="1"/>
            </p:cNvSpPr>
            <p:nvPr/>
          </p:nvSpPr>
          <p:spPr bwMode="auto">
            <a:xfrm flipV="1">
              <a:off x="921" y="873"/>
              <a:ext cx="1" cy="11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0" name="Freeform 259"/>
            <p:cNvSpPr>
              <a:spLocks/>
            </p:cNvSpPr>
            <p:nvPr/>
          </p:nvSpPr>
          <p:spPr bwMode="auto">
            <a:xfrm>
              <a:off x="921" y="1056"/>
              <a:ext cx="826" cy="40"/>
            </a:xfrm>
            <a:custGeom>
              <a:avLst/>
              <a:gdLst>
                <a:gd name="T0" fmla="*/ 13 w 826"/>
                <a:gd name="T1" fmla="*/ 0 h 40"/>
                <a:gd name="T2" fmla="*/ 33 w 826"/>
                <a:gd name="T3" fmla="*/ 0 h 40"/>
                <a:gd name="T4" fmla="*/ 53 w 826"/>
                <a:gd name="T5" fmla="*/ 0 h 40"/>
                <a:gd name="T6" fmla="*/ 72 w 826"/>
                <a:gd name="T7" fmla="*/ 0 h 40"/>
                <a:gd name="T8" fmla="*/ 92 w 826"/>
                <a:gd name="T9" fmla="*/ 0 h 40"/>
                <a:gd name="T10" fmla="*/ 112 w 826"/>
                <a:gd name="T11" fmla="*/ 0 h 40"/>
                <a:gd name="T12" fmla="*/ 131 w 826"/>
                <a:gd name="T13" fmla="*/ 0 h 40"/>
                <a:gd name="T14" fmla="*/ 151 w 826"/>
                <a:gd name="T15" fmla="*/ 0 h 40"/>
                <a:gd name="T16" fmla="*/ 171 w 826"/>
                <a:gd name="T17" fmla="*/ 0 h 40"/>
                <a:gd name="T18" fmla="*/ 190 w 826"/>
                <a:gd name="T19" fmla="*/ 0 h 40"/>
                <a:gd name="T20" fmla="*/ 210 w 826"/>
                <a:gd name="T21" fmla="*/ 0 h 40"/>
                <a:gd name="T22" fmla="*/ 230 w 826"/>
                <a:gd name="T23" fmla="*/ 0 h 40"/>
                <a:gd name="T24" fmla="*/ 249 w 826"/>
                <a:gd name="T25" fmla="*/ 0 h 40"/>
                <a:gd name="T26" fmla="*/ 269 w 826"/>
                <a:gd name="T27" fmla="*/ 0 h 40"/>
                <a:gd name="T28" fmla="*/ 289 w 826"/>
                <a:gd name="T29" fmla="*/ 0 h 40"/>
                <a:gd name="T30" fmla="*/ 308 w 826"/>
                <a:gd name="T31" fmla="*/ 0 h 40"/>
                <a:gd name="T32" fmla="*/ 328 w 826"/>
                <a:gd name="T33" fmla="*/ 0 h 40"/>
                <a:gd name="T34" fmla="*/ 348 w 826"/>
                <a:gd name="T35" fmla="*/ 0 h 40"/>
                <a:gd name="T36" fmla="*/ 367 w 826"/>
                <a:gd name="T37" fmla="*/ 0 h 40"/>
                <a:gd name="T38" fmla="*/ 387 w 826"/>
                <a:gd name="T39" fmla="*/ 0 h 40"/>
                <a:gd name="T40" fmla="*/ 407 w 826"/>
                <a:gd name="T41" fmla="*/ 0 h 40"/>
                <a:gd name="T42" fmla="*/ 426 w 826"/>
                <a:gd name="T43" fmla="*/ 0 h 40"/>
                <a:gd name="T44" fmla="*/ 446 w 826"/>
                <a:gd name="T45" fmla="*/ 0 h 40"/>
                <a:gd name="T46" fmla="*/ 465 w 826"/>
                <a:gd name="T47" fmla="*/ 0 h 40"/>
                <a:gd name="T48" fmla="*/ 485 w 826"/>
                <a:gd name="T49" fmla="*/ 0 h 40"/>
                <a:gd name="T50" fmla="*/ 505 w 826"/>
                <a:gd name="T51" fmla="*/ 0 h 40"/>
                <a:gd name="T52" fmla="*/ 524 w 826"/>
                <a:gd name="T53" fmla="*/ 0 h 40"/>
                <a:gd name="T54" fmla="*/ 544 w 826"/>
                <a:gd name="T55" fmla="*/ 0 h 40"/>
                <a:gd name="T56" fmla="*/ 564 w 826"/>
                <a:gd name="T57" fmla="*/ 0 h 40"/>
                <a:gd name="T58" fmla="*/ 583 w 826"/>
                <a:gd name="T59" fmla="*/ 0 h 40"/>
                <a:gd name="T60" fmla="*/ 603 w 826"/>
                <a:gd name="T61" fmla="*/ 0 h 40"/>
                <a:gd name="T62" fmla="*/ 623 w 826"/>
                <a:gd name="T63" fmla="*/ 0 h 40"/>
                <a:gd name="T64" fmla="*/ 642 w 826"/>
                <a:gd name="T65" fmla="*/ 0 h 40"/>
                <a:gd name="T66" fmla="*/ 662 w 826"/>
                <a:gd name="T67" fmla="*/ 0 h 40"/>
                <a:gd name="T68" fmla="*/ 682 w 826"/>
                <a:gd name="T69" fmla="*/ 0 h 40"/>
                <a:gd name="T70" fmla="*/ 701 w 826"/>
                <a:gd name="T71" fmla="*/ 0 h 40"/>
                <a:gd name="T72" fmla="*/ 721 w 826"/>
                <a:gd name="T73" fmla="*/ 0 h 40"/>
                <a:gd name="T74" fmla="*/ 741 w 826"/>
                <a:gd name="T75" fmla="*/ 0 h 40"/>
                <a:gd name="T76" fmla="*/ 760 w 826"/>
                <a:gd name="T77" fmla="*/ 0 h 40"/>
                <a:gd name="T78" fmla="*/ 780 w 826"/>
                <a:gd name="T79" fmla="*/ 0 h 40"/>
                <a:gd name="T80" fmla="*/ 800 w 826"/>
                <a:gd name="T81" fmla="*/ 0 h 40"/>
                <a:gd name="T82" fmla="*/ 813 w 826"/>
                <a:gd name="T83" fmla="*/ 20 h 4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826" h="40">
                  <a:moveTo>
                    <a:pt x="0" y="0"/>
                  </a:moveTo>
                  <a:lnTo>
                    <a:pt x="7" y="0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6" y="0"/>
                  </a:lnTo>
                  <a:lnTo>
                    <a:pt x="53" y="0"/>
                  </a:lnTo>
                  <a:lnTo>
                    <a:pt x="59" y="0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79" y="0"/>
                  </a:lnTo>
                  <a:lnTo>
                    <a:pt x="85" y="0"/>
                  </a:lnTo>
                  <a:lnTo>
                    <a:pt x="92" y="0"/>
                  </a:lnTo>
                  <a:lnTo>
                    <a:pt x="99" y="0"/>
                  </a:lnTo>
                  <a:lnTo>
                    <a:pt x="105" y="0"/>
                  </a:lnTo>
                  <a:lnTo>
                    <a:pt x="112" y="0"/>
                  </a:lnTo>
                  <a:lnTo>
                    <a:pt x="118" y="0"/>
                  </a:lnTo>
                  <a:lnTo>
                    <a:pt x="125" y="0"/>
                  </a:lnTo>
                  <a:lnTo>
                    <a:pt x="131" y="0"/>
                  </a:lnTo>
                  <a:lnTo>
                    <a:pt x="138" y="0"/>
                  </a:lnTo>
                  <a:lnTo>
                    <a:pt x="144" y="0"/>
                  </a:lnTo>
                  <a:lnTo>
                    <a:pt x="151" y="0"/>
                  </a:lnTo>
                  <a:lnTo>
                    <a:pt x="158" y="0"/>
                  </a:lnTo>
                  <a:lnTo>
                    <a:pt x="164" y="0"/>
                  </a:lnTo>
                  <a:lnTo>
                    <a:pt x="171" y="0"/>
                  </a:lnTo>
                  <a:lnTo>
                    <a:pt x="177" y="0"/>
                  </a:lnTo>
                  <a:lnTo>
                    <a:pt x="184" y="0"/>
                  </a:lnTo>
                  <a:lnTo>
                    <a:pt x="190" y="0"/>
                  </a:lnTo>
                  <a:lnTo>
                    <a:pt x="197" y="0"/>
                  </a:lnTo>
                  <a:lnTo>
                    <a:pt x="203" y="0"/>
                  </a:lnTo>
                  <a:lnTo>
                    <a:pt x="210" y="0"/>
                  </a:lnTo>
                  <a:lnTo>
                    <a:pt x="217" y="0"/>
                  </a:lnTo>
                  <a:lnTo>
                    <a:pt x="223" y="0"/>
                  </a:lnTo>
                  <a:lnTo>
                    <a:pt x="230" y="0"/>
                  </a:lnTo>
                  <a:lnTo>
                    <a:pt x="236" y="0"/>
                  </a:lnTo>
                  <a:lnTo>
                    <a:pt x="243" y="0"/>
                  </a:lnTo>
                  <a:lnTo>
                    <a:pt x="249" y="0"/>
                  </a:lnTo>
                  <a:lnTo>
                    <a:pt x="256" y="0"/>
                  </a:lnTo>
                  <a:lnTo>
                    <a:pt x="262" y="0"/>
                  </a:lnTo>
                  <a:lnTo>
                    <a:pt x="269" y="0"/>
                  </a:lnTo>
                  <a:lnTo>
                    <a:pt x="275" y="0"/>
                  </a:lnTo>
                  <a:lnTo>
                    <a:pt x="282" y="0"/>
                  </a:lnTo>
                  <a:lnTo>
                    <a:pt x="289" y="0"/>
                  </a:lnTo>
                  <a:lnTo>
                    <a:pt x="295" y="0"/>
                  </a:lnTo>
                  <a:lnTo>
                    <a:pt x="302" y="0"/>
                  </a:lnTo>
                  <a:lnTo>
                    <a:pt x="308" y="0"/>
                  </a:lnTo>
                  <a:lnTo>
                    <a:pt x="315" y="0"/>
                  </a:lnTo>
                  <a:lnTo>
                    <a:pt x="321" y="0"/>
                  </a:lnTo>
                  <a:lnTo>
                    <a:pt x="328" y="0"/>
                  </a:lnTo>
                  <a:lnTo>
                    <a:pt x="334" y="0"/>
                  </a:lnTo>
                  <a:lnTo>
                    <a:pt x="341" y="0"/>
                  </a:lnTo>
                  <a:lnTo>
                    <a:pt x="348" y="0"/>
                  </a:lnTo>
                  <a:lnTo>
                    <a:pt x="354" y="0"/>
                  </a:lnTo>
                  <a:lnTo>
                    <a:pt x="361" y="0"/>
                  </a:lnTo>
                  <a:lnTo>
                    <a:pt x="367" y="0"/>
                  </a:lnTo>
                  <a:lnTo>
                    <a:pt x="374" y="0"/>
                  </a:lnTo>
                  <a:lnTo>
                    <a:pt x="380" y="0"/>
                  </a:lnTo>
                  <a:lnTo>
                    <a:pt x="387" y="0"/>
                  </a:lnTo>
                  <a:lnTo>
                    <a:pt x="393" y="0"/>
                  </a:lnTo>
                  <a:lnTo>
                    <a:pt x="400" y="0"/>
                  </a:lnTo>
                  <a:lnTo>
                    <a:pt x="407" y="0"/>
                  </a:lnTo>
                  <a:lnTo>
                    <a:pt x="413" y="0"/>
                  </a:lnTo>
                  <a:lnTo>
                    <a:pt x="420" y="0"/>
                  </a:lnTo>
                  <a:lnTo>
                    <a:pt x="426" y="0"/>
                  </a:lnTo>
                  <a:lnTo>
                    <a:pt x="433" y="0"/>
                  </a:lnTo>
                  <a:lnTo>
                    <a:pt x="439" y="0"/>
                  </a:lnTo>
                  <a:lnTo>
                    <a:pt x="446" y="0"/>
                  </a:lnTo>
                  <a:lnTo>
                    <a:pt x="452" y="0"/>
                  </a:lnTo>
                  <a:lnTo>
                    <a:pt x="459" y="0"/>
                  </a:lnTo>
                  <a:lnTo>
                    <a:pt x="465" y="0"/>
                  </a:lnTo>
                  <a:lnTo>
                    <a:pt x="472" y="0"/>
                  </a:lnTo>
                  <a:lnTo>
                    <a:pt x="479" y="0"/>
                  </a:lnTo>
                  <a:lnTo>
                    <a:pt x="485" y="0"/>
                  </a:lnTo>
                  <a:lnTo>
                    <a:pt x="492" y="0"/>
                  </a:lnTo>
                  <a:lnTo>
                    <a:pt x="498" y="0"/>
                  </a:lnTo>
                  <a:lnTo>
                    <a:pt x="505" y="0"/>
                  </a:lnTo>
                  <a:lnTo>
                    <a:pt x="511" y="0"/>
                  </a:lnTo>
                  <a:lnTo>
                    <a:pt x="518" y="0"/>
                  </a:lnTo>
                  <a:lnTo>
                    <a:pt x="524" y="0"/>
                  </a:lnTo>
                  <a:lnTo>
                    <a:pt x="531" y="0"/>
                  </a:lnTo>
                  <a:lnTo>
                    <a:pt x="538" y="0"/>
                  </a:lnTo>
                  <a:lnTo>
                    <a:pt x="544" y="0"/>
                  </a:lnTo>
                  <a:lnTo>
                    <a:pt x="551" y="0"/>
                  </a:lnTo>
                  <a:lnTo>
                    <a:pt x="557" y="0"/>
                  </a:lnTo>
                  <a:lnTo>
                    <a:pt x="564" y="0"/>
                  </a:lnTo>
                  <a:lnTo>
                    <a:pt x="570" y="0"/>
                  </a:lnTo>
                  <a:lnTo>
                    <a:pt x="577" y="0"/>
                  </a:lnTo>
                  <a:lnTo>
                    <a:pt x="583" y="0"/>
                  </a:lnTo>
                  <a:lnTo>
                    <a:pt x="590" y="0"/>
                  </a:lnTo>
                  <a:lnTo>
                    <a:pt x="596" y="0"/>
                  </a:lnTo>
                  <a:lnTo>
                    <a:pt x="603" y="0"/>
                  </a:lnTo>
                  <a:lnTo>
                    <a:pt x="610" y="0"/>
                  </a:lnTo>
                  <a:lnTo>
                    <a:pt x="616" y="0"/>
                  </a:lnTo>
                  <a:lnTo>
                    <a:pt x="623" y="0"/>
                  </a:lnTo>
                  <a:lnTo>
                    <a:pt x="629" y="0"/>
                  </a:lnTo>
                  <a:lnTo>
                    <a:pt x="636" y="0"/>
                  </a:lnTo>
                  <a:lnTo>
                    <a:pt x="642" y="0"/>
                  </a:lnTo>
                  <a:lnTo>
                    <a:pt x="649" y="0"/>
                  </a:lnTo>
                  <a:lnTo>
                    <a:pt x="655" y="0"/>
                  </a:lnTo>
                  <a:lnTo>
                    <a:pt x="662" y="0"/>
                  </a:lnTo>
                  <a:lnTo>
                    <a:pt x="669" y="0"/>
                  </a:lnTo>
                  <a:lnTo>
                    <a:pt x="675" y="0"/>
                  </a:lnTo>
                  <a:lnTo>
                    <a:pt x="682" y="0"/>
                  </a:lnTo>
                  <a:lnTo>
                    <a:pt x="688" y="0"/>
                  </a:lnTo>
                  <a:lnTo>
                    <a:pt x="695" y="0"/>
                  </a:lnTo>
                  <a:lnTo>
                    <a:pt x="701" y="0"/>
                  </a:lnTo>
                  <a:lnTo>
                    <a:pt x="708" y="0"/>
                  </a:lnTo>
                  <a:lnTo>
                    <a:pt x="714" y="0"/>
                  </a:lnTo>
                  <a:lnTo>
                    <a:pt x="721" y="0"/>
                  </a:lnTo>
                  <a:lnTo>
                    <a:pt x="728" y="0"/>
                  </a:lnTo>
                  <a:lnTo>
                    <a:pt x="734" y="0"/>
                  </a:lnTo>
                  <a:lnTo>
                    <a:pt x="741" y="0"/>
                  </a:lnTo>
                  <a:lnTo>
                    <a:pt x="747" y="0"/>
                  </a:lnTo>
                  <a:lnTo>
                    <a:pt x="754" y="0"/>
                  </a:lnTo>
                  <a:lnTo>
                    <a:pt x="760" y="0"/>
                  </a:lnTo>
                  <a:lnTo>
                    <a:pt x="767" y="0"/>
                  </a:lnTo>
                  <a:lnTo>
                    <a:pt x="773" y="0"/>
                  </a:lnTo>
                  <a:lnTo>
                    <a:pt x="780" y="0"/>
                  </a:lnTo>
                  <a:lnTo>
                    <a:pt x="786" y="0"/>
                  </a:lnTo>
                  <a:lnTo>
                    <a:pt x="793" y="0"/>
                  </a:lnTo>
                  <a:lnTo>
                    <a:pt x="800" y="0"/>
                  </a:lnTo>
                  <a:lnTo>
                    <a:pt x="806" y="0"/>
                  </a:lnTo>
                  <a:lnTo>
                    <a:pt x="813" y="7"/>
                  </a:lnTo>
                  <a:lnTo>
                    <a:pt x="813" y="20"/>
                  </a:lnTo>
                  <a:lnTo>
                    <a:pt x="826" y="33"/>
                  </a:lnTo>
                  <a:lnTo>
                    <a:pt x="826" y="40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1" name="Freeform 260"/>
            <p:cNvSpPr>
              <a:spLocks/>
            </p:cNvSpPr>
            <p:nvPr/>
          </p:nvSpPr>
          <p:spPr bwMode="auto">
            <a:xfrm>
              <a:off x="1747" y="991"/>
              <a:ext cx="832" cy="170"/>
            </a:xfrm>
            <a:custGeom>
              <a:avLst/>
              <a:gdLst>
                <a:gd name="T0" fmla="*/ 13 w 832"/>
                <a:gd name="T1" fmla="*/ 131 h 170"/>
                <a:gd name="T2" fmla="*/ 33 w 832"/>
                <a:gd name="T3" fmla="*/ 144 h 170"/>
                <a:gd name="T4" fmla="*/ 52 w 832"/>
                <a:gd name="T5" fmla="*/ 157 h 170"/>
                <a:gd name="T6" fmla="*/ 72 w 832"/>
                <a:gd name="T7" fmla="*/ 164 h 170"/>
                <a:gd name="T8" fmla="*/ 92 w 832"/>
                <a:gd name="T9" fmla="*/ 170 h 170"/>
                <a:gd name="T10" fmla="*/ 111 w 832"/>
                <a:gd name="T11" fmla="*/ 170 h 170"/>
                <a:gd name="T12" fmla="*/ 131 w 832"/>
                <a:gd name="T13" fmla="*/ 170 h 170"/>
                <a:gd name="T14" fmla="*/ 150 w 832"/>
                <a:gd name="T15" fmla="*/ 164 h 170"/>
                <a:gd name="T16" fmla="*/ 170 w 832"/>
                <a:gd name="T17" fmla="*/ 157 h 170"/>
                <a:gd name="T18" fmla="*/ 190 w 832"/>
                <a:gd name="T19" fmla="*/ 157 h 170"/>
                <a:gd name="T20" fmla="*/ 209 w 832"/>
                <a:gd name="T21" fmla="*/ 151 h 170"/>
                <a:gd name="T22" fmla="*/ 229 w 832"/>
                <a:gd name="T23" fmla="*/ 144 h 170"/>
                <a:gd name="T24" fmla="*/ 249 w 832"/>
                <a:gd name="T25" fmla="*/ 137 h 170"/>
                <a:gd name="T26" fmla="*/ 268 w 832"/>
                <a:gd name="T27" fmla="*/ 137 h 170"/>
                <a:gd name="T28" fmla="*/ 288 w 832"/>
                <a:gd name="T29" fmla="*/ 131 h 170"/>
                <a:gd name="T30" fmla="*/ 308 w 832"/>
                <a:gd name="T31" fmla="*/ 124 h 170"/>
                <a:gd name="T32" fmla="*/ 327 w 832"/>
                <a:gd name="T33" fmla="*/ 118 h 170"/>
                <a:gd name="T34" fmla="*/ 347 w 832"/>
                <a:gd name="T35" fmla="*/ 118 h 170"/>
                <a:gd name="T36" fmla="*/ 367 w 832"/>
                <a:gd name="T37" fmla="*/ 111 h 170"/>
                <a:gd name="T38" fmla="*/ 386 w 832"/>
                <a:gd name="T39" fmla="*/ 105 h 170"/>
                <a:gd name="T40" fmla="*/ 406 w 832"/>
                <a:gd name="T41" fmla="*/ 98 h 170"/>
                <a:gd name="T42" fmla="*/ 426 w 832"/>
                <a:gd name="T43" fmla="*/ 92 h 170"/>
                <a:gd name="T44" fmla="*/ 445 w 832"/>
                <a:gd name="T45" fmla="*/ 85 h 170"/>
                <a:gd name="T46" fmla="*/ 465 w 832"/>
                <a:gd name="T47" fmla="*/ 79 h 170"/>
                <a:gd name="T48" fmla="*/ 485 w 832"/>
                <a:gd name="T49" fmla="*/ 72 h 170"/>
                <a:gd name="T50" fmla="*/ 504 w 832"/>
                <a:gd name="T51" fmla="*/ 65 h 170"/>
                <a:gd name="T52" fmla="*/ 524 w 832"/>
                <a:gd name="T53" fmla="*/ 65 h 170"/>
                <a:gd name="T54" fmla="*/ 544 w 832"/>
                <a:gd name="T55" fmla="*/ 59 h 170"/>
                <a:gd name="T56" fmla="*/ 563 w 832"/>
                <a:gd name="T57" fmla="*/ 52 h 170"/>
                <a:gd name="T58" fmla="*/ 583 w 832"/>
                <a:gd name="T59" fmla="*/ 46 h 170"/>
                <a:gd name="T60" fmla="*/ 603 w 832"/>
                <a:gd name="T61" fmla="*/ 39 h 170"/>
                <a:gd name="T62" fmla="*/ 622 w 832"/>
                <a:gd name="T63" fmla="*/ 39 h 170"/>
                <a:gd name="T64" fmla="*/ 642 w 832"/>
                <a:gd name="T65" fmla="*/ 33 h 170"/>
                <a:gd name="T66" fmla="*/ 661 w 832"/>
                <a:gd name="T67" fmla="*/ 26 h 170"/>
                <a:gd name="T68" fmla="*/ 681 w 832"/>
                <a:gd name="T69" fmla="*/ 26 h 170"/>
                <a:gd name="T70" fmla="*/ 701 w 832"/>
                <a:gd name="T71" fmla="*/ 20 h 170"/>
                <a:gd name="T72" fmla="*/ 720 w 832"/>
                <a:gd name="T73" fmla="*/ 20 h 170"/>
                <a:gd name="T74" fmla="*/ 740 w 832"/>
                <a:gd name="T75" fmla="*/ 13 h 170"/>
                <a:gd name="T76" fmla="*/ 760 w 832"/>
                <a:gd name="T77" fmla="*/ 13 h 170"/>
                <a:gd name="T78" fmla="*/ 779 w 832"/>
                <a:gd name="T79" fmla="*/ 6 h 170"/>
                <a:gd name="T80" fmla="*/ 799 w 832"/>
                <a:gd name="T81" fmla="*/ 6 h 170"/>
                <a:gd name="T82" fmla="*/ 819 w 832"/>
                <a:gd name="T83" fmla="*/ 6 h 17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832" h="170">
                  <a:moveTo>
                    <a:pt x="0" y="105"/>
                  </a:moveTo>
                  <a:lnTo>
                    <a:pt x="13" y="118"/>
                  </a:lnTo>
                  <a:lnTo>
                    <a:pt x="13" y="131"/>
                  </a:lnTo>
                  <a:lnTo>
                    <a:pt x="19" y="137"/>
                  </a:lnTo>
                  <a:lnTo>
                    <a:pt x="26" y="144"/>
                  </a:lnTo>
                  <a:lnTo>
                    <a:pt x="33" y="144"/>
                  </a:lnTo>
                  <a:lnTo>
                    <a:pt x="39" y="151"/>
                  </a:lnTo>
                  <a:lnTo>
                    <a:pt x="46" y="157"/>
                  </a:lnTo>
                  <a:lnTo>
                    <a:pt x="52" y="157"/>
                  </a:lnTo>
                  <a:lnTo>
                    <a:pt x="59" y="164"/>
                  </a:lnTo>
                  <a:lnTo>
                    <a:pt x="65" y="164"/>
                  </a:lnTo>
                  <a:lnTo>
                    <a:pt x="72" y="164"/>
                  </a:lnTo>
                  <a:lnTo>
                    <a:pt x="78" y="170"/>
                  </a:lnTo>
                  <a:lnTo>
                    <a:pt x="85" y="170"/>
                  </a:lnTo>
                  <a:lnTo>
                    <a:pt x="92" y="170"/>
                  </a:lnTo>
                  <a:lnTo>
                    <a:pt x="98" y="170"/>
                  </a:lnTo>
                  <a:lnTo>
                    <a:pt x="105" y="170"/>
                  </a:lnTo>
                  <a:lnTo>
                    <a:pt x="111" y="170"/>
                  </a:lnTo>
                  <a:lnTo>
                    <a:pt x="118" y="170"/>
                  </a:lnTo>
                  <a:lnTo>
                    <a:pt x="124" y="170"/>
                  </a:lnTo>
                  <a:lnTo>
                    <a:pt x="131" y="170"/>
                  </a:lnTo>
                  <a:lnTo>
                    <a:pt x="137" y="164"/>
                  </a:lnTo>
                  <a:lnTo>
                    <a:pt x="144" y="164"/>
                  </a:lnTo>
                  <a:lnTo>
                    <a:pt x="150" y="164"/>
                  </a:lnTo>
                  <a:lnTo>
                    <a:pt x="157" y="164"/>
                  </a:lnTo>
                  <a:lnTo>
                    <a:pt x="164" y="164"/>
                  </a:lnTo>
                  <a:lnTo>
                    <a:pt x="170" y="157"/>
                  </a:lnTo>
                  <a:lnTo>
                    <a:pt x="177" y="157"/>
                  </a:lnTo>
                  <a:lnTo>
                    <a:pt x="183" y="157"/>
                  </a:lnTo>
                  <a:lnTo>
                    <a:pt x="190" y="157"/>
                  </a:lnTo>
                  <a:lnTo>
                    <a:pt x="196" y="151"/>
                  </a:lnTo>
                  <a:lnTo>
                    <a:pt x="203" y="151"/>
                  </a:lnTo>
                  <a:lnTo>
                    <a:pt x="209" y="151"/>
                  </a:lnTo>
                  <a:lnTo>
                    <a:pt x="216" y="151"/>
                  </a:lnTo>
                  <a:lnTo>
                    <a:pt x="223" y="144"/>
                  </a:lnTo>
                  <a:lnTo>
                    <a:pt x="229" y="144"/>
                  </a:lnTo>
                  <a:lnTo>
                    <a:pt x="236" y="144"/>
                  </a:lnTo>
                  <a:lnTo>
                    <a:pt x="242" y="144"/>
                  </a:lnTo>
                  <a:lnTo>
                    <a:pt x="249" y="137"/>
                  </a:lnTo>
                  <a:lnTo>
                    <a:pt x="255" y="137"/>
                  </a:lnTo>
                  <a:lnTo>
                    <a:pt x="262" y="137"/>
                  </a:lnTo>
                  <a:lnTo>
                    <a:pt x="268" y="137"/>
                  </a:lnTo>
                  <a:lnTo>
                    <a:pt x="275" y="131"/>
                  </a:lnTo>
                  <a:lnTo>
                    <a:pt x="281" y="131"/>
                  </a:lnTo>
                  <a:lnTo>
                    <a:pt x="288" y="131"/>
                  </a:lnTo>
                  <a:lnTo>
                    <a:pt x="295" y="131"/>
                  </a:lnTo>
                  <a:lnTo>
                    <a:pt x="301" y="124"/>
                  </a:lnTo>
                  <a:lnTo>
                    <a:pt x="308" y="124"/>
                  </a:lnTo>
                  <a:lnTo>
                    <a:pt x="314" y="124"/>
                  </a:lnTo>
                  <a:lnTo>
                    <a:pt x="321" y="124"/>
                  </a:lnTo>
                  <a:lnTo>
                    <a:pt x="327" y="118"/>
                  </a:lnTo>
                  <a:lnTo>
                    <a:pt x="334" y="118"/>
                  </a:lnTo>
                  <a:lnTo>
                    <a:pt x="340" y="118"/>
                  </a:lnTo>
                  <a:lnTo>
                    <a:pt x="347" y="118"/>
                  </a:lnTo>
                  <a:lnTo>
                    <a:pt x="354" y="111"/>
                  </a:lnTo>
                  <a:lnTo>
                    <a:pt x="360" y="111"/>
                  </a:lnTo>
                  <a:lnTo>
                    <a:pt x="367" y="111"/>
                  </a:lnTo>
                  <a:lnTo>
                    <a:pt x="373" y="111"/>
                  </a:lnTo>
                  <a:lnTo>
                    <a:pt x="380" y="105"/>
                  </a:lnTo>
                  <a:lnTo>
                    <a:pt x="386" y="105"/>
                  </a:lnTo>
                  <a:lnTo>
                    <a:pt x="393" y="105"/>
                  </a:lnTo>
                  <a:lnTo>
                    <a:pt x="399" y="98"/>
                  </a:lnTo>
                  <a:lnTo>
                    <a:pt x="406" y="98"/>
                  </a:lnTo>
                  <a:lnTo>
                    <a:pt x="413" y="98"/>
                  </a:lnTo>
                  <a:lnTo>
                    <a:pt x="419" y="92"/>
                  </a:lnTo>
                  <a:lnTo>
                    <a:pt x="426" y="92"/>
                  </a:lnTo>
                  <a:lnTo>
                    <a:pt x="432" y="92"/>
                  </a:lnTo>
                  <a:lnTo>
                    <a:pt x="439" y="92"/>
                  </a:lnTo>
                  <a:lnTo>
                    <a:pt x="445" y="85"/>
                  </a:lnTo>
                  <a:lnTo>
                    <a:pt x="452" y="85"/>
                  </a:lnTo>
                  <a:lnTo>
                    <a:pt x="458" y="85"/>
                  </a:lnTo>
                  <a:lnTo>
                    <a:pt x="465" y="79"/>
                  </a:lnTo>
                  <a:lnTo>
                    <a:pt x="471" y="79"/>
                  </a:lnTo>
                  <a:lnTo>
                    <a:pt x="478" y="79"/>
                  </a:lnTo>
                  <a:lnTo>
                    <a:pt x="485" y="72"/>
                  </a:lnTo>
                  <a:lnTo>
                    <a:pt x="491" y="72"/>
                  </a:lnTo>
                  <a:lnTo>
                    <a:pt x="498" y="72"/>
                  </a:lnTo>
                  <a:lnTo>
                    <a:pt x="504" y="65"/>
                  </a:lnTo>
                  <a:lnTo>
                    <a:pt x="511" y="65"/>
                  </a:lnTo>
                  <a:lnTo>
                    <a:pt x="517" y="65"/>
                  </a:lnTo>
                  <a:lnTo>
                    <a:pt x="524" y="65"/>
                  </a:lnTo>
                  <a:lnTo>
                    <a:pt x="530" y="59"/>
                  </a:lnTo>
                  <a:lnTo>
                    <a:pt x="537" y="59"/>
                  </a:lnTo>
                  <a:lnTo>
                    <a:pt x="544" y="59"/>
                  </a:lnTo>
                  <a:lnTo>
                    <a:pt x="550" y="52"/>
                  </a:lnTo>
                  <a:lnTo>
                    <a:pt x="557" y="52"/>
                  </a:lnTo>
                  <a:lnTo>
                    <a:pt x="563" y="52"/>
                  </a:lnTo>
                  <a:lnTo>
                    <a:pt x="570" y="52"/>
                  </a:lnTo>
                  <a:lnTo>
                    <a:pt x="576" y="46"/>
                  </a:lnTo>
                  <a:lnTo>
                    <a:pt x="583" y="46"/>
                  </a:lnTo>
                  <a:lnTo>
                    <a:pt x="589" y="46"/>
                  </a:lnTo>
                  <a:lnTo>
                    <a:pt x="596" y="46"/>
                  </a:lnTo>
                  <a:lnTo>
                    <a:pt x="603" y="39"/>
                  </a:lnTo>
                  <a:lnTo>
                    <a:pt x="609" y="39"/>
                  </a:lnTo>
                  <a:lnTo>
                    <a:pt x="616" y="39"/>
                  </a:lnTo>
                  <a:lnTo>
                    <a:pt x="622" y="39"/>
                  </a:lnTo>
                  <a:lnTo>
                    <a:pt x="629" y="33"/>
                  </a:lnTo>
                  <a:lnTo>
                    <a:pt x="635" y="33"/>
                  </a:lnTo>
                  <a:lnTo>
                    <a:pt x="642" y="33"/>
                  </a:lnTo>
                  <a:lnTo>
                    <a:pt x="648" y="33"/>
                  </a:lnTo>
                  <a:lnTo>
                    <a:pt x="655" y="26"/>
                  </a:lnTo>
                  <a:lnTo>
                    <a:pt x="661" y="26"/>
                  </a:lnTo>
                  <a:lnTo>
                    <a:pt x="668" y="26"/>
                  </a:lnTo>
                  <a:lnTo>
                    <a:pt x="675" y="26"/>
                  </a:lnTo>
                  <a:lnTo>
                    <a:pt x="681" y="26"/>
                  </a:lnTo>
                  <a:lnTo>
                    <a:pt x="688" y="20"/>
                  </a:lnTo>
                  <a:lnTo>
                    <a:pt x="694" y="20"/>
                  </a:lnTo>
                  <a:lnTo>
                    <a:pt x="701" y="20"/>
                  </a:lnTo>
                  <a:lnTo>
                    <a:pt x="707" y="20"/>
                  </a:lnTo>
                  <a:lnTo>
                    <a:pt x="714" y="20"/>
                  </a:lnTo>
                  <a:lnTo>
                    <a:pt x="720" y="20"/>
                  </a:lnTo>
                  <a:lnTo>
                    <a:pt x="727" y="13"/>
                  </a:lnTo>
                  <a:lnTo>
                    <a:pt x="734" y="13"/>
                  </a:lnTo>
                  <a:lnTo>
                    <a:pt x="740" y="13"/>
                  </a:lnTo>
                  <a:lnTo>
                    <a:pt x="747" y="13"/>
                  </a:lnTo>
                  <a:lnTo>
                    <a:pt x="753" y="13"/>
                  </a:lnTo>
                  <a:lnTo>
                    <a:pt x="760" y="13"/>
                  </a:lnTo>
                  <a:lnTo>
                    <a:pt x="766" y="6"/>
                  </a:lnTo>
                  <a:lnTo>
                    <a:pt x="773" y="6"/>
                  </a:lnTo>
                  <a:lnTo>
                    <a:pt x="779" y="6"/>
                  </a:lnTo>
                  <a:lnTo>
                    <a:pt x="786" y="6"/>
                  </a:lnTo>
                  <a:lnTo>
                    <a:pt x="792" y="6"/>
                  </a:lnTo>
                  <a:lnTo>
                    <a:pt x="799" y="6"/>
                  </a:lnTo>
                  <a:lnTo>
                    <a:pt x="806" y="6"/>
                  </a:lnTo>
                  <a:lnTo>
                    <a:pt x="812" y="6"/>
                  </a:lnTo>
                  <a:lnTo>
                    <a:pt x="819" y="6"/>
                  </a:lnTo>
                  <a:lnTo>
                    <a:pt x="825" y="0"/>
                  </a:lnTo>
                  <a:lnTo>
                    <a:pt x="832" y="0"/>
                  </a:lnTo>
                </a:path>
              </a:pathLst>
            </a:custGeom>
            <a:noFill/>
            <a:ln w="19050" cmpd="sng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2" name="Freeform 261"/>
            <p:cNvSpPr>
              <a:spLocks/>
            </p:cNvSpPr>
            <p:nvPr/>
          </p:nvSpPr>
          <p:spPr bwMode="auto">
            <a:xfrm>
              <a:off x="2579" y="984"/>
              <a:ext cx="832" cy="72"/>
            </a:xfrm>
            <a:custGeom>
              <a:avLst/>
              <a:gdLst>
                <a:gd name="T0" fmla="*/ 13 w 832"/>
                <a:gd name="T1" fmla="*/ 7 h 72"/>
                <a:gd name="T2" fmla="*/ 33 w 832"/>
                <a:gd name="T3" fmla="*/ 7 h 72"/>
                <a:gd name="T4" fmla="*/ 52 w 832"/>
                <a:gd name="T5" fmla="*/ 7 h 72"/>
                <a:gd name="T6" fmla="*/ 72 w 832"/>
                <a:gd name="T7" fmla="*/ 7 h 72"/>
                <a:gd name="T8" fmla="*/ 92 w 832"/>
                <a:gd name="T9" fmla="*/ 0 h 72"/>
                <a:gd name="T10" fmla="*/ 111 w 832"/>
                <a:gd name="T11" fmla="*/ 0 h 72"/>
                <a:gd name="T12" fmla="*/ 131 w 832"/>
                <a:gd name="T13" fmla="*/ 0 h 72"/>
                <a:gd name="T14" fmla="*/ 150 w 832"/>
                <a:gd name="T15" fmla="*/ 0 h 72"/>
                <a:gd name="T16" fmla="*/ 170 w 832"/>
                <a:gd name="T17" fmla="*/ 0 h 72"/>
                <a:gd name="T18" fmla="*/ 190 w 832"/>
                <a:gd name="T19" fmla="*/ 0 h 72"/>
                <a:gd name="T20" fmla="*/ 209 w 832"/>
                <a:gd name="T21" fmla="*/ 7 h 72"/>
                <a:gd name="T22" fmla="*/ 229 w 832"/>
                <a:gd name="T23" fmla="*/ 7 h 72"/>
                <a:gd name="T24" fmla="*/ 249 w 832"/>
                <a:gd name="T25" fmla="*/ 7 h 72"/>
                <a:gd name="T26" fmla="*/ 268 w 832"/>
                <a:gd name="T27" fmla="*/ 7 h 72"/>
                <a:gd name="T28" fmla="*/ 288 w 832"/>
                <a:gd name="T29" fmla="*/ 7 h 72"/>
                <a:gd name="T30" fmla="*/ 308 w 832"/>
                <a:gd name="T31" fmla="*/ 7 h 72"/>
                <a:gd name="T32" fmla="*/ 327 w 832"/>
                <a:gd name="T33" fmla="*/ 13 h 72"/>
                <a:gd name="T34" fmla="*/ 347 w 832"/>
                <a:gd name="T35" fmla="*/ 13 h 72"/>
                <a:gd name="T36" fmla="*/ 367 w 832"/>
                <a:gd name="T37" fmla="*/ 13 h 72"/>
                <a:gd name="T38" fmla="*/ 386 w 832"/>
                <a:gd name="T39" fmla="*/ 13 h 72"/>
                <a:gd name="T40" fmla="*/ 406 w 832"/>
                <a:gd name="T41" fmla="*/ 20 h 72"/>
                <a:gd name="T42" fmla="*/ 426 w 832"/>
                <a:gd name="T43" fmla="*/ 20 h 72"/>
                <a:gd name="T44" fmla="*/ 445 w 832"/>
                <a:gd name="T45" fmla="*/ 20 h 72"/>
                <a:gd name="T46" fmla="*/ 465 w 832"/>
                <a:gd name="T47" fmla="*/ 27 h 72"/>
                <a:gd name="T48" fmla="*/ 485 w 832"/>
                <a:gd name="T49" fmla="*/ 27 h 72"/>
                <a:gd name="T50" fmla="*/ 504 w 832"/>
                <a:gd name="T51" fmla="*/ 33 h 72"/>
                <a:gd name="T52" fmla="*/ 524 w 832"/>
                <a:gd name="T53" fmla="*/ 33 h 72"/>
                <a:gd name="T54" fmla="*/ 544 w 832"/>
                <a:gd name="T55" fmla="*/ 33 h 72"/>
                <a:gd name="T56" fmla="*/ 563 w 832"/>
                <a:gd name="T57" fmla="*/ 40 h 72"/>
                <a:gd name="T58" fmla="*/ 583 w 832"/>
                <a:gd name="T59" fmla="*/ 40 h 72"/>
                <a:gd name="T60" fmla="*/ 603 w 832"/>
                <a:gd name="T61" fmla="*/ 40 h 72"/>
                <a:gd name="T62" fmla="*/ 622 w 832"/>
                <a:gd name="T63" fmla="*/ 46 h 72"/>
                <a:gd name="T64" fmla="*/ 642 w 832"/>
                <a:gd name="T65" fmla="*/ 46 h 72"/>
                <a:gd name="T66" fmla="*/ 661 w 832"/>
                <a:gd name="T67" fmla="*/ 53 h 72"/>
                <a:gd name="T68" fmla="*/ 681 w 832"/>
                <a:gd name="T69" fmla="*/ 53 h 72"/>
                <a:gd name="T70" fmla="*/ 701 w 832"/>
                <a:gd name="T71" fmla="*/ 53 h 72"/>
                <a:gd name="T72" fmla="*/ 720 w 832"/>
                <a:gd name="T73" fmla="*/ 59 h 72"/>
                <a:gd name="T74" fmla="*/ 740 w 832"/>
                <a:gd name="T75" fmla="*/ 59 h 72"/>
                <a:gd name="T76" fmla="*/ 760 w 832"/>
                <a:gd name="T77" fmla="*/ 59 h 72"/>
                <a:gd name="T78" fmla="*/ 779 w 832"/>
                <a:gd name="T79" fmla="*/ 66 h 72"/>
                <a:gd name="T80" fmla="*/ 799 w 832"/>
                <a:gd name="T81" fmla="*/ 66 h 72"/>
                <a:gd name="T82" fmla="*/ 819 w 832"/>
                <a:gd name="T83" fmla="*/ 66 h 7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832" h="72">
                  <a:moveTo>
                    <a:pt x="0" y="7"/>
                  </a:moveTo>
                  <a:lnTo>
                    <a:pt x="6" y="7"/>
                  </a:lnTo>
                  <a:lnTo>
                    <a:pt x="13" y="7"/>
                  </a:lnTo>
                  <a:lnTo>
                    <a:pt x="19" y="7"/>
                  </a:lnTo>
                  <a:lnTo>
                    <a:pt x="26" y="7"/>
                  </a:lnTo>
                  <a:lnTo>
                    <a:pt x="33" y="7"/>
                  </a:lnTo>
                  <a:lnTo>
                    <a:pt x="39" y="7"/>
                  </a:lnTo>
                  <a:lnTo>
                    <a:pt x="46" y="7"/>
                  </a:lnTo>
                  <a:lnTo>
                    <a:pt x="52" y="7"/>
                  </a:lnTo>
                  <a:lnTo>
                    <a:pt x="59" y="7"/>
                  </a:lnTo>
                  <a:lnTo>
                    <a:pt x="65" y="7"/>
                  </a:lnTo>
                  <a:lnTo>
                    <a:pt x="72" y="7"/>
                  </a:lnTo>
                  <a:lnTo>
                    <a:pt x="78" y="7"/>
                  </a:lnTo>
                  <a:lnTo>
                    <a:pt x="85" y="7"/>
                  </a:lnTo>
                  <a:lnTo>
                    <a:pt x="92" y="0"/>
                  </a:lnTo>
                  <a:lnTo>
                    <a:pt x="98" y="0"/>
                  </a:lnTo>
                  <a:lnTo>
                    <a:pt x="105" y="0"/>
                  </a:lnTo>
                  <a:lnTo>
                    <a:pt x="111" y="0"/>
                  </a:lnTo>
                  <a:lnTo>
                    <a:pt x="118" y="0"/>
                  </a:lnTo>
                  <a:lnTo>
                    <a:pt x="124" y="0"/>
                  </a:lnTo>
                  <a:lnTo>
                    <a:pt x="131" y="0"/>
                  </a:lnTo>
                  <a:lnTo>
                    <a:pt x="137" y="0"/>
                  </a:lnTo>
                  <a:lnTo>
                    <a:pt x="144" y="0"/>
                  </a:lnTo>
                  <a:lnTo>
                    <a:pt x="150" y="0"/>
                  </a:lnTo>
                  <a:lnTo>
                    <a:pt x="157" y="0"/>
                  </a:lnTo>
                  <a:lnTo>
                    <a:pt x="164" y="0"/>
                  </a:lnTo>
                  <a:lnTo>
                    <a:pt x="170" y="0"/>
                  </a:lnTo>
                  <a:lnTo>
                    <a:pt x="177" y="0"/>
                  </a:lnTo>
                  <a:lnTo>
                    <a:pt x="183" y="0"/>
                  </a:lnTo>
                  <a:lnTo>
                    <a:pt x="190" y="0"/>
                  </a:lnTo>
                  <a:lnTo>
                    <a:pt x="196" y="0"/>
                  </a:lnTo>
                  <a:lnTo>
                    <a:pt x="203" y="7"/>
                  </a:lnTo>
                  <a:lnTo>
                    <a:pt x="209" y="7"/>
                  </a:lnTo>
                  <a:lnTo>
                    <a:pt x="216" y="7"/>
                  </a:lnTo>
                  <a:lnTo>
                    <a:pt x="223" y="7"/>
                  </a:lnTo>
                  <a:lnTo>
                    <a:pt x="229" y="7"/>
                  </a:lnTo>
                  <a:lnTo>
                    <a:pt x="236" y="7"/>
                  </a:lnTo>
                  <a:lnTo>
                    <a:pt x="242" y="7"/>
                  </a:lnTo>
                  <a:lnTo>
                    <a:pt x="249" y="7"/>
                  </a:lnTo>
                  <a:lnTo>
                    <a:pt x="255" y="7"/>
                  </a:lnTo>
                  <a:lnTo>
                    <a:pt x="262" y="7"/>
                  </a:lnTo>
                  <a:lnTo>
                    <a:pt x="268" y="7"/>
                  </a:lnTo>
                  <a:lnTo>
                    <a:pt x="275" y="7"/>
                  </a:lnTo>
                  <a:lnTo>
                    <a:pt x="282" y="7"/>
                  </a:lnTo>
                  <a:lnTo>
                    <a:pt x="288" y="7"/>
                  </a:lnTo>
                  <a:lnTo>
                    <a:pt x="295" y="7"/>
                  </a:lnTo>
                  <a:lnTo>
                    <a:pt x="301" y="7"/>
                  </a:lnTo>
                  <a:lnTo>
                    <a:pt x="308" y="7"/>
                  </a:lnTo>
                  <a:lnTo>
                    <a:pt x="314" y="13"/>
                  </a:lnTo>
                  <a:lnTo>
                    <a:pt x="321" y="13"/>
                  </a:lnTo>
                  <a:lnTo>
                    <a:pt x="327" y="13"/>
                  </a:lnTo>
                  <a:lnTo>
                    <a:pt x="334" y="13"/>
                  </a:lnTo>
                  <a:lnTo>
                    <a:pt x="340" y="13"/>
                  </a:lnTo>
                  <a:lnTo>
                    <a:pt x="347" y="13"/>
                  </a:lnTo>
                  <a:lnTo>
                    <a:pt x="354" y="13"/>
                  </a:lnTo>
                  <a:lnTo>
                    <a:pt x="360" y="13"/>
                  </a:lnTo>
                  <a:lnTo>
                    <a:pt x="367" y="13"/>
                  </a:lnTo>
                  <a:lnTo>
                    <a:pt x="373" y="13"/>
                  </a:lnTo>
                  <a:lnTo>
                    <a:pt x="380" y="13"/>
                  </a:lnTo>
                  <a:lnTo>
                    <a:pt x="386" y="13"/>
                  </a:lnTo>
                  <a:lnTo>
                    <a:pt x="393" y="20"/>
                  </a:lnTo>
                  <a:lnTo>
                    <a:pt x="399" y="20"/>
                  </a:lnTo>
                  <a:lnTo>
                    <a:pt x="406" y="20"/>
                  </a:lnTo>
                  <a:lnTo>
                    <a:pt x="413" y="20"/>
                  </a:lnTo>
                  <a:lnTo>
                    <a:pt x="419" y="20"/>
                  </a:lnTo>
                  <a:lnTo>
                    <a:pt x="426" y="20"/>
                  </a:lnTo>
                  <a:lnTo>
                    <a:pt x="432" y="20"/>
                  </a:lnTo>
                  <a:lnTo>
                    <a:pt x="439" y="20"/>
                  </a:lnTo>
                  <a:lnTo>
                    <a:pt x="445" y="20"/>
                  </a:lnTo>
                  <a:lnTo>
                    <a:pt x="452" y="27"/>
                  </a:lnTo>
                  <a:lnTo>
                    <a:pt x="458" y="27"/>
                  </a:lnTo>
                  <a:lnTo>
                    <a:pt x="465" y="27"/>
                  </a:lnTo>
                  <a:lnTo>
                    <a:pt x="471" y="27"/>
                  </a:lnTo>
                  <a:lnTo>
                    <a:pt x="478" y="27"/>
                  </a:lnTo>
                  <a:lnTo>
                    <a:pt x="485" y="27"/>
                  </a:lnTo>
                  <a:lnTo>
                    <a:pt x="491" y="27"/>
                  </a:lnTo>
                  <a:lnTo>
                    <a:pt x="498" y="27"/>
                  </a:lnTo>
                  <a:lnTo>
                    <a:pt x="504" y="33"/>
                  </a:lnTo>
                  <a:lnTo>
                    <a:pt x="511" y="33"/>
                  </a:lnTo>
                  <a:lnTo>
                    <a:pt x="517" y="33"/>
                  </a:lnTo>
                  <a:lnTo>
                    <a:pt x="524" y="33"/>
                  </a:lnTo>
                  <a:lnTo>
                    <a:pt x="530" y="33"/>
                  </a:lnTo>
                  <a:lnTo>
                    <a:pt x="537" y="33"/>
                  </a:lnTo>
                  <a:lnTo>
                    <a:pt x="544" y="33"/>
                  </a:lnTo>
                  <a:lnTo>
                    <a:pt x="550" y="33"/>
                  </a:lnTo>
                  <a:lnTo>
                    <a:pt x="557" y="40"/>
                  </a:lnTo>
                  <a:lnTo>
                    <a:pt x="563" y="40"/>
                  </a:lnTo>
                  <a:lnTo>
                    <a:pt x="570" y="40"/>
                  </a:lnTo>
                  <a:lnTo>
                    <a:pt x="576" y="40"/>
                  </a:lnTo>
                  <a:lnTo>
                    <a:pt x="583" y="40"/>
                  </a:lnTo>
                  <a:lnTo>
                    <a:pt x="589" y="40"/>
                  </a:lnTo>
                  <a:lnTo>
                    <a:pt x="596" y="40"/>
                  </a:lnTo>
                  <a:lnTo>
                    <a:pt x="603" y="40"/>
                  </a:lnTo>
                  <a:lnTo>
                    <a:pt x="609" y="46"/>
                  </a:lnTo>
                  <a:lnTo>
                    <a:pt x="616" y="46"/>
                  </a:lnTo>
                  <a:lnTo>
                    <a:pt x="622" y="46"/>
                  </a:lnTo>
                  <a:lnTo>
                    <a:pt x="629" y="46"/>
                  </a:lnTo>
                  <a:lnTo>
                    <a:pt x="635" y="46"/>
                  </a:lnTo>
                  <a:lnTo>
                    <a:pt x="642" y="46"/>
                  </a:lnTo>
                  <a:lnTo>
                    <a:pt x="648" y="46"/>
                  </a:lnTo>
                  <a:lnTo>
                    <a:pt x="655" y="46"/>
                  </a:lnTo>
                  <a:lnTo>
                    <a:pt x="661" y="53"/>
                  </a:lnTo>
                  <a:lnTo>
                    <a:pt x="668" y="53"/>
                  </a:lnTo>
                  <a:lnTo>
                    <a:pt x="675" y="53"/>
                  </a:lnTo>
                  <a:lnTo>
                    <a:pt x="681" y="53"/>
                  </a:lnTo>
                  <a:lnTo>
                    <a:pt x="688" y="53"/>
                  </a:lnTo>
                  <a:lnTo>
                    <a:pt x="694" y="53"/>
                  </a:lnTo>
                  <a:lnTo>
                    <a:pt x="701" y="53"/>
                  </a:lnTo>
                  <a:lnTo>
                    <a:pt x="707" y="53"/>
                  </a:lnTo>
                  <a:lnTo>
                    <a:pt x="714" y="59"/>
                  </a:lnTo>
                  <a:lnTo>
                    <a:pt x="720" y="59"/>
                  </a:lnTo>
                  <a:lnTo>
                    <a:pt x="727" y="59"/>
                  </a:lnTo>
                  <a:lnTo>
                    <a:pt x="734" y="59"/>
                  </a:lnTo>
                  <a:lnTo>
                    <a:pt x="740" y="59"/>
                  </a:lnTo>
                  <a:lnTo>
                    <a:pt x="747" y="59"/>
                  </a:lnTo>
                  <a:lnTo>
                    <a:pt x="753" y="59"/>
                  </a:lnTo>
                  <a:lnTo>
                    <a:pt x="760" y="59"/>
                  </a:lnTo>
                  <a:lnTo>
                    <a:pt x="766" y="59"/>
                  </a:lnTo>
                  <a:lnTo>
                    <a:pt x="773" y="66"/>
                  </a:lnTo>
                  <a:lnTo>
                    <a:pt x="779" y="66"/>
                  </a:lnTo>
                  <a:lnTo>
                    <a:pt x="786" y="66"/>
                  </a:lnTo>
                  <a:lnTo>
                    <a:pt x="792" y="66"/>
                  </a:lnTo>
                  <a:lnTo>
                    <a:pt x="799" y="66"/>
                  </a:lnTo>
                  <a:lnTo>
                    <a:pt x="806" y="66"/>
                  </a:lnTo>
                  <a:lnTo>
                    <a:pt x="812" y="66"/>
                  </a:lnTo>
                  <a:lnTo>
                    <a:pt x="819" y="66"/>
                  </a:lnTo>
                  <a:lnTo>
                    <a:pt x="825" y="66"/>
                  </a:lnTo>
                  <a:lnTo>
                    <a:pt x="832" y="72"/>
                  </a:lnTo>
                </a:path>
              </a:pathLst>
            </a:custGeom>
            <a:noFill/>
            <a:ln w="19050" cmpd="sng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3" name="Freeform 262"/>
            <p:cNvSpPr>
              <a:spLocks/>
            </p:cNvSpPr>
            <p:nvPr/>
          </p:nvSpPr>
          <p:spPr bwMode="auto">
            <a:xfrm>
              <a:off x="3411" y="1056"/>
              <a:ext cx="832" cy="27"/>
            </a:xfrm>
            <a:custGeom>
              <a:avLst/>
              <a:gdLst>
                <a:gd name="T0" fmla="*/ 13 w 832"/>
                <a:gd name="T1" fmla="*/ 0 h 27"/>
                <a:gd name="T2" fmla="*/ 33 w 832"/>
                <a:gd name="T3" fmla="*/ 0 h 27"/>
                <a:gd name="T4" fmla="*/ 52 w 832"/>
                <a:gd name="T5" fmla="*/ 0 h 27"/>
                <a:gd name="T6" fmla="*/ 72 w 832"/>
                <a:gd name="T7" fmla="*/ 7 h 27"/>
                <a:gd name="T8" fmla="*/ 92 w 832"/>
                <a:gd name="T9" fmla="*/ 7 h 27"/>
                <a:gd name="T10" fmla="*/ 111 w 832"/>
                <a:gd name="T11" fmla="*/ 7 h 27"/>
                <a:gd name="T12" fmla="*/ 131 w 832"/>
                <a:gd name="T13" fmla="*/ 7 h 27"/>
                <a:gd name="T14" fmla="*/ 150 w 832"/>
                <a:gd name="T15" fmla="*/ 14 h 27"/>
                <a:gd name="T16" fmla="*/ 170 w 832"/>
                <a:gd name="T17" fmla="*/ 14 h 27"/>
                <a:gd name="T18" fmla="*/ 190 w 832"/>
                <a:gd name="T19" fmla="*/ 14 h 27"/>
                <a:gd name="T20" fmla="*/ 209 w 832"/>
                <a:gd name="T21" fmla="*/ 14 h 27"/>
                <a:gd name="T22" fmla="*/ 229 w 832"/>
                <a:gd name="T23" fmla="*/ 20 h 27"/>
                <a:gd name="T24" fmla="*/ 249 w 832"/>
                <a:gd name="T25" fmla="*/ 20 h 27"/>
                <a:gd name="T26" fmla="*/ 268 w 832"/>
                <a:gd name="T27" fmla="*/ 20 h 27"/>
                <a:gd name="T28" fmla="*/ 288 w 832"/>
                <a:gd name="T29" fmla="*/ 20 h 27"/>
                <a:gd name="T30" fmla="*/ 308 w 832"/>
                <a:gd name="T31" fmla="*/ 20 h 27"/>
                <a:gd name="T32" fmla="*/ 327 w 832"/>
                <a:gd name="T33" fmla="*/ 20 h 27"/>
                <a:gd name="T34" fmla="*/ 347 w 832"/>
                <a:gd name="T35" fmla="*/ 20 h 27"/>
                <a:gd name="T36" fmla="*/ 367 w 832"/>
                <a:gd name="T37" fmla="*/ 27 h 27"/>
                <a:gd name="T38" fmla="*/ 386 w 832"/>
                <a:gd name="T39" fmla="*/ 27 h 27"/>
                <a:gd name="T40" fmla="*/ 406 w 832"/>
                <a:gd name="T41" fmla="*/ 27 h 27"/>
                <a:gd name="T42" fmla="*/ 426 w 832"/>
                <a:gd name="T43" fmla="*/ 27 h 27"/>
                <a:gd name="T44" fmla="*/ 445 w 832"/>
                <a:gd name="T45" fmla="*/ 27 h 27"/>
                <a:gd name="T46" fmla="*/ 465 w 832"/>
                <a:gd name="T47" fmla="*/ 27 h 27"/>
                <a:gd name="T48" fmla="*/ 485 w 832"/>
                <a:gd name="T49" fmla="*/ 27 h 27"/>
                <a:gd name="T50" fmla="*/ 504 w 832"/>
                <a:gd name="T51" fmla="*/ 27 h 27"/>
                <a:gd name="T52" fmla="*/ 524 w 832"/>
                <a:gd name="T53" fmla="*/ 27 h 27"/>
                <a:gd name="T54" fmla="*/ 544 w 832"/>
                <a:gd name="T55" fmla="*/ 27 h 27"/>
                <a:gd name="T56" fmla="*/ 563 w 832"/>
                <a:gd name="T57" fmla="*/ 27 h 27"/>
                <a:gd name="T58" fmla="*/ 583 w 832"/>
                <a:gd name="T59" fmla="*/ 27 h 27"/>
                <a:gd name="T60" fmla="*/ 603 w 832"/>
                <a:gd name="T61" fmla="*/ 27 h 27"/>
                <a:gd name="T62" fmla="*/ 622 w 832"/>
                <a:gd name="T63" fmla="*/ 27 h 27"/>
                <a:gd name="T64" fmla="*/ 642 w 832"/>
                <a:gd name="T65" fmla="*/ 27 h 27"/>
                <a:gd name="T66" fmla="*/ 661 w 832"/>
                <a:gd name="T67" fmla="*/ 27 h 27"/>
                <a:gd name="T68" fmla="*/ 681 w 832"/>
                <a:gd name="T69" fmla="*/ 27 h 27"/>
                <a:gd name="T70" fmla="*/ 701 w 832"/>
                <a:gd name="T71" fmla="*/ 27 h 27"/>
                <a:gd name="T72" fmla="*/ 720 w 832"/>
                <a:gd name="T73" fmla="*/ 27 h 27"/>
                <a:gd name="T74" fmla="*/ 740 w 832"/>
                <a:gd name="T75" fmla="*/ 27 h 27"/>
                <a:gd name="T76" fmla="*/ 760 w 832"/>
                <a:gd name="T77" fmla="*/ 27 h 27"/>
                <a:gd name="T78" fmla="*/ 779 w 832"/>
                <a:gd name="T79" fmla="*/ 27 h 27"/>
                <a:gd name="T80" fmla="*/ 799 w 832"/>
                <a:gd name="T81" fmla="*/ 27 h 27"/>
                <a:gd name="T82" fmla="*/ 819 w 832"/>
                <a:gd name="T83" fmla="*/ 20 h 2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832" h="27">
                  <a:moveTo>
                    <a:pt x="0" y="0"/>
                  </a:moveTo>
                  <a:lnTo>
                    <a:pt x="6" y="0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39" y="0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59" y="7"/>
                  </a:lnTo>
                  <a:lnTo>
                    <a:pt x="65" y="7"/>
                  </a:lnTo>
                  <a:lnTo>
                    <a:pt x="72" y="7"/>
                  </a:lnTo>
                  <a:lnTo>
                    <a:pt x="78" y="7"/>
                  </a:lnTo>
                  <a:lnTo>
                    <a:pt x="85" y="7"/>
                  </a:lnTo>
                  <a:lnTo>
                    <a:pt x="92" y="7"/>
                  </a:lnTo>
                  <a:lnTo>
                    <a:pt x="98" y="7"/>
                  </a:lnTo>
                  <a:lnTo>
                    <a:pt x="105" y="7"/>
                  </a:lnTo>
                  <a:lnTo>
                    <a:pt x="111" y="7"/>
                  </a:lnTo>
                  <a:lnTo>
                    <a:pt x="118" y="7"/>
                  </a:lnTo>
                  <a:lnTo>
                    <a:pt x="124" y="7"/>
                  </a:lnTo>
                  <a:lnTo>
                    <a:pt x="131" y="7"/>
                  </a:lnTo>
                  <a:lnTo>
                    <a:pt x="137" y="14"/>
                  </a:lnTo>
                  <a:lnTo>
                    <a:pt x="144" y="14"/>
                  </a:lnTo>
                  <a:lnTo>
                    <a:pt x="150" y="14"/>
                  </a:lnTo>
                  <a:lnTo>
                    <a:pt x="157" y="14"/>
                  </a:lnTo>
                  <a:lnTo>
                    <a:pt x="164" y="14"/>
                  </a:lnTo>
                  <a:lnTo>
                    <a:pt x="170" y="14"/>
                  </a:lnTo>
                  <a:lnTo>
                    <a:pt x="177" y="14"/>
                  </a:lnTo>
                  <a:lnTo>
                    <a:pt x="183" y="14"/>
                  </a:lnTo>
                  <a:lnTo>
                    <a:pt x="190" y="14"/>
                  </a:lnTo>
                  <a:lnTo>
                    <a:pt x="196" y="14"/>
                  </a:lnTo>
                  <a:lnTo>
                    <a:pt x="203" y="14"/>
                  </a:lnTo>
                  <a:lnTo>
                    <a:pt x="209" y="14"/>
                  </a:lnTo>
                  <a:lnTo>
                    <a:pt x="216" y="14"/>
                  </a:lnTo>
                  <a:lnTo>
                    <a:pt x="223" y="14"/>
                  </a:lnTo>
                  <a:lnTo>
                    <a:pt x="229" y="20"/>
                  </a:lnTo>
                  <a:lnTo>
                    <a:pt x="236" y="20"/>
                  </a:lnTo>
                  <a:lnTo>
                    <a:pt x="242" y="20"/>
                  </a:lnTo>
                  <a:lnTo>
                    <a:pt x="249" y="20"/>
                  </a:lnTo>
                  <a:lnTo>
                    <a:pt x="255" y="20"/>
                  </a:lnTo>
                  <a:lnTo>
                    <a:pt x="262" y="20"/>
                  </a:lnTo>
                  <a:lnTo>
                    <a:pt x="268" y="20"/>
                  </a:lnTo>
                  <a:lnTo>
                    <a:pt x="275" y="20"/>
                  </a:lnTo>
                  <a:lnTo>
                    <a:pt x="282" y="20"/>
                  </a:lnTo>
                  <a:lnTo>
                    <a:pt x="288" y="20"/>
                  </a:lnTo>
                  <a:lnTo>
                    <a:pt x="295" y="20"/>
                  </a:lnTo>
                  <a:lnTo>
                    <a:pt x="301" y="20"/>
                  </a:lnTo>
                  <a:lnTo>
                    <a:pt x="308" y="20"/>
                  </a:lnTo>
                  <a:lnTo>
                    <a:pt x="314" y="20"/>
                  </a:lnTo>
                  <a:lnTo>
                    <a:pt x="321" y="20"/>
                  </a:lnTo>
                  <a:lnTo>
                    <a:pt x="327" y="20"/>
                  </a:lnTo>
                  <a:lnTo>
                    <a:pt x="334" y="20"/>
                  </a:lnTo>
                  <a:lnTo>
                    <a:pt x="340" y="20"/>
                  </a:lnTo>
                  <a:lnTo>
                    <a:pt x="347" y="20"/>
                  </a:lnTo>
                  <a:lnTo>
                    <a:pt x="354" y="20"/>
                  </a:lnTo>
                  <a:lnTo>
                    <a:pt x="360" y="27"/>
                  </a:lnTo>
                  <a:lnTo>
                    <a:pt x="367" y="27"/>
                  </a:lnTo>
                  <a:lnTo>
                    <a:pt x="373" y="27"/>
                  </a:lnTo>
                  <a:lnTo>
                    <a:pt x="380" y="27"/>
                  </a:lnTo>
                  <a:lnTo>
                    <a:pt x="386" y="27"/>
                  </a:lnTo>
                  <a:lnTo>
                    <a:pt x="393" y="27"/>
                  </a:lnTo>
                  <a:lnTo>
                    <a:pt x="399" y="27"/>
                  </a:lnTo>
                  <a:lnTo>
                    <a:pt x="406" y="27"/>
                  </a:lnTo>
                  <a:lnTo>
                    <a:pt x="413" y="27"/>
                  </a:lnTo>
                  <a:lnTo>
                    <a:pt x="419" y="27"/>
                  </a:lnTo>
                  <a:lnTo>
                    <a:pt x="426" y="27"/>
                  </a:lnTo>
                  <a:lnTo>
                    <a:pt x="432" y="27"/>
                  </a:lnTo>
                  <a:lnTo>
                    <a:pt x="439" y="27"/>
                  </a:lnTo>
                  <a:lnTo>
                    <a:pt x="445" y="27"/>
                  </a:lnTo>
                  <a:lnTo>
                    <a:pt x="452" y="27"/>
                  </a:lnTo>
                  <a:lnTo>
                    <a:pt x="458" y="27"/>
                  </a:lnTo>
                  <a:lnTo>
                    <a:pt x="465" y="27"/>
                  </a:lnTo>
                  <a:lnTo>
                    <a:pt x="471" y="27"/>
                  </a:lnTo>
                  <a:lnTo>
                    <a:pt x="478" y="27"/>
                  </a:lnTo>
                  <a:lnTo>
                    <a:pt x="485" y="27"/>
                  </a:lnTo>
                  <a:lnTo>
                    <a:pt x="491" y="27"/>
                  </a:lnTo>
                  <a:lnTo>
                    <a:pt x="498" y="27"/>
                  </a:lnTo>
                  <a:lnTo>
                    <a:pt x="504" y="27"/>
                  </a:lnTo>
                  <a:lnTo>
                    <a:pt x="511" y="27"/>
                  </a:lnTo>
                  <a:lnTo>
                    <a:pt x="517" y="27"/>
                  </a:lnTo>
                  <a:lnTo>
                    <a:pt x="524" y="27"/>
                  </a:lnTo>
                  <a:lnTo>
                    <a:pt x="530" y="27"/>
                  </a:lnTo>
                  <a:lnTo>
                    <a:pt x="537" y="27"/>
                  </a:lnTo>
                  <a:lnTo>
                    <a:pt x="544" y="27"/>
                  </a:lnTo>
                  <a:lnTo>
                    <a:pt x="550" y="27"/>
                  </a:lnTo>
                  <a:lnTo>
                    <a:pt x="557" y="27"/>
                  </a:lnTo>
                  <a:lnTo>
                    <a:pt x="563" y="27"/>
                  </a:lnTo>
                  <a:lnTo>
                    <a:pt x="570" y="27"/>
                  </a:lnTo>
                  <a:lnTo>
                    <a:pt x="576" y="27"/>
                  </a:lnTo>
                  <a:lnTo>
                    <a:pt x="583" y="27"/>
                  </a:lnTo>
                  <a:lnTo>
                    <a:pt x="589" y="27"/>
                  </a:lnTo>
                  <a:lnTo>
                    <a:pt x="596" y="27"/>
                  </a:lnTo>
                  <a:lnTo>
                    <a:pt x="603" y="27"/>
                  </a:lnTo>
                  <a:lnTo>
                    <a:pt x="609" y="27"/>
                  </a:lnTo>
                  <a:lnTo>
                    <a:pt x="616" y="27"/>
                  </a:lnTo>
                  <a:lnTo>
                    <a:pt x="622" y="27"/>
                  </a:lnTo>
                  <a:lnTo>
                    <a:pt x="629" y="27"/>
                  </a:lnTo>
                  <a:lnTo>
                    <a:pt x="635" y="27"/>
                  </a:lnTo>
                  <a:lnTo>
                    <a:pt x="642" y="27"/>
                  </a:lnTo>
                  <a:lnTo>
                    <a:pt x="648" y="27"/>
                  </a:lnTo>
                  <a:lnTo>
                    <a:pt x="655" y="27"/>
                  </a:lnTo>
                  <a:lnTo>
                    <a:pt x="661" y="27"/>
                  </a:lnTo>
                  <a:lnTo>
                    <a:pt x="668" y="27"/>
                  </a:lnTo>
                  <a:lnTo>
                    <a:pt x="675" y="27"/>
                  </a:lnTo>
                  <a:lnTo>
                    <a:pt x="681" y="27"/>
                  </a:lnTo>
                  <a:lnTo>
                    <a:pt x="688" y="27"/>
                  </a:lnTo>
                  <a:lnTo>
                    <a:pt x="694" y="27"/>
                  </a:lnTo>
                  <a:lnTo>
                    <a:pt x="701" y="27"/>
                  </a:lnTo>
                  <a:lnTo>
                    <a:pt x="707" y="27"/>
                  </a:lnTo>
                  <a:lnTo>
                    <a:pt x="714" y="27"/>
                  </a:lnTo>
                  <a:lnTo>
                    <a:pt x="720" y="27"/>
                  </a:lnTo>
                  <a:lnTo>
                    <a:pt x="727" y="27"/>
                  </a:lnTo>
                  <a:lnTo>
                    <a:pt x="734" y="27"/>
                  </a:lnTo>
                  <a:lnTo>
                    <a:pt x="740" y="27"/>
                  </a:lnTo>
                  <a:lnTo>
                    <a:pt x="747" y="27"/>
                  </a:lnTo>
                  <a:lnTo>
                    <a:pt x="753" y="27"/>
                  </a:lnTo>
                  <a:lnTo>
                    <a:pt x="760" y="27"/>
                  </a:lnTo>
                  <a:lnTo>
                    <a:pt x="766" y="27"/>
                  </a:lnTo>
                  <a:lnTo>
                    <a:pt x="773" y="27"/>
                  </a:lnTo>
                  <a:lnTo>
                    <a:pt x="779" y="27"/>
                  </a:lnTo>
                  <a:lnTo>
                    <a:pt x="786" y="27"/>
                  </a:lnTo>
                  <a:lnTo>
                    <a:pt x="793" y="27"/>
                  </a:lnTo>
                  <a:lnTo>
                    <a:pt x="799" y="27"/>
                  </a:lnTo>
                  <a:lnTo>
                    <a:pt x="806" y="27"/>
                  </a:lnTo>
                  <a:lnTo>
                    <a:pt x="812" y="20"/>
                  </a:lnTo>
                  <a:lnTo>
                    <a:pt x="819" y="20"/>
                  </a:lnTo>
                  <a:lnTo>
                    <a:pt x="825" y="20"/>
                  </a:lnTo>
                  <a:lnTo>
                    <a:pt x="832" y="20"/>
                  </a:lnTo>
                </a:path>
              </a:pathLst>
            </a:custGeom>
            <a:noFill/>
            <a:ln w="19050" cmpd="sng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4" name="Freeform 263"/>
            <p:cNvSpPr>
              <a:spLocks/>
            </p:cNvSpPr>
            <p:nvPr/>
          </p:nvSpPr>
          <p:spPr bwMode="auto">
            <a:xfrm>
              <a:off x="4243" y="1056"/>
              <a:ext cx="740" cy="20"/>
            </a:xfrm>
            <a:custGeom>
              <a:avLst/>
              <a:gdLst>
                <a:gd name="T0" fmla="*/ 6 w 740"/>
                <a:gd name="T1" fmla="*/ 20 h 20"/>
                <a:gd name="T2" fmla="*/ 19 w 740"/>
                <a:gd name="T3" fmla="*/ 20 h 20"/>
                <a:gd name="T4" fmla="*/ 33 w 740"/>
                <a:gd name="T5" fmla="*/ 20 h 20"/>
                <a:gd name="T6" fmla="*/ 46 w 740"/>
                <a:gd name="T7" fmla="*/ 20 h 20"/>
                <a:gd name="T8" fmla="*/ 59 w 740"/>
                <a:gd name="T9" fmla="*/ 20 h 20"/>
                <a:gd name="T10" fmla="*/ 72 w 740"/>
                <a:gd name="T11" fmla="*/ 20 h 20"/>
                <a:gd name="T12" fmla="*/ 85 w 740"/>
                <a:gd name="T13" fmla="*/ 20 h 20"/>
                <a:gd name="T14" fmla="*/ 98 w 740"/>
                <a:gd name="T15" fmla="*/ 20 h 20"/>
                <a:gd name="T16" fmla="*/ 111 w 740"/>
                <a:gd name="T17" fmla="*/ 20 h 20"/>
                <a:gd name="T18" fmla="*/ 124 w 740"/>
                <a:gd name="T19" fmla="*/ 20 h 20"/>
                <a:gd name="T20" fmla="*/ 137 w 740"/>
                <a:gd name="T21" fmla="*/ 20 h 20"/>
                <a:gd name="T22" fmla="*/ 150 w 740"/>
                <a:gd name="T23" fmla="*/ 20 h 20"/>
                <a:gd name="T24" fmla="*/ 164 w 740"/>
                <a:gd name="T25" fmla="*/ 20 h 20"/>
                <a:gd name="T26" fmla="*/ 177 w 740"/>
                <a:gd name="T27" fmla="*/ 20 h 20"/>
                <a:gd name="T28" fmla="*/ 190 w 740"/>
                <a:gd name="T29" fmla="*/ 20 h 20"/>
                <a:gd name="T30" fmla="*/ 203 w 740"/>
                <a:gd name="T31" fmla="*/ 14 h 20"/>
                <a:gd name="T32" fmla="*/ 216 w 740"/>
                <a:gd name="T33" fmla="*/ 14 h 20"/>
                <a:gd name="T34" fmla="*/ 229 w 740"/>
                <a:gd name="T35" fmla="*/ 14 h 20"/>
                <a:gd name="T36" fmla="*/ 242 w 740"/>
                <a:gd name="T37" fmla="*/ 14 h 20"/>
                <a:gd name="T38" fmla="*/ 255 w 740"/>
                <a:gd name="T39" fmla="*/ 14 h 20"/>
                <a:gd name="T40" fmla="*/ 268 w 740"/>
                <a:gd name="T41" fmla="*/ 14 h 20"/>
                <a:gd name="T42" fmla="*/ 282 w 740"/>
                <a:gd name="T43" fmla="*/ 14 h 20"/>
                <a:gd name="T44" fmla="*/ 295 w 740"/>
                <a:gd name="T45" fmla="*/ 14 h 20"/>
                <a:gd name="T46" fmla="*/ 308 w 740"/>
                <a:gd name="T47" fmla="*/ 14 h 20"/>
                <a:gd name="T48" fmla="*/ 321 w 740"/>
                <a:gd name="T49" fmla="*/ 14 h 20"/>
                <a:gd name="T50" fmla="*/ 334 w 740"/>
                <a:gd name="T51" fmla="*/ 14 h 20"/>
                <a:gd name="T52" fmla="*/ 347 w 740"/>
                <a:gd name="T53" fmla="*/ 14 h 20"/>
                <a:gd name="T54" fmla="*/ 360 w 740"/>
                <a:gd name="T55" fmla="*/ 14 h 20"/>
                <a:gd name="T56" fmla="*/ 373 w 740"/>
                <a:gd name="T57" fmla="*/ 14 h 20"/>
                <a:gd name="T58" fmla="*/ 386 w 740"/>
                <a:gd name="T59" fmla="*/ 14 h 20"/>
                <a:gd name="T60" fmla="*/ 399 w 740"/>
                <a:gd name="T61" fmla="*/ 14 h 20"/>
                <a:gd name="T62" fmla="*/ 413 w 740"/>
                <a:gd name="T63" fmla="*/ 14 h 20"/>
                <a:gd name="T64" fmla="*/ 426 w 740"/>
                <a:gd name="T65" fmla="*/ 7 h 20"/>
                <a:gd name="T66" fmla="*/ 439 w 740"/>
                <a:gd name="T67" fmla="*/ 7 h 20"/>
                <a:gd name="T68" fmla="*/ 452 w 740"/>
                <a:gd name="T69" fmla="*/ 7 h 20"/>
                <a:gd name="T70" fmla="*/ 465 w 740"/>
                <a:gd name="T71" fmla="*/ 7 h 20"/>
                <a:gd name="T72" fmla="*/ 478 w 740"/>
                <a:gd name="T73" fmla="*/ 7 h 20"/>
                <a:gd name="T74" fmla="*/ 491 w 740"/>
                <a:gd name="T75" fmla="*/ 7 h 20"/>
                <a:gd name="T76" fmla="*/ 504 w 740"/>
                <a:gd name="T77" fmla="*/ 7 h 20"/>
                <a:gd name="T78" fmla="*/ 517 w 740"/>
                <a:gd name="T79" fmla="*/ 7 h 20"/>
                <a:gd name="T80" fmla="*/ 530 w 740"/>
                <a:gd name="T81" fmla="*/ 7 h 20"/>
                <a:gd name="T82" fmla="*/ 544 w 740"/>
                <a:gd name="T83" fmla="*/ 7 h 20"/>
                <a:gd name="T84" fmla="*/ 557 w 740"/>
                <a:gd name="T85" fmla="*/ 7 h 20"/>
                <a:gd name="T86" fmla="*/ 570 w 740"/>
                <a:gd name="T87" fmla="*/ 7 h 20"/>
                <a:gd name="T88" fmla="*/ 583 w 740"/>
                <a:gd name="T89" fmla="*/ 7 h 20"/>
                <a:gd name="T90" fmla="*/ 596 w 740"/>
                <a:gd name="T91" fmla="*/ 7 h 20"/>
                <a:gd name="T92" fmla="*/ 609 w 740"/>
                <a:gd name="T93" fmla="*/ 7 h 20"/>
                <a:gd name="T94" fmla="*/ 622 w 740"/>
                <a:gd name="T95" fmla="*/ 7 h 20"/>
                <a:gd name="T96" fmla="*/ 635 w 740"/>
                <a:gd name="T97" fmla="*/ 7 h 20"/>
                <a:gd name="T98" fmla="*/ 648 w 740"/>
                <a:gd name="T99" fmla="*/ 7 h 20"/>
                <a:gd name="T100" fmla="*/ 661 w 740"/>
                <a:gd name="T101" fmla="*/ 7 h 20"/>
                <a:gd name="T102" fmla="*/ 675 w 740"/>
                <a:gd name="T103" fmla="*/ 7 h 20"/>
                <a:gd name="T104" fmla="*/ 688 w 740"/>
                <a:gd name="T105" fmla="*/ 7 h 20"/>
                <a:gd name="T106" fmla="*/ 701 w 740"/>
                <a:gd name="T107" fmla="*/ 7 h 20"/>
                <a:gd name="T108" fmla="*/ 714 w 740"/>
                <a:gd name="T109" fmla="*/ 0 h 20"/>
                <a:gd name="T110" fmla="*/ 727 w 740"/>
                <a:gd name="T111" fmla="*/ 0 h 20"/>
                <a:gd name="T112" fmla="*/ 740 w 740"/>
                <a:gd name="T113" fmla="*/ 0 h 2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740" h="20">
                  <a:moveTo>
                    <a:pt x="0" y="20"/>
                  </a:moveTo>
                  <a:lnTo>
                    <a:pt x="6" y="20"/>
                  </a:lnTo>
                  <a:lnTo>
                    <a:pt x="13" y="20"/>
                  </a:lnTo>
                  <a:lnTo>
                    <a:pt x="19" y="20"/>
                  </a:lnTo>
                  <a:lnTo>
                    <a:pt x="26" y="20"/>
                  </a:lnTo>
                  <a:lnTo>
                    <a:pt x="33" y="20"/>
                  </a:lnTo>
                  <a:lnTo>
                    <a:pt x="39" y="20"/>
                  </a:lnTo>
                  <a:lnTo>
                    <a:pt x="46" y="20"/>
                  </a:lnTo>
                  <a:lnTo>
                    <a:pt x="52" y="20"/>
                  </a:lnTo>
                  <a:lnTo>
                    <a:pt x="59" y="20"/>
                  </a:lnTo>
                  <a:lnTo>
                    <a:pt x="65" y="20"/>
                  </a:lnTo>
                  <a:lnTo>
                    <a:pt x="72" y="20"/>
                  </a:lnTo>
                  <a:lnTo>
                    <a:pt x="78" y="20"/>
                  </a:lnTo>
                  <a:lnTo>
                    <a:pt x="85" y="20"/>
                  </a:lnTo>
                  <a:lnTo>
                    <a:pt x="92" y="20"/>
                  </a:lnTo>
                  <a:lnTo>
                    <a:pt x="98" y="20"/>
                  </a:lnTo>
                  <a:lnTo>
                    <a:pt x="105" y="20"/>
                  </a:lnTo>
                  <a:lnTo>
                    <a:pt x="111" y="20"/>
                  </a:lnTo>
                  <a:lnTo>
                    <a:pt x="118" y="20"/>
                  </a:lnTo>
                  <a:lnTo>
                    <a:pt x="124" y="20"/>
                  </a:lnTo>
                  <a:lnTo>
                    <a:pt x="131" y="20"/>
                  </a:lnTo>
                  <a:lnTo>
                    <a:pt x="137" y="20"/>
                  </a:lnTo>
                  <a:lnTo>
                    <a:pt x="144" y="20"/>
                  </a:lnTo>
                  <a:lnTo>
                    <a:pt x="150" y="20"/>
                  </a:lnTo>
                  <a:lnTo>
                    <a:pt x="157" y="20"/>
                  </a:lnTo>
                  <a:lnTo>
                    <a:pt x="164" y="20"/>
                  </a:lnTo>
                  <a:lnTo>
                    <a:pt x="170" y="20"/>
                  </a:lnTo>
                  <a:lnTo>
                    <a:pt x="177" y="20"/>
                  </a:lnTo>
                  <a:lnTo>
                    <a:pt x="183" y="20"/>
                  </a:lnTo>
                  <a:lnTo>
                    <a:pt x="190" y="20"/>
                  </a:lnTo>
                  <a:lnTo>
                    <a:pt x="196" y="20"/>
                  </a:lnTo>
                  <a:lnTo>
                    <a:pt x="203" y="14"/>
                  </a:lnTo>
                  <a:lnTo>
                    <a:pt x="209" y="14"/>
                  </a:lnTo>
                  <a:lnTo>
                    <a:pt x="216" y="14"/>
                  </a:lnTo>
                  <a:lnTo>
                    <a:pt x="223" y="14"/>
                  </a:lnTo>
                  <a:lnTo>
                    <a:pt x="229" y="14"/>
                  </a:lnTo>
                  <a:lnTo>
                    <a:pt x="236" y="14"/>
                  </a:lnTo>
                  <a:lnTo>
                    <a:pt x="242" y="14"/>
                  </a:lnTo>
                  <a:lnTo>
                    <a:pt x="249" y="14"/>
                  </a:lnTo>
                  <a:lnTo>
                    <a:pt x="255" y="14"/>
                  </a:lnTo>
                  <a:lnTo>
                    <a:pt x="262" y="14"/>
                  </a:lnTo>
                  <a:lnTo>
                    <a:pt x="268" y="14"/>
                  </a:lnTo>
                  <a:lnTo>
                    <a:pt x="275" y="14"/>
                  </a:lnTo>
                  <a:lnTo>
                    <a:pt x="282" y="14"/>
                  </a:lnTo>
                  <a:lnTo>
                    <a:pt x="288" y="14"/>
                  </a:lnTo>
                  <a:lnTo>
                    <a:pt x="295" y="14"/>
                  </a:lnTo>
                  <a:lnTo>
                    <a:pt x="301" y="14"/>
                  </a:lnTo>
                  <a:lnTo>
                    <a:pt x="308" y="14"/>
                  </a:lnTo>
                  <a:lnTo>
                    <a:pt x="314" y="14"/>
                  </a:lnTo>
                  <a:lnTo>
                    <a:pt x="321" y="14"/>
                  </a:lnTo>
                  <a:lnTo>
                    <a:pt x="327" y="14"/>
                  </a:lnTo>
                  <a:lnTo>
                    <a:pt x="334" y="14"/>
                  </a:lnTo>
                  <a:lnTo>
                    <a:pt x="340" y="14"/>
                  </a:lnTo>
                  <a:lnTo>
                    <a:pt x="347" y="14"/>
                  </a:lnTo>
                  <a:lnTo>
                    <a:pt x="354" y="14"/>
                  </a:lnTo>
                  <a:lnTo>
                    <a:pt x="360" y="14"/>
                  </a:lnTo>
                  <a:lnTo>
                    <a:pt x="367" y="14"/>
                  </a:lnTo>
                  <a:lnTo>
                    <a:pt x="373" y="14"/>
                  </a:lnTo>
                  <a:lnTo>
                    <a:pt x="380" y="14"/>
                  </a:lnTo>
                  <a:lnTo>
                    <a:pt x="386" y="14"/>
                  </a:lnTo>
                  <a:lnTo>
                    <a:pt x="393" y="14"/>
                  </a:lnTo>
                  <a:lnTo>
                    <a:pt x="399" y="14"/>
                  </a:lnTo>
                  <a:lnTo>
                    <a:pt x="406" y="14"/>
                  </a:lnTo>
                  <a:lnTo>
                    <a:pt x="413" y="14"/>
                  </a:lnTo>
                  <a:lnTo>
                    <a:pt x="419" y="7"/>
                  </a:lnTo>
                  <a:lnTo>
                    <a:pt x="426" y="7"/>
                  </a:lnTo>
                  <a:lnTo>
                    <a:pt x="432" y="7"/>
                  </a:lnTo>
                  <a:lnTo>
                    <a:pt x="439" y="7"/>
                  </a:lnTo>
                  <a:lnTo>
                    <a:pt x="445" y="7"/>
                  </a:lnTo>
                  <a:lnTo>
                    <a:pt x="452" y="7"/>
                  </a:lnTo>
                  <a:lnTo>
                    <a:pt x="458" y="7"/>
                  </a:lnTo>
                  <a:lnTo>
                    <a:pt x="465" y="7"/>
                  </a:lnTo>
                  <a:lnTo>
                    <a:pt x="472" y="7"/>
                  </a:lnTo>
                  <a:lnTo>
                    <a:pt x="478" y="7"/>
                  </a:lnTo>
                  <a:lnTo>
                    <a:pt x="485" y="7"/>
                  </a:lnTo>
                  <a:lnTo>
                    <a:pt x="491" y="7"/>
                  </a:lnTo>
                  <a:lnTo>
                    <a:pt x="498" y="7"/>
                  </a:lnTo>
                  <a:lnTo>
                    <a:pt x="504" y="7"/>
                  </a:lnTo>
                  <a:lnTo>
                    <a:pt x="511" y="7"/>
                  </a:lnTo>
                  <a:lnTo>
                    <a:pt x="517" y="7"/>
                  </a:lnTo>
                  <a:lnTo>
                    <a:pt x="524" y="7"/>
                  </a:lnTo>
                  <a:lnTo>
                    <a:pt x="530" y="7"/>
                  </a:lnTo>
                  <a:lnTo>
                    <a:pt x="537" y="7"/>
                  </a:lnTo>
                  <a:lnTo>
                    <a:pt x="544" y="7"/>
                  </a:lnTo>
                  <a:lnTo>
                    <a:pt x="550" y="7"/>
                  </a:lnTo>
                  <a:lnTo>
                    <a:pt x="557" y="7"/>
                  </a:lnTo>
                  <a:lnTo>
                    <a:pt x="563" y="7"/>
                  </a:lnTo>
                  <a:lnTo>
                    <a:pt x="570" y="7"/>
                  </a:lnTo>
                  <a:lnTo>
                    <a:pt x="576" y="7"/>
                  </a:lnTo>
                  <a:lnTo>
                    <a:pt x="583" y="7"/>
                  </a:lnTo>
                  <a:lnTo>
                    <a:pt x="589" y="7"/>
                  </a:lnTo>
                  <a:lnTo>
                    <a:pt x="596" y="7"/>
                  </a:lnTo>
                  <a:lnTo>
                    <a:pt x="603" y="7"/>
                  </a:lnTo>
                  <a:lnTo>
                    <a:pt x="609" y="7"/>
                  </a:lnTo>
                  <a:lnTo>
                    <a:pt x="616" y="7"/>
                  </a:lnTo>
                  <a:lnTo>
                    <a:pt x="622" y="7"/>
                  </a:lnTo>
                  <a:lnTo>
                    <a:pt x="629" y="7"/>
                  </a:lnTo>
                  <a:lnTo>
                    <a:pt x="635" y="7"/>
                  </a:lnTo>
                  <a:lnTo>
                    <a:pt x="642" y="7"/>
                  </a:lnTo>
                  <a:lnTo>
                    <a:pt x="648" y="7"/>
                  </a:lnTo>
                  <a:lnTo>
                    <a:pt x="655" y="7"/>
                  </a:lnTo>
                  <a:lnTo>
                    <a:pt x="661" y="7"/>
                  </a:lnTo>
                  <a:lnTo>
                    <a:pt x="668" y="7"/>
                  </a:lnTo>
                  <a:lnTo>
                    <a:pt x="675" y="7"/>
                  </a:lnTo>
                  <a:lnTo>
                    <a:pt x="681" y="7"/>
                  </a:lnTo>
                  <a:lnTo>
                    <a:pt x="688" y="7"/>
                  </a:lnTo>
                  <a:lnTo>
                    <a:pt x="694" y="7"/>
                  </a:lnTo>
                  <a:lnTo>
                    <a:pt x="701" y="7"/>
                  </a:lnTo>
                  <a:lnTo>
                    <a:pt x="707" y="0"/>
                  </a:lnTo>
                  <a:lnTo>
                    <a:pt x="714" y="0"/>
                  </a:lnTo>
                  <a:lnTo>
                    <a:pt x="720" y="0"/>
                  </a:lnTo>
                  <a:lnTo>
                    <a:pt x="727" y="0"/>
                  </a:lnTo>
                  <a:lnTo>
                    <a:pt x="734" y="0"/>
                  </a:lnTo>
                  <a:lnTo>
                    <a:pt x="740" y="0"/>
                  </a:lnTo>
                </a:path>
              </a:pathLst>
            </a:custGeom>
            <a:noFill/>
            <a:ln w="19050" cmpd="sng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5" name="Freeform 264"/>
            <p:cNvSpPr>
              <a:spLocks/>
            </p:cNvSpPr>
            <p:nvPr/>
          </p:nvSpPr>
          <p:spPr bwMode="auto">
            <a:xfrm>
              <a:off x="921" y="1056"/>
              <a:ext cx="832" cy="1"/>
            </a:xfrm>
            <a:custGeom>
              <a:avLst/>
              <a:gdLst>
                <a:gd name="T0" fmla="*/ 13 w 832"/>
                <a:gd name="T1" fmla="*/ 0 h 1"/>
                <a:gd name="T2" fmla="*/ 33 w 832"/>
                <a:gd name="T3" fmla="*/ 0 h 1"/>
                <a:gd name="T4" fmla="*/ 53 w 832"/>
                <a:gd name="T5" fmla="*/ 0 h 1"/>
                <a:gd name="T6" fmla="*/ 72 w 832"/>
                <a:gd name="T7" fmla="*/ 0 h 1"/>
                <a:gd name="T8" fmla="*/ 92 w 832"/>
                <a:gd name="T9" fmla="*/ 0 h 1"/>
                <a:gd name="T10" fmla="*/ 112 w 832"/>
                <a:gd name="T11" fmla="*/ 0 h 1"/>
                <a:gd name="T12" fmla="*/ 131 w 832"/>
                <a:gd name="T13" fmla="*/ 0 h 1"/>
                <a:gd name="T14" fmla="*/ 151 w 832"/>
                <a:gd name="T15" fmla="*/ 0 h 1"/>
                <a:gd name="T16" fmla="*/ 171 w 832"/>
                <a:gd name="T17" fmla="*/ 0 h 1"/>
                <a:gd name="T18" fmla="*/ 190 w 832"/>
                <a:gd name="T19" fmla="*/ 0 h 1"/>
                <a:gd name="T20" fmla="*/ 210 w 832"/>
                <a:gd name="T21" fmla="*/ 0 h 1"/>
                <a:gd name="T22" fmla="*/ 230 w 832"/>
                <a:gd name="T23" fmla="*/ 0 h 1"/>
                <a:gd name="T24" fmla="*/ 249 w 832"/>
                <a:gd name="T25" fmla="*/ 0 h 1"/>
                <a:gd name="T26" fmla="*/ 269 w 832"/>
                <a:gd name="T27" fmla="*/ 0 h 1"/>
                <a:gd name="T28" fmla="*/ 289 w 832"/>
                <a:gd name="T29" fmla="*/ 0 h 1"/>
                <a:gd name="T30" fmla="*/ 308 w 832"/>
                <a:gd name="T31" fmla="*/ 0 h 1"/>
                <a:gd name="T32" fmla="*/ 328 w 832"/>
                <a:gd name="T33" fmla="*/ 0 h 1"/>
                <a:gd name="T34" fmla="*/ 348 w 832"/>
                <a:gd name="T35" fmla="*/ 0 h 1"/>
                <a:gd name="T36" fmla="*/ 367 w 832"/>
                <a:gd name="T37" fmla="*/ 0 h 1"/>
                <a:gd name="T38" fmla="*/ 387 w 832"/>
                <a:gd name="T39" fmla="*/ 0 h 1"/>
                <a:gd name="T40" fmla="*/ 407 w 832"/>
                <a:gd name="T41" fmla="*/ 0 h 1"/>
                <a:gd name="T42" fmla="*/ 426 w 832"/>
                <a:gd name="T43" fmla="*/ 0 h 1"/>
                <a:gd name="T44" fmla="*/ 446 w 832"/>
                <a:gd name="T45" fmla="*/ 0 h 1"/>
                <a:gd name="T46" fmla="*/ 465 w 832"/>
                <a:gd name="T47" fmla="*/ 0 h 1"/>
                <a:gd name="T48" fmla="*/ 485 w 832"/>
                <a:gd name="T49" fmla="*/ 0 h 1"/>
                <a:gd name="T50" fmla="*/ 505 w 832"/>
                <a:gd name="T51" fmla="*/ 0 h 1"/>
                <a:gd name="T52" fmla="*/ 524 w 832"/>
                <a:gd name="T53" fmla="*/ 0 h 1"/>
                <a:gd name="T54" fmla="*/ 544 w 832"/>
                <a:gd name="T55" fmla="*/ 0 h 1"/>
                <a:gd name="T56" fmla="*/ 564 w 832"/>
                <a:gd name="T57" fmla="*/ 0 h 1"/>
                <a:gd name="T58" fmla="*/ 583 w 832"/>
                <a:gd name="T59" fmla="*/ 0 h 1"/>
                <a:gd name="T60" fmla="*/ 603 w 832"/>
                <a:gd name="T61" fmla="*/ 0 h 1"/>
                <a:gd name="T62" fmla="*/ 623 w 832"/>
                <a:gd name="T63" fmla="*/ 0 h 1"/>
                <a:gd name="T64" fmla="*/ 642 w 832"/>
                <a:gd name="T65" fmla="*/ 0 h 1"/>
                <a:gd name="T66" fmla="*/ 662 w 832"/>
                <a:gd name="T67" fmla="*/ 0 h 1"/>
                <a:gd name="T68" fmla="*/ 682 w 832"/>
                <a:gd name="T69" fmla="*/ 0 h 1"/>
                <a:gd name="T70" fmla="*/ 701 w 832"/>
                <a:gd name="T71" fmla="*/ 0 h 1"/>
                <a:gd name="T72" fmla="*/ 721 w 832"/>
                <a:gd name="T73" fmla="*/ 0 h 1"/>
                <a:gd name="T74" fmla="*/ 741 w 832"/>
                <a:gd name="T75" fmla="*/ 0 h 1"/>
                <a:gd name="T76" fmla="*/ 760 w 832"/>
                <a:gd name="T77" fmla="*/ 0 h 1"/>
                <a:gd name="T78" fmla="*/ 780 w 832"/>
                <a:gd name="T79" fmla="*/ 0 h 1"/>
                <a:gd name="T80" fmla="*/ 800 w 832"/>
                <a:gd name="T81" fmla="*/ 0 h 1"/>
                <a:gd name="T82" fmla="*/ 819 w 832"/>
                <a:gd name="T83" fmla="*/ 0 h 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832" h="1">
                  <a:moveTo>
                    <a:pt x="0" y="0"/>
                  </a:moveTo>
                  <a:lnTo>
                    <a:pt x="7" y="0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6" y="0"/>
                  </a:lnTo>
                  <a:lnTo>
                    <a:pt x="53" y="0"/>
                  </a:lnTo>
                  <a:lnTo>
                    <a:pt x="59" y="0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79" y="0"/>
                  </a:lnTo>
                  <a:lnTo>
                    <a:pt x="85" y="0"/>
                  </a:lnTo>
                  <a:lnTo>
                    <a:pt x="92" y="0"/>
                  </a:lnTo>
                  <a:lnTo>
                    <a:pt x="99" y="0"/>
                  </a:lnTo>
                  <a:lnTo>
                    <a:pt x="105" y="0"/>
                  </a:lnTo>
                  <a:lnTo>
                    <a:pt x="112" y="0"/>
                  </a:lnTo>
                  <a:lnTo>
                    <a:pt x="118" y="0"/>
                  </a:lnTo>
                  <a:lnTo>
                    <a:pt x="125" y="0"/>
                  </a:lnTo>
                  <a:lnTo>
                    <a:pt x="131" y="0"/>
                  </a:lnTo>
                  <a:lnTo>
                    <a:pt x="138" y="0"/>
                  </a:lnTo>
                  <a:lnTo>
                    <a:pt x="144" y="0"/>
                  </a:lnTo>
                  <a:lnTo>
                    <a:pt x="151" y="0"/>
                  </a:lnTo>
                  <a:lnTo>
                    <a:pt x="158" y="0"/>
                  </a:lnTo>
                  <a:lnTo>
                    <a:pt x="164" y="0"/>
                  </a:lnTo>
                  <a:lnTo>
                    <a:pt x="171" y="0"/>
                  </a:lnTo>
                  <a:lnTo>
                    <a:pt x="177" y="0"/>
                  </a:lnTo>
                  <a:lnTo>
                    <a:pt x="184" y="0"/>
                  </a:lnTo>
                  <a:lnTo>
                    <a:pt x="190" y="0"/>
                  </a:lnTo>
                  <a:lnTo>
                    <a:pt x="197" y="0"/>
                  </a:lnTo>
                  <a:lnTo>
                    <a:pt x="203" y="0"/>
                  </a:lnTo>
                  <a:lnTo>
                    <a:pt x="210" y="0"/>
                  </a:lnTo>
                  <a:lnTo>
                    <a:pt x="217" y="0"/>
                  </a:lnTo>
                  <a:lnTo>
                    <a:pt x="223" y="0"/>
                  </a:lnTo>
                  <a:lnTo>
                    <a:pt x="230" y="0"/>
                  </a:lnTo>
                  <a:lnTo>
                    <a:pt x="236" y="0"/>
                  </a:lnTo>
                  <a:lnTo>
                    <a:pt x="243" y="0"/>
                  </a:lnTo>
                  <a:lnTo>
                    <a:pt x="249" y="0"/>
                  </a:lnTo>
                  <a:lnTo>
                    <a:pt x="256" y="0"/>
                  </a:lnTo>
                  <a:lnTo>
                    <a:pt x="262" y="0"/>
                  </a:lnTo>
                  <a:lnTo>
                    <a:pt x="269" y="0"/>
                  </a:lnTo>
                  <a:lnTo>
                    <a:pt x="275" y="0"/>
                  </a:lnTo>
                  <a:lnTo>
                    <a:pt x="282" y="0"/>
                  </a:lnTo>
                  <a:lnTo>
                    <a:pt x="289" y="0"/>
                  </a:lnTo>
                  <a:lnTo>
                    <a:pt x="295" y="0"/>
                  </a:lnTo>
                  <a:lnTo>
                    <a:pt x="302" y="0"/>
                  </a:lnTo>
                  <a:lnTo>
                    <a:pt x="308" y="0"/>
                  </a:lnTo>
                  <a:lnTo>
                    <a:pt x="315" y="0"/>
                  </a:lnTo>
                  <a:lnTo>
                    <a:pt x="321" y="0"/>
                  </a:lnTo>
                  <a:lnTo>
                    <a:pt x="328" y="0"/>
                  </a:lnTo>
                  <a:lnTo>
                    <a:pt x="334" y="0"/>
                  </a:lnTo>
                  <a:lnTo>
                    <a:pt x="341" y="0"/>
                  </a:lnTo>
                  <a:lnTo>
                    <a:pt x="348" y="0"/>
                  </a:lnTo>
                  <a:lnTo>
                    <a:pt x="354" y="0"/>
                  </a:lnTo>
                  <a:lnTo>
                    <a:pt x="361" y="0"/>
                  </a:lnTo>
                  <a:lnTo>
                    <a:pt x="367" y="0"/>
                  </a:lnTo>
                  <a:lnTo>
                    <a:pt x="374" y="0"/>
                  </a:lnTo>
                  <a:lnTo>
                    <a:pt x="380" y="0"/>
                  </a:lnTo>
                  <a:lnTo>
                    <a:pt x="387" y="0"/>
                  </a:lnTo>
                  <a:lnTo>
                    <a:pt x="393" y="0"/>
                  </a:lnTo>
                  <a:lnTo>
                    <a:pt x="400" y="0"/>
                  </a:lnTo>
                  <a:lnTo>
                    <a:pt x="407" y="0"/>
                  </a:lnTo>
                  <a:lnTo>
                    <a:pt x="413" y="0"/>
                  </a:lnTo>
                  <a:lnTo>
                    <a:pt x="420" y="0"/>
                  </a:lnTo>
                  <a:lnTo>
                    <a:pt x="426" y="0"/>
                  </a:lnTo>
                  <a:lnTo>
                    <a:pt x="433" y="0"/>
                  </a:lnTo>
                  <a:lnTo>
                    <a:pt x="439" y="0"/>
                  </a:lnTo>
                  <a:lnTo>
                    <a:pt x="446" y="0"/>
                  </a:lnTo>
                  <a:lnTo>
                    <a:pt x="452" y="0"/>
                  </a:lnTo>
                  <a:lnTo>
                    <a:pt x="459" y="0"/>
                  </a:lnTo>
                  <a:lnTo>
                    <a:pt x="465" y="0"/>
                  </a:lnTo>
                  <a:lnTo>
                    <a:pt x="472" y="0"/>
                  </a:lnTo>
                  <a:lnTo>
                    <a:pt x="479" y="0"/>
                  </a:lnTo>
                  <a:lnTo>
                    <a:pt x="485" y="0"/>
                  </a:lnTo>
                  <a:lnTo>
                    <a:pt x="492" y="0"/>
                  </a:lnTo>
                  <a:lnTo>
                    <a:pt x="498" y="0"/>
                  </a:lnTo>
                  <a:lnTo>
                    <a:pt x="505" y="0"/>
                  </a:lnTo>
                  <a:lnTo>
                    <a:pt x="511" y="0"/>
                  </a:lnTo>
                  <a:lnTo>
                    <a:pt x="518" y="0"/>
                  </a:lnTo>
                  <a:lnTo>
                    <a:pt x="524" y="0"/>
                  </a:lnTo>
                  <a:lnTo>
                    <a:pt x="531" y="0"/>
                  </a:lnTo>
                  <a:lnTo>
                    <a:pt x="538" y="0"/>
                  </a:lnTo>
                  <a:lnTo>
                    <a:pt x="544" y="0"/>
                  </a:lnTo>
                  <a:lnTo>
                    <a:pt x="551" y="0"/>
                  </a:lnTo>
                  <a:lnTo>
                    <a:pt x="557" y="0"/>
                  </a:lnTo>
                  <a:lnTo>
                    <a:pt x="564" y="0"/>
                  </a:lnTo>
                  <a:lnTo>
                    <a:pt x="570" y="0"/>
                  </a:lnTo>
                  <a:lnTo>
                    <a:pt x="577" y="0"/>
                  </a:lnTo>
                  <a:lnTo>
                    <a:pt x="583" y="0"/>
                  </a:lnTo>
                  <a:lnTo>
                    <a:pt x="590" y="0"/>
                  </a:lnTo>
                  <a:lnTo>
                    <a:pt x="596" y="0"/>
                  </a:lnTo>
                  <a:lnTo>
                    <a:pt x="603" y="0"/>
                  </a:lnTo>
                  <a:lnTo>
                    <a:pt x="610" y="0"/>
                  </a:lnTo>
                  <a:lnTo>
                    <a:pt x="616" y="0"/>
                  </a:lnTo>
                  <a:lnTo>
                    <a:pt x="623" y="0"/>
                  </a:lnTo>
                  <a:lnTo>
                    <a:pt x="629" y="0"/>
                  </a:lnTo>
                  <a:lnTo>
                    <a:pt x="636" y="0"/>
                  </a:lnTo>
                  <a:lnTo>
                    <a:pt x="642" y="0"/>
                  </a:lnTo>
                  <a:lnTo>
                    <a:pt x="649" y="0"/>
                  </a:lnTo>
                  <a:lnTo>
                    <a:pt x="655" y="0"/>
                  </a:lnTo>
                  <a:lnTo>
                    <a:pt x="662" y="0"/>
                  </a:lnTo>
                  <a:lnTo>
                    <a:pt x="669" y="0"/>
                  </a:lnTo>
                  <a:lnTo>
                    <a:pt x="675" y="0"/>
                  </a:lnTo>
                  <a:lnTo>
                    <a:pt x="682" y="0"/>
                  </a:lnTo>
                  <a:lnTo>
                    <a:pt x="688" y="0"/>
                  </a:lnTo>
                  <a:lnTo>
                    <a:pt x="695" y="0"/>
                  </a:lnTo>
                  <a:lnTo>
                    <a:pt x="701" y="0"/>
                  </a:lnTo>
                  <a:lnTo>
                    <a:pt x="708" y="0"/>
                  </a:lnTo>
                  <a:lnTo>
                    <a:pt x="714" y="0"/>
                  </a:lnTo>
                  <a:lnTo>
                    <a:pt x="721" y="0"/>
                  </a:lnTo>
                  <a:lnTo>
                    <a:pt x="728" y="0"/>
                  </a:lnTo>
                  <a:lnTo>
                    <a:pt x="734" y="0"/>
                  </a:lnTo>
                  <a:lnTo>
                    <a:pt x="741" y="0"/>
                  </a:lnTo>
                  <a:lnTo>
                    <a:pt x="747" y="0"/>
                  </a:lnTo>
                  <a:lnTo>
                    <a:pt x="754" y="0"/>
                  </a:lnTo>
                  <a:lnTo>
                    <a:pt x="760" y="0"/>
                  </a:lnTo>
                  <a:lnTo>
                    <a:pt x="767" y="0"/>
                  </a:lnTo>
                  <a:lnTo>
                    <a:pt x="773" y="0"/>
                  </a:lnTo>
                  <a:lnTo>
                    <a:pt x="780" y="0"/>
                  </a:lnTo>
                  <a:lnTo>
                    <a:pt x="786" y="0"/>
                  </a:lnTo>
                  <a:lnTo>
                    <a:pt x="793" y="0"/>
                  </a:lnTo>
                  <a:lnTo>
                    <a:pt x="800" y="0"/>
                  </a:lnTo>
                  <a:lnTo>
                    <a:pt x="806" y="0"/>
                  </a:lnTo>
                  <a:lnTo>
                    <a:pt x="813" y="0"/>
                  </a:lnTo>
                  <a:lnTo>
                    <a:pt x="819" y="0"/>
                  </a:lnTo>
                  <a:lnTo>
                    <a:pt x="826" y="0"/>
                  </a:lnTo>
                  <a:lnTo>
                    <a:pt x="832" y="0"/>
                  </a:lnTo>
                </a:path>
              </a:pathLst>
            </a:custGeom>
            <a:noFill/>
            <a:ln w="19050" cmpd="sng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6" name="Freeform 265"/>
            <p:cNvSpPr>
              <a:spLocks/>
            </p:cNvSpPr>
            <p:nvPr/>
          </p:nvSpPr>
          <p:spPr bwMode="auto">
            <a:xfrm>
              <a:off x="1753" y="1056"/>
              <a:ext cx="832" cy="1"/>
            </a:xfrm>
            <a:custGeom>
              <a:avLst/>
              <a:gdLst>
                <a:gd name="T0" fmla="*/ 13 w 832"/>
                <a:gd name="T1" fmla="*/ 0 h 1"/>
                <a:gd name="T2" fmla="*/ 33 w 832"/>
                <a:gd name="T3" fmla="*/ 0 h 1"/>
                <a:gd name="T4" fmla="*/ 53 w 832"/>
                <a:gd name="T5" fmla="*/ 0 h 1"/>
                <a:gd name="T6" fmla="*/ 72 w 832"/>
                <a:gd name="T7" fmla="*/ 0 h 1"/>
                <a:gd name="T8" fmla="*/ 92 w 832"/>
                <a:gd name="T9" fmla="*/ 0 h 1"/>
                <a:gd name="T10" fmla="*/ 112 w 832"/>
                <a:gd name="T11" fmla="*/ 0 h 1"/>
                <a:gd name="T12" fmla="*/ 131 w 832"/>
                <a:gd name="T13" fmla="*/ 0 h 1"/>
                <a:gd name="T14" fmla="*/ 151 w 832"/>
                <a:gd name="T15" fmla="*/ 0 h 1"/>
                <a:gd name="T16" fmla="*/ 171 w 832"/>
                <a:gd name="T17" fmla="*/ 0 h 1"/>
                <a:gd name="T18" fmla="*/ 190 w 832"/>
                <a:gd name="T19" fmla="*/ 0 h 1"/>
                <a:gd name="T20" fmla="*/ 210 w 832"/>
                <a:gd name="T21" fmla="*/ 0 h 1"/>
                <a:gd name="T22" fmla="*/ 230 w 832"/>
                <a:gd name="T23" fmla="*/ 0 h 1"/>
                <a:gd name="T24" fmla="*/ 249 w 832"/>
                <a:gd name="T25" fmla="*/ 0 h 1"/>
                <a:gd name="T26" fmla="*/ 269 w 832"/>
                <a:gd name="T27" fmla="*/ 0 h 1"/>
                <a:gd name="T28" fmla="*/ 289 w 832"/>
                <a:gd name="T29" fmla="*/ 0 h 1"/>
                <a:gd name="T30" fmla="*/ 308 w 832"/>
                <a:gd name="T31" fmla="*/ 0 h 1"/>
                <a:gd name="T32" fmla="*/ 328 w 832"/>
                <a:gd name="T33" fmla="*/ 0 h 1"/>
                <a:gd name="T34" fmla="*/ 348 w 832"/>
                <a:gd name="T35" fmla="*/ 0 h 1"/>
                <a:gd name="T36" fmla="*/ 367 w 832"/>
                <a:gd name="T37" fmla="*/ 0 h 1"/>
                <a:gd name="T38" fmla="*/ 387 w 832"/>
                <a:gd name="T39" fmla="*/ 0 h 1"/>
                <a:gd name="T40" fmla="*/ 407 w 832"/>
                <a:gd name="T41" fmla="*/ 0 h 1"/>
                <a:gd name="T42" fmla="*/ 426 w 832"/>
                <a:gd name="T43" fmla="*/ 0 h 1"/>
                <a:gd name="T44" fmla="*/ 446 w 832"/>
                <a:gd name="T45" fmla="*/ 0 h 1"/>
                <a:gd name="T46" fmla="*/ 465 w 832"/>
                <a:gd name="T47" fmla="*/ 0 h 1"/>
                <a:gd name="T48" fmla="*/ 485 w 832"/>
                <a:gd name="T49" fmla="*/ 0 h 1"/>
                <a:gd name="T50" fmla="*/ 505 w 832"/>
                <a:gd name="T51" fmla="*/ 0 h 1"/>
                <a:gd name="T52" fmla="*/ 524 w 832"/>
                <a:gd name="T53" fmla="*/ 0 h 1"/>
                <a:gd name="T54" fmla="*/ 544 w 832"/>
                <a:gd name="T55" fmla="*/ 0 h 1"/>
                <a:gd name="T56" fmla="*/ 564 w 832"/>
                <a:gd name="T57" fmla="*/ 0 h 1"/>
                <a:gd name="T58" fmla="*/ 583 w 832"/>
                <a:gd name="T59" fmla="*/ 0 h 1"/>
                <a:gd name="T60" fmla="*/ 603 w 832"/>
                <a:gd name="T61" fmla="*/ 0 h 1"/>
                <a:gd name="T62" fmla="*/ 623 w 832"/>
                <a:gd name="T63" fmla="*/ 0 h 1"/>
                <a:gd name="T64" fmla="*/ 642 w 832"/>
                <a:gd name="T65" fmla="*/ 0 h 1"/>
                <a:gd name="T66" fmla="*/ 662 w 832"/>
                <a:gd name="T67" fmla="*/ 0 h 1"/>
                <a:gd name="T68" fmla="*/ 682 w 832"/>
                <a:gd name="T69" fmla="*/ 0 h 1"/>
                <a:gd name="T70" fmla="*/ 701 w 832"/>
                <a:gd name="T71" fmla="*/ 0 h 1"/>
                <a:gd name="T72" fmla="*/ 721 w 832"/>
                <a:gd name="T73" fmla="*/ 0 h 1"/>
                <a:gd name="T74" fmla="*/ 741 w 832"/>
                <a:gd name="T75" fmla="*/ 0 h 1"/>
                <a:gd name="T76" fmla="*/ 760 w 832"/>
                <a:gd name="T77" fmla="*/ 0 h 1"/>
                <a:gd name="T78" fmla="*/ 780 w 832"/>
                <a:gd name="T79" fmla="*/ 0 h 1"/>
                <a:gd name="T80" fmla="*/ 800 w 832"/>
                <a:gd name="T81" fmla="*/ 0 h 1"/>
                <a:gd name="T82" fmla="*/ 819 w 832"/>
                <a:gd name="T83" fmla="*/ 0 h 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832" h="1">
                  <a:moveTo>
                    <a:pt x="0" y="0"/>
                  </a:moveTo>
                  <a:lnTo>
                    <a:pt x="7" y="0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6" y="0"/>
                  </a:lnTo>
                  <a:lnTo>
                    <a:pt x="53" y="0"/>
                  </a:lnTo>
                  <a:lnTo>
                    <a:pt x="59" y="0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79" y="0"/>
                  </a:lnTo>
                  <a:lnTo>
                    <a:pt x="86" y="0"/>
                  </a:lnTo>
                  <a:lnTo>
                    <a:pt x="92" y="0"/>
                  </a:lnTo>
                  <a:lnTo>
                    <a:pt x="99" y="0"/>
                  </a:lnTo>
                  <a:lnTo>
                    <a:pt x="105" y="0"/>
                  </a:lnTo>
                  <a:lnTo>
                    <a:pt x="112" y="0"/>
                  </a:lnTo>
                  <a:lnTo>
                    <a:pt x="118" y="0"/>
                  </a:lnTo>
                  <a:lnTo>
                    <a:pt x="125" y="0"/>
                  </a:lnTo>
                  <a:lnTo>
                    <a:pt x="131" y="0"/>
                  </a:lnTo>
                  <a:lnTo>
                    <a:pt x="138" y="0"/>
                  </a:lnTo>
                  <a:lnTo>
                    <a:pt x="144" y="0"/>
                  </a:lnTo>
                  <a:lnTo>
                    <a:pt x="151" y="0"/>
                  </a:lnTo>
                  <a:lnTo>
                    <a:pt x="158" y="0"/>
                  </a:lnTo>
                  <a:lnTo>
                    <a:pt x="164" y="0"/>
                  </a:lnTo>
                  <a:lnTo>
                    <a:pt x="171" y="0"/>
                  </a:lnTo>
                  <a:lnTo>
                    <a:pt x="177" y="0"/>
                  </a:lnTo>
                  <a:lnTo>
                    <a:pt x="184" y="0"/>
                  </a:lnTo>
                  <a:lnTo>
                    <a:pt x="190" y="0"/>
                  </a:lnTo>
                  <a:lnTo>
                    <a:pt x="197" y="0"/>
                  </a:lnTo>
                  <a:lnTo>
                    <a:pt x="203" y="0"/>
                  </a:lnTo>
                  <a:lnTo>
                    <a:pt x="210" y="0"/>
                  </a:lnTo>
                  <a:lnTo>
                    <a:pt x="217" y="0"/>
                  </a:lnTo>
                  <a:lnTo>
                    <a:pt x="223" y="0"/>
                  </a:lnTo>
                  <a:lnTo>
                    <a:pt x="230" y="0"/>
                  </a:lnTo>
                  <a:lnTo>
                    <a:pt x="236" y="0"/>
                  </a:lnTo>
                  <a:lnTo>
                    <a:pt x="243" y="0"/>
                  </a:lnTo>
                  <a:lnTo>
                    <a:pt x="249" y="0"/>
                  </a:lnTo>
                  <a:lnTo>
                    <a:pt x="256" y="0"/>
                  </a:lnTo>
                  <a:lnTo>
                    <a:pt x="262" y="0"/>
                  </a:lnTo>
                  <a:lnTo>
                    <a:pt x="269" y="0"/>
                  </a:lnTo>
                  <a:lnTo>
                    <a:pt x="275" y="0"/>
                  </a:lnTo>
                  <a:lnTo>
                    <a:pt x="282" y="0"/>
                  </a:lnTo>
                  <a:lnTo>
                    <a:pt x="289" y="0"/>
                  </a:lnTo>
                  <a:lnTo>
                    <a:pt x="295" y="0"/>
                  </a:lnTo>
                  <a:lnTo>
                    <a:pt x="302" y="0"/>
                  </a:lnTo>
                  <a:lnTo>
                    <a:pt x="308" y="0"/>
                  </a:lnTo>
                  <a:lnTo>
                    <a:pt x="315" y="0"/>
                  </a:lnTo>
                  <a:lnTo>
                    <a:pt x="321" y="0"/>
                  </a:lnTo>
                  <a:lnTo>
                    <a:pt x="328" y="0"/>
                  </a:lnTo>
                  <a:lnTo>
                    <a:pt x="334" y="0"/>
                  </a:lnTo>
                  <a:lnTo>
                    <a:pt x="341" y="0"/>
                  </a:lnTo>
                  <a:lnTo>
                    <a:pt x="348" y="0"/>
                  </a:lnTo>
                  <a:lnTo>
                    <a:pt x="354" y="0"/>
                  </a:lnTo>
                  <a:lnTo>
                    <a:pt x="361" y="0"/>
                  </a:lnTo>
                  <a:lnTo>
                    <a:pt x="367" y="0"/>
                  </a:lnTo>
                  <a:lnTo>
                    <a:pt x="374" y="0"/>
                  </a:lnTo>
                  <a:lnTo>
                    <a:pt x="380" y="0"/>
                  </a:lnTo>
                  <a:lnTo>
                    <a:pt x="387" y="0"/>
                  </a:lnTo>
                  <a:lnTo>
                    <a:pt x="393" y="0"/>
                  </a:lnTo>
                  <a:lnTo>
                    <a:pt x="400" y="0"/>
                  </a:lnTo>
                  <a:lnTo>
                    <a:pt x="407" y="0"/>
                  </a:lnTo>
                  <a:lnTo>
                    <a:pt x="413" y="0"/>
                  </a:lnTo>
                  <a:lnTo>
                    <a:pt x="420" y="0"/>
                  </a:lnTo>
                  <a:lnTo>
                    <a:pt x="426" y="0"/>
                  </a:lnTo>
                  <a:lnTo>
                    <a:pt x="433" y="0"/>
                  </a:lnTo>
                  <a:lnTo>
                    <a:pt x="439" y="0"/>
                  </a:lnTo>
                  <a:lnTo>
                    <a:pt x="446" y="0"/>
                  </a:lnTo>
                  <a:lnTo>
                    <a:pt x="452" y="0"/>
                  </a:lnTo>
                  <a:lnTo>
                    <a:pt x="459" y="0"/>
                  </a:lnTo>
                  <a:lnTo>
                    <a:pt x="465" y="0"/>
                  </a:lnTo>
                  <a:lnTo>
                    <a:pt x="472" y="0"/>
                  </a:lnTo>
                  <a:lnTo>
                    <a:pt x="479" y="0"/>
                  </a:lnTo>
                  <a:lnTo>
                    <a:pt x="485" y="0"/>
                  </a:lnTo>
                  <a:lnTo>
                    <a:pt x="492" y="0"/>
                  </a:lnTo>
                  <a:lnTo>
                    <a:pt x="498" y="0"/>
                  </a:lnTo>
                  <a:lnTo>
                    <a:pt x="505" y="0"/>
                  </a:lnTo>
                  <a:lnTo>
                    <a:pt x="511" y="0"/>
                  </a:lnTo>
                  <a:lnTo>
                    <a:pt x="518" y="0"/>
                  </a:lnTo>
                  <a:lnTo>
                    <a:pt x="524" y="0"/>
                  </a:lnTo>
                  <a:lnTo>
                    <a:pt x="531" y="0"/>
                  </a:lnTo>
                  <a:lnTo>
                    <a:pt x="538" y="0"/>
                  </a:lnTo>
                  <a:lnTo>
                    <a:pt x="544" y="0"/>
                  </a:lnTo>
                  <a:lnTo>
                    <a:pt x="551" y="0"/>
                  </a:lnTo>
                  <a:lnTo>
                    <a:pt x="557" y="0"/>
                  </a:lnTo>
                  <a:lnTo>
                    <a:pt x="564" y="0"/>
                  </a:lnTo>
                  <a:lnTo>
                    <a:pt x="570" y="0"/>
                  </a:lnTo>
                  <a:lnTo>
                    <a:pt x="577" y="0"/>
                  </a:lnTo>
                  <a:lnTo>
                    <a:pt x="583" y="0"/>
                  </a:lnTo>
                  <a:lnTo>
                    <a:pt x="590" y="0"/>
                  </a:lnTo>
                  <a:lnTo>
                    <a:pt x="597" y="0"/>
                  </a:lnTo>
                  <a:lnTo>
                    <a:pt x="603" y="0"/>
                  </a:lnTo>
                  <a:lnTo>
                    <a:pt x="610" y="0"/>
                  </a:lnTo>
                  <a:lnTo>
                    <a:pt x="616" y="0"/>
                  </a:lnTo>
                  <a:lnTo>
                    <a:pt x="623" y="0"/>
                  </a:lnTo>
                  <a:lnTo>
                    <a:pt x="629" y="0"/>
                  </a:lnTo>
                  <a:lnTo>
                    <a:pt x="636" y="0"/>
                  </a:lnTo>
                  <a:lnTo>
                    <a:pt x="642" y="0"/>
                  </a:lnTo>
                  <a:lnTo>
                    <a:pt x="649" y="0"/>
                  </a:lnTo>
                  <a:lnTo>
                    <a:pt x="655" y="0"/>
                  </a:lnTo>
                  <a:lnTo>
                    <a:pt x="662" y="0"/>
                  </a:lnTo>
                  <a:lnTo>
                    <a:pt x="669" y="0"/>
                  </a:lnTo>
                  <a:lnTo>
                    <a:pt x="675" y="0"/>
                  </a:lnTo>
                  <a:lnTo>
                    <a:pt x="682" y="0"/>
                  </a:lnTo>
                  <a:lnTo>
                    <a:pt x="688" y="0"/>
                  </a:lnTo>
                  <a:lnTo>
                    <a:pt x="695" y="0"/>
                  </a:lnTo>
                  <a:lnTo>
                    <a:pt x="701" y="0"/>
                  </a:lnTo>
                  <a:lnTo>
                    <a:pt x="708" y="0"/>
                  </a:lnTo>
                  <a:lnTo>
                    <a:pt x="714" y="0"/>
                  </a:lnTo>
                  <a:lnTo>
                    <a:pt x="721" y="0"/>
                  </a:lnTo>
                  <a:lnTo>
                    <a:pt x="728" y="0"/>
                  </a:lnTo>
                  <a:lnTo>
                    <a:pt x="734" y="0"/>
                  </a:lnTo>
                  <a:lnTo>
                    <a:pt x="741" y="0"/>
                  </a:lnTo>
                  <a:lnTo>
                    <a:pt x="747" y="0"/>
                  </a:lnTo>
                  <a:lnTo>
                    <a:pt x="754" y="0"/>
                  </a:lnTo>
                  <a:lnTo>
                    <a:pt x="760" y="0"/>
                  </a:lnTo>
                  <a:lnTo>
                    <a:pt x="767" y="0"/>
                  </a:lnTo>
                  <a:lnTo>
                    <a:pt x="773" y="0"/>
                  </a:lnTo>
                  <a:lnTo>
                    <a:pt x="780" y="0"/>
                  </a:lnTo>
                  <a:lnTo>
                    <a:pt x="786" y="0"/>
                  </a:lnTo>
                  <a:lnTo>
                    <a:pt x="793" y="0"/>
                  </a:lnTo>
                  <a:lnTo>
                    <a:pt x="800" y="0"/>
                  </a:lnTo>
                  <a:lnTo>
                    <a:pt x="806" y="0"/>
                  </a:lnTo>
                  <a:lnTo>
                    <a:pt x="813" y="0"/>
                  </a:lnTo>
                  <a:lnTo>
                    <a:pt x="819" y="0"/>
                  </a:lnTo>
                  <a:lnTo>
                    <a:pt x="826" y="0"/>
                  </a:lnTo>
                  <a:lnTo>
                    <a:pt x="832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7" name="Freeform 266"/>
            <p:cNvSpPr>
              <a:spLocks/>
            </p:cNvSpPr>
            <p:nvPr/>
          </p:nvSpPr>
          <p:spPr bwMode="auto">
            <a:xfrm>
              <a:off x="2585" y="1056"/>
              <a:ext cx="832" cy="1"/>
            </a:xfrm>
            <a:custGeom>
              <a:avLst/>
              <a:gdLst>
                <a:gd name="T0" fmla="*/ 13 w 832"/>
                <a:gd name="T1" fmla="*/ 0 h 1"/>
                <a:gd name="T2" fmla="*/ 33 w 832"/>
                <a:gd name="T3" fmla="*/ 0 h 1"/>
                <a:gd name="T4" fmla="*/ 53 w 832"/>
                <a:gd name="T5" fmla="*/ 0 h 1"/>
                <a:gd name="T6" fmla="*/ 72 w 832"/>
                <a:gd name="T7" fmla="*/ 0 h 1"/>
                <a:gd name="T8" fmla="*/ 92 w 832"/>
                <a:gd name="T9" fmla="*/ 0 h 1"/>
                <a:gd name="T10" fmla="*/ 112 w 832"/>
                <a:gd name="T11" fmla="*/ 0 h 1"/>
                <a:gd name="T12" fmla="*/ 131 w 832"/>
                <a:gd name="T13" fmla="*/ 0 h 1"/>
                <a:gd name="T14" fmla="*/ 151 w 832"/>
                <a:gd name="T15" fmla="*/ 0 h 1"/>
                <a:gd name="T16" fmla="*/ 171 w 832"/>
                <a:gd name="T17" fmla="*/ 0 h 1"/>
                <a:gd name="T18" fmla="*/ 190 w 832"/>
                <a:gd name="T19" fmla="*/ 0 h 1"/>
                <a:gd name="T20" fmla="*/ 210 w 832"/>
                <a:gd name="T21" fmla="*/ 0 h 1"/>
                <a:gd name="T22" fmla="*/ 230 w 832"/>
                <a:gd name="T23" fmla="*/ 0 h 1"/>
                <a:gd name="T24" fmla="*/ 249 w 832"/>
                <a:gd name="T25" fmla="*/ 0 h 1"/>
                <a:gd name="T26" fmla="*/ 269 w 832"/>
                <a:gd name="T27" fmla="*/ 0 h 1"/>
                <a:gd name="T28" fmla="*/ 289 w 832"/>
                <a:gd name="T29" fmla="*/ 0 h 1"/>
                <a:gd name="T30" fmla="*/ 308 w 832"/>
                <a:gd name="T31" fmla="*/ 0 h 1"/>
                <a:gd name="T32" fmla="*/ 328 w 832"/>
                <a:gd name="T33" fmla="*/ 0 h 1"/>
                <a:gd name="T34" fmla="*/ 348 w 832"/>
                <a:gd name="T35" fmla="*/ 0 h 1"/>
                <a:gd name="T36" fmla="*/ 367 w 832"/>
                <a:gd name="T37" fmla="*/ 0 h 1"/>
                <a:gd name="T38" fmla="*/ 387 w 832"/>
                <a:gd name="T39" fmla="*/ 0 h 1"/>
                <a:gd name="T40" fmla="*/ 407 w 832"/>
                <a:gd name="T41" fmla="*/ 0 h 1"/>
                <a:gd name="T42" fmla="*/ 426 w 832"/>
                <a:gd name="T43" fmla="*/ 0 h 1"/>
                <a:gd name="T44" fmla="*/ 446 w 832"/>
                <a:gd name="T45" fmla="*/ 0 h 1"/>
                <a:gd name="T46" fmla="*/ 465 w 832"/>
                <a:gd name="T47" fmla="*/ 0 h 1"/>
                <a:gd name="T48" fmla="*/ 485 w 832"/>
                <a:gd name="T49" fmla="*/ 0 h 1"/>
                <a:gd name="T50" fmla="*/ 505 w 832"/>
                <a:gd name="T51" fmla="*/ 0 h 1"/>
                <a:gd name="T52" fmla="*/ 524 w 832"/>
                <a:gd name="T53" fmla="*/ 0 h 1"/>
                <a:gd name="T54" fmla="*/ 544 w 832"/>
                <a:gd name="T55" fmla="*/ 0 h 1"/>
                <a:gd name="T56" fmla="*/ 564 w 832"/>
                <a:gd name="T57" fmla="*/ 0 h 1"/>
                <a:gd name="T58" fmla="*/ 583 w 832"/>
                <a:gd name="T59" fmla="*/ 0 h 1"/>
                <a:gd name="T60" fmla="*/ 603 w 832"/>
                <a:gd name="T61" fmla="*/ 0 h 1"/>
                <a:gd name="T62" fmla="*/ 623 w 832"/>
                <a:gd name="T63" fmla="*/ 0 h 1"/>
                <a:gd name="T64" fmla="*/ 642 w 832"/>
                <a:gd name="T65" fmla="*/ 0 h 1"/>
                <a:gd name="T66" fmla="*/ 662 w 832"/>
                <a:gd name="T67" fmla="*/ 0 h 1"/>
                <a:gd name="T68" fmla="*/ 682 w 832"/>
                <a:gd name="T69" fmla="*/ 0 h 1"/>
                <a:gd name="T70" fmla="*/ 701 w 832"/>
                <a:gd name="T71" fmla="*/ 0 h 1"/>
                <a:gd name="T72" fmla="*/ 721 w 832"/>
                <a:gd name="T73" fmla="*/ 0 h 1"/>
                <a:gd name="T74" fmla="*/ 741 w 832"/>
                <a:gd name="T75" fmla="*/ 0 h 1"/>
                <a:gd name="T76" fmla="*/ 760 w 832"/>
                <a:gd name="T77" fmla="*/ 0 h 1"/>
                <a:gd name="T78" fmla="*/ 780 w 832"/>
                <a:gd name="T79" fmla="*/ 0 h 1"/>
                <a:gd name="T80" fmla="*/ 800 w 832"/>
                <a:gd name="T81" fmla="*/ 0 h 1"/>
                <a:gd name="T82" fmla="*/ 819 w 832"/>
                <a:gd name="T83" fmla="*/ 0 h 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832" h="1">
                  <a:moveTo>
                    <a:pt x="0" y="0"/>
                  </a:moveTo>
                  <a:lnTo>
                    <a:pt x="7" y="0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6" y="0"/>
                  </a:lnTo>
                  <a:lnTo>
                    <a:pt x="53" y="0"/>
                  </a:lnTo>
                  <a:lnTo>
                    <a:pt x="59" y="0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79" y="0"/>
                  </a:lnTo>
                  <a:lnTo>
                    <a:pt x="86" y="0"/>
                  </a:lnTo>
                  <a:lnTo>
                    <a:pt x="92" y="0"/>
                  </a:lnTo>
                  <a:lnTo>
                    <a:pt x="99" y="0"/>
                  </a:lnTo>
                  <a:lnTo>
                    <a:pt x="105" y="0"/>
                  </a:lnTo>
                  <a:lnTo>
                    <a:pt x="112" y="0"/>
                  </a:lnTo>
                  <a:lnTo>
                    <a:pt x="118" y="0"/>
                  </a:lnTo>
                  <a:lnTo>
                    <a:pt x="125" y="0"/>
                  </a:lnTo>
                  <a:lnTo>
                    <a:pt x="131" y="0"/>
                  </a:lnTo>
                  <a:lnTo>
                    <a:pt x="138" y="0"/>
                  </a:lnTo>
                  <a:lnTo>
                    <a:pt x="144" y="0"/>
                  </a:lnTo>
                  <a:lnTo>
                    <a:pt x="151" y="0"/>
                  </a:lnTo>
                  <a:lnTo>
                    <a:pt x="158" y="0"/>
                  </a:lnTo>
                  <a:lnTo>
                    <a:pt x="164" y="0"/>
                  </a:lnTo>
                  <a:lnTo>
                    <a:pt x="171" y="0"/>
                  </a:lnTo>
                  <a:lnTo>
                    <a:pt x="177" y="0"/>
                  </a:lnTo>
                  <a:lnTo>
                    <a:pt x="184" y="0"/>
                  </a:lnTo>
                  <a:lnTo>
                    <a:pt x="190" y="0"/>
                  </a:lnTo>
                  <a:lnTo>
                    <a:pt x="197" y="0"/>
                  </a:lnTo>
                  <a:lnTo>
                    <a:pt x="203" y="0"/>
                  </a:lnTo>
                  <a:lnTo>
                    <a:pt x="210" y="0"/>
                  </a:lnTo>
                  <a:lnTo>
                    <a:pt x="217" y="0"/>
                  </a:lnTo>
                  <a:lnTo>
                    <a:pt x="223" y="0"/>
                  </a:lnTo>
                  <a:lnTo>
                    <a:pt x="230" y="0"/>
                  </a:lnTo>
                  <a:lnTo>
                    <a:pt x="236" y="0"/>
                  </a:lnTo>
                  <a:lnTo>
                    <a:pt x="243" y="0"/>
                  </a:lnTo>
                  <a:lnTo>
                    <a:pt x="249" y="0"/>
                  </a:lnTo>
                  <a:lnTo>
                    <a:pt x="256" y="0"/>
                  </a:lnTo>
                  <a:lnTo>
                    <a:pt x="262" y="0"/>
                  </a:lnTo>
                  <a:lnTo>
                    <a:pt x="269" y="0"/>
                  </a:lnTo>
                  <a:lnTo>
                    <a:pt x="276" y="0"/>
                  </a:lnTo>
                  <a:lnTo>
                    <a:pt x="282" y="0"/>
                  </a:lnTo>
                  <a:lnTo>
                    <a:pt x="289" y="0"/>
                  </a:lnTo>
                  <a:lnTo>
                    <a:pt x="295" y="0"/>
                  </a:lnTo>
                  <a:lnTo>
                    <a:pt x="302" y="0"/>
                  </a:lnTo>
                  <a:lnTo>
                    <a:pt x="308" y="0"/>
                  </a:lnTo>
                  <a:lnTo>
                    <a:pt x="315" y="0"/>
                  </a:lnTo>
                  <a:lnTo>
                    <a:pt x="321" y="0"/>
                  </a:lnTo>
                  <a:lnTo>
                    <a:pt x="328" y="0"/>
                  </a:lnTo>
                  <a:lnTo>
                    <a:pt x="334" y="0"/>
                  </a:lnTo>
                  <a:lnTo>
                    <a:pt x="341" y="0"/>
                  </a:lnTo>
                  <a:lnTo>
                    <a:pt x="348" y="0"/>
                  </a:lnTo>
                  <a:lnTo>
                    <a:pt x="354" y="0"/>
                  </a:lnTo>
                  <a:lnTo>
                    <a:pt x="361" y="0"/>
                  </a:lnTo>
                  <a:lnTo>
                    <a:pt x="367" y="0"/>
                  </a:lnTo>
                  <a:lnTo>
                    <a:pt x="374" y="0"/>
                  </a:lnTo>
                  <a:lnTo>
                    <a:pt x="380" y="0"/>
                  </a:lnTo>
                  <a:lnTo>
                    <a:pt x="387" y="0"/>
                  </a:lnTo>
                  <a:lnTo>
                    <a:pt x="393" y="0"/>
                  </a:lnTo>
                  <a:lnTo>
                    <a:pt x="400" y="0"/>
                  </a:lnTo>
                  <a:lnTo>
                    <a:pt x="407" y="0"/>
                  </a:lnTo>
                  <a:lnTo>
                    <a:pt x="413" y="0"/>
                  </a:lnTo>
                  <a:lnTo>
                    <a:pt x="420" y="0"/>
                  </a:lnTo>
                  <a:lnTo>
                    <a:pt x="426" y="0"/>
                  </a:lnTo>
                  <a:lnTo>
                    <a:pt x="433" y="0"/>
                  </a:lnTo>
                  <a:lnTo>
                    <a:pt x="439" y="0"/>
                  </a:lnTo>
                  <a:lnTo>
                    <a:pt x="446" y="0"/>
                  </a:lnTo>
                  <a:lnTo>
                    <a:pt x="452" y="0"/>
                  </a:lnTo>
                  <a:lnTo>
                    <a:pt x="459" y="0"/>
                  </a:lnTo>
                  <a:lnTo>
                    <a:pt x="465" y="0"/>
                  </a:lnTo>
                  <a:lnTo>
                    <a:pt x="472" y="0"/>
                  </a:lnTo>
                  <a:lnTo>
                    <a:pt x="479" y="0"/>
                  </a:lnTo>
                  <a:lnTo>
                    <a:pt x="485" y="0"/>
                  </a:lnTo>
                  <a:lnTo>
                    <a:pt x="492" y="0"/>
                  </a:lnTo>
                  <a:lnTo>
                    <a:pt x="498" y="0"/>
                  </a:lnTo>
                  <a:lnTo>
                    <a:pt x="505" y="0"/>
                  </a:lnTo>
                  <a:lnTo>
                    <a:pt x="511" y="0"/>
                  </a:lnTo>
                  <a:lnTo>
                    <a:pt x="518" y="0"/>
                  </a:lnTo>
                  <a:lnTo>
                    <a:pt x="524" y="0"/>
                  </a:lnTo>
                  <a:lnTo>
                    <a:pt x="531" y="0"/>
                  </a:lnTo>
                  <a:lnTo>
                    <a:pt x="538" y="0"/>
                  </a:lnTo>
                  <a:lnTo>
                    <a:pt x="544" y="0"/>
                  </a:lnTo>
                  <a:lnTo>
                    <a:pt x="551" y="0"/>
                  </a:lnTo>
                  <a:lnTo>
                    <a:pt x="557" y="0"/>
                  </a:lnTo>
                  <a:lnTo>
                    <a:pt x="564" y="0"/>
                  </a:lnTo>
                  <a:lnTo>
                    <a:pt x="570" y="0"/>
                  </a:lnTo>
                  <a:lnTo>
                    <a:pt x="577" y="0"/>
                  </a:lnTo>
                  <a:lnTo>
                    <a:pt x="583" y="0"/>
                  </a:lnTo>
                  <a:lnTo>
                    <a:pt x="590" y="0"/>
                  </a:lnTo>
                  <a:lnTo>
                    <a:pt x="597" y="0"/>
                  </a:lnTo>
                  <a:lnTo>
                    <a:pt x="603" y="0"/>
                  </a:lnTo>
                  <a:lnTo>
                    <a:pt x="610" y="0"/>
                  </a:lnTo>
                  <a:lnTo>
                    <a:pt x="616" y="0"/>
                  </a:lnTo>
                  <a:lnTo>
                    <a:pt x="623" y="0"/>
                  </a:lnTo>
                  <a:lnTo>
                    <a:pt x="629" y="0"/>
                  </a:lnTo>
                  <a:lnTo>
                    <a:pt x="636" y="0"/>
                  </a:lnTo>
                  <a:lnTo>
                    <a:pt x="642" y="0"/>
                  </a:lnTo>
                  <a:lnTo>
                    <a:pt x="649" y="0"/>
                  </a:lnTo>
                  <a:lnTo>
                    <a:pt x="655" y="0"/>
                  </a:lnTo>
                  <a:lnTo>
                    <a:pt x="662" y="0"/>
                  </a:lnTo>
                  <a:lnTo>
                    <a:pt x="669" y="0"/>
                  </a:lnTo>
                  <a:lnTo>
                    <a:pt x="675" y="0"/>
                  </a:lnTo>
                  <a:lnTo>
                    <a:pt x="682" y="0"/>
                  </a:lnTo>
                  <a:lnTo>
                    <a:pt x="688" y="0"/>
                  </a:lnTo>
                  <a:lnTo>
                    <a:pt x="695" y="0"/>
                  </a:lnTo>
                  <a:lnTo>
                    <a:pt x="701" y="0"/>
                  </a:lnTo>
                  <a:lnTo>
                    <a:pt x="708" y="0"/>
                  </a:lnTo>
                  <a:lnTo>
                    <a:pt x="714" y="0"/>
                  </a:lnTo>
                  <a:lnTo>
                    <a:pt x="721" y="0"/>
                  </a:lnTo>
                  <a:lnTo>
                    <a:pt x="728" y="0"/>
                  </a:lnTo>
                  <a:lnTo>
                    <a:pt x="734" y="0"/>
                  </a:lnTo>
                  <a:lnTo>
                    <a:pt x="741" y="0"/>
                  </a:lnTo>
                  <a:lnTo>
                    <a:pt x="747" y="0"/>
                  </a:lnTo>
                  <a:lnTo>
                    <a:pt x="754" y="0"/>
                  </a:lnTo>
                  <a:lnTo>
                    <a:pt x="760" y="0"/>
                  </a:lnTo>
                  <a:lnTo>
                    <a:pt x="767" y="0"/>
                  </a:lnTo>
                  <a:lnTo>
                    <a:pt x="773" y="0"/>
                  </a:lnTo>
                  <a:lnTo>
                    <a:pt x="780" y="0"/>
                  </a:lnTo>
                  <a:lnTo>
                    <a:pt x="786" y="0"/>
                  </a:lnTo>
                  <a:lnTo>
                    <a:pt x="793" y="0"/>
                  </a:lnTo>
                  <a:lnTo>
                    <a:pt x="800" y="0"/>
                  </a:lnTo>
                  <a:lnTo>
                    <a:pt x="806" y="0"/>
                  </a:lnTo>
                  <a:lnTo>
                    <a:pt x="813" y="0"/>
                  </a:lnTo>
                  <a:lnTo>
                    <a:pt x="819" y="0"/>
                  </a:lnTo>
                  <a:lnTo>
                    <a:pt x="826" y="0"/>
                  </a:lnTo>
                  <a:lnTo>
                    <a:pt x="832" y="0"/>
                  </a:lnTo>
                </a:path>
              </a:pathLst>
            </a:custGeom>
            <a:noFill/>
            <a:ln w="19050" cmpd="sng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8" name="Freeform 267"/>
            <p:cNvSpPr>
              <a:spLocks/>
            </p:cNvSpPr>
            <p:nvPr/>
          </p:nvSpPr>
          <p:spPr bwMode="auto">
            <a:xfrm>
              <a:off x="3417" y="1056"/>
              <a:ext cx="832" cy="1"/>
            </a:xfrm>
            <a:custGeom>
              <a:avLst/>
              <a:gdLst>
                <a:gd name="T0" fmla="*/ 13 w 832"/>
                <a:gd name="T1" fmla="*/ 0 h 1"/>
                <a:gd name="T2" fmla="*/ 33 w 832"/>
                <a:gd name="T3" fmla="*/ 0 h 1"/>
                <a:gd name="T4" fmla="*/ 53 w 832"/>
                <a:gd name="T5" fmla="*/ 0 h 1"/>
                <a:gd name="T6" fmla="*/ 72 w 832"/>
                <a:gd name="T7" fmla="*/ 0 h 1"/>
                <a:gd name="T8" fmla="*/ 92 w 832"/>
                <a:gd name="T9" fmla="*/ 0 h 1"/>
                <a:gd name="T10" fmla="*/ 112 w 832"/>
                <a:gd name="T11" fmla="*/ 0 h 1"/>
                <a:gd name="T12" fmla="*/ 131 w 832"/>
                <a:gd name="T13" fmla="*/ 0 h 1"/>
                <a:gd name="T14" fmla="*/ 151 w 832"/>
                <a:gd name="T15" fmla="*/ 0 h 1"/>
                <a:gd name="T16" fmla="*/ 171 w 832"/>
                <a:gd name="T17" fmla="*/ 0 h 1"/>
                <a:gd name="T18" fmla="*/ 190 w 832"/>
                <a:gd name="T19" fmla="*/ 0 h 1"/>
                <a:gd name="T20" fmla="*/ 210 w 832"/>
                <a:gd name="T21" fmla="*/ 0 h 1"/>
                <a:gd name="T22" fmla="*/ 230 w 832"/>
                <a:gd name="T23" fmla="*/ 0 h 1"/>
                <a:gd name="T24" fmla="*/ 249 w 832"/>
                <a:gd name="T25" fmla="*/ 0 h 1"/>
                <a:gd name="T26" fmla="*/ 269 w 832"/>
                <a:gd name="T27" fmla="*/ 0 h 1"/>
                <a:gd name="T28" fmla="*/ 289 w 832"/>
                <a:gd name="T29" fmla="*/ 0 h 1"/>
                <a:gd name="T30" fmla="*/ 308 w 832"/>
                <a:gd name="T31" fmla="*/ 0 h 1"/>
                <a:gd name="T32" fmla="*/ 328 w 832"/>
                <a:gd name="T33" fmla="*/ 0 h 1"/>
                <a:gd name="T34" fmla="*/ 348 w 832"/>
                <a:gd name="T35" fmla="*/ 0 h 1"/>
                <a:gd name="T36" fmla="*/ 367 w 832"/>
                <a:gd name="T37" fmla="*/ 0 h 1"/>
                <a:gd name="T38" fmla="*/ 387 w 832"/>
                <a:gd name="T39" fmla="*/ 0 h 1"/>
                <a:gd name="T40" fmla="*/ 407 w 832"/>
                <a:gd name="T41" fmla="*/ 0 h 1"/>
                <a:gd name="T42" fmla="*/ 426 w 832"/>
                <a:gd name="T43" fmla="*/ 0 h 1"/>
                <a:gd name="T44" fmla="*/ 446 w 832"/>
                <a:gd name="T45" fmla="*/ 0 h 1"/>
                <a:gd name="T46" fmla="*/ 465 w 832"/>
                <a:gd name="T47" fmla="*/ 0 h 1"/>
                <a:gd name="T48" fmla="*/ 485 w 832"/>
                <a:gd name="T49" fmla="*/ 0 h 1"/>
                <a:gd name="T50" fmla="*/ 505 w 832"/>
                <a:gd name="T51" fmla="*/ 0 h 1"/>
                <a:gd name="T52" fmla="*/ 524 w 832"/>
                <a:gd name="T53" fmla="*/ 0 h 1"/>
                <a:gd name="T54" fmla="*/ 544 w 832"/>
                <a:gd name="T55" fmla="*/ 0 h 1"/>
                <a:gd name="T56" fmla="*/ 564 w 832"/>
                <a:gd name="T57" fmla="*/ 0 h 1"/>
                <a:gd name="T58" fmla="*/ 583 w 832"/>
                <a:gd name="T59" fmla="*/ 0 h 1"/>
                <a:gd name="T60" fmla="*/ 603 w 832"/>
                <a:gd name="T61" fmla="*/ 0 h 1"/>
                <a:gd name="T62" fmla="*/ 623 w 832"/>
                <a:gd name="T63" fmla="*/ 0 h 1"/>
                <a:gd name="T64" fmla="*/ 642 w 832"/>
                <a:gd name="T65" fmla="*/ 0 h 1"/>
                <a:gd name="T66" fmla="*/ 662 w 832"/>
                <a:gd name="T67" fmla="*/ 0 h 1"/>
                <a:gd name="T68" fmla="*/ 682 w 832"/>
                <a:gd name="T69" fmla="*/ 0 h 1"/>
                <a:gd name="T70" fmla="*/ 701 w 832"/>
                <a:gd name="T71" fmla="*/ 0 h 1"/>
                <a:gd name="T72" fmla="*/ 721 w 832"/>
                <a:gd name="T73" fmla="*/ 0 h 1"/>
                <a:gd name="T74" fmla="*/ 741 w 832"/>
                <a:gd name="T75" fmla="*/ 0 h 1"/>
                <a:gd name="T76" fmla="*/ 760 w 832"/>
                <a:gd name="T77" fmla="*/ 0 h 1"/>
                <a:gd name="T78" fmla="*/ 780 w 832"/>
                <a:gd name="T79" fmla="*/ 0 h 1"/>
                <a:gd name="T80" fmla="*/ 800 w 832"/>
                <a:gd name="T81" fmla="*/ 0 h 1"/>
                <a:gd name="T82" fmla="*/ 819 w 832"/>
                <a:gd name="T83" fmla="*/ 0 h 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832" h="1">
                  <a:moveTo>
                    <a:pt x="0" y="0"/>
                  </a:moveTo>
                  <a:lnTo>
                    <a:pt x="7" y="0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6" y="0"/>
                  </a:lnTo>
                  <a:lnTo>
                    <a:pt x="53" y="0"/>
                  </a:lnTo>
                  <a:lnTo>
                    <a:pt x="59" y="0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79" y="0"/>
                  </a:lnTo>
                  <a:lnTo>
                    <a:pt x="86" y="0"/>
                  </a:lnTo>
                  <a:lnTo>
                    <a:pt x="92" y="0"/>
                  </a:lnTo>
                  <a:lnTo>
                    <a:pt x="99" y="0"/>
                  </a:lnTo>
                  <a:lnTo>
                    <a:pt x="105" y="0"/>
                  </a:lnTo>
                  <a:lnTo>
                    <a:pt x="112" y="0"/>
                  </a:lnTo>
                  <a:lnTo>
                    <a:pt x="118" y="0"/>
                  </a:lnTo>
                  <a:lnTo>
                    <a:pt x="125" y="0"/>
                  </a:lnTo>
                  <a:lnTo>
                    <a:pt x="131" y="0"/>
                  </a:lnTo>
                  <a:lnTo>
                    <a:pt x="138" y="0"/>
                  </a:lnTo>
                  <a:lnTo>
                    <a:pt x="144" y="0"/>
                  </a:lnTo>
                  <a:lnTo>
                    <a:pt x="151" y="0"/>
                  </a:lnTo>
                  <a:lnTo>
                    <a:pt x="158" y="0"/>
                  </a:lnTo>
                  <a:lnTo>
                    <a:pt x="164" y="0"/>
                  </a:lnTo>
                  <a:lnTo>
                    <a:pt x="171" y="0"/>
                  </a:lnTo>
                  <a:lnTo>
                    <a:pt x="177" y="0"/>
                  </a:lnTo>
                  <a:lnTo>
                    <a:pt x="184" y="0"/>
                  </a:lnTo>
                  <a:lnTo>
                    <a:pt x="190" y="0"/>
                  </a:lnTo>
                  <a:lnTo>
                    <a:pt x="197" y="0"/>
                  </a:lnTo>
                  <a:lnTo>
                    <a:pt x="203" y="0"/>
                  </a:lnTo>
                  <a:lnTo>
                    <a:pt x="210" y="0"/>
                  </a:lnTo>
                  <a:lnTo>
                    <a:pt x="217" y="0"/>
                  </a:lnTo>
                  <a:lnTo>
                    <a:pt x="223" y="0"/>
                  </a:lnTo>
                  <a:lnTo>
                    <a:pt x="230" y="0"/>
                  </a:lnTo>
                  <a:lnTo>
                    <a:pt x="236" y="0"/>
                  </a:lnTo>
                  <a:lnTo>
                    <a:pt x="243" y="0"/>
                  </a:lnTo>
                  <a:lnTo>
                    <a:pt x="249" y="0"/>
                  </a:lnTo>
                  <a:lnTo>
                    <a:pt x="256" y="0"/>
                  </a:lnTo>
                  <a:lnTo>
                    <a:pt x="262" y="0"/>
                  </a:lnTo>
                  <a:lnTo>
                    <a:pt x="269" y="0"/>
                  </a:lnTo>
                  <a:lnTo>
                    <a:pt x="276" y="0"/>
                  </a:lnTo>
                  <a:lnTo>
                    <a:pt x="282" y="0"/>
                  </a:lnTo>
                  <a:lnTo>
                    <a:pt x="289" y="0"/>
                  </a:lnTo>
                  <a:lnTo>
                    <a:pt x="295" y="0"/>
                  </a:lnTo>
                  <a:lnTo>
                    <a:pt x="302" y="0"/>
                  </a:lnTo>
                  <a:lnTo>
                    <a:pt x="308" y="0"/>
                  </a:lnTo>
                  <a:lnTo>
                    <a:pt x="315" y="0"/>
                  </a:lnTo>
                  <a:lnTo>
                    <a:pt x="321" y="0"/>
                  </a:lnTo>
                  <a:lnTo>
                    <a:pt x="328" y="0"/>
                  </a:lnTo>
                  <a:lnTo>
                    <a:pt x="334" y="0"/>
                  </a:lnTo>
                  <a:lnTo>
                    <a:pt x="341" y="0"/>
                  </a:lnTo>
                  <a:lnTo>
                    <a:pt x="348" y="0"/>
                  </a:lnTo>
                  <a:lnTo>
                    <a:pt x="354" y="0"/>
                  </a:lnTo>
                  <a:lnTo>
                    <a:pt x="361" y="0"/>
                  </a:lnTo>
                  <a:lnTo>
                    <a:pt x="367" y="0"/>
                  </a:lnTo>
                  <a:lnTo>
                    <a:pt x="374" y="0"/>
                  </a:lnTo>
                  <a:lnTo>
                    <a:pt x="380" y="0"/>
                  </a:lnTo>
                  <a:lnTo>
                    <a:pt x="387" y="0"/>
                  </a:lnTo>
                  <a:lnTo>
                    <a:pt x="393" y="0"/>
                  </a:lnTo>
                  <a:lnTo>
                    <a:pt x="400" y="0"/>
                  </a:lnTo>
                  <a:lnTo>
                    <a:pt x="407" y="0"/>
                  </a:lnTo>
                  <a:lnTo>
                    <a:pt x="413" y="0"/>
                  </a:lnTo>
                  <a:lnTo>
                    <a:pt x="420" y="0"/>
                  </a:lnTo>
                  <a:lnTo>
                    <a:pt x="426" y="0"/>
                  </a:lnTo>
                  <a:lnTo>
                    <a:pt x="433" y="0"/>
                  </a:lnTo>
                  <a:lnTo>
                    <a:pt x="439" y="0"/>
                  </a:lnTo>
                  <a:lnTo>
                    <a:pt x="446" y="0"/>
                  </a:lnTo>
                  <a:lnTo>
                    <a:pt x="452" y="0"/>
                  </a:lnTo>
                  <a:lnTo>
                    <a:pt x="459" y="0"/>
                  </a:lnTo>
                  <a:lnTo>
                    <a:pt x="465" y="0"/>
                  </a:lnTo>
                  <a:lnTo>
                    <a:pt x="472" y="0"/>
                  </a:lnTo>
                  <a:lnTo>
                    <a:pt x="479" y="0"/>
                  </a:lnTo>
                  <a:lnTo>
                    <a:pt x="485" y="0"/>
                  </a:lnTo>
                  <a:lnTo>
                    <a:pt x="492" y="0"/>
                  </a:lnTo>
                  <a:lnTo>
                    <a:pt x="498" y="0"/>
                  </a:lnTo>
                  <a:lnTo>
                    <a:pt x="505" y="0"/>
                  </a:lnTo>
                  <a:lnTo>
                    <a:pt x="511" y="0"/>
                  </a:lnTo>
                  <a:lnTo>
                    <a:pt x="518" y="0"/>
                  </a:lnTo>
                  <a:lnTo>
                    <a:pt x="524" y="0"/>
                  </a:lnTo>
                  <a:lnTo>
                    <a:pt x="531" y="0"/>
                  </a:lnTo>
                  <a:lnTo>
                    <a:pt x="538" y="0"/>
                  </a:lnTo>
                  <a:lnTo>
                    <a:pt x="544" y="0"/>
                  </a:lnTo>
                  <a:lnTo>
                    <a:pt x="551" y="0"/>
                  </a:lnTo>
                  <a:lnTo>
                    <a:pt x="557" y="0"/>
                  </a:lnTo>
                  <a:lnTo>
                    <a:pt x="564" y="0"/>
                  </a:lnTo>
                  <a:lnTo>
                    <a:pt x="570" y="0"/>
                  </a:lnTo>
                  <a:lnTo>
                    <a:pt x="577" y="0"/>
                  </a:lnTo>
                  <a:lnTo>
                    <a:pt x="583" y="0"/>
                  </a:lnTo>
                  <a:lnTo>
                    <a:pt x="590" y="0"/>
                  </a:lnTo>
                  <a:lnTo>
                    <a:pt x="597" y="0"/>
                  </a:lnTo>
                  <a:lnTo>
                    <a:pt x="603" y="0"/>
                  </a:lnTo>
                  <a:lnTo>
                    <a:pt x="610" y="0"/>
                  </a:lnTo>
                  <a:lnTo>
                    <a:pt x="616" y="0"/>
                  </a:lnTo>
                  <a:lnTo>
                    <a:pt x="623" y="0"/>
                  </a:lnTo>
                  <a:lnTo>
                    <a:pt x="629" y="0"/>
                  </a:lnTo>
                  <a:lnTo>
                    <a:pt x="636" y="0"/>
                  </a:lnTo>
                  <a:lnTo>
                    <a:pt x="642" y="0"/>
                  </a:lnTo>
                  <a:lnTo>
                    <a:pt x="649" y="0"/>
                  </a:lnTo>
                  <a:lnTo>
                    <a:pt x="655" y="0"/>
                  </a:lnTo>
                  <a:lnTo>
                    <a:pt x="662" y="0"/>
                  </a:lnTo>
                  <a:lnTo>
                    <a:pt x="669" y="0"/>
                  </a:lnTo>
                  <a:lnTo>
                    <a:pt x="675" y="0"/>
                  </a:lnTo>
                  <a:lnTo>
                    <a:pt x="682" y="0"/>
                  </a:lnTo>
                  <a:lnTo>
                    <a:pt x="688" y="0"/>
                  </a:lnTo>
                  <a:lnTo>
                    <a:pt x="695" y="0"/>
                  </a:lnTo>
                  <a:lnTo>
                    <a:pt x="701" y="0"/>
                  </a:lnTo>
                  <a:lnTo>
                    <a:pt x="708" y="0"/>
                  </a:lnTo>
                  <a:lnTo>
                    <a:pt x="714" y="0"/>
                  </a:lnTo>
                  <a:lnTo>
                    <a:pt x="721" y="0"/>
                  </a:lnTo>
                  <a:lnTo>
                    <a:pt x="728" y="0"/>
                  </a:lnTo>
                  <a:lnTo>
                    <a:pt x="734" y="0"/>
                  </a:lnTo>
                  <a:lnTo>
                    <a:pt x="741" y="0"/>
                  </a:lnTo>
                  <a:lnTo>
                    <a:pt x="747" y="0"/>
                  </a:lnTo>
                  <a:lnTo>
                    <a:pt x="754" y="0"/>
                  </a:lnTo>
                  <a:lnTo>
                    <a:pt x="760" y="0"/>
                  </a:lnTo>
                  <a:lnTo>
                    <a:pt x="767" y="0"/>
                  </a:lnTo>
                  <a:lnTo>
                    <a:pt x="773" y="0"/>
                  </a:lnTo>
                  <a:lnTo>
                    <a:pt x="780" y="0"/>
                  </a:lnTo>
                  <a:lnTo>
                    <a:pt x="787" y="0"/>
                  </a:lnTo>
                  <a:lnTo>
                    <a:pt x="793" y="0"/>
                  </a:lnTo>
                  <a:lnTo>
                    <a:pt x="800" y="0"/>
                  </a:lnTo>
                  <a:lnTo>
                    <a:pt x="806" y="0"/>
                  </a:lnTo>
                  <a:lnTo>
                    <a:pt x="813" y="0"/>
                  </a:lnTo>
                  <a:lnTo>
                    <a:pt x="819" y="0"/>
                  </a:lnTo>
                  <a:lnTo>
                    <a:pt x="826" y="0"/>
                  </a:lnTo>
                  <a:lnTo>
                    <a:pt x="832" y="0"/>
                  </a:lnTo>
                </a:path>
              </a:pathLst>
            </a:custGeom>
            <a:noFill/>
            <a:ln w="19050" cmpd="sng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9" name="Freeform 268"/>
            <p:cNvSpPr>
              <a:spLocks/>
            </p:cNvSpPr>
            <p:nvPr/>
          </p:nvSpPr>
          <p:spPr bwMode="auto">
            <a:xfrm>
              <a:off x="4249" y="1056"/>
              <a:ext cx="734" cy="1"/>
            </a:xfrm>
            <a:custGeom>
              <a:avLst/>
              <a:gdLst>
                <a:gd name="T0" fmla="*/ 7 w 734"/>
                <a:gd name="T1" fmla="*/ 0 h 1"/>
                <a:gd name="T2" fmla="*/ 20 w 734"/>
                <a:gd name="T3" fmla="*/ 0 h 1"/>
                <a:gd name="T4" fmla="*/ 33 w 734"/>
                <a:gd name="T5" fmla="*/ 0 h 1"/>
                <a:gd name="T6" fmla="*/ 46 w 734"/>
                <a:gd name="T7" fmla="*/ 0 h 1"/>
                <a:gd name="T8" fmla="*/ 59 w 734"/>
                <a:gd name="T9" fmla="*/ 0 h 1"/>
                <a:gd name="T10" fmla="*/ 72 w 734"/>
                <a:gd name="T11" fmla="*/ 0 h 1"/>
                <a:gd name="T12" fmla="*/ 86 w 734"/>
                <a:gd name="T13" fmla="*/ 0 h 1"/>
                <a:gd name="T14" fmla="*/ 99 w 734"/>
                <a:gd name="T15" fmla="*/ 0 h 1"/>
                <a:gd name="T16" fmla="*/ 112 w 734"/>
                <a:gd name="T17" fmla="*/ 0 h 1"/>
                <a:gd name="T18" fmla="*/ 125 w 734"/>
                <a:gd name="T19" fmla="*/ 0 h 1"/>
                <a:gd name="T20" fmla="*/ 138 w 734"/>
                <a:gd name="T21" fmla="*/ 0 h 1"/>
                <a:gd name="T22" fmla="*/ 151 w 734"/>
                <a:gd name="T23" fmla="*/ 0 h 1"/>
                <a:gd name="T24" fmla="*/ 164 w 734"/>
                <a:gd name="T25" fmla="*/ 0 h 1"/>
                <a:gd name="T26" fmla="*/ 177 w 734"/>
                <a:gd name="T27" fmla="*/ 0 h 1"/>
                <a:gd name="T28" fmla="*/ 190 w 734"/>
                <a:gd name="T29" fmla="*/ 0 h 1"/>
                <a:gd name="T30" fmla="*/ 203 w 734"/>
                <a:gd name="T31" fmla="*/ 0 h 1"/>
                <a:gd name="T32" fmla="*/ 217 w 734"/>
                <a:gd name="T33" fmla="*/ 0 h 1"/>
                <a:gd name="T34" fmla="*/ 230 w 734"/>
                <a:gd name="T35" fmla="*/ 0 h 1"/>
                <a:gd name="T36" fmla="*/ 243 w 734"/>
                <a:gd name="T37" fmla="*/ 0 h 1"/>
                <a:gd name="T38" fmla="*/ 256 w 734"/>
                <a:gd name="T39" fmla="*/ 0 h 1"/>
                <a:gd name="T40" fmla="*/ 269 w 734"/>
                <a:gd name="T41" fmla="*/ 0 h 1"/>
                <a:gd name="T42" fmla="*/ 282 w 734"/>
                <a:gd name="T43" fmla="*/ 0 h 1"/>
                <a:gd name="T44" fmla="*/ 295 w 734"/>
                <a:gd name="T45" fmla="*/ 0 h 1"/>
                <a:gd name="T46" fmla="*/ 308 w 734"/>
                <a:gd name="T47" fmla="*/ 0 h 1"/>
                <a:gd name="T48" fmla="*/ 321 w 734"/>
                <a:gd name="T49" fmla="*/ 0 h 1"/>
                <a:gd name="T50" fmla="*/ 334 w 734"/>
                <a:gd name="T51" fmla="*/ 0 h 1"/>
                <a:gd name="T52" fmla="*/ 348 w 734"/>
                <a:gd name="T53" fmla="*/ 0 h 1"/>
                <a:gd name="T54" fmla="*/ 361 w 734"/>
                <a:gd name="T55" fmla="*/ 0 h 1"/>
                <a:gd name="T56" fmla="*/ 374 w 734"/>
                <a:gd name="T57" fmla="*/ 0 h 1"/>
                <a:gd name="T58" fmla="*/ 387 w 734"/>
                <a:gd name="T59" fmla="*/ 0 h 1"/>
                <a:gd name="T60" fmla="*/ 400 w 734"/>
                <a:gd name="T61" fmla="*/ 0 h 1"/>
                <a:gd name="T62" fmla="*/ 413 w 734"/>
                <a:gd name="T63" fmla="*/ 0 h 1"/>
                <a:gd name="T64" fmla="*/ 426 w 734"/>
                <a:gd name="T65" fmla="*/ 0 h 1"/>
                <a:gd name="T66" fmla="*/ 439 w 734"/>
                <a:gd name="T67" fmla="*/ 0 h 1"/>
                <a:gd name="T68" fmla="*/ 452 w 734"/>
                <a:gd name="T69" fmla="*/ 0 h 1"/>
                <a:gd name="T70" fmla="*/ 466 w 734"/>
                <a:gd name="T71" fmla="*/ 0 h 1"/>
                <a:gd name="T72" fmla="*/ 479 w 734"/>
                <a:gd name="T73" fmla="*/ 0 h 1"/>
                <a:gd name="T74" fmla="*/ 492 w 734"/>
                <a:gd name="T75" fmla="*/ 0 h 1"/>
                <a:gd name="T76" fmla="*/ 505 w 734"/>
                <a:gd name="T77" fmla="*/ 0 h 1"/>
                <a:gd name="T78" fmla="*/ 518 w 734"/>
                <a:gd name="T79" fmla="*/ 0 h 1"/>
                <a:gd name="T80" fmla="*/ 531 w 734"/>
                <a:gd name="T81" fmla="*/ 0 h 1"/>
                <a:gd name="T82" fmla="*/ 544 w 734"/>
                <a:gd name="T83" fmla="*/ 0 h 1"/>
                <a:gd name="T84" fmla="*/ 557 w 734"/>
                <a:gd name="T85" fmla="*/ 0 h 1"/>
                <a:gd name="T86" fmla="*/ 570 w 734"/>
                <a:gd name="T87" fmla="*/ 0 h 1"/>
                <a:gd name="T88" fmla="*/ 583 w 734"/>
                <a:gd name="T89" fmla="*/ 0 h 1"/>
                <a:gd name="T90" fmla="*/ 597 w 734"/>
                <a:gd name="T91" fmla="*/ 0 h 1"/>
                <a:gd name="T92" fmla="*/ 610 w 734"/>
                <a:gd name="T93" fmla="*/ 0 h 1"/>
                <a:gd name="T94" fmla="*/ 623 w 734"/>
                <a:gd name="T95" fmla="*/ 0 h 1"/>
                <a:gd name="T96" fmla="*/ 636 w 734"/>
                <a:gd name="T97" fmla="*/ 0 h 1"/>
                <a:gd name="T98" fmla="*/ 649 w 734"/>
                <a:gd name="T99" fmla="*/ 0 h 1"/>
                <a:gd name="T100" fmla="*/ 662 w 734"/>
                <a:gd name="T101" fmla="*/ 0 h 1"/>
                <a:gd name="T102" fmla="*/ 675 w 734"/>
                <a:gd name="T103" fmla="*/ 0 h 1"/>
                <a:gd name="T104" fmla="*/ 688 w 734"/>
                <a:gd name="T105" fmla="*/ 0 h 1"/>
                <a:gd name="T106" fmla="*/ 701 w 734"/>
                <a:gd name="T107" fmla="*/ 0 h 1"/>
                <a:gd name="T108" fmla="*/ 714 w 734"/>
                <a:gd name="T109" fmla="*/ 0 h 1"/>
                <a:gd name="T110" fmla="*/ 728 w 734"/>
                <a:gd name="T111" fmla="*/ 0 h 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34" h="1">
                  <a:moveTo>
                    <a:pt x="0" y="0"/>
                  </a:moveTo>
                  <a:lnTo>
                    <a:pt x="7" y="0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6" y="0"/>
                  </a:lnTo>
                  <a:lnTo>
                    <a:pt x="53" y="0"/>
                  </a:lnTo>
                  <a:lnTo>
                    <a:pt x="59" y="0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79" y="0"/>
                  </a:lnTo>
                  <a:lnTo>
                    <a:pt x="86" y="0"/>
                  </a:lnTo>
                  <a:lnTo>
                    <a:pt x="92" y="0"/>
                  </a:lnTo>
                  <a:lnTo>
                    <a:pt x="99" y="0"/>
                  </a:lnTo>
                  <a:lnTo>
                    <a:pt x="105" y="0"/>
                  </a:lnTo>
                  <a:lnTo>
                    <a:pt x="112" y="0"/>
                  </a:lnTo>
                  <a:lnTo>
                    <a:pt x="118" y="0"/>
                  </a:lnTo>
                  <a:lnTo>
                    <a:pt x="125" y="0"/>
                  </a:lnTo>
                  <a:lnTo>
                    <a:pt x="131" y="0"/>
                  </a:lnTo>
                  <a:lnTo>
                    <a:pt x="138" y="0"/>
                  </a:lnTo>
                  <a:lnTo>
                    <a:pt x="144" y="0"/>
                  </a:lnTo>
                  <a:lnTo>
                    <a:pt x="151" y="0"/>
                  </a:lnTo>
                  <a:lnTo>
                    <a:pt x="158" y="0"/>
                  </a:lnTo>
                  <a:lnTo>
                    <a:pt x="164" y="0"/>
                  </a:lnTo>
                  <a:lnTo>
                    <a:pt x="171" y="0"/>
                  </a:lnTo>
                  <a:lnTo>
                    <a:pt x="177" y="0"/>
                  </a:lnTo>
                  <a:lnTo>
                    <a:pt x="184" y="0"/>
                  </a:lnTo>
                  <a:lnTo>
                    <a:pt x="190" y="0"/>
                  </a:lnTo>
                  <a:lnTo>
                    <a:pt x="197" y="0"/>
                  </a:lnTo>
                  <a:lnTo>
                    <a:pt x="203" y="0"/>
                  </a:lnTo>
                  <a:lnTo>
                    <a:pt x="210" y="0"/>
                  </a:lnTo>
                  <a:lnTo>
                    <a:pt x="217" y="0"/>
                  </a:lnTo>
                  <a:lnTo>
                    <a:pt x="223" y="0"/>
                  </a:lnTo>
                  <a:lnTo>
                    <a:pt x="230" y="0"/>
                  </a:lnTo>
                  <a:lnTo>
                    <a:pt x="236" y="0"/>
                  </a:lnTo>
                  <a:lnTo>
                    <a:pt x="243" y="0"/>
                  </a:lnTo>
                  <a:lnTo>
                    <a:pt x="249" y="0"/>
                  </a:lnTo>
                  <a:lnTo>
                    <a:pt x="256" y="0"/>
                  </a:lnTo>
                  <a:lnTo>
                    <a:pt x="262" y="0"/>
                  </a:lnTo>
                  <a:lnTo>
                    <a:pt x="269" y="0"/>
                  </a:lnTo>
                  <a:lnTo>
                    <a:pt x="276" y="0"/>
                  </a:lnTo>
                  <a:lnTo>
                    <a:pt x="282" y="0"/>
                  </a:lnTo>
                  <a:lnTo>
                    <a:pt x="289" y="0"/>
                  </a:lnTo>
                  <a:lnTo>
                    <a:pt x="295" y="0"/>
                  </a:lnTo>
                  <a:lnTo>
                    <a:pt x="302" y="0"/>
                  </a:lnTo>
                  <a:lnTo>
                    <a:pt x="308" y="0"/>
                  </a:lnTo>
                  <a:lnTo>
                    <a:pt x="315" y="0"/>
                  </a:lnTo>
                  <a:lnTo>
                    <a:pt x="321" y="0"/>
                  </a:lnTo>
                  <a:lnTo>
                    <a:pt x="328" y="0"/>
                  </a:lnTo>
                  <a:lnTo>
                    <a:pt x="334" y="0"/>
                  </a:lnTo>
                  <a:lnTo>
                    <a:pt x="341" y="0"/>
                  </a:lnTo>
                  <a:lnTo>
                    <a:pt x="348" y="0"/>
                  </a:lnTo>
                  <a:lnTo>
                    <a:pt x="354" y="0"/>
                  </a:lnTo>
                  <a:lnTo>
                    <a:pt x="361" y="0"/>
                  </a:lnTo>
                  <a:lnTo>
                    <a:pt x="367" y="0"/>
                  </a:lnTo>
                  <a:lnTo>
                    <a:pt x="374" y="0"/>
                  </a:lnTo>
                  <a:lnTo>
                    <a:pt x="380" y="0"/>
                  </a:lnTo>
                  <a:lnTo>
                    <a:pt x="387" y="0"/>
                  </a:lnTo>
                  <a:lnTo>
                    <a:pt x="393" y="0"/>
                  </a:lnTo>
                  <a:lnTo>
                    <a:pt x="400" y="0"/>
                  </a:lnTo>
                  <a:lnTo>
                    <a:pt x="407" y="0"/>
                  </a:lnTo>
                  <a:lnTo>
                    <a:pt x="413" y="0"/>
                  </a:lnTo>
                  <a:lnTo>
                    <a:pt x="420" y="0"/>
                  </a:lnTo>
                  <a:lnTo>
                    <a:pt x="426" y="0"/>
                  </a:lnTo>
                  <a:lnTo>
                    <a:pt x="433" y="0"/>
                  </a:lnTo>
                  <a:lnTo>
                    <a:pt x="439" y="0"/>
                  </a:lnTo>
                  <a:lnTo>
                    <a:pt x="446" y="0"/>
                  </a:lnTo>
                  <a:lnTo>
                    <a:pt x="452" y="0"/>
                  </a:lnTo>
                  <a:lnTo>
                    <a:pt x="459" y="0"/>
                  </a:lnTo>
                  <a:lnTo>
                    <a:pt x="466" y="0"/>
                  </a:lnTo>
                  <a:lnTo>
                    <a:pt x="472" y="0"/>
                  </a:lnTo>
                  <a:lnTo>
                    <a:pt x="479" y="0"/>
                  </a:lnTo>
                  <a:lnTo>
                    <a:pt x="485" y="0"/>
                  </a:lnTo>
                  <a:lnTo>
                    <a:pt x="492" y="0"/>
                  </a:lnTo>
                  <a:lnTo>
                    <a:pt x="498" y="0"/>
                  </a:lnTo>
                  <a:lnTo>
                    <a:pt x="505" y="0"/>
                  </a:lnTo>
                  <a:lnTo>
                    <a:pt x="511" y="0"/>
                  </a:lnTo>
                  <a:lnTo>
                    <a:pt x="518" y="0"/>
                  </a:lnTo>
                  <a:lnTo>
                    <a:pt x="524" y="0"/>
                  </a:lnTo>
                  <a:lnTo>
                    <a:pt x="531" y="0"/>
                  </a:lnTo>
                  <a:lnTo>
                    <a:pt x="538" y="0"/>
                  </a:lnTo>
                  <a:lnTo>
                    <a:pt x="544" y="0"/>
                  </a:lnTo>
                  <a:lnTo>
                    <a:pt x="551" y="0"/>
                  </a:lnTo>
                  <a:lnTo>
                    <a:pt x="557" y="0"/>
                  </a:lnTo>
                  <a:lnTo>
                    <a:pt x="564" y="0"/>
                  </a:lnTo>
                  <a:lnTo>
                    <a:pt x="570" y="0"/>
                  </a:lnTo>
                  <a:lnTo>
                    <a:pt x="577" y="0"/>
                  </a:lnTo>
                  <a:lnTo>
                    <a:pt x="583" y="0"/>
                  </a:lnTo>
                  <a:lnTo>
                    <a:pt x="590" y="0"/>
                  </a:lnTo>
                  <a:lnTo>
                    <a:pt x="597" y="0"/>
                  </a:lnTo>
                  <a:lnTo>
                    <a:pt x="603" y="0"/>
                  </a:lnTo>
                  <a:lnTo>
                    <a:pt x="610" y="0"/>
                  </a:lnTo>
                  <a:lnTo>
                    <a:pt x="616" y="0"/>
                  </a:lnTo>
                  <a:lnTo>
                    <a:pt x="623" y="0"/>
                  </a:lnTo>
                  <a:lnTo>
                    <a:pt x="629" y="0"/>
                  </a:lnTo>
                  <a:lnTo>
                    <a:pt x="636" y="0"/>
                  </a:lnTo>
                  <a:lnTo>
                    <a:pt x="642" y="0"/>
                  </a:lnTo>
                  <a:lnTo>
                    <a:pt x="649" y="0"/>
                  </a:lnTo>
                  <a:lnTo>
                    <a:pt x="655" y="0"/>
                  </a:lnTo>
                  <a:lnTo>
                    <a:pt x="662" y="0"/>
                  </a:lnTo>
                  <a:lnTo>
                    <a:pt x="669" y="0"/>
                  </a:lnTo>
                  <a:lnTo>
                    <a:pt x="675" y="0"/>
                  </a:lnTo>
                  <a:lnTo>
                    <a:pt x="682" y="0"/>
                  </a:lnTo>
                  <a:lnTo>
                    <a:pt x="688" y="0"/>
                  </a:lnTo>
                  <a:lnTo>
                    <a:pt x="695" y="0"/>
                  </a:lnTo>
                  <a:lnTo>
                    <a:pt x="701" y="0"/>
                  </a:lnTo>
                  <a:lnTo>
                    <a:pt x="708" y="0"/>
                  </a:lnTo>
                  <a:lnTo>
                    <a:pt x="714" y="0"/>
                  </a:lnTo>
                  <a:lnTo>
                    <a:pt x="721" y="0"/>
                  </a:lnTo>
                  <a:lnTo>
                    <a:pt x="728" y="0"/>
                  </a:lnTo>
                  <a:lnTo>
                    <a:pt x="734" y="0"/>
                  </a:lnTo>
                </a:path>
              </a:pathLst>
            </a:custGeom>
            <a:noFill/>
            <a:ln w="19050" cmpd="sng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0" name="Rectangle 269"/>
            <p:cNvSpPr>
              <a:spLocks noChangeArrowheads="1"/>
            </p:cNvSpPr>
            <p:nvPr/>
          </p:nvSpPr>
          <p:spPr bwMode="auto">
            <a:xfrm>
              <a:off x="2435" y="722"/>
              <a:ext cx="1440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IAE = 27.772 ISE = 8.0059</a:t>
              </a:r>
              <a:endParaRPr lang="en-US" sz="900"/>
            </a:p>
          </p:txBody>
        </p:sp>
        <p:sp>
          <p:nvSpPr>
            <p:cNvPr id="16471" name="Rectangle 270"/>
            <p:cNvSpPr>
              <a:spLocks noChangeArrowheads="1"/>
            </p:cNvSpPr>
            <p:nvPr/>
          </p:nvSpPr>
          <p:spPr bwMode="auto">
            <a:xfrm rot="-5400000">
              <a:off x="533" y="1382"/>
              <a:ext cx="41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temperature</a:t>
              </a:r>
              <a:endParaRPr lang="en-US" sz="900"/>
            </a:p>
          </p:txBody>
        </p:sp>
      </p:grpSp>
      <p:sp>
        <p:nvSpPr>
          <p:cNvPr id="16393" name="Line 272"/>
          <p:cNvSpPr>
            <a:spLocks noChangeShapeType="1"/>
          </p:cNvSpPr>
          <p:nvPr/>
        </p:nvSpPr>
        <p:spPr bwMode="auto">
          <a:xfrm>
            <a:off x="514350" y="3486150"/>
            <a:ext cx="3638550" cy="0"/>
          </a:xfrm>
          <a:prstGeom prst="line">
            <a:avLst/>
          </a:prstGeom>
          <a:noFill/>
          <a:ln w="19050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4" name="Line 273"/>
          <p:cNvSpPr>
            <a:spLocks noChangeShapeType="1"/>
          </p:cNvSpPr>
          <p:nvPr/>
        </p:nvSpPr>
        <p:spPr bwMode="auto">
          <a:xfrm>
            <a:off x="4648200" y="3476625"/>
            <a:ext cx="3781425" cy="0"/>
          </a:xfrm>
          <a:prstGeom prst="line">
            <a:avLst/>
          </a:prstGeom>
          <a:noFill/>
          <a:ln w="19050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5" name="Oval 274"/>
          <p:cNvSpPr>
            <a:spLocks noChangeArrowheads="1"/>
          </p:cNvSpPr>
          <p:nvPr/>
        </p:nvSpPr>
        <p:spPr bwMode="auto">
          <a:xfrm>
            <a:off x="1371600" y="2438400"/>
            <a:ext cx="2057400" cy="45720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/>
          </p:cNvGrpSpPr>
          <p:nvPr/>
        </p:nvGrpSpPr>
        <p:grpSpPr bwMode="auto">
          <a:xfrm>
            <a:off x="1165225" y="1295400"/>
            <a:ext cx="6965950" cy="4591050"/>
            <a:chOff x="643" y="913"/>
            <a:chExt cx="4388" cy="2892"/>
          </a:xfrm>
        </p:grpSpPr>
        <p:sp>
          <p:nvSpPr>
            <p:cNvPr id="17431" name="Rectangle 3"/>
            <p:cNvSpPr>
              <a:spLocks noChangeArrowheads="1"/>
            </p:cNvSpPr>
            <p:nvPr/>
          </p:nvSpPr>
          <p:spPr bwMode="auto">
            <a:xfrm>
              <a:off x="960" y="1061"/>
              <a:ext cx="3974" cy="105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2" name="Rectangle 4"/>
            <p:cNvSpPr>
              <a:spLocks noChangeArrowheads="1"/>
            </p:cNvSpPr>
            <p:nvPr/>
          </p:nvSpPr>
          <p:spPr bwMode="auto">
            <a:xfrm>
              <a:off x="960" y="1061"/>
              <a:ext cx="3974" cy="1059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3" name="Line 5"/>
            <p:cNvSpPr>
              <a:spLocks noChangeShapeType="1"/>
            </p:cNvSpPr>
            <p:nvPr/>
          </p:nvSpPr>
          <p:spPr bwMode="auto">
            <a:xfrm>
              <a:off x="960" y="1061"/>
              <a:ext cx="397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4" name="Freeform 6"/>
            <p:cNvSpPr>
              <a:spLocks/>
            </p:cNvSpPr>
            <p:nvPr/>
          </p:nvSpPr>
          <p:spPr bwMode="auto">
            <a:xfrm>
              <a:off x="960" y="1061"/>
              <a:ext cx="3974" cy="1059"/>
            </a:xfrm>
            <a:custGeom>
              <a:avLst/>
              <a:gdLst>
                <a:gd name="T0" fmla="*/ 0 w 619"/>
                <a:gd name="T1" fmla="*/ 1059 h 164"/>
                <a:gd name="T2" fmla="*/ 3974 w 619"/>
                <a:gd name="T3" fmla="*/ 1059 h 164"/>
                <a:gd name="T4" fmla="*/ 3974 w 619"/>
                <a:gd name="T5" fmla="*/ 0 h 1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19" h="164">
                  <a:moveTo>
                    <a:pt x="0" y="164"/>
                  </a:moveTo>
                  <a:lnTo>
                    <a:pt x="619" y="164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5" name="Line 7"/>
            <p:cNvSpPr>
              <a:spLocks noChangeShapeType="1"/>
            </p:cNvSpPr>
            <p:nvPr/>
          </p:nvSpPr>
          <p:spPr bwMode="auto">
            <a:xfrm flipV="1">
              <a:off x="960" y="1061"/>
              <a:ext cx="1" cy="105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6" name="Line 8"/>
            <p:cNvSpPr>
              <a:spLocks noChangeShapeType="1"/>
            </p:cNvSpPr>
            <p:nvPr/>
          </p:nvSpPr>
          <p:spPr bwMode="auto">
            <a:xfrm>
              <a:off x="960" y="2120"/>
              <a:ext cx="397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7" name="Line 9"/>
            <p:cNvSpPr>
              <a:spLocks noChangeShapeType="1"/>
            </p:cNvSpPr>
            <p:nvPr/>
          </p:nvSpPr>
          <p:spPr bwMode="auto">
            <a:xfrm flipV="1">
              <a:off x="960" y="1061"/>
              <a:ext cx="1" cy="105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8" name="Line 10"/>
            <p:cNvSpPr>
              <a:spLocks noChangeShapeType="1"/>
            </p:cNvSpPr>
            <p:nvPr/>
          </p:nvSpPr>
          <p:spPr bwMode="auto">
            <a:xfrm flipV="1">
              <a:off x="960" y="2082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9" name="Line 11"/>
            <p:cNvSpPr>
              <a:spLocks noChangeShapeType="1"/>
            </p:cNvSpPr>
            <p:nvPr/>
          </p:nvSpPr>
          <p:spPr bwMode="auto">
            <a:xfrm>
              <a:off x="960" y="1061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0" name="Rectangle 12"/>
            <p:cNvSpPr>
              <a:spLocks noChangeArrowheads="1"/>
            </p:cNvSpPr>
            <p:nvPr/>
          </p:nvSpPr>
          <p:spPr bwMode="auto">
            <a:xfrm>
              <a:off x="962" y="2146"/>
              <a:ext cx="4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 sz="1000"/>
            </a:p>
          </p:txBody>
        </p:sp>
        <p:sp>
          <p:nvSpPr>
            <p:cNvPr id="17441" name="Line 13"/>
            <p:cNvSpPr>
              <a:spLocks noChangeShapeType="1"/>
            </p:cNvSpPr>
            <p:nvPr/>
          </p:nvSpPr>
          <p:spPr bwMode="auto">
            <a:xfrm flipV="1">
              <a:off x="1358" y="2082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2" name="Line 14"/>
            <p:cNvSpPr>
              <a:spLocks noChangeShapeType="1"/>
            </p:cNvSpPr>
            <p:nvPr/>
          </p:nvSpPr>
          <p:spPr bwMode="auto">
            <a:xfrm>
              <a:off x="1358" y="1061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3" name="Rectangle 15"/>
            <p:cNvSpPr>
              <a:spLocks noChangeArrowheads="1"/>
            </p:cNvSpPr>
            <p:nvPr/>
          </p:nvSpPr>
          <p:spPr bwMode="auto">
            <a:xfrm>
              <a:off x="1339" y="2146"/>
              <a:ext cx="8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20</a:t>
              </a:r>
              <a:endParaRPr lang="en-US" sz="1000"/>
            </a:p>
          </p:txBody>
        </p:sp>
        <p:sp>
          <p:nvSpPr>
            <p:cNvPr id="17444" name="Line 16"/>
            <p:cNvSpPr>
              <a:spLocks noChangeShapeType="1"/>
            </p:cNvSpPr>
            <p:nvPr/>
          </p:nvSpPr>
          <p:spPr bwMode="auto">
            <a:xfrm flipV="1">
              <a:off x="1756" y="2082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5" name="Line 17"/>
            <p:cNvSpPr>
              <a:spLocks noChangeShapeType="1"/>
            </p:cNvSpPr>
            <p:nvPr/>
          </p:nvSpPr>
          <p:spPr bwMode="auto">
            <a:xfrm>
              <a:off x="1756" y="1061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6" name="Rectangle 18"/>
            <p:cNvSpPr>
              <a:spLocks noChangeArrowheads="1"/>
            </p:cNvSpPr>
            <p:nvPr/>
          </p:nvSpPr>
          <p:spPr bwMode="auto">
            <a:xfrm>
              <a:off x="1737" y="2146"/>
              <a:ext cx="8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40</a:t>
              </a:r>
              <a:endParaRPr lang="en-US" sz="1000"/>
            </a:p>
          </p:txBody>
        </p:sp>
        <p:sp>
          <p:nvSpPr>
            <p:cNvPr id="17447" name="Line 19"/>
            <p:cNvSpPr>
              <a:spLocks noChangeShapeType="1"/>
            </p:cNvSpPr>
            <p:nvPr/>
          </p:nvSpPr>
          <p:spPr bwMode="auto">
            <a:xfrm flipV="1">
              <a:off x="2154" y="2082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8" name="Line 20"/>
            <p:cNvSpPr>
              <a:spLocks noChangeShapeType="1"/>
            </p:cNvSpPr>
            <p:nvPr/>
          </p:nvSpPr>
          <p:spPr bwMode="auto">
            <a:xfrm>
              <a:off x="2154" y="1061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9" name="Rectangle 21"/>
            <p:cNvSpPr>
              <a:spLocks noChangeArrowheads="1"/>
            </p:cNvSpPr>
            <p:nvPr/>
          </p:nvSpPr>
          <p:spPr bwMode="auto">
            <a:xfrm>
              <a:off x="2135" y="2146"/>
              <a:ext cx="8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60</a:t>
              </a:r>
              <a:endParaRPr lang="en-US" sz="1000"/>
            </a:p>
          </p:txBody>
        </p:sp>
        <p:sp>
          <p:nvSpPr>
            <p:cNvPr id="17450" name="Line 22"/>
            <p:cNvSpPr>
              <a:spLocks noChangeShapeType="1"/>
            </p:cNvSpPr>
            <p:nvPr/>
          </p:nvSpPr>
          <p:spPr bwMode="auto">
            <a:xfrm flipV="1">
              <a:off x="2552" y="2082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1" name="Line 23"/>
            <p:cNvSpPr>
              <a:spLocks noChangeShapeType="1"/>
            </p:cNvSpPr>
            <p:nvPr/>
          </p:nvSpPr>
          <p:spPr bwMode="auto">
            <a:xfrm>
              <a:off x="2552" y="1061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2" name="Rectangle 24"/>
            <p:cNvSpPr>
              <a:spLocks noChangeArrowheads="1"/>
            </p:cNvSpPr>
            <p:nvPr/>
          </p:nvSpPr>
          <p:spPr bwMode="auto">
            <a:xfrm>
              <a:off x="2533" y="2146"/>
              <a:ext cx="8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80</a:t>
              </a:r>
              <a:endParaRPr lang="en-US" sz="1000"/>
            </a:p>
          </p:txBody>
        </p:sp>
        <p:sp>
          <p:nvSpPr>
            <p:cNvPr id="17453" name="Line 25"/>
            <p:cNvSpPr>
              <a:spLocks noChangeShapeType="1"/>
            </p:cNvSpPr>
            <p:nvPr/>
          </p:nvSpPr>
          <p:spPr bwMode="auto">
            <a:xfrm flipV="1">
              <a:off x="2950" y="2082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4" name="Line 26"/>
            <p:cNvSpPr>
              <a:spLocks noChangeShapeType="1"/>
            </p:cNvSpPr>
            <p:nvPr/>
          </p:nvSpPr>
          <p:spPr bwMode="auto">
            <a:xfrm>
              <a:off x="2950" y="1061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5" name="Rectangle 27"/>
            <p:cNvSpPr>
              <a:spLocks noChangeArrowheads="1"/>
            </p:cNvSpPr>
            <p:nvPr/>
          </p:nvSpPr>
          <p:spPr bwMode="auto">
            <a:xfrm>
              <a:off x="2916" y="2146"/>
              <a:ext cx="13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100</a:t>
              </a:r>
              <a:endParaRPr lang="en-US" sz="1000"/>
            </a:p>
          </p:txBody>
        </p:sp>
        <p:sp>
          <p:nvSpPr>
            <p:cNvPr id="17456" name="Line 28"/>
            <p:cNvSpPr>
              <a:spLocks noChangeShapeType="1"/>
            </p:cNvSpPr>
            <p:nvPr/>
          </p:nvSpPr>
          <p:spPr bwMode="auto">
            <a:xfrm flipV="1">
              <a:off x="3342" y="2082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7" name="Line 29"/>
            <p:cNvSpPr>
              <a:spLocks noChangeShapeType="1"/>
            </p:cNvSpPr>
            <p:nvPr/>
          </p:nvSpPr>
          <p:spPr bwMode="auto">
            <a:xfrm>
              <a:off x="3342" y="1061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8" name="Rectangle 30"/>
            <p:cNvSpPr>
              <a:spLocks noChangeArrowheads="1"/>
            </p:cNvSpPr>
            <p:nvPr/>
          </p:nvSpPr>
          <p:spPr bwMode="auto">
            <a:xfrm>
              <a:off x="3307" y="2146"/>
              <a:ext cx="13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120</a:t>
              </a:r>
              <a:endParaRPr lang="en-US" sz="1000"/>
            </a:p>
          </p:txBody>
        </p:sp>
        <p:sp>
          <p:nvSpPr>
            <p:cNvPr id="17459" name="Line 31"/>
            <p:cNvSpPr>
              <a:spLocks noChangeShapeType="1"/>
            </p:cNvSpPr>
            <p:nvPr/>
          </p:nvSpPr>
          <p:spPr bwMode="auto">
            <a:xfrm flipV="1">
              <a:off x="3740" y="2082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0" name="Line 32"/>
            <p:cNvSpPr>
              <a:spLocks noChangeShapeType="1"/>
            </p:cNvSpPr>
            <p:nvPr/>
          </p:nvSpPr>
          <p:spPr bwMode="auto">
            <a:xfrm>
              <a:off x="3740" y="1061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1" name="Rectangle 33"/>
            <p:cNvSpPr>
              <a:spLocks noChangeArrowheads="1"/>
            </p:cNvSpPr>
            <p:nvPr/>
          </p:nvSpPr>
          <p:spPr bwMode="auto">
            <a:xfrm>
              <a:off x="3705" y="2146"/>
              <a:ext cx="13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140</a:t>
              </a:r>
              <a:endParaRPr lang="en-US" sz="1000"/>
            </a:p>
          </p:txBody>
        </p:sp>
        <p:sp>
          <p:nvSpPr>
            <p:cNvPr id="17462" name="Line 34"/>
            <p:cNvSpPr>
              <a:spLocks noChangeShapeType="1"/>
            </p:cNvSpPr>
            <p:nvPr/>
          </p:nvSpPr>
          <p:spPr bwMode="auto">
            <a:xfrm flipV="1">
              <a:off x="4138" y="2082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3" name="Line 35"/>
            <p:cNvSpPr>
              <a:spLocks noChangeShapeType="1"/>
            </p:cNvSpPr>
            <p:nvPr/>
          </p:nvSpPr>
          <p:spPr bwMode="auto">
            <a:xfrm>
              <a:off x="4138" y="1061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4" name="Rectangle 36"/>
            <p:cNvSpPr>
              <a:spLocks noChangeArrowheads="1"/>
            </p:cNvSpPr>
            <p:nvPr/>
          </p:nvSpPr>
          <p:spPr bwMode="auto">
            <a:xfrm>
              <a:off x="4103" y="2146"/>
              <a:ext cx="13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160</a:t>
              </a:r>
              <a:endParaRPr lang="en-US" sz="1000"/>
            </a:p>
          </p:txBody>
        </p:sp>
        <p:sp>
          <p:nvSpPr>
            <p:cNvPr id="17465" name="Line 37"/>
            <p:cNvSpPr>
              <a:spLocks noChangeShapeType="1"/>
            </p:cNvSpPr>
            <p:nvPr/>
          </p:nvSpPr>
          <p:spPr bwMode="auto">
            <a:xfrm flipV="1">
              <a:off x="4536" y="2082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6" name="Line 38"/>
            <p:cNvSpPr>
              <a:spLocks noChangeShapeType="1"/>
            </p:cNvSpPr>
            <p:nvPr/>
          </p:nvSpPr>
          <p:spPr bwMode="auto">
            <a:xfrm>
              <a:off x="4536" y="1061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7" name="Rectangle 39"/>
            <p:cNvSpPr>
              <a:spLocks noChangeArrowheads="1"/>
            </p:cNvSpPr>
            <p:nvPr/>
          </p:nvSpPr>
          <p:spPr bwMode="auto">
            <a:xfrm>
              <a:off x="4501" y="2146"/>
              <a:ext cx="13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180</a:t>
              </a:r>
              <a:endParaRPr lang="en-US" sz="1000"/>
            </a:p>
          </p:txBody>
        </p:sp>
        <p:sp>
          <p:nvSpPr>
            <p:cNvPr id="17468" name="Line 40"/>
            <p:cNvSpPr>
              <a:spLocks noChangeShapeType="1"/>
            </p:cNvSpPr>
            <p:nvPr/>
          </p:nvSpPr>
          <p:spPr bwMode="auto">
            <a:xfrm flipV="1">
              <a:off x="4934" y="2082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9" name="Line 41"/>
            <p:cNvSpPr>
              <a:spLocks noChangeShapeType="1"/>
            </p:cNvSpPr>
            <p:nvPr/>
          </p:nvSpPr>
          <p:spPr bwMode="auto">
            <a:xfrm>
              <a:off x="4934" y="1061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0" name="Rectangle 42"/>
            <p:cNvSpPr>
              <a:spLocks noChangeArrowheads="1"/>
            </p:cNvSpPr>
            <p:nvPr/>
          </p:nvSpPr>
          <p:spPr bwMode="auto">
            <a:xfrm>
              <a:off x="4899" y="2146"/>
              <a:ext cx="13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200</a:t>
              </a:r>
              <a:endParaRPr lang="en-US" sz="1000"/>
            </a:p>
          </p:txBody>
        </p:sp>
        <p:sp>
          <p:nvSpPr>
            <p:cNvPr id="17471" name="Line 43"/>
            <p:cNvSpPr>
              <a:spLocks noChangeShapeType="1"/>
            </p:cNvSpPr>
            <p:nvPr/>
          </p:nvSpPr>
          <p:spPr bwMode="auto">
            <a:xfrm>
              <a:off x="960" y="2120"/>
              <a:ext cx="3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2" name="Line 44"/>
            <p:cNvSpPr>
              <a:spLocks noChangeShapeType="1"/>
            </p:cNvSpPr>
            <p:nvPr/>
          </p:nvSpPr>
          <p:spPr bwMode="auto">
            <a:xfrm flipH="1">
              <a:off x="4895" y="2120"/>
              <a:ext cx="3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3" name="Rectangle 45"/>
            <p:cNvSpPr>
              <a:spLocks noChangeArrowheads="1"/>
            </p:cNvSpPr>
            <p:nvPr/>
          </p:nvSpPr>
          <p:spPr bwMode="auto">
            <a:xfrm>
              <a:off x="805" y="2069"/>
              <a:ext cx="15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74.4</a:t>
              </a:r>
              <a:endParaRPr lang="en-US" sz="1000"/>
            </a:p>
          </p:txBody>
        </p:sp>
        <p:sp>
          <p:nvSpPr>
            <p:cNvPr id="17474" name="Line 46"/>
            <p:cNvSpPr>
              <a:spLocks noChangeShapeType="1"/>
            </p:cNvSpPr>
            <p:nvPr/>
          </p:nvSpPr>
          <p:spPr bwMode="auto">
            <a:xfrm>
              <a:off x="960" y="1907"/>
              <a:ext cx="3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5" name="Line 47"/>
            <p:cNvSpPr>
              <a:spLocks noChangeShapeType="1"/>
            </p:cNvSpPr>
            <p:nvPr/>
          </p:nvSpPr>
          <p:spPr bwMode="auto">
            <a:xfrm flipH="1">
              <a:off x="4895" y="1907"/>
              <a:ext cx="3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6" name="Rectangle 48"/>
            <p:cNvSpPr>
              <a:spLocks noChangeArrowheads="1"/>
            </p:cNvSpPr>
            <p:nvPr/>
          </p:nvSpPr>
          <p:spPr bwMode="auto">
            <a:xfrm>
              <a:off x="805" y="1856"/>
              <a:ext cx="15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74.6</a:t>
              </a:r>
              <a:endParaRPr lang="en-US" sz="1000"/>
            </a:p>
          </p:txBody>
        </p:sp>
        <p:sp>
          <p:nvSpPr>
            <p:cNvPr id="17477" name="Line 49"/>
            <p:cNvSpPr>
              <a:spLocks noChangeShapeType="1"/>
            </p:cNvSpPr>
            <p:nvPr/>
          </p:nvSpPr>
          <p:spPr bwMode="auto">
            <a:xfrm>
              <a:off x="960" y="1694"/>
              <a:ext cx="3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8" name="Line 50"/>
            <p:cNvSpPr>
              <a:spLocks noChangeShapeType="1"/>
            </p:cNvSpPr>
            <p:nvPr/>
          </p:nvSpPr>
          <p:spPr bwMode="auto">
            <a:xfrm flipH="1">
              <a:off x="4895" y="1694"/>
              <a:ext cx="3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9" name="Rectangle 51"/>
            <p:cNvSpPr>
              <a:spLocks noChangeArrowheads="1"/>
            </p:cNvSpPr>
            <p:nvPr/>
          </p:nvSpPr>
          <p:spPr bwMode="auto">
            <a:xfrm>
              <a:off x="805" y="1643"/>
              <a:ext cx="15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74.8</a:t>
              </a:r>
              <a:endParaRPr lang="en-US" sz="1000"/>
            </a:p>
          </p:txBody>
        </p:sp>
        <p:sp>
          <p:nvSpPr>
            <p:cNvPr id="17480" name="Line 52"/>
            <p:cNvSpPr>
              <a:spLocks noChangeShapeType="1"/>
            </p:cNvSpPr>
            <p:nvPr/>
          </p:nvSpPr>
          <p:spPr bwMode="auto">
            <a:xfrm>
              <a:off x="960" y="1488"/>
              <a:ext cx="3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81" name="Line 53"/>
            <p:cNvSpPr>
              <a:spLocks noChangeShapeType="1"/>
            </p:cNvSpPr>
            <p:nvPr/>
          </p:nvSpPr>
          <p:spPr bwMode="auto">
            <a:xfrm flipH="1">
              <a:off x="4895" y="1488"/>
              <a:ext cx="3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82" name="Rectangle 54"/>
            <p:cNvSpPr>
              <a:spLocks noChangeArrowheads="1"/>
            </p:cNvSpPr>
            <p:nvPr/>
          </p:nvSpPr>
          <p:spPr bwMode="auto">
            <a:xfrm>
              <a:off x="870" y="1436"/>
              <a:ext cx="8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75</a:t>
              </a:r>
              <a:endParaRPr lang="en-US" sz="1000"/>
            </a:p>
          </p:txBody>
        </p:sp>
        <p:sp>
          <p:nvSpPr>
            <p:cNvPr id="17483" name="Line 55"/>
            <p:cNvSpPr>
              <a:spLocks noChangeShapeType="1"/>
            </p:cNvSpPr>
            <p:nvPr/>
          </p:nvSpPr>
          <p:spPr bwMode="auto">
            <a:xfrm>
              <a:off x="960" y="1275"/>
              <a:ext cx="3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84" name="Line 56"/>
            <p:cNvSpPr>
              <a:spLocks noChangeShapeType="1"/>
            </p:cNvSpPr>
            <p:nvPr/>
          </p:nvSpPr>
          <p:spPr bwMode="auto">
            <a:xfrm flipH="1">
              <a:off x="4895" y="1275"/>
              <a:ext cx="3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85" name="Rectangle 57"/>
            <p:cNvSpPr>
              <a:spLocks noChangeArrowheads="1"/>
            </p:cNvSpPr>
            <p:nvPr/>
          </p:nvSpPr>
          <p:spPr bwMode="auto">
            <a:xfrm>
              <a:off x="805" y="1223"/>
              <a:ext cx="15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75.2</a:t>
              </a:r>
              <a:endParaRPr lang="en-US" sz="1000"/>
            </a:p>
          </p:txBody>
        </p:sp>
        <p:sp>
          <p:nvSpPr>
            <p:cNvPr id="17486" name="Line 58"/>
            <p:cNvSpPr>
              <a:spLocks noChangeShapeType="1"/>
            </p:cNvSpPr>
            <p:nvPr/>
          </p:nvSpPr>
          <p:spPr bwMode="auto">
            <a:xfrm>
              <a:off x="960" y="1061"/>
              <a:ext cx="3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87" name="Line 59"/>
            <p:cNvSpPr>
              <a:spLocks noChangeShapeType="1"/>
            </p:cNvSpPr>
            <p:nvPr/>
          </p:nvSpPr>
          <p:spPr bwMode="auto">
            <a:xfrm flipH="1">
              <a:off x="4895" y="1061"/>
              <a:ext cx="3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88" name="Rectangle 60"/>
            <p:cNvSpPr>
              <a:spLocks noChangeArrowheads="1"/>
            </p:cNvSpPr>
            <p:nvPr/>
          </p:nvSpPr>
          <p:spPr bwMode="auto">
            <a:xfrm>
              <a:off x="805" y="1010"/>
              <a:ext cx="15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75.4</a:t>
              </a:r>
              <a:endParaRPr lang="en-US" sz="1000"/>
            </a:p>
          </p:txBody>
        </p:sp>
        <p:sp>
          <p:nvSpPr>
            <p:cNvPr id="17489" name="Line 61"/>
            <p:cNvSpPr>
              <a:spLocks noChangeShapeType="1"/>
            </p:cNvSpPr>
            <p:nvPr/>
          </p:nvSpPr>
          <p:spPr bwMode="auto">
            <a:xfrm>
              <a:off x="960" y="1061"/>
              <a:ext cx="397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90" name="Freeform 62"/>
            <p:cNvSpPr>
              <a:spLocks/>
            </p:cNvSpPr>
            <p:nvPr/>
          </p:nvSpPr>
          <p:spPr bwMode="auto">
            <a:xfrm>
              <a:off x="960" y="1061"/>
              <a:ext cx="3974" cy="1059"/>
            </a:xfrm>
            <a:custGeom>
              <a:avLst/>
              <a:gdLst>
                <a:gd name="T0" fmla="*/ 0 w 619"/>
                <a:gd name="T1" fmla="*/ 1059 h 164"/>
                <a:gd name="T2" fmla="*/ 3974 w 619"/>
                <a:gd name="T3" fmla="*/ 1059 h 164"/>
                <a:gd name="T4" fmla="*/ 3974 w 619"/>
                <a:gd name="T5" fmla="*/ 0 h 1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19" h="164">
                  <a:moveTo>
                    <a:pt x="0" y="164"/>
                  </a:moveTo>
                  <a:lnTo>
                    <a:pt x="619" y="164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91" name="Line 63"/>
            <p:cNvSpPr>
              <a:spLocks noChangeShapeType="1"/>
            </p:cNvSpPr>
            <p:nvPr/>
          </p:nvSpPr>
          <p:spPr bwMode="auto">
            <a:xfrm flipV="1">
              <a:off x="960" y="1061"/>
              <a:ext cx="1" cy="105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92" name="Freeform 64"/>
            <p:cNvSpPr>
              <a:spLocks/>
            </p:cNvSpPr>
            <p:nvPr/>
          </p:nvSpPr>
          <p:spPr bwMode="auto">
            <a:xfrm>
              <a:off x="960" y="1081"/>
              <a:ext cx="3974" cy="975"/>
            </a:xfrm>
            <a:custGeom>
              <a:avLst/>
              <a:gdLst>
                <a:gd name="T0" fmla="*/ 64 w 3974"/>
                <a:gd name="T1" fmla="*/ 407 h 975"/>
                <a:gd name="T2" fmla="*/ 135 w 3974"/>
                <a:gd name="T3" fmla="*/ 407 h 975"/>
                <a:gd name="T4" fmla="*/ 205 w 3974"/>
                <a:gd name="T5" fmla="*/ 407 h 975"/>
                <a:gd name="T6" fmla="*/ 276 w 3974"/>
                <a:gd name="T7" fmla="*/ 407 h 975"/>
                <a:gd name="T8" fmla="*/ 346 w 3974"/>
                <a:gd name="T9" fmla="*/ 407 h 975"/>
                <a:gd name="T10" fmla="*/ 417 w 3974"/>
                <a:gd name="T11" fmla="*/ 407 h 975"/>
                <a:gd name="T12" fmla="*/ 488 w 3974"/>
                <a:gd name="T13" fmla="*/ 407 h 975"/>
                <a:gd name="T14" fmla="*/ 558 w 3974"/>
                <a:gd name="T15" fmla="*/ 407 h 975"/>
                <a:gd name="T16" fmla="*/ 629 w 3974"/>
                <a:gd name="T17" fmla="*/ 407 h 975"/>
                <a:gd name="T18" fmla="*/ 699 w 3974"/>
                <a:gd name="T19" fmla="*/ 407 h 975"/>
                <a:gd name="T20" fmla="*/ 770 w 3974"/>
                <a:gd name="T21" fmla="*/ 407 h 975"/>
                <a:gd name="T22" fmla="*/ 809 w 3974"/>
                <a:gd name="T23" fmla="*/ 581 h 975"/>
                <a:gd name="T24" fmla="*/ 828 w 3974"/>
                <a:gd name="T25" fmla="*/ 768 h 975"/>
                <a:gd name="T26" fmla="*/ 854 w 3974"/>
                <a:gd name="T27" fmla="*/ 884 h 975"/>
                <a:gd name="T28" fmla="*/ 879 w 3974"/>
                <a:gd name="T29" fmla="*/ 955 h 975"/>
                <a:gd name="T30" fmla="*/ 950 w 3974"/>
                <a:gd name="T31" fmla="*/ 955 h 975"/>
                <a:gd name="T32" fmla="*/ 1008 w 3974"/>
                <a:gd name="T33" fmla="*/ 884 h 975"/>
                <a:gd name="T34" fmla="*/ 1053 w 3974"/>
                <a:gd name="T35" fmla="*/ 813 h 975"/>
                <a:gd name="T36" fmla="*/ 1104 w 3974"/>
                <a:gd name="T37" fmla="*/ 742 h 975"/>
                <a:gd name="T38" fmla="*/ 1155 w 3974"/>
                <a:gd name="T39" fmla="*/ 671 h 975"/>
                <a:gd name="T40" fmla="*/ 1200 w 3974"/>
                <a:gd name="T41" fmla="*/ 600 h 975"/>
                <a:gd name="T42" fmla="*/ 1239 w 3974"/>
                <a:gd name="T43" fmla="*/ 529 h 975"/>
                <a:gd name="T44" fmla="*/ 1277 w 3974"/>
                <a:gd name="T45" fmla="*/ 458 h 975"/>
                <a:gd name="T46" fmla="*/ 1322 w 3974"/>
                <a:gd name="T47" fmla="*/ 387 h 975"/>
                <a:gd name="T48" fmla="*/ 1361 w 3974"/>
                <a:gd name="T49" fmla="*/ 316 h 975"/>
                <a:gd name="T50" fmla="*/ 1412 w 3974"/>
                <a:gd name="T51" fmla="*/ 245 h 975"/>
                <a:gd name="T52" fmla="*/ 1470 w 3974"/>
                <a:gd name="T53" fmla="*/ 174 h 975"/>
                <a:gd name="T54" fmla="*/ 1534 w 3974"/>
                <a:gd name="T55" fmla="*/ 103 h 975"/>
                <a:gd name="T56" fmla="*/ 1605 w 3974"/>
                <a:gd name="T57" fmla="*/ 51 h 975"/>
                <a:gd name="T58" fmla="*/ 1675 w 3974"/>
                <a:gd name="T59" fmla="*/ 13 h 975"/>
                <a:gd name="T60" fmla="*/ 1746 w 3974"/>
                <a:gd name="T61" fmla="*/ 0 h 975"/>
                <a:gd name="T62" fmla="*/ 1817 w 3974"/>
                <a:gd name="T63" fmla="*/ 6 h 975"/>
                <a:gd name="T64" fmla="*/ 1887 w 3974"/>
                <a:gd name="T65" fmla="*/ 26 h 975"/>
                <a:gd name="T66" fmla="*/ 1958 w 3974"/>
                <a:gd name="T67" fmla="*/ 58 h 975"/>
                <a:gd name="T68" fmla="*/ 2028 w 3974"/>
                <a:gd name="T69" fmla="*/ 97 h 975"/>
                <a:gd name="T70" fmla="*/ 2099 w 3974"/>
                <a:gd name="T71" fmla="*/ 142 h 975"/>
                <a:gd name="T72" fmla="*/ 2170 w 3974"/>
                <a:gd name="T73" fmla="*/ 194 h 975"/>
                <a:gd name="T74" fmla="*/ 2240 w 3974"/>
                <a:gd name="T75" fmla="*/ 245 h 975"/>
                <a:gd name="T76" fmla="*/ 2311 w 3974"/>
                <a:gd name="T77" fmla="*/ 290 h 975"/>
                <a:gd name="T78" fmla="*/ 2382 w 3974"/>
                <a:gd name="T79" fmla="*/ 342 h 975"/>
                <a:gd name="T80" fmla="*/ 2452 w 3974"/>
                <a:gd name="T81" fmla="*/ 387 h 975"/>
                <a:gd name="T82" fmla="*/ 2523 w 3974"/>
                <a:gd name="T83" fmla="*/ 426 h 975"/>
                <a:gd name="T84" fmla="*/ 2593 w 3974"/>
                <a:gd name="T85" fmla="*/ 458 h 975"/>
                <a:gd name="T86" fmla="*/ 2664 w 3974"/>
                <a:gd name="T87" fmla="*/ 484 h 975"/>
                <a:gd name="T88" fmla="*/ 2735 w 3974"/>
                <a:gd name="T89" fmla="*/ 510 h 975"/>
                <a:gd name="T90" fmla="*/ 2805 w 3974"/>
                <a:gd name="T91" fmla="*/ 523 h 975"/>
                <a:gd name="T92" fmla="*/ 2876 w 3974"/>
                <a:gd name="T93" fmla="*/ 536 h 975"/>
                <a:gd name="T94" fmla="*/ 2946 w 3974"/>
                <a:gd name="T95" fmla="*/ 542 h 975"/>
                <a:gd name="T96" fmla="*/ 3017 w 3974"/>
                <a:gd name="T97" fmla="*/ 542 h 975"/>
                <a:gd name="T98" fmla="*/ 3088 w 3974"/>
                <a:gd name="T99" fmla="*/ 536 h 975"/>
                <a:gd name="T100" fmla="*/ 3158 w 3974"/>
                <a:gd name="T101" fmla="*/ 529 h 975"/>
                <a:gd name="T102" fmla="*/ 3229 w 3974"/>
                <a:gd name="T103" fmla="*/ 523 h 975"/>
                <a:gd name="T104" fmla="*/ 3300 w 3974"/>
                <a:gd name="T105" fmla="*/ 510 h 975"/>
                <a:gd name="T106" fmla="*/ 3370 w 3974"/>
                <a:gd name="T107" fmla="*/ 497 h 975"/>
                <a:gd name="T108" fmla="*/ 3441 w 3974"/>
                <a:gd name="T109" fmla="*/ 484 h 975"/>
                <a:gd name="T110" fmla="*/ 3511 w 3974"/>
                <a:gd name="T111" fmla="*/ 471 h 975"/>
                <a:gd name="T112" fmla="*/ 3582 w 3974"/>
                <a:gd name="T113" fmla="*/ 458 h 975"/>
                <a:gd name="T114" fmla="*/ 3653 w 3974"/>
                <a:gd name="T115" fmla="*/ 445 h 975"/>
                <a:gd name="T116" fmla="*/ 3723 w 3974"/>
                <a:gd name="T117" fmla="*/ 439 h 975"/>
                <a:gd name="T118" fmla="*/ 3794 w 3974"/>
                <a:gd name="T119" fmla="*/ 426 h 975"/>
                <a:gd name="T120" fmla="*/ 3865 w 3974"/>
                <a:gd name="T121" fmla="*/ 420 h 975"/>
                <a:gd name="T122" fmla="*/ 3935 w 3974"/>
                <a:gd name="T123" fmla="*/ 413 h 97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974" h="975">
                  <a:moveTo>
                    <a:pt x="0" y="407"/>
                  </a:moveTo>
                  <a:lnTo>
                    <a:pt x="6" y="407"/>
                  </a:lnTo>
                  <a:lnTo>
                    <a:pt x="13" y="407"/>
                  </a:lnTo>
                  <a:lnTo>
                    <a:pt x="19" y="407"/>
                  </a:lnTo>
                  <a:lnTo>
                    <a:pt x="25" y="407"/>
                  </a:lnTo>
                  <a:lnTo>
                    <a:pt x="32" y="407"/>
                  </a:lnTo>
                  <a:lnTo>
                    <a:pt x="38" y="407"/>
                  </a:lnTo>
                  <a:lnTo>
                    <a:pt x="45" y="407"/>
                  </a:lnTo>
                  <a:lnTo>
                    <a:pt x="51" y="407"/>
                  </a:lnTo>
                  <a:lnTo>
                    <a:pt x="57" y="407"/>
                  </a:lnTo>
                  <a:lnTo>
                    <a:pt x="64" y="407"/>
                  </a:lnTo>
                  <a:lnTo>
                    <a:pt x="70" y="407"/>
                  </a:lnTo>
                  <a:lnTo>
                    <a:pt x="77" y="407"/>
                  </a:lnTo>
                  <a:lnTo>
                    <a:pt x="83" y="407"/>
                  </a:lnTo>
                  <a:lnTo>
                    <a:pt x="90" y="407"/>
                  </a:lnTo>
                  <a:lnTo>
                    <a:pt x="96" y="407"/>
                  </a:lnTo>
                  <a:lnTo>
                    <a:pt x="102" y="407"/>
                  </a:lnTo>
                  <a:lnTo>
                    <a:pt x="109" y="407"/>
                  </a:lnTo>
                  <a:lnTo>
                    <a:pt x="115" y="407"/>
                  </a:lnTo>
                  <a:lnTo>
                    <a:pt x="122" y="407"/>
                  </a:lnTo>
                  <a:lnTo>
                    <a:pt x="128" y="407"/>
                  </a:lnTo>
                  <a:lnTo>
                    <a:pt x="135" y="407"/>
                  </a:lnTo>
                  <a:lnTo>
                    <a:pt x="141" y="407"/>
                  </a:lnTo>
                  <a:lnTo>
                    <a:pt x="147" y="407"/>
                  </a:lnTo>
                  <a:lnTo>
                    <a:pt x="154" y="407"/>
                  </a:lnTo>
                  <a:lnTo>
                    <a:pt x="160" y="407"/>
                  </a:lnTo>
                  <a:lnTo>
                    <a:pt x="167" y="407"/>
                  </a:lnTo>
                  <a:lnTo>
                    <a:pt x="173" y="407"/>
                  </a:lnTo>
                  <a:lnTo>
                    <a:pt x="179" y="407"/>
                  </a:lnTo>
                  <a:lnTo>
                    <a:pt x="186" y="407"/>
                  </a:lnTo>
                  <a:lnTo>
                    <a:pt x="192" y="407"/>
                  </a:lnTo>
                  <a:lnTo>
                    <a:pt x="199" y="407"/>
                  </a:lnTo>
                  <a:lnTo>
                    <a:pt x="205" y="407"/>
                  </a:lnTo>
                  <a:lnTo>
                    <a:pt x="212" y="407"/>
                  </a:lnTo>
                  <a:lnTo>
                    <a:pt x="218" y="407"/>
                  </a:lnTo>
                  <a:lnTo>
                    <a:pt x="224" y="407"/>
                  </a:lnTo>
                  <a:lnTo>
                    <a:pt x="231" y="407"/>
                  </a:lnTo>
                  <a:lnTo>
                    <a:pt x="237" y="407"/>
                  </a:lnTo>
                  <a:lnTo>
                    <a:pt x="244" y="407"/>
                  </a:lnTo>
                  <a:lnTo>
                    <a:pt x="250" y="407"/>
                  </a:lnTo>
                  <a:lnTo>
                    <a:pt x="256" y="407"/>
                  </a:lnTo>
                  <a:lnTo>
                    <a:pt x="263" y="407"/>
                  </a:lnTo>
                  <a:lnTo>
                    <a:pt x="269" y="407"/>
                  </a:lnTo>
                  <a:lnTo>
                    <a:pt x="276" y="407"/>
                  </a:lnTo>
                  <a:lnTo>
                    <a:pt x="282" y="407"/>
                  </a:lnTo>
                  <a:lnTo>
                    <a:pt x="289" y="407"/>
                  </a:lnTo>
                  <a:lnTo>
                    <a:pt x="295" y="407"/>
                  </a:lnTo>
                  <a:lnTo>
                    <a:pt x="301" y="407"/>
                  </a:lnTo>
                  <a:lnTo>
                    <a:pt x="308" y="407"/>
                  </a:lnTo>
                  <a:lnTo>
                    <a:pt x="314" y="407"/>
                  </a:lnTo>
                  <a:lnTo>
                    <a:pt x="321" y="407"/>
                  </a:lnTo>
                  <a:lnTo>
                    <a:pt x="327" y="407"/>
                  </a:lnTo>
                  <a:lnTo>
                    <a:pt x="334" y="407"/>
                  </a:lnTo>
                  <a:lnTo>
                    <a:pt x="340" y="407"/>
                  </a:lnTo>
                  <a:lnTo>
                    <a:pt x="346" y="407"/>
                  </a:lnTo>
                  <a:lnTo>
                    <a:pt x="353" y="407"/>
                  </a:lnTo>
                  <a:lnTo>
                    <a:pt x="359" y="407"/>
                  </a:lnTo>
                  <a:lnTo>
                    <a:pt x="366" y="407"/>
                  </a:lnTo>
                  <a:lnTo>
                    <a:pt x="372" y="407"/>
                  </a:lnTo>
                  <a:lnTo>
                    <a:pt x="378" y="407"/>
                  </a:lnTo>
                  <a:lnTo>
                    <a:pt x="385" y="407"/>
                  </a:lnTo>
                  <a:lnTo>
                    <a:pt x="391" y="407"/>
                  </a:lnTo>
                  <a:lnTo>
                    <a:pt x="398" y="407"/>
                  </a:lnTo>
                  <a:lnTo>
                    <a:pt x="404" y="407"/>
                  </a:lnTo>
                  <a:lnTo>
                    <a:pt x="411" y="407"/>
                  </a:lnTo>
                  <a:lnTo>
                    <a:pt x="417" y="407"/>
                  </a:lnTo>
                  <a:lnTo>
                    <a:pt x="423" y="407"/>
                  </a:lnTo>
                  <a:lnTo>
                    <a:pt x="430" y="407"/>
                  </a:lnTo>
                  <a:lnTo>
                    <a:pt x="436" y="407"/>
                  </a:lnTo>
                  <a:lnTo>
                    <a:pt x="443" y="407"/>
                  </a:lnTo>
                  <a:lnTo>
                    <a:pt x="449" y="407"/>
                  </a:lnTo>
                  <a:lnTo>
                    <a:pt x="456" y="407"/>
                  </a:lnTo>
                  <a:lnTo>
                    <a:pt x="462" y="407"/>
                  </a:lnTo>
                  <a:lnTo>
                    <a:pt x="468" y="407"/>
                  </a:lnTo>
                  <a:lnTo>
                    <a:pt x="475" y="407"/>
                  </a:lnTo>
                  <a:lnTo>
                    <a:pt x="481" y="407"/>
                  </a:lnTo>
                  <a:lnTo>
                    <a:pt x="488" y="407"/>
                  </a:lnTo>
                  <a:lnTo>
                    <a:pt x="494" y="407"/>
                  </a:lnTo>
                  <a:lnTo>
                    <a:pt x="500" y="407"/>
                  </a:lnTo>
                  <a:lnTo>
                    <a:pt x="507" y="407"/>
                  </a:lnTo>
                  <a:lnTo>
                    <a:pt x="513" y="407"/>
                  </a:lnTo>
                  <a:lnTo>
                    <a:pt x="520" y="407"/>
                  </a:lnTo>
                  <a:lnTo>
                    <a:pt x="526" y="407"/>
                  </a:lnTo>
                  <a:lnTo>
                    <a:pt x="533" y="407"/>
                  </a:lnTo>
                  <a:lnTo>
                    <a:pt x="539" y="407"/>
                  </a:lnTo>
                  <a:lnTo>
                    <a:pt x="545" y="407"/>
                  </a:lnTo>
                  <a:lnTo>
                    <a:pt x="552" y="407"/>
                  </a:lnTo>
                  <a:lnTo>
                    <a:pt x="558" y="407"/>
                  </a:lnTo>
                  <a:lnTo>
                    <a:pt x="565" y="407"/>
                  </a:lnTo>
                  <a:lnTo>
                    <a:pt x="571" y="407"/>
                  </a:lnTo>
                  <a:lnTo>
                    <a:pt x="577" y="407"/>
                  </a:lnTo>
                  <a:lnTo>
                    <a:pt x="584" y="407"/>
                  </a:lnTo>
                  <a:lnTo>
                    <a:pt x="590" y="407"/>
                  </a:lnTo>
                  <a:lnTo>
                    <a:pt x="597" y="407"/>
                  </a:lnTo>
                  <a:lnTo>
                    <a:pt x="603" y="407"/>
                  </a:lnTo>
                  <a:lnTo>
                    <a:pt x="610" y="407"/>
                  </a:lnTo>
                  <a:lnTo>
                    <a:pt x="616" y="407"/>
                  </a:lnTo>
                  <a:lnTo>
                    <a:pt x="622" y="407"/>
                  </a:lnTo>
                  <a:lnTo>
                    <a:pt x="629" y="407"/>
                  </a:lnTo>
                  <a:lnTo>
                    <a:pt x="635" y="407"/>
                  </a:lnTo>
                  <a:lnTo>
                    <a:pt x="642" y="407"/>
                  </a:lnTo>
                  <a:lnTo>
                    <a:pt x="648" y="407"/>
                  </a:lnTo>
                  <a:lnTo>
                    <a:pt x="655" y="407"/>
                  </a:lnTo>
                  <a:lnTo>
                    <a:pt x="661" y="407"/>
                  </a:lnTo>
                  <a:lnTo>
                    <a:pt x="667" y="407"/>
                  </a:lnTo>
                  <a:lnTo>
                    <a:pt x="674" y="407"/>
                  </a:lnTo>
                  <a:lnTo>
                    <a:pt x="680" y="407"/>
                  </a:lnTo>
                  <a:lnTo>
                    <a:pt x="687" y="407"/>
                  </a:lnTo>
                  <a:lnTo>
                    <a:pt x="693" y="407"/>
                  </a:lnTo>
                  <a:lnTo>
                    <a:pt x="699" y="407"/>
                  </a:lnTo>
                  <a:lnTo>
                    <a:pt x="706" y="407"/>
                  </a:lnTo>
                  <a:lnTo>
                    <a:pt x="712" y="407"/>
                  </a:lnTo>
                  <a:lnTo>
                    <a:pt x="719" y="407"/>
                  </a:lnTo>
                  <a:lnTo>
                    <a:pt x="725" y="407"/>
                  </a:lnTo>
                  <a:lnTo>
                    <a:pt x="732" y="407"/>
                  </a:lnTo>
                  <a:lnTo>
                    <a:pt x="738" y="407"/>
                  </a:lnTo>
                  <a:lnTo>
                    <a:pt x="744" y="407"/>
                  </a:lnTo>
                  <a:lnTo>
                    <a:pt x="751" y="407"/>
                  </a:lnTo>
                  <a:lnTo>
                    <a:pt x="757" y="407"/>
                  </a:lnTo>
                  <a:lnTo>
                    <a:pt x="764" y="407"/>
                  </a:lnTo>
                  <a:lnTo>
                    <a:pt x="770" y="407"/>
                  </a:lnTo>
                  <a:lnTo>
                    <a:pt x="777" y="407"/>
                  </a:lnTo>
                  <a:lnTo>
                    <a:pt x="783" y="407"/>
                  </a:lnTo>
                  <a:lnTo>
                    <a:pt x="789" y="407"/>
                  </a:lnTo>
                  <a:lnTo>
                    <a:pt x="796" y="407"/>
                  </a:lnTo>
                  <a:lnTo>
                    <a:pt x="796" y="432"/>
                  </a:lnTo>
                  <a:lnTo>
                    <a:pt x="796" y="458"/>
                  </a:lnTo>
                  <a:lnTo>
                    <a:pt x="802" y="484"/>
                  </a:lnTo>
                  <a:lnTo>
                    <a:pt x="802" y="510"/>
                  </a:lnTo>
                  <a:lnTo>
                    <a:pt x="802" y="536"/>
                  </a:lnTo>
                  <a:lnTo>
                    <a:pt x="809" y="555"/>
                  </a:lnTo>
                  <a:lnTo>
                    <a:pt x="809" y="581"/>
                  </a:lnTo>
                  <a:lnTo>
                    <a:pt x="809" y="600"/>
                  </a:lnTo>
                  <a:lnTo>
                    <a:pt x="815" y="620"/>
                  </a:lnTo>
                  <a:lnTo>
                    <a:pt x="815" y="639"/>
                  </a:lnTo>
                  <a:lnTo>
                    <a:pt x="815" y="658"/>
                  </a:lnTo>
                  <a:lnTo>
                    <a:pt x="821" y="678"/>
                  </a:lnTo>
                  <a:lnTo>
                    <a:pt x="821" y="691"/>
                  </a:lnTo>
                  <a:lnTo>
                    <a:pt x="821" y="710"/>
                  </a:lnTo>
                  <a:lnTo>
                    <a:pt x="821" y="723"/>
                  </a:lnTo>
                  <a:lnTo>
                    <a:pt x="828" y="742"/>
                  </a:lnTo>
                  <a:lnTo>
                    <a:pt x="828" y="755"/>
                  </a:lnTo>
                  <a:lnTo>
                    <a:pt x="828" y="768"/>
                  </a:lnTo>
                  <a:lnTo>
                    <a:pt x="834" y="781"/>
                  </a:lnTo>
                  <a:lnTo>
                    <a:pt x="834" y="794"/>
                  </a:lnTo>
                  <a:lnTo>
                    <a:pt x="834" y="807"/>
                  </a:lnTo>
                  <a:lnTo>
                    <a:pt x="841" y="820"/>
                  </a:lnTo>
                  <a:lnTo>
                    <a:pt x="841" y="826"/>
                  </a:lnTo>
                  <a:lnTo>
                    <a:pt x="841" y="839"/>
                  </a:lnTo>
                  <a:lnTo>
                    <a:pt x="847" y="846"/>
                  </a:lnTo>
                  <a:lnTo>
                    <a:pt x="847" y="859"/>
                  </a:lnTo>
                  <a:lnTo>
                    <a:pt x="847" y="865"/>
                  </a:lnTo>
                  <a:lnTo>
                    <a:pt x="847" y="872"/>
                  </a:lnTo>
                  <a:lnTo>
                    <a:pt x="854" y="884"/>
                  </a:lnTo>
                  <a:lnTo>
                    <a:pt x="854" y="891"/>
                  </a:lnTo>
                  <a:lnTo>
                    <a:pt x="854" y="897"/>
                  </a:lnTo>
                  <a:lnTo>
                    <a:pt x="860" y="904"/>
                  </a:lnTo>
                  <a:lnTo>
                    <a:pt x="860" y="910"/>
                  </a:lnTo>
                  <a:lnTo>
                    <a:pt x="860" y="917"/>
                  </a:lnTo>
                  <a:lnTo>
                    <a:pt x="866" y="923"/>
                  </a:lnTo>
                  <a:lnTo>
                    <a:pt x="866" y="930"/>
                  </a:lnTo>
                  <a:lnTo>
                    <a:pt x="873" y="936"/>
                  </a:lnTo>
                  <a:lnTo>
                    <a:pt x="873" y="943"/>
                  </a:lnTo>
                  <a:lnTo>
                    <a:pt x="879" y="949"/>
                  </a:lnTo>
                  <a:lnTo>
                    <a:pt x="879" y="955"/>
                  </a:lnTo>
                  <a:lnTo>
                    <a:pt x="886" y="962"/>
                  </a:lnTo>
                  <a:lnTo>
                    <a:pt x="892" y="968"/>
                  </a:lnTo>
                  <a:lnTo>
                    <a:pt x="898" y="975"/>
                  </a:lnTo>
                  <a:lnTo>
                    <a:pt x="905" y="975"/>
                  </a:lnTo>
                  <a:lnTo>
                    <a:pt x="911" y="975"/>
                  </a:lnTo>
                  <a:lnTo>
                    <a:pt x="918" y="975"/>
                  </a:lnTo>
                  <a:lnTo>
                    <a:pt x="924" y="975"/>
                  </a:lnTo>
                  <a:lnTo>
                    <a:pt x="931" y="968"/>
                  </a:lnTo>
                  <a:lnTo>
                    <a:pt x="937" y="962"/>
                  </a:lnTo>
                  <a:lnTo>
                    <a:pt x="943" y="962"/>
                  </a:lnTo>
                  <a:lnTo>
                    <a:pt x="950" y="955"/>
                  </a:lnTo>
                  <a:lnTo>
                    <a:pt x="956" y="949"/>
                  </a:lnTo>
                  <a:lnTo>
                    <a:pt x="963" y="943"/>
                  </a:lnTo>
                  <a:lnTo>
                    <a:pt x="969" y="936"/>
                  </a:lnTo>
                  <a:lnTo>
                    <a:pt x="976" y="930"/>
                  </a:lnTo>
                  <a:lnTo>
                    <a:pt x="982" y="923"/>
                  </a:lnTo>
                  <a:lnTo>
                    <a:pt x="988" y="917"/>
                  </a:lnTo>
                  <a:lnTo>
                    <a:pt x="988" y="910"/>
                  </a:lnTo>
                  <a:lnTo>
                    <a:pt x="995" y="904"/>
                  </a:lnTo>
                  <a:lnTo>
                    <a:pt x="1001" y="897"/>
                  </a:lnTo>
                  <a:lnTo>
                    <a:pt x="1001" y="891"/>
                  </a:lnTo>
                  <a:lnTo>
                    <a:pt x="1008" y="884"/>
                  </a:lnTo>
                  <a:lnTo>
                    <a:pt x="1014" y="878"/>
                  </a:lnTo>
                  <a:lnTo>
                    <a:pt x="1014" y="872"/>
                  </a:lnTo>
                  <a:lnTo>
                    <a:pt x="1020" y="865"/>
                  </a:lnTo>
                  <a:lnTo>
                    <a:pt x="1027" y="859"/>
                  </a:lnTo>
                  <a:lnTo>
                    <a:pt x="1027" y="852"/>
                  </a:lnTo>
                  <a:lnTo>
                    <a:pt x="1033" y="846"/>
                  </a:lnTo>
                  <a:lnTo>
                    <a:pt x="1040" y="839"/>
                  </a:lnTo>
                  <a:lnTo>
                    <a:pt x="1040" y="833"/>
                  </a:lnTo>
                  <a:lnTo>
                    <a:pt x="1046" y="826"/>
                  </a:lnTo>
                  <a:lnTo>
                    <a:pt x="1053" y="820"/>
                  </a:lnTo>
                  <a:lnTo>
                    <a:pt x="1053" y="813"/>
                  </a:lnTo>
                  <a:lnTo>
                    <a:pt x="1059" y="807"/>
                  </a:lnTo>
                  <a:lnTo>
                    <a:pt x="1065" y="801"/>
                  </a:lnTo>
                  <a:lnTo>
                    <a:pt x="1072" y="794"/>
                  </a:lnTo>
                  <a:lnTo>
                    <a:pt x="1072" y="788"/>
                  </a:lnTo>
                  <a:lnTo>
                    <a:pt x="1078" y="781"/>
                  </a:lnTo>
                  <a:lnTo>
                    <a:pt x="1078" y="775"/>
                  </a:lnTo>
                  <a:lnTo>
                    <a:pt x="1085" y="768"/>
                  </a:lnTo>
                  <a:lnTo>
                    <a:pt x="1091" y="762"/>
                  </a:lnTo>
                  <a:lnTo>
                    <a:pt x="1098" y="755"/>
                  </a:lnTo>
                  <a:lnTo>
                    <a:pt x="1098" y="749"/>
                  </a:lnTo>
                  <a:lnTo>
                    <a:pt x="1104" y="742"/>
                  </a:lnTo>
                  <a:lnTo>
                    <a:pt x="1110" y="736"/>
                  </a:lnTo>
                  <a:lnTo>
                    <a:pt x="1110" y="729"/>
                  </a:lnTo>
                  <a:lnTo>
                    <a:pt x="1117" y="723"/>
                  </a:lnTo>
                  <a:lnTo>
                    <a:pt x="1123" y="717"/>
                  </a:lnTo>
                  <a:lnTo>
                    <a:pt x="1123" y="710"/>
                  </a:lnTo>
                  <a:lnTo>
                    <a:pt x="1130" y="704"/>
                  </a:lnTo>
                  <a:lnTo>
                    <a:pt x="1136" y="697"/>
                  </a:lnTo>
                  <a:lnTo>
                    <a:pt x="1142" y="691"/>
                  </a:lnTo>
                  <a:lnTo>
                    <a:pt x="1142" y="684"/>
                  </a:lnTo>
                  <a:lnTo>
                    <a:pt x="1149" y="678"/>
                  </a:lnTo>
                  <a:lnTo>
                    <a:pt x="1155" y="671"/>
                  </a:lnTo>
                  <a:lnTo>
                    <a:pt x="1155" y="665"/>
                  </a:lnTo>
                  <a:lnTo>
                    <a:pt x="1162" y="658"/>
                  </a:lnTo>
                  <a:lnTo>
                    <a:pt x="1168" y="652"/>
                  </a:lnTo>
                  <a:lnTo>
                    <a:pt x="1168" y="646"/>
                  </a:lnTo>
                  <a:lnTo>
                    <a:pt x="1175" y="639"/>
                  </a:lnTo>
                  <a:lnTo>
                    <a:pt x="1181" y="633"/>
                  </a:lnTo>
                  <a:lnTo>
                    <a:pt x="1181" y="626"/>
                  </a:lnTo>
                  <a:lnTo>
                    <a:pt x="1187" y="620"/>
                  </a:lnTo>
                  <a:lnTo>
                    <a:pt x="1194" y="613"/>
                  </a:lnTo>
                  <a:lnTo>
                    <a:pt x="1194" y="607"/>
                  </a:lnTo>
                  <a:lnTo>
                    <a:pt x="1200" y="600"/>
                  </a:lnTo>
                  <a:lnTo>
                    <a:pt x="1200" y="594"/>
                  </a:lnTo>
                  <a:lnTo>
                    <a:pt x="1207" y="587"/>
                  </a:lnTo>
                  <a:lnTo>
                    <a:pt x="1207" y="581"/>
                  </a:lnTo>
                  <a:lnTo>
                    <a:pt x="1213" y="575"/>
                  </a:lnTo>
                  <a:lnTo>
                    <a:pt x="1219" y="568"/>
                  </a:lnTo>
                  <a:lnTo>
                    <a:pt x="1219" y="562"/>
                  </a:lnTo>
                  <a:lnTo>
                    <a:pt x="1226" y="555"/>
                  </a:lnTo>
                  <a:lnTo>
                    <a:pt x="1226" y="549"/>
                  </a:lnTo>
                  <a:lnTo>
                    <a:pt x="1232" y="542"/>
                  </a:lnTo>
                  <a:lnTo>
                    <a:pt x="1239" y="536"/>
                  </a:lnTo>
                  <a:lnTo>
                    <a:pt x="1239" y="529"/>
                  </a:lnTo>
                  <a:lnTo>
                    <a:pt x="1245" y="523"/>
                  </a:lnTo>
                  <a:lnTo>
                    <a:pt x="1245" y="516"/>
                  </a:lnTo>
                  <a:lnTo>
                    <a:pt x="1252" y="510"/>
                  </a:lnTo>
                  <a:lnTo>
                    <a:pt x="1252" y="503"/>
                  </a:lnTo>
                  <a:lnTo>
                    <a:pt x="1258" y="497"/>
                  </a:lnTo>
                  <a:lnTo>
                    <a:pt x="1264" y="491"/>
                  </a:lnTo>
                  <a:lnTo>
                    <a:pt x="1264" y="484"/>
                  </a:lnTo>
                  <a:lnTo>
                    <a:pt x="1264" y="478"/>
                  </a:lnTo>
                  <a:lnTo>
                    <a:pt x="1271" y="471"/>
                  </a:lnTo>
                  <a:lnTo>
                    <a:pt x="1277" y="465"/>
                  </a:lnTo>
                  <a:lnTo>
                    <a:pt x="1277" y="458"/>
                  </a:lnTo>
                  <a:lnTo>
                    <a:pt x="1284" y="452"/>
                  </a:lnTo>
                  <a:lnTo>
                    <a:pt x="1290" y="445"/>
                  </a:lnTo>
                  <a:lnTo>
                    <a:pt x="1290" y="439"/>
                  </a:lnTo>
                  <a:lnTo>
                    <a:pt x="1290" y="432"/>
                  </a:lnTo>
                  <a:lnTo>
                    <a:pt x="1297" y="426"/>
                  </a:lnTo>
                  <a:lnTo>
                    <a:pt x="1303" y="420"/>
                  </a:lnTo>
                  <a:lnTo>
                    <a:pt x="1303" y="413"/>
                  </a:lnTo>
                  <a:lnTo>
                    <a:pt x="1309" y="407"/>
                  </a:lnTo>
                  <a:lnTo>
                    <a:pt x="1316" y="400"/>
                  </a:lnTo>
                  <a:lnTo>
                    <a:pt x="1316" y="394"/>
                  </a:lnTo>
                  <a:lnTo>
                    <a:pt x="1322" y="387"/>
                  </a:lnTo>
                  <a:lnTo>
                    <a:pt x="1322" y="381"/>
                  </a:lnTo>
                  <a:lnTo>
                    <a:pt x="1329" y="374"/>
                  </a:lnTo>
                  <a:lnTo>
                    <a:pt x="1329" y="368"/>
                  </a:lnTo>
                  <a:lnTo>
                    <a:pt x="1335" y="361"/>
                  </a:lnTo>
                  <a:lnTo>
                    <a:pt x="1341" y="355"/>
                  </a:lnTo>
                  <a:lnTo>
                    <a:pt x="1341" y="349"/>
                  </a:lnTo>
                  <a:lnTo>
                    <a:pt x="1348" y="342"/>
                  </a:lnTo>
                  <a:lnTo>
                    <a:pt x="1348" y="336"/>
                  </a:lnTo>
                  <a:lnTo>
                    <a:pt x="1354" y="329"/>
                  </a:lnTo>
                  <a:lnTo>
                    <a:pt x="1361" y="323"/>
                  </a:lnTo>
                  <a:lnTo>
                    <a:pt x="1361" y="316"/>
                  </a:lnTo>
                  <a:lnTo>
                    <a:pt x="1367" y="310"/>
                  </a:lnTo>
                  <a:lnTo>
                    <a:pt x="1374" y="303"/>
                  </a:lnTo>
                  <a:lnTo>
                    <a:pt x="1374" y="297"/>
                  </a:lnTo>
                  <a:lnTo>
                    <a:pt x="1380" y="290"/>
                  </a:lnTo>
                  <a:lnTo>
                    <a:pt x="1386" y="284"/>
                  </a:lnTo>
                  <a:lnTo>
                    <a:pt x="1386" y="277"/>
                  </a:lnTo>
                  <a:lnTo>
                    <a:pt x="1393" y="271"/>
                  </a:lnTo>
                  <a:lnTo>
                    <a:pt x="1399" y="265"/>
                  </a:lnTo>
                  <a:lnTo>
                    <a:pt x="1406" y="258"/>
                  </a:lnTo>
                  <a:lnTo>
                    <a:pt x="1406" y="252"/>
                  </a:lnTo>
                  <a:lnTo>
                    <a:pt x="1412" y="245"/>
                  </a:lnTo>
                  <a:lnTo>
                    <a:pt x="1419" y="239"/>
                  </a:lnTo>
                  <a:lnTo>
                    <a:pt x="1425" y="232"/>
                  </a:lnTo>
                  <a:lnTo>
                    <a:pt x="1425" y="226"/>
                  </a:lnTo>
                  <a:lnTo>
                    <a:pt x="1431" y="219"/>
                  </a:lnTo>
                  <a:lnTo>
                    <a:pt x="1438" y="213"/>
                  </a:lnTo>
                  <a:lnTo>
                    <a:pt x="1444" y="206"/>
                  </a:lnTo>
                  <a:lnTo>
                    <a:pt x="1444" y="200"/>
                  </a:lnTo>
                  <a:lnTo>
                    <a:pt x="1451" y="194"/>
                  </a:lnTo>
                  <a:lnTo>
                    <a:pt x="1457" y="187"/>
                  </a:lnTo>
                  <a:lnTo>
                    <a:pt x="1463" y="181"/>
                  </a:lnTo>
                  <a:lnTo>
                    <a:pt x="1470" y="174"/>
                  </a:lnTo>
                  <a:lnTo>
                    <a:pt x="1476" y="168"/>
                  </a:lnTo>
                  <a:lnTo>
                    <a:pt x="1483" y="161"/>
                  </a:lnTo>
                  <a:lnTo>
                    <a:pt x="1489" y="155"/>
                  </a:lnTo>
                  <a:lnTo>
                    <a:pt x="1489" y="148"/>
                  </a:lnTo>
                  <a:lnTo>
                    <a:pt x="1496" y="142"/>
                  </a:lnTo>
                  <a:lnTo>
                    <a:pt x="1502" y="135"/>
                  </a:lnTo>
                  <a:lnTo>
                    <a:pt x="1508" y="129"/>
                  </a:lnTo>
                  <a:lnTo>
                    <a:pt x="1515" y="123"/>
                  </a:lnTo>
                  <a:lnTo>
                    <a:pt x="1521" y="116"/>
                  </a:lnTo>
                  <a:lnTo>
                    <a:pt x="1528" y="110"/>
                  </a:lnTo>
                  <a:lnTo>
                    <a:pt x="1534" y="103"/>
                  </a:lnTo>
                  <a:lnTo>
                    <a:pt x="1540" y="97"/>
                  </a:lnTo>
                  <a:lnTo>
                    <a:pt x="1547" y="90"/>
                  </a:lnTo>
                  <a:lnTo>
                    <a:pt x="1553" y="84"/>
                  </a:lnTo>
                  <a:lnTo>
                    <a:pt x="1560" y="77"/>
                  </a:lnTo>
                  <a:lnTo>
                    <a:pt x="1566" y="77"/>
                  </a:lnTo>
                  <a:lnTo>
                    <a:pt x="1573" y="71"/>
                  </a:lnTo>
                  <a:lnTo>
                    <a:pt x="1579" y="64"/>
                  </a:lnTo>
                  <a:lnTo>
                    <a:pt x="1585" y="64"/>
                  </a:lnTo>
                  <a:lnTo>
                    <a:pt x="1592" y="58"/>
                  </a:lnTo>
                  <a:lnTo>
                    <a:pt x="1598" y="51"/>
                  </a:lnTo>
                  <a:lnTo>
                    <a:pt x="1605" y="51"/>
                  </a:lnTo>
                  <a:lnTo>
                    <a:pt x="1611" y="45"/>
                  </a:lnTo>
                  <a:lnTo>
                    <a:pt x="1618" y="39"/>
                  </a:lnTo>
                  <a:lnTo>
                    <a:pt x="1624" y="39"/>
                  </a:lnTo>
                  <a:lnTo>
                    <a:pt x="1630" y="32"/>
                  </a:lnTo>
                  <a:lnTo>
                    <a:pt x="1637" y="32"/>
                  </a:lnTo>
                  <a:lnTo>
                    <a:pt x="1643" y="26"/>
                  </a:lnTo>
                  <a:lnTo>
                    <a:pt x="1650" y="26"/>
                  </a:lnTo>
                  <a:lnTo>
                    <a:pt x="1656" y="26"/>
                  </a:lnTo>
                  <a:lnTo>
                    <a:pt x="1662" y="19"/>
                  </a:lnTo>
                  <a:lnTo>
                    <a:pt x="1669" y="19"/>
                  </a:lnTo>
                  <a:lnTo>
                    <a:pt x="1675" y="13"/>
                  </a:lnTo>
                  <a:lnTo>
                    <a:pt x="1682" y="13"/>
                  </a:lnTo>
                  <a:lnTo>
                    <a:pt x="1688" y="13"/>
                  </a:lnTo>
                  <a:lnTo>
                    <a:pt x="1695" y="13"/>
                  </a:lnTo>
                  <a:lnTo>
                    <a:pt x="1701" y="6"/>
                  </a:lnTo>
                  <a:lnTo>
                    <a:pt x="1707" y="6"/>
                  </a:lnTo>
                  <a:lnTo>
                    <a:pt x="1714" y="6"/>
                  </a:lnTo>
                  <a:lnTo>
                    <a:pt x="1720" y="6"/>
                  </a:lnTo>
                  <a:lnTo>
                    <a:pt x="1727" y="6"/>
                  </a:lnTo>
                  <a:lnTo>
                    <a:pt x="1733" y="6"/>
                  </a:lnTo>
                  <a:lnTo>
                    <a:pt x="1740" y="0"/>
                  </a:lnTo>
                  <a:lnTo>
                    <a:pt x="1746" y="0"/>
                  </a:lnTo>
                  <a:lnTo>
                    <a:pt x="1752" y="0"/>
                  </a:lnTo>
                  <a:lnTo>
                    <a:pt x="1759" y="0"/>
                  </a:lnTo>
                  <a:lnTo>
                    <a:pt x="1765" y="0"/>
                  </a:lnTo>
                  <a:lnTo>
                    <a:pt x="1772" y="0"/>
                  </a:lnTo>
                  <a:lnTo>
                    <a:pt x="1778" y="0"/>
                  </a:lnTo>
                  <a:lnTo>
                    <a:pt x="1784" y="0"/>
                  </a:lnTo>
                  <a:lnTo>
                    <a:pt x="1791" y="0"/>
                  </a:lnTo>
                  <a:lnTo>
                    <a:pt x="1797" y="6"/>
                  </a:lnTo>
                  <a:lnTo>
                    <a:pt x="1804" y="6"/>
                  </a:lnTo>
                  <a:lnTo>
                    <a:pt x="1810" y="6"/>
                  </a:lnTo>
                  <a:lnTo>
                    <a:pt x="1817" y="6"/>
                  </a:lnTo>
                  <a:lnTo>
                    <a:pt x="1823" y="6"/>
                  </a:lnTo>
                  <a:lnTo>
                    <a:pt x="1829" y="6"/>
                  </a:lnTo>
                  <a:lnTo>
                    <a:pt x="1836" y="13"/>
                  </a:lnTo>
                  <a:lnTo>
                    <a:pt x="1842" y="13"/>
                  </a:lnTo>
                  <a:lnTo>
                    <a:pt x="1849" y="13"/>
                  </a:lnTo>
                  <a:lnTo>
                    <a:pt x="1855" y="13"/>
                  </a:lnTo>
                  <a:lnTo>
                    <a:pt x="1861" y="19"/>
                  </a:lnTo>
                  <a:lnTo>
                    <a:pt x="1868" y="19"/>
                  </a:lnTo>
                  <a:lnTo>
                    <a:pt x="1874" y="19"/>
                  </a:lnTo>
                  <a:lnTo>
                    <a:pt x="1881" y="19"/>
                  </a:lnTo>
                  <a:lnTo>
                    <a:pt x="1887" y="26"/>
                  </a:lnTo>
                  <a:lnTo>
                    <a:pt x="1894" y="26"/>
                  </a:lnTo>
                  <a:lnTo>
                    <a:pt x="1900" y="26"/>
                  </a:lnTo>
                  <a:lnTo>
                    <a:pt x="1906" y="32"/>
                  </a:lnTo>
                  <a:lnTo>
                    <a:pt x="1913" y="32"/>
                  </a:lnTo>
                  <a:lnTo>
                    <a:pt x="1919" y="39"/>
                  </a:lnTo>
                  <a:lnTo>
                    <a:pt x="1926" y="39"/>
                  </a:lnTo>
                  <a:lnTo>
                    <a:pt x="1932" y="45"/>
                  </a:lnTo>
                  <a:lnTo>
                    <a:pt x="1939" y="45"/>
                  </a:lnTo>
                  <a:lnTo>
                    <a:pt x="1945" y="51"/>
                  </a:lnTo>
                  <a:lnTo>
                    <a:pt x="1951" y="51"/>
                  </a:lnTo>
                  <a:lnTo>
                    <a:pt x="1958" y="58"/>
                  </a:lnTo>
                  <a:lnTo>
                    <a:pt x="1964" y="58"/>
                  </a:lnTo>
                  <a:lnTo>
                    <a:pt x="1971" y="64"/>
                  </a:lnTo>
                  <a:lnTo>
                    <a:pt x="1977" y="64"/>
                  </a:lnTo>
                  <a:lnTo>
                    <a:pt x="1983" y="71"/>
                  </a:lnTo>
                  <a:lnTo>
                    <a:pt x="1990" y="71"/>
                  </a:lnTo>
                  <a:lnTo>
                    <a:pt x="1996" y="77"/>
                  </a:lnTo>
                  <a:lnTo>
                    <a:pt x="2003" y="77"/>
                  </a:lnTo>
                  <a:lnTo>
                    <a:pt x="2009" y="84"/>
                  </a:lnTo>
                  <a:lnTo>
                    <a:pt x="2016" y="90"/>
                  </a:lnTo>
                  <a:lnTo>
                    <a:pt x="2022" y="90"/>
                  </a:lnTo>
                  <a:lnTo>
                    <a:pt x="2028" y="97"/>
                  </a:lnTo>
                  <a:lnTo>
                    <a:pt x="2035" y="97"/>
                  </a:lnTo>
                  <a:lnTo>
                    <a:pt x="2041" y="103"/>
                  </a:lnTo>
                  <a:lnTo>
                    <a:pt x="2048" y="110"/>
                  </a:lnTo>
                  <a:lnTo>
                    <a:pt x="2054" y="110"/>
                  </a:lnTo>
                  <a:lnTo>
                    <a:pt x="2061" y="116"/>
                  </a:lnTo>
                  <a:lnTo>
                    <a:pt x="2067" y="123"/>
                  </a:lnTo>
                  <a:lnTo>
                    <a:pt x="2073" y="123"/>
                  </a:lnTo>
                  <a:lnTo>
                    <a:pt x="2080" y="129"/>
                  </a:lnTo>
                  <a:lnTo>
                    <a:pt x="2086" y="129"/>
                  </a:lnTo>
                  <a:lnTo>
                    <a:pt x="2093" y="135"/>
                  </a:lnTo>
                  <a:lnTo>
                    <a:pt x="2099" y="142"/>
                  </a:lnTo>
                  <a:lnTo>
                    <a:pt x="2105" y="148"/>
                  </a:lnTo>
                  <a:lnTo>
                    <a:pt x="2112" y="148"/>
                  </a:lnTo>
                  <a:lnTo>
                    <a:pt x="2118" y="155"/>
                  </a:lnTo>
                  <a:lnTo>
                    <a:pt x="2125" y="161"/>
                  </a:lnTo>
                  <a:lnTo>
                    <a:pt x="2131" y="161"/>
                  </a:lnTo>
                  <a:lnTo>
                    <a:pt x="2138" y="168"/>
                  </a:lnTo>
                  <a:lnTo>
                    <a:pt x="2144" y="174"/>
                  </a:lnTo>
                  <a:lnTo>
                    <a:pt x="2150" y="181"/>
                  </a:lnTo>
                  <a:lnTo>
                    <a:pt x="2157" y="181"/>
                  </a:lnTo>
                  <a:lnTo>
                    <a:pt x="2163" y="187"/>
                  </a:lnTo>
                  <a:lnTo>
                    <a:pt x="2170" y="194"/>
                  </a:lnTo>
                  <a:lnTo>
                    <a:pt x="2176" y="194"/>
                  </a:lnTo>
                  <a:lnTo>
                    <a:pt x="2182" y="200"/>
                  </a:lnTo>
                  <a:lnTo>
                    <a:pt x="2189" y="206"/>
                  </a:lnTo>
                  <a:lnTo>
                    <a:pt x="2195" y="206"/>
                  </a:lnTo>
                  <a:lnTo>
                    <a:pt x="2202" y="213"/>
                  </a:lnTo>
                  <a:lnTo>
                    <a:pt x="2208" y="219"/>
                  </a:lnTo>
                  <a:lnTo>
                    <a:pt x="2215" y="226"/>
                  </a:lnTo>
                  <a:lnTo>
                    <a:pt x="2221" y="226"/>
                  </a:lnTo>
                  <a:lnTo>
                    <a:pt x="2227" y="232"/>
                  </a:lnTo>
                  <a:lnTo>
                    <a:pt x="2234" y="239"/>
                  </a:lnTo>
                  <a:lnTo>
                    <a:pt x="2240" y="245"/>
                  </a:lnTo>
                  <a:lnTo>
                    <a:pt x="2247" y="245"/>
                  </a:lnTo>
                  <a:lnTo>
                    <a:pt x="2253" y="252"/>
                  </a:lnTo>
                  <a:lnTo>
                    <a:pt x="2260" y="258"/>
                  </a:lnTo>
                  <a:lnTo>
                    <a:pt x="2266" y="258"/>
                  </a:lnTo>
                  <a:lnTo>
                    <a:pt x="2272" y="265"/>
                  </a:lnTo>
                  <a:lnTo>
                    <a:pt x="2279" y="271"/>
                  </a:lnTo>
                  <a:lnTo>
                    <a:pt x="2285" y="271"/>
                  </a:lnTo>
                  <a:lnTo>
                    <a:pt x="2292" y="277"/>
                  </a:lnTo>
                  <a:lnTo>
                    <a:pt x="2298" y="284"/>
                  </a:lnTo>
                  <a:lnTo>
                    <a:pt x="2304" y="290"/>
                  </a:lnTo>
                  <a:lnTo>
                    <a:pt x="2311" y="290"/>
                  </a:lnTo>
                  <a:lnTo>
                    <a:pt x="2317" y="297"/>
                  </a:lnTo>
                  <a:lnTo>
                    <a:pt x="2324" y="303"/>
                  </a:lnTo>
                  <a:lnTo>
                    <a:pt x="2330" y="303"/>
                  </a:lnTo>
                  <a:lnTo>
                    <a:pt x="2337" y="310"/>
                  </a:lnTo>
                  <a:lnTo>
                    <a:pt x="2343" y="316"/>
                  </a:lnTo>
                  <a:lnTo>
                    <a:pt x="2349" y="323"/>
                  </a:lnTo>
                  <a:lnTo>
                    <a:pt x="2356" y="323"/>
                  </a:lnTo>
                  <a:lnTo>
                    <a:pt x="2362" y="329"/>
                  </a:lnTo>
                  <a:lnTo>
                    <a:pt x="2369" y="329"/>
                  </a:lnTo>
                  <a:lnTo>
                    <a:pt x="2375" y="336"/>
                  </a:lnTo>
                  <a:lnTo>
                    <a:pt x="2382" y="342"/>
                  </a:lnTo>
                  <a:lnTo>
                    <a:pt x="2388" y="342"/>
                  </a:lnTo>
                  <a:lnTo>
                    <a:pt x="2394" y="349"/>
                  </a:lnTo>
                  <a:lnTo>
                    <a:pt x="2401" y="355"/>
                  </a:lnTo>
                  <a:lnTo>
                    <a:pt x="2407" y="355"/>
                  </a:lnTo>
                  <a:lnTo>
                    <a:pt x="2414" y="361"/>
                  </a:lnTo>
                  <a:lnTo>
                    <a:pt x="2420" y="368"/>
                  </a:lnTo>
                  <a:lnTo>
                    <a:pt x="2426" y="368"/>
                  </a:lnTo>
                  <a:lnTo>
                    <a:pt x="2433" y="374"/>
                  </a:lnTo>
                  <a:lnTo>
                    <a:pt x="2439" y="374"/>
                  </a:lnTo>
                  <a:lnTo>
                    <a:pt x="2446" y="381"/>
                  </a:lnTo>
                  <a:lnTo>
                    <a:pt x="2452" y="387"/>
                  </a:lnTo>
                  <a:lnTo>
                    <a:pt x="2459" y="387"/>
                  </a:lnTo>
                  <a:lnTo>
                    <a:pt x="2465" y="394"/>
                  </a:lnTo>
                  <a:lnTo>
                    <a:pt x="2471" y="394"/>
                  </a:lnTo>
                  <a:lnTo>
                    <a:pt x="2478" y="400"/>
                  </a:lnTo>
                  <a:lnTo>
                    <a:pt x="2484" y="407"/>
                  </a:lnTo>
                  <a:lnTo>
                    <a:pt x="2491" y="407"/>
                  </a:lnTo>
                  <a:lnTo>
                    <a:pt x="2497" y="413"/>
                  </a:lnTo>
                  <a:lnTo>
                    <a:pt x="2503" y="413"/>
                  </a:lnTo>
                  <a:lnTo>
                    <a:pt x="2510" y="420"/>
                  </a:lnTo>
                  <a:lnTo>
                    <a:pt x="2516" y="420"/>
                  </a:lnTo>
                  <a:lnTo>
                    <a:pt x="2523" y="426"/>
                  </a:lnTo>
                  <a:lnTo>
                    <a:pt x="2529" y="426"/>
                  </a:lnTo>
                  <a:lnTo>
                    <a:pt x="2536" y="432"/>
                  </a:lnTo>
                  <a:lnTo>
                    <a:pt x="2542" y="432"/>
                  </a:lnTo>
                  <a:lnTo>
                    <a:pt x="2548" y="439"/>
                  </a:lnTo>
                  <a:lnTo>
                    <a:pt x="2555" y="439"/>
                  </a:lnTo>
                  <a:lnTo>
                    <a:pt x="2561" y="445"/>
                  </a:lnTo>
                  <a:lnTo>
                    <a:pt x="2568" y="445"/>
                  </a:lnTo>
                  <a:lnTo>
                    <a:pt x="2574" y="452"/>
                  </a:lnTo>
                  <a:lnTo>
                    <a:pt x="2581" y="452"/>
                  </a:lnTo>
                  <a:lnTo>
                    <a:pt x="2587" y="458"/>
                  </a:lnTo>
                  <a:lnTo>
                    <a:pt x="2593" y="458"/>
                  </a:lnTo>
                  <a:lnTo>
                    <a:pt x="2600" y="458"/>
                  </a:lnTo>
                  <a:lnTo>
                    <a:pt x="2606" y="465"/>
                  </a:lnTo>
                  <a:lnTo>
                    <a:pt x="2613" y="465"/>
                  </a:lnTo>
                  <a:lnTo>
                    <a:pt x="2619" y="471"/>
                  </a:lnTo>
                  <a:lnTo>
                    <a:pt x="2625" y="471"/>
                  </a:lnTo>
                  <a:lnTo>
                    <a:pt x="2632" y="471"/>
                  </a:lnTo>
                  <a:lnTo>
                    <a:pt x="2638" y="478"/>
                  </a:lnTo>
                  <a:lnTo>
                    <a:pt x="2645" y="478"/>
                  </a:lnTo>
                  <a:lnTo>
                    <a:pt x="2651" y="484"/>
                  </a:lnTo>
                  <a:lnTo>
                    <a:pt x="2658" y="484"/>
                  </a:lnTo>
                  <a:lnTo>
                    <a:pt x="2664" y="484"/>
                  </a:lnTo>
                  <a:lnTo>
                    <a:pt x="2670" y="491"/>
                  </a:lnTo>
                  <a:lnTo>
                    <a:pt x="2677" y="491"/>
                  </a:lnTo>
                  <a:lnTo>
                    <a:pt x="2683" y="491"/>
                  </a:lnTo>
                  <a:lnTo>
                    <a:pt x="2690" y="497"/>
                  </a:lnTo>
                  <a:lnTo>
                    <a:pt x="2696" y="497"/>
                  </a:lnTo>
                  <a:lnTo>
                    <a:pt x="2703" y="497"/>
                  </a:lnTo>
                  <a:lnTo>
                    <a:pt x="2709" y="503"/>
                  </a:lnTo>
                  <a:lnTo>
                    <a:pt x="2715" y="503"/>
                  </a:lnTo>
                  <a:lnTo>
                    <a:pt x="2722" y="503"/>
                  </a:lnTo>
                  <a:lnTo>
                    <a:pt x="2728" y="503"/>
                  </a:lnTo>
                  <a:lnTo>
                    <a:pt x="2735" y="510"/>
                  </a:lnTo>
                  <a:lnTo>
                    <a:pt x="2741" y="510"/>
                  </a:lnTo>
                  <a:lnTo>
                    <a:pt x="2747" y="510"/>
                  </a:lnTo>
                  <a:lnTo>
                    <a:pt x="2754" y="510"/>
                  </a:lnTo>
                  <a:lnTo>
                    <a:pt x="2760" y="516"/>
                  </a:lnTo>
                  <a:lnTo>
                    <a:pt x="2767" y="516"/>
                  </a:lnTo>
                  <a:lnTo>
                    <a:pt x="2773" y="516"/>
                  </a:lnTo>
                  <a:lnTo>
                    <a:pt x="2780" y="516"/>
                  </a:lnTo>
                  <a:lnTo>
                    <a:pt x="2786" y="523"/>
                  </a:lnTo>
                  <a:lnTo>
                    <a:pt x="2792" y="523"/>
                  </a:lnTo>
                  <a:lnTo>
                    <a:pt x="2799" y="523"/>
                  </a:lnTo>
                  <a:lnTo>
                    <a:pt x="2805" y="523"/>
                  </a:lnTo>
                  <a:lnTo>
                    <a:pt x="2812" y="523"/>
                  </a:lnTo>
                  <a:lnTo>
                    <a:pt x="2818" y="529"/>
                  </a:lnTo>
                  <a:lnTo>
                    <a:pt x="2824" y="529"/>
                  </a:lnTo>
                  <a:lnTo>
                    <a:pt x="2831" y="529"/>
                  </a:lnTo>
                  <a:lnTo>
                    <a:pt x="2837" y="529"/>
                  </a:lnTo>
                  <a:lnTo>
                    <a:pt x="2844" y="529"/>
                  </a:lnTo>
                  <a:lnTo>
                    <a:pt x="2850" y="529"/>
                  </a:lnTo>
                  <a:lnTo>
                    <a:pt x="2857" y="529"/>
                  </a:lnTo>
                  <a:lnTo>
                    <a:pt x="2863" y="529"/>
                  </a:lnTo>
                  <a:lnTo>
                    <a:pt x="2869" y="536"/>
                  </a:lnTo>
                  <a:lnTo>
                    <a:pt x="2876" y="536"/>
                  </a:lnTo>
                  <a:lnTo>
                    <a:pt x="2882" y="536"/>
                  </a:lnTo>
                  <a:lnTo>
                    <a:pt x="2889" y="536"/>
                  </a:lnTo>
                  <a:lnTo>
                    <a:pt x="2895" y="536"/>
                  </a:lnTo>
                  <a:lnTo>
                    <a:pt x="2902" y="536"/>
                  </a:lnTo>
                  <a:lnTo>
                    <a:pt x="2908" y="536"/>
                  </a:lnTo>
                  <a:lnTo>
                    <a:pt x="2914" y="536"/>
                  </a:lnTo>
                  <a:lnTo>
                    <a:pt x="2921" y="536"/>
                  </a:lnTo>
                  <a:lnTo>
                    <a:pt x="2927" y="536"/>
                  </a:lnTo>
                  <a:lnTo>
                    <a:pt x="2934" y="536"/>
                  </a:lnTo>
                  <a:lnTo>
                    <a:pt x="2940" y="536"/>
                  </a:lnTo>
                  <a:lnTo>
                    <a:pt x="2946" y="542"/>
                  </a:lnTo>
                  <a:lnTo>
                    <a:pt x="2953" y="542"/>
                  </a:lnTo>
                  <a:lnTo>
                    <a:pt x="2959" y="542"/>
                  </a:lnTo>
                  <a:lnTo>
                    <a:pt x="2966" y="542"/>
                  </a:lnTo>
                  <a:lnTo>
                    <a:pt x="2972" y="542"/>
                  </a:lnTo>
                  <a:lnTo>
                    <a:pt x="2979" y="542"/>
                  </a:lnTo>
                  <a:lnTo>
                    <a:pt x="2985" y="542"/>
                  </a:lnTo>
                  <a:lnTo>
                    <a:pt x="2991" y="542"/>
                  </a:lnTo>
                  <a:lnTo>
                    <a:pt x="2998" y="542"/>
                  </a:lnTo>
                  <a:lnTo>
                    <a:pt x="3004" y="542"/>
                  </a:lnTo>
                  <a:lnTo>
                    <a:pt x="3011" y="542"/>
                  </a:lnTo>
                  <a:lnTo>
                    <a:pt x="3017" y="542"/>
                  </a:lnTo>
                  <a:lnTo>
                    <a:pt x="3024" y="542"/>
                  </a:lnTo>
                  <a:lnTo>
                    <a:pt x="3030" y="542"/>
                  </a:lnTo>
                  <a:lnTo>
                    <a:pt x="3036" y="542"/>
                  </a:lnTo>
                  <a:lnTo>
                    <a:pt x="3043" y="536"/>
                  </a:lnTo>
                  <a:lnTo>
                    <a:pt x="3049" y="536"/>
                  </a:lnTo>
                  <a:lnTo>
                    <a:pt x="3056" y="536"/>
                  </a:lnTo>
                  <a:lnTo>
                    <a:pt x="3062" y="536"/>
                  </a:lnTo>
                  <a:lnTo>
                    <a:pt x="3068" y="536"/>
                  </a:lnTo>
                  <a:lnTo>
                    <a:pt x="3075" y="536"/>
                  </a:lnTo>
                  <a:lnTo>
                    <a:pt x="3081" y="536"/>
                  </a:lnTo>
                  <a:lnTo>
                    <a:pt x="3088" y="536"/>
                  </a:lnTo>
                  <a:lnTo>
                    <a:pt x="3094" y="536"/>
                  </a:lnTo>
                  <a:lnTo>
                    <a:pt x="3101" y="536"/>
                  </a:lnTo>
                  <a:lnTo>
                    <a:pt x="3107" y="536"/>
                  </a:lnTo>
                  <a:lnTo>
                    <a:pt x="3113" y="536"/>
                  </a:lnTo>
                  <a:lnTo>
                    <a:pt x="3120" y="536"/>
                  </a:lnTo>
                  <a:lnTo>
                    <a:pt x="3126" y="536"/>
                  </a:lnTo>
                  <a:lnTo>
                    <a:pt x="3133" y="529"/>
                  </a:lnTo>
                  <a:lnTo>
                    <a:pt x="3139" y="529"/>
                  </a:lnTo>
                  <a:lnTo>
                    <a:pt x="3145" y="529"/>
                  </a:lnTo>
                  <a:lnTo>
                    <a:pt x="3152" y="529"/>
                  </a:lnTo>
                  <a:lnTo>
                    <a:pt x="3158" y="529"/>
                  </a:lnTo>
                  <a:lnTo>
                    <a:pt x="3165" y="529"/>
                  </a:lnTo>
                  <a:lnTo>
                    <a:pt x="3171" y="529"/>
                  </a:lnTo>
                  <a:lnTo>
                    <a:pt x="3178" y="529"/>
                  </a:lnTo>
                  <a:lnTo>
                    <a:pt x="3184" y="529"/>
                  </a:lnTo>
                  <a:lnTo>
                    <a:pt x="3190" y="523"/>
                  </a:lnTo>
                  <a:lnTo>
                    <a:pt x="3197" y="523"/>
                  </a:lnTo>
                  <a:lnTo>
                    <a:pt x="3203" y="523"/>
                  </a:lnTo>
                  <a:lnTo>
                    <a:pt x="3210" y="523"/>
                  </a:lnTo>
                  <a:lnTo>
                    <a:pt x="3216" y="523"/>
                  </a:lnTo>
                  <a:lnTo>
                    <a:pt x="3223" y="523"/>
                  </a:lnTo>
                  <a:lnTo>
                    <a:pt x="3229" y="523"/>
                  </a:lnTo>
                  <a:lnTo>
                    <a:pt x="3235" y="523"/>
                  </a:lnTo>
                  <a:lnTo>
                    <a:pt x="3242" y="516"/>
                  </a:lnTo>
                  <a:lnTo>
                    <a:pt x="3248" y="516"/>
                  </a:lnTo>
                  <a:lnTo>
                    <a:pt x="3255" y="516"/>
                  </a:lnTo>
                  <a:lnTo>
                    <a:pt x="3261" y="516"/>
                  </a:lnTo>
                  <a:lnTo>
                    <a:pt x="3267" y="516"/>
                  </a:lnTo>
                  <a:lnTo>
                    <a:pt x="3274" y="516"/>
                  </a:lnTo>
                  <a:lnTo>
                    <a:pt x="3280" y="510"/>
                  </a:lnTo>
                  <a:lnTo>
                    <a:pt x="3287" y="510"/>
                  </a:lnTo>
                  <a:lnTo>
                    <a:pt x="3293" y="510"/>
                  </a:lnTo>
                  <a:lnTo>
                    <a:pt x="3300" y="510"/>
                  </a:lnTo>
                  <a:lnTo>
                    <a:pt x="3306" y="510"/>
                  </a:lnTo>
                  <a:lnTo>
                    <a:pt x="3312" y="510"/>
                  </a:lnTo>
                  <a:lnTo>
                    <a:pt x="3319" y="503"/>
                  </a:lnTo>
                  <a:lnTo>
                    <a:pt x="3325" y="503"/>
                  </a:lnTo>
                  <a:lnTo>
                    <a:pt x="3332" y="503"/>
                  </a:lnTo>
                  <a:lnTo>
                    <a:pt x="3338" y="503"/>
                  </a:lnTo>
                  <a:lnTo>
                    <a:pt x="3345" y="503"/>
                  </a:lnTo>
                  <a:lnTo>
                    <a:pt x="3351" y="503"/>
                  </a:lnTo>
                  <a:lnTo>
                    <a:pt x="3357" y="497"/>
                  </a:lnTo>
                  <a:lnTo>
                    <a:pt x="3364" y="497"/>
                  </a:lnTo>
                  <a:lnTo>
                    <a:pt x="3370" y="497"/>
                  </a:lnTo>
                  <a:lnTo>
                    <a:pt x="3377" y="497"/>
                  </a:lnTo>
                  <a:lnTo>
                    <a:pt x="3383" y="497"/>
                  </a:lnTo>
                  <a:lnTo>
                    <a:pt x="3389" y="497"/>
                  </a:lnTo>
                  <a:lnTo>
                    <a:pt x="3396" y="491"/>
                  </a:lnTo>
                  <a:lnTo>
                    <a:pt x="3402" y="491"/>
                  </a:lnTo>
                  <a:lnTo>
                    <a:pt x="3409" y="491"/>
                  </a:lnTo>
                  <a:lnTo>
                    <a:pt x="3415" y="491"/>
                  </a:lnTo>
                  <a:lnTo>
                    <a:pt x="3422" y="491"/>
                  </a:lnTo>
                  <a:lnTo>
                    <a:pt x="3428" y="491"/>
                  </a:lnTo>
                  <a:lnTo>
                    <a:pt x="3434" y="484"/>
                  </a:lnTo>
                  <a:lnTo>
                    <a:pt x="3441" y="484"/>
                  </a:lnTo>
                  <a:lnTo>
                    <a:pt x="3447" y="484"/>
                  </a:lnTo>
                  <a:lnTo>
                    <a:pt x="3454" y="484"/>
                  </a:lnTo>
                  <a:lnTo>
                    <a:pt x="3460" y="484"/>
                  </a:lnTo>
                  <a:lnTo>
                    <a:pt x="3466" y="478"/>
                  </a:lnTo>
                  <a:lnTo>
                    <a:pt x="3473" y="478"/>
                  </a:lnTo>
                  <a:lnTo>
                    <a:pt x="3479" y="478"/>
                  </a:lnTo>
                  <a:lnTo>
                    <a:pt x="3486" y="478"/>
                  </a:lnTo>
                  <a:lnTo>
                    <a:pt x="3492" y="478"/>
                  </a:lnTo>
                  <a:lnTo>
                    <a:pt x="3499" y="478"/>
                  </a:lnTo>
                  <a:lnTo>
                    <a:pt x="3505" y="471"/>
                  </a:lnTo>
                  <a:lnTo>
                    <a:pt x="3511" y="471"/>
                  </a:lnTo>
                  <a:lnTo>
                    <a:pt x="3518" y="471"/>
                  </a:lnTo>
                  <a:lnTo>
                    <a:pt x="3524" y="471"/>
                  </a:lnTo>
                  <a:lnTo>
                    <a:pt x="3531" y="471"/>
                  </a:lnTo>
                  <a:lnTo>
                    <a:pt x="3537" y="465"/>
                  </a:lnTo>
                  <a:lnTo>
                    <a:pt x="3544" y="465"/>
                  </a:lnTo>
                  <a:lnTo>
                    <a:pt x="3550" y="465"/>
                  </a:lnTo>
                  <a:lnTo>
                    <a:pt x="3556" y="465"/>
                  </a:lnTo>
                  <a:lnTo>
                    <a:pt x="3563" y="465"/>
                  </a:lnTo>
                  <a:lnTo>
                    <a:pt x="3569" y="465"/>
                  </a:lnTo>
                  <a:lnTo>
                    <a:pt x="3576" y="458"/>
                  </a:lnTo>
                  <a:lnTo>
                    <a:pt x="3582" y="458"/>
                  </a:lnTo>
                  <a:lnTo>
                    <a:pt x="3588" y="458"/>
                  </a:lnTo>
                  <a:lnTo>
                    <a:pt x="3595" y="458"/>
                  </a:lnTo>
                  <a:lnTo>
                    <a:pt x="3601" y="458"/>
                  </a:lnTo>
                  <a:lnTo>
                    <a:pt x="3608" y="458"/>
                  </a:lnTo>
                  <a:lnTo>
                    <a:pt x="3614" y="452"/>
                  </a:lnTo>
                  <a:lnTo>
                    <a:pt x="3621" y="452"/>
                  </a:lnTo>
                  <a:lnTo>
                    <a:pt x="3627" y="452"/>
                  </a:lnTo>
                  <a:lnTo>
                    <a:pt x="3633" y="452"/>
                  </a:lnTo>
                  <a:lnTo>
                    <a:pt x="3640" y="452"/>
                  </a:lnTo>
                  <a:lnTo>
                    <a:pt x="3646" y="452"/>
                  </a:lnTo>
                  <a:lnTo>
                    <a:pt x="3653" y="445"/>
                  </a:lnTo>
                  <a:lnTo>
                    <a:pt x="3659" y="445"/>
                  </a:lnTo>
                  <a:lnTo>
                    <a:pt x="3666" y="445"/>
                  </a:lnTo>
                  <a:lnTo>
                    <a:pt x="3672" y="445"/>
                  </a:lnTo>
                  <a:lnTo>
                    <a:pt x="3678" y="445"/>
                  </a:lnTo>
                  <a:lnTo>
                    <a:pt x="3685" y="445"/>
                  </a:lnTo>
                  <a:lnTo>
                    <a:pt x="3691" y="439"/>
                  </a:lnTo>
                  <a:lnTo>
                    <a:pt x="3698" y="439"/>
                  </a:lnTo>
                  <a:lnTo>
                    <a:pt x="3704" y="439"/>
                  </a:lnTo>
                  <a:lnTo>
                    <a:pt x="3710" y="439"/>
                  </a:lnTo>
                  <a:lnTo>
                    <a:pt x="3717" y="439"/>
                  </a:lnTo>
                  <a:lnTo>
                    <a:pt x="3723" y="439"/>
                  </a:lnTo>
                  <a:lnTo>
                    <a:pt x="3730" y="439"/>
                  </a:lnTo>
                  <a:lnTo>
                    <a:pt x="3736" y="432"/>
                  </a:lnTo>
                  <a:lnTo>
                    <a:pt x="3743" y="432"/>
                  </a:lnTo>
                  <a:lnTo>
                    <a:pt x="3749" y="432"/>
                  </a:lnTo>
                  <a:lnTo>
                    <a:pt x="3755" y="432"/>
                  </a:lnTo>
                  <a:lnTo>
                    <a:pt x="3762" y="432"/>
                  </a:lnTo>
                  <a:lnTo>
                    <a:pt x="3768" y="432"/>
                  </a:lnTo>
                  <a:lnTo>
                    <a:pt x="3775" y="432"/>
                  </a:lnTo>
                  <a:lnTo>
                    <a:pt x="3781" y="426"/>
                  </a:lnTo>
                  <a:lnTo>
                    <a:pt x="3787" y="426"/>
                  </a:lnTo>
                  <a:lnTo>
                    <a:pt x="3794" y="426"/>
                  </a:lnTo>
                  <a:lnTo>
                    <a:pt x="3800" y="426"/>
                  </a:lnTo>
                  <a:lnTo>
                    <a:pt x="3807" y="426"/>
                  </a:lnTo>
                  <a:lnTo>
                    <a:pt x="3813" y="426"/>
                  </a:lnTo>
                  <a:lnTo>
                    <a:pt x="3820" y="426"/>
                  </a:lnTo>
                  <a:lnTo>
                    <a:pt x="3826" y="420"/>
                  </a:lnTo>
                  <a:lnTo>
                    <a:pt x="3832" y="420"/>
                  </a:lnTo>
                  <a:lnTo>
                    <a:pt x="3839" y="420"/>
                  </a:lnTo>
                  <a:lnTo>
                    <a:pt x="3845" y="420"/>
                  </a:lnTo>
                  <a:lnTo>
                    <a:pt x="3852" y="420"/>
                  </a:lnTo>
                  <a:lnTo>
                    <a:pt x="3858" y="420"/>
                  </a:lnTo>
                  <a:lnTo>
                    <a:pt x="3865" y="420"/>
                  </a:lnTo>
                  <a:lnTo>
                    <a:pt x="3871" y="420"/>
                  </a:lnTo>
                  <a:lnTo>
                    <a:pt x="3877" y="420"/>
                  </a:lnTo>
                  <a:lnTo>
                    <a:pt x="3884" y="413"/>
                  </a:lnTo>
                  <a:lnTo>
                    <a:pt x="3890" y="413"/>
                  </a:lnTo>
                  <a:lnTo>
                    <a:pt x="3897" y="413"/>
                  </a:lnTo>
                  <a:lnTo>
                    <a:pt x="3903" y="413"/>
                  </a:lnTo>
                  <a:lnTo>
                    <a:pt x="3909" y="413"/>
                  </a:lnTo>
                  <a:lnTo>
                    <a:pt x="3916" y="413"/>
                  </a:lnTo>
                  <a:lnTo>
                    <a:pt x="3922" y="413"/>
                  </a:lnTo>
                  <a:lnTo>
                    <a:pt x="3929" y="413"/>
                  </a:lnTo>
                  <a:lnTo>
                    <a:pt x="3935" y="413"/>
                  </a:lnTo>
                  <a:lnTo>
                    <a:pt x="3942" y="413"/>
                  </a:lnTo>
                  <a:lnTo>
                    <a:pt x="3948" y="407"/>
                  </a:lnTo>
                  <a:lnTo>
                    <a:pt x="3954" y="407"/>
                  </a:lnTo>
                  <a:lnTo>
                    <a:pt x="3961" y="407"/>
                  </a:lnTo>
                  <a:lnTo>
                    <a:pt x="3967" y="407"/>
                  </a:lnTo>
                  <a:lnTo>
                    <a:pt x="3974" y="407"/>
                  </a:lnTo>
                </a:path>
              </a:pathLst>
            </a:custGeom>
            <a:noFill/>
            <a:ln w="19050" cmpd="sng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93" name="Freeform 65"/>
            <p:cNvSpPr>
              <a:spLocks/>
            </p:cNvSpPr>
            <p:nvPr/>
          </p:nvSpPr>
          <p:spPr bwMode="auto">
            <a:xfrm>
              <a:off x="960" y="1488"/>
              <a:ext cx="3974" cy="1"/>
            </a:xfrm>
            <a:custGeom>
              <a:avLst/>
              <a:gdLst>
                <a:gd name="T0" fmla="*/ 57 w 3974"/>
                <a:gd name="T1" fmla="*/ 0 h 1"/>
                <a:gd name="T2" fmla="*/ 122 w 3974"/>
                <a:gd name="T3" fmla="*/ 0 h 1"/>
                <a:gd name="T4" fmla="*/ 186 w 3974"/>
                <a:gd name="T5" fmla="*/ 0 h 1"/>
                <a:gd name="T6" fmla="*/ 250 w 3974"/>
                <a:gd name="T7" fmla="*/ 0 h 1"/>
                <a:gd name="T8" fmla="*/ 314 w 3974"/>
                <a:gd name="T9" fmla="*/ 0 h 1"/>
                <a:gd name="T10" fmla="*/ 378 w 3974"/>
                <a:gd name="T11" fmla="*/ 0 h 1"/>
                <a:gd name="T12" fmla="*/ 443 w 3974"/>
                <a:gd name="T13" fmla="*/ 0 h 1"/>
                <a:gd name="T14" fmla="*/ 507 w 3974"/>
                <a:gd name="T15" fmla="*/ 0 h 1"/>
                <a:gd name="T16" fmla="*/ 571 w 3974"/>
                <a:gd name="T17" fmla="*/ 0 h 1"/>
                <a:gd name="T18" fmla="*/ 635 w 3974"/>
                <a:gd name="T19" fmla="*/ 0 h 1"/>
                <a:gd name="T20" fmla="*/ 699 w 3974"/>
                <a:gd name="T21" fmla="*/ 0 h 1"/>
                <a:gd name="T22" fmla="*/ 764 w 3974"/>
                <a:gd name="T23" fmla="*/ 0 h 1"/>
                <a:gd name="T24" fmla="*/ 828 w 3974"/>
                <a:gd name="T25" fmla="*/ 0 h 1"/>
                <a:gd name="T26" fmla="*/ 892 w 3974"/>
                <a:gd name="T27" fmla="*/ 0 h 1"/>
                <a:gd name="T28" fmla="*/ 956 w 3974"/>
                <a:gd name="T29" fmla="*/ 0 h 1"/>
                <a:gd name="T30" fmla="*/ 1020 w 3974"/>
                <a:gd name="T31" fmla="*/ 0 h 1"/>
                <a:gd name="T32" fmla="*/ 1085 w 3974"/>
                <a:gd name="T33" fmla="*/ 0 h 1"/>
                <a:gd name="T34" fmla="*/ 1149 w 3974"/>
                <a:gd name="T35" fmla="*/ 0 h 1"/>
                <a:gd name="T36" fmla="*/ 1213 w 3974"/>
                <a:gd name="T37" fmla="*/ 0 h 1"/>
                <a:gd name="T38" fmla="*/ 1277 w 3974"/>
                <a:gd name="T39" fmla="*/ 0 h 1"/>
                <a:gd name="T40" fmla="*/ 1341 w 3974"/>
                <a:gd name="T41" fmla="*/ 0 h 1"/>
                <a:gd name="T42" fmla="*/ 1406 w 3974"/>
                <a:gd name="T43" fmla="*/ 0 h 1"/>
                <a:gd name="T44" fmla="*/ 1470 w 3974"/>
                <a:gd name="T45" fmla="*/ 0 h 1"/>
                <a:gd name="T46" fmla="*/ 1534 w 3974"/>
                <a:gd name="T47" fmla="*/ 0 h 1"/>
                <a:gd name="T48" fmla="*/ 1598 w 3974"/>
                <a:gd name="T49" fmla="*/ 0 h 1"/>
                <a:gd name="T50" fmla="*/ 1662 w 3974"/>
                <a:gd name="T51" fmla="*/ 0 h 1"/>
                <a:gd name="T52" fmla="*/ 1727 w 3974"/>
                <a:gd name="T53" fmla="*/ 0 h 1"/>
                <a:gd name="T54" fmla="*/ 1791 w 3974"/>
                <a:gd name="T55" fmla="*/ 0 h 1"/>
                <a:gd name="T56" fmla="*/ 1855 w 3974"/>
                <a:gd name="T57" fmla="*/ 0 h 1"/>
                <a:gd name="T58" fmla="*/ 1919 w 3974"/>
                <a:gd name="T59" fmla="*/ 0 h 1"/>
                <a:gd name="T60" fmla="*/ 1983 w 3974"/>
                <a:gd name="T61" fmla="*/ 0 h 1"/>
                <a:gd name="T62" fmla="*/ 2048 w 3974"/>
                <a:gd name="T63" fmla="*/ 0 h 1"/>
                <a:gd name="T64" fmla="*/ 2112 w 3974"/>
                <a:gd name="T65" fmla="*/ 0 h 1"/>
                <a:gd name="T66" fmla="*/ 2176 w 3974"/>
                <a:gd name="T67" fmla="*/ 0 h 1"/>
                <a:gd name="T68" fmla="*/ 2240 w 3974"/>
                <a:gd name="T69" fmla="*/ 0 h 1"/>
                <a:gd name="T70" fmla="*/ 2304 w 3974"/>
                <a:gd name="T71" fmla="*/ 0 h 1"/>
                <a:gd name="T72" fmla="*/ 2369 w 3974"/>
                <a:gd name="T73" fmla="*/ 0 h 1"/>
                <a:gd name="T74" fmla="*/ 2433 w 3974"/>
                <a:gd name="T75" fmla="*/ 0 h 1"/>
                <a:gd name="T76" fmla="*/ 2497 w 3974"/>
                <a:gd name="T77" fmla="*/ 0 h 1"/>
                <a:gd name="T78" fmla="*/ 2561 w 3974"/>
                <a:gd name="T79" fmla="*/ 0 h 1"/>
                <a:gd name="T80" fmla="*/ 2625 w 3974"/>
                <a:gd name="T81" fmla="*/ 0 h 1"/>
                <a:gd name="T82" fmla="*/ 2690 w 3974"/>
                <a:gd name="T83" fmla="*/ 0 h 1"/>
                <a:gd name="T84" fmla="*/ 2754 w 3974"/>
                <a:gd name="T85" fmla="*/ 0 h 1"/>
                <a:gd name="T86" fmla="*/ 2818 w 3974"/>
                <a:gd name="T87" fmla="*/ 0 h 1"/>
                <a:gd name="T88" fmla="*/ 2882 w 3974"/>
                <a:gd name="T89" fmla="*/ 0 h 1"/>
                <a:gd name="T90" fmla="*/ 2946 w 3974"/>
                <a:gd name="T91" fmla="*/ 0 h 1"/>
                <a:gd name="T92" fmla="*/ 3011 w 3974"/>
                <a:gd name="T93" fmla="*/ 0 h 1"/>
                <a:gd name="T94" fmla="*/ 3075 w 3974"/>
                <a:gd name="T95" fmla="*/ 0 h 1"/>
                <a:gd name="T96" fmla="*/ 3139 w 3974"/>
                <a:gd name="T97" fmla="*/ 0 h 1"/>
                <a:gd name="T98" fmla="*/ 3203 w 3974"/>
                <a:gd name="T99" fmla="*/ 0 h 1"/>
                <a:gd name="T100" fmla="*/ 3267 w 3974"/>
                <a:gd name="T101" fmla="*/ 0 h 1"/>
                <a:gd name="T102" fmla="*/ 3332 w 3974"/>
                <a:gd name="T103" fmla="*/ 0 h 1"/>
                <a:gd name="T104" fmla="*/ 3396 w 3974"/>
                <a:gd name="T105" fmla="*/ 0 h 1"/>
                <a:gd name="T106" fmla="*/ 3460 w 3974"/>
                <a:gd name="T107" fmla="*/ 0 h 1"/>
                <a:gd name="T108" fmla="*/ 3524 w 3974"/>
                <a:gd name="T109" fmla="*/ 0 h 1"/>
                <a:gd name="T110" fmla="*/ 3588 w 3974"/>
                <a:gd name="T111" fmla="*/ 0 h 1"/>
                <a:gd name="T112" fmla="*/ 3653 w 3974"/>
                <a:gd name="T113" fmla="*/ 0 h 1"/>
                <a:gd name="T114" fmla="*/ 3717 w 3974"/>
                <a:gd name="T115" fmla="*/ 0 h 1"/>
                <a:gd name="T116" fmla="*/ 3781 w 3974"/>
                <a:gd name="T117" fmla="*/ 0 h 1"/>
                <a:gd name="T118" fmla="*/ 3845 w 3974"/>
                <a:gd name="T119" fmla="*/ 0 h 1"/>
                <a:gd name="T120" fmla="*/ 3909 w 3974"/>
                <a:gd name="T121" fmla="*/ 0 h 1"/>
                <a:gd name="T122" fmla="*/ 3974 w 3974"/>
                <a:gd name="T123" fmla="*/ 0 h 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974" h="1">
                  <a:moveTo>
                    <a:pt x="0" y="0"/>
                  </a:moveTo>
                  <a:lnTo>
                    <a:pt x="6" y="0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45" y="0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4" y="0"/>
                  </a:lnTo>
                  <a:lnTo>
                    <a:pt x="70" y="0"/>
                  </a:lnTo>
                  <a:lnTo>
                    <a:pt x="77" y="0"/>
                  </a:lnTo>
                  <a:lnTo>
                    <a:pt x="83" y="0"/>
                  </a:lnTo>
                  <a:lnTo>
                    <a:pt x="90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09" y="0"/>
                  </a:lnTo>
                  <a:lnTo>
                    <a:pt x="115" y="0"/>
                  </a:lnTo>
                  <a:lnTo>
                    <a:pt x="122" y="0"/>
                  </a:lnTo>
                  <a:lnTo>
                    <a:pt x="128" y="0"/>
                  </a:lnTo>
                  <a:lnTo>
                    <a:pt x="135" y="0"/>
                  </a:lnTo>
                  <a:lnTo>
                    <a:pt x="141" y="0"/>
                  </a:lnTo>
                  <a:lnTo>
                    <a:pt x="147" y="0"/>
                  </a:lnTo>
                  <a:lnTo>
                    <a:pt x="154" y="0"/>
                  </a:lnTo>
                  <a:lnTo>
                    <a:pt x="160" y="0"/>
                  </a:lnTo>
                  <a:lnTo>
                    <a:pt x="167" y="0"/>
                  </a:lnTo>
                  <a:lnTo>
                    <a:pt x="173" y="0"/>
                  </a:lnTo>
                  <a:lnTo>
                    <a:pt x="179" y="0"/>
                  </a:lnTo>
                  <a:lnTo>
                    <a:pt x="186" y="0"/>
                  </a:lnTo>
                  <a:lnTo>
                    <a:pt x="192" y="0"/>
                  </a:lnTo>
                  <a:lnTo>
                    <a:pt x="199" y="0"/>
                  </a:lnTo>
                  <a:lnTo>
                    <a:pt x="205" y="0"/>
                  </a:lnTo>
                  <a:lnTo>
                    <a:pt x="212" y="0"/>
                  </a:lnTo>
                  <a:lnTo>
                    <a:pt x="218" y="0"/>
                  </a:lnTo>
                  <a:lnTo>
                    <a:pt x="224" y="0"/>
                  </a:lnTo>
                  <a:lnTo>
                    <a:pt x="231" y="0"/>
                  </a:lnTo>
                  <a:lnTo>
                    <a:pt x="237" y="0"/>
                  </a:lnTo>
                  <a:lnTo>
                    <a:pt x="244" y="0"/>
                  </a:lnTo>
                  <a:lnTo>
                    <a:pt x="250" y="0"/>
                  </a:lnTo>
                  <a:lnTo>
                    <a:pt x="256" y="0"/>
                  </a:lnTo>
                  <a:lnTo>
                    <a:pt x="263" y="0"/>
                  </a:lnTo>
                  <a:lnTo>
                    <a:pt x="269" y="0"/>
                  </a:lnTo>
                  <a:lnTo>
                    <a:pt x="276" y="0"/>
                  </a:lnTo>
                  <a:lnTo>
                    <a:pt x="282" y="0"/>
                  </a:lnTo>
                  <a:lnTo>
                    <a:pt x="289" y="0"/>
                  </a:lnTo>
                  <a:lnTo>
                    <a:pt x="295" y="0"/>
                  </a:lnTo>
                  <a:lnTo>
                    <a:pt x="301" y="0"/>
                  </a:lnTo>
                  <a:lnTo>
                    <a:pt x="308" y="0"/>
                  </a:lnTo>
                  <a:lnTo>
                    <a:pt x="314" y="0"/>
                  </a:lnTo>
                  <a:lnTo>
                    <a:pt x="321" y="0"/>
                  </a:lnTo>
                  <a:lnTo>
                    <a:pt x="327" y="0"/>
                  </a:lnTo>
                  <a:lnTo>
                    <a:pt x="334" y="0"/>
                  </a:lnTo>
                  <a:lnTo>
                    <a:pt x="340" y="0"/>
                  </a:lnTo>
                  <a:lnTo>
                    <a:pt x="346" y="0"/>
                  </a:lnTo>
                  <a:lnTo>
                    <a:pt x="353" y="0"/>
                  </a:lnTo>
                  <a:lnTo>
                    <a:pt x="359" y="0"/>
                  </a:lnTo>
                  <a:lnTo>
                    <a:pt x="366" y="0"/>
                  </a:lnTo>
                  <a:lnTo>
                    <a:pt x="372" y="0"/>
                  </a:lnTo>
                  <a:lnTo>
                    <a:pt x="378" y="0"/>
                  </a:lnTo>
                  <a:lnTo>
                    <a:pt x="385" y="0"/>
                  </a:lnTo>
                  <a:lnTo>
                    <a:pt x="391" y="0"/>
                  </a:lnTo>
                  <a:lnTo>
                    <a:pt x="398" y="0"/>
                  </a:lnTo>
                  <a:lnTo>
                    <a:pt x="404" y="0"/>
                  </a:lnTo>
                  <a:lnTo>
                    <a:pt x="411" y="0"/>
                  </a:lnTo>
                  <a:lnTo>
                    <a:pt x="417" y="0"/>
                  </a:lnTo>
                  <a:lnTo>
                    <a:pt x="423" y="0"/>
                  </a:lnTo>
                  <a:lnTo>
                    <a:pt x="430" y="0"/>
                  </a:lnTo>
                  <a:lnTo>
                    <a:pt x="436" y="0"/>
                  </a:lnTo>
                  <a:lnTo>
                    <a:pt x="443" y="0"/>
                  </a:lnTo>
                  <a:lnTo>
                    <a:pt x="449" y="0"/>
                  </a:lnTo>
                  <a:lnTo>
                    <a:pt x="456" y="0"/>
                  </a:lnTo>
                  <a:lnTo>
                    <a:pt x="462" y="0"/>
                  </a:lnTo>
                  <a:lnTo>
                    <a:pt x="468" y="0"/>
                  </a:lnTo>
                  <a:lnTo>
                    <a:pt x="475" y="0"/>
                  </a:lnTo>
                  <a:lnTo>
                    <a:pt x="481" y="0"/>
                  </a:lnTo>
                  <a:lnTo>
                    <a:pt x="488" y="0"/>
                  </a:lnTo>
                  <a:lnTo>
                    <a:pt x="494" y="0"/>
                  </a:lnTo>
                  <a:lnTo>
                    <a:pt x="500" y="0"/>
                  </a:lnTo>
                  <a:lnTo>
                    <a:pt x="507" y="0"/>
                  </a:lnTo>
                  <a:lnTo>
                    <a:pt x="513" y="0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33" y="0"/>
                  </a:lnTo>
                  <a:lnTo>
                    <a:pt x="539" y="0"/>
                  </a:lnTo>
                  <a:lnTo>
                    <a:pt x="545" y="0"/>
                  </a:lnTo>
                  <a:lnTo>
                    <a:pt x="552" y="0"/>
                  </a:lnTo>
                  <a:lnTo>
                    <a:pt x="558" y="0"/>
                  </a:lnTo>
                  <a:lnTo>
                    <a:pt x="565" y="0"/>
                  </a:lnTo>
                  <a:lnTo>
                    <a:pt x="571" y="0"/>
                  </a:lnTo>
                  <a:lnTo>
                    <a:pt x="577" y="0"/>
                  </a:lnTo>
                  <a:lnTo>
                    <a:pt x="584" y="0"/>
                  </a:lnTo>
                  <a:lnTo>
                    <a:pt x="590" y="0"/>
                  </a:lnTo>
                  <a:lnTo>
                    <a:pt x="597" y="0"/>
                  </a:lnTo>
                  <a:lnTo>
                    <a:pt x="603" y="0"/>
                  </a:lnTo>
                  <a:lnTo>
                    <a:pt x="610" y="0"/>
                  </a:lnTo>
                  <a:lnTo>
                    <a:pt x="616" y="0"/>
                  </a:lnTo>
                  <a:lnTo>
                    <a:pt x="622" y="0"/>
                  </a:lnTo>
                  <a:lnTo>
                    <a:pt x="629" y="0"/>
                  </a:lnTo>
                  <a:lnTo>
                    <a:pt x="635" y="0"/>
                  </a:lnTo>
                  <a:lnTo>
                    <a:pt x="642" y="0"/>
                  </a:lnTo>
                  <a:lnTo>
                    <a:pt x="648" y="0"/>
                  </a:lnTo>
                  <a:lnTo>
                    <a:pt x="655" y="0"/>
                  </a:lnTo>
                  <a:lnTo>
                    <a:pt x="661" y="0"/>
                  </a:lnTo>
                  <a:lnTo>
                    <a:pt x="667" y="0"/>
                  </a:lnTo>
                  <a:lnTo>
                    <a:pt x="674" y="0"/>
                  </a:lnTo>
                  <a:lnTo>
                    <a:pt x="680" y="0"/>
                  </a:lnTo>
                  <a:lnTo>
                    <a:pt x="687" y="0"/>
                  </a:lnTo>
                  <a:lnTo>
                    <a:pt x="693" y="0"/>
                  </a:lnTo>
                  <a:lnTo>
                    <a:pt x="699" y="0"/>
                  </a:lnTo>
                  <a:lnTo>
                    <a:pt x="706" y="0"/>
                  </a:lnTo>
                  <a:lnTo>
                    <a:pt x="712" y="0"/>
                  </a:lnTo>
                  <a:lnTo>
                    <a:pt x="719" y="0"/>
                  </a:lnTo>
                  <a:lnTo>
                    <a:pt x="725" y="0"/>
                  </a:lnTo>
                  <a:lnTo>
                    <a:pt x="732" y="0"/>
                  </a:lnTo>
                  <a:lnTo>
                    <a:pt x="738" y="0"/>
                  </a:lnTo>
                  <a:lnTo>
                    <a:pt x="744" y="0"/>
                  </a:lnTo>
                  <a:lnTo>
                    <a:pt x="751" y="0"/>
                  </a:lnTo>
                  <a:lnTo>
                    <a:pt x="757" y="0"/>
                  </a:lnTo>
                  <a:lnTo>
                    <a:pt x="764" y="0"/>
                  </a:lnTo>
                  <a:lnTo>
                    <a:pt x="770" y="0"/>
                  </a:lnTo>
                  <a:lnTo>
                    <a:pt x="777" y="0"/>
                  </a:lnTo>
                  <a:lnTo>
                    <a:pt x="783" y="0"/>
                  </a:lnTo>
                  <a:lnTo>
                    <a:pt x="789" y="0"/>
                  </a:lnTo>
                  <a:lnTo>
                    <a:pt x="796" y="0"/>
                  </a:lnTo>
                  <a:lnTo>
                    <a:pt x="802" y="0"/>
                  </a:lnTo>
                  <a:lnTo>
                    <a:pt x="809" y="0"/>
                  </a:lnTo>
                  <a:lnTo>
                    <a:pt x="815" y="0"/>
                  </a:lnTo>
                  <a:lnTo>
                    <a:pt x="821" y="0"/>
                  </a:lnTo>
                  <a:lnTo>
                    <a:pt x="828" y="0"/>
                  </a:lnTo>
                  <a:lnTo>
                    <a:pt x="834" y="0"/>
                  </a:lnTo>
                  <a:lnTo>
                    <a:pt x="841" y="0"/>
                  </a:lnTo>
                  <a:lnTo>
                    <a:pt x="847" y="0"/>
                  </a:lnTo>
                  <a:lnTo>
                    <a:pt x="854" y="0"/>
                  </a:lnTo>
                  <a:lnTo>
                    <a:pt x="860" y="0"/>
                  </a:lnTo>
                  <a:lnTo>
                    <a:pt x="866" y="0"/>
                  </a:lnTo>
                  <a:lnTo>
                    <a:pt x="873" y="0"/>
                  </a:lnTo>
                  <a:lnTo>
                    <a:pt x="879" y="0"/>
                  </a:lnTo>
                  <a:lnTo>
                    <a:pt x="886" y="0"/>
                  </a:lnTo>
                  <a:lnTo>
                    <a:pt x="892" y="0"/>
                  </a:lnTo>
                  <a:lnTo>
                    <a:pt x="898" y="0"/>
                  </a:lnTo>
                  <a:lnTo>
                    <a:pt x="905" y="0"/>
                  </a:lnTo>
                  <a:lnTo>
                    <a:pt x="911" y="0"/>
                  </a:lnTo>
                  <a:lnTo>
                    <a:pt x="918" y="0"/>
                  </a:lnTo>
                  <a:lnTo>
                    <a:pt x="924" y="0"/>
                  </a:lnTo>
                  <a:lnTo>
                    <a:pt x="931" y="0"/>
                  </a:lnTo>
                  <a:lnTo>
                    <a:pt x="937" y="0"/>
                  </a:lnTo>
                  <a:lnTo>
                    <a:pt x="943" y="0"/>
                  </a:lnTo>
                  <a:lnTo>
                    <a:pt x="950" y="0"/>
                  </a:lnTo>
                  <a:lnTo>
                    <a:pt x="956" y="0"/>
                  </a:lnTo>
                  <a:lnTo>
                    <a:pt x="963" y="0"/>
                  </a:lnTo>
                  <a:lnTo>
                    <a:pt x="969" y="0"/>
                  </a:lnTo>
                  <a:lnTo>
                    <a:pt x="976" y="0"/>
                  </a:lnTo>
                  <a:lnTo>
                    <a:pt x="982" y="0"/>
                  </a:lnTo>
                  <a:lnTo>
                    <a:pt x="988" y="0"/>
                  </a:lnTo>
                  <a:lnTo>
                    <a:pt x="995" y="0"/>
                  </a:lnTo>
                  <a:lnTo>
                    <a:pt x="1001" y="0"/>
                  </a:lnTo>
                  <a:lnTo>
                    <a:pt x="1008" y="0"/>
                  </a:lnTo>
                  <a:lnTo>
                    <a:pt x="1014" y="0"/>
                  </a:lnTo>
                  <a:lnTo>
                    <a:pt x="1020" y="0"/>
                  </a:lnTo>
                  <a:lnTo>
                    <a:pt x="1027" y="0"/>
                  </a:lnTo>
                  <a:lnTo>
                    <a:pt x="1033" y="0"/>
                  </a:lnTo>
                  <a:lnTo>
                    <a:pt x="1040" y="0"/>
                  </a:lnTo>
                  <a:lnTo>
                    <a:pt x="1046" y="0"/>
                  </a:lnTo>
                  <a:lnTo>
                    <a:pt x="1053" y="0"/>
                  </a:lnTo>
                  <a:lnTo>
                    <a:pt x="1059" y="0"/>
                  </a:lnTo>
                  <a:lnTo>
                    <a:pt x="1065" y="0"/>
                  </a:lnTo>
                  <a:lnTo>
                    <a:pt x="1072" y="0"/>
                  </a:lnTo>
                  <a:lnTo>
                    <a:pt x="1078" y="0"/>
                  </a:lnTo>
                  <a:lnTo>
                    <a:pt x="1085" y="0"/>
                  </a:lnTo>
                  <a:lnTo>
                    <a:pt x="1091" y="0"/>
                  </a:lnTo>
                  <a:lnTo>
                    <a:pt x="1098" y="0"/>
                  </a:lnTo>
                  <a:lnTo>
                    <a:pt x="1104" y="0"/>
                  </a:lnTo>
                  <a:lnTo>
                    <a:pt x="1110" y="0"/>
                  </a:lnTo>
                  <a:lnTo>
                    <a:pt x="1117" y="0"/>
                  </a:lnTo>
                  <a:lnTo>
                    <a:pt x="1123" y="0"/>
                  </a:lnTo>
                  <a:lnTo>
                    <a:pt x="1130" y="0"/>
                  </a:lnTo>
                  <a:lnTo>
                    <a:pt x="1136" y="0"/>
                  </a:lnTo>
                  <a:lnTo>
                    <a:pt x="1142" y="0"/>
                  </a:lnTo>
                  <a:lnTo>
                    <a:pt x="1149" y="0"/>
                  </a:lnTo>
                  <a:lnTo>
                    <a:pt x="1155" y="0"/>
                  </a:lnTo>
                  <a:lnTo>
                    <a:pt x="1162" y="0"/>
                  </a:lnTo>
                  <a:lnTo>
                    <a:pt x="1168" y="0"/>
                  </a:lnTo>
                  <a:lnTo>
                    <a:pt x="1175" y="0"/>
                  </a:lnTo>
                  <a:lnTo>
                    <a:pt x="1181" y="0"/>
                  </a:lnTo>
                  <a:lnTo>
                    <a:pt x="1187" y="0"/>
                  </a:lnTo>
                  <a:lnTo>
                    <a:pt x="1194" y="0"/>
                  </a:lnTo>
                  <a:lnTo>
                    <a:pt x="1200" y="0"/>
                  </a:lnTo>
                  <a:lnTo>
                    <a:pt x="1207" y="0"/>
                  </a:lnTo>
                  <a:lnTo>
                    <a:pt x="1213" y="0"/>
                  </a:lnTo>
                  <a:lnTo>
                    <a:pt x="1219" y="0"/>
                  </a:lnTo>
                  <a:lnTo>
                    <a:pt x="1226" y="0"/>
                  </a:lnTo>
                  <a:lnTo>
                    <a:pt x="1232" y="0"/>
                  </a:lnTo>
                  <a:lnTo>
                    <a:pt x="1239" y="0"/>
                  </a:lnTo>
                  <a:lnTo>
                    <a:pt x="1245" y="0"/>
                  </a:lnTo>
                  <a:lnTo>
                    <a:pt x="1252" y="0"/>
                  </a:lnTo>
                  <a:lnTo>
                    <a:pt x="1258" y="0"/>
                  </a:lnTo>
                  <a:lnTo>
                    <a:pt x="1264" y="0"/>
                  </a:lnTo>
                  <a:lnTo>
                    <a:pt x="1271" y="0"/>
                  </a:lnTo>
                  <a:lnTo>
                    <a:pt x="1277" y="0"/>
                  </a:lnTo>
                  <a:lnTo>
                    <a:pt x="1284" y="0"/>
                  </a:lnTo>
                  <a:lnTo>
                    <a:pt x="1290" y="0"/>
                  </a:lnTo>
                  <a:lnTo>
                    <a:pt x="1297" y="0"/>
                  </a:lnTo>
                  <a:lnTo>
                    <a:pt x="1303" y="0"/>
                  </a:lnTo>
                  <a:lnTo>
                    <a:pt x="1309" y="0"/>
                  </a:lnTo>
                  <a:lnTo>
                    <a:pt x="1316" y="0"/>
                  </a:lnTo>
                  <a:lnTo>
                    <a:pt x="1322" y="0"/>
                  </a:lnTo>
                  <a:lnTo>
                    <a:pt x="1329" y="0"/>
                  </a:lnTo>
                  <a:lnTo>
                    <a:pt x="1335" y="0"/>
                  </a:lnTo>
                  <a:lnTo>
                    <a:pt x="1341" y="0"/>
                  </a:lnTo>
                  <a:lnTo>
                    <a:pt x="1348" y="0"/>
                  </a:lnTo>
                  <a:lnTo>
                    <a:pt x="1354" y="0"/>
                  </a:lnTo>
                  <a:lnTo>
                    <a:pt x="1361" y="0"/>
                  </a:lnTo>
                  <a:lnTo>
                    <a:pt x="1367" y="0"/>
                  </a:lnTo>
                  <a:lnTo>
                    <a:pt x="1374" y="0"/>
                  </a:lnTo>
                  <a:lnTo>
                    <a:pt x="1380" y="0"/>
                  </a:lnTo>
                  <a:lnTo>
                    <a:pt x="1386" y="0"/>
                  </a:lnTo>
                  <a:lnTo>
                    <a:pt x="1393" y="0"/>
                  </a:lnTo>
                  <a:lnTo>
                    <a:pt x="1399" y="0"/>
                  </a:lnTo>
                  <a:lnTo>
                    <a:pt x="1406" y="0"/>
                  </a:lnTo>
                  <a:lnTo>
                    <a:pt x="1412" y="0"/>
                  </a:lnTo>
                  <a:lnTo>
                    <a:pt x="1419" y="0"/>
                  </a:lnTo>
                  <a:lnTo>
                    <a:pt x="1425" y="0"/>
                  </a:lnTo>
                  <a:lnTo>
                    <a:pt x="1431" y="0"/>
                  </a:lnTo>
                  <a:lnTo>
                    <a:pt x="1438" y="0"/>
                  </a:lnTo>
                  <a:lnTo>
                    <a:pt x="1444" y="0"/>
                  </a:lnTo>
                  <a:lnTo>
                    <a:pt x="1451" y="0"/>
                  </a:lnTo>
                  <a:lnTo>
                    <a:pt x="1457" y="0"/>
                  </a:lnTo>
                  <a:lnTo>
                    <a:pt x="1463" y="0"/>
                  </a:lnTo>
                  <a:lnTo>
                    <a:pt x="1470" y="0"/>
                  </a:lnTo>
                  <a:lnTo>
                    <a:pt x="1476" y="0"/>
                  </a:lnTo>
                  <a:lnTo>
                    <a:pt x="1483" y="0"/>
                  </a:lnTo>
                  <a:lnTo>
                    <a:pt x="1489" y="0"/>
                  </a:lnTo>
                  <a:lnTo>
                    <a:pt x="1496" y="0"/>
                  </a:lnTo>
                  <a:lnTo>
                    <a:pt x="1502" y="0"/>
                  </a:lnTo>
                  <a:lnTo>
                    <a:pt x="1508" y="0"/>
                  </a:lnTo>
                  <a:lnTo>
                    <a:pt x="1515" y="0"/>
                  </a:lnTo>
                  <a:lnTo>
                    <a:pt x="1521" y="0"/>
                  </a:lnTo>
                  <a:lnTo>
                    <a:pt x="1528" y="0"/>
                  </a:lnTo>
                  <a:lnTo>
                    <a:pt x="1534" y="0"/>
                  </a:lnTo>
                  <a:lnTo>
                    <a:pt x="1540" y="0"/>
                  </a:lnTo>
                  <a:lnTo>
                    <a:pt x="1547" y="0"/>
                  </a:lnTo>
                  <a:lnTo>
                    <a:pt x="1553" y="0"/>
                  </a:lnTo>
                  <a:lnTo>
                    <a:pt x="1560" y="0"/>
                  </a:lnTo>
                  <a:lnTo>
                    <a:pt x="1566" y="0"/>
                  </a:lnTo>
                  <a:lnTo>
                    <a:pt x="1573" y="0"/>
                  </a:lnTo>
                  <a:lnTo>
                    <a:pt x="1579" y="0"/>
                  </a:lnTo>
                  <a:lnTo>
                    <a:pt x="1585" y="0"/>
                  </a:lnTo>
                  <a:lnTo>
                    <a:pt x="1592" y="0"/>
                  </a:lnTo>
                  <a:lnTo>
                    <a:pt x="1598" y="0"/>
                  </a:lnTo>
                  <a:lnTo>
                    <a:pt x="1605" y="0"/>
                  </a:lnTo>
                  <a:lnTo>
                    <a:pt x="1611" y="0"/>
                  </a:lnTo>
                  <a:lnTo>
                    <a:pt x="1618" y="0"/>
                  </a:lnTo>
                  <a:lnTo>
                    <a:pt x="1624" y="0"/>
                  </a:lnTo>
                  <a:lnTo>
                    <a:pt x="1630" y="0"/>
                  </a:lnTo>
                  <a:lnTo>
                    <a:pt x="1637" y="0"/>
                  </a:lnTo>
                  <a:lnTo>
                    <a:pt x="1643" y="0"/>
                  </a:lnTo>
                  <a:lnTo>
                    <a:pt x="1650" y="0"/>
                  </a:lnTo>
                  <a:lnTo>
                    <a:pt x="1656" y="0"/>
                  </a:lnTo>
                  <a:lnTo>
                    <a:pt x="1662" y="0"/>
                  </a:lnTo>
                  <a:lnTo>
                    <a:pt x="1669" y="0"/>
                  </a:lnTo>
                  <a:lnTo>
                    <a:pt x="1675" y="0"/>
                  </a:lnTo>
                  <a:lnTo>
                    <a:pt x="1682" y="0"/>
                  </a:lnTo>
                  <a:lnTo>
                    <a:pt x="1688" y="0"/>
                  </a:lnTo>
                  <a:lnTo>
                    <a:pt x="1695" y="0"/>
                  </a:lnTo>
                  <a:lnTo>
                    <a:pt x="1701" y="0"/>
                  </a:lnTo>
                  <a:lnTo>
                    <a:pt x="1707" y="0"/>
                  </a:lnTo>
                  <a:lnTo>
                    <a:pt x="1714" y="0"/>
                  </a:lnTo>
                  <a:lnTo>
                    <a:pt x="1720" y="0"/>
                  </a:lnTo>
                  <a:lnTo>
                    <a:pt x="1727" y="0"/>
                  </a:lnTo>
                  <a:lnTo>
                    <a:pt x="1733" y="0"/>
                  </a:lnTo>
                  <a:lnTo>
                    <a:pt x="1740" y="0"/>
                  </a:lnTo>
                  <a:lnTo>
                    <a:pt x="1746" y="0"/>
                  </a:lnTo>
                  <a:lnTo>
                    <a:pt x="1752" y="0"/>
                  </a:lnTo>
                  <a:lnTo>
                    <a:pt x="1759" y="0"/>
                  </a:lnTo>
                  <a:lnTo>
                    <a:pt x="1765" y="0"/>
                  </a:lnTo>
                  <a:lnTo>
                    <a:pt x="1772" y="0"/>
                  </a:lnTo>
                  <a:lnTo>
                    <a:pt x="1778" y="0"/>
                  </a:lnTo>
                  <a:lnTo>
                    <a:pt x="1784" y="0"/>
                  </a:lnTo>
                  <a:lnTo>
                    <a:pt x="1791" y="0"/>
                  </a:lnTo>
                  <a:lnTo>
                    <a:pt x="1797" y="0"/>
                  </a:lnTo>
                  <a:lnTo>
                    <a:pt x="1804" y="0"/>
                  </a:lnTo>
                  <a:lnTo>
                    <a:pt x="1810" y="0"/>
                  </a:lnTo>
                  <a:lnTo>
                    <a:pt x="1817" y="0"/>
                  </a:lnTo>
                  <a:lnTo>
                    <a:pt x="1823" y="0"/>
                  </a:lnTo>
                  <a:lnTo>
                    <a:pt x="1829" y="0"/>
                  </a:lnTo>
                  <a:lnTo>
                    <a:pt x="1836" y="0"/>
                  </a:lnTo>
                  <a:lnTo>
                    <a:pt x="1842" y="0"/>
                  </a:lnTo>
                  <a:lnTo>
                    <a:pt x="1849" y="0"/>
                  </a:lnTo>
                  <a:lnTo>
                    <a:pt x="1855" y="0"/>
                  </a:lnTo>
                  <a:lnTo>
                    <a:pt x="1861" y="0"/>
                  </a:lnTo>
                  <a:lnTo>
                    <a:pt x="1868" y="0"/>
                  </a:lnTo>
                  <a:lnTo>
                    <a:pt x="1874" y="0"/>
                  </a:lnTo>
                  <a:lnTo>
                    <a:pt x="1881" y="0"/>
                  </a:lnTo>
                  <a:lnTo>
                    <a:pt x="1887" y="0"/>
                  </a:lnTo>
                  <a:lnTo>
                    <a:pt x="1894" y="0"/>
                  </a:lnTo>
                  <a:lnTo>
                    <a:pt x="1900" y="0"/>
                  </a:lnTo>
                  <a:lnTo>
                    <a:pt x="1906" y="0"/>
                  </a:lnTo>
                  <a:lnTo>
                    <a:pt x="1913" y="0"/>
                  </a:lnTo>
                  <a:lnTo>
                    <a:pt x="1919" y="0"/>
                  </a:lnTo>
                  <a:lnTo>
                    <a:pt x="1926" y="0"/>
                  </a:lnTo>
                  <a:lnTo>
                    <a:pt x="1932" y="0"/>
                  </a:lnTo>
                  <a:lnTo>
                    <a:pt x="1939" y="0"/>
                  </a:lnTo>
                  <a:lnTo>
                    <a:pt x="1945" y="0"/>
                  </a:lnTo>
                  <a:lnTo>
                    <a:pt x="1951" y="0"/>
                  </a:lnTo>
                  <a:lnTo>
                    <a:pt x="1958" y="0"/>
                  </a:lnTo>
                  <a:lnTo>
                    <a:pt x="1964" y="0"/>
                  </a:lnTo>
                  <a:lnTo>
                    <a:pt x="1971" y="0"/>
                  </a:lnTo>
                  <a:lnTo>
                    <a:pt x="1977" y="0"/>
                  </a:lnTo>
                  <a:lnTo>
                    <a:pt x="1983" y="0"/>
                  </a:lnTo>
                  <a:lnTo>
                    <a:pt x="1990" y="0"/>
                  </a:lnTo>
                  <a:lnTo>
                    <a:pt x="1996" y="0"/>
                  </a:lnTo>
                  <a:lnTo>
                    <a:pt x="2003" y="0"/>
                  </a:lnTo>
                  <a:lnTo>
                    <a:pt x="2009" y="0"/>
                  </a:lnTo>
                  <a:lnTo>
                    <a:pt x="2016" y="0"/>
                  </a:lnTo>
                  <a:lnTo>
                    <a:pt x="2022" y="0"/>
                  </a:lnTo>
                  <a:lnTo>
                    <a:pt x="2028" y="0"/>
                  </a:lnTo>
                  <a:lnTo>
                    <a:pt x="2035" y="0"/>
                  </a:lnTo>
                  <a:lnTo>
                    <a:pt x="2041" y="0"/>
                  </a:lnTo>
                  <a:lnTo>
                    <a:pt x="2048" y="0"/>
                  </a:lnTo>
                  <a:lnTo>
                    <a:pt x="2054" y="0"/>
                  </a:lnTo>
                  <a:lnTo>
                    <a:pt x="2061" y="0"/>
                  </a:lnTo>
                  <a:lnTo>
                    <a:pt x="2067" y="0"/>
                  </a:lnTo>
                  <a:lnTo>
                    <a:pt x="2073" y="0"/>
                  </a:lnTo>
                  <a:lnTo>
                    <a:pt x="2080" y="0"/>
                  </a:lnTo>
                  <a:lnTo>
                    <a:pt x="2086" y="0"/>
                  </a:lnTo>
                  <a:lnTo>
                    <a:pt x="2093" y="0"/>
                  </a:lnTo>
                  <a:lnTo>
                    <a:pt x="2099" y="0"/>
                  </a:lnTo>
                  <a:lnTo>
                    <a:pt x="2105" y="0"/>
                  </a:lnTo>
                  <a:lnTo>
                    <a:pt x="2112" y="0"/>
                  </a:lnTo>
                  <a:lnTo>
                    <a:pt x="2118" y="0"/>
                  </a:lnTo>
                  <a:lnTo>
                    <a:pt x="2125" y="0"/>
                  </a:lnTo>
                  <a:lnTo>
                    <a:pt x="2131" y="0"/>
                  </a:lnTo>
                  <a:lnTo>
                    <a:pt x="2138" y="0"/>
                  </a:lnTo>
                  <a:lnTo>
                    <a:pt x="2144" y="0"/>
                  </a:lnTo>
                  <a:lnTo>
                    <a:pt x="2150" y="0"/>
                  </a:lnTo>
                  <a:lnTo>
                    <a:pt x="2157" y="0"/>
                  </a:lnTo>
                  <a:lnTo>
                    <a:pt x="2163" y="0"/>
                  </a:lnTo>
                  <a:lnTo>
                    <a:pt x="2170" y="0"/>
                  </a:lnTo>
                  <a:lnTo>
                    <a:pt x="2176" y="0"/>
                  </a:lnTo>
                  <a:lnTo>
                    <a:pt x="2182" y="0"/>
                  </a:lnTo>
                  <a:lnTo>
                    <a:pt x="2189" y="0"/>
                  </a:lnTo>
                  <a:lnTo>
                    <a:pt x="2195" y="0"/>
                  </a:lnTo>
                  <a:lnTo>
                    <a:pt x="2202" y="0"/>
                  </a:lnTo>
                  <a:lnTo>
                    <a:pt x="2208" y="0"/>
                  </a:lnTo>
                  <a:lnTo>
                    <a:pt x="2215" y="0"/>
                  </a:lnTo>
                  <a:lnTo>
                    <a:pt x="2221" y="0"/>
                  </a:lnTo>
                  <a:lnTo>
                    <a:pt x="2227" y="0"/>
                  </a:lnTo>
                  <a:lnTo>
                    <a:pt x="2234" y="0"/>
                  </a:lnTo>
                  <a:lnTo>
                    <a:pt x="2240" y="0"/>
                  </a:lnTo>
                  <a:lnTo>
                    <a:pt x="2247" y="0"/>
                  </a:lnTo>
                  <a:lnTo>
                    <a:pt x="2253" y="0"/>
                  </a:lnTo>
                  <a:lnTo>
                    <a:pt x="2260" y="0"/>
                  </a:lnTo>
                  <a:lnTo>
                    <a:pt x="2266" y="0"/>
                  </a:lnTo>
                  <a:lnTo>
                    <a:pt x="2272" y="0"/>
                  </a:lnTo>
                  <a:lnTo>
                    <a:pt x="2279" y="0"/>
                  </a:lnTo>
                  <a:lnTo>
                    <a:pt x="2285" y="0"/>
                  </a:lnTo>
                  <a:lnTo>
                    <a:pt x="2292" y="0"/>
                  </a:lnTo>
                  <a:lnTo>
                    <a:pt x="2298" y="0"/>
                  </a:lnTo>
                  <a:lnTo>
                    <a:pt x="2304" y="0"/>
                  </a:lnTo>
                  <a:lnTo>
                    <a:pt x="2311" y="0"/>
                  </a:lnTo>
                  <a:lnTo>
                    <a:pt x="2317" y="0"/>
                  </a:lnTo>
                  <a:lnTo>
                    <a:pt x="2324" y="0"/>
                  </a:lnTo>
                  <a:lnTo>
                    <a:pt x="2330" y="0"/>
                  </a:lnTo>
                  <a:lnTo>
                    <a:pt x="2337" y="0"/>
                  </a:lnTo>
                  <a:lnTo>
                    <a:pt x="2343" y="0"/>
                  </a:lnTo>
                  <a:lnTo>
                    <a:pt x="2349" y="0"/>
                  </a:lnTo>
                  <a:lnTo>
                    <a:pt x="2356" y="0"/>
                  </a:lnTo>
                  <a:lnTo>
                    <a:pt x="2362" y="0"/>
                  </a:lnTo>
                  <a:lnTo>
                    <a:pt x="2369" y="0"/>
                  </a:lnTo>
                  <a:lnTo>
                    <a:pt x="2375" y="0"/>
                  </a:lnTo>
                  <a:lnTo>
                    <a:pt x="2382" y="0"/>
                  </a:lnTo>
                  <a:lnTo>
                    <a:pt x="2388" y="0"/>
                  </a:lnTo>
                  <a:lnTo>
                    <a:pt x="2394" y="0"/>
                  </a:lnTo>
                  <a:lnTo>
                    <a:pt x="2401" y="0"/>
                  </a:lnTo>
                  <a:lnTo>
                    <a:pt x="2407" y="0"/>
                  </a:lnTo>
                  <a:lnTo>
                    <a:pt x="2414" y="0"/>
                  </a:lnTo>
                  <a:lnTo>
                    <a:pt x="2420" y="0"/>
                  </a:lnTo>
                  <a:lnTo>
                    <a:pt x="2426" y="0"/>
                  </a:lnTo>
                  <a:lnTo>
                    <a:pt x="2433" y="0"/>
                  </a:lnTo>
                  <a:lnTo>
                    <a:pt x="2439" y="0"/>
                  </a:lnTo>
                  <a:lnTo>
                    <a:pt x="2446" y="0"/>
                  </a:lnTo>
                  <a:lnTo>
                    <a:pt x="2452" y="0"/>
                  </a:lnTo>
                  <a:lnTo>
                    <a:pt x="2459" y="0"/>
                  </a:lnTo>
                  <a:lnTo>
                    <a:pt x="2465" y="0"/>
                  </a:lnTo>
                  <a:lnTo>
                    <a:pt x="2471" y="0"/>
                  </a:lnTo>
                  <a:lnTo>
                    <a:pt x="2478" y="0"/>
                  </a:lnTo>
                  <a:lnTo>
                    <a:pt x="2484" y="0"/>
                  </a:lnTo>
                  <a:lnTo>
                    <a:pt x="2491" y="0"/>
                  </a:lnTo>
                  <a:lnTo>
                    <a:pt x="2497" y="0"/>
                  </a:lnTo>
                  <a:lnTo>
                    <a:pt x="2503" y="0"/>
                  </a:lnTo>
                  <a:lnTo>
                    <a:pt x="2510" y="0"/>
                  </a:lnTo>
                  <a:lnTo>
                    <a:pt x="2516" y="0"/>
                  </a:lnTo>
                  <a:lnTo>
                    <a:pt x="2523" y="0"/>
                  </a:lnTo>
                  <a:lnTo>
                    <a:pt x="2529" y="0"/>
                  </a:lnTo>
                  <a:lnTo>
                    <a:pt x="2536" y="0"/>
                  </a:lnTo>
                  <a:lnTo>
                    <a:pt x="2542" y="0"/>
                  </a:lnTo>
                  <a:lnTo>
                    <a:pt x="2548" y="0"/>
                  </a:lnTo>
                  <a:lnTo>
                    <a:pt x="2555" y="0"/>
                  </a:lnTo>
                  <a:lnTo>
                    <a:pt x="2561" y="0"/>
                  </a:lnTo>
                  <a:lnTo>
                    <a:pt x="2568" y="0"/>
                  </a:lnTo>
                  <a:lnTo>
                    <a:pt x="2574" y="0"/>
                  </a:lnTo>
                  <a:lnTo>
                    <a:pt x="2581" y="0"/>
                  </a:lnTo>
                  <a:lnTo>
                    <a:pt x="2587" y="0"/>
                  </a:lnTo>
                  <a:lnTo>
                    <a:pt x="2593" y="0"/>
                  </a:lnTo>
                  <a:lnTo>
                    <a:pt x="2600" y="0"/>
                  </a:lnTo>
                  <a:lnTo>
                    <a:pt x="2606" y="0"/>
                  </a:lnTo>
                  <a:lnTo>
                    <a:pt x="2613" y="0"/>
                  </a:lnTo>
                  <a:lnTo>
                    <a:pt x="2619" y="0"/>
                  </a:lnTo>
                  <a:lnTo>
                    <a:pt x="2625" y="0"/>
                  </a:lnTo>
                  <a:lnTo>
                    <a:pt x="2632" y="0"/>
                  </a:lnTo>
                  <a:lnTo>
                    <a:pt x="2638" y="0"/>
                  </a:lnTo>
                  <a:lnTo>
                    <a:pt x="2645" y="0"/>
                  </a:lnTo>
                  <a:lnTo>
                    <a:pt x="2651" y="0"/>
                  </a:lnTo>
                  <a:lnTo>
                    <a:pt x="2658" y="0"/>
                  </a:lnTo>
                  <a:lnTo>
                    <a:pt x="2664" y="0"/>
                  </a:lnTo>
                  <a:lnTo>
                    <a:pt x="2670" y="0"/>
                  </a:lnTo>
                  <a:lnTo>
                    <a:pt x="2677" y="0"/>
                  </a:lnTo>
                  <a:lnTo>
                    <a:pt x="2683" y="0"/>
                  </a:lnTo>
                  <a:lnTo>
                    <a:pt x="2690" y="0"/>
                  </a:lnTo>
                  <a:lnTo>
                    <a:pt x="2696" y="0"/>
                  </a:lnTo>
                  <a:lnTo>
                    <a:pt x="2703" y="0"/>
                  </a:lnTo>
                  <a:lnTo>
                    <a:pt x="2709" y="0"/>
                  </a:lnTo>
                  <a:lnTo>
                    <a:pt x="2715" y="0"/>
                  </a:lnTo>
                  <a:lnTo>
                    <a:pt x="2722" y="0"/>
                  </a:lnTo>
                  <a:lnTo>
                    <a:pt x="2728" y="0"/>
                  </a:lnTo>
                  <a:lnTo>
                    <a:pt x="2735" y="0"/>
                  </a:lnTo>
                  <a:lnTo>
                    <a:pt x="2741" y="0"/>
                  </a:lnTo>
                  <a:lnTo>
                    <a:pt x="2747" y="0"/>
                  </a:lnTo>
                  <a:lnTo>
                    <a:pt x="2754" y="0"/>
                  </a:lnTo>
                  <a:lnTo>
                    <a:pt x="2760" y="0"/>
                  </a:lnTo>
                  <a:lnTo>
                    <a:pt x="2767" y="0"/>
                  </a:lnTo>
                  <a:lnTo>
                    <a:pt x="2773" y="0"/>
                  </a:lnTo>
                  <a:lnTo>
                    <a:pt x="2780" y="0"/>
                  </a:lnTo>
                  <a:lnTo>
                    <a:pt x="2786" y="0"/>
                  </a:lnTo>
                  <a:lnTo>
                    <a:pt x="2792" y="0"/>
                  </a:lnTo>
                  <a:lnTo>
                    <a:pt x="2799" y="0"/>
                  </a:lnTo>
                  <a:lnTo>
                    <a:pt x="2805" y="0"/>
                  </a:lnTo>
                  <a:lnTo>
                    <a:pt x="2812" y="0"/>
                  </a:lnTo>
                  <a:lnTo>
                    <a:pt x="2818" y="0"/>
                  </a:lnTo>
                  <a:lnTo>
                    <a:pt x="2824" y="0"/>
                  </a:lnTo>
                  <a:lnTo>
                    <a:pt x="2831" y="0"/>
                  </a:lnTo>
                  <a:lnTo>
                    <a:pt x="2837" y="0"/>
                  </a:lnTo>
                  <a:lnTo>
                    <a:pt x="2844" y="0"/>
                  </a:lnTo>
                  <a:lnTo>
                    <a:pt x="2850" y="0"/>
                  </a:lnTo>
                  <a:lnTo>
                    <a:pt x="2857" y="0"/>
                  </a:lnTo>
                  <a:lnTo>
                    <a:pt x="2863" y="0"/>
                  </a:lnTo>
                  <a:lnTo>
                    <a:pt x="2869" y="0"/>
                  </a:lnTo>
                  <a:lnTo>
                    <a:pt x="2876" y="0"/>
                  </a:lnTo>
                  <a:lnTo>
                    <a:pt x="2882" y="0"/>
                  </a:lnTo>
                  <a:lnTo>
                    <a:pt x="2889" y="0"/>
                  </a:lnTo>
                  <a:lnTo>
                    <a:pt x="2895" y="0"/>
                  </a:lnTo>
                  <a:lnTo>
                    <a:pt x="2902" y="0"/>
                  </a:lnTo>
                  <a:lnTo>
                    <a:pt x="2908" y="0"/>
                  </a:lnTo>
                  <a:lnTo>
                    <a:pt x="2914" y="0"/>
                  </a:lnTo>
                  <a:lnTo>
                    <a:pt x="2921" y="0"/>
                  </a:lnTo>
                  <a:lnTo>
                    <a:pt x="2927" y="0"/>
                  </a:lnTo>
                  <a:lnTo>
                    <a:pt x="2934" y="0"/>
                  </a:lnTo>
                  <a:lnTo>
                    <a:pt x="2940" y="0"/>
                  </a:lnTo>
                  <a:lnTo>
                    <a:pt x="2946" y="0"/>
                  </a:lnTo>
                  <a:lnTo>
                    <a:pt x="2953" y="0"/>
                  </a:lnTo>
                  <a:lnTo>
                    <a:pt x="2959" y="0"/>
                  </a:lnTo>
                  <a:lnTo>
                    <a:pt x="2966" y="0"/>
                  </a:lnTo>
                  <a:lnTo>
                    <a:pt x="2972" y="0"/>
                  </a:lnTo>
                  <a:lnTo>
                    <a:pt x="2979" y="0"/>
                  </a:lnTo>
                  <a:lnTo>
                    <a:pt x="2985" y="0"/>
                  </a:lnTo>
                  <a:lnTo>
                    <a:pt x="2991" y="0"/>
                  </a:lnTo>
                  <a:lnTo>
                    <a:pt x="2998" y="0"/>
                  </a:lnTo>
                  <a:lnTo>
                    <a:pt x="3004" y="0"/>
                  </a:lnTo>
                  <a:lnTo>
                    <a:pt x="3011" y="0"/>
                  </a:lnTo>
                  <a:lnTo>
                    <a:pt x="3017" y="0"/>
                  </a:lnTo>
                  <a:lnTo>
                    <a:pt x="3024" y="0"/>
                  </a:lnTo>
                  <a:lnTo>
                    <a:pt x="3030" y="0"/>
                  </a:lnTo>
                  <a:lnTo>
                    <a:pt x="3036" y="0"/>
                  </a:lnTo>
                  <a:lnTo>
                    <a:pt x="3043" y="0"/>
                  </a:lnTo>
                  <a:lnTo>
                    <a:pt x="3049" y="0"/>
                  </a:lnTo>
                  <a:lnTo>
                    <a:pt x="3056" y="0"/>
                  </a:lnTo>
                  <a:lnTo>
                    <a:pt x="3062" y="0"/>
                  </a:lnTo>
                  <a:lnTo>
                    <a:pt x="3068" y="0"/>
                  </a:lnTo>
                  <a:lnTo>
                    <a:pt x="3075" y="0"/>
                  </a:lnTo>
                  <a:lnTo>
                    <a:pt x="3081" y="0"/>
                  </a:lnTo>
                  <a:lnTo>
                    <a:pt x="3088" y="0"/>
                  </a:lnTo>
                  <a:lnTo>
                    <a:pt x="3094" y="0"/>
                  </a:lnTo>
                  <a:lnTo>
                    <a:pt x="3101" y="0"/>
                  </a:lnTo>
                  <a:lnTo>
                    <a:pt x="3107" y="0"/>
                  </a:lnTo>
                  <a:lnTo>
                    <a:pt x="3113" y="0"/>
                  </a:lnTo>
                  <a:lnTo>
                    <a:pt x="3120" y="0"/>
                  </a:lnTo>
                  <a:lnTo>
                    <a:pt x="3126" y="0"/>
                  </a:lnTo>
                  <a:lnTo>
                    <a:pt x="3133" y="0"/>
                  </a:lnTo>
                  <a:lnTo>
                    <a:pt x="3139" y="0"/>
                  </a:lnTo>
                  <a:lnTo>
                    <a:pt x="3145" y="0"/>
                  </a:lnTo>
                  <a:lnTo>
                    <a:pt x="3152" y="0"/>
                  </a:lnTo>
                  <a:lnTo>
                    <a:pt x="3158" y="0"/>
                  </a:lnTo>
                  <a:lnTo>
                    <a:pt x="3165" y="0"/>
                  </a:lnTo>
                  <a:lnTo>
                    <a:pt x="3171" y="0"/>
                  </a:lnTo>
                  <a:lnTo>
                    <a:pt x="3178" y="0"/>
                  </a:lnTo>
                  <a:lnTo>
                    <a:pt x="3184" y="0"/>
                  </a:lnTo>
                  <a:lnTo>
                    <a:pt x="3190" y="0"/>
                  </a:lnTo>
                  <a:lnTo>
                    <a:pt x="3197" y="0"/>
                  </a:lnTo>
                  <a:lnTo>
                    <a:pt x="3203" y="0"/>
                  </a:lnTo>
                  <a:lnTo>
                    <a:pt x="3210" y="0"/>
                  </a:lnTo>
                  <a:lnTo>
                    <a:pt x="3216" y="0"/>
                  </a:lnTo>
                  <a:lnTo>
                    <a:pt x="3223" y="0"/>
                  </a:lnTo>
                  <a:lnTo>
                    <a:pt x="3229" y="0"/>
                  </a:lnTo>
                  <a:lnTo>
                    <a:pt x="3235" y="0"/>
                  </a:lnTo>
                  <a:lnTo>
                    <a:pt x="3242" y="0"/>
                  </a:lnTo>
                  <a:lnTo>
                    <a:pt x="3248" y="0"/>
                  </a:lnTo>
                  <a:lnTo>
                    <a:pt x="3255" y="0"/>
                  </a:lnTo>
                  <a:lnTo>
                    <a:pt x="3261" y="0"/>
                  </a:lnTo>
                  <a:lnTo>
                    <a:pt x="3267" y="0"/>
                  </a:lnTo>
                  <a:lnTo>
                    <a:pt x="3274" y="0"/>
                  </a:lnTo>
                  <a:lnTo>
                    <a:pt x="3280" y="0"/>
                  </a:lnTo>
                  <a:lnTo>
                    <a:pt x="3287" y="0"/>
                  </a:lnTo>
                  <a:lnTo>
                    <a:pt x="3293" y="0"/>
                  </a:lnTo>
                  <a:lnTo>
                    <a:pt x="3300" y="0"/>
                  </a:lnTo>
                  <a:lnTo>
                    <a:pt x="3306" y="0"/>
                  </a:lnTo>
                  <a:lnTo>
                    <a:pt x="3312" y="0"/>
                  </a:lnTo>
                  <a:lnTo>
                    <a:pt x="3319" y="0"/>
                  </a:lnTo>
                  <a:lnTo>
                    <a:pt x="3325" y="0"/>
                  </a:lnTo>
                  <a:lnTo>
                    <a:pt x="3332" y="0"/>
                  </a:lnTo>
                  <a:lnTo>
                    <a:pt x="3338" y="0"/>
                  </a:lnTo>
                  <a:lnTo>
                    <a:pt x="3345" y="0"/>
                  </a:lnTo>
                  <a:lnTo>
                    <a:pt x="3351" y="0"/>
                  </a:lnTo>
                  <a:lnTo>
                    <a:pt x="3357" y="0"/>
                  </a:lnTo>
                  <a:lnTo>
                    <a:pt x="3364" y="0"/>
                  </a:lnTo>
                  <a:lnTo>
                    <a:pt x="3370" y="0"/>
                  </a:lnTo>
                  <a:lnTo>
                    <a:pt x="3377" y="0"/>
                  </a:lnTo>
                  <a:lnTo>
                    <a:pt x="3383" y="0"/>
                  </a:lnTo>
                  <a:lnTo>
                    <a:pt x="3389" y="0"/>
                  </a:lnTo>
                  <a:lnTo>
                    <a:pt x="3396" y="0"/>
                  </a:lnTo>
                  <a:lnTo>
                    <a:pt x="3402" y="0"/>
                  </a:lnTo>
                  <a:lnTo>
                    <a:pt x="3409" y="0"/>
                  </a:lnTo>
                  <a:lnTo>
                    <a:pt x="3415" y="0"/>
                  </a:lnTo>
                  <a:lnTo>
                    <a:pt x="3422" y="0"/>
                  </a:lnTo>
                  <a:lnTo>
                    <a:pt x="3428" y="0"/>
                  </a:lnTo>
                  <a:lnTo>
                    <a:pt x="3434" y="0"/>
                  </a:lnTo>
                  <a:lnTo>
                    <a:pt x="3441" y="0"/>
                  </a:lnTo>
                  <a:lnTo>
                    <a:pt x="3447" y="0"/>
                  </a:lnTo>
                  <a:lnTo>
                    <a:pt x="3454" y="0"/>
                  </a:lnTo>
                  <a:lnTo>
                    <a:pt x="3460" y="0"/>
                  </a:lnTo>
                  <a:lnTo>
                    <a:pt x="3466" y="0"/>
                  </a:lnTo>
                  <a:lnTo>
                    <a:pt x="3473" y="0"/>
                  </a:lnTo>
                  <a:lnTo>
                    <a:pt x="3479" y="0"/>
                  </a:lnTo>
                  <a:lnTo>
                    <a:pt x="3486" y="0"/>
                  </a:lnTo>
                  <a:lnTo>
                    <a:pt x="3492" y="0"/>
                  </a:lnTo>
                  <a:lnTo>
                    <a:pt x="3499" y="0"/>
                  </a:lnTo>
                  <a:lnTo>
                    <a:pt x="3505" y="0"/>
                  </a:lnTo>
                  <a:lnTo>
                    <a:pt x="3511" y="0"/>
                  </a:lnTo>
                  <a:lnTo>
                    <a:pt x="3518" y="0"/>
                  </a:lnTo>
                  <a:lnTo>
                    <a:pt x="3524" y="0"/>
                  </a:lnTo>
                  <a:lnTo>
                    <a:pt x="3531" y="0"/>
                  </a:lnTo>
                  <a:lnTo>
                    <a:pt x="3537" y="0"/>
                  </a:lnTo>
                  <a:lnTo>
                    <a:pt x="3544" y="0"/>
                  </a:lnTo>
                  <a:lnTo>
                    <a:pt x="3550" y="0"/>
                  </a:lnTo>
                  <a:lnTo>
                    <a:pt x="3556" y="0"/>
                  </a:lnTo>
                  <a:lnTo>
                    <a:pt x="3563" y="0"/>
                  </a:lnTo>
                  <a:lnTo>
                    <a:pt x="3569" y="0"/>
                  </a:lnTo>
                  <a:lnTo>
                    <a:pt x="3576" y="0"/>
                  </a:lnTo>
                  <a:lnTo>
                    <a:pt x="3582" y="0"/>
                  </a:lnTo>
                  <a:lnTo>
                    <a:pt x="3588" y="0"/>
                  </a:lnTo>
                  <a:lnTo>
                    <a:pt x="3595" y="0"/>
                  </a:lnTo>
                  <a:lnTo>
                    <a:pt x="3601" y="0"/>
                  </a:lnTo>
                  <a:lnTo>
                    <a:pt x="3608" y="0"/>
                  </a:lnTo>
                  <a:lnTo>
                    <a:pt x="3614" y="0"/>
                  </a:lnTo>
                  <a:lnTo>
                    <a:pt x="3621" y="0"/>
                  </a:lnTo>
                  <a:lnTo>
                    <a:pt x="3627" y="0"/>
                  </a:lnTo>
                  <a:lnTo>
                    <a:pt x="3633" y="0"/>
                  </a:lnTo>
                  <a:lnTo>
                    <a:pt x="3640" y="0"/>
                  </a:lnTo>
                  <a:lnTo>
                    <a:pt x="3646" y="0"/>
                  </a:lnTo>
                  <a:lnTo>
                    <a:pt x="3653" y="0"/>
                  </a:lnTo>
                  <a:lnTo>
                    <a:pt x="3659" y="0"/>
                  </a:lnTo>
                  <a:lnTo>
                    <a:pt x="3666" y="0"/>
                  </a:lnTo>
                  <a:lnTo>
                    <a:pt x="3672" y="0"/>
                  </a:lnTo>
                  <a:lnTo>
                    <a:pt x="3678" y="0"/>
                  </a:lnTo>
                  <a:lnTo>
                    <a:pt x="3685" y="0"/>
                  </a:lnTo>
                  <a:lnTo>
                    <a:pt x="3691" y="0"/>
                  </a:lnTo>
                  <a:lnTo>
                    <a:pt x="3698" y="0"/>
                  </a:lnTo>
                  <a:lnTo>
                    <a:pt x="3704" y="0"/>
                  </a:lnTo>
                  <a:lnTo>
                    <a:pt x="3710" y="0"/>
                  </a:lnTo>
                  <a:lnTo>
                    <a:pt x="3717" y="0"/>
                  </a:lnTo>
                  <a:lnTo>
                    <a:pt x="3723" y="0"/>
                  </a:lnTo>
                  <a:lnTo>
                    <a:pt x="3730" y="0"/>
                  </a:lnTo>
                  <a:lnTo>
                    <a:pt x="3736" y="0"/>
                  </a:lnTo>
                  <a:lnTo>
                    <a:pt x="3743" y="0"/>
                  </a:lnTo>
                  <a:lnTo>
                    <a:pt x="3749" y="0"/>
                  </a:lnTo>
                  <a:lnTo>
                    <a:pt x="3755" y="0"/>
                  </a:lnTo>
                  <a:lnTo>
                    <a:pt x="3762" y="0"/>
                  </a:lnTo>
                  <a:lnTo>
                    <a:pt x="3768" y="0"/>
                  </a:lnTo>
                  <a:lnTo>
                    <a:pt x="3775" y="0"/>
                  </a:lnTo>
                  <a:lnTo>
                    <a:pt x="3781" y="0"/>
                  </a:lnTo>
                  <a:lnTo>
                    <a:pt x="3787" y="0"/>
                  </a:lnTo>
                  <a:lnTo>
                    <a:pt x="3794" y="0"/>
                  </a:lnTo>
                  <a:lnTo>
                    <a:pt x="3800" y="0"/>
                  </a:lnTo>
                  <a:lnTo>
                    <a:pt x="3807" y="0"/>
                  </a:lnTo>
                  <a:lnTo>
                    <a:pt x="3813" y="0"/>
                  </a:lnTo>
                  <a:lnTo>
                    <a:pt x="3820" y="0"/>
                  </a:lnTo>
                  <a:lnTo>
                    <a:pt x="3826" y="0"/>
                  </a:lnTo>
                  <a:lnTo>
                    <a:pt x="3832" y="0"/>
                  </a:lnTo>
                  <a:lnTo>
                    <a:pt x="3839" y="0"/>
                  </a:lnTo>
                  <a:lnTo>
                    <a:pt x="3845" y="0"/>
                  </a:lnTo>
                  <a:lnTo>
                    <a:pt x="3852" y="0"/>
                  </a:lnTo>
                  <a:lnTo>
                    <a:pt x="3858" y="0"/>
                  </a:lnTo>
                  <a:lnTo>
                    <a:pt x="3865" y="0"/>
                  </a:lnTo>
                  <a:lnTo>
                    <a:pt x="3871" y="0"/>
                  </a:lnTo>
                  <a:lnTo>
                    <a:pt x="3877" y="0"/>
                  </a:lnTo>
                  <a:lnTo>
                    <a:pt x="3884" y="0"/>
                  </a:lnTo>
                  <a:lnTo>
                    <a:pt x="3890" y="0"/>
                  </a:lnTo>
                  <a:lnTo>
                    <a:pt x="3897" y="0"/>
                  </a:lnTo>
                  <a:lnTo>
                    <a:pt x="3903" y="0"/>
                  </a:lnTo>
                  <a:lnTo>
                    <a:pt x="3909" y="0"/>
                  </a:lnTo>
                  <a:lnTo>
                    <a:pt x="3916" y="0"/>
                  </a:lnTo>
                  <a:lnTo>
                    <a:pt x="3922" y="0"/>
                  </a:lnTo>
                  <a:lnTo>
                    <a:pt x="3929" y="0"/>
                  </a:lnTo>
                  <a:lnTo>
                    <a:pt x="3935" y="0"/>
                  </a:lnTo>
                  <a:lnTo>
                    <a:pt x="3942" y="0"/>
                  </a:lnTo>
                  <a:lnTo>
                    <a:pt x="3948" y="0"/>
                  </a:lnTo>
                  <a:lnTo>
                    <a:pt x="3954" y="0"/>
                  </a:lnTo>
                  <a:lnTo>
                    <a:pt x="3961" y="0"/>
                  </a:lnTo>
                  <a:lnTo>
                    <a:pt x="3967" y="0"/>
                  </a:lnTo>
                  <a:lnTo>
                    <a:pt x="3974" y="0"/>
                  </a:lnTo>
                </a:path>
              </a:pathLst>
            </a:custGeom>
            <a:noFill/>
            <a:ln w="19050" cmpd="sng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94" name="Rectangle 66"/>
            <p:cNvSpPr>
              <a:spLocks noChangeArrowheads="1"/>
            </p:cNvSpPr>
            <p:nvPr/>
          </p:nvSpPr>
          <p:spPr bwMode="auto">
            <a:xfrm>
              <a:off x="2523" y="913"/>
              <a:ext cx="94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IAE = 27.772 ISE = 8.0059</a:t>
              </a:r>
              <a:endParaRPr lang="en-US" sz="1000"/>
            </a:p>
          </p:txBody>
        </p:sp>
        <p:sp>
          <p:nvSpPr>
            <p:cNvPr id="17495" name="Rectangle 67"/>
            <p:cNvSpPr>
              <a:spLocks noChangeArrowheads="1"/>
            </p:cNvSpPr>
            <p:nvPr/>
          </p:nvSpPr>
          <p:spPr bwMode="auto">
            <a:xfrm rot="-5400000">
              <a:off x="476" y="1505"/>
              <a:ext cx="42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temperature</a:t>
              </a:r>
              <a:endParaRPr lang="en-US" sz="1000"/>
            </a:p>
          </p:txBody>
        </p:sp>
        <p:sp>
          <p:nvSpPr>
            <p:cNvPr id="17496" name="Rectangle 68"/>
            <p:cNvSpPr>
              <a:spLocks noChangeArrowheads="1"/>
            </p:cNvSpPr>
            <p:nvPr/>
          </p:nvSpPr>
          <p:spPr bwMode="auto">
            <a:xfrm>
              <a:off x="960" y="2521"/>
              <a:ext cx="3974" cy="10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97" name="Rectangle 69"/>
            <p:cNvSpPr>
              <a:spLocks noChangeArrowheads="1"/>
            </p:cNvSpPr>
            <p:nvPr/>
          </p:nvSpPr>
          <p:spPr bwMode="auto">
            <a:xfrm>
              <a:off x="960" y="2521"/>
              <a:ext cx="3974" cy="1052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98" name="Line 70"/>
            <p:cNvSpPr>
              <a:spLocks noChangeShapeType="1"/>
            </p:cNvSpPr>
            <p:nvPr/>
          </p:nvSpPr>
          <p:spPr bwMode="auto">
            <a:xfrm>
              <a:off x="960" y="2521"/>
              <a:ext cx="397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99" name="Freeform 71"/>
            <p:cNvSpPr>
              <a:spLocks/>
            </p:cNvSpPr>
            <p:nvPr/>
          </p:nvSpPr>
          <p:spPr bwMode="auto">
            <a:xfrm>
              <a:off x="960" y="2521"/>
              <a:ext cx="3974" cy="1052"/>
            </a:xfrm>
            <a:custGeom>
              <a:avLst/>
              <a:gdLst>
                <a:gd name="T0" fmla="*/ 0 w 619"/>
                <a:gd name="T1" fmla="*/ 1052 h 163"/>
                <a:gd name="T2" fmla="*/ 3974 w 619"/>
                <a:gd name="T3" fmla="*/ 1052 h 163"/>
                <a:gd name="T4" fmla="*/ 3974 w 619"/>
                <a:gd name="T5" fmla="*/ 0 h 1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19" h="163">
                  <a:moveTo>
                    <a:pt x="0" y="163"/>
                  </a:moveTo>
                  <a:lnTo>
                    <a:pt x="619" y="163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0" name="Line 72"/>
            <p:cNvSpPr>
              <a:spLocks noChangeShapeType="1"/>
            </p:cNvSpPr>
            <p:nvPr/>
          </p:nvSpPr>
          <p:spPr bwMode="auto">
            <a:xfrm flipV="1">
              <a:off x="960" y="2521"/>
              <a:ext cx="1" cy="10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1" name="Line 73"/>
            <p:cNvSpPr>
              <a:spLocks noChangeShapeType="1"/>
            </p:cNvSpPr>
            <p:nvPr/>
          </p:nvSpPr>
          <p:spPr bwMode="auto">
            <a:xfrm>
              <a:off x="960" y="3573"/>
              <a:ext cx="397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2" name="Line 74"/>
            <p:cNvSpPr>
              <a:spLocks noChangeShapeType="1"/>
            </p:cNvSpPr>
            <p:nvPr/>
          </p:nvSpPr>
          <p:spPr bwMode="auto">
            <a:xfrm flipV="1">
              <a:off x="960" y="2521"/>
              <a:ext cx="1" cy="10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3" name="Line 75"/>
            <p:cNvSpPr>
              <a:spLocks noChangeShapeType="1"/>
            </p:cNvSpPr>
            <p:nvPr/>
          </p:nvSpPr>
          <p:spPr bwMode="auto">
            <a:xfrm flipV="1">
              <a:off x="960" y="3535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4" name="Line 76"/>
            <p:cNvSpPr>
              <a:spLocks noChangeShapeType="1"/>
            </p:cNvSpPr>
            <p:nvPr/>
          </p:nvSpPr>
          <p:spPr bwMode="auto">
            <a:xfrm>
              <a:off x="960" y="2521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5" name="Rectangle 77"/>
            <p:cNvSpPr>
              <a:spLocks noChangeArrowheads="1"/>
            </p:cNvSpPr>
            <p:nvPr/>
          </p:nvSpPr>
          <p:spPr bwMode="auto">
            <a:xfrm>
              <a:off x="962" y="3599"/>
              <a:ext cx="4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 sz="1000"/>
            </a:p>
          </p:txBody>
        </p:sp>
        <p:sp>
          <p:nvSpPr>
            <p:cNvPr id="17506" name="Line 78"/>
            <p:cNvSpPr>
              <a:spLocks noChangeShapeType="1"/>
            </p:cNvSpPr>
            <p:nvPr/>
          </p:nvSpPr>
          <p:spPr bwMode="auto">
            <a:xfrm flipV="1">
              <a:off x="1358" y="3535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7" name="Line 79"/>
            <p:cNvSpPr>
              <a:spLocks noChangeShapeType="1"/>
            </p:cNvSpPr>
            <p:nvPr/>
          </p:nvSpPr>
          <p:spPr bwMode="auto">
            <a:xfrm>
              <a:off x="1358" y="2521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8" name="Rectangle 80"/>
            <p:cNvSpPr>
              <a:spLocks noChangeArrowheads="1"/>
            </p:cNvSpPr>
            <p:nvPr/>
          </p:nvSpPr>
          <p:spPr bwMode="auto">
            <a:xfrm>
              <a:off x="1339" y="3599"/>
              <a:ext cx="8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20</a:t>
              </a:r>
              <a:endParaRPr lang="en-US" sz="1000"/>
            </a:p>
          </p:txBody>
        </p:sp>
        <p:sp>
          <p:nvSpPr>
            <p:cNvPr id="17509" name="Line 81"/>
            <p:cNvSpPr>
              <a:spLocks noChangeShapeType="1"/>
            </p:cNvSpPr>
            <p:nvPr/>
          </p:nvSpPr>
          <p:spPr bwMode="auto">
            <a:xfrm flipV="1">
              <a:off x="1756" y="3535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0" name="Line 82"/>
            <p:cNvSpPr>
              <a:spLocks noChangeShapeType="1"/>
            </p:cNvSpPr>
            <p:nvPr/>
          </p:nvSpPr>
          <p:spPr bwMode="auto">
            <a:xfrm>
              <a:off x="1756" y="2521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1" name="Rectangle 83"/>
            <p:cNvSpPr>
              <a:spLocks noChangeArrowheads="1"/>
            </p:cNvSpPr>
            <p:nvPr/>
          </p:nvSpPr>
          <p:spPr bwMode="auto">
            <a:xfrm>
              <a:off x="1737" y="3599"/>
              <a:ext cx="8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40</a:t>
              </a:r>
              <a:endParaRPr lang="en-US" sz="1000"/>
            </a:p>
          </p:txBody>
        </p:sp>
        <p:sp>
          <p:nvSpPr>
            <p:cNvPr id="17512" name="Line 84"/>
            <p:cNvSpPr>
              <a:spLocks noChangeShapeType="1"/>
            </p:cNvSpPr>
            <p:nvPr/>
          </p:nvSpPr>
          <p:spPr bwMode="auto">
            <a:xfrm flipV="1">
              <a:off x="2154" y="3535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3" name="Line 85"/>
            <p:cNvSpPr>
              <a:spLocks noChangeShapeType="1"/>
            </p:cNvSpPr>
            <p:nvPr/>
          </p:nvSpPr>
          <p:spPr bwMode="auto">
            <a:xfrm>
              <a:off x="2154" y="2521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4" name="Rectangle 86"/>
            <p:cNvSpPr>
              <a:spLocks noChangeArrowheads="1"/>
            </p:cNvSpPr>
            <p:nvPr/>
          </p:nvSpPr>
          <p:spPr bwMode="auto">
            <a:xfrm>
              <a:off x="2135" y="3599"/>
              <a:ext cx="8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60</a:t>
              </a:r>
              <a:endParaRPr lang="en-US" sz="1000"/>
            </a:p>
          </p:txBody>
        </p:sp>
        <p:sp>
          <p:nvSpPr>
            <p:cNvPr id="17515" name="Line 87"/>
            <p:cNvSpPr>
              <a:spLocks noChangeShapeType="1"/>
            </p:cNvSpPr>
            <p:nvPr/>
          </p:nvSpPr>
          <p:spPr bwMode="auto">
            <a:xfrm flipV="1">
              <a:off x="2552" y="3535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6" name="Line 88"/>
            <p:cNvSpPr>
              <a:spLocks noChangeShapeType="1"/>
            </p:cNvSpPr>
            <p:nvPr/>
          </p:nvSpPr>
          <p:spPr bwMode="auto">
            <a:xfrm>
              <a:off x="2552" y="2521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7" name="Rectangle 89"/>
            <p:cNvSpPr>
              <a:spLocks noChangeArrowheads="1"/>
            </p:cNvSpPr>
            <p:nvPr/>
          </p:nvSpPr>
          <p:spPr bwMode="auto">
            <a:xfrm>
              <a:off x="2533" y="3599"/>
              <a:ext cx="8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80</a:t>
              </a:r>
              <a:endParaRPr lang="en-US" sz="1000"/>
            </a:p>
          </p:txBody>
        </p:sp>
        <p:sp>
          <p:nvSpPr>
            <p:cNvPr id="17518" name="Line 90"/>
            <p:cNvSpPr>
              <a:spLocks noChangeShapeType="1"/>
            </p:cNvSpPr>
            <p:nvPr/>
          </p:nvSpPr>
          <p:spPr bwMode="auto">
            <a:xfrm flipV="1">
              <a:off x="2950" y="3535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9" name="Line 91"/>
            <p:cNvSpPr>
              <a:spLocks noChangeShapeType="1"/>
            </p:cNvSpPr>
            <p:nvPr/>
          </p:nvSpPr>
          <p:spPr bwMode="auto">
            <a:xfrm>
              <a:off x="2950" y="2521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0" name="Rectangle 92"/>
            <p:cNvSpPr>
              <a:spLocks noChangeArrowheads="1"/>
            </p:cNvSpPr>
            <p:nvPr/>
          </p:nvSpPr>
          <p:spPr bwMode="auto">
            <a:xfrm>
              <a:off x="2916" y="3599"/>
              <a:ext cx="13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100</a:t>
              </a:r>
              <a:endParaRPr lang="en-US" sz="1000"/>
            </a:p>
          </p:txBody>
        </p:sp>
        <p:sp>
          <p:nvSpPr>
            <p:cNvPr id="17521" name="Line 93"/>
            <p:cNvSpPr>
              <a:spLocks noChangeShapeType="1"/>
            </p:cNvSpPr>
            <p:nvPr/>
          </p:nvSpPr>
          <p:spPr bwMode="auto">
            <a:xfrm flipV="1">
              <a:off x="3342" y="3535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2" name="Line 94"/>
            <p:cNvSpPr>
              <a:spLocks noChangeShapeType="1"/>
            </p:cNvSpPr>
            <p:nvPr/>
          </p:nvSpPr>
          <p:spPr bwMode="auto">
            <a:xfrm>
              <a:off x="3342" y="2521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3" name="Rectangle 95"/>
            <p:cNvSpPr>
              <a:spLocks noChangeArrowheads="1"/>
            </p:cNvSpPr>
            <p:nvPr/>
          </p:nvSpPr>
          <p:spPr bwMode="auto">
            <a:xfrm>
              <a:off x="3307" y="3599"/>
              <a:ext cx="13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120</a:t>
              </a:r>
              <a:endParaRPr lang="en-US" sz="1000"/>
            </a:p>
          </p:txBody>
        </p:sp>
        <p:sp>
          <p:nvSpPr>
            <p:cNvPr id="17524" name="Line 96"/>
            <p:cNvSpPr>
              <a:spLocks noChangeShapeType="1"/>
            </p:cNvSpPr>
            <p:nvPr/>
          </p:nvSpPr>
          <p:spPr bwMode="auto">
            <a:xfrm flipV="1">
              <a:off x="3740" y="3535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5" name="Line 97"/>
            <p:cNvSpPr>
              <a:spLocks noChangeShapeType="1"/>
            </p:cNvSpPr>
            <p:nvPr/>
          </p:nvSpPr>
          <p:spPr bwMode="auto">
            <a:xfrm>
              <a:off x="3740" y="2521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6" name="Rectangle 98"/>
            <p:cNvSpPr>
              <a:spLocks noChangeArrowheads="1"/>
            </p:cNvSpPr>
            <p:nvPr/>
          </p:nvSpPr>
          <p:spPr bwMode="auto">
            <a:xfrm>
              <a:off x="3705" y="3599"/>
              <a:ext cx="13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140</a:t>
              </a:r>
              <a:endParaRPr lang="en-US" sz="1000"/>
            </a:p>
          </p:txBody>
        </p:sp>
        <p:sp>
          <p:nvSpPr>
            <p:cNvPr id="17527" name="Line 99"/>
            <p:cNvSpPr>
              <a:spLocks noChangeShapeType="1"/>
            </p:cNvSpPr>
            <p:nvPr/>
          </p:nvSpPr>
          <p:spPr bwMode="auto">
            <a:xfrm flipV="1">
              <a:off x="4138" y="3535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8" name="Line 100"/>
            <p:cNvSpPr>
              <a:spLocks noChangeShapeType="1"/>
            </p:cNvSpPr>
            <p:nvPr/>
          </p:nvSpPr>
          <p:spPr bwMode="auto">
            <a:xfrm>
              <a:off x="4138" y="2521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9" name="Rectangle 101"/>
            <p:cNvSpPr>
              <a:spLocks noChangeArrowheads="1"/>
            </p:cNvSpPr>
            <p:nvPr/>
          </p:nvSpPr>
          <p:spPr bwMode="auto">
            <a:xfrm>
              <a:off x="4103" y="3599"/>
              <a:ext cx="13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160</a:t>
              </a:r>
              <a:endParaRPr lang="en-US" sz="1000"/>
            </a:p>
          </p:txBody>
        </p:sp>
        <p:sp>
          <p:nvSpPr>
            <p:cNvPr id="17530" name="Line 102"/>
            <p:cNvSpPr>
              <a:spLocks noChangeShapeType="1"/>
            </p:cNvSpPr>
            <p:nvPr/>
          </p:nvSpPr>
          <p:spPr bwMode="auto">
            <a:xfrm flipV="1">
              <a:off x="4536" y="3535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31" name="Line 103"/>
            <p:cNvSpPr>
              <a:spLocks noChangeShapeType="1"/>
            </p:cNvSpPr>
            <p:nvPr/>
          </p:nvSpPr>
          <p:spPr bwMode="auto">
            <a:xfrm>
              <a:off x="4536" y="2521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32" name="Rectangle 104"/>
            <p:cNvSpPr>
              <a:spLocks noChangeArrowheads="1"/>
            </p:cNvSpPr>
            <p:nvPr/>
          </p:nvSpPr>
          <p:spPr bwMode="auto">
            <a:xfrm>
              <a:off x="4501" y="3599"/>
              <a:ext cx="13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180</a:t>
              </a:r>
              <a:endParaRPr lang="en-US" sz="1000"/>
            </a:p>
          </p:txBody>
        </p:sp>
        <p:sp>
          <p:nvSpPr>
            <p:cNvPr id="17533" name="Line 105"/>
            <p:cNvSpPr>
              <a:spLocks noChangeShapeType="1"/>
            </p:cNvSpPr>
            <p:nvPr/>
          </p:nvSpPr>
          <p:spPr bwMode="auto">
            <a:xfrm flipV="1">
              <a:off x="4934" y="3535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34" name="Line 106"/>
            <p:cNvSpPr>
              <a:spLocks noChangeShapeType="1"/>
            </p:cNvSpPr>
            <p:nvPr/>
          </p:nvSpPr>
          <p:spPr bwMode="auto">
            <a:xfrm>
              <a:off x="4934" y="2521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35" name="Rectangle 107"/>
            <p:cNvSpPr>
              <a:spLocks noChangeArrowheads="1"/>
            </p:cNvSpPr>
            <p:nvPr/>
          </p:nvSpPr>
          <p:spPr bwMode="auto">
            <a:xfrm>
              <a:off x="4899" y="3599"/>
              <a:ext cx="13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200</a:t>
              </a:r>
              <a:endParaRPr lang="en-US" sz="1000"/>
            </a:p>
          </p:txBody>
        </p:sp>
        <p:sp>
          <p:nvSpPr>
            <p:cNvPr id="17536" name="Line 108"/>
            <p:cNvSpPr>
              <a:spLocks noChangeShapeType="1"/>
            </p:cNvSpPr>
            <p:nvPr/>
          </p:nvSpPr>
          <p:spPr bwMode="auto">
            <a:xfrm>
              <a:off x="960" y="3573"/>
              <a:ext cx="3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37" name="Line 109"/>
            <p:cNvSpPr>
              <a:spLocks noChangeShapeType="1"/>
            </p:cNvSpPr>
            <p:nvPr/>
          </p:nvSpPr>
          <p:spPr bwMode="auto">
            <a:xfrm flipH="1">
              <a:off x="4895" y="3573"/>
              <a:ext cx="3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38" name="Rectangle 110"/>
            <p:cNvSpPr>
              <a:spLocks noChangeArrowheads="1"/>
            </p:cNvSpPr>
            <p:nvPr/>
          </p:nvSpPr>
          <p:spPr bwMode="auto">
            <a:xfrm>
              <a:off x="870" y="3522"/>
              <a:ext cx="8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50</a:t>
              </a:r>
              <a:endParaRPr lang="en-US" sz="1000"/>
            </a:p>
          </p:txBody>
        </p:sp>
        <p:sp>
          <p:nvSpPr>
            <p:cNvPr id="17539" name="Line 111"/>
            <p:cNvSpPr>
              <a:spLocks noChangeShapeType="1"/>
            </p:cNvSpPr>
            <p:nvPr/>
          </p:nvSpPr>
          <p:spPr bwMode="auto">
            <a:xfrm>
              <a:off x="960" y="3360"/>
              <a:ext cx="3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40" name="Line 112"/>
            <p:cNvSpPr>
              <a:spLocks noChangeShapeType="1"/>
            </p:cNvSpPr>
            <p:nvPr/>
          </p:nvSpPr>
          <p:spPr bwMode="auto">
            <a:xfrm flipH="1">
              <a:off x="4895" y="3360"/>
              <a:ext cx="3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41" name="Rectangle 113"/>
            <p:cNvSpPr>
              <a:spLocks noChangeArrowheads="1"/>
            </p:cNvSpPr>
            <p:nvPr/>
          </p:nvSpPr>
          <p:spPr bwMode="auto">
            <a:xfrm>
              <a:off x="870" y="3309"/>
              <a:ext cx="8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52</a:t>
              </a:r>
              <a:endParaRPr lang="en-US" sz="1000"/>
            </a:p>
          </p:txBody>
        </p:sp>
        <p:sp>
          <p:nvSpPr>
            <p:cNvPr id="17542" name="Line 114"/>
            <p:cNvSpPr>
              <a:spLocks noChangeShapeType="1"/>
            </p:cNvSpPr>
            <p:nvPr/>
          </p:nvSpPr>
          <p:spPr bwMode="auto">
            <a:xfrm>
              <a:off x="960" y="3154"/>
              <a:ext cx="3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43" name="Line 115"/>
            <p:cNvSpPr>
              <a:spLocks noChangeShapeType="1"/>
            </p:cNvSpPr>
            <p:nvPr/>
          </p:nvSpPr>
          <p:spPr bwMode="auto">
            <a:xfrm flipH="1">
              <a:off x="4895" y="3154"/>
              <a:ext cx="3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44" name="Rectangle 116"/>
            <p:cNvSpPr>
              <a:spLocks noChangeArrowheads="1"/>
            </p:cNvSpPr>
            <p:nvPr/>
          </p:nvSpPr>
          <p:spPr bwMode="auto">
            <a:xfrm>
              <a:off x="870" y="3102"/>
              <a:ext cx="8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54</a:t>
              </a:r>
              <a:endParaRPr lang="en-US" sz="1000"/>
            </a:p>
          </p:txBody>
        </p:sp>
        <p:sp>
          <p:nvSpPr>
            <p:cNvPr id="17545" name="Line 117"/>
            <p:cNvSpPr>
              <a:spLocks noChangeShapeType="1"/>
            </p:cNvSpPr>
            <p:nvPr/>
          </p:nvSpPr>
          <p:spPr bwMode="auto">
            <a:xfrm>
              <a:off x="960" y="2941"/>
              <a:ext cx="3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46" name="Line 118"/>
            <p:cNvSpPr>
              <a:spLocks noChangeShapeType="1"/>
            </p:cNvSpPr>
            <p:nvPr/>
          </p:nvSpPr>
          <p:spPr bwMode="auto">
            <a:xfrm flipH="1">
              <a:off x="4895" y="2941"/>
              <a:ext cx="3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47" name="Rectangle 119"/>
            <p:cNvSpPr>
              <a:spLocks noChangeArrowheads="1"/>
            </p:cNvSpPr>
            <p:nvPr/>
          </p:nvSpPr>
          <p:spPr bwMode="auto">
            <a:xfrm>
              <a:off x="870" y="2889"/>
              <a:ext cx="8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56</a:t>
              </a:r>
              <a:endParaRPr lang="en-US" sz="1000"/>
            </a:p>
          </p:txBody>
        </p:sp>
        <p:sp>
          <p:nvSpPr>
            <p:cNvPr id="17548" name="Line 120"/>
            <p:cNvSpPr>
              <a:spLocks noChangeShapeType="1"/>
            </p:cNvSpPr>
            <p:nvPr/>
          </p:nvSpPr>
          <p:spPr bwMode="auto">
            <a:xfrm>
              <a:off x="960" y="2734"/>
              <a:ext cx="3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49" name="Line 121"/>
            <p:cNvSpPr>
              <a:spLocks noChangeShapeType="1"/>
            </p:cNvSpPr>
            <p:nvPr/>
          </p:nvSpPr>
          <p:spPr bwMode="auto">
            <a:xfrm flipH="1">
              <a:off x="4895" y="2734"/>
              <a:ext cx="3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50" name="Rectangle 122"/>
            <p:cNvSpPr>
              <a:spLocks noChangeArrowheads="1"/>
            </p:cNvSpPr>
            <p:nvPr/>
          </p:nvSpPr>
          <p:spPr bwMode="auto">
            <a:xfrm>
              <a:off x="870" y="2682"/>
              <a:ext cx="8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58</a:t>
              </a:r>
              <a:endParaRPr lang="en-US" sz="1000"/>
            </a:p>
          </p:txBody>
        </p:sp>
        <p:sp>
          <p:nvSpPr>
            <p:cNvPr id="17551" name="Line 123"/>
            <p:cNvSpPr>
              <a:spLocks noChangeShapeType="1"/>
            </p:cNvSpPr>
            <p:nvPr/>
          </p:nvSpPr>
          <p:spPr bwMode="auto">
            <a:xfrm>
              <a:off x="960" y="2521"/>
              <a:ext cx="3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52" name="Line 124"/>
            <p:cNvSpPr>
              <a:spLocks noChangeShapeType="1"/>
            </p:cNvSpPr>
            <p:nvPr/>
          </p:nvSpPr>
          <p:spPr bwMode="auto">
            <a:xfrm flipH="1">
              <a:off x="4895" y="2521"/>
              <a:ext cx="3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53" name="Rectangle 125"/>
            <p:cNvSpPr>
              <a:spLocks noChangeArrowheads="1"/>
            </p:cNvSpPr>
            <p:nvPr/>
          </p:nvSpPr>
          <p:spPr bwMode="auto">
            <a:xfrm>
              <a:off x="870" y="2469"/>
              <a:ext cx="8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60</a:t>
              </a:r>
              <a:endParaRPr lang="en-US" sz="1000"/>
            </a:p>
          </p:txBody>
        </p:sp>
        <p:sp>
          <p:nvSpPr>
            <p:cNvPr id="17554" name="Line 126"/>
            <p:cNvSpPr>
              <a:spLocks noChangeShapeType="1"/>
            </p:cNvSpPr>
            <p:nvPr/>
          </p:nvSpPr>
          <p:spPr bwMode="auto">
            <a:xfrm>
              <a:off x="960" y="2521"/>
              <a:ext cx="397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55" name="Freeform 127"/>
            <p:cNvSpPr>
              <a:spLocks/>
            </p:cNvSpPr>
            <p:nvPr/>
          </p:nvSpPr>
          <p:spPr bwMode="auto">
            <a:xfrm>
              <a:off x="960" y="2521"/>
              <a:ext cx="3974" cy="1052"/>
            </a:xfrm>
            <a:custGeom>
              <a:avLst/>
              <a:gdLst>
                <a:gd name="T0" fmla="*/ 0 w 619"/>
                <a:gd name="T1" fmla="*/ 1052 h 163"/>
                <a:gd name="T2" fmla="*/ 3974 w 619"/>
                <a:gd name="T3" fmla="*/ 1052 h 163"/>
                <a:gd name="T4" fmla="*/ 3974 w 619"/>
                <a:gd name="T5" fmla="*/ 0 h 1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19" h="163">
                  <a:moveTo>
                    <a:pt x="0" y="163"/>
                  </a:moveTo>
                  <a:lnTo>
                    <a:pt x="619" y="163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56" name="Line 128"/>
            <p:cNvSpPr>
              <a:spLocks noChangeShapeType="1"/>
            </p:cNvSpPr>
            <p:nvPr/>
          </p:nvSpPr>
          <p:spPr bwMode="auto">
            <a:xfrm flipV="1">
              <a:off x="960" y="2521"/>
              <a:ext cx="1" cy="10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57" name="Freeform 129"/>
            <p:cNvSpPr>
              <a:spLocks/>
            </p:cNvSpPr>
            <p:nvPr/>
          </p:nvSpPr>
          <p:spPr bwMode="auto">
            <a:xfrm>
              <a:off x="960" y="2624"/>
              <a:ext cx="3974" cy="949"/>
            </a:xfrm>
            <a:custGeom>
              <a:avLst/>
              <a:gdLst>
                <a:gd name="T0" fmla="*/ 57 w 3974"/>
                <a:gd name="T1" fmla="*/ 949 h 949"/>
                <a:gd name="T2" fmla="*/ 122 w 3974"/>
                <a:gd name="T3" fmla="*/ 949 h 949"/>
                <a:gd name="T4" fmla="*/ 186 w 3974"/>
                <a:gd name="T5" fmla="*/ 949 h 949"/>
                <a:gd name="T6" fmla="*/ 250 w 3974"/>
                <a:gd name="T7" fmla="*/ 949 h 949"/>
                <a:gd name="T8" fmla="*/ 314 w 3974"/>
                <a:gd name="T9" fmla="*/ 949 h 949"/>
                <a:gd name="T10" fmla="*/ 378 w 3974"/>
                <a:gd name="T11" fmla="*/ 949 h 949"/>
                <a:gd name="T12" fmla="*/ 443 w 3974"/>
                <a:gd name="T13" fmla="*/ 949 h 949"/>
                <a:gd name="T14" fmla="*/ 500 w 3974"/>
                <a:gd name="T15" fmla="*/ 26 h 949"/>
                <a:gd name="T16" fmla="*/ 565 w 3974"/>
                <a:gd name="T17" fmla="*/ 32 h 949"/>
                <a:gd name="T18" fmla="*/ 629 w 3974"/>
                <a:gd name="T19" fmla="*/ 45 h 949"/>
                <a:gd name="T20" fmla="*/ 693 w 3974"/>
                <a:gd name="T21" fmla="*/ 52 h 949"/>
                <a:gd name="T22" fmla="*/ 757 w 3974"/>
                <a:gd name="T23" fmla="*/ 52 h 949"/>
                <a:gd name="T24" fmla="*/ 821 w 3974"/>
                <a:gd name="T25" fmla="*/ 26 h 949"/>
                <a:gd name="T26" fmla="*/ 886 w 3974"/>
                <a:gd name="T27" fmla="*/ 0 h 949"/>
                <a:gd name="T28" fmla="*/ 950 w 3974"/>
                <a:gd name="T29" fmla="*/ 0 h 949"/>
                <a:gd name="T30" fmla="*/ 1014 w 3974"/>
                <a:gd name="T31" fmla="*/ 7 h 949"/>
                <a:gd name="T32" fmla="*/ 1078 w 3974"/>
                <a:gd name="T33" fmla="*/ 13 h 949"/>
                <a:gd name="T34" fmla="*/ 1142 w 3974"/>
                <a:gd name="T35" fmla="*/ 19 h 949"/>
                <a:gd name="T36" fmla="*/ 1207 w 3974"/>
                <a:gd name="T37" fmla="*/ 32 h 949"/>
                <a:gd name="T38" fmla="*/ 1271 w 3974"/>
                <a:gd name="T39" fmla="*/ 45 h 949"/>
                <a:gd name="T40" fmla="*/ 1335 w 3974"/>
                <a:gd name="T41" fmla="*/ 58 h 949"/>
                <a:gd name="T42" fmla="*/ 1399 w 3974"/>
                <a:gd name="T43" fmla="*/ 71 h 949"/>
                <a:gd name="T44" fmla="*/ 1463 w 3974"/>
                <a:gd name="T45" fmla="*/ 84 h 949"/>
                <a:gd name="T46" fmla="*/ 1528 w 3974"/>
                <a:gd name="T47" fmla="*/ 97 h 949"/>
                <a:gd name="T48" fmla="*/ 1592 w 3974"/>
                <a:gd name="T49" fmla="*/ 103 h 949"/>
                <a:gd name="T50" fmla="*/ 1656 w 3974"/>
                <a:gd name="T51" fmla="*/ 116 h 949"/>
                <a:gd name="T52" fmla="*/ 1720 w 3974"/>
                <a:gd name="T53" fmla="*/ 123 h 949"/>
                <a:gd name="T54" fmla="*/ 1784 w 3974"/>
                <a:gd name="T55" fmla="*/ 129 h 949"/>
                <a:gd name="T56" fmla="*/ 1849 w 3974"/>
                <a:gd name="T57" fmla="*/ 136 h 949"/>
                <a:gd name="T58" fmla="*/ 1913 w 3974"/>
                <a:gd name="T59" fmla="*/ 136 h 949"/>
                <a:gd name="T60" fmla="*/ 1977 w 3974"/>
                <a:gd name="T61" fmla="*/ 142 h 949"/>
                <a:gd name="T62" fmla="*/ 2041 w 3974"/>
                <a:gd name="T63" fmla="*/ 142 h 949"/>
                <a:gd name="T64" fmla="*/ 2105 w 3974"/>
                <a:gd name="T65" fmla="*/ 142 h 949"/>
                <a:gd name="T66" fmla="*/ 2170 w 3974"/>
                <a:gd name="T67" fmla="*/ 142 h 949"/>
                <a:gd name="T68" fmla="*/ 2234 w 3974"/>
                <a:gd name="T69" fmla="*/ 136 h 949"/>
                <a:gd name="T70" fmla="*/ 2298 w 3974"/>
                <a:gd name="T71" fmla="*/ 136 h 949"/>
                <a:gd name="T72" fmla="*/ 2362 w 3974"/>
                <a:gd name="T73" fmla="*/ 136 h 949"/>
                <a:gd name="T74" fmla="*/ 2426 w 3974"/>
                <a:gd name="T75" fmla="*/ 129 h 949"/>
                <a:gd name="T76" fmla="*/ 2491 w 3974"/>
                <a:gd name="T77" fmla="*/ 129 h 949"/>
                <a:gd name="T78" fmla="*/ 2555 w 3974"/>
                <a:gd name="T79" fmla="*/ 123 h 949"/>
                <a:gd name="T80" fmla="*/ 2619 w 3974"/>
                <a:gd name="T81" fmla="*/ 123 h 949"/>
                <a:gd name="T82" fmla="*/ 2683 w 3974"/>
                <a:gd name="T83" fmla="*/ 116 h 949"/>
                <a:gd name="T84" fmla="*/ 2747 w 3974"/>
                <a:gd name="T85" fmla="*/ 116 h 949"/>
                <a:gd name="T86" fmla="*/ 2812 w 3974"/>
                <a:gd name="T87" fmla="*/ 110 h 949"/>
                <a:gd name="T88" fmla="*/ 2876 w 3974"/>
                <a:gd name="T89" fmla="*/ 110 h 949"/>
                <a:gd name="T90" fmla="*/ 2940 w 3974"/>
                <a:gd name="T91" fmla="*/ 110 h 949"/>
                <a:gd name="T92" fmla="*/ 3004 w 3974"/>
                <a:gd name="T93" fmla="*/ 103 h 949"/>
                <a:gd name="T94" fmla="*/ 3068 w 3974"/>
                <a:gd name="T95" fmla="*/ 103 h 949"/>
                <a:gd name="T96" fmla="*/ 3133 w 3974"/>
                <a:gd name="T97" fmla="*/ 103 h 949"/>
                <a:gd name="T98" fmla="*/ 3197 w 3974"/>
                <a:gd name="T99" fmla="*/ 103 h 949"/>
                <a:gd name="T100" fmla="*/ 3261 w 3974"/>
                <a:gd name="T101" fmla="*/ 103 h 949"/>
                <a:gd name="T102" fmla="*/ 3325 w 3974"/>
                <a:gd name="T103" fmla="*/ 103 h 949"/>
                <a:gd name="T104" fmla="*/ 3389 w 3974"/>
                <a:gd name="T105" fmla="*/ 103 h 949"/>
                <a:gd name="T106" fmla="*/ 3454 w 3974"/>
                <a:gd name="T107" fmla="*/ 103 h 949"/>
                <a:gd name="T108" fmla="*/ 3518 w 3974"/>
                <a:gd name="T109" fmla="*/ 103 h 949"/>
                <a:gd name="T110" fmla="*/ 3582 w 3974"/>
                <a:gd name="T111" fmla="*/ 103 h 949"/>
                <a:gd name="T112" fmla="*/ 3646 w 3974"/>
                <a:gd name="T113" fmla="*/ 103 h 949"/>
                <a:gd name="T114" fmla="*/ 3710 w 3974"/>
                <a:gd name="T115" fmla="*/ 103 h 949"/>
                <a:gd name="T116" fmla="*/ 3775 w 3974"/>
                <a:gd name="T117" fmla="*/ 103 h 949"/>
                <a:gd name="T118" fmla="*/ 3839 w 3974"/>
                <a:gd name="T119" fmla="*/ 103 h 949"/>
                <a:gd name="T120" fmla="*/ 3903 w 3974"/>
                <a:gd name="T121" fmla="*/ 103 h 949"/>
                <a:gd name="T122" fmla="*/ 3967 w 3974"/>
                <a:gd name="T123" fmla="*/ 103 h 94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974" h="949">
                  <a:moveTo>
                    <a:pt x="0" y="949"/>
                  </a:moveTo>
                  <a:lnTo>
                    <a:pt x="6" y="949"/>
                  </a:lnTo>
                  <a:lnTo>
                    <a:pt x="13" y="949"/>
                  </a:lnTo>
                  <a:lnTo>
                    <a:pt x="19" y="949"/>
                  </a:lnTo>
                  <a:lnTo>
                    <a:pt x="25" y="949"/>
                  </a:lnTo>
                  <a:lnTo>
                    <a:pt x="32" y="949"/>
                  </a:lnTo>
                  <a:lnTo>
                    <a:pt x="38" y="949"/>
                  </a:lnTo>
                  <a:lnTo>
                    <a:pt x="45" y="949"/>
                  </a:lnTo>
                  <a:lnTo>
                    <a:pt x="51" y="949"/>
                  </a:lnTo>
                  <a:lnTo>
                    <a:pt x="57" y="949"/>
                  </a:lnTo>
                  <a:lnTo>
                    <a:pt x="64" y="949"/>
                  </a:lnTo>
                  <a:lnTo>
                    <a:pt x="70" y="949"/>
                  </a:lnTo>
                  <a:lnTo>
                    <a:pt x="77" y="949"/>
                  </a:lnTo>
                  <a:lnTo>
                    <a:pt x="83" y="949"/>
                  </a:lnTo>
                  <a:lnTo>
                    <a:pt x="90" y="949"/>
                  </a:lnTo>
                  <a:lnTo>
                    <a:pt x="96" y="949"/>
                  </a:lnTo>
                  <a:lnTo>
                    <a:pt x="102" y="949"/>
                  </a:lnTo>
                  <a:lnTo>
                    <a:pt x="109" y="949"/>
                  </a:lnTo>
                  <a:lnTo>
                    <a:pt x="115" y="949"/>
                  </a:lnTo>
                  <a:lnTo>
                    <a:pt x="122" y="949"/>
                  </a:lnTo>
                  <a:lnTo>
                    <a:pt x="128" y="949"/>
                  </a:lnTo>
                  <a:lnTo>
                    <a:pt x="135" y="949"/>
                  </a:lnTo>
                  <a:lnTo>
                    <a:pt x="141" y="949"/>
                  </a:lnTo>
                  <a:lnTo>
                    <a:pt x="147" y="949"/>
                  </a:lnTo>
                  <a:lnTo>
                    <a:pt x="154" y="949"/>
                  </a:lnTo>
                  <a:lnTo>
                    <a:pt x="160" y="949"/>
                  </a:lnTo>
                  <a:lnTo>
                    <a:pt x="167" y="949"/>
                  </a:lnTo>
                  <a:lnTo>
                    <a:pt x="173" y="949"/>
                  </a:lnTo>
                  <a:lnTo>
                    <a:pt x="179" y="949"/>
                  </a:lnTo>
                  <a:lnTo>
                    <a:pt x="186" y="949"/>
                  </a:lnTo>
                  <a:lnTo>
                    <a:pt x="192" y="949"/>
                  </a:lnTo>
                  <a:lnTo>
                    <a:pt x="199" y="949"/>
                  </a:lnTo>
                  <a:lnTo>
                    <a:pt x="205" y="949"/>
                  </a:lnTo>
                  <a:lnTo>
                    <a:pt x="212" y="949"/>
                  </a:lnTo>
                  <a:lnTo>
                    <a:pt x="218" y="949"/>
                  </a:lnTo>
                  <a:lnTo>
                    <a:pt x="224" y="949"/>
                  </a:lnTo>
                  <a:lnTo>
                    <a:pt x="231" y="949"/>
                  </a:lnTo>
                  <a:lnTo>
                    <a:pt x="237" y="949"/>
                  </a:lnTo>
                  <a:lnTo>
                    <a:pt x="244" y="949"/>
                  </a:lnTo>
                  <a:lnTo>
                    <a:pt x="250" y="949"/>
                  </a:lnTo>
                  <a:lnTo>
                    <a:pt x="256" y="949"/>
                  </a:lnTo>
                  <a:lnTo>
                    <a:pt x="263" y="949"/>
                  </a:lnTo>
                  <a:lnTo>
                    <a:pt x="269" y="949"/>
                  </a:lnTo>
                  <a:lnTo>
                    <a:pt x="276" y="949"/>
                  </a:lnTo>
                  <a:lnTo>
                    <a:pt x="282" y="949"/>
                  </a:lnTo>
                  <a:lnTo>
                    <a:pt x="289" y="949"/>
                  </a:lnTo>
                  <a:lnTo>
                    <a:pt x="295" y="949"/>
                  </a:lnTo>
                  <a:lnTo>
                    <a:pt x="301" y="949"/>
                  </a:lnTo>
                  <a:lnTo>
                    <a:pt x="308" y="949"/>
                  </a:lnTo>
                  <a:lnTo>
                    <a:pt x="314" y="949"/>
                  </a:lnTo>
                  <a:lnTo>
                    <a:pt x="321" y="949"/>
                  </a:lnTo>
                  <a:lnTo>
                    <a:pt x="327" y="949"/>
                  </a:lnTo>
                  <a:lnTo>
                    <a:pt x="334" y="949"/>
                  </a:lnTo>
                  <a:lnTo>
                    <a:pt x="340" y="949"/>
                  </a:lnTo>
                  <a:lnTo>
                    <a:pt x="346" y="949"/>
                  </a:lnTo>
                  <a:lnTo>
                    <a:pt x="353" y="949"/>
                  </a:lnTo>
                  <a:lnTo>
                    <a:pt x="359" y="949"/>
                  </a:lnTo>
                  <a:lnTo>
                    <a:pt x="366" y="949"/>
                  </a:lnTo>
                  <a:lnTo>
                    <a:pt x="372" y="949"/>
                  </a:lnTo>
                  <a:lnTo>
                    <a:pt x="378" y="949"/>
                  </a:lnTo>
                  <a:lnTo>
                    <a:pt x="385" y="949"/>
                  </a:lnTo>
                  <a:lnTo>
                    <a:pt x="391" y="949"/>
                  </a:lnTo>
                  <a:lnTo>
                    <a:pt x="398" y="949"/>
                  </a:lnTo>
                  <a:lnTo>
                    <a:pt x="404" y="949"/>
                  </a:lnTo>
                  <a:lnTo>
                    <a:pt x="411" y="949"/>
                  </a:lnTo>
                  <a:lnTo>
                    <a:pt x="417" y="949"/>
                  </a:lnTo>
                  <a:lnTo>
                    <a:pt x="423" y="949"/>
                  </a:lnTo>
                  <a:lnTo>
                    <a:pt x="430" y="949"/>
                  </a:lnTo>
                  <a:lnTo>
                    <a:pt x="436" y="949"/>
                  </a:lnTo>
                  <a:lnTo>
                    <a:pt x="443" y="949"/>
                  </a:lnTo>
                  <a:lnTo>
                    <a:pt x="449" y="949"/>
                  </a:lnTo>
                  <a:lnTo>
                    <a:pt x="456" y="949"/>
                  </a:lnTo>
                  <a:lnTo>
                    <a:pt x="462" y="949"/>
                  </a:lnTo>
                  <a:lnTo>
                    <a:pt x="468" y="949"/>
                  </a:lnTo>
                  <a:lnTo>
                    <a:pt x="475" y="949"/>
                  </a:lnTo>
                  <a:lnTo>
                    <a:pt x="475" y="26"/>
                  </a:lnTo>
                  <a:lnTo>
                    <a:pt x="481" y="26"/>
                  </a:lnTo>
                  <a:lnTo>
                    <a:pt x="488" y="26"/>
                  </a:lnTo>
                  <a:lnTo>
                    <a:pt x="494" y="26"/>
                  </a:lnTo>
                  <a:lnTo>
                    <a:pt x="500" y="26"/>
                  </a:lnTo>
                  <a:lnTo>
                    <a:pt x="507" y="26"/>
                  </a:lnTo>
                  <a:lnTo>
                    <a:pt x="513" y="26"/>
                  </a:lnTo>
                  <a:lnTo>
                    <a:pt x="520" y="32"/>
                  </a:lnTo>
                  <a:lnTo>
                    <a:pt x="526" y="32"/>
                  </a:lnTo>
                  <a:lnTo>
                    <a:pt x="533" y="32"/>
                  </a:lnTo>
                  <a:lnTo>
                    <a:pt x="539" y="32"/>
                  </a:lnTo>
                  <a:lnTo>
                    <a:pt x="545" y="32"/>
                  </a:lnTo>
                  <a:lnTo>
                    <a:pt x="552" y="32"/>
                  </a:lnTo>
                  <a:lnTo>
                    <a:pt x="558" y="32"/>
                  </a:lnTo>
                  <a:lnTo>
                    <a:pt x="565" y="32"/>
                  </a:lnTo>
                  <a:lnTo>
                    <a:pt x="571" y="39"/>
                  </a:lnTo>
                  <a:lnTo>
                    <a:pt x="577" y="39"/>
                  </a:lnTo>
                  <a:lnTo>
                    <a:pt x="584" y="39"/>
                  </a:lnTo>
                  <a:lnTo>
                    <a:pt x="590" y="39"/>
                  </a:lnTo>
                  <a:lnTo>
                    <a:pt x="597" y="39"/>
                  </a:lnTo>
                  <a:lnTo>
                    <a:pt x="603" y="39"/>
                  </a:lnTo>
                  <a:lnTo>
                    <a:pt x="610" y="39"/>
                  </a:lnTo>
                  <a:lnTo>
                    <a:pt x="616" y="39"/>
                  </a:lnTo>
                  <a:lnTo>
                    <a:pt x="622" y="39"/>
                  </a:lnTo>
                  <a:lnTo>
                    <a:pt x="629" y="45"/>
                  </a:lnTo>
                  <a:lnTo>
                    <a:pt x="635" y="45"/>
                  </a:lnTo>
                  <a:lnTo>
                    <a:pt x="642" y="45"/>
                  </a:lnTo>
                  <a:lnTo>
                    <a:pt x="648" y="45"/>
                  </a:lnTo>
                  <a:lnTo>
                    <a:pt x="655" y="45"/>
                  </a:lnTo>
                  <a:lnTo>
                    <a:pt x="661" y="45"/>
                  </a:lnTo>
                  <a:lnTo>
                    <a:pt x="667" y="45"/>
                  </a:lnTo>
                  <a:lnTo>
                    <a:pt x="674" y="45"/>
                  </a:lnTo>
                  <a:lnTo>
                    <a:pt x="680" y="45"/>
                  </a:lnTo>
                  <a:lnTo>
                    <a:pt x="687" y="45"/>
                  </a:lnTo>
                  <a:lnTo>
                    <a:pt x="693" y="52"/>
                  </a:lnTo>
                  <a:lnTo>
                    <a:pt x="699" y="52"/>
                  </a:lnTo>
                  <a:lnTo>
                    <a:pt x="706" y="52"/>
                  </a:lnTo>
                  <a:lnTo>
                    <a:pt x="712" y="52"/>
                  </a:lnTo>
                  <a:lnTo>
                    <a:pt x="719" y="52"/>
                  </a:lnTo>
                  <a:lnTo>
                    <a:pt x="725" y="52"/>
                  </a:lnTo>
                  <a:lnTo>
                    <a:pt x="732" y="52"/>
                  </a:lnTo>
                  <a:lnTo>
                    <a:pt x="738" y="52"/>
                  </a:lnTo>
                  <a:lnTo>
                    <a:pt x="744" y="52"/>
                  </a:lnTo>
                  <a:lnTo>
                    <a:pt x="751" y="52"/>
                  </a:lnTo>
                  <a:lnTo>
                    <a:pt x="757" y="52"/>
                  </a:lnTo>
                  <a:lnTo>
                    <a:pt x="764" y="58"/>
                  </a:lnTo>
                  <a:lnTo>
                    <a:pt x="770" y="58"/>
                  </a:lnTo>
                  <a:lnTo>
                    <a:pt x="777" y="58"/>
                  </a:lnTo>
                  <a:lnTo>
                    <a:pt x="783" y="58"/>
                  </a:lnTo>
                  <a:lnTo>
                    <a:pt x="789" y="58"/>
                  </a:lnTo>
                  <a:lnTo>
                    <a:pt x="796" y="52"/>
                  </a:lnTo>
                  <a:lnTo>
                    <a:pt x="802" y="45"/>
                  </a:lnTo>
                  <a:lnTo>
                    <a:pt x="809" y="39"/>
                  </a:lnTo>
                  <a:lnTo>
                    <a:pt x="815" y="32"/>
                  </a:lnTo>
                  <a:lnTo>
                    <a:pt x="821" y="26"/>
                  </a:lnTo>
                  <a:lnTo>
                    <a:pt x="828" y="26"/>
                  </a:lnTo>
                  <a:lnTo>
                    <a:pt x="834" y="19"/>
                  </a:lnTo>
                  <a:lnTo>
                    <a:pt x="841" y="13"/>
                  </a:lnTo>
                  <a:lnTo>
                    <a:pt x="847" y="13"/>
                  </a:lnTo>
                  <a:lnTo>
                    <a:pt x="854" y="13"/>
                  </a:lnTo>
                  <a:lnTo>
                    <a:pt x="860" y="7"/>
                  </a:lnTo>
                  <a:lnTo>
                    <a:pt x="866" y="7"/>
                  </a:lnTo>
                  <a:lnTo>
                    <a:pt x="873" y="7"/>
                  </a:lnTo>
                  <a:lnTo>
                    <a:pt x="879" y="0"/>
                  </a:lnTo>
                  <a:lnTo>
                    <a:pt x="886" y="0"/>
                  </a:lnTo>
                  <a:lnTo>
                    <a:pt x="892" y="0"/>
                  </a:lnTo>
                  <a:lnTo>
                    <a:pt x="898" y="0"/>
                  </a:lnTo>
                  <a:lnTo>
                    <a:pt x="905" y="0"/>
                  </a:lnTo>
                  <a:lnTo>
                    <a:pt x="911" y="0"/>
                  </a:lnTo>
                  <a:lnTo>
                    <a:pt x="918" y="0"/>
                  </a:lnTo>
                  <a:lnTo>
                    <a:pt x="924" y="0"/>
                  </a:lnTo>
                  <a:lnTo>
                    <a:pt x="931" y="0"/>
                  </a:lnTo>
                  <a:lnTo>
                    <a:pt x="937" y="0"/>
                  </a:lnTo>
                  <a:lnTo>
                    <a:pt x="943" y="0"/>
                  </a:lnTo>
                  <a:lnTo>
                    <a:pt x="950" y="0"/>
                  </a:lnTo>
                  <a:lnTo>
                    <a:pt x="956" y="0"/>
                  </a:lnTo>
                  <a:lnTo>
                    <a:pt x="963" y="0"/>
                  </a:lnTo>
                  <a:lnTo>
                    <a:pt x="969" y="0"/>
                  </a:lnTo>
                  <a:lnTo>
                    <a:pt x="976" y="0"/>
                  </a:lnTo>
                  <a:lnTo>
                    <a:pt x="982" y="0"/>
                  </a:lnTo>
                  <a:lnTo>
                    <a:pt x="988" y="7"/>
                  </a:lnTo>
                  <a:lnTo>
                    <a:pt x="995" y="7"/>
                  </a:lnTo>
                  <a:lnTo>
                    <a:pt x="1001" y="7"/>
                  </a:lnTo>
                  <a:lnTo>
                    <a:pt x="1008" y="7"/>
                  </a:lnTo>
                  <a:lnTo>
                    <a:pt x="1014" y="7"/>
                  </a:lnTo>
                  <a:lnTo>
                    <a:pt x="1020" y="7"/>
                  </a:lnTo>
                  <a:lnTo>
                    <a:pt x="1027" y="7"/>
                  </a:lnTo>
                  <a:lnTo>
                    <a:pt x="1033" y="7"/>
                  </a:lnTo>
                  <a:lnTo>
                    <a:pt x="1040" y="7"/>
                  </a:lnTo>
                  <a:lnTo>
                    <a:pt x="1046" y="7"/>
                  </a:lnTo>
                  <a:lnTo>
                    <a:pt x="1053" y="13"/>
                  </a:lnTo>
                  <a:lnTo>
                    <a:pt x="1059" y="13"/>
                  </a:lnTo>
                  <a:lnTo>
                    <a:pt x="1065" y="13"/>
                  </a:lnTo>
                  <a:lnTo>
                    <a:pt x="1072" y="13"/>
                  </a:lnTo>
                  <a:lnTo>
                    <a:pt x="1078" y="13"/>
                  </a:lnTo>
                  <a:lnTo>
                    <a:pt x="1085" y="13"/>
                  </a:lnTo>
                  <a:lnTo>
                    <a:pt x="1091" y="13"/>
                  </a:lnTo>
                  <a:lnTo>
                    <a:pt x="1098" y="13"/>
                  </a:lnTo>
                  <a:lnTo>
                    <a:pt x="1104" y="19"/>
                  </a:lnTo>
                  <a:lnTo>
                    <a:pt x="1110" y="19"/>
                  </a:lnTo>
                  <a:lnTo>
                    <a:pt x="1117" y="19"/>
                  </a:lnTo>
                  <a:lnTo>
                    <a:pt x="1123" y="19"/>
                  </a:lnTo>
                  <a:lnTo>
                    <a:pt x="1130" y="19"/>
                  </a:lnTo>
                  <a:lnTo>
                    <a:pt x="1136" y="19"/>
                  </a:lnTo>
                  <a:lnTo>
                    <a:pt x="1142" y="19"/>
                  </a:lnTo>
                  <a:lnTo>
                    <a:pt x="1149" y="19"/>
                  </a:lnTo>
                  <a:lnTo>
                    <a:pt x="1155" y="26"/>
                  </a:lnTo>
                  <a:lnTo>
                    <a:pt x="1162" y="26"/>
                  </a:lnTo>
                  <a:lnTo>
                    <a:pt x="1168" y="26"/>
                  </a:lnTo>
                  <a:lnTo>
                    <a:pt x="1175" y="26"/>
                  </a:lnTo>
                  <a:lnTo>
                    <a:pt x="1181" y="26"/>
                  </a:lnTo>
                  <a:lnTo>
                    <a:pt x="1187" y="26"/>
                  </a:lnTo>
                  <a:lnTo>
                    <a:pt x="1194" y="32"/>
                  </a:lnTo>
                  <a:lnTo>
                    <a:pt x="1200" y="32"/>
                  </a:lnTo>
                  <a:lnTo>
                    <a:pt x="1207" y="32"/>
                  </a:lnTo>
                  <a:lnTo>
                    <a:pt x="1213" y="32"/>
                  </a:lnTo>
                  <a:lnTo>
                    <a:pt x="1219" y="32"/>
                  </a:lnTo>
                  <a:lnTo>
                    <a:pt x="1226" y="32"/>
                  </a:lnTo>
                  <a:lnTo>
                    <a:pt x="1232" y="39"/>
                  </a:lnTo>
                  <a:lnTo>
                    <a:pt x="1239" y="39"/>
                  </a:lnTo>
                  <a:lnTo>
                    <a:pt x="1245" y="39"/>
                  </a:lnTo>
                  <a:lnTo>
                    <a:pt x="1252" y="39"/>
                  </a:lnTo>
                  <a:lnTo>
                    <a:pt x="1258" y="39"/>
                  </a:lnTo>
                  <a:lnTo>
                    <a:pt x="1264" y="45"/>
                  </a:lnTo>
                  <a:lnTo>
                    <a:pt x="1271" y="45"/>
                  </a:lnTo>
                  <a:lnTo>
                    <a:pt x="1277" y="45"/>
                  </a:lnTo>
                  <a:lnTo>
                    <a:pt x="1284" y="45"/>
                  </a:lnTo>
                  <a:lnTo>
                    <a:pt x="1290" y="45"/>
                  </a:lnTo>
                  <a:lnTo>
                    <a:pt x="1297" y="52"/>
                  </a:lnTo>
                  <a:lnTo>
                    <a:pt x="1303" y="52"/>
                  </a:lnTo>
                  <a:lnTo>
                    <a:pt x="1309" y="52"/>
                  </a:lnTo>
                  <a:lnTo>
                    <a:pt x="1316" y="52"/>
                  </a:lnTo>
                  <a:lnTo>
                    <a:pt x="1322" y="52"/>
                  </a:lnTo>
                  <a:lnTo>
                    <a:pt x="1329" y="58"/>
                  </a:lnTo>
                  <a:lnTo>
                    <a:pt x="1335" y="58"/>
                  </a:lnTo>
                  <a:lnTo>
                    <a:pt x="1341" y="58"/>
                  </a:lnTo>
                  <a:lnTo>
                    <a:pt x="1348" y="58"/>
                  </a:lnTo>
                  <a:lnTo>
                    <a:pt x="1354" y="58"/>
                  </a:lnTo>
                  <a:lnTo>
                    <a:pt x="1361" y="65"/>
                  </a:lnTo>
                  <a:lnTo>
                    <a:pt x="1367" y="65"/>
                  </a:lnTo>
                  <a:lnTo>
                    <a:pt x="1374" y="65"/>
                  </a:lnTo>
                  <a:lnTo>
                    <a:pt x="1380" y="65"/>
                  </a:lnTo>
                  <a:lnTo>
                    <a:pt x="1386" y="65"/>
                  </a:lnTo>
                  <a:lnTo>
                    <a:pt x="1393" y="71"/>
                  </a:lnTo>
                  <a:lnTo>
                    <a:pt x="1399" y="71"/>
                  </a:lnTo>
                  <a:lnTo>
                    <a:pt x="1406" y="71"/>
                  </a:lnTo>
                  <a:lnTo>
                    <a:pt x="1412" y="71"/>
                  </a:lnTo>
                  <a:lnTo>
                    <a:pt x="1419" y="71"/>
                  </a:lnTo>
                  <a:lnTo>
                    <a:pt x="1425" y="78"/>
                  </a:lnTo>
                  <a:lnTo>
                    <a:pt x="1431" y="78"/>
                  </a:lnTo>
                  <a:lnTo>
                    <a:pt x="1438" y="78"/>
                  </a:lnTo>
                  <a:lnTo>
                    <a:pt x="1444" y="78"/>
                  </a:lnTo>
                  <a:lnTo>
                    <a:pt x="1451" y="78"/>
                  </a:lnTo>
                  <a:lnTo>
                    <a:pt x="1457" y="84"/>
                  </a:lnTo>
                  <a:lnTo>
                    <a:pt x="1463" y="84"/>
                  </a:lnTo>
                  <a:lnTo>
                    <a:pt x="1470" y="84"/>
                  </a:lnTo>
                  <a:lnTo>
                    <a:pt x="1476" y="84"/>
                  </a:lnTo>
                  <a:lnTo>
                    <a:pt x="1483" y="84"/>
                  </a:lnTo>
                  <a:lnTo>
                    <a:pt x="1489" y="91"/>
                  </a:lnTo>
                  <a:lnTo>
                    <a:pt x="1496" y="91"/>
                  </a:lnTo>
                  <a:lnTo>
                    <a:pt x="1502" y="91"/>
                  </a:lnTo>
                  <a:lnTo>
                    <a:pt x="1508" y="91"/>
                  </a:lnTo>
                  <a:lnTo>
                    <a:pt x="1515" y="91"/>
                  </a:lnTo>
                  <a:lnTo>
                    <a:pt x="1521" y="91"/>
                  </a:lnTo>
                  <a:lnTo>
                    <a:pt x="1528" y="97"/>
                  </a:lnTo>
                  <a:lnTo>
                    <a:pt x="1534" y="97"/>
                  </a:lnTo>
                  <a:lnTo>
                    <a:pt x="1540" y="97"/>
                  </a:lnTo>
                  <a:lnTo>
                    <a:pt x="1547" y="97"/>
                  </a:lnTo>
                  <a:lnTo>
                    <a:pt x="1553" y="97"/>
                  </a:lnTo>
                  <a:lnTo>
                    <a:pt x="1560" y="97"/>
                  </a:lnTo>
                  <a:lnTo>
                    <a:pt x="1566" y="103"/>
                  </a:lnTo>
                  <a:lnTo>
                    <a:pt x="1573" y="103"/>
                  </a:lnTo>
                  <a:lnTo>
                    <a:pt x="1579" y="103"/>
                  </a:lnTo>
                  <a:lnTo>
                    <a:pt x="1585" y="103"/>
                  </a:lnTo>
                  <a:lnTo>
                    <a:pt x="1592" y="103"/>
                  </a:lnTo>
                  <a:lnTo>
                    <a:pt x="1598" y="103"/>
                  </a:lnTo>
                  <a:lnTo>
                    <a:pt x="1605" y="110"/>
                  </a:lnTo>
                  <a:lnTo>
                    <a:pt x="1611" y="110"/>
                  </a:lnTo>
                  <a:lnTo>
                    <a:pt x="1618" y="110"/>
                  </a:lnTo>
                  <a:lnTo>
                    <a:pt x="1624" y="110"/>
                  </a:lnTo>
                  <a:lnTo>
                    <a:pt x="1630" y="110"/>
                  </a:lnTo>
                  <a:lnTo>
                    <a:pt x="1637" y="110"/>
                  </a:lnTo>
                  <a:lnTo>
                    <a:pt x="1643" y="110"/>
                  </a:lnTo>
                  <a:lnTo>
                    <a:pt x="1650" y="116"/>
                  </a:lnTo>
                  <a:lnTo>
                    <a:pt x="1656" y="116"/>
                  </a:lnTo>
                  <a:lnTo>
                    <a:pt x="1662" y="116"/>
                  </a:lnTo>
                  <a:lnTo>
                    <a:pt x="1669" y="116"/>
                  </a:lnTo>
                  <a:lnTo>
                    <a:pt x="1675" y="116"/>
                  </a:lnTo>
                  <a:lnTo>
                    <a:pt x="1682" y="116"/>
                  </a:lnTo>
                  <a:lnTo>
                    <a:pt x="1688" y="116"/>
                  </a:lnTo>
                  <a:lnTo>
                    <a:pt x="1695" y="116"/>
                  </a:lnTo>
                  <a:lnTo>
                    <a:pt x="1701" y="123"/>
                  </a:lnTo>
                  <a:lnTo>
                    <a:pt x="1707" y="123"/>
                  </a:lnTo>
                  <a:lnTo>
                    <a:pt x="1714" y="123"/>
                  </a:lnTo>
                  <a:lnTo>
                    <a:pt x="1720" y="123"/>
                  </a:lnTo>
                  <a:lnTo>
                    <a:pt x="1727" y="123"/>
                  </a:lnTo>
                  <a:lnTo>
                    <a:pt x="1733" y="123"/>
                  </a:lnTo>
                  <a:lnTo>
                    <a:pt x="1740" y="123"/>
                  </a:lnTo>
                  <a:lnTo>
                    <a:pt x="1746" y="123"/>
                  </a:lnTo>
                  <a:lnTo>
                    <a:pt x="1752" y="123"/>
                  </a:lnTo>
                  <a:lnTo>
                    <a:pt x="1759" y="129"/>
                  </a:lnTo>
                  <a:lnTo>
                    <a:pt x="1765" y="129"/>
                  </a:lnTo>
                  <a:lnTo>
                    <a:pt x="1772" y="129"/>
                  </a:lnTo>
                  <a:lnTo>
                    <a:pt x="1778" y="129"/>
                  </a:lnTo>
                  <a:lnTo>
                    <a:pt x="1784" y="129"/>
                  </a:lnTo>
                  <a:lnTo>
                    <a:pt x="1791" y="129"/>
                  </a:lnTo>
                  <a:lnTo>
                    <a:pt x="1797" y="129"/>
                  </a:lnTo>
                  <a:lnTo>
                    <a:pt x="1804" y="129"/>
                  </a:lnTo>
                  <a:lnTo>
                    <a:pt x="1810" y="129"/>
                  </a:lnTo>
                  <a:lnTo>
                    <a:pt x="1817" y="129"/>
                  </a:lnTo>
                  <a:lnTo>
                    <a:pt x="1823" y="129"/>
                  </a:lnTo>
                  <a:lnTo>
                    <a:pt x="1829" y="136"/>
                  </a:lnTo>
                  <a:lnTo>
                    <a:pt x="1836" y="136"/>
                  </a:lnTo>
                  <a:lnTo>
                    <a:pt x="1842" y="136"/>
                  </a:lnTo>
                  <a:lnTo>
                    <a:pt x="1849" y="136"/>
                  </a:lnTo>
                  <a:lnTo>
                    <a:pt x="1855" y="136"/>
                  </a:lnTo>
                  <a:lnTo>
                    <a:pt x="1861" y="136"/>
                  </a:lnTo>
                  <a:lnTo>
                    <a:pt x="1868" y="136"/>
                  </a:lnTo>
                  <a:lnTo>
                    <a:pt x="1874" y="136"/>
                  </a:lnTo>
                  <a:lnTo>
                    <a:pt x="1881" y="136"/>
                  </a:lnTo>
                  <a:lnTo>
                    <a:pt x="1887" y="136"/>
                  </a:lnTo>
                  <a:lnTo>
                    <a:pt x="1894" y="136"/>
                  </a:lnTo>
                  <a:lnTo>
                    <a:pt x="1900" y="136"/>
                  </a:lnTo>
                  <a:lnTo>
                    <a:pt x="1906" y="136"/>
                  </a:lnTo>
                  <a:lnTo>
                    <a:pt x="1913" y="136"/>
                  </a:lnTo>
                  <a:lnTo>
                    <a:pt x="1919" y="136"/>
                  </a:lnTo>
                  <a:lnTo>
                    <a:pt x="1926" y="136"/>
                  </a:lnTo>
                  <a:lnTo>
                    <a:pt x="1932" y="136"/>
                  </a:lnTo>
                  <a:lnTo>
                    <a:pt x="1939" y="136"/>
                  </a:lnTo>
                  <a:lnTo>
                    <a:pt x="1945" y="136"/>
                  </a:lnTo>
                  <a:lnTo>
                    <a:pt x="1951" y="142"/>
                  </a:lnTo>
                  <a:lnTo>
                    <a:pt x="1958" y="142"/>
                  </a:lnTo>
                  <a:lnTo>
                    <a:pt x="1964" y="142"/>
                  </a:lnTo>
                  <a:lnTo>
                    <a:pt x="1971" y="142"/>
                  </a:lnTo>
                  <a:lnTo>
                    <a:pt x="1977" y="142"/>
                  </a:lnTo>
                  <a:lnTo>
                    <a:pt x="1983" y="142"/>
                  </a:lnTo>
                  <a:lnTo>
                    <a:pt x="1990" y="142"/>
                  </a:lnTo>
                  <a:lnTo>
                    <a:pt x="1996" y="142"/>
                  </a:lnTo>
                  <a:lnTo>
                    <a:pt x="2003" y="142"/>
                  </a:lnTo>
                  <a:lnTo>
                    <a:pt x="2009" y="142"/>
                  </a:lnTo>
                  <a:lnTo>
                    <a:pt x="2016" y="142"/>
                  </a:lnTo>
                  <a:lnTo>
                    <a:pt x="2022" y="142"/>
                  </a:lnTo>
                  <a:lnTo>
                    <a:pt x="2028" y="142"/>
                  </a:lnTo>
                  <a:lnTo>
                    <a:pt x="2035" y="142"/>
                  </a:lnTo>
                  <a:lnTo>
                    <a:pt x="2041" y="142"/>
                  </a:lnTo>
                  <a:lnTo>
                    <a:pt x="2048" y="142"/>
                  </a:lnTo>
                  <a:lnTo>
                    <a:pt x="2054" y="142"/>
                  </a:lnTo>
                  <a:lnTo>
                    <a:pt x="2061" y="142"/>
                  </a:lnTo>
                  <a:lnTo>
                    <a:pt x="2067" y="142"/>
                  </a:lnTo>
                  <a:lnTo>
                    <a:pt x="2073" y="142"/>
                  </a:lnTo>
                  <a:lnTo>
                    <a:pt x="2080" y="142"/>
                  </a:lnTo>
                  <a:lnTo>
                    <a:pt x="2086" y="142"/>
                  </a:lnTo>
                  <a:lnTo>
                    <a:pt x="2093" y="142"/>
                  </a:lnTo>
                  <a:lnTo>
                    <a:pt x="2099" y="142"/>
                  </a:lnTo>
                  <a:lnTo>
                    <a:pt x="2105" y="142"/>
                  </a:lnTo>
                  <a:lnTo>
                    <a:pt x="2112" y="142"/>
                  </a:lnTo>
                  <a:lnTo>
                    <a:pt x="2118" y="142"/>
                  </a:lnTo>
                  <a:lnTo>
                    <a:pt x="2125" y="142"/>
                  </a:lnTo>
                  <a:lnTo>
                    <a:pt x="2131" y="142"/>
                  </a:lnTo>
                  <a:lnTo>
                    <a:pt x="2138" y="142"/>
                  </a:lnTo>
                  <a:lnTo>
                    <a:pt x="2144" y="142"/>
                  </a:lnTo>
                  <a:lnTo>
                    <a:pt x="2150" y="142"/>
                  </a:lnTo>
                  <a:lnTo>
                    <a:pt x="2157" y="142"/>
                  </a:lnTo>
                  <a:lnTo>
                    <a:pt x="2163" y="142"/>
                  </a:lnTo>
                  <a:lnTo>
                    <a:pt x="2170" y="142"/>
                  </a:lnTo>
                  <a:lnTo>
                    <a:pt x="2176" y="142"/>
                  </a:lnTo>
                  <a:lnTo>
                    <a:pt x="2182" y="142"/>
                  </a:lnTo>
                  <a:lnTo>
                    <a:pt x="2189" y="142"/>
                  </a:lnTo>
                  <a:lnTo>
                    <a:pt x="2195" y="142"/>
                  </a:lnTo>
                  <a:lnTo>
                    <a:pt x="2202" y="142"/>
                  </a:lnTo>
                  <a:lnTo>
                    <a:pt x="2208" y="142"/>
                  </a:lnTo>
                  <a:lnTo>
                    <a:pt x="2215" y="136"/>
                  </a:lnTo>
                  <a:lnTo>
                    <a:pt x="2221" y="136"/>
                  </a:lnTo>
                  <a:lnTo>
                    <a:pt x="2227" y="136"/>
                  </a:lnTo>
                  <a:lnTo>
                    <a:pt x="2234" y="136"/>
                  </a:lnTo>
                  <a:lnTo>
                    <a:pt x="2240" y="136"/>
                  </a:lnTo>
                  <a:lnTo>
                    <a:pt x="2247" y="136"/>
                  </a:lnTo>
                  <a:lnTo>
                    <a:pt x="2253" y="136"/>
                  </a:lnTo>
                  <a:lnTo>
                    <a:pt x="2260" y="136"/>
                  </a:lnTo>
                  <a:lnTo>
                    <a:pt x="2266" y="136"/>
                  </a:lnTo>
                  <a:lnTo>
                    <a:pt x="2272" y="136"/>
                  </a:lnTo>
                  <a:lnTo>
                    <a:pt x="2279" y="136"/>
                  </a:lnTo>
                  <a:lnTo>
                    <a:pt x="2285" y="136"/>
                  </a:lnTo>
                  <a:lnTo>
                    <a:pt x="2292" y="136"/>
                  </a:lnTo>
                  <a:lnTo>
                    <a:pt x="2298" y="136"/>
                  </a:lnTo>
                  <a:lnTo>
                    <a:pt x="2304" y="136"/>
                  </a:lnTo>
                  <a:lnTo>
                    <a:pt x="2311" y="136"/>
                  </a:lnTo>
                  <a:lnTo>
                    <a:pt x="2317" y="136"/>
                  </a:lnTo>
                  <a:lnTo>
                    <a:pt x="2324" y="136"/>
                  </a:lnTo>
                  <a:lnTo>
                    <a:pt x="2330" y="136"/>
                  </a:lnTo>
                  <a:lnTo>
                    <a:pt x="2337" y="136"/>
                  </a:lnTo>
                  <a:lnTo>
                    <a:pt x="2343" y="136"/>
                  </a:lnTo>
                  <a:lnTo>
                    <a:pt x="2349" y="136"/>
                  </a:lnTo>
                  <a:lnTo>
                    <a:pt x="2356" y="136"/>
                  </a:lnTo>
                  <a:lnTo>
                    <a:pt x="2362" y="136"/>
                  </a:lnTo>
                  <a:lnTo>
                    <a:pt x="2369" y="136"/>
                  </a:lnTo>
                  <a:lnTo>
                    <a:pt x="2375" y="136"/>
                  </a:lnTo>
                  <a:lnTo>
                    <a:pt x="2382" y="129"/>
                  </a:lnTo>
                  <a:lnTo>
                    <a:pt x="2388" y="129"/>
                  </a:lnTo>
                  <a:lnTo>
                    <a:pt x="2394" y="129"/>
                  </a:lnTo>
                  <a:lnTo>
                    <a:pt x="2401" y="129"/>
                  </a:lnTo>
                  <a:lnTo>
                    <a:pt x="2407" y="129"/>
                  </a:lnTo>
                  <a:lnTo>
                    <a:pt x="2414" y="129"/>
                  </a:lnTo>
                  <a:lnTo>
                    <a:pt x="2420" y="129"/>
                  </a:lnTo>
                  <a:lnTo>
                    <a:pt x="2426" y="129"/>
                  </a:lnTo>
                  <a:lnTo>
                    <a:pt x="2433" y="129"/>
                  </a:lnTo>
                  <a:lnTo>
                    <a:pt x="2439" y="129"/>
                  </a:lnTo>
                  <a:lnTo>
                    <a:pt x="2446" y="129"/>
                  </a:lnTo>
                  <a:lnTo>
                    <a:pt x="2452" y="129"/>
                  </a:lnTo>
                  <a:lnTo>
                    <a:pt x="2459" y="129"/>
                  </a:lnTo>
                  <a:lnTo>
                    <a:pt x="2465" y="129"/>
                  </a:lnTo>
                  <a:lnTo>
                    <a:pt x="2471" y="129"/>
                  </a:lnTo>
                  <a:lnTo>
                    <a:pt x="2478" y="129"/>
                  </a:lnTo>
                  <a:lnTo>
                    <a:pt x="2484" y="129"/>
                  </a:lnTo>
                  <a:lnTo>
                    <a:pt x="2491" y="129"/>
                  </a:lnTo>
                  <a:lnTo>
                    <a:pt x="2497" y="129"/>
                  </a:lnTo>
                  <a:lnTo>
                    <a:pt x="2503" y="129"/>
                  </a:lnTo>
                  <a:lnTo>
                    <a:pt x="2510" y="123"/>
                  </a:lnTo>
                  <a:lnTo>
                    <a:pt x="2516" y="123"/>
                  </a:lnTo>
                  <a:lnTo>
                    <a:pt x="2523" y="123"/>
                  </a:lnTo>
                  <a:lnTo>
                    <a:pt x="2529" y="123"/>
                  </a:lnTo>
                  <a:lnTo>
                    <a:pt x="2536" y="123"/>
                  </a:lnTo>
                  <a:lnTo>
                    <a:pt x="2542" y="123"/>
                  </a:lnTo>
                  <a:lnTo>
                    <a:pt x="2548" y="123"/>
                  </a:lnTo>
                  <a:lnTo>
                    <a:pt x="2555" y="123"/>
                  </a:lnTo>
                  <a:lnTo>
                    <a:pt x="2561" y="123"/>
                  </a:lnTo>
                  <a:lnTo>
                    <a:pt x="2568" y="123"/>
                  </a:lnTo>
                  <a:lnTo>
                    <a:pt x="2574" y="123"/>
                  </a:lnTo>
                  <a:lnTo>
                    <a:pt x="2581" y="123"/>
                  </a:lnTo>
                  <a:lnTo>
                    <a:pt x="2587" y="123"/>
                  </a:lnTo>
                  <a:lnTo>
                    <a:pt x="2593" y="123"/>
                  </a:lnTo>
                  <a:lnTo>
                    <a:pt x="2600" y="123"/>
                  </a:lnTo>
                  <a:lnTo>
                    <a:pt x="2606" y="123"/>
                  </a:lnTo>
                  <a:lnTo>
                    <a:pt x="2613" y="123"/>
                  </a:lnTo>
                  <a:lnTo>
                    <a:pt x="2619" y="123"/>
                  </a:lnTo>
                  <a:lnTo>
                    <a:pt x="2625" y="123"/>
                  </a:lnTo>
                  <a:lnTo>
                    <a:pt x="2632" y="123"/>
                  </a:lnTo>
                  <a:lnTo>
                    <a:pt x="2638" y="116"/>
                  </a:lnTo>
                  <a:lnTo>
                    <a:pt x="2645" y="116"/>
                  </a:lnTo>
                  <a:lnTo>
                    <a:pt x="2651" y="116"/>
                  </a:lnTo>
                  <a:lnTo>
                    <a:pt x="2658" y="116"/>
                  </a:lnTo>
                  <a:lnTo>
                    <a:pt x="2664" y="116"/>
                  </a:lnTo>
                  <a:lnTo>
                    <a:pt x="2670" y="116"/>
                  </a:lnTo>
                  <a:lnTo>
                    <a:pt x="2677" y="116"/>
                  </a:lnTo>
                  <a:lnTo>
                    <a:pt x="2683" y="116"/>
                  </a:lnTo>
                  <a:lnTo>
                    <a:pt x="2690" y="116"/>
                  </a:lnTo>
                  <a:lnTo>
                    <a:pt x="2696" y="116"/>
                  </a:lnTo>
                  <a:lnTo>
                    <a:pt x="2703" y="116"/>
                  </a:lnTo>
                  <a:lnTo>
                    <a:pt x="2709" y="116"/>
                  </a:lnTo>
                  <a:lnTo>
                    <a:pt x="2715" y="116"/>
                  </a:lnTo>
                  <a:lnTo>
                    <a:pt x="2722" y="116"/>
                  </a:lnTo>
                  <a:lnTo>
                    <a:pt x="2728" y="116"/>
                  </a:lnTo>
                  <a:lnTo>
                    <a:pt x="2735" y="116"/>
                  </a:lnTo>
                  <a:lnTo>
                    <a:pt x="2741" y="116"/>
                  </a:lnTo>
                  <a:lnTo>
                    <a:pt x="2747" y="116"/>
                  </a:lnTo>
                  <a:lnTo>
                    <a:pt x="2754" y="116"/>
                  </a:lnTo>
                  <a:lnTo>
                    <a:pt x="2760" y="116"/>
                  </a:lnTo>
                  <a:lnTo>
                    <a:pt x="2767" y="116"/>
                  </a:lnTo>
                  <a:lnTo>
                    <a:pt x="2773" y="116"/>
                  </a:lnTo>
                  <a:lnTo>
                    <a:pt x="2780" y="110"/>
                  </a:lnTo>
                  <a:lnTo>
                    <a:pt x="2786" y="110"/>
                  </a:lnTo>
                  <a:lnTo>
                    <a:pt x="2792" y="110"/>
                  </a:lnTo>
                  <a:lnTo>
                    <a:pt x="2799" y="110"/>
                  </a:lnTo>
                  <a:lnTo>
                    <a:pt x="2805" y="110"/>
                  </a:lnTo>
                  <a:lnTo>
                    <a:pt x="2812" y="110"/>
                  </a:lnTo>
                  <a:lnTo>
                    <a:pt x="2818" y="110"/>
                  </a:lnTo>
                  <a:lnTo>
                    <a:pt x="2824" y="110"/>
                  </a:lnTo>
                  <a:lnTo>
                    <a:pt x="2831" y="110"/>
                  </a:lnTo>
                  <a:lnTo>
                    <a:pt x="2837" y="110"/>
                  </a:lnTo>
                  <a:lnTo>
                    <a:pt x="2844" y="110"/>
                  </a:lnTo>
                  <a:lnTo>
                    <a:pt x="2850" y="110"/>
                  </a:lnTo>
                  <a:lnTo>
                    <a:pt x="2857" y="110"/>
                  </a:lnTo>
                  <a:lnTo>
                    <a:pt x="2863" y="110"/>
                  </a:lnTo>
                  <a:lnTo>
                    <a:pt x="2869" y="110"/>
                  </a:lnTo>
                  <a:lnTo>
                    <a:pt x="2876" y="110"/>
                  </a:lnTo>
                  <a:lnTo>
                    <a:pt x="2882" y="110"/>
                  </a:lnTo>
                  <a:lnTo>
                    <a:pt x="2889" y="110"/>
                  </a:lnTo>
                  <a:lnTo>
                    <a:pt x="2895" y="110"/>
                  </a:lnTo>
                  <a:lnTo>
                    <a:pt x="2902" y="110"/>
                  </a:lnTo>
                  <a:lnTo>
                    <a:pt x="2908" y="110"/>
                  </a:lnTo>
                  <a:lnTo>
                    <a:pt x="2914" y="110"/>
                  </a:lnTo>
                  <a:lnTo>
                    <a:pt x="2921" y="110"/>
                  </a:lnTo>
                  <a:lnTo>
                    <a:pt x="2927" y="110"/>
                  </a:lnTo>
                  <a:lnTo>
                    <a:pt x="2934" y="110"/>
                  </a:lnTo>
                  <a:lnTo>
                    <a:pt x="2940" y="110"/>
                  </a:lnTo>
                  <a:lnTo>
                    <a:pt x="2946" y="110"/>
                  </a:lnTo>
                  <a:lnTo>
                    <a:pt x="2953" y="110"/>
                  </a:lnTo>
                  <a:lnTo>
                    <a:pt x="2959" y="110"/>
                  </a:lnTo>
                  <a:lnTo>
                    <a:pt x="2966" y="103"/>
                  </a:lnTo>
                  <a:lnTo>
                    <a:pt x="2972" y="103"/>
                  </a:lnTo>
                  <a:lnTo>
                    <a:pt x="2979" y="103"/>
                  </a:lnTo>
                  <a:lnTo>
                    <a:pt x="2985" y="103"/>
                  </a:lnTo>
                  <a:lnTo>
                    <a:pt x="2991" y="103"/>
                  </a:lnTo>
                  <a:lnTo>
                    <a:pt x="2998" y="103"/>
                  </a:lnTo>
                  <a:lnTo>
                    <a:pt x="3004" y="103"/>
                  </a:lnTo>
                  <a:lnTo>
                    <a:pt x="3011" y="103"/>
                  </a:lnTo>
                  <a:lnTo>
                    <a:pt x="3017" y="103"/>
                  </a:lnTo>
                  <a:lnTo>
                    <a:pt x="3024" y="103"/>
                  </a:lnTo>
                  <a:lnTo>
                    <a:pt x="3030" y="103"/>
                  </a:lnTo>
                  <a:lnTo>
                    <a:pt x="3036" y="103"/>
                  </a:lnTo>
                  <a:lnTo>
                    <a:pt x="3043" y="103"/>
                  </a:lnTo>
                  <a:lnTo>
                    <a:pt x="3049" y="103"/>
                  </a:lnTo>
                  <a:lnTo>
                    <a:pt x="3056" y="103"/>
                  </a:lnTo>
                  <a:lnTo>
                    <a:pt x="3062" y="103"/>
                  </a:lnTo>
                  <a:lnTo>
                    <a:pt x="3068" y="103"/>
                  </a:lnTo>
                  <a:lnTo>
                    <a:pt x="3075" y="103"/>
                  </a:lnTo>
                  <a:lnTo>
                    <a:pt x="3081" y="103"/>
                  </a:lnTo>
                  <a:lnTo>
                    <a:pt x="3088" y="103"/>
                  </a:lnTo>
                  <a:lnTo>
                    <a:pt x="3094" y="103"/>
                  </a:lnTo>
                  <a:lnTo>
                    <a:pt x="3101" y="103"/>
                  </a:lnTo>
                  <a:lnTo>
                    <a:pt x="3107" y="103"/>
                  </a:lnTo>
                  <a:lnTo>
                    <a:pt x="3113" y="103"/>
                  </a:lnTo>
                  <a:lnTo>
                    <a:pt x="3120" y="103"/>
                  </a:lnTo>
                  <a:lnTo>
                    <a:pt x="3126" y="103"/>
                  </a:lnTo>
                  <a:lnTo>
                    <a:pt x="3133" y="103"/>
                  </a:lnTo>
                  <a:lnTo>
                    <a:pt x="3139" y="103"/>
                  </a:lnTo>
                  <a:lnTo>
                    <a:pt x="3145" y="103"/>
                  </a:lnTo>
                  <a:lnTo>
                    <a:pt x="3152" y="103"/>
                  </a:lnTo>
                  <a:lnTo>
                    <a:pt x="3158" y="103"/>
                  </a:lnTo>
                  <a:lnTo>
                    <a:pt x="3165" y="103"/>
                  </a:lnTo>
                  <a:lnTo>
                    <a:pt x="3171" y="103"/>
                  </a:lnTo>
                  <a:lnTo>
                    <a:pt x="3178" y="103"/>
                  </a:lnTo>
                  <a:lnTo>
                    <a:pt x="3184" y="103"/>
                  </a:lnTo>
                  <a:lnTo>
                    <a:pt x="3190" y="103"/>
                  </a:lnTo>
                  <a:lnTo>
                    <a:pt x="3197" y="103"/>
                  </a:lnTo>
                  <a:lnTo>
                    <a:pt x="3203" y="103"/>
                  </a:lnTo>
                  <a:lnTo>
                    <a:pt x="3210" y="103"/>
                  </a:lnTo>
                  <a:lnTo>
                    <a:pt x="3216" y="103"/>
                  </a:lnTo>
                  <a:lnTo>
                    <a:pt x="3223" y="103"/>
                  </a:lnTo>
                  <a:lnTo>
                    <a:pt x="3229" y="103"/>
                  </a:lnTo>
                  <a:lnTo>
                    <a:pt x="3235" y="103"/>
                  </a:lnTo>
                  <a:lnTo>
                    <a:pt x="3242" y="103"/>
                  </a:lnTo>
                  <a:lnTo>
                    <a:pt x="3248" y="103"/>
                  </a:lnTo>
                  <a:lnTo>
                    <a:pt x="3255" y="103"/>
                  </a:lnTo>
                  <a:lnTo>
                    <a:pt x="3261" y="103"/>
                  </a:lnTo>
                  <a:lnTo>
                    <a:pt x="3267" y="103"/>
                  </a:lnTo>
                  <a:lnTo>
                    <a:pt x="3274" y="103"/>
                  </a:lnTo>
                  <a:lnTo>
                    <a:pt x="3280" y="103"/>
                  </a:lnTo>
                  <a:lnTo>
                    <a:pt x="3287" y="103"/>
                  </a:lnTo>
                  <a:lnTo>
                    <a:pt x="3293" y="103"/>
                  </a:lnTo>
                  <a:lnTo>
                    <a:pt x="3300" y="103"/>
                  </a:lnTo>
                  <a:lnTo>
                    <a:pt x="3306" y="103"/>
                  </a:lnTo>
                  <a:lnTo>
                    <a:pt x="3312" y="103"/>
                  </a:lnTo>
                  <a:lnTo>
                    <a:pt x="3319" y="103"/>
                  </a:lnTo>
                  <a:lnTo>
                    <a:pt x="3325" y="103"/>
                  </a:lnTo>
                  <a:lnTo>
                    <a:pt x="3332" y="103"/>
                  </a:lnTo>
                  <a:lnTo>
                    <a:pt x="3338" y="103"/>
                  </a:lnTo>
                  <a:lnTo>
                    <a:pt x="3345" y="103"/>
                  </a:lnTo>
                  <a:lnTo>
                    <a:pt x="3351" y="103"/>
                  </a:lnTo>
                  <a:lnTo>
                    <a:pt x="3357" y="103"/>
                  </a:lnTo>
                  <a:lnTo>
                    <a:pt x="3364" y="103"/>
                  </a:lnTo>
                  <a:lnTo>
                    <a:pt x="3370" y="103"/>
                  </a:lnTo>
                  <a:lnTo>
                    <a:pt x="3377" y="103"/>
                  </a:lnTo>
                  <a:lnTo>
                    <a:pt x="3383" y="103"/>
                  </a:lnTo>
                  <a:lnTo>
                    <a:pt x="3389" y="103"/>
                  </a:lnTo>
                  <a:lnTo>
                    <a:pt x="3396" y="103"/>
                  </a:lnTo>
                  <a:lnTo>
                    <a:pt x="3402" y="103"/>
                  </a:lnTo>
                  <a:lnTo>
                    <a:pt x="3409" y="103"/>
                  </a:lnTo>
                  <a:lnTo>
                    <a:pt x="3415" y="103"/>
                  </a:lnTo>
                  <a:lnTo>
                    <a:pt x="3422" y="103"/>
                  </a:lnTo>
                  <a:lnTo>
                    <a:pt x="3428" y="103"/>
                  </a:lnTo>
                  <a:lnTo>
                    <a:pt x="3434" y="103"/>
                  </a:lnTo>
                  <a:lnTo>
                    <a:pt x="3441" y="103"/>
                  </a:lnTo>
                  <a:lnTo>
                    <a:pt x="3447" y="103"/>
                  </a:lnTo>
                  <a:lnTo>
                    <a:pt x="3454" y="103"/>
                  </a:lnTo>
                  <a:lnTo>
                    <a:pt x="3460" y="103"/>
                  </a:lnTo>
                  <a:lnTo>
                    <a:pt x="3466" y="103"/>
                  </a:lnTo>
                  <a:lnTo>
                    <a:pt x="3473" y="103"/>
                  </a:lnTo>
                  <a:lnTo>
                    <a:pt x="3479" y="103"/>
                  </a:lnTo>
                  <a:lnTo>
                    <a:pt x="3486" y="103"/>
                  </a:lnTo>
                  <a:lnTo>
                    <a:pt x="3492" y="103"/>
                  </a:lnTo>
                  <a:lnTo>
                    <a:pt x="3499" y="103"/>
                  </a:lnTo>
                  <a:lnTo>
                    <a:pt x="3505" y="103"/>
                  </a:lnTo>
                  <a:lnTo>
                    <a:pt x="3511" y="103"/>
                  </a:lnTo>
                  <a:lnTo>
                    <a:pt x="3518" y="103"/>
                  </a:lnTo>
                  <a:lnTo>
                    <a:pt x="3524" y="103"/>
                  </a:lnTo>
                  <a:lnTo>
                    <a:pt x="3531" y="103"/>
                  </a:lnTo>
                  <a:lnTo>
                    <a:pt x="3537" y="103"/>
                  </a:lnTo>
                  <a:lnTo>
                    <a:pt x="3544" y="103"/>
                  </a:lnTo>
                  <a:lnTo>
                    <a:pt x="3550" y="103"/>
                  </a:lnTo>
                  <a:lnTo>
                    <a:pt x="3556" y="103"/>
                  </a:lnTo>
                  <a:lnTo>
                    <a:pt x="3563" y="103"/>
                  </a:lnTo>
                  <a:lnTo>
                    <a:pt x="3569" y="103"/>
                  </a:lnTo>
                  <a:lnTo>
                    <a:pt x="3576" y="103"/>
                  </a:lnTo>
                  <a:lnTo>
                    <a:pt x="3582" y="103"/>
                  </a:lnTo>
                  <a:lnTo>
                    <a:pt x="3588" y="103"/>
                  </a:lnTo>
                  <a:lnTo>
                    <a:pt x="3595" y="103"/>
                  </a:lnTo>
                  <a:lnTo>
                    <a:pt x="3601" y="103"/>
                  </a:lnTo>
                  <a:lnTo>
                    <a:pt x="3608" y="103"/>
                  </a:lnTo>
                  <a:lnTo>
                    <a:pt x="3614" y="103"/>
                  </a:lnTo>
                  <a:lnTo>
                    <a:pt x="3621" y="103"/>
                  </a:lnTo>
                  <a:lnTo>
                    <a:pt x="3627" y="103"/>
                  </a:lnTo>
                  <a:lnTo>
                    <a:pt x="3633" y="103"/>
                  </a:lnTo>
                  <a:lnTo>
                    <a:pt x="3640" y="103"/>
                  </a:lnTo>
                  <a:lnTo>
                    <a:pt x="3646" y="103"/>
                  </a:lnTo>
                  <a:lnTo>
                    <a:pt x="3653" y="103"/>
                  </a:lnTo>
                  <a:lnTo>
                    <a:pt x="3659" y="103"/>
                  </a:lnTo>
                  <a:lnTo>
                    <a:pt x="3666" y="103"/>
                  </a:lnTo>
                  <a:lnTo>
                    <a:pt x="3672" y="103"/>
                  </a:lnTo>
                  <a:lnTo>
                    <a:pt x="3678" y="103"/>
                  </a:lnTo>
                  <a:lnTo>
                    <a:pt x="3685" y="103"/>
                  </a:lnTo>
                  <a:lnTo>
                    <a:pt x="3691" y="103"/>
                  </a:lnTo>
                  <a:lnTo>
                    <a:pt x="3698" y="103"/>
                  </a:lnTo>
                  <a:lnTo>
                    <a:pt x="3704" y="103"/>
                  </a:lnTo>
                  <a:lnTo>
                    <a:pt x="3710" y="103"/>
                  </a:lnTo>
                  <a:lnTo>
                    <a:pt x="3717" y="103"/>
                  </a:lnTo>
                  <a:lnTo>
                    <a:pt x="3723" y="103"/>
                  </a:lnTo>
                  <a:lnTo>
                    <a:pt x="3730" y="103"/>
                  </a:lnTo>
                  <a:lnTo>
                    <a:pt x="3736" y="103"/>
                  </a:lnTo>
                  <a:lnTo>
                    <a:pt x="3743" y="103"/>
                  </a:lnTo>
                  <a:lnTo>
                    <a:pt x="3749" y="103"/>
                  </a:lnTo>
                  <a:lnTo>
                    <a:pt x="3755" y="103"/>
                  </a:lnTo>
                  <a:lnTo>
                    <a:pt x="3762" y="103"/>
                  </a:lnTo>
                  <a:lnTo>
                    <a:pt x="3768" y="103"/>
                  </a:lnTo>
                  <a:lnTo>
                    <a:pt x="3775" y="103"/>
                  </a:lnTo>
                  <a:lnTo>
                    <a:pt x="3781" y="103"/>
                  </a:lnTo>
                  <a:lnTo>
                    <a:pt x="3787" y="103"/>
                  </a:lnTo>
                  <a:lnTo>
                    <a:pt x="3794" y="103"/>
                  </a:lnTo>
                  <a:lnTo>
                    <a:pt x="3800" y="103"/>
                  </a:lnTo>
                  <a:lnTo>
                    <a:pt x="3807" y="103"/>
                  </a:lnTo>
                  <a:lnTo>
                    <a:pt x="3813" y="103"/>
                  </a:lnTo>
                  <a:lnTo>
                    <a:pt x="3820" y="103"/>
                  </a:lnTo>
                  <a:lnTo>
                    <a:pt x="3826" y="103"/>
                  </a:lnTo>
                  <a:lnTo>
                    <a:pt x="3832" y="103"/>
                  </a:lnTo>
                  <a:lnTo>
                    <a:pt x="3839" y="103"/>
                  </a:lnTo>
                  <a:lnTo>
                    <a:pt x="3845" y="103"/>
                  </a:lnTo>
                  <a:lnTo>
                    <a:pt x="3852" y="103"/>
                  </a:lnTo>
                  <a:lnTo>
                    <a:pt x="3858" y="103"/>
                  </a:lnTo>
                  <a:lnTo>
                    <a:pt x="3865" y="103"/>
                  </a:lnTo>
                  <a:lnTo>
                    <a:pt x="3871" y="103"/>
                  </a:lnTo>
                  <a:lnTo>
                    <a:pt x="3877" y="103"/>
                  </a:lnTo>
                  <a:lnTo>
                    <a:pt x="3884" y="103"/>
                  </a:lnTo>
                  <a:lnTo>
                    <a:pt x="3890" y="103"/>
                  </a:lnTo>
                  <a:lnTo>
                    <a:pt x="3897" y="103"/>
                  </a:lnTo>
                  <a:lnTo>
                    <a:pt x="3903" y="103"/>
                  </a:lnTo>
                  <a:lnTo>
                    <a:pt x="3909" y="103"/>
                  </a:lnTo>
                  <a:lnTo>
                    <a:pt x="3916" y="103"/>
                  </a:lnTo>
                  <a:lnTo>
                    <a:pt x="3922" y="103"/>
                  </a:lnTo>
                  <a:lnTo>
                    <a:pt x="3929" y="103"/>
                  </a:lnTo>
                  <a:lnTo>
                    <a:pt x="3935" y="103"/>
                  </a:lnTo>
                  <a:lnTo>
                    <a:pt x="3942" y="103"/>
                  </a:lnTo>
                  <a:lnTo>
                    <a:pt x="3948" y="103"/>
                  </a:lnTo>
                  <a:lnTo>
                    <a:pt x="3954" y="103"/>
                  </a:lnTo>
                  <a:lnTo>
                    <a:pt x="3961" y="103"/>
                  </a:lnTo>
                  <a:lnTo>
                    <a:pt x="3967" y="103"/>
                  </a:lnTo>
                  <a:lnTo>
                    <a:pt x="3974" y="103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58" name="Rectangle 130"/>
            <p:cNvSpPr>
              <a:spLocks noChangeArrowheads="1"/>
            </p:cNvSpPr>
            <p:nvPr/>
          </p:nvSpPr>
          <p:spPr bwMode="auto">
            <a:xfrm>
              <a:off x="2418" y="2372"/>
              <a:ext cx="116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SAM = 11.4394 SSM = 774.0613</a:t>
              </a:r>
              <a:endParaRPr lang="en-US" sz="1000"/>
            </a:p>
          </p:txBody>
        </p:sp>
        <p:sp>
          <p:nvSpPr>
            <p:cNvPr id="17559" name="Rectangle 131"/>
            <p:cNvSpPr>
              <a:spLocks noChangeArrowheads="1"/>
            </p:cNvSpPr>
            <p:nvPr/>
          </p:nvSpPr>
          <p:spPr bwMode="auto">
            <a:xfrm>
              <a:off x="2884" y="3709"/>
              <a:ext cx="17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Time</a:t>
              </a:r>
              <a:endParaRPr lang="en-US" sz="1000"/>
            </a:p>
          </p:txBody>
        </p:sp>
        <p:sp>
          <p:nvSpPr>
            <p:cNvPr id="17560" name="Rectangle 132"/>
            <p:cNvSpPr>
              <a:spLocks noChangeArrowheads="1"/>
            </p:cNvSpPr>
            <p:nvPr/>
          </p:nvSpPr>
          <p:spPr bwMode="auto">
            <a:xfrm rot="-5400000">
              <a:off x="354" y="2938"/>
              <a:ext cx="815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heating valve (% open)</a:t>
              </a:r>
              <a:endParaRPr lang="en-US" sz="1000"/>
            </a:p>
          </p:txBody>
        </p:sp>
      </p:grpSp>
      <p:sp>
        <p:nvSpPr>
          <p:cNvPr id="17411" name="Text Box 133"/>
          <p:cNvSpPr txBox="1">
            <a:spLocks noChangeArrowheads="1"/>
          </p:cNvSpPr>
          <p:nvPr/>
        </p:nvSpPr>
        <p:spPr bwMode="auto">
          <a:xfrm>
            <a:off x="685800" y="3810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15: FEEDFORWARD CONTROL</a:t>
            </a:r>
            <a:endParaRPr lang="en-US" sz="3200"/>
          </a:p>
        </p:txBody>
      </p:sp>
      <p:sp>
        <p:nvSpPr>
          <p:cNvPr id="17412" name="Oval 134"/>
          <p:cNvSpPr>
            <a:spLocks noChangeArrowheads="1"/>
          </p:cNvSpPr>
          <p:nvPr/>
        </p:nvSpPr>
        <p:spPr bwMode="auto">
          <a:xfrm>
            <a:off x="2157413" y="1447800"/>
            <a:ext cx="685800" cy="6096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TC</a:t>
            </a:r>
          </a:p>
        </p:txBody>
      </p:sp>
      <p:sp>
        <p:nvSpPr>
          <p:cNvPr id="17413" name="Line 136"/>
          <p:cNvSpPr>
            <a:spLocks noChangeShapeType="1"/>
          </p:cNvSpPr>
          <p:nvPr/>
        </p:nvSpPr>
        <p:spPr bwMode="auto">
          <a:xfrm>
            <a:off x="6400800" y="1371600"/>
            <a:ext cx="13716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4" name="Line 137"/>
          <p:cNvSpPr>
            <a:spLocks noChangeShapeType="1"/>
          </p:cNvSpPr>
          <p:nvPr/>
        </p:nvSpPr>
        <p:spPr bwMode="auto">
          <a:xfrm flipV="1">
            <a:off x="2425700" y="2254250"/>
            <a:ext cx="0" cy="1824038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5" name="Line 138"/>
          <p:cNvSpPr>
            <a:spLocks noChangeShapeType="1"/>
          </p:cNvSpPr>
          <p:nvPr/>
        </p:nvSpPr>
        <p:spPr bwMode="auto">
          <a:xfrm>
            <a:off x="2425700" y="2376488"/>
            <a:ext cx="506413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6" name="AutoShape 146"/>
          <p:cNvSpPr>
            <a:spLocks noChangeArrowheads="1"/>
          </p:cNvSpPr>
          <p:nvPr/>
        </p:nvSpPr>
        <p:spPr bwMode="auto">
          <a:xfrm>
            <a:off x="5791200" y="2590800"/>
            <a:ext cx="3048000" cy="685800"/>
          </a:xfrm>
          <a:prstGeom prst="wedgeRoundRectCallout">
            <a:avLst>
              <a:gd name="adj1" fmla="val -62134"/>
              <a:gd name="adj2" fmla="val 28472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The MV changed </a:t>
            </a:r>
            <a:r>
              <a:rPr lang="en-US" sz="2000" b="1" u="sng">
                <a:solidFill>
                  <a:srgbClr val="FF0000"/>
                </a:solidFill>
              </a:rPr>
              <a:t>before</a:t>
            </a:r>
            <a:r>
              <a:rPr lang="en-US" sz="2000" b="1"/>
              <a:t> T </a:t>
            </a:r>
          </a:p>
          <a:p>
            <a:pPr algn="ctr"/>
            <a:r>
              <a:rPr lang="en-US" sz="2000" b="1"/>
              <a:t>deviated from its set point!</a:t>
            </a:r>
          </a:p>
        </p:txBody>
      </p:sp>
      <p:sp>
        <p:nvSpPr>
          <p:cNvPr id="17417" name="Line 147"/>
          <p:cNvSpPr>
            <a:spLocks noChangeShapeType="1"/>
          </p:cNvSpPr>
          <p:nvPr/>
        </p:nvSpPr>
        <p:spPr bwMode="auto">
          <a:xfrm>
            <a:off x="1949450" y="5546725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8" name="Text Box 148"/>
          <p:cNvSpPr txBox="1">
            <a:spLocks noChangeArrowheads="1"/>
          </p:cNvSpPr>
          <p:nvPr/>
        </p:nvSpPr>
        <p:spPr bwMode="auto">
          <a:xfrm>
            <a:off x="461963" y="6081713"/>
            <a:ext cx="382905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/>
              <a:t>Disturbance occurred at this time</a:t>
            </a:r>
          </a:p>
        </p:txBody>
      </p:sp>
      <p:grpSp>
        <p:nvGrpSpPr>
          <p:cNvPr id="17419" name="Group 149"/>
          <p:cNvGrpSpPr>
            <a:grpSpLocks/>
          </p:cNvGrpSpPr>
          <p:nvPr/>
        </p:nvGrpSpPr>
        <p:grpSpPr bwMode="auto">
          <a:xfrm flipH="1">
            <a:off x="4876800" y="3048000"/>
            <a:ext cx="617538" cy="1085850"/>
            <a:chOff x="528" y="3103"/>
            <a:chExt cx="442" cy="774"/>
          </a:xfrm>
        </p:grpSpPr>
        <p:sp>
          <p:nvSpPr>
            <p:cNvPr id="17425" name="Freeform 150"/>
            <p:cNvSpPr>
              <a:spLocks/>
            </p:cNvSpPr>
            <p:nvPr/>
          </p:nvSpPr>
          <p:spPr bwMode="auto">
            <a:xfrm>
              <a:off x="558" y="3134"/>
              <a:ext cx="151" cy="179"/>
            </a:xfrm>
            <a:custGeom>
              <a:avLst/>
              <a:gdLst>
                <a:gd name="T0" fmla="*/ 100 w 453"/>
                <a:gd name="T1" fmla="*/ 45 h 538"/>
                <a:gd name="T2" fmla="*/ 88 w 453"/>
                <a:gd name="T3" fmla="*/ 26 h 538"/>
                <a:gd name="T4" fmla="*/ 67 w 453"/>
                <a:gd name="T5" fmla="*/ 14 h 538"/>
                <a:gd name="T6" fmla="*/ 45 w 453"/>
                <a:gd name="T7" fmla="*/ 12 h 538"/>
                <a:gd name="T8" fmla="*/ 23 w 453"/>
                <a:gd name="T9" fmla="*/ 19 h 538"/>
                <a:gd name="T10" fmla="*/ 7 w 453"/>
                <a:gd name="T11" fmla="*/ 38 h 538"/>
                <a:gd name="T12" fmla="*/ 0 w 453"/>
                <a:gd name="T13" fmla="*/ 71 h 538"/>
                <a:gd name="T14" fmla="*/ 6 w 453"/>
                <a:gd name="T15" fmla="*/ 110 h 538"/>
                <a:gd name="T16" fmla="*/ 19 w 453"/>
                <a:gd name="T17" fmla="*/ 144 h 538"/>
                <a:gd name="T18" fmla="*/ 37 w 453"/>
                <a:gd name="T19" fmla="*/ 163 h 538"/>
                <a:gd name="T20" fmla="*/ 61 w 453"/>
                <a:gd name="T21" fmla="*/ 176 h 538"/>
                <a:gd name="T22" fmla="*/ 82 w 453"/>
                <a:gd name="T23" fmla="*/ 179 h 538"/>
                <a:gd name="T24" fmla="*/ 110 w 453"/>
                <a:gd name="T25" fmla="*/ 170 h 538"/>
                <a:gd name="T26" fmla="*/ 119 w 453"/>
                <a:gd name="T27" fmla="*/ 155 h 538"/>
                <a:gd name="T28" fmla="*/ 125 w 453"/>
                <a:gd name="T29" fmla="*/ 127 h 538"/>
                <a:gd name="T30" fmla="*/ 124 w 453"/>
                <a:gd name="T31" fmla="*/ 91 h 538"/>
                <a:gd name="T32" fmla="*/ 114 w 453"/>
                <a:gd name="T33" fmla="*/ 59 h 538"/>
                <a:gd name="T34" fmla="*/ 151 w 453"/>
                <a:gd name="T35" fmla="*/ 16 h 538"/>
                <a:gd name="T36" fmla="*/ 151 w 453"/>
                <a:gd name="T37" fmla="*/ 7 h 538"/>
                <a:gd name="T38" fmla="*/ 143 w 453"/>
                <a:gd name="T39" fmla="*/ 0 h 538"/>
                <a:gd name="T40" fmla="*/ 135 w 453"/>
                <a:gd name="T41" fmla="*/ 3 h 538"/>
                <a:gd name="T42" fmla="*/ 100 w 453"/>
                <a:gd name="T43" fmla="*/ 45 h 53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53" h="538">
                  <a:moveTo>
                    <a:pt x="299" y="135"/>
                  </a:moveTo>
                  <a:lnTo>
                    <a:pt x="265" y="78"/>
                  </a:lnTo>
                  <a:lnTo>
                    <a:pt x="200" y="42"/>
                  </a:lnTo>
                  <a:lnTo>
                    <a:pt x="135" y="36"/>
                  </a:lnTo>
                  <a:lnTo>
                    <a:pt x="70" y="57"/>
                  </a:lnTo>
                  <a:lnTo>
                    <a:pt x="22" y="114"/>
                  </a:lnTo>
                  <a:lnTo>
                    <a:pt x="0" y="212"/>
                  </a:lnTo>
                  <a:lnTo>
                    <a:pt x="17" y="331"/>
                  </a:lnTo>
                  <a:lnTo>
                    <a:pt x="58" y="434"/>
                  </a:lnTo>
                  <a:lnTo>
                    <a:pt x="111" y="491"/>
                  </a:lnTo>
                  <a:lnTo>
                    <a:pt x="182" y="528"/>
                  </a:lnTo>
                  <a:lnTo>
                    <a:pt x="247" y="538"/>
                  </a:lnTo>
                  <a:lnTo>
                    <a:pt x="329" y="511"/>
                  </a:lnTo>
                  <a:lnTo>
                    <a:pt x="358" y="466"/>
                  </a:lnTo>
                  <a:lnTo>
                    <a:pt x="376" y="383"/>
                  </a:lnTo>
                  <a:lnTo>
                    <a:pt x="371" y="274"/>
                  </a:lnTo>
                  <a:lnTo>
                    <a:pt x="341" y="176"/>
                  </a:lnTo>
                  <a:lnTo>
                    <a:pt x="453" y="47"/>
                  </a:lnTo>
                  <a:lnTo>
                    <a:pt x="453" y="21"/>
                  </a:lnTo>
                  <a:lnTo>
                    <a:pt x="429" y="0"/>
                  </a:lnTo>
                  <a:lnTo>
                    <a:pt x="406" y="10"/>
                  </a:lnTo>
                  <a:lnTo>
                    <a:pt x="299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6" name="Freeform 151"/>
            <p:cNvSpPr>
              <a:spLocks/>
            </p:cNvSpPr>
            <p:nvPr/>
          </p:nvSpPr>
          <p:spPr bwMode="auto">
            <a:xfrm rot="1793546">
              <a:off x="771" y="3103"/>
              <a:ext cx="199" cy="309"/>
            </a:xfrm>
            <a:custGeom>
              <a:avLst/>
              <a:gdLst>
                <a:gd name="T0" fmla="*/ 20 w 595"/>
                <a:gd name="T1" fmla="*/ 309 h 928"/>
                <a:gd name="T2" fmla="*/ 4 w 595"/>
                <a:gd name="T3" fmla="*/ 305 h 928"/>
                <a:gd name="T4" fmla="*/ 0 w 595"/>
                <a:gd name="T5" fmla="*/ 286 h 928"/>
                <a:gd name="T6" fmla="*/ 25 w 595"/>
                <a:gd name="T7" fmla="*/ 250 h 928"/>
                <a:gd name="T8" fmla="*/ 61 w 595"/>
                <a:gd name="T9" fmla="*/ 192 h 928"/>
                <a:gd name="T10" fmla="*/ 91 w 595"/>
                <a:gd name="T11" fmla="*/ 146 h 928"/>
                <a:gd name="T12" fmla="*/ 114 w 595"/>
                <a:gd name="T13" fmla="*/ 89 h 928"/>
                <a:gd name="T14" fmla="*/ 146 w 595"/>
                <a:gd name="T15" fmla="*/ 55 h 928"/>
                <a:gd name="T16" fmla="*/ 179 w 595"/>
                <a:gd name="T17" fmla="*/ 5 h 928"/>
                <a:gd name="T18" fmla="*/ 185 w 595"/>
                <a:gd name="T19" fmla="*/ 0 h 928"/>
                <a:gd name="T20" fmla="*/ 197 w 595"/>
                <a:gd name="T21" fmla="*/ 1 h 928"/>
                <a:gd name="T22" fmla="*/ 199 w 595"/>
                <a:gd name="T23" fmla="*/ 10 h 928"/>
                <a:gd name="T24" fmla="*/ 158 w 595"/>
                <a:gd name="T25" fmla="*/ 55 h 928"/>
                <a:gd name="T26" fmla="*/ 156 w 595"/>
                <a:gd name="T27" fmla="*/ 74 h 928"/>
                <a:gd name="T28" fmla="*/ 168 w 595"/>
                <a:gd name="T29" fmla="*/ 93 h 928"/>
                <a:gd name="T30" fmla="*/ 168 w 595"/>
                <a:gd name="T31" fmla="*/ 110 h 928"/>
                <a:gd name="T32" fmla="*/ 156 w 595"/>
                <a:gd name="T33" fmla="*/ 120 h 928"/>
                <a:gd name="T34" fmla="*/ 126 w 595"/>
                <a:gd name="T35" fmla="*/ 134 h 928"/>
                <a:gd name="T36" fmla="*/ 112 w 595"/>
                <a:gd name="T37" fmla="*/ 137 h 928"/>
                <a:gd name="T38" fmla="*/ 106 w 595"/>
                <a:gd name="T39" fmla="*/ 147 h 928"/>
                <a:gd name="T40" fmla="*/ 91 w 595"/>
                <a:gd name="T41" fmla="*/ 188 h 928"/>
                <a:gd name="T42" fmla="*/ 75 w 595"/>
                <a:gd name="T43" fmla="*/ 226 h 928"/>
                <a:gd name="T44" fmla="*/ 55 w 595"/>
                <a:gd name="T45" fmla="*/ 271 h 928"/>
                <a:gd name="T46" fmla="*/ 30 w 595"/>
                <a:gd name="T47" fmla="*/ 309 h 928"/>
                <a:gd name="T48" fmla="*/ 20 w 595"/>
                <a:gd name="T49" fmla="*/ 309 h 92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95" h="928">
                  <a:moveTo>
                    <a:pt x="59" y="928"/>
                  </a:moveTo>
                  <a:lnTo>
                    <a:pt x="11" y="917"/>
                  </a:lnTo>
                  <a:lnTo>
                    <a:pt x="0" y="860"/>
                  </a:lnTo>
                  <a:lnTo>
                    <a:pt x="76" y="752"/>
                  </a:lnTo>
                  <a:lnTo>
                    <a:pt x="183" y="577"/>
                  </a:lnTo>
                  <a:lnTo>
                    <a:pt x="271" y="437"/>
                  </a:lnTo>
                  <a:lnTo>
                    <a:pt x="341" y="268"/>
                  </a:lnTo>
                  <a:lnTo>
                    <a:pt x="436" y="164"/>
                  </a:lnTo>
                  <a:lnTo>
                    <a:pt x="536" y="15"/>
                  </a:lnTo>
                  <a:lnTo>
                    <a:pt x="554" y="0"/>
                  </a:lnTo>
                  <a:lnTo>
                    <a:pt x="589" y="4"/>
                  </a:lnTo>
                  <a:lnTo>
                    <a:pt x="595" y="31"/>
                  </a:lnTo>
                  <a:lnTo>
                    <a:pt x="471" y="164"/>
                  </a:lnTo>
                  <a:lnTo>
                    <a:pt x="465" y="221"/>
                  </a:lnTo>
                  <a:lnTo>
                    <a:pt x="501" y="278"/>
                  </a:lnTo>
                  <a:lnTo>
                    <a:pt x="501" y="329"/>
                  </a:lnTo>
                  <a:lnTo>
                    <a:pt x="465" y="361"/>
                  </a:lnTo>
                  <a:lnTo>
                    <a:pt x="377" y="401"/>
                  </a:lnTo>
                  <a:lnTo>
                    <a:pt x="336" y="412"/>
                  </a:lnTo>
                  <a:lnTo>
                    <a:pt x="317" y="442"/>
                  </a:lnTo>
                  <a:lnTo>
                    <a:pt x="271" y="566"/>
                  </a:lnTo>
                  <a:lnTo>
                    <a:pt x="224" y="680"/>
                  </a:lnTo>
                  <a:lnTo>
                    <a:pt x="165" y="814"/>
                  </a:lnTo>
                  <a:lnTo>
                    <a:pt x="89" y="928"/>
                  </a:lnTo>
                  <a:lnTo>
                    <a:pt x="59" y="9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7" name="Freeform 152"/>
            <p:cNvSpPr>
              <a:spLocks/>
            </p:cNvSpPr>
            <p:nvPr/>
          </p:nvSpPr>
          <p:spPr bwMode="auto">
            <a:xfrm>
              <a:off x="528" y="3340"/>
              <a:ext cx="117" cy="279"/>
            </a:xfrm>
            <a:custGeom>
              <a:avLst/>
              <a:gdLst>
                <a:gd name="T0" fmla="*/ 53 w 350"/>
                <a:gd name="T1" fmla="*/ 22 h 836"/>
                <a:gd name="T2" fmla="*/ 75 w 350"/>
                <a:gd name="T3" fmla="*/ 5 h 836"/>
                <a:gd name="T4" fmla="*/ 99 w 350"/>
                <a:gd name="T5" fmla="*/ 0 h 836"/>
                <a:gd name="T6" fmla="*/ 115 w 350"/>
                <a:gd name="T7" fmla="*/ 5 h 836"/>
                <a:gd name="T8" fmla="*/ 117 w 350"/>
                <a:gd name="T9" fmla="*/ 16 h 836"/>
                <a:gd name="T10" fmla="*/ 103 w 350"/>
                <a:gd name="T11" fmla="*/ 38 h 836"/>
                <a:gd name="T12" fmla="*/ 85 w 350"/>
                <a:gd name="T13" fmla="*/ 38 h 836"/>
                <a:gd name="T14" fmla="*/ 67 w 350"/>
                <a:gd name="T15" fmla="*/ 48 h 836"/>
                <a:gd name="T16" fmla="*/ 43 w 350"/>
                <a:gd name="T17" fmla="*/ 77 h 836"/>
                <a:gd name="T18" fmla="*/ 27 w 350"/>
                <a:gd name="T19" fmla="*/ 110 h 836"/>
                <a:gd name="T20" fmla="*/ 27 w 350"/>
                <a:gd name="T21" fmla="*/ 124 h 836"/>
                <a:gd name="T22" fmla="*/ 37 w 350"/>
                <a:gd name="T23" fmla="*/ 140 h 836"/>
                <a:gd name="T24" fmla="*/ 64 w 350"/>
                <a:gd name="T25" fmla="*/ 154 h 836"/>
                <a:gd name="T26" fmla="*/ 87 w 350"/>
                <a:gd name="T27" fmla="*/ 166 h 836"/>
                <a:gd name="T28" fmla="*/ 113 w 350"/>
                <a:gd name="T29" fmla="*/ 188 h 836"/>
                <a:gd name="T30" fmla="*/ 115 w 350"/>
                <a:gd name="T31" fmla="*/ 207 h 836"/>
                <a:gd name="T32" fmla="*/ 91 w 350"/>
                <a:gd name="T33" fmla="*/ 219 h 836"/>
                <a:gd name="T34" fmla="*/ 74 w 350"/>
                <a:gd name="T35" fmla="*/ 233 h 836"/>
                <a:gd name="T36" fmla="*/ 67 w 350"/>
                <a:gd name="T37" fmla="*/ 245 h 836"/>
                <a:gd name="T38" fmla="*/ 72 w 350"/>
                <a:gd name="T39" fmla="*/ 257 h 836"/>
                <a:gd name="T40" fmla="*/ 64 w 350"/>
                <a:gd name="T41" fmla="*/ 274 h 836"/>
                <a:gd name="T42" fmla="*/ 51 w 350"/>
                <a:gd name="T43" fmla="*/ 279 h 836"/>
                <a:gd name="T44" fmla="*/ 45 w 350"/>
                <a:gd name="T45" fmla="*/ 276 h 836"/>
                <a:gd name="T46" fmla="*/ 47 w 350"/>
                <a:gd name="T47" fmla="*/ 246 h 836"/>
                <a:gd name="T48" fmla="*/ 59 w 350"/>
                <a:gd name="T49" fmla="*/ 226 h 836"/>
                <a:gd name="T50" fmla="*/ 82 w 350"/>
                <a:gd name="T51" fmla="*/ 209 h 836"/>
                <a:gd name="T52" fmla="*/ 93 w 350"/>
                <a:gd name="T53" fmla="*/ 203 h 836"/>
                <a:gd name="T54" fmla="*/ 83 w 350"/>
                <a:gd name="T55" fmla="*/ 178 h 836"/>
                <a:gd name="T56" fmla="*/ 66 w 350"/>
                <a:gd name="T57" fmla="*/ 167 h 836"/>
                <a:gd name="T58" fmla="*/ 34 w 350"/>
                <a:gd name="T59" fmla="*/ 157 h 836"/>
                <a:gd name="T60" fmla="*/ 12 w 350"/>
                <a:gd name="T61" fmla="*/ 141 h 836"/>
                <a:gd name="T62" fmla="*/ 0 w 350"/>
                <a:gd name="T63" fmla="*/ 117 h 836"/>
                <a:gd name="T64" fmla="*/ 8 w 350"/>
                <a:gd name="T65" fmla="*/ 95 h 836"/>
                <a:gd name="T66" fmla="*/ 30 w 350"/>
                <a:gd name="T67" fmla="*/ 60 h 836"/>
                <a:gd name="T68" fmla="*/ 47 w 350"/>
                <a:gd name="T69" fmla="*/ 33 h 836"/>
                <a:gd name="T70" fmla="*/ 53 w 350"/>
                <a:gd name="T71" fmla="*/ 22 h 8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50" h="836">
                  <a:moveTo>
                    <a:pt x="160" y="66"/>
                  </a:moveTo>
                  <a:lnTo>
                    <a:pt x="225" y="15"/>
                  </a:lnTo>
                  <a:lnTo>
                    <a:pt x="296" y="0"/>
                  </a:lnTo>
                  <a:lnTo>
                    <a:pt x="344" y="15"/>
                  </a:lnTo>
                  <a:lnTo>
                    <a:pt x="350" y="47"/>
                  </a:lnTo>
                  <a:lnTo>
                    <a:pt x="309" y="113"/>
                  </a:lnTo>
                  <a:lnTo>
                    <a:pt x="255" y="113"/>
                  </a:lnTo>
                  <a:lnTo>
                    <a:pt x="201" y="144"/>
                  </a:lnTo>
                  <a:lnTo>
                    <a:pt x="130" y="232"/>
                  </a:lnTo>
                  <a:lnTo>
                    <a:pt x="82" y="331"/>
                  </a:lnTo>
                  <a:lnTo>
                    <a:pt x="82" y="371"/>
                  </a:lnTo>
                  <a:lnTo>
                    <a:pt x="112" y="418"/>
                  </a:lnTo>
                  <a:lnTo>
                    <a:pt x="190" y="460"/>
                  </a:lnTo>
                  <a:lnTo>
                    <a:pt x="261" y="496"/>
                  </a:lnTo>
                  <a:lnTo>
                    <a:pt x="339" y="562"/>
                  </a:lnTo>
                  <a:lnTo>
                    <a:pt x="344" y="619"/>
                  </a:lnTo>
                  <a:lnTo>
                    <a:pt x="272" y="656"/>
                  </a:lnTo>
                  <a:lnTo>
                    <a:pt x="220" y="697"/>
                  </a:lnTo>
                  <a:lnTo>
                    <a:pt x="201" y="733"/>
                  </a:lnTo>
                  <a:lnTo>
                    <a:pt x="214" y="770"/>
                  </a:lnTo>
                  <a:lnTo>
                    <a:pt x="190" y="821"/>
                  </a:lnTo>
                  <a:lnTo>
                    <a:pt x="154" y="836"/>
                  </a:lnTo>
                  <a:lnTo>
                    <a:pt x="136" y="827"/>
                  </a:lnTo>
                  <a:lnTo>
                    <a:pt x="142" y="738"/>
                  </a:lnTo>
                  <a:lnTo>
                    <a:pt x="177" y="676"/>
                  </a:lnTo>
                  <a:lnTo>
                    <a:pt x="244" y="625"/>
                  </a:lnTo>
                  <a:lnTo>
                    <a:pt x="279" y="609"/>
                  </a:lnTo>
                  <a:lnTo>
                    <a:pt x="249" y="532"/>
                  </a:lnTo>
                  <a:lnTo>
                    <a:pt x="196" y="501"/>
                  </a:lnTo>
                  <a:lnTo>
                    <a:pt x="101" y="469"/>
                  </a:lnTo>
                  <a:lnTo>
                    <a:pt x="35" y="423"/>
                  </a:lnTo>
                  <a:lnTo>
                    <a:pt x="0" y="351"/>
                  </a:lnTo>
                  <a:lnTo>
                    <a:pt x="24" y="284"/>
                  </a:lnTo>
                  <a:lnTo>
                    <a:pt x="89" y="180"/>
                  </a:lnTo>
                  <a:lnTo>
                    <a:pt x="142" y="98"/>
                  </a:lnTo>
                  <a:lnTo>
                    <a:pt x="160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8" name="Freeform 153"/>
            <p:cNvSpPr>
              <a:spLocks/>
            </p:cNvSpPr>
            <p:nvPr/>
          </p:nvSpPr>
          <p:spPr bwMode="auto">
            <a:xfrm>
              <a:off x="648" y="3318"/>
              <a:ext cx="122" cy="249"/>
            </a:xfrm>
            <a:custGeom>
              <a:avLst/>
              <a:gdLst>
                <a:gd name="T0" fmla="*/ 10 w 366"/>
                <a:gd name="T1" fmla="*/ 10 h 748"/>
                <a:gd name="T2" fmla="*/ 29 w 366"/>
                <a:gd name="T3" fmla="*/ 1 h 748"/>
                <a:gd name="T4" fmla="*/ 45 w 366"/>
                <a:gd name="T5" fmla="*/ 0 h 748"/>
                <a:gd name="T6" fmla="*/ 73 w 366"/>
                <a:gd name="T7" fmla="*/ 15 h 748"/>
                <a:gd name="T8" fmla="*/ 89 w 366"/>
                <a:gd name="T9" fmla="*/ 31 h 748"/>
                <a:gd name="T10" fmla="*/ 101 w 366"/>
                <a:gd name="T11" fmla="*/ 53 h 748"/>
                <a:gd name="T12" fmla="*/ 110 w 366"/>
                <a:gd name="T13" fmla="*/ 82 h 748"/>
                <a:gd name="T14" fmla="*/ 120 w 366"/>
                <a:gd name="T15" fmla="*/ 127 h 748"/>
                <a:gd name="T16" fmla="*/ 122 w 366"/>
                <a:gd name="T17" fmla="*/ 177 h 748"/>
                <a:gd name="T18" fmla="*/ 116 w 366"/>
                <a:gd name="T19" fmla="*/ 209 h 748"/>
                <a:gd name="T20" fmla="*/ 107 w 366"/>
                <a:gd name="T21" fmla="*/ 225 h 748"/>
                <a:gd name="T22" fmla="*/ 81 w 366"/>
                <a:gd name="T23" fmla="*/ 240 h 748"/>
                <a:gd name="T24" fmla="*/ 53 w 366"/>
                <a:gd name="T25" fmla="*/ 249 h 748"/>
                <a:gd name="T26" fmla="*/ 36 w 366"/>
                <a:gd name="T27" fmla="*/ 249 h 748"/>
                <a:gd name="T28" fmla="*/ 20 w 366"/>
                <a:gd name="T29" fmla="*/ 245 h 748"/>
                <a:gd name="T30" fmla="*/ 10 w 366"/>
                <a:gd name="T31" fmla="*/ 225 h 748"/>
                <a:gd name="T32" fmla="*/ 6 w 366"/>
                <a:gd name="T33" fmla="*/ 199 h 748"/>
                <a:gd name="T34" fmla="*/ 14 w 366"/>
                <a:gd name="T35" fmla="*/ 182 h 748"/>
                <a:gd name="T36" fmla="*/ 24 w 366"/>
                <a:gd name="T37" fmla="*/ 166 h 748"/>
                <a:gd name="T38" fmla="*/ 22 w 366"/>
                <a:gd name="T39" fmla="*/ 146 h 748"/>
                <a:gd name="T40" fmla="*/ 18 w 366"/>
                <a:gd name="T41" fmla="*/ 120 h 748"/>
                <a:gd name="T42" fmla="*/ 10 w 366"/>
                <a:gd name="T43" fmla="*/ 94 h 748"/>
                <a:gd name="T44" fmla="*/ 0 w 366"/>
                <a:gd name="T45" fmla="*/ 67 h 748"/>
                <a:gd name="T46" fmla="*/ 0 w 366"/>
                <a:gd name="T47" fmla="*/ 46 h 748"/>
                <a:gd name="T48" fmla="*/ 6 w 366"/>
                <a:gd name="T49" fmla="*/ 24 h 748"/>
                <a:gd name="T50" fmla="*/ 10 w 366"/>
                <a:gd name="T51" fmla="*/ 10 h 74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66" h="748">
                  <a:moveTo>
                    <a:pt x="30" y="31"/>
                  </a:moveTo>
                  <a:lnTo>
                    <a:pt x="88" y="4"/>
                  </a:lnTo>
                  <a:lnTo>
                    <a:pt x="136" y="0"/>
                  </a:lnTo>
                  <a:lnTo>
                    <a:pt x="218" y="46"/>
                  </a:lnTo>
                  <a:lnTo>
                    <a:pt x="266" y="93"/>
                  </a:lnTo>
                  <a:lnTo>
                    <a:pt x="302" y="159"/>
                  </a:lnTo>
                  <a:lnTo>
                    <a:pt x="331" y="247"/>
                  </a:lnTo>
                  <a:lnTo>
                    <a:pt x="361" y="381"/>
                  </a:lnTo>
                  <a:lnTo>
                    <a:pt x="366" y="531"/>
                  </a:lnTo>
                  <a:lnTo>
                    <a:pt x="348" y="629"/>
                  </a:lnTo>
                  <a:lnTo>
                    <a:pt x="320" y="675"/>
                  </a:lnTo>
                  <a:lnTo>
                    <a:pt x="242" y="722"/>
                  </a:lnTo>
                  <a:lnTo>
                    <a:pt x="160" y="748"/>
                  </a:lnTo>
                  <a:lnTo>
                    <a:pt x="107" y="748"/>
                  </a:lnTo>
                  <a:lnTo>
                    <a:pt x="60" y="737"/>
                  </a:lnTo>
                  <a:lnTo>
                    <a:pt x="30" y="675"/>
                  </a:lnTo>
                  <a:lnTo>
                    <a:pt x="18" y="599"/>
                  </a:lnTo>
                  <a:lnTo>
                    <a:pt x="42" y="546"/>
                  </a:lnTo>
                  <a:lnTo>
                    <a:pt x="71" y="500"/>
                  </a:lnTo>
                  <a:lnTo>
                    <a:pt x="65" y="438"/>
                  </a:lnTo>
                  <a:lnTo>
                    <a:pt x="53" y="360"/>
                  </a:lnTo>
                  <a:lnTo>
                    <a:pt x="30" y="283"/>
                  </a:lnTo>
                  <a:lnTo>
                    <a:pt x="0" y="201"/>
                  </a:lnTo>
                  <a:lnTo>
                    <a:pt x="0" y="139"/>
                  </a:lnTo>
                  <a:lnTo>
                    <a:pt x="18" y="72"/>
                  </a:lnTo>
                  <a:lnTo>
                    <a:pt x="3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9" name="Freeform 154"/>
            <p:cNvSpPr>
              <a:spLocks/>
            </p:cNvSpPr>
            <p:nvPr/>
          </p:nvSpPr>
          <p:spPr bwMode="auto">
            <a:xfrm>
              <a:off x="718" y="3517"/>
              <a:ext cx="159" cy="320"/>
            </a:xfrm>
            <a:custGeom>
              <a:avLst/>
              <a:gdLst>
                <a:gd name="T0" fmla="*/ 0 w 477"/>
                <a:gd name="T1" fmla="*/ 28 h 959"/>
                <a:gd name="T2" fmla="*/ 0 w 477"/>
                <a:gd name="T3" fmla="*/ 14 h 959"/>
                <a:gd name="T4" fmla="*/ 14 w 477"/>
                <a:gd name="T5" fmla="*/ 0 h 959"/>
                <a:gd name="T6" fmla="*/ 24 w 477"/>
                <a:gd name="T7" fmla="*/ 5 h 959"/>
                <a:gd name="T8" fmla="*/ 71 w 477"/>
                <a:gd name="T9" fmla="*/ 60 h 959"/>
                <a:gd name="T10" fmla="*/ 94 w 477"/>
                <a:gd name="T11" fmla="*/ 91 h 959"/>
                <a:gd name="T12" fmla="*/ 100 w 477"/>
                <a:gd name="T13" fmla="*/ 119 h 959"/>
                <a:gd name="T14" fmla="*/ 102 w 477"/>
                <a:gd name="T15" fmla="*/ 148 h 959"/>
                <a:gd name="T16" fmla="*/ 98 w 477"/>
                <a:gd name="T17" fmla="*/ 188 h 959"/>
                <a:gd name="T18" fmla="*/ 84 w 477"/>
                <a:gd name="T19" fmla="*/ 231 h 959"/>
                <a:gd name="T20" fmla="*/ 71 w 477"/>
                <a:gd name="T21" fmla="*/ 256 h 959"/>
                <a:gd name="T22" fmla="*/ 65 w 477"/>
                <a:gd name="T23" fmla="*/ 282 h 959"/>
                <a:gd name="T24" fmla="*/ 67 w 477"/>
                <a:gd name="T25" fmla="*/ 294 h 959"/>
                <a:gd name="T26" fmla="*/ 74 w 477"/>
                <a:gd name="T27" fmla="*/ 298 h 959"/>
                <a:gd name="T28" fmla="*/ 122 w 477"/>
                <a:gd name="T29" fmla="*/ 296 h 959"/>
                <a:gd name="T30" fmla="*/ 153 w 477"/>
                <a:gd name="T31" fmla="*/ 301 h 959"/>
                <a:gd name="T32" fmla="*/ 159 w 477"/>
                <a:gd name="T33" fmla="*/ 308 h 959"/>
                <a:gd name="T34" fmla="*/ 159 w 477"/>
                <a:gd name="T35" fmla="*/ 313 h 959"/>
                <a:gd name="T36" fmla="*/ 134 w 477"/>
                <a:gd name="T37" fmla="*/ 320 h 959"/>
                <a:gd name="T38" fmla="*/ 128 w 477"/>
                <a:gd name="T39" fmla="*/ 318 h 959"/>
                <a:gd name="T40" fmla="*/ 106 w 477"/>
                <a:gd name="T41" fmla="*/ 310 h 959"/>
                <a:gd name="T42" fmla="*/ 84 w 477"/>
                <a:gd name="T43" fmla="*/ 310 h 959"/>
                <a:gd name="T44" fmla="*/ 55 w 477"/>
                <a:gd name="T45" fmla="*/ 310 h 959"/>
                <a:gd name="T46" fmla="*/ 45 w 477"/>
                <a:gd name="T47" fmla="*/ 311 h 959"/>
                <a:gd name="T48" fmla="*/ 41 w 477"/>
                <a:gd name="T49" fmla="*/ 305 h 959"/>
                <a:gd name="T50" fmla="*/ 41 w 477"/>
                <a:gd name="T51" fmla="*/ 294 h 959"/>
                <a:gd name="T52" fmla="*/ 51 w 477"/>
                <a:gd name="T53" fmla="*/ 262 h 959"/>
                <a:gd name="T54" fmla="*/ 69 w 477"/>
                <a:gd name="T55" fmla="*/ 227 h 959"/>
                <a:gd name="T56" fmla="*/ 80 w 477"/>
                <a:gd name="T57" fmla="*/ 193 h 959"/>
                <a:gd name="T58" fmla="*/ 82 w 477"/>
                <a:gd name="T59" fmla="*/ 167 h 959"/>
                <a:gd name="T60" fmla="*/ 80 w 477"/>
                <a:gd name="T61" fmla="*/ 131 h 959"/>
                <a:gd name="T62" fmla="*/ 72 w 477"/>
                <a:gd name="T63" fmla="*/ 110 h 959"/>
                <a:gd name="T64" fmla="*/ 53 w 477"/>
                <a:gd name="T65" fmla="*/ 84 h 959"/>
                <a:gd name="T66" fmla="*/ 25 w 477"/>
                <a:gd name="T67" fmla="*/ 60 h 959"/>
                <a:gd name="T68" fmla="*/ 6 w 477"/>
                <a:gd name="T69" fmla="*/ 46 h 959"/>
                <a:gd name="T70" fmla="*/ 0 w 477"/>
                <a:gd name="T71" fmla="*/ 38 h 959"/>
                <a:gd name="T72" fmla="*/ 0 w 477"/>
                <a:gd name="T73" fmla="*/ 28 h 9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77" h="959">
                  <a:moveTo>
                    <a:pt x="0" y="83"/>
                  </a:moveTo>
                  <a:lnTo>
                    <a:pt x="0" y="41"/>
                  </a:lnTo>
                  <a:lnTo>
                    <a:pt x="41" y="0"/>
                  </a:lnTo>
                  <a:lnTo>
                    <a:pt x="71" y="15"/>
                  </a:lnTo>
                  <a:lnTo>
                    <a:pt x="212" y="180"/>
                  </a:lnTo>
                  <a:lnTo>
                    <a:pt x="282" y="273"/>
                  </a:lnTo>
                  <a:lnTo>
                    <a:pt x="301" y="356"/>
                  </a:lnTo>
                  <a:lnTo>
                    <a:pt x="306" y="443"/>
                  </a:lnTo>
                  <a:lnTo>
                    <a:pt x="295" y="562"/>
                  </a:lnTo>
                  <a:lnTo>
                    <a:pt x="253" y="691"/>
                  </a:lnTo>
                  <a:lnTo>
                    <a:pt x="212" y="768"/>
                  </a:lnTo>
                  <a:lnTo>
                    <a:pt x="195" y="845"/>
                  </a:lnTo>
                  <a:lnTo>
                    <a:pt x="200" y="881"/>
                  </a:lnTo>
                  <a:lnTo>
                    <a:pt x="223" y="892"/>
                  </a:lnTo>
                  <a:lnTo>
                    <a:pt x="365" y="887"/>
                  </a:lnTo>
                  <a:lnTo>
                    <a:pt x="460" y="902"/>
                  </a:lnTo>
                  <a:lnTo>
                    <a:pt x="477" y="923"/>
                  </a:lnTo>
                  <a:lnTo>
                    <a:pt x="477" y="938"/>
                  </a:lnTo>
                  <a:lnTo>
                    <a:pt x="401" y="959"/>
                  </a:lnTo>
                  <a:lnTo>
                    <a:pt x="383" y="953"/>
                  </a:lnTo>
                  <a:lnTo>
                    <a:pt x="318" y="928"/>
                  </a:lnTo>
                  <a:lnTo>
                    <a:pt x="253" y="928"/>
                  </a:lnTo>
                  <a:lnTo>
                    <a:pt x="165" y="928"/>
                  </a:lnTo>
                  <a:lnTo>
                    <a:pt x="135" y="933"/>
                  </a:lnTo>
                  <a:lnTo>
                    <a:pt x="124" y="913"/>
                  </a:lnTo>
                  <a:lnTo>
                    <a:pt x="124" y="881"/>
                  </a:lnTo>
                  <a:lnTo>
                    <a:pt x="154" y="784"/>
                  </a:lnTo>
                  <a:lnTo>
                    <a:pt x="206" y="680"/>
                  </a:lnTo>
                  <a:lnTo>
                    <a:pt x="241" y="578"/>
                  </a:lnTo>
                  <a:lnTo>
                    <a:pt x="247" y="500"/>
                  </a:lnTo>
                  <a:lnTo>
                    <a:pt x="241" y="392"/>
                  </a:lnTo>
                  <a:lnTo>
                    <a:pt x="217" y="330"/>
                  </a:lnTo>
                  <a:lnTo>
                    <a:pt x="159" y="252"/>
                  </a:lnTo>
                  <a:lnTo>
                    <a:pt x="76" y="180"/>
                  </a:lnTo>
                  <a:lnTo>
                    <a:pt x="17" y="138"/>
                  </a:lnTo>
                  <a:lnTo>
                    <a:pt x="0" y="11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0" name="Freeform 155"/>
            <p:cNvSpPr>
              <a:spLocks/>
            </p:cNvSpPr>
            <p:nvPr/>
          </p:nvSpPr>
          <p:spPr bwMode="auto">
            <a:xfrm>
              <a:off x="575" y="3535"/>
              <a:ext cx="133" cy="342"/>
            </a:xfrm>
            <a:custGeom>
              <a:avLst/>
              <a:gdLst>
                <a:gd name="T0" fmla="*/ 94 w 401"/>
                <a:gd name="T1" fmla="*/ 8 h 1026"/>
                <a:gd name="T2" fmla="*/ 105 w 401"/>
                <a:gd name="T3" fmla="*/ 0 h 1026"/>
                <a:gd name="T4" fmla="*/ 129 w 401"/>
                <a:gd name="T5" fmla="*/ 0 h 1026"/>
                <a:gd name="T6" fmla="*/ 133 w 401"/>
                <a:gd name="T7" fmla="*/ 10 h 1026"/>
                <a:gd name="T8" fmla="*/ 129 w 401"/>
                <a:gd name="T9" fmla="*/ 38 h 1026"/>
                <a:gd name="T10" fmla="*/ 108 w 401"/>
                <a:gd name="T11" fmla="*/ 72 h 1026"/>
                <a:gd name="T12" fmla="*/ 98 w 401"/>
                <a:gd name="T13" fmla="*/ 110 h 1026"/>
                <a:gd name="T14" fmla="*/ 94 w 401"/>
                <a:gd name="T15" fmla="*/ 156 h 1026"/>
                <a:gd name="T16" fmla="*/ 108 w 401"/>
                <a:gd name="T17" fmla="*/ 209 h 1026"/>
                <a:gd name="T18" fmla="*/ 125 w 401"/>
                <a:gd name="T19" fmla="*/ 261 h 1026"/>
                <a:gd name="T20" fmla="*/ 127 w 401"/>
                <a:gd name="T21" fmla="*/ 282 h 1026"/>
                <a:gd name="T22" fmla="*/ 119 w 401"/>
                <a:gd name="T23" fmla="*/ 288 h 1026"/>
                <a:gd name="T24" fmla="*/ 92 w 401"/>
                <a:gd name="T25" fmla="*/ 288 h 1026"/>
                <a:gd name="T26" fmla="*/ 65 w 401"/>
                <a:gd name="T27" fmla="*/ 297 h 1026"/>
                <a:gd name="T28" fmla="*/ 47 w 401"/>
                <a:gd name="T29" fmla="*/ 319 h 1026"/>
                <a:gd name="T30" fmla="*/ 32 w 401"/>
                <a:gd name="T31" fmla="*/ 340 h 1026"/>
                <a:gd name="T32" fmla="*/ 24 w 401"/>
                <a:gd name="T33" fmla="*/ 342 h 1026"/>
                <a:gd name="T34" fmla="*/ 0 w 401"/>
                <a:gd name="T35" fmla="*/ 330 h 1026"/>
                <a:gd name="T36" fmla="*/ 0 w 401"/>
                <a:gd name="T37" fmla="*/ 321 h 1026"/>
                <a:gd name="T38" fmla="*/ 32 w 401"/>
                <a:gd name="T39" fmla="*/ 297 h 1026"/>
                <a:gd name="T40" fmla="*/ 69 w 401"/>
                <a:gd name="T41" fmla="*/ 282 h 1026"/>
                <a:gd name="T42" fmla="*/ 98 w 401"/>
                <a:gd name="T43" fmla="*/ 273 h 1026"/>
                <a:gd name="T44" fmla="*/ 104 w 401"/>
                <a:gd name="T45" fmla="*/ 269 h 1026"/>
                <a:gd name="T46" fmla="*/ 102 w 401"/>
                <a:gd name="T47" fmla="*/ 254 h 1026"/>
                <a:gd name="T48" fmla="*/ 92 w 401"/>
                <a:gd name="T49" fmla="*/ 216 h 1026"/>
                <a:gd name="T50" fmla="*/ 80 w 401"/>
                <a:gd name="T51" fmla="*/ 173 h 1026"/>
                <a:gd name="T52" fmla="*/ 75 w 401"/>
                <a:gd name="T53" fmla="*/ 151 h 1026"/>
                <a:gd name="T54" fmla="*/ 73 w 401"/>
                <a:gd name="T55" fmla="*/ 125 h 1026"/>
                <a:gd name="T56" fmla="*/ 77 w 401"/>
                <a:gd name="T57" fmla="*/ 96 h 1026"/>
                <a:gd name="T58" fmla="*/ 84 w 401"/>
                <a:gd name="T59" fmla="*/ 48 h 1026"/>
                <a:gd name="T60" fmla="*/ 94 w 401"/>
                <a:gd name="T61" fmla="*/ 8 h 102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01" h="1026">
                  <a:moveTo>
                    <a:pt x="283" y="25"/>
                  </a:moveTo>
                  <a:lnTo>
                    <a:pt x="318" y="0"/>
                  </a:lnTo>
                  <a:lnTo>
                    <a:pt x="390" y="0"/>
                  </a:lnTo>
                  <a:lnTo>
                    <a:pt x="401" y="31"/>
                  </a:lnTo>
                  <a:lnTo>
                    <a:pt x="390" y="113"/>
                  </a:lnTo>
                  <a:lnTo>
                    <a:pt x="325" y="216"/>
                  </a:lnTo>
                  <a:lnTo>
                    <a:pt x="296" y="329"/>
                  </a:lnTo>
                  <a:lnTo>
                    <a:pt x="283" y="469"/>
                  </a:lnTo>
                  <a:lnTo>
                    <a:pt x="325" y="628"/>
                  </a:lnTo>
                  <a:lnTo>
                    <a:pt x="378" y="783"/>
                  </a:lnTo>
                  <a:lnTo>
                    <a:pt x="383" y="845"/>
                  </a:lnTo>
                  <a:lnTo>
                    <a:pt x="360" y="865"/>
                  </a:lnTo>
                  <a:lnTo>
                    <a:pt x="277" y="865"/>
                  </a:lnTo>
                  <a:lnTo>
                    <a:pt x="195" y="892"/>
                  </a:lnTo>
                  <a:lnTo>
                    <a:pt x="142" y="958"/>
                  </a:lnTo>
                  <a:lnTo>
                    <a:pt x="95" y="1020"/>
                  </a:lnTo>
                  <a:lnTo>
                    <a:pt x="71" y="1026"/>
                  </a:lnTo>
                  <a:lnTo>
                    <a:pt x="0" y="989"/>
                  </a:lnTo>
                  <a:lnTo>
                    <a:pt x="0" y="964"/>
                  </a:lnTo>
                  <a:lnTo>
                    <a:pt x="95" y="892"/>
                  </a:lnTo>
                  <a:lnTo>
                    <a:pt x="207" y="845"/>
                  </a:lnTo>
                  <a:lnTo>
                    <a:pt x="296" y="819"/>
                  </a:lnTo>
                  <a:lnTo>
                    <a:pt x="313" y="808"/>
                  </a:lnTo>
                  <a:lnTo>
                    <a:pt x="307" y="763"/>
                  </a:lnTo>
                  <a:lnTo>
                    <a:pt x="277" y="649"/>
                  </a:lnTo>
                  <a:lnTo>
                    <a:pt x="242" y="520"/>
                  </a:lnTo>
                  <a:lnTo>
                    <a:pt x="225" y="453"/>
                  </a:lnTo>
                  <a:lnTo>
                    <a:pt x="219" y="376"/>
                  </a:lnTo>
                  <a:lnTo>
                    <a:pt x="231" y="288"/>
                  </a:lnTo>
                  <a:lnTo>
                    <a:pt x="253" y="144"/>
                  </a:lnTo>
                  <a:lnTo>
                    <a:pt x="283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20" name="Text Box 156"/>
          <p:cNvSpPr txBox="1">
            <a:spLocks noChangeArrowheads="1"/>
          </p:cNvSpPr>
          <p:nvPr/>
        </p:nvSpPr>
        <p:spPr bwMode="auto">
          <a:xfrm>
            <a:off x="3457575" y="4716463"/>
            <a:ext cx="40878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/>
              <a:t>Valve adjustment not too aggressive</a:t>
            </a:r>
            <a:endParaRPr lang="en-US"/>
          </a:p>
        </p:txBody>
      </p:sp>
      <p:sp>
        <p:nvSpPr>
          <p:cNvPr id="17421" name="Oval 157"/>
          <p:cNvSpPr>
            <a:spLocks noChangeArrowheads="1"/>
          </p:cNvSpPr>
          <p:nvPr/>
        </p:nvSpPr>
        <p:spPr bwMode="auto">
          <a:xfrm>
            <a:off x="381000" y="5562600"/>
            <a:ext cx="685800" cy="6096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T1</a:t>
            </a:r>
          </a:p>
        </p:txBody>
      </p:sp>
      <p:sp>
        <p:nvSpPr>
          <p:cNvPr id="17422" name="Line 158"/>
          <p:cNvSpPr>
            <a:spLocks noChangeShapeType="1"/>
          </p:cNvSpPr>
          <p:nvPr/>
        </p:nvSpPr>
        <p:spPr bwMode="auto">
          <a:xfrm>
            <a:off x="2133600" y="5638800"/>
            <a:ext cx="0" cy="304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3" name="Line 159"/>
          <p:cNvSpPr>
            <a:spLocks noChangeShapeType="1"/>
          </p:cNvSpPr>
          <p:nvPr/>
        </p:nvSpPr>
        <p:spPr bwMode="auto">
          <a:xfrm>
            <a:off x="2133600" y="5943600"/>
            <a:ext cx="33528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4" name="Text Box 160"/>
          <p:cNvSpPr txBox="1">
            <a:spLocks noChangeArrowheads="1"/>
          </p:cNvSpPr>
          <p:nvPr/>
        </p:nvSpPr>
        <p:spPr bwMode="auto">
          <a:xfrm>
            <a:off x="5494338" y="5878513"/>
            <a:ext cx="3302000" cy="406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</a:rPr>
              <a:t>Why wait after disturbance?</a:t>
            </a:r>
            <a:endParaRPr lang="en-US" sz="2000" b="1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685800" y="3810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15: FEEDFORWARD CONTROL</a:t>
            </a:r>
            <a:endParaRPr lang="en-US" sz="3200"/>
          </a:p>
        </p:txBody>
      </p:sp>
      <p:sp>
        <p:nvSpPr>
          <p:cNvPr id="18435" name="Text Box 63"/>
          <p:cNvSpPr txBox="1">
            <a:spLocks noChangeArrowheads="1"/>
          </p:cNvSpPr>
          <p:nvPr/>
        </p:nvSpPr>
        <p:spPr bwMode="auto">
          <a:xfrm>
            <a:off x="609600" y="1219200"/>
            <a:ext cx="3200400" cy="319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What have we </a:t>
            </a:r>
            <a:r>
              <a:rPr lang="en-US" b="1">
                <a:solidFill>
                  <a:srgbClr val="FF0000"/>
                </a:solidFill>
              </a:rPr>
              <a:t>gained and lost</a:t>
            </a:r>
            <a:r>
              <a:rPr lang="en-US" b="1"/>
              <a:t> using feedforward and feedback?</a:t>
            </a:r>
          </a:p>
          <a:p>
            <a:pPr>
              <a:spcBef>
                <a:spcPct val="50000"/>
              </a:spcBef>
            </a:pPr>
            <a:r>
              <a:rPr lang="en-US" b="1"/>
              <a:t>For each case, is FF with FB better, same, worse than single-loop feedback (TC2 </a:t>
            </a:r>
            <a:r>
              <a:rPr lang="en-US" b="1">
                <a:sym typeface="Symbol" pitchFamily="18" charset="2"/>
              </a:rPr>
              <a:t> v)</a:t>
            </a:r>
            <a:r>
              <a:rPr lang="en-US" b="1"/>
              <a:t>??</a:t>
            </a:r>
          </a:p>
        </p:txBody>
      </p:sp>
      <p:sp>
        <p:nvSpPr>
          <p:cNvPr id="18436" name="Text Box 64"/>
          <p:cNvSpPr txBox="1">
            <a:spLocks noChangeArrowheads="1"/>
          </p:cNvSpPr>
          <p:nvPr/>
        </p:nvSpPr>
        <p:spPr bwMode="auto">
          <a:xfrm>
            <a:off x="685800" y="4572000"/>
            <a:ext cx="7239000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4163" indent="-2841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b="1">
                <a:solidFill>
                  <a:schemeClr val="accent2"/>
                </a:solidFill>
              </a:rPr>
              <a:t>A disturbance in feed inlet temperature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>
                <a:solidFill>
                  <a:schemeClr val="accent2"/>
                </a:solidFill>
              </a:rPr>
              <a:t>A disturbance in heating medium inlet pressure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>
                <a:solidFill>
                  <a:schemeClr val="accent2"/>
                </a:solidFill>
              </a:rPr>
              <a:t>A disturbance in feed flow rate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>
                <a:solidFill>
                  <a:schemeClr val="accent2"/>
                </a:solidFill>
              </a:rPr>
              <a:t>A change to the TC set point</a:t>
            </a:r>
          </a:p>
        </p:txBody>
      </p:sp>
      <p:grpSp>
        <p:nvGrpSpPr>
          <p:cNvPr id="18437" name="Group 65"/>
          <p:cNvGrpSpPr>
            <a:grpSpLocks/>
          </p:cNvGrpSpPr>
          <p:nvPr/>
        </p:nvGrpSpPr>
        <p:grpSpPr bwMode="auto">
          <a:xfrm>
            <a:off x="4267200" y="990600"/>
            <a:ext cx="4114800" cy="3244850"/>
            <a:chOff x="1052" y="997"/>
            <a:chExt cx="4228" cy="3126"/>
          </a:xfrm>
        </p:grpSpPr>
        <p:grpSp>
          <p:nvGrpSpPr>
            <p:cNvPr id="18438" name="Group 66"/>
            <p:cNvGrpSpPr>
              <a:grpSpLocks/>
            </p:cNvGrpSpPr>
            <p:nvPr/>
          </p:nvGrpSpPr>
          <p:grpSpPr bwMode="auto">
            <a:xfrm>
              <a:off x="2532" y="2695"/>
              <a:ext cx="592" cy="594"/>
              <a:chOff x="1680" y="2544"/>
              <a:chExt cx="672" cy="672"/>
            </a:xfrm>
          </p:grpSpPr>
          <p:sp>
            <p:nvSpPr>
              <p:cNvPr id="18498" name="Oval 67"/>
              <p:cNvSpPr>
                <a:spLocks noChangeArrowheads="1"/>
              </p:cNvSpPr>
              <p:nvPr/>
            </p:nvSpPr>
            <p:spPr bwMode="auto">
              <a:xfrm>
                <a:off x="1680" y="2544"/>
                <a:ext cx="192" cy="33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99" name="Oval 68"/>
              <p:cNvSpPr>
                <a:spLocks noChangeArrowheads="1"/>
              </p:cNvSpPr>
              <p:nvPr/>
            </p:nvSpPr>
            <p:spPr bwMode="auto">
              <a:xfrm>
                <a:off x="1776" y="2544"/>
                <a:ext cx="192" cy="33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00" name="Oval 69"/>
              <p:cNvSpPr>
                <a:spLocks noChangeArrowheads="1"/>
              </p:cNvSpPr>
              <p:nvPr/>
            </p:nvSpPr>
            <p:spPr bwMode="auto">
              <a:xfrm>
                <a:off x="1872" y="2544"/>
                <a:ext cx="192" cy="33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01" name="Oval 70"/>
              <p:cNvSpPr>
                <a:spLocks noChangeArrowheads="1"/>
              </p:cNvSpPr>
              <p:nvPr/>
            </p:nvSpPr>
            <p:spPr bwMode="auto">
              <a:xfrm>
                <a:off x="1968" y="2544"/>
                <a:ext cx="192" cy="33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02" name="Oval 71"/>
              <p:cNvSpPr>
                <a:spLocks noChangeArrowheads="1"/>
              </p:cNvSpPr>
              <p:nvPr/>
            </p:nvSpPr>
            <p:spPr bwMode="auto">
              <a:xfrm>
                <a:off x="2064" y="2544"/>
                <a:ext cx="192" cy="33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03" name="Oval 72"/>
              <p:cNvSpPr>
                <a:spLocks noChangeArrowheads="1"/>
              </p:cNvSpPr>
              <p:nvPr/>
            </p:nvSpPr>
            <p:spPr bwMode="auto">
              <a:xfrm>
                <a:off x="2160" y="2544"/>
                <a:ext cx="192" cy="33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04" name="Line 73"/>
              <p:cNvSpPr>
                <a:spLocks noChangeShapeType="1"/>
              </p:cNvSpPr>
              <p:nvPr/>
            </p:nvSpPr>
            <p:spPr bwMode="auto">
              <a:xfrm>
                <a:off x="2339" y="2688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05" name="Line 74"/>
              <p:cNvSpPr>
                <a:spLocks noChangeShapeType="1"/>
              </p:cNvSpPr>
              <p:nvPr/>
            </p:nvSpPr>
            <p:spPr bwMode="auto">
              <a:xfrm>
                <a:off x="1680" y="2640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439" name="Line 75"/>
            <p:cNvSpPr>
              <a:spLocks noChangeShapeType="1"/>
            </p:cNvSpPr>
            <p:nvPr/>
          </p:nvSpPr>
          <p:spPr bwMode="auto">
            <a:xfrm>
              <a:off x="2194" y="1803"/>
              <a:ext cx="0" cy="12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0" name="Line 76"/>
            <p:cNvSpPr>
              <a:spLocks noChangeShapeType="1"/>
            </p:cNvSpPr>
            <p:nvPr/>
          </p:nvSpPr>
          <p:spPr bwMode="auto">
            <a:xfrm>
              <a:off x="2194" y="3077"/>
              <a:ext cx="13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1" name="Line 77"/>
            <p:cNvSpPr>
              <a:spLocks noChangeShapeType="1"/>
            </p:cNvSpPr>
            <p:nvPr/>
          </p:nvSpPr>
          <p:spPr bwMode="auto">
            <a:xfrm flipV="1">
              <a:off x="3504" y="2016"/>
              <a:ext cx="0" cy="10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2" name="AutoShape 78"/>
            <p:cNvSpPr>
              <a:spLocks noChangeArrowheads="1"/>
            </p:cNvSpPr>
            <p:nvPr/>
          </p:nvSpPr>
          <p:spPr bwMode="auto">
            <a:xfrm rot="5400000">
              <a:off x="3523" y="1858"/>
              <a:ext cx="127" cy="212"/>
            </a:xfrm>
            <a:prstGeom prst="can">
              <a:avLst>
                <a:gd name="adj" fmla="val 41732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3" name="Line 79"/>
            <p:cNvSpPr>
              <a:spLocks noChangeShapeType="1"/>
            </p:cNvSpPr>
            <p:nvPr/>
          </p:nvSpPr>
          <p:spPr bwMode="auto">
            <a:xfrm flipV="1">
              <a:off x="3504" y="1761"/>
              <a:ext cx="0" cy="1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444" name="Group 80"/>
            <p:cNvGrpSpPr>
              <a:grpSpLocks/>
            </p:cNvGrpSpPr>
            <p:nvPr/>
          </p:nvGrpSpPr>
          <p:grpSpPr bwMode="auto">
            <a:xfrm>
              <a:off x="2532" y="1634"/>
              <a:ext cx="597" cy="806"/>
              <a:chOff x="2010" y="480"/>
              <a:chExt cx="678" cy="912"/>
            </a:xfrm>
          </p:grpSpPr>
          <p:sp>
            <p:nvSpPr>
              <p:cNvPr id="18495" name="Line 81"/>
              <p:cNvSpPr>
                <a:spLocks noChangeShapeType="1"/>
              </p:cNvSpPr>
              <p:nvPr/>
            </p:nvSpPr>
            <p:spPr bwMode="auto">
              <a:xfrm>
                <a:off x="2352" y="480"/>
                <a:ext cx="0" cy="8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96" name="Oval 82"/>
              <p:cNvSpPr>
                <a:spLocks noChangeArrowheads="1"/>
              </p:cNvSpPr>
              <p:nvPr/>
            </p:nvSpPr>
            <p:spPr bwMode="auto">
              <a:xfrm>
                <a:off x="2010" y="1152"/>
                <a:ext cx="336" cy="2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97" name="Oval 83"/>
              <p:cNvSpPr>
                <a:spLocks noChangeArrowheads="1"/>
              </p:cNvSpPr>
              <p:nvPr/>
            </p:nvSpPr>
            <p:spPr bwMode="auto">
              <a:xfrm>
                <a:off x="2352" y="1152"/>
                <a:ext cx="336" cy="2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445" name="Freeform 84"/>
            <p:cNvSpPr>
              <a:spLocks/>
            </p:cNvSpPr>
            <p:nvPr/>
          </p:nvSpPr>
          <p:spPr bwMode="auto">
            <a:xfrm>
              <a:off x="2195" y="1956"/>
              <a:ext cx="1283" cy="81"/>
            </a:xfrm>
            <a:custGeom>
              <a:avLst/>
              <a:gdLst>
                <a:gd name="T0" fmla="*/ 1283 w 1456"/>
                <a:gd name="T1" fmla="*/ 49 h 91"/>
                <a:gd name="T2" fmla="*/ 1046 w 1456"/>
                <a:gd name="T3" fmla="*/ 49 h 91"/>
                <a:gd name="T4" fmla="*/ 788 w 1456"/>
                <a:gd name="T5" fmla="*/ 4 h 91"/>
                <a:gd name="T6" fmla="*/ 698 w 1456"/>
                <a:gd name="T7" fmla="*/ 15 h 91"/>
                <a:gd name="T8" fmla="*/ 664 w 1456"/>
                <a:gd name="T9" fmla="*/ 26 h 91"/>
                <a:gd name="T10" fmla="*/ 507 w 1456"/>
                <a:gd name="T11" fmla="*/ 49 h 91"/>
                <a:gd name="T12" fmla="*/ 214 w 1456"/>
                <a:gd name="T13" fmla="*/ 26 h 91"/>
                <a:gd name="T14" fmla="*/ 0 w 1456"/>
                <a:gd name="T15" fmla="*/ 49 h 9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56" h="91">
                  <a:moveTo>
                    <a:pt x="1456" y="55"/>
                  </a:moveTo>
                  <a:cubicBezTo>
                    <a:pt x="1349" y="0"/>
                    <a:pt x="1299" y="18"/>
                    <a:pt x="1187" y="55"/>
                  </a:cubicBezTo>
                  <a:cubicBezTo>
                    <a:pt x="880" y="37"/>
                    <a:pt x="1053" y="58"/>
                    <a:pt x="894" y="4"/>
                  </a:cubicBezTo>
                  <a:cubicBezTo>
                    <a:pt x="860" y="8"/>
                    <a:pt x="826" y="11"/>
                    <a:pt x="792" y="17"/>
                  </a:cubicBezTo>
                  <a:cubicBezTo>
                    <a:pt x="779" y="19"/>
                    <a:pt x="766" y="27"/>
                    <a:pt x="753" y="29"/>
                  </a:cubicBezTo>
                  <a:cubicBezTo>
                    <a:pt x="694" y="39"/>
                    <a:pt x="575" y="55"/>
                    <a:pt x="575" y="55"/>
                  </a:cubicBezTo>
                  <a:cubicBezTo>
                    <a:pt x="467" y="91"/>
                    <a:pt x="348" y="65"/>
                    <a:pt x="243" y="29"/>
                  </a:cubicBezTo>
                  <a:cubicBezTo>
                    <a:pt x="25" y="57"/>
                    <a:pt x="107" y="55"/>
                    <a:pt x="0" y="5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6" name="AutoShape 85"/>
            <p:cNvSpPr>
              <a:spLocks noChangeArrowheads="1"/>
            </p:cNvSpPr>
            <p:nvPr/>
          </p:nvSpPr>
          <p:spPr bwMode="auto">
            <a:xfrm>
              <a:off x="2743" y="1591"/>
              <a:ext cx="169" cy="212"/>
            </a:xfrm>
            <a:prstGeom prst="curvedRightArrow">
              <a:avLst>
                <a:gd name="adj1" fmla="val 1487"/>
                <a:gd name="adj2" fmla="val 50178"/>
                <a:gd name="adj3" fmla="val 33333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7" name="Line 86"/>
            <p:cNvSpPr>
              <a:spLocks noChangeShapeType="1"/>
            </p:cNvSpPr>
            <p:nvPr/>
          </p:nvSpPr>
          <p:spPr bwMode="auto">
            <a:xfrm>
              <a:off x="1475" y="1464"/>
              <a:ext cx="9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8" name="Line 87"/>
            <p:cNvSpPr>
              <a:spLocks noChangeShapeType="1"/>
            </p:cNvSpPr>
            <p:nvPr/>
          </p:nvSpPr>
          <p:spPr bwMode="auto">
            <a:xfrm>
              <a:off x="2447" y="1464"/>
              <a:ext cx="0" cy="4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9" name="Line 88"/>
            <p:cNvSpPr>
              <a:spLocks noChangeShapeType="1"/>
            </p:cNvSpPr>
            <p:nvPr/>
          </p:nvSpPr>
          <p:spPr bwMode="auto">
            <a:xfrm>
              <a:off x="3673" y="1973"/>
              <a:ext cx="16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0" name="Oval 89"/>
            <p:cNvSpPr>
              <a:spLocks noChangeArrowheads="1"/>
            </p:cNvSpPr>
            <p:nvPr/>
          </p:nvSpPr>
          <p:spPr bwMode="auto">
            <a:xfrm>
              <a:off x="3927" y="2143"/>
              <a:ext cx="296" cy="29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>
                  <a:latin typeface="Arial" charset="0"/>
                </a:rPr>
                <a:t>TC</a:t>
              </a:r>
            </a:p>
            <a:p>
              <a:pPr algn="ctr"/>
              <a:r>
                <a:rPr lang="en-US" sz="1000">
                  <a:latin typeface="Arial" charset="0"/>
                </a:rPr>
                <a:t>2</a:t>
              </a:r>
            </a:p>
          </p:txBody>
        </p:sp>
        <p:sp>
          <p:nvSpPr>
            <p:cNvPr id="18451" name="Oval 90"/>
            <p:cNvSpPr>
              <a:spLocks noChangeArrowheads="1"/>
            </p:cNvSpPr>
            <p:nvPr/>
          </p:nvSpPr>
          <p:spPr bwMode="auto">
            <a:xfrm>
              <a:off x="1560" y="1634"/>
              <a:ext cx="296" cy="29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>
                  <a:latin typeface="Arial" charset="0"/>
                </a:rPr>
                <a:t>T</a:t>
              </a:r>
            </a:p>
            <a:p>
              <a:pPr algn="ctr"/>
              <a:r>
                <a:rPr lang="en-US" sz="1000">
                  <a:latin typeface="Arial" charset="0"/>
                </a:rPr>
                <a:t>1</a:t>
              </a:r>
            </a:p>
          </p:txBody>
        </p:sp>
        <p:sp>
          <p:nvSpPr>
            <p:cNvPr id="18452" name="Oval 91"/>
            <p:cNvSpPr>
              <a:spLocks noChangeArrowheads="1"/>
            </p:cNvSpPr>
            <p:nvPr/>
          </p:nvSpPr>
          <p:spPr bwMode="auto">
            <a:xfrm>
              <a:off x="1856" y="997"/>
              <a:ext cx="295" cy="29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>
                  <a:latin typeface="Arial" charset="0"/>
                </a:rPr>
                <a:t>F</a:t>
              </a:r>
            </a:p>
            <a:p>
              <a:pPr algn="ctr"/>
              <a:r>
                <a:rPr lang="en-US" sz="1000">
                  <a:latin typeface="Arial" charset="0"/>
                </a:rPr>
                <a:t>1</a:t>
              </a:r>
            </a:p>
          </p:txBody>
        </p:sp>
        <p:grpSp>
          <p:nvGrpSpPr>
            <p:cNvPr id="18453" name="Group 92"/>
            <p:cNvGrpSpPr>
              <a:grpSpLocks/>
            </p:cNvGrpSpPr>
            <p:nvPr/>
          </p:nvGrpSpPr>
          <p:grpSpPr bwMode="auto">
            <a:xfrm rot="5400000">
              <a:off x="3075" y="3205"/>
              <a:ext cx="212" cy="380"/>
              <a:chOff x="2736" y="1872"/>
              <a:chExt cx="240" cy="432"/>
            </a:xfrm>
          </p:grpSpPr>
          <p:sp>
            <p:nvSpPr>
              <p:cNvPr id="18488" name="Line 93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89" name="Line 94"/>
              <p:cNvSpPr>
                <a:spLocks noChangeShapeType="1"/>
              </p:cNvSpPr>
              <p:nvPr/>
            </p:nvSpPr>
            <p:spPr bwMode="auto">
              <a:xfrm>
                <a:off x="297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90" name="Line 95"/>
              <p:cNvSpPr>
                <a:spLocks noChangeShapeType="1"/>
              </p:cNvSpPr>
              <p:nvPr/>
            </p:nvSpPr>
            <p:spPr bwMode="auto">
              <a:xfrm flipH="1"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91" name="Line 96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92" name="Line 97"/>
              <p:cNvSpPr>
                <a:spLocks noChangeShapeType="1"/>
              </p:cNvSpPr>
              <p:nvPr/>
            </p:nvSpPr>
            <p:spPr bwMode="auto">
              <a:xfrm flipV="1">
                <a:off x="2853" y="1932"/>
                <a:ext cx="0" cy="2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93" name="Line 98"/>
              <p:cNvSpPr>
                <a:spLocks noChangeShapeType="1"/>
              </p:cNvSpPr>
              <p:nvPr/>
            </p:nvSpPr>
            <p:spPr bwMode="auto">
              <a:xfrm>
                <a:off x="2781" y="1929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94" name="AutoShape 99"/>
              <p:cNvSpPr>
                <a:spLocks noChangeArrowheads="1"/>
              </p:cNvSpPr>
              <p:nvPr/>
            </p:nvSpPr>
            <p:spPr bwMode="auto">
              <a:xfrm>
                <a:off x="2772" y="1872"/>
                <a:ext cx="159" cy="132"/>
              </a:xfrm>
              <a:custGeom>
                <a:avLst/>
                <a:gdLst>
                  <a:gd name="T0" fmla="*/ 80 w 21600"/>
                  <a:gd name="T1" fmla="*/ 0 h 21600"/>
                  <a:gd name="T2" fmla="*/ 2 w 21600"/>
                  <a:gd name="T3" fmla="*/ 52 h 21600"/>
                  <a:gd name="T4" fmla="*/ 80 w 21600"/>
                  <a:gd name="T5" fmla="*/ 0 h 21600"/>
                  <a:gd name="T6" fmla="*/ 157 w 21600"/>
                  <a:gd name="T7" fmla="*/ 52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145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28" y="8590"/>
                    </a:moveTo>
                    <a:cubicBezTo>
                      <a:pt x="1274" y="3585"/>
                      <a:pt x="5686" y="-1"/>
                      <a:pt x="10800" y="0"/>
                    </a:cubicBezTo>
                    <a:cubicBezTo>
                      <a:pt x="15913" y="0"/>
                      <a:pt x="20325" y="3585"/>
                      <a:pt x="21371" y="8590"/>
                    </a:cubicBezTo>
                    <a:cubicBezTo>
                      <a:pt x="20325" y="3585"/>
                      <a:pt x="15913" y="-1"/>
                      <a:pt x="10799" y="0"/>
                    </a:cubicBezTo>
                    <a:cubicBezTo>
                      <a:pt x="5686" y="0"/>
                      <a:pt x="1274" y="3585"/>
                      <a:pt x="228" y="859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454" name="Line 100"/>
            <p:cNvSpPr>
              <a:spLocks noChangeShapeType="1"/>
            </p:cNvSpPr>
            <p:nvPr/>
          </p:nvSpPr>
          <p:spPr bwMode="auto">
            <a:xfrm>
              <a:off x="3104" y="3499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5" name="Line 101"/>
            <p:cNvSpPr>
              <a:spLocks noChangeShapeType="1"/>
            </p:cNvSpPr>
            <p:nvPr/>
          </p:nvSpPr>
          <p:spPr bwMode="auto">
            <a:xfrm>
              <a:off x="3104" y="3826"/>
              <a:ext cx="1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6" name="Oval 102"/>
            <p:cNvSpPr>
              <a:spLocks noChangeArrowheads="1"/>
            </p:cNvSpPr>
            <p:nvPr/>
          </p:nvSpPr>
          <p:spPr bwMode="auto">
            <a:xfrm>
              <a:off x="3885" y="3246"/>
              <a:ext cx="296" cy="29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>
                  <a:latin typeface="Arial" charset="0"/>
                </a:rPr>
                <a:t>F</a:t>
              </a:r>
            </a:p>
            <a:p>
              <a:pPr algn="ctr"/>
              <a:r>
                <a:rPr lang="en-US" sz="1000">
                  <a:latin typeface="Arial" charset="0"/>
                </a:rPr>
                <a:t>2</a:t>
              </a:r>
            </a:p>
          </p:txBody>
        </p:sp>
        <p:sp>
          <p:nvSpPr>
            <p:cNvPr id="18457" name="Line 103"/>
            <p:cNvSpPr>
              <a:spLocks noChangeShapeType="1"/>
            </p:cNvSpPr>
            <p:nvPr/>
          </p:nvSpPr>
          <p:spPr bwMode="auto">
            <a:xfrm flipV="1">
              <a:off x="4071" y="1964"/>
              <a:ext cx="0" cy="1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8" name="Line 104"/>
            <p:cNvSpPr>
              <a:spLocks noChangeShapeType="1"/>
            </p:cNvSpPr>
            <p:nvPr/>
          </p:nvSpPr>
          <p:spPr bwMode="auto">
            <a:xfrm>
              <a:off x="4015" y="3544"/>
              <a:ext cx="0" cy="2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9" name="Line 105"/>
            <p:cNvSpPr>
              <a:spLocks noChangeShapeType="1"/>
            </p:cNvSpPr>
            <p:nvPr/>
          </p:nvSpPr>
          <p:spPr bwMode="auto">
            <a:xfrm flipV="1">
              <a:off x="1699" y="1456"/>
              <a:ext cx="0" cy="1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0" name="Line 106"/>
            <p:cNvSpPr>
              <a:spLocks noChangeShapeType="1"/>
            </p:cNvSpPr>
            <p:nvPr/>
          </p:nvSpPr>
          <p:spPr bwMode="auto">
            <a:xfrm>
              <a:off x="1991" y="1298"/>
              <a:ext cx="0" cy="1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1" name="Line 107"/>
            <p:cNvSpPr>
              <a:spLocks noChangeShapeType="1"/>
            </p:cNvSpPr>
            <p:nvPr/>
          </p:nvSpPr>
          <p:spPr bwMode="auto">
            <a:xfrm flipH="1">
              <a:off x="1789" y="3251"/>
              <a:ext cx="74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2" name="Oval 108"/>
            <p:cNvSpPr>
              <a:spLocks noChangeArrowheads="1"/>
            </p:cNvSpPr>
            <p:nvPr/>
          </p:nvSpPr>
          <p:spPr bwMode="auto">
            <a:xfrm>
              <a:off x="1971" y="3416"/>
              <a:ext cx="296" cy="29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>
                  <a:latin typeface="Arial" charset="0"/>
                </a:rPr>
                <a:t>T</a:t>
              </a:r>
            </a:p>
            <a:p>
              <a:pPr algn="ctr"/>
              <a:r>
                <a:rPr lang="en-US" sz="1000">
                  <a:latin typeface="Arial" charset="0"/>
                </a:rPr>
                <a:t>3</a:t>
              </a:r>
            </a:p>
          </p:txBody>
        </p:sp>
        <p:sp>
          <p:nvSpPr>
            <p:cNvPr id="18463" name="Line 109"/>
            <p:cNvSpPr>
              <a:spLocks noChangeShapeType="1"/>
            </p:cNvSpPr>
            <p:nvPr/>
          </p:nvSpPr>
          <p:spPr bwMode="auto">
            <a:xfrm flipV="1">
              <a:off x="2115" y="3238"/>
              <a:ext cx="0" cy="1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4" name="Oval 110"/>
            <p:cNvSpPr>
              <a:spLocks noChangeArrowheads="1"/>
            </p:cNvSpPr>
            <p:nvPr/>
          </p:nvSpPr>
          <p:spPr bwMode="auto">
            <a:xfrm>
              <a:off x="3208" y="1888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5" name="Line 111"/>
            <p:cNvSpPr>
              <a:spLocks noChangeShapeType="1"/>
            </p:cNvSpPr>
            <p:nvPr/>
          </p:nvSpPr>
          <p:spPr bwMode="auto">
            <a:xfrm flipV="1">
              <a:off x="3273" y="1219"/>
              <a:ext cx="0" cy="6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6" name="Oval 112"/>
            <p:cNvSpPr>
              <a:spLocks noChangeArrowheads="1"/>
            </p:cNvSpPr>
            <p:nvPr/>
          </p:nvSpPr>
          <p:spPr bwMode="auto">
            <a:xfrm>
              <a:off x="3420" y="1167"/>
              <a:ext cx="296" cy="29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>
                  <a:latin typeface="Arial" charset="0"/>
                </a:rPr>
                <a:t>L</a:t>
              </a:r>
            </a:p>
            <a:p>
              <a:pPr algn="ctr"/>
              <a:r>
                <a:rPr lang="en-US" sz="1000">
                  <a:latin typeface="Arial" charset="0"/>
                </a:rPr>
                <a:t>1</a:t>
              </a:r>
            </a:p>
          </p:txBody>
        </p:sp>
        <p:sp>
          <p:nvSpPr>
            <p:cNvPr id="18467" name="Line 113"/>
            <p:cNvSpPr>
              <a:spLocks noChangeShapeType="1"/>
            </p:cNvSpPr>
            <p:nvPr/>
          </p:nvSpPr>
          <p:spPr bwMode="auto">
            <a:xfrm flipH="1">
              <a:off x="3273" y="1309"/>
              <a:ext cx="1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8" name="Freeform 114"/>
            <p:cNvSpPr>
              <a:spLocks/>
            </p:cNvSpPr>
            <p:nvPr/>
          </p:nvSpPr>
          <p:spPr bwMode="auto">
            <a:xfrm>
              <a:off x="4054" y="2440"/>
              <a:ext cx="4" cy="433"/>
            </a:xfrm>
            <a:custGeom>
              <a:avLst/>
              <a:gdLst>
                <a:gd name="T0" fmla="*/ 0 w 4"/>
                <a:gd name="T1" fmla="*/ 0 h 433"/>
                <a:gd name="T2" fmla="*/ 4 w 4"/>
                <a:gd name="T3" fmla="*/ 433 h 43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433">
                  <a:moveTo>
                    <a:pt x="0" y="0"/>
                  </a:moveTo>
                  <a:lnTo>
                    <a:pt x="4" y="433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9" name="Line 115"/>
            <p:cNvSpPr>
              <a:spLocks noChangeShapeType="1"/>
            </p:cNvSpPr>
            <p:nvPr/>
          </p:nvSpPr>
          <p:spPr bwMode="auto">
            <a:xfrm flipH="1">
              <a:off x="3673" y="3034"/>
              <a:ext cx="3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0" name="Line 116"/>
            <p:cNvSpPr>
              <a:spLocks noChangeShapeType="1"/>
            </p:cNvSpPr>
            <p:nvPr/>
          </p:nvSpPr>
          <p:spPr bwMode="auto">
            <a:xfrm>
              <a:off x="3377" y="3394"/>
              <a:ext cx="3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1" name="Line 117"/>
            <p:cNvSpPr>
              <a:spLocks noChangeShapeType="1"/>
            </p:cNvSpPr>
            <p:nvPr/>
          </p:nvSpPr>
          <p:spPr bwMode="auto">
            <a:xfrm flipV="1">
              <a:off x="3680" y="3044"/>
              <a:ext cx="0" cy="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2" name="Text Box 118"/>
            <p:cNvSpPr txBox="1">
              <a:spLocks noChangeArrowheads="1"/>
            </p:cNvSpPr>
            <p:nvPr/>
          </p:nvSpPr>
          <p:spPr bwMode="auto">
            <a:xfrm>
              <a:off x="1052" y="1431"/>
              <a:ext cx="422" cy="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000" b="1"/>
                <a:t>feed</a:t>
              </a:r>
              <a:endParaRPr lang="en-US" sz="1000"/>
            </a:p>
          </p:txBody>
        </p:sp>
        <p:sp>
          <p:nvSpPr>
            <p:cNvPr id="18473" name="Text Box 119"/>
            <p:cNvSpPr txBox="1">
              <a:spLocks noChangeArrowheads="1"/>
            </p:cNvSpPr>
            <p:nvPr/>
          </p:nvSpPr>
          <p:spPr bwMode="auto">
            <a:xfrm>
              <a:off x="3600" y="3887"/>
              <a:ext cx="1021" cy="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000" b="1"/>
                <a:t>heating stream</a:t>
              </a:r>
              <a:endParaRPr lang="en-US" sz="1000"/>
            </a:p>
          </p:txBody>
        </p:sp>
        <p:grpSp>
          <p:nvGrpSpPr>
            <p:cNvPr id="18474" name="Group 120"/>
            <p:cNvGrpSpPr>
              <a:grpSpLocks/>
            </p:cNvGrpSpPr>
            <p:nvPr/>
          </p:nvGrpSpPr>
          <p:grpSpPr bwMode="auto">
            <a:xfrm flipV="1">
              <a:off x="1776" y="1584"/>
              <a:ext cx="423" cy="170"/>
              <a:chOff x="4473" y="3285"/>
              <a:chExt cx="423" cy="170"/>
            </a:xfrm>
          </p:grpSpPr>
          <p:sp>
            <p:nvSpPr>
              <p:cNvPr id="18485" name="Line 121"/>
              <p:cNvSpPr>
                <a:spLocks noChangeShapeType="1"/>
              </p:cNvSpPr>
              <p:nvPr/>
            </p:nvSpPr>
            <p:spPr bwMode="auto">
              <a:xfrm>
                <a:off x="4473" y="3455"/>
                <a:ext cx="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86" name="Line 122"/>
              <p:cNvSpPr>
                <a:spLocks noChangeShapeType="1"/>
              </p:cNvSpPr>
              <p:nvPr/>
            </p:nvSpPr>
            <p:spPr bwMode="auto">
              <a:xfrm flipV="1">
                <a:off x="4685" y="3285"/>
                <a:ext cx="0" cy="17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87" name="Line 123"/>
              <p:cNvSpPr>
                <a:spLocks noChangeShapeType="1"/>
              </p:cNvSpPr>
              <p:nvPr/>
            </p:nvSpPr>
            <p:spPr bwMode="auto">
              <a:xfrm>
                <a:off x="4685" y="3285"/>
                <a:ext cx="21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475" name="Oval 124"/>
            <p:cNvSpPr>
              <a:spLocks noChangeArrowheads="1"/>
            </p:cNvSpPr>
            <p:nvPr/>
          </p:nvSpPr>
          <p:spPr bwMode="auto">
            <a:xfrm>
              <a:off x="1548" y="2352"/>
              <a:ext cx="296" cy="297"/>
            </a:xfrm>
            <a:prstGeom prst="ellipse">
              <a:avLst/>
            </a:prstGeom>
            <a:solidFill>
              <a:srgbClr val="FFFFCC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>
                  <a:latin typeface="Arial" charset="0"/>
                </a:rPr>
                <a:t>TY</a:t>
              </a:r>
            </a:p>
            <a:p>
              <a:pPr algn="ctr"/>
              <a:r>
                <a:rPr lang="en-US" sz="1000">
                  <a:latin typeface="Arial" charset="0"/>
                </a:rPr>
                <a:t>1</a:t>
              </a:r>
            </a:p>
          </p:txBody>
        </p:sp>
        <p:sp>
          <p:nvSpPr>
            <p:cNvPr id="18476" name="Line 125"/>
            <p:cNvSpPr>
              <a:spLocks noChangeShapeType="1"/>
            </p:cNvSpPr>
            <p:nvPr/>
          </p:nvSpPr>
          <p:spPr bwMode="auto">
            <a:xfrm>
              <a:off x="1709" y="1928"/>
              <a:ext cx="0" cy="40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7" name="Line 126"/>
            <p:cNvSpPr>
              <a:spLocks noChangeShapeType="1"/>
            </p:cNvSpPr>
            <p:nvPr/>
          </p:nvSpPr>
          <p:spPr bwMode="auto">
            <a:xfrm flipH="1">
              <a:off x="1200" y="2496"/>
              <a:ext cx="33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8" name="Line 127"/>
            <p:cNvSpPr>
              <a:spLocks noChangeShapeType="1"/>
            </p:cNvSpPr>
            <p:nvPr/>
          </p:nvSpPr>
          <p:spPr bwMode="auto">
            <a:xfrm>
              <a:off x="1200" y="2496"/>
              <a:ext cx="0" cy="15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9" name="Line 128"/>
            <p:cNvSpPr>
              <a:spLocks noChangeShapeType="1"/>
            </p:cNvSpPr>
            <p:nvPr/>
          </p:nvSpPr>
          <p:spPr bwMode="auto">
            <a:xfrm>
              <a:off x="1200" y="4080"/>
              <a:ext cx="398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0" name="Freeform 129"/>
            <p:cNvSpPr>
              <a:spLocks/>
            </p:cNvSpPr>
            <p:nvPr/>
          </p:nvSpPr>
          <p:spPr bwMode="auto">
            <a:xfrm>
              <a:off x="5184" y="3036"/>
              <a:ext cx="6" cy="1044"/>
            </a:xfrm>
            <a:custGeom>
              <a:avLst/>
              <a:gdLst>
                <a:gd name="T0" fmla="*/ 0 w 6"/>
                <a:gd name="T1" fmla="*/ 1044 h 1044"/>
                <a:gd name="T2" fmla="*/ 6 w 6"/>
                <a:gd name="T3" fmla="*/ 0 h 104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1044">
                  <a:moveTo>
                    <a:pt x="0" y="1044"/>
                  </a:moveTo>
                  <a:lnTo>
                    <a:pt x="6" y="0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1" name="Oval 130"/>
            <p:cNvSpPr>
              <a:spLocks noChangeArrowheads="1"/>
            </p:cNvSpPr>
            <p:nvPr/>
          </p:nvSpPr>
          <p:spPr bwMode="auto">
            <a:xfrm>
              <a:off x="3936" y="2880"/>
              <a:ext cx="296" cy="29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>
                  <a:latin typeface="Arial" charset="0"/>
                </a:rPr>
                <a:t>TY</a:t>
              </a:r>
            </a:p>
            <a:p>
              <a:pPr algn="ctr"/>
              <a:r>
                <a:rPr lang="en-US" sz="1000">
                  <a:latin typeface="Arial" charset="0"/>
                </a:rPr>
                <a:t>2</a:t>
              </a:r>
            </a:p>
          </p:txBody>
        </p:sp>
        <p:sp>
          <p:nvSpPr>
            <p:cNvPr id="18482" name="Freeform 131"/>
            <p:cNvSpPr>
              <a:spLocks/>
            </p:cNvSpPr>
            <p:nvPr/>
          </p:nvSpPr>
          <p:spPr bwMode="auto">
            <a:xfrm>
              <a:off x="4249" y="3028"/>
              <a:ext cx="935" cy="2"/>
            </a:xfrm>
            <a:custGeom>
              <a:avLst/>
              <a:gdLst>
                <a:gd name="T0" fmla="*/ 935 w 935"/>
                <a:gd name="T1" fmla="*/ 2 h 2"/>
                <a:gd name="T2" fmla="*/ 0 w 935"/>
                <a:gd name="T3" fmla="*/ 0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35" h="2">
                  <a:moveTo>
                    <a:pt x="935" y="2"/>
                  </a:move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dash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3" name="Text Box 132"/>
            <p:cNvSpPr txBox="1">
              <a:spLocks noChangeArrowheads="1"/>
            </p:cNvSpPr>
            <p:nvPr/>
          </p:nvSpPr>
          <p:spPr bwMode="auto">
            <a:xfrm>
              <a:off x="4176" y="2688"/>
              <a:ext cx="239" cy="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000" b="1"/>
                <a:t>+</a:t>
              </a:r>
              <a:endParaRPr lang="en-US" sz="1000"/>
            </a:p>
          </p:txBody>
        </p:sp>
        <p:sp>
          <p:nvSpPr>
            <p:cNvPr id="18484" name="Text Box 133"/>
            <p:cNvSpPr txBox="1">
              <a:spLocks noChangeArrowheads="1"/>
            </p:cNvSpPr>
            <p:nvPr/>
          </p:nvSpPr>
          <p:spPr bwMode="auto">
            <a:xfrm>
              <a:off x="1820" y="2257"/>
              <a:ext cx="349" cy="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000">
                  <a:latin typeface="Arial" charset="0"/>
                </a:rPr>
                <a:t>FF</a:t>
              </a:r>
              <a:endParaRPr lang="en-US" sz="1000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685800" y="3810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15: FEEDFORWARD CONTROL</a:t>
            </a:r>
            <a:endParaRPr lang="en-US" sz="3200"/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609600" y="1219200"/>
            <a:ext cx="3200400" cy="319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What have we </a:t>
            </a:r>
            <a:r>
              <a:rPr lang="en-US" b="1">
                <a:solidFill>
                  <a:srgbClr val="FF0000"/>
                </a:solidFill>
              </a:rPr>
              <a:t>gained and lost</a:t>
            </a:r>
            <a:r>
              <a:rPr lang="en-US" b="1"/>
              <a:t> using feedforward and feedback?</a:t>
            </a:r>
          </a:p>
          <a:p>
            <a:pPr>
              <a:spcBef>
                <a:spcPct val="50000"/>
              </a:spcBef>
            </a:pPr>
            <a:r>
              <a:rPr lang="en-US" b="1"/>
              <a:t>For each case, is FF and FB better, same, worse than single-loop feedback (TC2 </a:t>
            </a:r>
            <a:r>
              <a:rPr lang="en-US" b="1">
                <a:sym typeface="Symbol" pitchFamily="18" charset="2"/>
              </a:rPr>
              <a:t> v)</a:t>
            </a:r>
            <a:r>
              <a:rPr lang="en-US" b="1"/>
              <a:t>??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685800" y="4572000"/>
            <a:ext cx="7239000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4163" indent="-2841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b="1">
                <a:solidFill>
                  <a:schemeClr val="accent2"/>
                </a:solidFill>
              </a:rPr>
              <a:t>A disturbance in feed inlet temperature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>
                <a:solidFill>
                  <a:schemeClr val="accent2"/>
                </a:solidFill>
              </a:rPr>
              <a:t>A disturbance in heating medium inlet pressure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>
                <a:solidFill>
                  <a:schemeClr val="accent2"/>
                </a:solidFill>
              </a:rPr>
              <a:t>A disturbance in feed flow rate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>
                <a:solidFill>
                  <a:schemeClr val="accent2"/>
                </a:solidFill>
              </a:rPr>
              <a:t>A change to the TC set point</a:t>
            </a:r>
          </a:p>
        </p:txBody>
      </p:sp>
      <p:grpSp>
        <p:nvGrpSpPr>
          <p:cNvPr id="19461" name="Group 5"/>
          <p:cNvGrpSpPr>
            <a:grpSpLocks/>
          </p:cNvGrpSpPr>
          <p:nvPr/>
        </p:nvGrpSpPr>
        <p:grpSpPr bwMode="auto">
          <a:xfrm>
            <a:off x="4267200" y="990600"/>
            <a:ext cx="4114800" cy="3244850"/>
            <a:chOff x="1052" y="997"/>
            <a:chExt cx="4228" cy="3126"/>
          </a:xfrm>
        </p:grpSpPr>
        <p:grpSp>
          <p:nvGrpSpPr>
            <p:cNvPr id="19466" name="Group 6"/>
            <p:cNvGrpSpPr>
              <a:grpSpLocks/>
            </p:cNvGrpSpPr>
            <p:nvPr/>
          </p:nvGrpSpPr>
          <p:grpSpPr bwMode="auto">
            <a:xfrm>
              <a:off x="2532" y="2695"/>
              <a:ext cx="592" cy="594"/>
              <a:chOff x="1680" y="2544"/>
              <a:chExt cx="672" cy="672"/>
            </a:xfrm>
          </p:grpSpPr>
          <p:sp>
            <p:nvSpPr>
              <p:cNvPr id="19526" name="Oval 7"/>
              <p:cNvSpPr>
                <a:spLocks noChangeArrowheads="1"/>
              </p:cNvSpPr>
              <p:nvPr/>
            </p:nvSpPr>
            <p:spPr bwMode="auto">
              <a:xfrm>
                <a:off x="1680" y="2544"/>
                <a:ext cx="192" cy="33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27" name="Oval 8"/>
              <p:cNvSpPr>
                <a:spLocks noChangeArrowheads="1"/>
              </p:cNvSpPr>
              <p:nvPr/>
            </p:nvSpPr>
            <p:spPr bwMode="auto">
              <a:xfrm>
                <a:off x="1776" y="2544"/>
                <a:ext cx="192" cy="33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28" name="Oval 9"/>
              <p:cNvSpPr>
                <a:spLocks noChangeArrowheads="1"/>
              </p:cNvSpPr>
              <p:nvPr/>
            </p:nvSpPr>
            <p:spPr bwMode="auto">
              <a:xfrm>
                <a:off x="1872" y="2544"/>
                <a:ext cx="192" cy="33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29" name="Oval 10"/>
              <p:cNvSpPr>
                <a:spLocks noChangeArrowheads="1"/>
              </p:cNvSpPr>
              <p:nvPr/>
            </p:nvSpPr>
            <p:spPr bwMode="auto">
              <a:xfrm>
                <a:off x="1968" y="2544"/>
                <a:ext cx="192" cy="33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30" name="Oval 11"/>
              <p:cNvSpPr>
                <a:spLocks noChangeArrowheads="1"/>
              </p:cNvSpPr>
              <p:nvPr/>
            </p:nvSpPr>
            <p:spPr bwMode="auto">
              <a:xfrm>
                <a:off x="2064" y="2544"/>
                <a:ext cx="192" cy="33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31" name="Oval 12"/>
              <p:cNvSpPr>
                <a:spLocks noChangeArrowheads="1"/>
              </p:cNvSpPr>
              <p:nvPr/>
            </p:nvSpPr>
            <p:spPr bwMode="auto">
              <a:xfrm>
                <a:off x="2160" y="2544"/>
                <a:ext cx="192" cy="33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32" name="Line 13"/>
              <p:cNvSpPr>
                <a:spLocks noChangeShapeType="1"/>
              </p:cNvSpPr>
              <p:nvPr/>
            </p:nvSpPr>
            <p:spPr bwMode="auto">
              <a:xfrm>
                <a:off x="2339" y="2688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33" name="Line 14"/>
              <p:cNvSpPr>
                <a:spLocks noChangeShapeType="1"/>
              </p:cNvSpPr>
              <p:nvPr/>
            </p:nvSpPr>
            <p:spPr bwMode="auto">
              <a:xfrm>
                <a:off x="1680" y="2640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467" name="Line 15"/>
            <p:cNvSpPr>
              <a:spLocks noChangeShapeType="1"/>
            </p:cNvSpPr>
            <p:nvPr/>
          </p:nvSpPr>
          <p:spPr bwMode="auto">
            <a:xfrm>
              <a:off x="2194" y="1803"/>
              <a:ext cx="0" cy="12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8" name="Line 16"/>
            <p:cNvSpPr>
              <a:spLocks noChangeShapeType="1"/>
            </p:cNvSpPr>
            <p:nvPr/>
          </p:nvSpPr>
          <p:spPr bwMode="auto">
            <a:xfrm>
              <a:off x="2194" y="3077"/>
              <a:ext cx="13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9" name="Line 17"/>
            <p:cNvSpPr>
              <a:spLocks noChangeShapeType="1"/>
            </p:cNvSpPr>
            <p:nvPr/>
          </p:nvSpPr>
          <p:spPr bwMode="auto">
            <a:xfrm flipV="1">
              <a:off x="3504" y="2016"/>
              <a:ext cx="0" cy="10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0" name="AutoShape 18"/>
            <p:cNvSpPr>
              <a:spLocks noChangeArrowheads="1"/>
            </p:cNvSpPr>
            <p:nvPr/>
          </p:nvSpPr>
          <p:spPr bwMode="auto">
            <a:xfrm rot="5400000">
              <a:off x="3523" y="1858"/>
              <a:ext cx="127" cy="212"/>
            </a:xfrm>
            <a:prstGeom prst="can">
              <a:avLst>
                <a:gd name="adj" fmla="val 41732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1" name="Line 19"/>
            <p:cNvSpPr>
              <a:spLocks noChangeShapeType="1"/>
            </p:cNvSpPr>
            <p:nvPr/>
          </p:nvSpPr>
          <p:spPr bwMode="auto">
            <a:xfrm flipV="1">
              <a:off x="3504" y="1761"/>
              <a:ext cx="0" cy="1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472" name="Group 20"/>
            <p:cNvGrpSpPr>
              <a:grpSpLocks/>
            </p:cNvGrpSpPr>
            <p:nvPr/>
          </p:nvGrpSpPr>
          <p:grpSpPr bwMode="auto">
            <a:xfrm>
              <a:off x="2532" y="1634"/>
              <a:ext cx="597" cy="806"/>
              <a:chOff x="2010" y="480"/>
              <a:chExt cx="678" cy="912"/>
            </a:xfrm>
          </p:grpSpPr>
          <p:sp>
            <p:nvSpPr>
              <p:cNvPr id="19523" name="Line 21"/>
              <p:cNvSpPr>
                <a:spLocks noChangeShapeType="1"/>
              </p:cNvSpPr>
              <p:nvPr/>
            </p:nvSpPr>
            <p:spPr bwMode="auto">
              <a:xfrm>
                <a:off x="2352" y="480"/>
                <a:ext cx="0" cy="8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24" name="Oval 22"/>
              <p:cNvSpPr>
                <a:spLocks noChangeArrowheads="1"/>
              </p:cNvSpPr>
              <p:nvPr/>
            </p:nvSpPr>
            <p:spPr bwMode="auto">
              <a:xfrm>
                <a:off x="2010" y="1152"/>
                <a:ext cx="336" cy="2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25" name="Oval 23"/>
              <p:cNvSpPr>
                <a:spLocks noChangeArrowheads="1"/>
              </p:cNvSpPr>
              <p:nvPr/>
            </p:nvSpPr>
            <p:spPr bwMode="auto">
              <a:xfrm>
                <a:off x="2352" y="1152"/>
                <a:ext cx="336" cy="2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473" name="Freeform 24"/>
            <p:cNvSpPr>
              <a:spLocks/>
            </p:cNvSpPr>
            <p:nvPr/>
          </p:nvSpPr>
          <p:spPr bwMode="auto">
            <a:xfrm>
              <a:off x="2195" y="1956"/>
              <a:ext cx="1283" cy="81"/>
            </a:xfrm>
            <a:custGeom>
              <a:avLst/>
              <a:gdLst>
                <a:gd name="T0" fmla="*/ 1283 w 1456"/>
                <a:gd name="T1" fmla="*/ 49 h 91"/>
                <a:gd name="T2" fmla="*/ 1046 w 1456"/>
                <a:gd name="T3" fmla="*/ 49 h 91"/>
                <a:gd name="T4" fmla="*/ 788 w 1456"/>
                <a:gd name="T5" fmla="*/ 4 h 91"/>
                <a:gd name="T6" fmla="*/ 698 w 1456"/>
                <a:gd name="T7" fmla="*/ 15 h 91"/>
                <a:gd name="T8" fmla="*/ 664 w 1456"/>
                <a:gd name="T9" fmla="*/ 26 h 91"/>
                <a:gd name="T10" fmla="*/ 507 w 1456"/>
                <a:gd name="T11" fmla="*/ 49 h 91"/>
                <a:gd name="T12" fmla="*/ 214 w 1456"/>
                <a:gd name="T13" fmla="*/ 26 h 91"/>
                <a:gd name="T14" fmla="*/ 0 w 1456"/>
                <a:gd name="T15" fmla="*/ 49 h 9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56" h="91">
                  <a:moveTo>
                    <a:pt x="1456" y="55"/>
                  </a:moveTo>
                  <a:cubicBezTo>
                    <a:pt x="1349" y="0"/>
                    <a:pt x="1299" y="18"/>
                    <a:pt x="1187" y="55"/>
                  </a:cubicBezTo>
                  <a:cubicBezTo>
                    <a:pt x="880" y="37"/>
                    <a:pt x="1053" y="58"/>
                    <a:pt x="894" y="4"/>
                  </a:cubicBezTo>
                  <a:cubicBezTo>
                    <a:pt x="860" y="8"/>
                    <a:pt x="826" y="11"/>
                    <a:pt x="792" y="17"/>
                  </a:cubicBezTo>
                  <a:cubicBezTo>
                    <a:pt x="779" y="19"/>
                    <a:pt x="766" y="27"/>
                    <a:pt x="753" y="29"/>
                  </a:cubicBezTo>
                  <a:cubicBezTo>
                    <a:pt x="694" y="39"/>
                    <a:pt x="575" y="55"/>
                    <a:pt x="575" y="55"/>
                  </a:cubicBezTo>
                  <a:cubicBezTo>
                    <a:pt x="467" y="91"/>
                    <a:pt x="348" y="65"/>
                    <a:pt x="243" y="29"/>
                  </a:cubicBezTo>
                  <a:cubicBezTo>
                    <a:pt x="25" y="57"/>
                    <a:pt x="107" y="55"/>
                    <a:pt x="0" y="5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4" name="AutoShape 25"/>
            <p:cNvSpPr>
              <a:spLocks noChangeArrowheads="1"/>
            </p:cNvSpPr>
            <p:nvPr/>
          </p:nvSpPr>
          <p:spPr bwMode="auto">
            <a:xfrm>
              <a:off x="2743" y="1591"/>
              <a:ext cx="169" cy="212"/>
            </a:xfrm>
            <a:prstGeom prst="curvedRightArrow">
              <a:avLst>
                <a:gd name="adj1" fmla="val 1487"/>
                <a:gd name="adj2" fmla="val 50178"/>
                <a:gd name="adj3" fmla="val 33333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5" name="Line 26"/>
            <p:cNvSpPr>
              <a:spLocks noChangeShapeType="1"/>
            </p:cNvSpPr>
            <p:nvPr/>
          </p:nvSpPr>
          <p:spPr bwMode="auto">
            <a:xfrm>
              <a:off x="1475" y="1464"/>
              <a:ext cx="9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6" name="Line 27"/>
            <p:cNvSpPr>
              <a:spLocks noChangeShapeType="1"/>
            </p:cNvSpPr>
            <p:nvPr/>
          </p:nvSpPr>
          <p:spPr bwMode="auto">
            <a:xfrm>
              <a:off x="2447" y="1464"/>
              <a:ext cx="0" cy="4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7" name="Line 28"/>
            <p:cNvSpPr>
              <a:spLocks noChangeShapeType="1"/>
            </p:cNvSpPr>
            <p:nvPr/>
          </p:nvSpPr>
          <p:spPr bwMode="auto">
            <a:xfrm>
              <a:off x="3673" y="1973"/>
              <a:ext cx="16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8" name="Oval 29"/>
            <p:cNvSpPr>
              <a:spLocks noChangeArrowheads="1"/>
            </p:cNvSpPr>
            <p:nvPr/>
          </p:nvSpPr>
          <p:spPr bwMode="auto">
            <a:xfrm>
              <a:off x="3927" y="2143"/>
              <a:ext cx="296" cy="29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>
                  <a:latin typeface="Arial" charset="0"/>
                </a:rPr>
                <a:t>TC</a:t>
              </a:r>
            </a:p>
            <a:p>
              <a:pPr algn="ctr"/>
              <a:r>
                <a:rPr lang="en-US" sz="1000">
                  <a:latin typeface="Arial" charset="0"/>
                </a:rPr>
                <a:t>2</a:t>
              </a:r>
            </a:p>
          </p:txBody>
        </p:sp>
        <p:sp>
          <p:nvSpPr>
            <p:cNvPr id="19479" name="Oval 30"/>
            <p:cNvSpPr>
              <a:spLocks noChangeArrowheads="1"/>
            </p:cNvSpPr>
            <p:nvPr/>
          </p:nvSpPr>
          <p:spPr bwMode="auto">
            <a:xfrm>
              <a:off x="1560" y="1634"/>
              <a:ext cx="296" cy="29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>
                  <a:latin typeface="Arial" charset="0"/>
                </a:rPr>
                <a:t>T</a:t>
              </a:r>
            </a:p>
            <a:p>
              <a:pPr algn="ctr"/>
              <a:r>
                <a:rPr lang="en-US" sz="1000">
                  <a:latin typeface="Arial" charset="0"/>
                </a:rPr>
                <a:t>1</a:t>
              </a:r>
            </a:p>
          </p:txBody>
        </p:sp>
        <p:sp>
          <p:nvSpPr>
            <p:cNvPr id="19480" name="Oval 31"/>
            <p:cNvSpPr>
              <a:spLocks noChangeArrowheads="1"/>
            </p:cNvSpPr>
            <p:nvPr/>
          </p:nvSpPr>
          <p:spPr bwMode="auto">
            <a:xfrm>
              <a:off x="1856" y="997"/>
              <a:ext cx="295" cy="29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>
                  <a:latin typeface="Arial" charset="0"/>
                </a:rPr>
                <a:t>F</a:t>
              </a:r>
            </a:p>
            <a:p>
              <a:pPr algn="ctr"/>
              <a:r>
                <a:rPr lang="en-US" sz="1000">
                  <a:latin typeface="Arial" charset="0"/>
                </a:rPr>
                <a:t>1</a:t>
              </a:r>
            </a:p>
          </p:txBody>
        </p:sp>
        <p:grpSp>
          <p:nvGrpSpPr>
            <p:cNvPr id="19481" name="Group 32"/>
            <p:cNvGrpSpPr>
              <a:grpSpLocks/>
            </p:cNvGrpSpPr>
            <p:nvPr/>
          </p:nvGrpSpPr>
          <p:grpSpPr bwMode="auto">
            <a:xfrm rot="5400000">
              <a:off x="3075" y="3205"/>
              <a:ext cx="212" cy="380"/>
              <a:chOff x="2736" y="1872"/>
              <a:chExt cx="240" cy="432"/>
            </a:xfrm>
          </p:grpSpPr>
          <p:sp>
            <p:nvSpPr>
              <p:cNvPr id="19516" name="Line 33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17" name="Line 34"/>
              <p:cNvSpPr>
                <a:spLocks noChangeShapeType="1"/>
              </p:cNvSpPr>
              <p:nvPr/>
            </p:nvSpPr>
            <p:spPr bwMode="auto">
              <a:xfrm>
                <a:off x="297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18" name="Line 35"/>
              <p:cNvSpPr>
                <a:spLocks noChangeShapeType="1"/>
              </p:cNvSpPr>
              <p:nvPr/>
            </p:nvSpPr>
            <p:spPr bwMode="auto">
              <a:xfrm flipH="1"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19" name="Line 36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20" name="Line 37"/>
              <p:cNvSpPr>
                <a:spLocks noChangeShapeType="1"/>
              </p:cNvSpPr>
              <p:nvPr/>
            </p:nvSpPr>
            <p:spPr bwMode="auto">
              <a:xfrm flipV="1">
                <a:off x="2853" y="1932"/>
                <a:ext cx="0" cy="2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21" name="Line 38"/>
              <p:cNvSpPr>
                <a:spLocks noChangeShapeType="1"/>
              </p:cNvSpPr>
              <p:nvPr/>
            </p:nvSpPr>
            <p:spPr bwMode="auto">
              <a:xfrm>
                <a:off x="2781" y="1929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22" name="AutoShape 39"/>
              <p:cNvSpPr>
                <a:spLocks noChangeArrowheads="1"/>
              </p:cNvSpPr>
              <p:nvPr/>
            </p:nvSpPr>
            <p:spPr bwMode="auto">
              <a:xfrm>
                <a:off x="2772" y="1872"/>
                <a:ext cx="159" cy="132"/>
              </a:xfrm>
              <a:custGeom>
                <a:avLst/>
                <a:gdLst>
                  <a:gd name="T0" fmla="*/ 80 w 21600"/>
                  <a:gd name="T1" fmla="*/ 0 h 21600"/>
                  <a:gd name="T2" fmla="*/ 2 w 21600"/>
                  <a:gd name="T3" fmla="*/ 52 h 21600"/>
                  <a:gd name="T4" fmla="*/ 80 w 21600"/>
                  <a:gd name="T5" fmla="*/ 0 h 21600"/>
                  <a:gd name="T6" fmla="*/ 157 w 21600"/>
                  <a:gd name="T7" fmla="*/ 52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145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28" y="8590"/>
                    </a:moveTo>
                    <a:cubicBezTo>
                      <a:pt x="1274" y="3585"/>
                      <a:pt x="5686" y="-1"/>
                      <a:pt x="10800" y="0"/>
                    </a:cubicBezTo>
                    <a:cubicBezTo>
                      <a:pt x="15913" y="0"/>
                      <a:pt x="20325" y="3585"/>
                      <a:pt x="21371" y="8590"/>
                    </a:cubicBezTo>
                    <a:cubicBezTo>
                      <a:pt x="20325" y="3585"/>
                      <a:pt x="15913" y="-1"/>
                      <a:pt x="10799" y="0"/>
                    </a:cubicBezTo>
                    <a:cubicBezTo>
                      <a:pt x="5686" y="0"/>
                      <a:pt x="1274" y="3585"/>
                      <a:pt x="228" y="859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482" name="Line 40"/>
            <p:cNvSpPr>
              <a:spLocks noChangeShapeType="1"/>
            </p:cNvSpPr>
            <p:nvPr/>
          </p:nvSpPr>
          <p:spPr bwMode="auto">
            <a:xfrm>
              <a:off x="3104" y="3499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3" name="Line 41"/>
            <p:cNvSpPr>
              <a:spLocks noChangeShapeType="1"/>
            </p:cNvSpPr>
            <p:nvPr/>
          </p:nvSpPr>
          <p:spPr bwMode="auto">
            <a:xfrm>
              <a:off x="3104" y="3826"/>
              <a:ext cx="1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4" name="Oval 42"/>
            <p:cNvSpPr>
              <a:spLocks noChangeArrowheads="1"/>
            </p:cNvSpPr>
            <p:nvPr/>
          </p:nvSpPr>
          <p:spPr bwMode="auto">
            <a:xfrm>
              <a:off x="3885" y="3246"/>
              <a:ext cx="296" cy="29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>
                  <a:latin typeface="Arial" charset="0"/>
                </a:rPr>
                <a:t>F</a:t>
              </a:r>
            </a:p>
            <a:p>
              <a:pPr algn="ctr"/>
              <a:r>
                <a:rPr lang="en-US" sz="1000">
                  <a:latin typeface="Arial" charset="0"/>
                </a:rPr>
                <a:t>2</a:t>
              </a:r>
            </a:p>
          </p:txBody>
        </p:sp>
        <p:sp>
          <p:nvSpPr>
            <p:cNvPr id="19485" name="Line 43"/>
            <p:cNvSpPr>
              <a:spLocks noChangeShapeType="1"/>
            </p:cNvSpPr>
            <p:nvPr/>
          </p:nvSpPr>
          <p:spPr bwMode="auto">
            <a:xfrm flipV="1">
              <a:off x="4071" y="1964"/>
              <a:ext cx="0" cy="1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6" name="Line 44"/>
            <p:cNvSpPr>
              <a:spLocks noChangeShapeType="1"/>
            </p:cNvSpPr>
            <p:nvPr/>
          </p:nvSpPr>
          <p:spPr bwMode="auto">
            <a:xfrm>
              <a:off x="4015" y="3544"/>
              <a:ext cx="0" cy="2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7" name="Line 45"/>
            <p:cNvSpPr>
              <a:spLocks noChangeShapeType="1"/>
            </p:cNvSpPr>
            <p:nvPr/>
          </p:nvSpPr>
          <p:spPr bwMode="auto">
            <a:xfrm flipV="1">
              <a:off x="1699" y="1456"/>
              <a:ext cx="0" cy="1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8" name="Line 46"/>
            <p:cNvSpPr>
              <a:spLocks noChangeShapeType="1"/>
            </p:cNvSpPr>
            <p:nvPr/>
          </p:nvSpPr>
          <p:spPr bwMode="auto">
            <a:xfrm>
              <a:off x="1991" y="1298"/>
              <a:ext cx="0" cy="1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9" name="Line 47"/>
            <p:cNvSpPr>
              <a:spLocks noChangeShapeType="1"/>
            </p:cNvSpPr>
            <p:nvPr/>
          </p:nvSpPr>
          <p:spPr bwMode="auto">
            <a:xfrm flipH="1">
              <a:off x="1789" y="3251"/>
              <a:ext cx="74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0" name="Oval 48"/>
            <p:cNvSpPr>
              <a:spLocks noChangeArrowheads="1"/>
            </p:cNvSpPr>
            <p:nvPr/>
          </p:nvSpPr>
          <p:spPr bwMode="auto">
            <a:xfrm>
              <a:off x="1971" y="3416"/>
              <a:ext cx="296" cy="29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>
                  <a:latin typeface="Arial" charset="0"/>
                </a:rPr>
                <a:t>T</a:t>
              </a:r>
            </a:p>
            <a:p>
              <a:pPr algn="ctr"/>
              <a:r>
                <a:rPr lang="en-US" sz="1000">
                  <a:latin typeface="Arial" charset="0"/>
                </a:rPr>
                <a:t>3</a:t>
              </a:r>
            </a:p>
          </p:txBody>
        </p:sp>
        <p:sp>
          <p:nvSpPr>
            <p:cNvPr id="19491" name="Line 49"/>
            <p:cNvSpPr>
              <a:spLocks noChangeShapeType="1"/>
            </p:cNvSpPr>
            <p:nvPr/>
          </p:nvSpPr>
          <p:spPr bwMode="auto">
            <a:xfrm flipV="1">
              <a:off x="2115" y="3238"/>
              <a:ext cx="0" cy="1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2" name="Oval 50"/>
            <p:cNvSpPr>
              <a:spLocks noChangeArrowheads="1"/>
            </p:cNvSpPr>
            <p:nvPr/>
          </p:nvSpPr>
          <p:spPr bwMode="auto">
            <a:xfrm>
              <a:off x="3208" y="1888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3" name="Line 51"/>
            <p:cNvSpPr>
              <a:spLocks noChangeShapeType="1"/>
            </p:cNvSpPr>
            <p:nvPr/>
          </p:nvSpPr>
          <p:spPr bwMode="auto">
            <a:xfrm flipV="1">
              <a:off x="3273" y="1219"/>
              <a:ext cx="0" cy="6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4" name="Oval 52"/>
            <p:cNvSpPr>
              <a:spLocks noChangeArrowheads="1"/>
            </p:cNvSpPr>
            <p:nvPr/>
          </p:nvSpPr>
          <p:spPr bwMode="auto">
            <a:xfrm>
              <a:off x="3420" y="1167"/>
              <a:ext cx="296" cy="29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>
                  <a:latin typeface="Arial" charset="0"/>
                </a:rPr>
                <a:t>L</a:t>
              </a:r>
            </a:p>
            <a:p>
              <a:pPr algn="ctr"/>
              <a:r>
                <a:rPr lang="en-US" sz="1000">
                  <a:latin typeface="Arial" charset="0"/>
                </a:rPr>
                <a:t>1</a:t>
              </a:r>
            </a:p>
          </p:txBody>
        </p:sp>
        <p:sp>
          <p:nvSpPr>
            <p:cNvPr id="19495" name="Line 53"/>
            <p:cNvSpPr>
              <a:spLocks noChangeShapeType="1"/>
            </p:cNvSpPr>
            <p:nvPr/>
          </p:nvSpPr>
          <p:spPr bwMode="auto">
            <a:xfrm flipH="1">
              <a:off x="3273" y="1309"/>
              <a:ext cx="1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6" name="Freeform 54"/>
            <p:cNvSpPr>
              <a:spLocks/>
            </p:cNvSpPr>
            <p:nvPr/>
          </p:nvSpPr>
          <p:spPr bwMode="auto">
            <a:xfrm>
              <a:off x="4054" y="2440"/>
              <a:ext cx="4" cy="433"/>
            </a:xfrm>
            <a:custGeom>
              <a:avLst/>
              <a:gdLst>
                <a:gd name="T0" fmla="*/ 0 w 4"/>
                <a:gd name="T1" fmla="*/ 0 h 433"/>
                <a:gd name="T2" fmla="*/ 4 w 4"/>
                <a:gd name="T3" fmla="*/ 433 h 43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433">
                  <a:moveTo>
                    <a:pt x="0" y="0"/>
                  </a:moveTo>
                  <a:lnTo>
                    <a:pt x="4" y="433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7" name="Line 55"/>
            <p:cNvSpPr>
              <a:spLocks noChangeShapeType="1"/>
            </p:cNvSpPr>
            <p:nvPr/>
          </p:nvSpPr>
          <p:spPr bwMode="auto">
            <a:xfrm flipH="1">
              <a:off x="3673" y="3034"/>
              <a:ext cx="3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8" name="Line 56"/>
            <p:cNvSpPr>
              <a:spLocks noChangeShapeType="1"/>
            </p:cNvSpPr>
            <p:nvPr/>
          </p:nvSpPr>
          <p:spPr bwMode="auto">
            <a:xfrm>
              <a:off x="3377" y="3394"/>
              <a:ext cx="3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9" name="Line 57"/>
            <p:cNvSpPr>
              <a:spLocks noChangeShapeType="1"/>
            </p:cNvSpPr>
            <p:nvPr/>
          </p:nvSpPr>
          <p:spPr bwMode="auto">
            <a:xfrm flipV="1">
              <a:off x="3680" y="3044"/>
              <a:ext cx="0" cy="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0" name="Text Box 58"/>
            <p:cNvSpPr txBox="1">
              <a:spLocks noChangeArrowheads="1"/>
            </p:cNvSpPr>
            <p:nvPr/>
          </p:nvSpPr>
          <p:spPr bwMode="auto">
            <a:xfrm>
              <a:off x="1052" y="1431"/>
              <a:ext cx="422" cy="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000" b="1"/>
                <a:t>feed</a:t>
              </a:r>
              <a:endParaRPr lang="en-US" sz="1000"/>
            </a:p>
          </p:txBody>
        </p:sp>
        <p:sp>
          <p:nvSpPr>
            <p:cNvPr id="19501" name="Text Box 59"/>
            <p:cNvSpPr txBox="1">
              <a:spLocks noChangeArrowheads="1"/>
            </p:cNvSpPr>
            <p:nvPr/>
          </p:nvSpPr>
          <p:spPr bwMode="auto">
            <a:xfrm>
              <a:off x="3600" y="3887"/>
              <a:ext cx="1021" cy="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000" b="1"/>
                <a:t>heating stream</a:t>
              </a:r>
              <a:endParaRPr lang="en-US" sz="1000"/>
            </a:p>
          </p:txBody>
        </p:sp>
        <p:grpSp>
          <p:nvGrpSpPr>
            <p:cNvPr id="19502" name="Group 60"/>
            <p:cNvGrpSpPr>
              <a:grpSpLocks/>
            </p:cNvGrpSpPr>
            <p:nvPr/>
          </p:nvGrpSpPr>
          <p:grpSpPr bwMode="auto">
            <a:xfrm flipV="1">
              <a:off x="1776" y="1584"/>
              <a:ext cx="423" cy="170"/>
              <a:chOff x="4473" y="3285"/>
              <a:chExt cx="423" cy="170"/>
            </a:xfrm>
          </p:grpSpPr>
          <p:sp>
            <p:nvSpPr>
              <p:cNvPr id="19513" name="Line 61"/>
              <p:cNvSpPr>
                <a:spLocks noChangeShapeType="1"/>
              </p:cNvSpPr>
              <p:nvPr/>
            </p:nvSpPr>
            <p:spPr bwMode="auto">
              <a:xfrm>
                <a:off x="4473" y="3455"/>
                <a:ext cx="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14" name="Line 62"/>
              <p:cNvSpPr>
                <a:spLocks noChangeShapeType="1"/>
              </p:cNvSpPr>
              <p:nvPr/>
            </p:nvSpPr>
            <p:spPr bwMode="auto">
              <a:xfrm flipV="1">
                <a:off x="4685" y="3285"/>
                <a:ext cx="0" cy="17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15" name="Line 63"/>
              <p:cNvSpPr>
                <a:spLocks noChangeShapeType="1"/>
              </p:cNvSpPr>
              <p:nvPr/>
            </p:nvSpPr>
            <p:spPr bwMode="auto">
              <a:xfrm>
                <a:off x="4685" y="3285"/>
                <a:ext cx="21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503" name="Oval 64"/>
            <p:cNvSpPr>
              <a:spLocks noChangeArrowheads="1"/>
            </p:cNvSpPr>
            <p:nvPr/>
          </p:nvSpPr>
          <p:spPr bwMode="auto">
            <a:xfrm>
              <a:off x="1548" y="2352"/>
              <a:ext cx="296" cy="297"/>
            </a:xfrm>
            <a:prstGeom prst="ellipse">
              <a:avLst/>
            </a:prstGeom>
            <a:solidFill>
              <a:srgbClr val="FFFFCC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>
                  <a:latin typeface="Arial" charset="0"/>
                </a:rPr>
                <a:t>TY</a:t>
              </a:r>
            </a:p>
            <a:p>
              <a:pPr algn="ctr"/>
              <a:r>
                <a:rPr lang="en-US" sz="1000">
                  <a:latin typeface="Arial" charset="0"/>
                </a:rPr>
                <a:t>1</a:t>
              </a:r>
            </a:p>
          </p:txBody>
        </p:sp>
        <p:sp>
          <p:nvSpPr>
            <p:cNvPr id="19504" name="Line 65"/>
            <p:cNvSpPr>
              <a:spLocks noChangeShapeType="1"/>
            </p:cNvSpPr>
            <p:nvPr/>
          </p:nvSpPr>
          <p:spPr bwMode="auto">
            <a:xfrm>
              <a:off x="1709" y="1928"/>
              <a:ext cx="0" cy="40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5" name="Line 66"/>
            <p:cNvSpPr>
              <a:spLocks noChangeShapeType="1"/>
            </p:cNvSpPr>
            <p:nvPr/>
          </p:nvSpPr>
          <p:spPr bwMode="auto">
            <a:xfrm flipH="1">
              <a:off x="1200" y="2496"/>
              <a:ext cx="33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6" name="Line 67"/>
            <p:cNvSpPr>
              <a:spLocks noChangeShapeType="1"/>
            </p:cNvSpPr>
            <p:nvPr/>
          </p:nvSpPr>
          <p:spPr bwMode="auto">
            <a:xfrm>
              <a:off x="1200" y="2496"/>
              <a:ext cx="0" cy="15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7" name="Line 68"/>
            <p:cNvSpPr>
              <a:spLocks noChangeShapeType="1"/>
            </p:cNvSpPr>
            <p:nvPr/>
          </p:nvSpPr>
          <p:spPr bwMode="auto">
            <a:xfrm>
              <a:off x="1200" y="4080"/>
              <a:ext cx="398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8" name="Freeform 69"/>
            <p:cNvSpPr>
              <a:spLocks/>
            </p:cNvSpPr>
            <p:nvPr/>
          </p:nvSpPr>
          <p:spPr bwMode="auto">
            <a:xfrm>
              <a:off x="5184" y="3036"/>
              <a:ext cx="6" cy="1044"/>
            </a:xfrm>
            <a:custGeom>
              <a:avLst/>
              <a:gdLst>
                <a:gd name="T0" fmla="*/ 0 w 6"/>
                <a:gd name="T1" fmla="*/ 1044 h 1044"/>
                <a:gd name="T2" fmla="*/ 6 w 6"/>
                <a:gd name="T3" fmla="*/ 0 h 104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1044">
                  <a:moveTo>
                    <a:pt x="0" y="1044"/>
                  </a:moveTo>
                  <a:lnTo>
                    <a:pt x="6" y="0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9" name="Oval 70"/>
            <p:cNvSpPr>
              <a:spLocks noChangeArrowheads="1"/>
            </p:cNvSpPr>
            <p:nvPr/>
          </p:nvSpPr>
          <p:spPr bwMode="auto">
            <a:xfrm>
              <a:off x="3936" y="2880"/>
              <a:ext cx="296" cy="29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>
                  <a:latin typeface="Arial" charset="0"/>
                </a:rPr>
                <a:t>TY</a:t>
              </a:r>
            </a:p>
            <a:p>
              <a:pPr algn="ctr"/>
              <a:r>
                <a:rPr lang="en-US" sz="1000">
                  <a:latin typeface="Arial" charset="0"/>
                </a:rPr>
                <a:t>2</a:t>
              </a:r>
            </a:p>
          </p:txBody>
        </p:sp>
        <p:sp>
          <p:nvSpPr>
            <p:cNvPr id="19510" name="Freeform 71"/>
            <p:cNvSpPr>
              <a:spLocks/>
            </p:cNvSpPr>
            <p:nvPr/>
          </p:nvSpPr>
          <p:spPr bwMode="auto">
            <a:xfrm>
              <a:off x="4249" y="3028"/>
              <a:ext cx="935" cy="2"/>
            </a:xfrm>
            <a:custGeom>
              <a:avLst/>
              <a:gdLst>
                <a:gd name="T0" fmla="*/ 935 w 935"/>
                <a:gd name="T1" fmla="*/ 2 h 2"/>
                <a:gd name="T2" fmla="*/ 0 w 935"/>
                <a:gd name="T3" fmla="*/ 0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35" h="2">
                  <a:moveTo>
                    <a:pt x="935" y="2"/>
                  </a:move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dash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11" name="Text Box 72"/>
            <p:cNvSpPr txBox="1">
              <a:spLocks noChangeArrowheads="1"/>
            </p:cNvSpPr>
            <p:nvPr/>
          </p:nvSpPr>
          <p:spPr bwMode="auto">
            <a:xfrm>
              <a:off x="4176" y="2688"/>
              <a:ext cx="239" cy="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000" b="1"/>
                <a:t>+</a:t>
              </a:r>
              <a:endParaRPr lang="en-US" sz="1000"/>
            </a:p>
          </p:txBody>
        </p:sp>
        <p:sp>
          <p:nvSpPr>
            <p:cNvPr id="19512" name="Text Box 73"/>
            <p:cNvSpPr txBox="1">
              <a:spLocks noChangeArrowheads="1"/>
            </p:cNvSpPr>
            <p:nvPr/>
          </p:nvSpPr>
          <p:spPr bwMode="auto">
            <a:xfrm>
              <a:off x="1820" y="2257"/>
              <a:ext cx="349" cy="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000">
                  <a:latin typeface="Arial" charset="0"/>
                </a:rPr>
                <a:t>FF</a:t>
              </a:r>
              <a:endParaRPr lang="en-US" sz="1000"/>
            </a:p>
          </p:txBody>
        </p:sp>
      </p:grpSp>
      <p:sp>
        <p:nvSpPr>
          <p:cNvPr id="19462" name="Text Box 74"/>
          <p:cNvSpPr txBox="1">
            <a:spLocks noChangeArrowheads="1"/>
          </p:cNvSpPr>
          <p:nvPr/>
        </p:nvSpPr>
        <p:spPr bwMode="auto">
          <a:xfrm>
            <a:off x="7315200" y="4648200"/>
            <a:ext cx="1600200" cy="314325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0000"/>
                </a:solidFill>
                <a:latin typeface="Arial" charset="0"/>
              </a:rPr>
              <a:t>FF/FB  better</a:t>
            </a:r>
          </a:p>
        </p:txBody>
      </p:sp>
      <p:sp>
        <p:nvSpPr>
          <p:cNvPr id="19463" name="Text Box 75"/>
          <p:cNvSpPr txBox="1">
            <a:spLocks noChangeArrowheads="1"/>
          </p:cNvSpPr>
          <p:nvPr/>
        </p:nvSpPr>
        <p:spPr bwMode="auto">
          <a:xfrm>
            <a:off x="7288213" y="5237163"/>
            <a:ext cx="1600200" cy="314325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0000"/>
                </a:solidFill>
                <a:latin typeface="Arial" charset="0"/>
              </a:rPr>
              <a:t>Both the same</a:t>
            </a:r>
          </a:p>
        </p:txBody>
      </p:sp>
      <p:sp>
        <p:nvSpPr>
          <p:cNvPr id="19464" name="Text Box 76"/>
          <p:cNvSpPr txBox="1">
            <a:spLocks noChangeArrowheads="1"/>
          </p:cNvSpPr>
          <p:nvPr/>
        </p:nvSpPr>
        <p:spPr bwMode="auto">
          <a:xfrm>
            <a:off x="7288213" y="5770563"/>
            <a:ext cx="1600200" cy="314325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0000"/>
                </a:solidFill>
                <a:latin typeface="Arial" charset="0"/>
              </a:rPr>
              <a:t>Both the same</a:t>
            </a:r>
          </a:p>
        </p:txBody>
      </p:sp>
      <p:sp>
        <p:nvSpPr>
          <p:cNvPr id="19465" name="Text Box 77"/>
          <p:cNvSpPr txBox="1">
            <a:spLocks noChangeArrowheads="1"/>
          </p:cNvSpPr>
          <p:nvPr/>
        </p:nvSpPr>
        <p:spPr bwMode="auto">
          <a:xfrm>
            <a:off x="7288213" y="6303963"/>
            <a:ext cx="1600200" cy="314325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0000"/>
                </a:solidFill>
                <a:latin typeface="Arial" charset="0"/>
              </a:rPr>
              <a:t>Both the same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15: FEEDFORWARD CONTROL</a:t>
            </a:r>
            <a:endParaRPr lang="en-US" sz="3200"/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762000" y="1752600"/>
          <a:ext cx="135255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Clip" r:id="rId4" imgW="2701925" imgH="4019550" progId="MS_ClipArt_Gallery.5">
                  <p:embed/>
                </p:oleObj>
              </mc:Choice>
              <mc:Fallback>
                <p:oleObj name="Clip" r:id="rId4" imgW="2701925" imgH="4019550" progId="MS_ClipArt_Gallery.5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752600"/>
                        <a:ext cx="135255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2590800" y="1524000"/>
            <a:ext cx="5867400" cy="914400"/>
          </a:xfrm>
          <a:prstGeom prst="wedgeRoundRectCallout">
            <a:avLst>
              <a:gd name="adj1" fmla="val -66560"/>
              <a:gd name="adj2" fmla="val -7463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When I complete this chapter, I want to be </a:t>
            </a:r>
          </a:p>
          <a:p>
            <a:pPr algn="ctr"/>
            <a:r>
              <a:rPr lang="en-US" sz="2000" b="1"/>
              <a:t>able to do the following.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2133600" y="2971800"/>
            <a:ext cx="6096000" cy="2657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Identify situations for which feedforward is a good control enhancement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Design feedforward control using the five design rules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Apply the feedforward principle to other challenges in life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838200" y="1143000"/>
            <a:ext cx="7696200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911225" indent="-9112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/>
              <a:t>FEEDFORWARD DESIGN CRITERIA</a:t>
            </a:r>
          </a:p>
          <a:p>
            <a:pPr>
              <a:spcBef>
                <a:spcPct val="50000"/>
              </a:spcBef>
            </a:pPr>
            <a:r>
              <a:rPr lang="en-US" b="1" u="sng"/>
              <a:t>Feedforward is desired when</a:t>
            </a:r>
            <a:endParaRPr lang="en-US" b="1"/>
          </a:p>
          <a:p>
            <a:pPr>
              <a:spcBef>
                <a:spcPct val="50000"/>
              </a:spcBef>
            </a:pPr>
            <a:r>
              <a:rPr lang="en-US" b="1"/>
              <a:t>1.	Single-loop performance </a:t>
            </a:r>
            <a:r>
              <a:rPr lang="en-US" b="1">
                <a:solidFill>
                  <a:schemeClr val="accent2"/>
                </a:solidFill>
              </a:rPr>
              <a:t>unacceptable</a:t>
            </a:r>
            <a:endParaRPr lang="en-US" b="1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b="1"/>
              <a:t>2.	A </a:t>
            </a:r>
            <a:r>
              <a:rPr lang="en-US" b="1">
                <a:solidFill>
                  <a:schemeClr val="accent2"/>
                </a:solidFill>
              </a:rPr>
              <a:t>measured</a:t>
            </a:r>
            <a:r>
              <a:rPr lang="en-US" b="1"/>
              <a:t> variable is available</a:t>
            </a:r>
          </a:p>
          <a:p>
            <a:pPr>
              <a:spcBef>
                <a:spcPct val="50000"/>
              </a:spcBef>
            </a:pPr>
            <a:r>
              <a:rPr lang="en-US" b="1" u="sng"/>
              <a:t>A measured disturbance variable must</a:t>
            </a:r>
            <a:endParaRPr lang="en-US" b="1"/>
          </a:p>
          <a:p>
            <a:pPr>
              <a:spcBef>
                <a:spcPct val="50000"/>
              </a:spcBef>
            </a:pPr>
            <a:r>
              <a:rPr lang="en-US" b="1"/>
              <a:t>3.	Indicate the occurrence of an</a:t>
            </a:r>
            <a:r>
              <a:rPr lang="en-US" b="1">
                <a:solidFill>
                  <a:schemeClr val="accent2"/>
                </a:solidFill>
              </a:rPr>
              <a:t> important</a:t>
            </a:r>
            <a:r>
              <a:rPr lang="en-US" b="1"/>
              <a:t> disturbance</a:t>
            </a:r>
          </a:p>
          <a:p>
            <a:pPr>
              <a:spcBef>
                <a:spcPct val="50000"/>
              </a:spcBef>
            </a:pPr>
            <a:r>
              <a:rPr lang="en-US" b="1"/>
              <a:t>4.	</a:t>
            </a:r>
            <a:r>
              <a:rPr lang="en-US" b="1" u="sng">
                <a:solidFill>
                  <a:srgbClr val="FF0000"/>
                </a:solidFill>
              </a:rPr>
              <a:t>NOT</a:t>
            </a:r>
            <a:r>
              <a:rPr lang="en-US" b="1"/>
              <a:t> have a </a:t>
            </a:r>
            <a:r>
              <a:rPr lang="en-US" b="1">
                <a:solidFill>
                  <a:schemeClr val="accent2"/>
                </a:solidFill>
              </a:rPr>
              <a:t>causal </a:t>
            </a:r>
            <a:r>
              <a:rPr lang="en-US" b="1"/>
              <a:t>relationship from valve to measured disturbance sensor</a:t>
            </a:r>
          </a:p>
          <a:p>
            <a:pPr>
              <a:spcBef>
                <a:spcPct val="50000"/>
              </a:spcBef>
            </a:pPr>
            <a:r>
              <a:rPr lang="en-US" b="1"/>
              <a:t>5.	</a:t>
            </a:r>
            <a:r>
              <a:rPr lang="en-US" b="1">
                <a:solidFill>
                  <a:srgbClr val="FF0000"/>
                </a:solidFill>
              </a:rPr>
              <a:t>Not</a:t>
            </a:r>
            <a:r>
              <a:rPr lang="en-US" b="1"/>
              <a:t> have a much </a:t>
            </a:r>
            <a:r>
              <a:rPr lang="en-US" b="1">
                <a:solidFill>
                  <a:schemeClr val="accent2"/>
                </a:solidFill>
              </a:rPr>
              <a:t>faster </a:t>
            </a:r>
            <a:r>
              <a:rPr lang="en-US" b="1"/>
              <a:t>effect on the CV than the MV (when combined with feedback)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685800" y="3810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15: FEEDFORWARD CONTROL</a:t>
            </a:r>
            <a:endParaRPr lang="en-US" sz="32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4"/>
          <p:cNvSpPr>
            <a:spLocks noChangeArrowheads="1"/>
          </p:cNvSpPr>
          <p:nvPr/>
        </p:nvSpPr>
        <p:spPr bwMode="auto">
          <a:xfrm>
            <a:off x="2209800" y="4419600"/>
            <a:ext cx="6545263" cy="1884363"/>
          </a:xfrm>
          <a:prstGeom prst="rect">
            <a:avLst/>
          </a:prstGeom>
          <a:solidFill>
            <a:srgbClr val="FF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7" name="Rectangle 13"/>
          <p:cNvSpPr>
            <a:spLocks noChangeArrowheads="1"/>
          </p:cNvSpPr>
          <p:nvPr/>
        </p:nvSpPr>
        <p:spPr bwMode="auto">
          <a:xfrm>
            <a:off x="5486400" y="2244725"/>
            <a:ext cx="3249613" cy="2193925"/>
          </a:xfrm>
          <a:prstGeom prst="rect">
            <a:avLst/>
          </a:prstGeom>
          <a:solidFill>
            <a:srgbClr val="D6F2D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8" name="Rectangle 8"/>
          <p:cNvSpPr>
            <a:spLocks noChangeArrowheads="1"/>
          </p:cNvSpPr>
          <p:nvPr/>
        </p:nvSpPr>
        <p:spPr bwMode="auto">
          <a:xfrm>
            <a:off x="2209800" y="2209800"/>
            <a:ext cx="3282950" cy="2209800"/>
          </a:xfrm>
          <a:prstGeom prst="rect">
            <a:avLst/>
          </a:prstGeom>
          <a:solidFill>
            <a:srgbClr val="D6F2D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Text Box 3"/>
          <p:cNvSpPr txBox="1">
            <a:spLocks noChangeArrowheads="1"/>
          </p:cNvSpPr>
          <p:nvPr/>
        </p:nvSpPr>
        <p:spPr bwMode="auto">
          <a:xfrm>
            <a:off x="685800" y="3810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15: FEEDFORWARD CONTROL</a:t>
            </a:r>
            <a:endParaRPr lang="en-US" sz="3200"/>
          </a:p>
        </p:txBody>
      </p:sp>
      <p:grpSp>
        <p:nvGrpSpPr>
          <p:cNvPr id="21510" name="Group 6"/>
          <p:cNvGrpSpPr>
            <a:grpSpLocks/>
          </p:cNvGrpSpPr>
          <p:nvPr/>
        </p:nvGrpSpPr>
        <p:grpSpPr bwMode="auto">
          <a:xfrm>
            <a:off x="304800" y="1905000"/>
            <a:ext cx="8450263" cy="4625975"/>
            <a:chOff x="192" y="1200"/>
            <a:chExt cx="5323" cy="2914"/>
          </a:xfrm>
        </p:grpSpPr>
        <p:graphicFrame>
          <p:nvGraphicFramePr>
            <p:cNvPr id="21512" name="Object 4"/>
            <p:cNvGraphicFramePr>
              <a:graphicFrameLocks noChangeAspect="1"/>
            </p:cNvGraphicFramePr>
            <p:nvPr/>
          </p:nvGraphicFramePr>
          <p:xfrm>
            <a:off x="192" y="1200"/>
            <a:ext cx="5320" cy="29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15" name="Document" r:id="rId4" imgW="5629656" imgH="3084576" progId="Word.Document.8">
                    <p:embed/>
                  </p:oleObj>
                </mc:Choice>
                <mc:Fallback>
                  <p:oleObj name="Document" r:id="rId4" imgW="5629656" imgH="3084576" progId="Word.Document.8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" y="1200"/>
                          <a:ext cx="5320" cy="29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00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13" name="Line 5"/>
            <p:cNvSpPr>
              <a:spLocks noChangeShapeType="1"/>
            </p:cNvSpPr>
            <p:nvPr/>
          </p:nvSpPr>
          <p:spPr bwMode="auto">
            <a:xfrm>
              <a:off x="5515" y="1200"/>
              <a:ext cx="0" cy="27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838200" y="1143000"/>
            <a:ext cx="74136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</a:rPr>
              <a:t>Feedforward and Feedback are complementary</a:t>
            </a:r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685800" y="1295400"/>
            <a:ext cx="7924800" cy="520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CLASS EXERCISE</a:t>
            </a:r>
            <a:r>
              <a:rPr lang="en-US" b="1" dirty="0"/>
              <a:t>: SOME QUESTIONS ABOUT FEEDFORWARD CONTROL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 dirty="0"/>
              <a:t>Why do we retain the feedback controller?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 dirty="0"/>
              <a:t>When would </a:t>
            </a:r>
            <a:r>
              <a:rPr lang="en-US" b="1" dirty="0" err="1"/>
              <a:t>feedforward</a:t>
            </a:r>
            <a:r>
              <a:rPr lang="en-US" b="1" dirty="0"/>
              <a:t> give zero steady-state offset?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 dirty="0"/>
              <a:t>Why does the </a:t>
            </a:r>
            <a:r>
              <a:rPr lang="en-US" b="1" dirty="0" err="1"/>
              <a:t>feedforward</a:t>
            </a:r>
            <a:r>
              <a:rPr lang="en-US" b="1" dirty="0"/>
              <a:t> controller sometimes delay its compensation?  Don’t we always want fast control?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 dirty="0"/>
              <a:t>What is the additional cost for </a:t>
            </a:r>
            <a:r>
              <a:rPr lang="en-US" b="1" dirty="0" err="1"/>
              <a:t>feedforward</a:t>
            </a:r>
            <a:r>
              <a:rPr lang="en-US" b="1" dirty="0"/>
              <a:t> control?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 dirty="0"/>
              <a:t>How can we design a strategy that has two controllers both adjusting the same valve?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 dirty="0"/>
              <a:t>What procedure is used for tuning </a:t>
            </a:r>
            <a:r>
              <a:rPr lang="en-US" b="1" dirty="0" err="1"/>
              <a:t>feedforward</a:t>
            </a:r>
            <a:r>
              <a:rPr lang="en-US" b="1" dirty="0"/>
              <a:t>  control?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685800" y="3810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15: FEEDFORWARD CONTROL</a:t>
            </a:r>
            <a:endParaRPr lang="en-US" sz="32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685800" y="3810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15: FEEDFORWARD CONTROL</a:t>
            </a:r>
            <a:endParaRPr lang="en-US" sz="3200"/>
          </a:p>
        </p:txBody>
      </p:sp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1292225" y="990600"/>
          <a:ext cx="7848600" cy="563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5" name="Slide" r:id="rId4" imgW="4548526" imgH="3407297" progId="PowerPoint.Slide.8">
                  <p:embed/>
                </p:oleObj>
              </mc:Choice>
              <mc:Fallback>
                <p:oleObj name="Slide" r:id="rId4" imgW="4548526" imgH="3407297" progId="PowerPoint.Slid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2225" y="990600"/>
                        <a:ext cx="7848600" cy="563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6" name="AutoShape 4"/>
          <p:cNvSpPr>
            <a:spLocks noChangeArrowheads="1"/>
          </p:cNvSpPr>
          <p:nvPr/>
        </p:nvSpPr>
        <p:spPr bwMode="auto">
          <a:xfrm>
            <a:off x="225425" y="1371600"/>
            <a:ext cx="1828800" cy="1447800"/>
          </a:xfrm>
          <a:prstGeom prst="wedgeRoundRectCallout">
            <a:avLst>
              <a:gd name="adj1" fmla="val -21616"/>
              <a:gd name="adj2" fmla="val 76866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Discuss this</a:t>
            </a:r>
          </a:p>
          <a:p>
            <a:pPr algn="ctr"/>
            <a:r>
              <a:rPr lang="en-US" sz="2000" b="1"/>
              <a:t>packed bed </a:t>
            </a:r>
          </a:p>
          <a:p>
            <a:pPr algn="ctr"/>
            <a:r>
              <a:rPr lang="en-US" sz="2000" b="1"/>
              <a:t>reactor.</a:t>
            </a:r>
          </a:p>
        </p:txBody>
      </p:sp>
      <p:grpSp>
        <p:nvGrpSpPr>
          <p:cNvPr id="23557" name="Group 5"/>
          <p:cNvGrpSpPr>
            <a:grpSpLocks/>
          </p:cNvGrpSpPr>
          <p:nvPr/>
        </p:nvGrpSpPr>
        <p:grpSpPr bwMode="auto">
          <a:xfrm>
            <a:off x="606425" y="3429000"/>
            <a:ext cx="701675" cy="1228725"/>
            <a:chOff x="528" y="3103"/>
            <a:chExt cx="442" cy="774"/>
          </a:xfrm>
        </p:grpSpPr>
        <p:sp>
          <p:nvSpPr>
            <p:cNvPr id="23558" name="Freeform 6"/>
            <p:cNvSpPr>
              <a:spLocks/>
            </p:cNvSpPr>
            <p:nvPr/>
          </p:nvSpPr>
          <p:spPr bwMode="auto">
            <a:xfrm>
              <a:off x="558" y="3134"/>
              <a:ext cx="151" cy="179"/>
            </a:xfrm>
            <a:custGeom>
              <a:avLst/>
              <a:gdLst>
                <a:gd name="T0" fmla="*/ 100 w 453"/>
                <a:gd name="T1" fmla="*/ 45 h 538"/>
                <a:gd name="T2" fmla="*/ 88 w 453"/>
                <a:gd name="T3" fmla="*/ 26 h 538"/>
                <a:gd name="T4" fmla="*/ 67 w 453"/>
                <a:gd name="T5" fmla="*/ 14 h 538"/>
                <a:gd name="T6" fmla="*/ 45 w 453"/>
                <a:gd name="T7" fmla="*/ 12 h 538"/>
                <a:gd name="T8" fmla="*/ 23 w 453"/>
                <a:gd name="T9" fmla="*/ 19 h 538"/>
                <a:gd name="T10" fmla="*/ 7 w 453"/>
                <a:gd name="T11" fmla="*/ 38 h 538"/>
                <a:gd name="T12" fmla="*/ 0 w 453"/>
                <a:gd name="T13" fmla="*/ 71 h 538"/>
                <a:gd name="T14" fmla="*/ 6 w 453"/>
                <a:gd name="T15" fmla="*/ 110 h 538"/>
                <a:gd name="T16" fmla="*/ 19 w 453"/>
                <a:gd name="T17" fmla="*/ 144 h 538"/>
                <a:gd name="T18" fmla="*/ 37 w 453"/>
                <a:gd name="T19" fmla="*/ 163 h 538"/>
                <a:gd name="T20" fmla="*/ 61 w 453"/>
                <a:gd name="T21" fmla="*/ 176 h 538"/>
                <a:gd name="T22" fmla="*/ 82 w 453"/>
                <a:gd name="T23" fmla="*/ 179 h 538"/>
                <a:gd name="T24" fmla="*/ 110 w 453"/>
                <a:gd name="T25" fmla="*/ 170 h 538"/>
                <a:gd name="T26" fmla="*/ 119 w 453"/>
                <a:gd name="T27" fmla="*/ 155 h 538"/>
                <a:gd name="T28" fmla="*/ 125 w 453"/>
                <a:gd name="T29" fmla="*/ 127 h 538"/>
                <a:gd name="T30" fmla="*/ 124 w 453"/>
                <a:gd name="T31" fmla="*/ 91 h 538"/>
                <a:gd name="T32" fmla="*/ 114 w 453"/>
                <a:gd name="T33" fmla="*/ 59 h 538"/>
                <a:gd name="T34" fmla="*/ 151 w 453"/>
                <a:gd name="T35" fmla="*/ 16 h 538"/>
                <a:gd name="T36" fmla="*/ 151 w 453"/>
                <a:gd name="T37" fmla="*/ 7 h 538"/>
                <a:gd name="T38" fmla="*/ 143 w 453"/>
                <a:gd name="T39" fmla="*/ 0 h 538"/>
                <a:gd name="T40" fmla="*/ 135 w 453"/>
                <a:gd name="T41" fmla="*/ 3 h 538"/>
                <a:gd name="T42" fmla="*/ 100 w 453"/>
                <a:gd name="T43" fmla="*/ 45 h 53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53" h="538">
                  <a:moveTo>
                    <a:pt x="299" y="135"/>
                  </a:moveTo>
                  <a:lnTo>
                    <a:pt x="265" y="78"/>
                  </a:lnTo>
                  <a:lnTo>
                    <a:pt x="200" y="42"/>
                  </a:lnTo>
                  <a:lnTo>
                    <a:pt x="135" y="36"/>
                  </a:lnTo>
                  <a:lnTo>
                    <a:pt x="70" y="57"/>
                  </a:lnTo>
                  <a:lnTo>
                    <a:pt x="22" y="114"/>
                  </a:lnTo>
                  <a:lnTo>
                    <a:pt x="0" y="212"/>
                  </a:lnTo>
                  <a:lnTo>
                    <a:pt x="17" y="331"/>
                  </a:lnTo>
                  <a:lnTo>
                    <a:pt x="58" y="434"/>
                  </a:lnTo>
                  <a:lnTo>
                    <a:pt x="111" y="491"/>
                  </a:lnTo>
                  <a:lnTo>
                    <a:pt x="182" y="528"/>
                  </a:lnTo>
                  <a:lnTo>
                    <a:pt x="247" y="538"/>
                  </a:lnTo>
                  <a:lnTo>
                    <a:pt x="329" y="511"/>
                  </a:lnTo>
                  <a:lnTo>
                    <a:pt x="358" y="466"/>
                  </a:lnTo>
                  <a:lnTo>
                    <a:pt x="376" y="383"/>
                  </a:lnTo>
                  <a:lnTo>
                    <a:pt x="371" y="274"/>
                  </a:lnTo>
                  <a:lnTo>
                    <a:pt x="341" y="176"/>
                  </a:lnTo>
                  <a:lnTo>
                    <a:pt x="453" y="47"/>
                  </a:lnTo>
                  <a:lnTo>
                    <a:pt x="453" y="21"/>
                  </a:lnTo>
                  <a:lnTo>
                    <a:pt x="429" y="0"/>
                  </a:lnTo>
                  <a:lnTo>
                    <a:pt x="406" y="10"/>
                  </a:lnTo>
                  <a:lnTo>
                    <a:pt x="299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9" name="Freeform 7"/>
            <p:cNvSpPr>
              <a:spLocks/>
            </p:cNvSpPr>
            <p:nvPr/>
          </p:nvSpPr>
          <p:spPr bwMode="auto">
            <a:xfrm rot="1793546">
              <a:off x="771" y="3103"/>
              <a:ext cx="199" cy="309"/>
            </a:xfrm>
            <a:custGeom>
              <a:avLst/>
              <a:gdLst>
                <a:gd name="T0" fmla="*/ 20 w 595"/>
                <a:gd name="T1" fmla="*/ 309 h 928"/>
                <a:gd name="T2" fmla="*/ 4 w 595"/>
                <a:gd name="T3" fmla="*/ 305 h 928"/>
                <a:gd name="T4" fmla="*/ 0 w 595"/>
                <a:gd name="T5" fmla="*/ 286 h 928"/>
                <a:gd name="T6" fmla="*/ 25 w 595"/>
                <a:gd name="T7" fmla="*/ 250 h 928"/>
                <a:gd name="T8" fmla="*/ 61 w 595"/>
                <a:gd name="T9" fmla="*/ 192 h 928"/>
                <a:gd name="T10" fmla="*/ 91 w 595"/>
                <a:gd name="T11" fmla="*/ 146 h 928"/>
                <a:gd name="T12" fmla="*/ 114 w 595"/>
                <a:gd name="T13" fmla="*/ 89 h 928"/>
                <a:gd name="T14" fmla="*/ 146 w 595"/>
                <a:gd name="T15" fmla="*/ 55 h 928"/>
                <a:gd name="T16" fmla="*/ 179 w 595"/>
                <a:gd name="T17" fmla="*/ 5 h 928"/>
                <a:gd name="T18" fmla="*/ 185 w 595"/>
                <a:gd name="T19" fmla="*/ 0 h 928"/>
                <a:gd name="T20" fmla="*/ 197 w 595"/>
                <a:gd name="T21" fmla="*/ 1 h 928"/>
                <a:gd name="T22" fmla="*/ 199 w 595"/>
                <a:gd name="T23" fmla="*/ 10 h 928"/>
                <a:gd name="T24" fmla="*/ 158 w 595"/>
                <a:gd name="T25" fmla="*/ 55 h 928"/>
                <a:gd name="T26" fmla="*/ 156 w 595"/>
                <a:gd name="T27" fmla="*/ 74 h 928"/>
                <a:gd name="T28" fmla="*/ 168 w 595"/>
                <a:gd name="T29" fmla="*/ 93 h 928"/>
                <a:gd name="T30" fmla="*/ 168 w 595"/>
                <a:gd name="T31" fmla="*/ 110 h 928"/>
                <a:gd name="T32" fmla="*/ 156 w 595"/>
                <a:gd name="T33" fmla="*/ 120 h 928"/>
                <a:gd name="T34" fmla="*/ 126 w 595"/>
                <a:gd name="T35" fmla="*/ 134 h 928"/>
                <a:gd name="T36" fmla="*/ 112 w 595"/>
                <a:gd name="T37" fmla="*/ 137 h 928"/>
                <a:gd name="T38" fmla="*/ 106 w 595"/>
                <a:gd name="T39" fmla="*/ 147 h 928"/>
                <a:gd name="T40" fmla="*/ 91 w 595"/>
                <a:gd name="T41" fmla="*/ 188 h 928"/>
                <a:gd name="T42" fmla="*/ 75 w 595"/>
                <a:gd name="T43" fmla="*/ 226 h 928"/>
                <a:gd name="T44" fmla="*/ 55 w 595"/>
                <a:gd name="T45" fmla="*/ 271 h 928"/>
                <a:gd name="T46" fmla="*/ 30 w 595"/>
                <a:gd name="T47" fmla="*/ 309 h 928"/>
                <a:gd name="T48" fmla="*/ 20 w 595"/>
                <a:gd name="T49" fmla="*/ 309 h 92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95" h="928">
                  <a:moveTo>
                    <a:pt x="59" y="928"/>
                  </a:moveTo>
                  <a:lnTo>
                    <a:pt x="11" y="917"/>
                  </a:lnTo>
                  <a:lnTo>
                    <a:pt x="0" y="860"/>
                  </a:lnTo>
                  <a:lnTo>
                    <a:pt x="76" y="752"/>
                  </a:lnTo>
                  <a:lnTo>
                    <a:pt x="183" y="577"/>
                  </a:lnTo>
                  <a:lnTo>
                    <a:pt x="271" y="437"/>
                  </a:lnTo>
                  <a:lnTo>
                    <a:pt x="341" y="268"/>
                  </a:lnTo>
                  <a:lnTo>
                    <a:pt x="436" y="164"/>
                  </a:lnTo>
                  <a:lnTo>
                    <a:pt x="536" y="15"/>
                  </a:lnTo>
                  <a:lnTo>
                    <a:pt x="554" y="0"/>
                  </a:lnTo>
                  <a:lnTo>
                    <a:pt x="589" y="4"/>
                  </a:lnTo>
                  <a:lnTo>
                    <a:pt x="595" y="31"/>
                  </a:lnTo>
                  <a:lnTo>
                    <a:pt x="471" y="164"/>
                  </a:lnTo>
                  <a:lnTo>
                    <a:pt x="465" y="221"/>
                  </a:lnTo>
                  <a:lnTo>
                    <a:pt x="501" y="278"/>
                  </a:lnTo>
                  <a:lnTo>
                    <a:pt x="501" y="329"/>
                  </a:lnTo>
                  <a:lnTo>
                    <a:pt x="465" y="361"/>
                  </a:lnTo>
                  <a:lnTo>
                    <a:pt x="377" y="401"/>
                  </a:lnTo>
                  <a:lnTo>
                    <a:pt x="336" y="412"/>
                  </a:lnTo>
                  <a:lnTo>
                    <a:pt x="317" y="442"/>
                  </a:lnTo>
                  <a:lnTo>
                    <a:pt x="271" y="566"/>
                  </a:lnTo>
                  <a:lnTo>
                    <a:pt x="224" y="680"/>
                  </a:lnTo>
                  <a:lnTo>
                    <a:pt x="165" y="814"/>
                  </a:lnTo>
                  <a:lnTo>
                    <a:pt x="89" y="928"/>
                  </a:lnTo>
                  <a:lnTo>
                    <a:pt x="59" y="9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0" name="Freeform 8"/>
            <p:cNvSpPr>
              <a:spLocks/>
            </p:cNvSpPr>
            <p:nvPr/>
          </p:nvSpPr>
          <p:spPr bwMode="auto">
            <a:xfrm>
              <a:off x="528" y="3340"/>
              <a:ext cx="117" cy="279"/>
            </a:xfrm>
            <a:custGeom>
              <a:avLst/>
              <a:gdLst>
                <a:gd name="T0" fmla="*/ 53 w 350"/>
                <a:gd name="T1" fmla="*/ 22 h 836"/>
                <a:gd name="T2" fmla="*/ 75 w 350"/>
                <a:gd name="T3" fmla="*/ 5 h 836"/>
                <a:gd name="T4" fmla="*/ 99 w 350"/>
                <a:gd name="T5" fmla="*/ 0 h 836"/>
                <a:gd name="T6" fmla="*/ 115 w 350"/>
                <a:gd name="T7" fmla="*/ 5 h 836"/>
                <a:gd name="T8" fmla="*/ 117 w 350"/>
                <a:gd name="T9" fmla="*/ 16 h 836"/>
                <a:gd name="T10" fmla="*/ 103 w 350"/>
                <a:gd name="T11" fmla="*/ 38 h 836"/>
                <a:gd name="T12" fmla="*/ 85 w 350"/>
                <a:gd name="T13" fmla="*/ 38 h 836"/>
                <a:gd name="T14" fmla="*/ 67 w 350"/>
                <a:gd name="T15" fmla="*/ 48 h 836"/>
                <a:gd name="T16" fmla="*/ 43 w 350"/>
                <a:gd name="T17" fmla="*/ 77 h 836"/>
                <a:gd name="T18" fmla="*/ 27 w 350"/>
                <a:gd name="T19" fmla="*/ 110 h 836"/>
                <a:gd name="T20" fmla="*/ 27 w 350"/>
                <a:gd name="T21" fmla="*/ 124 h 836"/>
                <a:gd name="T22" fmla="*/ 37 w 350"/>
                <a:gd name="T23" fmla="*/ 140 h 836"/>
                <a:gd name="T24" fmla="*/ 64 w 350"/>
                <a:gd name="T25" fmla="*/ 154 h 836"/>
                <a:gd name="T26" fmla="*/ 87 w 350"/>
                <a:gd name="T27" fmla="*/ 166 h 836"/>
                <a:gd name="T28" fmla="*/ 113 w 350"/>
                <a:gd name="T29" fmla="*/ 188 h 836"/>
                <a:gd name="T30" fmla="*/ 115 w 350"/>
                <a:gd name="T31" fmla="*/ 207 h 836"/>
                <a:gd name="T32" fmla="*/ 91 w 350"/>
                <a:gd name="T33" fmla="*/ 219 h 836"/>
                <a:gd name="T34" fmla="*/ 74 w 350"/>
                <a:gd name="T35" fmla="*/ 233 h 836"/>
                <a:gd name="T36" fmla="*/ 67 w 350"/>
                <a:gd name="T37" fmla="*/ 245 h 836"/>
                <a:gd name="T38" fmla="*/ 72 w 350"/>
                <a:gd name="T39" fmla="*/ 257 h 836"/>
                <a:gd name="T40" fmla="*/ 64 w 350"/>
                <a:gd name="T41" fmla="*/ 274 h 836"/>
                <a:gd name="T42" fmla="*/ 51 w 350"/>
                <a:gd name="T43" fmla="*/ 279 h 836"/>
                <a:gd name="T44" fmla="*/ 45 w 350"/>
                <a:gd name="T45" fmla="*/ 276 h 836"/>
                <a:gd name="T46" fmla="*/ 47 w 350"/>
                <a:gd name="T47" fmla="*/ 246 h 836"/>
                <a:gd name="T48" fmla="*/ 59 w 350"/>
                <a:gd name="T49" fmla="*/ 226 h 836"/>
                <a:gd name="T50" fmla="*/ 82 w 350"/>
                <a:gd name="T51" fmla="*/ 209 h 836"/>
                <a:gd name="T52" fmla="*/ 93 w 350"/>
                <a:gd name="T53" fmla="*/ 203 h 836"/>
                <a:gd name="T54" fmla="*/ 83 w 350"/>
                <a:gd name="T55" fmla="*/ 178 h 836"/>
                <a:gd name="T56" fmla="*/ 66 w 350"/>
                <a:gd name="T57" fmla="*/ 167 h 836"/>
                <a:gd name="T58" fmla="*/ 34 w 350"/>
                <a:gd name="T59" fmla="*/ 157 h 836"/>
                <a:gd name="T60" fmla="*/ 12 w 350"/>
                <a:gd name="T61" fmla="*/ 141 h 836"/>
                <a:gd name="T62" fmla="*/ 0 w 350"/>
                <a:gd name="T63" fmla="*/ 117 h 836"/>
                <a:gd name="T64" fmla="*/ 8 w 350"/>
                <a:gd name="T65" fmla="*/ 95 h 836"/>
                <a:gd name="T66" fmla="*/ 30 w 350"/>
                <a:gd name="T67" fmla="*/ 60 h 836"/>
                <a:gd name="T68" fmla="*/ 47 w 350"/>
                <a:gd name="T69" fmla="*/ 33 h 836"/>
                <a:gd name="T70" fmla="*/ 53 w 350"/>
                <a:gd name="T71" fmla="*/ 22 h 8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50" h="836">
                  <a:moveTo>
                    <a:pt x="160" y="66"/>
                  </a:moveTo>
                  <a:lnTo>
                    <a:pt x="225" y="15"/>
                  </a:lnTo>
                  <a:lnTo>
                    <a:pt x="296" y="0"/>
                  </a:lnTo>
                  <a:lnTo>
                    <a:pt x="344" y="15"/>
                  </a:lnTo>
                  <a:lnTo>
                    <a:pt x="350" y="47"/>
                  </a:lnTo>
                  <a:lnTo>
                    <a:pt x="309" y="113"/>
                  </a:lnTo>
                  <a:lnTo>
                    <a:pt x="255" y="113"/>
                  </a:lnTo>
                  <a:lnTo>
                    <a:pt x="201" y="144"/>
                  </a:lnTo>
                  <a:lnTo>
                    <a:pt x="130" y="232"/>
                  </a:lnTo>
                  <a:lnTo>
                    <a:pt x="82" y="331"/>
                  </a:lnTo>
                  <a:lnTo>
                    <a:pt x="82" y="371"/>
                  </a:lnTo>
                  <a:lnTo>
                    <a:pt x="112" y="418"/>
                  </a:lnTo>
                  <a:lnTo>
                    <a:pt x="190" y="460"/>
                  </a:lnTo>
                  <a:lnTo>
                    <a:pt x="261" y="496"/>
                  </a:lnTo>
                  <a:lnTo>
                    <a:pt x="339" y="562"/>
                  </a:lnTo>
                  <a:lnTo>
                    <a:pt x="344" y="619"/>
                  </a:lnTo>
                  <a:lnTo>
                    <a:pt x="272" y="656"/>
                  </a:lnTo>
                  <a:lnTo>
                    <a:pt x="220" y="697"/>
                  </a:lnTo>
                  <a:lnTo>
                    <a:pt x="201" y="733"/>
                  </a:lnTo>
                  <a:lnTo>
                    <a:pt x="214" y="770"/>
                  </a:lnTo>
                  <a:lnTo>
                    <a:pt x="190" y="821"/>
                  </a:lnTo>
                  <a:lnTo>
                    <a:pt x="154" y="836"/>
                  </a:lnTo>
                  <a:lnTo>
                    <a:pt x="136" y="827"/>
                  </a:lnTo>
                  <a:lnTo>
                    <a:pt x="142" y="738"/>
                  </a:lnTo>
                  <a:lnTo>
                    <a:pt x="177" y="676"/>
                  </a:lnTo>
                  <a:lnTo>
                    <a:pt x="244" y="625"/>
                  </a:lnTo>
                  <a:lnTo>
                    <a:pt x="279" y="609"/>
                  </a:lnTo>
                  <a:lnTo>
                    <a:pt x="249" y="532"/>
                  </a:lnTo>
                  <a:lnTo>
                    <a:pt x="196" y="501"/>
                  </a:lnTo>
                  <a:lnTo>
                    <a:pt x="101" y="469"/>
                  </a:lnTo>
                  <a:lnTo>
                    <a:pt x="35" y="423"/>
                  </a:lnTo>
                  <a:lnTo>
                    <a:pt x="0" y="351"/>
                  </a:lnTo>
                  <a:lnTo>
                    <a:pt x="24" y="284"/>
                  </a:lnTo>
                  <a:lnTo>
                    <a:pt x="89" y="180"/>
                  </a:lnTo>
                  <a:lnTo>
                    <a:pt x="142" y="98"/>
                  </a:lnTo>
                  <a:lnTo>
                    <a:pt x="160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1" name="Freeform 9"/>
            <p:cNvSpPr>
              <a:spLocks/>
            </p:cNvSpPr>
            <p:nvPr/>
          </p:nvSpPr>
          <p:spPr bwMode="auto">
            <a:xfrm>
              <a:off x="648" y="3318"/>
              <a:ext cx="122" cy="249"/>
            </a:xfrm>
            <a:custGeom>
              <a:avLst/>
              <a:gdLst>
                <a:gd name="T0" fmla="*/ 10 w 366"/>
                <a:gd name="T1" fmla="*/ 10 h 748"/>
                <a:gd name="T2" fmla="*/ 29 w 366"/>
                <a:gd name="T3" fmla="*/ 1 h 748"/>
                <a:gd name="T4" fmla="*/ 45 w 366"/>
                <a:gd name="T5" fmla="*/ 0 h 748"/>
                <a:gd name="T6" fmla="*/ 73 w 366"/>
                <a:gd name="T7" fmla="*/ 15 h 748"/>
                <a:gd name="T8" fmla="*/ 89 w 366"/>
                <a:gd name="T9" fmla="*/ 31 h 748"/>
                <a:gd name="T10" fmla="*/ 101 w 366"/>
                <a:gd name="T11" fmla="*/ 53 h 748"/>
                <a:gd name="T12" fmla="*/ 110 w 366"/>
                <a:gd name="T13" fmla="*/ 82 h 748"/>
                <a:gd name="T14" fmla="*/ 120 w 366"/>
                <a:gd name="T15" fmla="*/ 127 h 748"/>
                <a:gd name="T16" fmla="*/ 122 w 366"/>
                <a:gd name="T17" fmla="*/ 177 h 748"/>
                <a:gd name="T18" fmla="*/ 116 w 366"/>
                <a:gd name="T19" fmla="*/ 209 h 748"/>
                <a:gd name="T20" fmla="*/ 107 w 366"/>
                <a:gd name="T21" fmla="*/ 225 h 748"/>
                <a:gd name="T22" fmla="*/ 81 w 366"/>
                <a:gd name="T23" fmla="*/ 240 h 748"/>
                <a:gd name="T24" fmla="*/ 53 w 366"/>
                <a:gd name="T25" fmla="*/ 249 h 748"/>
                <a:gd name="T26" fmla="*/ 36 w 366"/>
                <a:gd name="T27" fmla="*/ 249 h 748"/>
                <a:gd name="T28" fmla="*/ 20 w 366"/>
                <a:gd name="T29" fmla="*/ 245 h 748"/>
                <a:gd name="T30" fmla="*/ 10 w 366"/>
                <a:gd name="T31" fmla="*/ 225 h 748"/>
                <a:gd name="T32" fmla="*/ 6 w 366"/>
                <a:gd name="T33" fmla="*/ 199 h 748"/>
                <a:gd name="T34" fmla="*/ 14 w 366"/>
                <a:gd name="T35" fmla="*/ 182 h 748"/>
                <a:gd name="T36" fmla="*/ 24 w 366"/>
                <a:gd name="T37" fmla="*/ 166 h 748"/>
                <a:gd name="T38" fmla="*/ 22 w 366"/>
                <a:gd name="T39" fmla="*/ 146 h 748"/>
                <a:gd name="T40" fmla="*/ 18 w 366"/>
                <a:gd name="T41" fmla="*/ 120 h 748"/>
                <a:gd name="T42" fmla="*/ 10 w 366"/>
                <a:gd name="T43" fmla="*/ 94 h 748"/>
                <a:gd name="T44" fmla="*/ 0 w 366"/>
                <a:gd name="T45" fmla="*/ 67 h 748"/>
                <a:gd name="T46" fmla="*/ 0 w 366"/>
                <a:gd name="T47" fmla="*/ 46 h 748"/>
                <a:gd name="T48" fmla="*/ 6 w 366"/>
                <a:gd name="T49" fmla="*/ 24 h 748"/>
                <a:gd name="T50" fmla="*/ 10 w 366"/>
                <a:gd name="T51" fmla="*/ 10 h 74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66" h="748">
                  <a:moveTo>
                    <a:pt x="30" y="31"/>
                  </a:moveTo>
                  <a:lnTo>
                    <a:pt x="88" y="4"/>
                  </a:lnTo>
                  <a:lnTo>
                    <a:pt x="136" y="0"/>
                  </a:lnTo>
                  <a:lnTo>
                    <a:pt x="218" y="46"/>
                  </a:lnTo>
                  <a:lnTo>
                    <a:pt x="266" y="93"/>
                  </a:lnTo>
                  <a:lnTo>
                    <a:pt x="302" y="159"/>
                  </a:lnTo>
                  <a:lnTo>
                    <a:pt x="331" y="247"/>
                  </a:lnTo>
                  <a:lnTo>
                    <a:pt x="361" y="381"/>
                  </a:lnTo>
                  <a:lnTo>
                    <a:pt x="366" y="531"/>
                  </a:lnTo>
                  <a:lnTo>
                    <a:pt x="348" y="629"/>
                  </a:lnTo>
                  <a:lnTo>
                    <a:pt x="320" y="675"/>
                  </a:lnTo>
                  <a:lnTo>
                    <a:pt x="242" y="722"/>
                  </a:lnTo>
                  <a:lnTo>
                    <a:pt x="160" y="748"/>
                  </a:lnTo>
                  <a:lnTo>
                    <a:pt x="107" y="748"/>
                  </a:lnTo>
                  <a:lnTo>
                    <a:pt x="60" y="737"/>
                  </a:lnTo>
                  <a:lnTo>
                    <a:pt x="30" y="675"/>
                  </a:lnTo>
                  <a:lnTo>
                    <a:pt x="18" y="599"/>
                  </a:lnTo>
                  <a:lnTo>
                    <a:pt x="42" y="546"/>
                  </a:lnTo>
                  <a:lnTo>
                    <a:pt x="71" y="500"/>
                  </a:lnTo>
                  <a:lnTo>
                    <a:pt x="65" y="438"/>
                  </a:lnTo>
                  <a:lnTo>
                    <a:pt x="53" y="360"/>
                  </a:lnTo>
                  <a:lnTo>
                    <a:pt x="30" y="283"/>
                  </a:lnTo>
                  <a:lnTo>
                    <a:pt x="0" y="201"/>
                  </a:lnTo>
                  <a:lnTo>
                    <a:pt x="0" y="139"/>
                  </a:lnTo>
                  <a:lnTo>
                    <a:pt x="18" y="72"/>
                  </a:lnTo>
                  <a:lnTo>
                    <a:pt x="3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2" name="Freeform 10"/>
            <p:cNvSpPr>
              <a:spLocks/>
            </p:cNvSpPr>
            <p:nvPr/>
          </p:nvSpPr>
          <p:spPr bwMode="auto">
            <a:xfrm>
              <a:off x="718" y="3517"/>
              <a:ext cx="159" cy="320"/>
            </a:xfrm>
            <a:custGeom>
              <a:avLst/>
              <a:gdLst>
                <a:gd name="T0" fmla="*/ 0 w 477"/>
                <a:gd name="T1" fmla="*/ 28 h 959"/>
                <a:gd name="T2" fmla="*/ 0 w 477"/>
                <a:gd name="T3" fmla="*/ 14 h 959"/>
                <a:gd name="T4" fmla="*/ 14 w 477"/>
                <a:gd name="T5" fmla="*/ 0 h 959"/>
                <a:gd name="T6" fmla="*/ 24 w 477"/>
                <a:gd name="T7" fmla="*/ 5 h 959"/>
                <a:gd name="T8" fmla="*/ 71 w 477"/>
                <a:gd name="T9" fmla="*/ 60 h 959"/>
                <a:gd name="T10" fmla="*/ 94 w 477"/>
                <a:gd name="T11" fmla="*/ 91 h 959"/>
                <a:gd name="T12" fmla="*/ 100 w 477"/>
                <a:gd name="T13" fmla="*/ 119 h 959"/>
                <a:gd name="T14" fmla="*/ 102 w 477"/>
                <a:gd name="T15" fmla="*/ 148 h 959"/>
                <a:gd name="T16" fmla="*/ 98 w 477"/>
                <a:gd name="T17" fmla="*/ 188 h 959"/>
                <a:gd name="T18" fmla="*/ 84 w 477"/>
                <a:gd name="T19" fmla="*/ 231 h 959"/>
                <a:gd name="T20" fmla="*/ 71 w 477"/>
                <a:gd name="T21" fmla="*/ 256 h 959"/>
                <a:gd name="T22" fmla="*/ 65 w 477"/>
                <a:gd name="T23" fmla="*/ 282 h 959"/>
                <a:gd name="T24" fmla="*/ 67 w 477"/>
                <a:gd name="T25" fmla="*/ 294 h 959"/>
                <a:gd name="T26" fmla="*/ 74 w 477"/>
                <a:gd name="T27" fmla="*/ 298 h 959"/>
                <a:gd name="T28" fmla="*/ 122 w 477"/>
                <a:gd name="T29" fmla="*/ 296 h 959"/>
                <a:gd name="T30" fmla="*/ 153 w 477"/>
                <a:gd name="T31" fmla="*/ 301 h 959"/>
                <a:gd name="T32" fmla="*/ 159 w 477"/>
                <a:gd name="T33" fmla="*/ 308 h 959"/>
                <a:gd name="T34" fmla="*/ 159 w 477"/>
                <a:gd name="T35" fmla="*/ 313 h 959"/>
                <a:gd name="T36" fmla="*/ 134 w 477"/>
                <a:gd name="T37" fmla="*/ 320 h 959"/>
                <a:gd name="T38" fmla="*/ 128 w 477"/>
                <a:gd name="T39" fmla="*/ 318 h 959"/>
                <a:gd name="T40" fmla="*/ 106 w 477"/>
                <a:gd name="T41" fmla="*/ 310 h 959"/>
                <a:gd name="T42" fmla="*/ 84 w 477"/>
                <a:gd name="T43" fmla="*/ 310 h 959"/>
                <a:gd name="T44" fmla="*/ 55 w 477"/>
                <a:gd name="T45" fmla="*/ 310 h 959"/>
                <a:gd name="T46" fmla="*/ 45 w 477"/>
                <a:gd name="T47" fmla="*/ 311 h 959"/>
                <a:gd name="T48" fmla="*/ 41 w 477"/>
                <a:gd name="T49" fmla="*/ 305 h 959"/>
                <a:gd name="T50" fmla="*/ 41 w 477"/>
                <a:gd name="T51" fmla="*/ 294 h 959"/>
                <a:gd name="T52" fmla="*/ 51 w 477"/>
                <a:gd name="T53" fmla="*/ 262 h 959"/>
                <a:gd name="T54" fmla="*/ 69 w 477"/>
                <a:gd name="T55" fmla="*/ 227 h 959"/>
                <a:gd name="T56" fmla="*/ 80 w 477"/>
                <a:gd name="T57" fmla="*/ 193 h 959"/>
                <a:gd name="T58" fmla="*/ 82 w 477"/>
                <a:gd name="T59" fmla="*/ 167 h 959"/>
                <a:gd name="T60" fmla="*/ 80 w 477"/>
                <a:gd name="T61" fmla="*/ 131 h 959"/>
                <a:gd name="T62" fmla="*/ 72 w 477"/>
                <a:gd name="T63" fmla="*/ 110 h 959"/>
                <a:gd name="T64" fmla="*/ 53 w 477"/>
                <a:gd name="T65" fmla="*/ 84 h 959"/>
                <a:gd name="T66" fmla="*/ 25 w 477"/>
                <a:gd name="T67" fmla="*/ 60 h 959"/>
                <a:gd name="T68" fmla="*/ 6 w 477"/>
                <a:gd name="T69" fmla="*/ 46 h 959"/>
                <a:gd name="T70" fmla="*/ 0 w 477"/>
                <a:gd name="T71" fmla="*/ 38 h 959"/>
                <a:gd name="T72" fmla="*/ 0 w 477"/>
                <a:gd name="T73" fmla="*/ 28 h 9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77" h="959">
                  <a:moveTo>
                    <a:pt x="0" y="83"/>
                  </a:moveTo>
                  <a:lnTo>
                    <a:pt x="0" y="41"/>
                  </a:lnTo>
                  <a:lnTo>
                    <a:pt x="41" y="0"/>
                  </a:lnTo>
                  <a:lnTo>
                    <a:pt x="71" y="15"/>
                  </a:lnTo>
                  <a:lnTo>
                    <a:pt x="212" y="180"/>
                  </a:lnTo>
                  <a:lnTo>
                    <a:pt x="282" y="273"/>
                  </a:lnTo>
                  <a:lnTo>
                    <a:pt x="301" y="356"/>
                  </a:lnTo>
                  <a:lnTo>
                    <a:pt x="306" y="443"/>
                  </a:lnTo>
                  <a:lnTo>
                    <a:pt x="295" y="562"/>
                  </a:lnTo>
                  <a:lnTo>
                    <a:pt x="253" y="691"/>
                  </a:lnTo>
                  <a:lnTo>
                    <a:pt x="212" y="768"/>
                  </a:lnTo>
                  <a:lnTo>
                    <a:pt x="195" y="845"/>
                  </a:lnTo>
                  <a:lnTo>
                    <a:pt x="200" y="881"/>
                  </a:lnTo>
                  <a:lnTo>
                    <a:pt x="223" y="892"/>
                  </a:lnTo>
                  <a:lnTo>
                    <a:pt x="365" y="887"/>
                  </a:lnTo>
                  <a:lnTo>
                    <a:pt x="460" y="902"/>
                  </a:lnTo>
                  <a:lnTo>
                    <a:pt x="477" y="923"/>
                  </a:lnTo>
                  <a:lnTo>
                    <a:pt x="477" y="938"/>
                  </a:lnTo>
                  <a:lnTo>
                    <a:pt x="401" y="959"/>
                  </a:lnTo>
                  <a:lnTo>
                    <a:pt x="383" y="953"/>
                  </a:lnTo>
                  <a:lnTo>
                    <a:pt x="318" y="928"/>
                  </a:lnTo>
                  <a:lnTo>
                    <a:pt x="253" y="928"/>
                  </a:lnTo>
                  <a:lnTo>
                    <a:pt x="165" y="928"/>
                  </a:lnTo>
                  <a:lnTo>
                    <a:pt x="135" y="933"/>
                  </a:lnTo>
                  <a:lnTo>
                    <a:pt x="124" y="913"/>
                  </a:lnTo>
                  <a:lnTo>
                    <a:pt x="124" y="881"/>
                  </a:lnTo>
                  <a:lnTo>
                    <a:pt x="154" y="784"/>
                  </a:lnTo>
                  <a:lnTo>
                    <a:pt x="206" y="680"/>
                  </a:lnTo>
                  <a:lnTo>
                    <a:pt x="241" y="578"/>
                  </a:lnTo>
                  <a:lnTo>
                    <a:pt x="247" y="500"/>
                  </a:lnTo>
                  <a:lnTo>
                    <a:pt x="241" y="392"/>
                  </a:lnTo>
                  <a:lnTo>
                    <a:pt x="217" y="330"/>
                  </a:lnTo>
                  <a:lnTo>
                    <a:pt x="159" y="252"/>
                  </a:lnTo>
                  <a:lnTo>
                    <a:pt x="76" y="180"/>
                  </a:lnTo>
                  <a:lnTo>
                    <a:pt x="17" y="138"/>
                  </a:lnTo>
                  <a:lnTo>
                    <a:pt x="0" y="11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3" name="Freeform 11"/>
            <p:cNvSpPr>
              <a:spLocks/>
            </p:cNvSpPr>
            <p:nvPr/>
          </p:nvSpPr>
          <p:spPr bwMode="auto">
            <a:xfrm>
              <a:off x="575" y="3535"/>
              <a:ext cx="133" cy="342"/>
            </a:xfrm>
            <a:custGeom>
              <a:avLst/>
              <a:gdLst>
                <a:gd name="T0" fmla="*/ 94 w 401"/>
                <a:gd name="T1" fmla="*/ 8 h 1026"/>
                <a:gd name="T2" fmla="*/ 105 w 401"/>
                <a:gd name="T3" fmla="*/ 0 h 1026"/>
                <a:gd name="T4" fmla="*/ 129 w 401"/>
                <a:gd name="T5" fmla="*/ 0 h 1026"/>
                <a:gd name="T6" fmla="*/ 133 w 401"/>
                <a:gd name="T7" fmla="*/ 10 h 1026"/>
                <a:gd name="T8" fmla="*/ 129 w 401"/>
                <a:gd name="T9" fmla="*/ 38 h 1026"/>
                <a:gd name="T10" fmla="*/ 108 w 401"/>
                <a:gd name="T11" fmla="*/ 72 h 1026"/>
                <a:gd name="T12" fmla="*/ 98 w 401"/>
                <a:gd name="T13" fmla="*/ 110 h 1026"/>
                <a:gd name="T14" fmla="*/ 94 w 401"/>
                <a:gd name="T15" fmla="*/ 156 h 1026"/>
                <a:gd name="T16" fmla="*/ 108 w 401"/>
                <a:gd name="T17" fmla="*/ 209 h 1026"/>
                <a:gd name="T18" fmla="*/ 125 w 401"/>
                <a:gd name="T19" fmla="*/ 261 h 1026"/>
                <a:gd name="T20" fmla="*/ 127 w 401"/>
                <a:gd name="T21" fmla="*/ 282 h 1026"/>
                <a:gd name="T22" fmla="*/ 119 w 401"/>
                <a:gd name="T23" fmla="*/ 288 h 1026"/>
                <a:gd name="T24" fmla="*/ 92 w 401"/>
                <a:gd name="T25" fmla="*/ 288 h 1026"/>
                <a:gd name="T26" fmla="*/ 65 w 401"/>
                <a:gd name="T27" fmla="*/ 297 h 1026"/>
                <a:gd name="T28" fmla="*/ 47 w 401"/>
                <a:gd name="T29" fmla="*/ 319 h 1026"/>
                <a:gd name="T30" fmla="*/ 32 w 401"/>
                <a:gd name="T31" fmla="*/ 340 h 1026"/>
                <a:gd name="T32" fmla="*/ 24 w 401"/>
                <a:gd name="T33" fmla="*/ 342 h 1026"/>
                <a:gd name="T34" fmla="*/ 0 w 401"/>
                <a:gd name="T35" fmla="*/ 330 h 1026"/>
                <a:gd name="T36" fmla="*/ 0 w 401"/>
                <a:gd name="T37" fmla="*/ 321 h 1026"/>
                <a:gd name="T38" fmla="*/ 32 w 401"/>
                <a:gd name="T39" fmla="*/ 297 h 1026"/>
                <a:gd name="T40" fmla="*/ 69 w 401"/>
                <a:gd name="T41" fmla="*/ 282 h 1026"/>
                <a:gd name="T42" fmla="*/ 98 w 401"/>
                <a:gd name="T43" fmla="*/ 273 h 1026"/>
                <a:gd name="T44" fmla="*/ 104 w 401"/>
                <a:gd name="T45" fmla="*/ 269 h 1026"/>
                <a:gd name="T46" fmla="*/ 102 w 401"/>
                <a:gd name="T47" fmla="*/ 254 h 1026"/>
                <a:gd name="T48" fmla="*/ 92 w 401"/>
                <a:gd name="T49" fmla="*/ 216 h 1026"/>
                <a:gd name="T50" fmla="*/ 80 w 401"/>
                <a:gd name="T51" fmla="*/ 173 h 1026"/>
                <a:gd name="T52" fmla="*/ 75 w 401"/>
                <a:gd name="T53" fmla="*/ 151 h 1026"/>
                <a:gd name="T54" fmla="*/ 73 w 401"/>
                <a:gd name="T55" fmla="*/ 125 h 1026"/>
                <a:gd name="T56" fmla="*/ 77 w 401"/>
                <a:gd name="T57" fmla="*/ 96 h 1026"/>
                <a:gd name="T58" fmla="*/ 84 w 401"/>
                <a:gd name="T59" fmla="*/ 48 h 1026"/>
                <a:gd name="T60" fmla="*/ 94 w 401"/>
                <a:gd name="T61" fmla="*/ 8 h 102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01" h="1026">
                  <a:moveTo>
                    <a:pt x="283" y="25"/>
                  </a:moveTo>
                  <a:lnTo>
                    <a:pt x="318" y="0"/>
                  </a:lnTo>
                  <a:lnTo>
                    <a:pt x="390" y="0"/>
                  </a:lnTo>
                  <a:lnTo>
                    <a:pt x="401" y="31"/>
                  </a:lnTo>
                  <a:lnTo>
                    <a:pt x="390" y="113"/>
                  </a:lnTo>
                  <a:lnTo>
                    <a:pt x="325" y="216"/>
                  </a:lnTo>
                  <a:lnTo>
                    <a:pt x="296" y="329"/>
                  </a:lnTo>
                  <a:lnTo>
                    <a:pt x="283" y="469"/>
                  </a:lnTo>
                  <a:lnTo>
                    <a:pt x="325" y="628"/>
                  </a:lnTo>
                  <a:lnTo>
                    <a:pt x="378" y="783"/>
                  </a:lnTo>
                  <a:lnTo>
                    <a:pt x="383" y="845"/>
                  </a:lnTo>
                  <a:lnTo>
                    <a:pt x="360" y="865"/>
                  </a:lnTo>
                  <a:lnTo>
                    <a:pt x="277" y="865"/>
                  </a:lnTo>
                  <a:lnTo>
                    <a:pt x="195" y="892"/>
                  </a:lnTo>
                  <a:lnTo>
                    <a:pt x="142" y="958"/>
                  </a:lnTo>
                  <a:lnTo>
                    <a:pt x="95" y="1020"/>
                  </a:lnTo>
                  <a:lnTo>
                    <a:pt x="71" y="1026"/>
                  </a:lnTo>
                  <a:lnTo>
                    <a:pt x="0" y="989"/>
                  </a:lnTo>
                  <a:lnTo>
                    <a:pt x="0" y="964"/>
                  </a:lnTo>
                  <a:lnTo>
                    <a:pt x="95" y="892"/>
                  </a:lnTo>
                  <a:lnTo>
                    <a:pt x="207" y="845"/>
                  </a:lnTo>
                  <a:lnTo>
                    <a:pt x="296" y="819"/>
                  </a:lnTo>
                  <a:lnTo>
                    <a:pt x="313" y="808"/>
                  </a:lnTo>
                  <a:lnTo>
                    <a:pt x="307" y="763"/>
                  </a:lnTo>
                  <a:lnTo>
                    <a:pt x="277" y="649"/>
                  </a:lnTo>
                  <a:lnTo>
                    <a:pt x="242" y="520"/>
                  </a:lnTo>
                  <a:lnTo>
                    <a:pt x="225" y="453"/>
                  </a:lnTo>
                  <a:lnTo>
                    <a:pt x="219" y="376"/>
                  </a:lnTo>
                  <a:lnTo>
                    <a:pt x="231" y="288"/>
                  </a:lnTo>
                  <a:lnTo>
                    <a:pt x="253" y="144"/>
                  </a:lnTo>
                  <a:lnTo>
                    <a:pt x="283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60"/>
          <p:cNvGraphicFramePr>
            <a:graphicFrameLocks noChangeAspect="1"/>
          </p:cNvGraphicFramePr>
          <p:nvPr/>
        </p:nvGraphicFramePr>
        <p:xfrm>
          <a:off x="381000" y="1898650"/>
          <a:ext cx="73342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96" name="Clip" r:id="rId4" imgW="2701925" imgH="4019550" progId="MS_ClipArt_Gallery.5">
                  <p:embed/>
                </p:oleObj>
              </mc:Choice>
              <mc:Fallback>
                <p:oleObj name="Clip" r:id="rId4" imgW="2701925" imgH="4019550" progId="MS_ClipArt_Gallery.5">
                  <p:embed/>
                  <p:pic>
                    <p:nvPicPr>
                      <p:cNvPr id="0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898650"/>
                        <a:ext cx="733425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79" name="Text Box 63"/>
          <p:cNvSpPr txBox="1">
            <a:spLocks noChangeArrowheads="1"/>
          </p:cNvSpPr>
          <p:nvPr/>
        </p:nvSpPr>
        <p:spPr bwMode="auto">
          <a:xfrm>
            <a:off x="685800" y="3810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15: FEEDFORWARD CONTROL</a:t>
            </a:r>
            <a:endParaRPr lang="en-US" sz="3200"/>
          </a:p>
        </p:txBody>
      </p:sp>
      <p:sp>
        <p:nvSpPr>
          <p:cNvPr id="24580" name="Rectangle 125"/>
          <p:cNvSpPr>
            <a:spLocks noChangeArrowheads="1"/>
          </p:cNvSpPr>
          <p:nvPr/>
        </p:nvSpPr>
        <p:spPr bwMode="auto">
          <a:xfrm>
            <a:off x="1143000" y="1206500"/>
            <a:ext cx="7672388" cy="57642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1" name="Rectangle 123"/>
          <p:cNvSpPr>
            <a:spLocks noChangeArrowheads="1"/>
          </p:cNvSpPr>
          <p:nvPr/>
        </p:nvSpPr>
        <p:spPr bwMode="auto">
          <a:xfrm>
            <a:off x="381000" y="4572000"/>
            <a:ext cx="3206750" cy="2055813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4582" name="Group 131"/>
          <p:cNvGrpSpPr>
            <a:grpSpLocks/>
          </p:cNvGrpSpPr>
          <p:nvPr/>
        </p:nvGrpSpPr>
        <p:grpSpPr bwMode="auto">
          <a:xfrm>
            <a:off x="5548313" y="4337050"/>
            <a:ext cx="896937" cy="1670050"/>
            <a:chOff x="3495" y="2732"/>
            <a:chExt cx="565" cy="1052"/>
          </a:xfrm>
        </p:grpSpPr>
        <p:sp>
          <p:nvSpPr>
            <p:cNvPr id="24789" name="Rectangle 126"/>
            <p:cNvSpPr>
              <a:spLocks noChangeArrowheads="1"/>
            </p:cNvSpPr>
            <p:nvPr/>
          </p:nvSpPr>
          <p:spPr bwMode="auto">
            <a:xfrm>
              <a:off x="3495" y="2854"/>
              <a:ext cx="565" cy="819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90" name="Line 127"/>
            <p:cNvSpPr>
              <a:spLocks noChangeShapeType="1"/>
            </p:cNvSpPr>
            <p:nvPr/>
          </p:nvSpPr>
          <p:spPr bwMode="auto">
            <a:xfrm flipH="1">
              <a:off x="3495" y="2854"/>
              <a:ext cx="565" cy="81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91" name="Line 128"/>
            <p:cNvSpPr>
              <a:spLocks noChangeShapeType="1"/>
            </p:cNvSpPr>
            <p:nvPr/>
          </p:nvSpPr>
          <p:spPr bwMode="auto">
            <a:xfrm>
              <a:off x="3495" y="2854"/>
              <a:ext cx="565" cy="81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92" name="Freeform 129"/>
            <p:cNvSpPr>
              <a:spLocks/>
            </p:cNvSpPr>
            <p:nvPr/>
          </p:nvSpPr>
          <p:spPr bwMode="auto">
            <a:xfrm>
              <a:off x="3495" y="2732"/>
              <a:ext cx="565" cy="111"/>
            </a:xfrm>
            <a:custGeom>
              <a:avLst/>
              <a:gdLst>
                <a:gd name="T0" fmla="*/ 0 w 56"/>
                <a:gd name="T1" fmla="*/ 111 h 11"/>
                <a:gd name="T2" fmla="*/ 0 w 56"/>
                <a:gd name="T3" fmla="*/ 111 h 11"/>
                <a:gd name="T4" fmla="*/ 283 w 56"/>
                <a:gd name="T5" fmla="*/ 0 h 11"/>
                <a:gd name="T6" fmla="*/ 565 w 56"/>
                <a:gd name="T7" fmla="*/ 111 h 11"/>
                <a:gd name="T8" fmla="*/ 565 w 56"/>
                <a:gd name="T9" fmla="*/ 111 h 11"/>
                <a:gd name="T10" fmla="*/ 565 w 56"/>
                <a:gd name="T11" fmla="*/ 111 h 11"/>
                <a:gd name="T12" fmla="*/ 283 w 56"/>
                <a:gd name="T13" fmla="*/ 0 h 11"/>
                <a:gd name="T14" fmla="*/ 0 w 56"/>
                <a:gd name="T15" fmla="*/ 111 h 11"/>
                <a:gd name="T16" fmla="*/ 0 w 56"/>
                <a:gd name="T17" fmla="*/ 111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6" h="11"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13" y="0"/>
                    <a:pt x="28" y="0"/>
                  </a:cubicBezTo>
                  <a:cubicBezTo>
                    <a:pt x="44" y="0"/>
                    <a:pt x="56" y="5"/>
                    <a:pt x="56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5"/>
                    <a:pt x="44" y="0"/>
                    <a:pt x="28" y="0"/>
                  </a:cubicBezTo>
                  <a:cubicBezTo>
                    <a:pt x="13" y="0"/>
                    <a:pt x="0" y="5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lose/>
                </a:path>
              </a:pathLst>
            </a:custGeom>
            <a:solidFill>
              <a:srgbClr val="00CC99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93" name="Freeform 130"/>
            <p:cNvSpPr>
              <a:spLocks/>
            </p:cNvSpPr>
            <p:nvPr/>
          </p:nvSpPr>
          <p:spPr bwMode="auto">
            <a:xfrm>
              <a:off x="3495" y="3673"/>
              <a:ext cx="565" cy="111"/>
            </a:xfrm>
            <a:custGeom>
              <a:avLst/>
              <a:gdLst>
                <a:gd name="T0" fmla="*/ 0 w 56"/>
                <a:gd name="T1" fmla="*/ 0 h 11"/>
                <a:gd name="T2" fmla="*/ 0 w 56"/>
                <a:gd name="T3" fmla="*/ 10 h 11"/>
                <a:gd name="T4" fmla="*/ 283 w 56"/>
                <a:gd name="T5" fmla="*/ 111 h 11"/>
                <a:gd name="T6" fmla="*/ 565 w 56"/>
                <a:gd name="T7" fmla="*/ 10 h 11"/>
                <a:gd name="T8" fmla="*/ 565 w 56"/>
                <a:gd name="T9" fmla="*/ 0 h 11"/>
                <a:gd name="T10" fmla="*/ 565 w 56"/>
                <a:gd name="T11" fmla="*/ 10 h 11"/>
                <a:gd name="T12" fmla="*/ 283 w 56"/>
                <a:gd name="T13" fmla="*/ 111 h 11"/>
                <a:gd name="T14" fmla="*/ 0 w 56"/>
                <a:gd name="T15" fmla="*/ 10 h 11"/>
                <a:gd name="T16" fmla="*/ 0 w 56"/>
                <a:gd name="T17" fmla="*/ 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6" h="1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7"/>
                    <a:pt x="13" y="11"/>
                    <a:pt x="28" y="11"/>
                  </a:cubicBezTo>
                  <a:cubicBezTo>
                    <a:pt x="44" y="11"/>
                    <a:pt x="56" y="7"/>
                    <a:pt x="56" y="1"/>
                  </a:cubicBezTo>
                  <a:cubicBezTo>
                    <a:pt x="56" y="1"/>
                    <a:pt x="56" y="0"/>
                    <a:pt x="56" y="0"/>
                  </a:cubicBezTo>
                  <a:cubicBezTo>
                    <a:pt x="56" y="0"/>
                    <a:pt x="56" y="1"/>
                    <a:pt x="56" y="1"/>
                  </a:cubicBezTo>
                  <a:cubicBezTo>
                    <a:pt x="56" y="7"/>
                    <a:pt x="44" y="11"/>
                    <a:pt x="28" y="11"/>
                  </a:cubicBezTo>
                  <a:cubicBezTo>
                    <a:pt x="13" y="11"/>
                    <a:pt x="0" y="7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CC99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583" name="Line 132"/>
          <p:cNvSpPr>
            <a:spLocks noChangeShapeType="1"/>
          </p:cNvSpPr>
          <p:nvPr/>
        </p:nvSpPr>
        <p:spPr bwMode="auto">
          <a:xfrm>
            <a:off x="5995988" y="6007100"/>
            <a:ext cx="1587" cy="3206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4584" name="Group 135"/>
          <p:cNvGrpSpPr>
            <a:grpSpLocks/>
          </p:cNvGrpSpPr>
          <p:nvPr/>
        </p:nvGrpSpPr>
        <p:grpSpPr bwMode="auto">
          <a:xfrm>
            <a:off x="5995988" y="6296025"/>
            <a:ext cx="1985962" cy="80963"/>
            <a:chOff x="3777" y="3966"/>
            <a:chExt cx="1251" cy="51"/>
          </a:xfrm>
        </p:grpSpPr>
        <p:sp>
          <p:nvSpPr>
            <p:cNvPr id="24787" name="Line 133"/>
            <p:cNvSpPr>
              <a:spLocks noChangeShapeType="1"/>
            </p:cNvSpPr>
            <p:nvPr/>
          </p:nvSpPr>
          <p:spPr bwMode="auto">
            <a:xfrm>
              <a:off x="3777" y="3986"/>
              <a:ext cx="1221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88" name="Freeform 134"/>
            <p:cNvSpPr>
              <a:spLocks/>
            </p:cNvSpPr>
            <p:nvPr/>
          </p:nvSpPr>
          <p:spPr bwMode="auto">
            <a:xfrm>
              <a:off x="4978" y="3966"/>
              <a:ext cx="50" cy="51"/>
            </a:xfrm>
            <a:custGeom>
              <a:avLst/>
              <a:gdLst>
                <a:gd name="T0" fmla="*/ 0 w 50"/>
                <a:gd name="T1" fmla="*/ 51 h 51"/>
                <a:gd name="T2" fmla="*/ 50 w 50"/>
                <a:gd name="T3" fmla="*/ 20 h 51"/>
                <a:gd name="T4" fmla="*/ 0 w 50"/>
                <a:gd name="T5" fmla="*/ 0 h 51"/>
                <a:gd name="T6" fmla="*/ 0 w 50"/>
                <a:gd name="T7" fmla="*/ 51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0" h="51">
                  <a:moveTo>
                    <a:pt x="0" y="51"/>
                  </a:moveTo>
                  <a:lnTo>
                    <a:pt x="50" y="20"/>
                  </a:lnTo>
                  <a:lnTo>
                    <a:pt x="0" y="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585" name="Oval 136"/>
          <p:cNvSpPr>
            <a:spLocks noChangeArrowheads="1"/>
          </p:cNvSpPr>
          <p:nvPr/>
        </p:nvSpPr>
        <p:spPr bwMode="auto">
          <a:xfrm>
            <a:off x="3770313" y="3422650"/>
            <a:ext cx="687387" cy="625475"/>
          </a:xfrm>
          <a:prstGeom prst="ellips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4586" name="Group 139"/>
          <p:cNvGrpSpPr>
            <a:grpSpLocks/>
          </p:cNvGrpSpPr>
          <p:nvPr/>
        </p:nvGrpSpPr>
        <p:grpSpPr bwMode="auto">
          <a:xfrm>
            <a:off x="4057650" y="4048125"/>
            <a:ext cx="80963" cy="706438"/>
            <a:chOff x="2556" y="2550"/>
            <a:chExt cx="51" cy="445"/>
          </a:xfrm>
        </p:grpSpPr>
        <p:sp>
          <p:nvSpPr>
            <p:cNvPr id="24785" name="Line 137"/>
            <p:cNvSpPr>
              <a:spLocks noChangeShapeType="1"/>
            </p:cNvSpPr>
            <p:nvPr/>
          </p:nvSpPr>
          <p:spPr bwMode="auto">
            <a:xfrm>
              <a:off x="2586" y="2550"/>
              <a:ext cx="1" cy="415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86" name="Freeform 138"/>
            <p:cNvSpPr>
              <a:spLocks/>
            </p:cNvSpPr>
            <p:nvPr/>
          </p:nvSpPr>
          <p:spPr bwMode="auto">
            <a:xfrm>
              <a:off x="2556" y="2945"/>
              <a:ext cx="51" cy="50"/>
            </a:xfrm>
            <a:custGeom>
              <a:avLst/>
              <a:gdLst>
                <a:gd name="T0" fmla="*/ 0 w 51"/>
                <a:gd name="T1" fmla="*/ 0 h 50"/>
                <a:gd name="T2" fmla="*/ 30 w 51"/>
                <a:gd name="T3" fmla="*/ 50 h 50"/>
                <a:gd name="T4" fmla="*/ 51 w 51"/>
                <a:gd name="T5" fmla="*/ 0 h 50"/>
                <a:gd name="T6" fmla="*/ 0 w 51"/>
                <a:gd name="T7" fmla="*/ 0 h 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1" h="50">
                  <a:moveTo>
                    <a:pt x="0" y="0"/>
                  </a:moveTo>
                  <a:lnTo>
                    <a:pt x="30" y="50"/>
                  </a:lnTo>
                  <a:lnTo>
                    <a:pt x="5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587" name="Line 140"/>
          <p:cNvSpPr>
            <a:spLocks noChangeShapeType="1"/>
          </p:cNvSpPr>
          <p:nvPr/>
        </p:nvSpPr>
        <p:spPr bwMode="auto">
          <a:xfrm flipH="1">
            <a:off x="3930650" y="3422650"/>
            <a:ext cx="174625" cy="1920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8" name="Line 141"/>
          <p:cNvSpPr>
            <a:spLocks noChangeShapeType="1"/>
          </p:cNvSpPr>
          <p:nvPr/>
        </p:nvSpPr>
        <p:spPr bwMode="auto">
          <a:xfrm>
            <a:off x="3930650" y="3630613"/>
            <a:ext cx="334963" cy="2571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9" name="Line 142"/>
          <p:cNvSpPr>
            <a:spLocks noChangeShapeType="1"/>
          </p:cNvSpPr>
          <p:nvPr/>
        </p:nvSpPr>
        <p:spPr bwMode="auto">
          <a:xfrm flipH="1">
            <a:off x="4105275" y="3887788"/>
            <a:ext cx="160338" cy="16033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4590" name="Group 150"/>
          <p:cNvGrpSpPr>
            <a:grpSpLocks/>
          </p:cNvGrpSpPr>
          <p:nvPr/>
        </p:nvGrpSpPr>
        <p:grpSpPr bwMode="auto">
          <a:xfrm>
            <a:off x="3913188" y="2732088"/>
            <a:ext cx="577850" cy="322262"/>
            <a:chOff x="2465" y="1721"/>
            <a:chExt cx="364" cy="203"/>
          </a:xfrm>
        </p:grpSpPr>
        <p:sp>
          <p:nvSpPr>
            <p:cNvPr id="24778" name="Line 143"/>
            <p:cNvSpPr>
              <a:spLocks noChangeShapeType="1"/>
            </p:cNvSpPr>
            <p:nvPr/>
          </p:nvSpPr>
          <p:spPr bwMode="auto">
            <a:xfrm flipH="1">
              <a:off x="2465" y="1721"/>
              <a:ext cx="243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79" name="Line 144"/>
            <p:cNvSpPr>
              <a:spLocks noChangeShapeType="1"/>
            </p:cNvSpPr>
            <p:nvPr/>
          </p:nvSpPr>
          <p:spPr bwMode="auto">
            <a:xfrm flipH="1">
              <a:off x="2465" y="1923"/>
              <a:ext cx="243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80" name="Line 145"/>
            <p:cNvSpPr>
              <a:spLocks noChangeShapeType="1"/>
            </p:cNvSpPr>
            <p:nvPr/>
          </p:nvSpPr>
          <p:spPr bwMode="auto">
            <a:xfrm flipH="1" flipV="1">
              <a:off x="2465" y="1721"/>
              <a:ext cx="243" cy="20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81" name="Line 146"/>
            <p:cNvSpPr>
              <a:spLocks noChangeShapeType="1"/>
            </p:cNvSpPr>
            <p:nvPr/>
          </p:nvSpPr>
          <p:spPr bwMode="auto">
            <a:xfrm flipH="1">
              <a:off x="2465" y="1721"/>
              <a:ext cx="243" cy="20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82" name="Line 147"/>
            <p:cNvSpPr>
              <a:spLocks noChangeShapeType="1"/>
            </p:cNvSpPr>
            <p:nvPr/>
          </p:nvSpPr>
          <p:spPr bwMode="auto">
            <a:xfrm>
              <a:off x="2586" y="1812"/>
              <a:ext cx="19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83" name="Line 148"/>
            <p:cNvSpPr>
              <a:spLocks noChangeShapeType="1"/>
            </p:cNvSpPr>
            <p:nvPr/>
          </p:nvSpPr>
          <p:spPr bwMode="auto">
            <a:xfrm>
              <a:off x="2778" y="1751"/>
              <a:ext cx="1" cy="12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84" name="Freeform 149"/>
            <p:cNvSpPr>
              <a:spLocks/>
            </p:cNvSpPr>
            <p:nvPr/>
          </p:nvSpPr>
          <p:spPr bwMode="auto">
            <a:xfrm>
              <a:off x="2778" y="1751"/>
              <a:ext cx="51" cy="132"/>
            </a:xfrm>
            <a:custGeom>
              <a:avLst/>
              <a:gdLst>
                <a:gd name="T0" fmla="*/ 0 w 5"/>
                <a:gd name="T1" fmla="*/ 0 h 13"/>
                <a:gd name="T2" fmla="*/ 51 w 5"/>
                <a:gd name="T3" fmla="*/ 61 h 13"/>
                <a:gd name="T4" fmla="*/ 0 w 5"/>
                <a:gd name="T5" fmla="*/ 132 h 13"/>
                <a:gd name="T6" fmla="*/ 51 w 5"/>
                <a:gd name="T7" fmla="*/ 61 h 13"/>
                <a:gd name="T8" fmla="*/ 0 w 5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13">
                  <a:moveTo>
                    <a:pt x="0" y="0"/>
                  </a:moveTo>
                  <a:cubicBezTo>
                    <a:pt x="3" y="1"/>
                    <a:pt x="5" y="3"/>
                    <a:pt x="5" y="6"/>
                  </a:cubicBezTo>
                  <a:cubicBezTo>
                    <a:pt x="5" y="9"/>
                    <a:pt x="3" y="12"/>
                    <a:pt x="0" y="13"/>
                  </a:cubicBezTo>
                  <a:cubicBezTo>
                    <a:pt x="3" y="12"/>
                    <a:pt x="5" y="9"/>
                    <a:pt x="5" y="6"/>
                  </a:cubicBezTo>
                  <a:cubicBezTo>
                    <a:pt x="5" y="3"/>
                    <a:pt x="3" y="1"/>
                    <a:pt x="0" y="0"/>
                  </a:cubicBezTo>
                  <a:close/>
                </a:path>
              </a:pathLst>
            </a:custGeom>
            <a:solidFill>
              <a:srgbClr val="00CC99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591" name="Line 151"/>
          <p:cNvSpPr>
            <a:spLocks noChangeShapeType="1"/>
          </p:cNvSpPr>
          <p:nvPr/>
        </p:nvSpPr>
        <p:spPr bwMode="auto">
          <a:xfrm flipV="1">
            <a:off x="4105275" y="3052763"/>
            <a:ext cx="1588" cy="354012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2" name="Line 152"/>
          <p:cNvSpPr>
            <a:spLocks noChangeShapeType="1"/>
          </p:cNvSpPr>
          <p:nvPr/>
        </p:nvSpPr>
        <p:spPr bwMode="auto">
          <a:xfrm flipV="1">
            <a:off x="4105275" y="1928813"/>
            <a:ext cx="1588" cy="7874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3" name="Line 153"/>
          <p:cNvSpPr>
            <a:spLocks noChangeShapeType="1"/>
          </p:cNvSpPr>
          <p:nvPr/>
        </p:nvSpPr>
        <p:spPr bwMode="auto">
          <a:xfrm>
            <a:off x="4475163" y="3743325"/>
            <a:ext cx="15367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4594" name="Group 156"/>
          <p:cNvGrpSpPr>
            <a:grpSpLocks/>
          </p:cNvGrpSpPr>
          <p:nvPr/>
        </p:nvGrpSpPr>
        <p:grpSpPr bwMode="auto">
          <a:xfrm>
            <a:off x="5948363" y="3743325"/>
            <a:ext cx="79375" cy="609600"/>
            <a:chOff x="3747" y="2358"/>
            <a:chExt cx="50" cy="384"/>
          </a:xfrm>
        </p:grpSpPr>
        <p:sp>
          <p:nvSpPr>
            <p:cNvPr id="24776" name="Line 154"/>
            <p:cNvSpPr>
              <a:spLocks noChangeShapeType="1"/>
            </p:cNvSpPr>
            <p:nvPr/>
          </p:nvSpPr>
          <p:spPr bwMode="auto">
            <a:xfrm>
              <a:off x="3777" y="2358"/>
              <a:ext cx="1" cy="35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77" name="Freeform 155"/>
            <p:cNvSpPr>
              <a:spLocks/>
            </p:cNvSpPr>
            <p:nvPr/>
          </p:nvSpPr>
          <p:spPr bwMode="auto">
            <a:xfrm>
              <a:off x="3747" y="2692"/>
              <a:ext cx="50" cy="50"/>
            </a:xfrm>
            <a:custGeom>
              <a:avLst/>
              <a:gdLst>
                <a:gd name="T0" fmla="*/ 0 w 50"/>
                <a:gd name="T1" fmla="*/ 0 h 50"/>
                <a:gd name="T2" fmla="*/ 30 w 50"/>
                <a:gd name="T3" fmla="*/ 50 h 50"/>
                <a:gd name="T4" fmla="*/ 50 w 50"/>
                <a:gd name="T5" fmla="*/ 0 h 50"/>
                <a:gd name="T6" fmla="*/ 0 w 50"/>
                <a:gd name="T7" fmla="*/ 0 h 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0" h="50">
                  <a:moveTo>
                    <a:pt x="0" y="0"/>
                  </a:moveTo>
                  <a:lnTo>
                    <a:pt x="30" y="50"/>
                  </a:lnTo>
                  <a:lnTo>
                    <a:pt x="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595" name="Group 159"/>
          <p:cNvGrpSpPr>
            <a:grpSpLocks/>
          </p:cNvGrpSpPr>
          <p:nvPr/>
        </p:nvGrpSpPr>
        <p:grpSpPr bwMode="auto">
          <a:xfrm>
            <a:off x="2647950" y="3727450"/>
            <a:ext cx="1122363" cy="79375"/>
            <a:chOff x="1668" y="2348"/>
            <a:chExt cx="707" cy="50"/>
          </a:xfrm>
        </p:grpSpPr>
        <p:sp>
          <p:nvSpPr>
            <p:cNvPr id="24774" name="Line 157"/>
            <p:cNvSpPr>
              <a:spLocks noChangeShapeType="1"/>
            </p:cNvSpPr>
            <p:nvPr/>
          </p:nvSpPr>
          <p:spPr bwMode="auto">
            <a:xfrm flipH="1">
              <a:off x="1668" y="2368"/>
              <a:ext cx="676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75" name="Freeform 158"/>
            <p:cNvSpPr>
              <a:spLocks/>
            </p:cNvSpPr>
            <p:nvPr/>
          </p:nvSpPr>
          <p:spPr bwMode="auto">
            <a:xfrm>
              <a:off x="2324" y="2348"/>
              <a:ext cx="51" cy="50"/>
            </a:xfrm>
            <a:custGeom>
              <a:avLst/>
              <a:gdLst>
                <a:gd name="T0" fmla="*/ 0 w 51"/>
                <a:gd name="T1" fmla="*/ 50 h 50"/>
                <a:gd name="T2" fmla="*/ 51 w 51"/>
                <a:gd name="T3" fmla="*/ 20 h 50"/>
                <a:gd name="T4" fmla="*/ 0 w 51"/>
                <a:gd name="T5" fmla="*/ 0 h 50"/>
                <a:gd name="T6" fmla="*/ 0 w 51"/>
                <a:gd name="T7" fmla="*/ 50 h 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1" h="50">
                  <a:moveTo>
                    <a:pt x="0" y="50"/>
                  </a:moveTo>
                  <a:lnTo>
                    <a:pt x="51" y="20"/>
                  </a:lnTo>
                  <a:lnTo>
                    <a:pt x="0" y="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596" name="Rectangle 160"/>
          <p:cNvSpPr>
            <a:spLocks noChangeArrowheads="1"/>
          </p:cNvSpPr>
          <p:nvPr/>
        </p:nvSpPr>
        <p:spPr bwMode="auto">
          <a:xfrm>
            <a:off x="1511300" y="3582988"/>
            <a:ext cx="4968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7" name="Rectangle 161"/>
          <p:cNvSpPr>
            <a:spLocks noChangeArrowheads="1"/>
          </p:cNvSpPr>
          <p:nvPr/>
        </p:nvSpPr>
        <p:spPr bwMode="auto">
          <a:xfrm>
            <a:off x="1590675" y="3630613"/>
            <a:ext cx="4476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solidFill>
                  <a:srgbClr val="000000"/>
                </a:solidFill>
              </a:rPr>
              <a:t>feed</a:t>
            </a:r>
            <a:endParaRPr lang="en-US"/>
          </a:p>
        </p:txBody>
      </p:sp>
      <p:sp>
        <p:nvSpPr>
          <p:cNvPr id="24598" name="Rectangle 162"/>
          <p:cNvSpPr>
            <a:spLocks noChangeArrowheads="1"/>
          </p:cNvSpPr>
          <p:nvPr/>
        </p:nvSpPr>
        <p:spPr bwMode="auto">
          <a:xfrm>
            <a:off x="7534275" y="6392863"/>
            <a:ext cx="800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9" name="Rectangle 163"/>
          <p:cNvSpPr>
            <a:spLocks noChangeArrowheads="1"/>
          </p:cNvSpPr>
          <p:nvPr/>
        </p:nvSpPr>
        <p:spPr bwMode="auto">
          <a:xfrm>
            <a:off x="7613650" y="6440488"/>
            <a:ext cx="7842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solidFill>
                  <a:srgbClr val="000000"/>
                </a:solidFill>
              </a:rPr>
              <a:t>product</a:t>
            </a:r>
            <a:endParaRPr lang="en-US"/>
          </a:p>
        </p:txBody>
      </p:sp>
      <p:sp>
        <p:nvSpPr>
          <p:cNvPr id="24600" name="Rectangle 164"/>
          <p:cNvSpPr>
            <a:spLocks noChangeArrowheads="1"/>
          </p:cNvSpPr>
          <p:nvPr/>
        </p:nvSpPr>
        <p:spPr bwMode="auto">
          <a:xfrm>
            <a:off x="3449638" y="1463675"/>
            <a:ext cx="13604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1" name="Rectangle 165"/>
          <p:cNvSpPr>
            <a:spLocks noChangeArrowheads="1"/>
          </p:cNvSpPr>
          <p:nvPr/>
        </p:nvSpPr>
        <p:spPr bwMode="auto">
          <a:xfrm>
            <a:off x="3513138" y="1511300"/>
            <a:ext cx="14097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solidFill>
                  <a:srgbClr val="000000"/>
                </a:solidFill>
              </a:rPr>
              <a:t>heating stream</a:t>
            </a:r>
            <a:endParaRPr lang="en-US"/>
          </a:p>
        </p:txBody>
      </p:sp>
      <p:sp>
        <p:nvSpPr>
          <p:cNvPr id="24602" name="Rectangle 166"/>
          <p:cNvSpPr>
            <a:spLocks noChangeArrowheads="1"/>
          </p:cNvSpPr>
          <p:nvPr/>
        </p:nvSpPr>
        <p:spPr bwMode="auto">
          <a:xfrm>
            <a:off x="4457700" y="4337050"/>
            <a:ext cx="1090613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3" name="Rectangle 167"/>
          <p:cNvSpPr>
            <a:spLocks noChangeArrowheads="1"/>
          </p:cNvSpPr>
          <p:nvPr/>
        </p:nvSpPr>
        <p:spPr bwMode="auto">
          <a:xfrm>
            <a:off x="4538663" y="4386263"/>
            <a:ext cx="10890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solidFill>
                  <a:srgbClr val="000000"/>
                </a:solidFill>
              </a:rPr>
              <a:t>packed bed</a:t>
            </a:r>
            <a:endParaRPr lang="en-US"/>
          </a:p>
        </p:txBody>
      </p:sp>
      <p:sp>
        <p:nvSpPr>
          <p:cNvPr id="24604" name="Rectangle 168"/>
          <p:cNvSpPr>
            <a:spLocks noChangeArrowheads="1"/>
          </p:cNvSpPr>
          <p:nvPr/>
        </p:nvSpPr>
        <p:spPr bwMode="auto">
          <a:xfrm>
            <a:off x="4538663" y="4625975"/>
            <a:ext cx="7842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solidFill>
                  <a:srgbClr val="000000"/>
                </a:solidFill>
              </a:rPr>
              <a:t> reactor</a:t>
            </a:r>
            <a:endParaRPr lang="en-US"/>
          </a:p>
        </p:txBody>
      </p:sp>
      <p:grpSp>
        <p:nvGrpSpPr>
          <p:cNvPr id="24605" name="Group 176"/>
          <p:cNvGrpSpPr>
            <a:grpSpLocks/>
          </p:cNvGrpSpPr>
          <p:nvPr/>
        </p:nvGrpSpPr>
        <p:grpSpPr bwMode="auto">
          <a:xfrm>
            <a:off x="2344738" y="3389313"/>
            <a:ext cx="320675" cy="579437"/>
            <a:chOff x="1477" y="2135"/>
            <a:chExt cx="202" cy="365"/>
          </a:xfrm>
        </p:grpSpPr>
        <p:sp>
          <p:nvSpPr>
            <p:cNvPr id="24767" name="Line 169"/>
            <p:cNvSpPr>
              <a:spLocks noChangeShapeType="1"/>
            </p:cNvSpPr>
            <p:nvPr/>
          </p:nvSpPr>
          <p:spPr bwMode="auto">
            <a:xfrm>
              <a:off x="1477" y="2257"/>
              <a:ext cx="1" cy="24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68" name="Line 170"/>
            <p:cNvSpPr>
              <a:spLocks noChangeShapeType="1"/>
            </p:cNvSpPr>
            <p:nvPr/>
          </p:nvSpPr>
          <p:spPr bwMode="auto">
            <a:xfrm>
              <a:off x="1678" y="2257"/>
              <a:ext cx="1" cy="24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69" name="Line 171"/>
            <p:cNvSpPr>
              <a:spLocks noChangeShapeType="1"/>
            </p:cNvSpPr>
            <p:nvPr/>
          </p:nvSpPr>
          <p:spPr bwMode="auto">
            <a:xfrm flipH="1">
              <a:off x="1477" y="2257"/>
              <a:ext cx="201" cy="24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70" name="Line 172"/>
            <p:cNvSpPr>
              <a:spLocks noChangeShapeType="1"/>
            </p:cNvSpPr>
            <p:nvPr/>
          </p:nvSpPr>
          <p:spPr bwMode="auto">
            <a:xfrm>
              <a:off x="1477" y="2257"/>
              <a:ext cx="201" cy="24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71" name="Line 173"/>
            <p:cNvSpPr>
              <a:spLocks noChangeShapeType="1"/>
            </p:cNvSpPr>
            <p:nvPr/>
          </p:nvSpPr>
          <p:spPr bwMode="auto">
            <a:xfrm flipV="1">
              <a:off x="1578" y="2186"/>
              <a:ext cx="1" cy="19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72" name="Line 174"/>
            <p:cNvSpPr>
              <a:spLocks noChangeShapeType="1"/>
            </p:cNvSpPr>
            <p:nvPr/>
          </p:nvSpPr>
          <p:spPr bwMode="auto">
            <a:xfrm>
              <a:off x="1517" y="2176"/>
              <a:ext cx="121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73" name="Freeform 175"/>
            <p:cNvSpPr>
              <a:spLocks/>
            </p:cNvSpPr>
            <p:nvPr/>
          </p:nvSpPr>
          <p:spPr bwMode="auto">
            <a:xfrm>
              <a:off x="1507" y="2135"/>
              <a:ext cx="131" cy="41"/>
            </a:xfrm>
            <a:custGeom>
              <a:avLst/>
              <a:gdLst>
                <a:gd name="T0" fmla="*/ 0 w 13"/>
                <a:gd name="T1" fmla="*/ 41 h 4"/>
                <a:gd name="T2" fmla="*/ 60 w 13"/>
                <a:gd name="T3" fmla="*/ 0 h 4"/>
                <a:gd name="T4" fmla="*/ 131 w 13"/>
                <a:gd name="T5" fmla="*/ 41 h 4"/>
                <a:gd name="T6" fmla="*/ 60 w 13"/>
                <a:gd name="T7" fmla="*/ 0 h 4"/>
                <a:gd name="T8" fmla="*/ 0 w 13"/>
                <a:gd name="T9" fmla="*/ 41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4">
                  <a:moveTo>
                    <a:pt x="0" y="4"/>
                  </a:moveTo>
                  <a:cubicBezTo>
                    <a:pt x="1" y="1"/>
                    <a:pt x="3" y="0"/>
                    <a:pt x="6" y="0"/>
                  </a:cubicBezTo>
                  <a:cubicBezTo>
                    <a:pt x="10" y="0"/>
                    <a:pt x="12" y="1"/>
                    <a:pt x="13" y="4"/>
                  </a:cubicBezTo>
                  <a:cubicBezTo>
                    <a:pt x="12" y="1"/>
                    <a:pt x="10" y="0"/>
                    <a:pt x="6" y="0"/>
                  </a:cubicBezTo>
                  <a:cubicBezTo>
                    <a:pt x="3" y="0"/>
                    <a:pt x="1" y="1"/>
                    <a:pt x="0" y="4"/>
                  </a:cubicBezTo>
                  <a:close/>
                </a:path>
              </a:pathLst>
            </a:custGeom>
            <a:solidFill>
              <a:srgbClr val="00CC99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606" name="Line 177"/>
          <p:cNvSpPr>
            <a:spLocks noChangeShapeType="1"/>
          </p:cNvSpPr>
          <p:nvPr/>
        </p:nvSpPr>
        <p:spPr bwMode="auto">
          <a:xfrm flipH="1">
            <a:off x="2152650" y="3775075"/>
            <a:ext cx="192088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7" name="Oval 178"/>
          <p:cNvSpPr>
            <a:spLocks noChangeArrowheads="1"/>
          </p:cNvSpPr>
          <p:nvPr/>
        </p:nvSpPr>
        <p:spPr bwMode="auto">
          <a:xfrm>
            <a:off x="7213600" y="5686425"/>
            <a:ext cx="447675" cy="449263"/>
          </a:xfrm>
          <a:prstGeom prst="ellipse">
            <a:avLst/>
          </a:prstGeom>
          <a:solidFill>
            <a:srgbClr val="FFFFCC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08" name="Rectangle 179"/>
          <p:cNvSpPr>
            <a:spLocks noChangeArrowheads="1"/>
          </p:cNvSpPr>
          <p:nvPr/>
        </p:nvSpPr>
        <p:spPr bwMode="auto">
          <a:xfrm>
            <a:off x="7324725" y="5718175"/>
            <a:ext cx="304800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Arial" charset="0"/>
              </a:rPr>
              <a:t>AC</a:t>
            </a:r>
            <a:endParaRPr lang="en-US"/>
          </a:p>
        </p:txBody>
      </p:sp>
      <p:sp>
        <p:nvSpPr>
          <p:cNvPr id="24609" name="Rectangle 180"/>
          <p:cNvSpPr>
            <a:spLocks noChangeArrowheads="1"/>
          </p:cNvSpPr>
          <p:nvPr/>
        </p:nvSpPr>
        <p:spPr bwMode="auto">
          <a:xfrm>
            <a:off x="7389813" y="5927725"/>
            <a:ext cx="160337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Arial" charset="0"/>
              </a:rPr>
              <a:t>1</a:t>
            </a:r>
            <a:endParaRPr lang="en-US"/>
          </a:p>
        </p:txBody>
      </p:sp>
      <p:sp>
        <p:nvSpPr>
          <p:cNvPr id="24610" name="Oval 181"/>
          <p:cNvSpPr>
            <a:spLocks noChangeArrowheads="1"/>
          </p:cNvSpPr>
          <p:nvPr/>
        </p:nvSpPr>
        <p:spPr bwMode="auto">
          <a:xfrm>
            <a:off x="6316663" y="3775075"/>
            <a:ext cx="447675" cy="433388"/>
          </a:xfrm>
          <a:prstGeom prst="ellips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11" name="Rectangle 182"/>
          <p:cNvSpPr>
            <a:spLocks noChangeArrowheads="1"/>
          </p:cNvSpPr>
          <p:nvPr/>
        </p:nvSpPr>
        <p:spPr bwMode="auto">
          <a:xfrm>
            <a:off x="6492875" y="3790950"/>
            <a:ext cx="176213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Arial" charset="0"/>
              </a:rPr>
              <a:t>T</a:t>
            </a:r>
            <a:endParaRPr lang="en-US"/>
          </a:p>
        </p:txBody>
      </p:sp>
      <p:sp>
        <p:nvSpPr>
          <p:cNvPr id="24612" name="Rectangle 183"/>
          <p:cNvSpPr>
            <a:spLocks noChangeArrowheads="1"/>
          </p:cNvSpPr>
          <p:nvPr/>
        </p:nvSpPr>
        <p:spPr bwMode="auto">
          <a:xfrm>
            <a:off x="6492875" y="4000500"/>
            <a:ext cx="160338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Arial" charset="0"/>
              </a:rPr>
              <a:t>3</a:t>
            </a:r>
            <a:endParaRPr lang="en-US"/>
          </a:p>
        </p:txBody>
      </p:sp>
      <p:sp>
        <p:nvSpPr>
          <p:cNvPr id="24613" name="Oval 184"/>
          <p:cNvSpPr>
            <a:spLocks noChangeArrowheads="1"/>
          </p:cNvSpPr>
          <p:nvPr/>
        </p:nvSpPr>
        <p:spPr bwMode="auto">
          <a:xfrm>
            <a:off x="4538663" y="3021013"/>
            <a:ext cx="447675" cy="449262"/>
          </a:xfrm>
          <a:prstGeom prst="ellips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14" name="Rectangle 185"/>
          <p:cNvSpPr>
            <a:spLocks noChangeArrowheads="1"/>
          </p:cNvSpPr>
          <p:nvPr/>
        </p:nvSpPr>
        <p:spPr bwMode="auto">
          <a:xfrm>
            <a:off x="4714875" y="3036888"/>
            <a:ext cx="176213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Arial" charset="0"/>
              </a:rPr>
              <a:t>T</a:t>
            </a:r>
            <a:endParaRPr lang="en-US"/>
          </a:p>
        </p:txBody>
      </p:sp>
      <p:sp>
        <p:nvSpPr>
          <p:cNvPr id="24615" name="Rectangle 186"/>
          <p:cNvSpPr>
            <a:spLocks noChangeArrowheads="1"/>
          </p:cNvSpPr>
          <p:nvPr/>
        </p:nvSpPr>
        <p:spPr bwMode="auto">
          <a:xfrm>
            <a:off x="4714875" y="3246438"/>
            <a:ext cx="160338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Arial" charset="0"/>
              </a:rPr>
              <a:t>2</a:t>
            </a:r>
            <a:endParaRPr lang="en-US"/>
          </a:p>
        </p:txBody>
      </p:sp>
      <p:sp>
        <p:nvSpPr>
          <p:cNvPr id="24616" name="Oval 187"/>
          <p:cNvSpPr>
            <a:spLocks noChangeArrowheads="1"/>
          </p:cNvSpPr>
          <p:nvPr/>
        </p:nvSpPr>
        <p:spPr bwMode="auto">
          <a:xfrm>
            <a:off x="4522788" y="2041525"/>
            <a:ext cx="447675" cy="449263"/>
          </a:xfrm>
          <a:prstGeom prst="ellips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17" name="Rectangle 188"/>
          <p:cNvSpPr>
            <a:spLocks noChangeArrowheads="1"/>
          </p:cNvSpPr>
          <p:nvPr/>
        </p:nvSpPr>
        <p:spPr bwMode="auto">
          <a:xfrm>
            <a:off x="4699000" y="2057400"/>
            <a:ext cx="176213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Arial" charset="0"/>
              </a:rPr>
              <a:t>F</a:t>
            </a:r>
            <a:endParaRPr lang="en-US"/>
          </a:p>
        </p:txBody>
      </p:sp>
      <p:sp>
        <p:nvSpPr>
          <p:cNvPr id="24618" name="Rectangle 189"/>
          <p:cNvSpPr>
            <a:spLocks noChangeArrowheads="1"/>
          </p:cNvSpPr>
          <p:nvPr/>
        </p:nvSpPr>
        <p:spPr bwMode="auto">
          <a:xfrm>
            <a:off x="4699000" y="2266950"/>
            <a:ext cx="160338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Arial" charset="0"/>
              </a:rPr>
              <a:t>2</a:t>
            </a:r>
            <a:endParaRPr lang="en-US"/>
          </a:p>
        </p:txBody>
      </p:sp>
      <p:sp>
        <p:nvSpPr>
          <p:cNvPr id="24619" name="Oval 190"/>
          <p:cNvSpPr>
            <a:spLocks noChangeArrowheads="1"/>
          </p:cNvSpPr>
          <p:nvPr/>
        </p:nvSpPr>
        <p:spPr bwMode="auto">
          <a:xfrm>
            <a:off x="2857500" y="2876550"/>
            <a:ext cx="447675" cy="449263"/>
          </a:xfrm>
          <a:prstGeom prst="ellips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20" name="Rectangle 191"/>
          <p:cNvSpPr>
            <a:spLocks noChangeArrowheads="1"/>
          </p:cNvSpPr>
          <p:nvPr/>
        </p:nvSpPr>
        <p:spPr bwMode="auto">
          <a:xfrm>
            <a:off x="3016250" y="2892425"/>
            <a:ext cx="176213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Arial" charset="0"/>
              </a:rPr>
              <a:t>F</a:t>
            </a:r>
            <a:endParaRPr lang="en-US"/>
          </a:p>
        </p:txBody>
      </p:sp>
      <p:sp>
        <p:nvSpPr>
          <p:cNvPr id="24621" name="Rectangle 192"/>
          <p:cNvSpPr>
            <a:spLocks noChangeArrowheads="1"/>
          </p:cNvSpPr>
          <p:nvPr/>
        </p:nvSpPr>
        <p:spPr bwMode="auto">
          <a:xfrm>
            <a:off x="3016250" y="3101975"/>
            <a:ext cx="160338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Arial" charset="0"/>
              </a:rPr>
              <a:t>1</a:t>
            </a:r>
            <a:endParaRPr lang="en-US"/>
          </a:p>
        </p:txBody>
      </p:sp>
      <p:sp>
        <p:nvSpPr>
          <p:cNvPr id="24622" name="Oval 193"/>
          <p:cNvSpPr>
            <a:spLocks noChangeArrowheads="1"/>
          </p:cNvSpPr>
          <p:nvPr/>
        </p:nvSpPr>
        <p:spPr bwMode="auto">
          <a:xfrm>
            <a:off x="2728913" y="4032250"/>
            <a:ext cx="447675" cy="433388"/>
          </a:xfrm>
          <a:prstGeom prst="ellips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23" name="Rectangle 194"/>
          <p:cNvSpPr>
            <a:spLocks noChangeArrowheads="1"/>
          </p:cNvSpPr>
          <p:nvPr/>
        </p:nvSpPr>
        <p:spPr bwMode="auto">
          <a:xfrm>
            <a:off x="2889250" y="4048125"/>
            <a:ext cx="176213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Arial" charset="0"/>
              </a:rPr>
              <a:t>T</a:t>
            </a:r>
            <a:endParaRPr lang="en-US"/>
          </a:p>
        </p:txBody>
      </p:sp>
      <p:sp>
        <p:nvSpPr>
          <p:cNvPr id="24624" name="Rectangle 195"/>
          <p:cNvSpPr>
            <a:spLocks noChangeArrowheads="1"/>
          </p:cNvSpPr>
          <p:nvPr/>
        </p:nvSpPr>
        <p:spPr bwMode="auto">
          <a:xfrm>
            <a:off x="2889250" y="4257675"/>
            <a:ext cx="160338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Arial" charset="0"/>
              </a:rPr>
              <a:t>1</a:t>
            </a:r>
            <a:endParaRPr lang="en-US"/>
          </a:p>
        </p:txBody>
      </p:sp>
      <p:sp>
        <p:nvSpPr>
          <p:cNvPr id="24625" name="Oval 196"/>
          <p:cNvSpPr>
            <a:spLocks noChangeArrowheads="1"/>
          </p:cNvSpPr>
          <p:nvPr/>
        </p:nvSpPr>
        <p:spPr bwMode="auto">
          <a:xfrm>
            <a:off x="3305175" y="4032250"/>
            <a:ext cx="449263" cy="433388"/>
          </a:xfrm>
          <a:prstGeom prst="ellips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26" name="Rectangle 197"/>
          <p:cNvSpPr>
            <a:spLocks noChangeArrowheads="1"/>
          </p:cNvSpPr>
          <p:nvPr/>
        </p:nvSpPr>
        <p:spPr bwMode="auto">
          <a:xfrm>
            <a:off x="3465513" y="4048125"/>
            <a:ext cx="176212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Arial" charset="0"/>
              </a:rPr>
              <a:t>A</a:t>
            </a:r>
            <a:endParaRPr lang="en-US"/>
          </a:p>
        </p:txBody>
      </p:sp>
      <p:sp>
        <p:nvSpPr>
          <p:cNvPr id="24627" name="Rectangle 198"/>
          <p:cNvSpPr>
            <a:spLocks noChangeArrowheads="1"/>
          </p:cNvSpPr>
          <p:nvPr/>
        </p:nvSpPr>
        <p:spPr bwMode="auto">
          <a:xfrm>
            <a:off x="3465513" y="4257675"/>
            <a:ext cx="160337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Arial" charset="0"/>
              </a:rPr>
              <a:t>2</a:t>
            </a:r>
            <a:endParaRPr lang="en-US"/>
          </a:p>
        </p:txBody>
      </p:sp>
      <p:sp>
        <p:nvSpPr>
          <p:cNvPr id="24628" name="Line 199"/>
          <p:cNvSpPr>
            <a:spLocks noChangeShapeType="1"/>
          </p:cNvSpPr>
          <p:nvPr/>
        </p:nvSpPr>
        <p:spPr bwMode="auto">
          <a:xfrm flipH="1">
            <a:off x="4105275" y="2266950"/>
            <a:ext cx="4175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29" name="Line 200"/>
          <p:cNvSpPr>
            <a:spLocks noChangeShapeType="1"/>
          </p:cNvSpPr>
          <p:nvPr/>
        </p:nvSpPr>
        <p:spPr bwMode="auto">
          <a:xfrm flipH="1">
            <a:off x="4105275" y="3244850"/>
            <a:ext cx="433388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30" name="Line 201"/>
          <p:cNvSpPr>
            <a:spLocks noChangeShapeType="1"/>
          </p:cNvSpPr>
          <p:nvPr/>
        </p:nvSpPr>
        <p:spPr bwMode="auto">
          <a:xfrm flipH="1">
            <a:off x="5995988" y="3984625"/>
            <a:ext cx="3206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31" name="Line 202"/>
          <p:cNvSpPr>
            <a:spLocks noChangeShapeType="1"/>
          </p:cNvSpPr>
          <p:nvPr/>
        </p:nvSpPr>
        <p:spPr bwMode="auto">
          <a:xfrm>
            <a:off x="7437438" y="6151563"/>
            <a:ext cx="1587" cy="176212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32" name="Line 203"/>
          <p:cNvSpPr>
            <a:spLocks noChangeShapeType="1"/>
          </p:cNvSpPr>
          <p:nvPr/>
        </p:nvSpPr>
        <p:spPr bwMode="auto">
          <a:xfrm>
            <a:off x="3081338" y="3341688"/>
            <a:ext cx="1587" cy="40163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33" name="Line 204"/>
          <p:cNvSpPr>
            <a:spLocks noChangeShapeType="1"/>
          </p:cNvSpPr>
          <p:nvPr/>
        </p:nvSpPr>
        <p:spPr bwMode="auto">
          <a:xfrm flipV="1">
            <a:off x="2952750" y="3759200"/>
            <a:ext cx="1588" cy="2571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34" name="Line 205"/>
          <p:cNvSpPr>
            <a:spLocks noChangeShapeType="1"/>
          </p:cNvSpPr>
          <p:nvPr/>
        </p:nvSpPr>
        <p:spPr bwMode="auto">
          <a:xfrm flipV="1">
            <a:off x="3529013" y="3759200"/>
            <a:ext cx="1587" cy="2571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4635" name="Group 209"/>
          <p:cNvGrpSpPr>
            <a:grpSpLocks/>
          </p:cNvGrpSpPr>
          <p:nvPr/>
        </p:nvGrpSpPr>
        <p:grpSpPr bwMode="auto">
          <a:xfrm>
            <a:off x="2505075" y="3133725"/>
            <a:ext cx="15875" cy="239713"/>
            <a:chOff x="1578" y="1974"/>
            <a:chExt cx="10" cy="151"/>
          </a:xfrm>
        </p:grpSpPr>
        <p:sp>
          <p:nvSpPr>
            <p:cNvPr id="24764" name="Freeform 206"/>
            <p:cNvSpPr>
              <a:spLocks/>
            </p:cNvSpPr>
            <p:nvPr/>
          </p:nvSpPr>
          <p:spPr bwMode="auto">
            <a:xfrm>
              <a:off x="1578" y="2085"/>
              <a:ext cx="10" cy="40"/>
            </a:xfrm>
            <a:custGeom>
              <a:avLst/>
              <a:gdLst>
                <a:gd name="T0" fmla="*/ 0 w 10"/>
                <a:gd name="T1" fmla="*/ 40 h 40"/>
                <a:gd name="T2" fmla="*/ 0 w 10"/>
                <a:gd name="T3" fmla="*/ 40 h 40"/>
                <a:gd name="T4" fmla="*/ 10 w 10"/>
                <a:gd name="T5" fmla="*/ 40 h 40"/>
                <a:gd name="T6" fmla="*/ 10 w 10"/>
                <a:gd name="T7" fmla="*/ 0 h 40"/>
                <a:gd name="T8" fmla="*/ 0 w 10"/>
                <a:gd name="T9" fmla="*/ 0 h 40"/>
                <a:gd name="T10" fmla="*/ 0 w 10"/>
                <a:gd name="T11" fmla="*/ 0 h 40"/>
                <a:gd name="T12" fmla="*/ 0 w 10"/>
                <a:gd name="T13" fmla="*/ 40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" h="40">
                  <a:moveTo>
                    <a:pt x="0" y="40"/>
                  </a:moveTo>
                  <a:lnTo>
                    <a:pt x="0" y="40"/>
                  </a:lnTo>
                  <a:lnTo>
                    <a:pt x="10" y="4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65" name="Freeform 207"/>
            <p:cNvSpPr>
              <a:spLocks/>
            </p:cNvSpPr>
            <p:nvPr/>
          </p:nvSpPr>
          <p:spPr bwMode="auto">
            <a:xfrm>
              <a:off x="1578" y="2014"/>
              <a:ext cx="10" cy="41"/>
            </a:xfrm>
            <a:custGeom>
              <a:avLst/>
              <a:gdLst>
                <a:gd name="T0" fmla="*/ 0 w 10"/>
                <a:gd name="T1" fmla="*/ 41 h 41"/>
                <a:gd name="T2" fmla="*/ 0 w 10"/>
                <a:gd name="T3" fmla="*/ 41 h 41"/>
                <a:gd name="T4" fmla="*/ 10 w 10"/>
                <a:gd name="T5" fmla="*/ 41 h 41"/>
                <a:gd name="T6" fmla="*/ 10 w 10"/>
                <a:gd name="T7" fmla="*/ 0 h 41"/>
                <a:gd name="T8" fmla="*/ 0 w 10"/>
                <a:gd name="T9" fmla="*/ 0 h 41"/>
                <a:gd name="T10" fmla="*/ 0 w 10"/>
                <a:gd name="T11" fmla="*/ 0 h 41"/>
                <a:gd name="T12" fmla="*/ 0 w 10"/>
                <a:gd name="T13" fmla="*/ 41 h 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" h="41">
                  <a:moveTo>
                    <a:pt x="0" y="41"/>
                  </a:moveTo>
                  <a:lnTo>
                    <a:pt x="0" y="41"/>
                  </a:lnTo>
                  <a:lnTo>
                    <a:pt x="10" y="41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66" name="Freeform 208"/>
            <p:cNvSpPr>
              <a:spLocks/>
            </p:cNvSpPr>
            <p:nvPr/>
          </p:nvSpPr>
          <p:spPr bwMode="auto">
            <a:xfrm>
              <a:off x="1578" y="1974"/>
              <a:ext cx="10" cy="10"/>
            </a:xfrm>
            <a:custGeom>
              <a:avLst/>
              <a:gdLst>
                <a:gd name="T0" fmla="*/ 0 w 10"/>
                <a:gd name="T1" fmla="*/ 10 h 10"/>
                <a:gd name="T2" fmla="*/ 0 w 10"/>
                <a:gd name="T3" fmla="*/ 10 h 10"/>
                <a:gd name="T4" fmla="*/ 10 w 10"/>
                <a:gd name="T5" fmla="*/ 10 h 10"/>
                <a:gd name="T6" fmla="*/ 10 w 10"/>
                <a:gd name="T7" fmla="*/ 0 h 10"/>
                <a:gd name="T8" fmla="*/ 0 w 10"/>
                <a:gd name="T9" fmla="*/ 0 h 10"/>
                <a:gd name="T10" fmla="*/ 0 w 10"/>
                <a:gd name="T11" fmla="*/ 0 h 10"/>
                <a:gd name="T12" fmla="*/ 0 w 10"/>
                <a:gd name="T13" fmla="*/ 1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" h="10">
                  <a:moveTo>
                    <a:pt x="0" y="10"/>
                  </a:moveTo>
                  <a:lnTo>
                    <a:pt x="0" y="10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636" name="Group 214"/>
          <p:cNvGrpSpPr>
            <a:grpSpLocks/>
          </p:cNvGrpSpPr>
          <p:nvPr/>
        </p:nvGrpSpPr>
        <p:grpSpPr bwMode="auto">
          <a:xfrm>
            <a:off x="2071688" y="3133725"/>
            <a:ext cx="400050" cy="15875"/>
            <a:chOff x="1305" y="1974"/>
            <a:chExt cx="252" cy="10"/>
          </a:xfrm>
        </p:grpSpPr>
        <p:sp>
          <p:nvSpPr>
            <p:cNvPr id="24760" name="Freeform 210"/>
            <p:cNvSpPr>
              <a:spLocks/>
            </p:cNvSpPr>
            <p:nvPr/>
          </p:nvSpPr>
          <p:spPr bwMode="auto">
            <a:xfrm>
              <a:off x="1517" y="1974"/>
              <a:ext cx="40" cy="10"/>
            </a:xfrm>
            <a:custGeom>
              <a:avLst/>
              <a:gdLst>
                <a:gd name="T0" fmla="*/ 40 w 40"/>
                <a:gd name="T1" fmla="*/ 10 h 10"/>
                <a:gd name="T2" fmla="*/ 40 w 40"/>
                <a:gd name="T3" fmla="*/ 0 h 10"/>
                <a:gd name="T4" fmla="*/ 40 w 40"/>
                <a:gd name="T5" fmla="*/ 0 h 10"/>
                <a:gd name="T6" fmla="*/ 0 w 40"/>
                <a:gd name="T7" fmla="*/ 0 h 10"/>
                <a:gd name="T8" fmla="*/ 0 w 40"/>
                <a:gd name="T9" fmla="*/ 0 h 10"/>
                <a:gd name="T10" fmla="*/ 0 w 40"/>
                <a:gd name="T11" fmla="*/ 10 h 10"/>
                <a:gd name="T12" fmla="*/ 40 w 40"/>
                <a:gd name="T13" fmla="*/ 1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" h="10">
                  <a:moveTo>
                    <a:pt x="40" y="10"/>
                  </a:moveTo>
                  <a:lnTo>
                    <a:pt x="4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4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61" name="Freeform 211"/>
            <p:cNvSpPr>
              <a:spLocks/>
            </p:cNvSpPr>
            <p:nvPr/>
          </p:nvSpPr>
          <p:spPr bwMode="auto">
            <a:xfrm>
              <a:off x="1446" y="1974"/>
              <a:ext cx="41" cy="10"/>
            </a:xfrm>
            <a:custGeom>
              <a:avLst/>
              <a:gdLst>
                <a:gd name="T0" fmla="*/ 41 w 41"/>
                <a:gd name="T1" fmla="*/ 10 h 10"/>
                <a:gd name="T2" fmla="*/ 41 w 41"/>
                <a:gd name="T3" fmla="*/ 0 h 10"/>
                <a:gd name="T4" fmla="*/ 41 w 41"/>
                <a:gd name="T5" fmla="*/ 0 h 10"/>
                <a:gd name="T6" fmla="*/ 0 w 41"/>
                <a:gd name="T7" fmla="*/ 0 h 10"/>
                <a:gd name="T8" fmla="*/ 0 w 41"/>
                <a:gd name="T9" fmla="*/ 0 h 10"/>
                <a:gd name="T10" fmla="*/ 0 w 41"/>
                <a:gd name="T11" fmla="*/ 10 h 10"/>
                <a:gd name="T12" fmla="*/ 41 w 41"/>
                <a:gd name="T13" fmla="*/ 1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" h="10">
                  <a:moveTo>
                    <a:pt x="41" y="10"/>
                  </a:moveTo>
                  <a:lnTo>
                    <a:pt x="41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4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62" name="Freeform 212"/>
            <p:cNvSpPr>
              <a:spLocks/>
            </p:cNvSpPr>
            <p:nvPr/>
          </p:nvSpPr>
          <p:spPr bwMode="auto">
            <a:xfrm>
              <a:off x="1376" y="1974"/>
              <a:ext cx="40" cy="10"/>
            </a:xfrm>
            <a:custGeom>
              <a:avLst/>
              <a:gdLst>
                <a:gd name="T0" fmla="*/ 40 w 40"/>
                <a:gd name="T1" fmla="*/ 10 h 10"/>
                <a:gd name="T2" fmla="*/ 40 w 40"/>
                <a:gd name="T3" fmla="*/ 0 h 10"/>
                <a:gd name="T4" fmla="*/ 40 w 40"/>
                <a:gd name="T5" fmla="*/ 0 h 10"/>
                <a:gd name="T6" fmla="*/ 0 w 40"/>
                <a:gd name="T7" fmla="*/ 0 h 10"/>
                <a:gd name="T8" fmla="*/ 0 w 40"/>
                <a:gd name="T9" fmla="*/ 0 h 10"/>
                <a:gd name="T10" fmla="*/ 0 w 40"/>
                <a:gd name="T11" fmla="*/ 10 h 10"/>
                <a:gd name="T12" fmla="*/ 40 w 40"/>
                <a:gd name="T13" fmla="*/ 1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" h="10">
                  <a:moveTo>
                    <a:pt x="40" y="10"/>
                  </a:moveTo>
                  <a:lnTo>
                    <a:pt x="4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4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63" name="Freeform 213"/>
            <p:cNvSpPr>
              <a:spLocks/>
            </p:cNvSpPr>
            <p:nvPr/>
          </p:nvSpPr>
          <p:spPr bwMode="auto">
            <a:xfrm>
              <a:off x="1305" y="1974"/>
              <a:ext cx="41" cy="10"/>
            </a:xfrm>
            <a:custGeom>
              <a:avLst/>
              <a:gdLst>
                <a:gd name="T0" fmla="*/ 41 w 41"/>
                <a:gd name="T1" fmla="*/ 10 h 10"/>
                <a:gd name="T2" fmla="*/ 41 w 41"/>
                <a:gd name="T3" fmla="*/ 0 h 10"/>
                <a:gd name="T4" fmla="*/ 41 w 41"/>
                <a:gd name="T5" fmla="*/ 0 h 10"/>
                <a:gd name="T6" fmla="*/ 0 w 41"/>
                <a:gd name="T7" fmla="*/ 0 h 10"/>
                <a:gd name="T8" fmla="*/ 0 w 41"/>
                <a:gd name="T9" fmla="*/ 0 h 10"/>
                <a:gd name="T10" fmla="*/ 0 w 41"/>
                <a:gd name="T11" fmla="*/ 10 h 10"/>
                <a:gd name="T12" fmla="*/ 41 w 41"/>
                <a:gd name="T13" fmla="*/ 1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" h="10">
                  <a:moveTo>
                    <a:pt x="41" y="10"/>
                  </a:moveTo>
                  <a:lnTo>
                    <a:pt x="41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4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637" name="Line 215"/>
          <p:cNvSpPr>
            <a:spLocks noChangeShapeType="1"/>
          </p:cNvSpPr>
          <p:nvPr/>
        </p:nvSpPr>
        <p:spPr bwMode="auto">
          <a:xfrm>
            <a:off x="5035550" y="3262313"/>
            <a:ext cx="19208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38" name="Line 216"/>
          <p:cNvSpPr>
            <a:spLocks noChangeShapeType="1"/>
          </p:cNvSpPr>
          <p:nvPr/>
        </p:nvSpPr>
        <p:spPr bwMode="auto">
          <a:xfrm>
            <a:off x="5227638" y="3262313"/>
            <a:ext cx="1587" cy="255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39" name="Line 217"/>
          <p:cNvSpPr>
            <a:spLocks noChangeShapeType="1"/>
          </p:cNvSpPr>
          <p:nvPr/>
        </p:nvSpPr>
        <p:spPr bwMode="auto">
          <a:xfrm>
            <a:off x="5227638" y="3517900"/>
            <a:ext cx="3206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4640" name="Group 245"/>
          <p:cNvGrpSpPr>
            <a:grpSpLocks/>
          </p:cNvGrpSpPr>
          <p:nvPr/>
        </p:nvGrpSpPr>
        <p:grpSpPr bwMode="auto">
          <a:xfrm>
            <a:off x="4506913" y="2811463"/>
            <a:ext cx="2882900" cy="112712"/>
            <a:chOff x="2839" y="1771"/>
            <a:chExt cx="1816" cy="71"/>
          </a:xfrm>
        </p:grpSpPr>
        <p:sp>
          <p:nvSpPr>
            <p:cNvPr id="24733" name="Rectangle 218"/>
            <p:cNvSpPr>
              <a:spLocks noChangeArrowheads="1"/>
            </p:cNvSpPr>
            <p:nvPr/>
          </p:nvSpPr>
          <p:spPr bwMode="auto">
            <a:xfrm>
              <a:off x="2879" y="1812"/>
              <a:ext cx="4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34" name="Rectangle 219"/>
            <p:cNvSpPr>
              <a:spLocks noChangeArrowheads="1"/>
            </p:cNvSpPr>
            <p:nvPr/>
          </p:nvSpPr>
          <p:spPr bwMode="auto">
            <a:xfrm>
              <a:off x="2950" y="1812"/>
              <a:ext cx="4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35" name="Rectangle 220"/>
            <p:cNvSpPr>
              <a:spLocks noChangeArrowheads="1"/>
            </p:cNvSpPr>
            <p:nvPr/>
          </p:nvSpPr>
          <p:spPr bwMode="auto">
            <a:xfrm>
              <a:off x="3020" y="1812"/>
              <a:ext cx="41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36" name="Rectangle 221"/>
            <p:cNvSpPr>
              <a:spLocks noChangeArrowheads="1"/>
            </p:cNvSpPr>
            <p:nvPr/>
          </p:nvSpPr>
          <p:spPr bwMode="auto">
            <a:xfrm>
              <a:off x="3091" y="1812"/>
              <a:ext cx="4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37" name="Rectangle 222"/>
            <p:cNvSpPr>
              <a:spLocks noChangeArrowheads="1"/>
            </p:cNvSpPr>
            <p:nvPr/>
          </p:nvSpPr>
          <p:spPr bwMode="auto">
            <a:xfrm>
              <a:off x="3162" y="1812"/>
              <a:ext cx="4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38" name="Rectangle 223"/>
            <p:cNvSpPr>
              <a:spLocks noChangeArrowheads="1"/>
            </p:cNvSpPr>
            <p:nvPr/>
          </p:nvSpPr>
          <p:spPr bwMode="auto">
            <a:xfrm>
              <a:off x="3232" y="1812"/>
              <a:ext cx="41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39" name="Rectangle 224"/>
            <p:cNvSpPr>
              <a:spLocks noChangeArrowheads="1"/>
            </p:cNvSpPr>
            <p:nvPr/>
          </p:nvSpPr>
          <p:spPr bwMode="auto">
            <a:xfrm>
              <a:off x="3303" y="1812"/>
              <a:ext cx="4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40" name="Rectangle 225"/>
            <p:cNvSpPr>
              <a:spLocks noChangeArrowheads="1"/>
            </p:cNvSpPr>
            <p:nvPr/>
          </p:nvSpPr>
          <p:spPr bwMode="auto">
            <a:xfrm>
              <a:off x="3373" y="1812"/>
              <a:ext cx="41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41" name="Rectangle 226"/>
            <p:cNvSpPr>
              <a:spLocks noChangeArrowheads="1"/>
            </p:cNvSpPr>
            <p:nvPr/>
          </p:nvSpPr>
          <p:spPr bwMode="auto">
            <a:xfrm>
              <a:off x="3444" y="1812"/>
              <a:ext cx="4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42" name="Rectangle 227"/>
            <p:cNvSpPr>
              <a:spLocks noChangeArrowheads="1"/>
            </p:cNvSpPr>
            <p:nvPr/>
          </p:nvSpPr>
          <p:spPr bwMode="auto">
            <a:xfrm>
              <a:off x="3515" y="1812"/>
              <a:ext cx="4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43" name="Rectangle 228"/>
            <p:cNvSpPr>
              <a:spLocks noChangeArrowheads="1"/>
            </p:cNvSpPr>
            <p:nvPr/>
          </p:nvSpPr>
          <p:spPr bwMode="auto">
            <a:xfrm>
              <a:off x="3585" y="1812"/>
              <a:ext cx="41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44" name="Rectangle 229"/>
            <p:cNvSpPr>
              <a:spLocks noChangeArrowheads="1"/>
            </p:cNvSpPr>
            <p:nvPr/>
          </p:nvSpPr>
          <p:spPr bwMode="auto">
            <a:xfrm>
              <a:off x="3656" y="1812"/>
              <a:ext cx="4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45" name="Rectangle 230"/>
            <p:cNvSpPr>
              <a:spLocks noChangeArrowheads="1"/>
            </p:cNvSpPr>
            <p:nvPr/>
          </p:nvSpPr>
          <p:spPr bwMode="auto">
            <a:xfrm>
              <a:off x="3727" y="1812"/>
              <a:ext cx="4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46" name="Rectangle 231"/>
            <p:cNvSpPr>
              <a:spLocks noChangeArrowheads="1"/>
            </p:cNvSpPr>
            <p:nvPr/>
          </p:nvSpPr>
          <p:spPr bwMode="auto">
            <a:xfrm>
              <a:off x="3797" y="1812"/>
              <a:ext cx="41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47" name="Rectangle 232"/>
            <p:cNvSpPr>
              <a:spLocks noChangeArrowheads="1"/>
            </p:cNvSpPr>
            <p:nvPr/>
          </p:nvSpPr>
          <p:spPr bwMode="auto">
            <a:xfrm>
              <a:off x="3868" y="1812"/>
              <a:ext cx="4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48" name="Rectangle 233"/>
            <p:cNvSpPr>
              <a:spLocks noChangeArrowheads="1"/>
            </p:cNvSpPr>
            <p:nvPr/>
          </p:nvSpPr>
          <p:spPr bwMode="auto">
            <a:xfrm>
              <a:off x="3938" y="1812"/>
              <a:ext cx="41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49" name="Rectangle 234"/>
            <p:cNvSpPr>
              <a:spLocks noChangeArrowheads="1"/>
            </p:cNvSpPr>
            <p:nvPr/>
          </p:nvSpPr>
          <p:spPr bwMode="auto">
            <a:xfrm>
              <a:off x="4009" y="1812"/>
              <a:ext cx="4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50" name="Rectangle 235"/>
            <p:cNvSpPr>
              <a:spLocks noChangeArrowheads="1"/>
            </p:cNvSpPr>
            <p:nvPr/>
          </p:nvSpPr>
          <p:spPr bwMode="auto">
            <a:xfrm>
              <a:off x="4080" y="1812"/>
              <a:ext cx="4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51" name="Rectangle 236"/>
            <p:cNvSpPr>
              <a:spLocks noChangeArrowheads="1"/>
            </p:cNvSpPr>
            <p:nvPr/>
          </p:nvSpPr>
          <p:spPr bwMode="auto">
            <a:xfrm>
              <a:off x="4150" y="1812"/>
              <a:ext cx="41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52" name="Rectangle 237"/>
            <p:cNvSpPr>
              <a:spLocks noChangeArrowheads="1"/>
            </p:cNvSpPr>
            <p:nvPr/>
          </p:nvSpPr>
          <p:spPr bwMode="auto">
            <a:xfrm>
              <a:off x="4221" y="1812"/>
              <a:ext cx="4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53" name="Rectangle 238"/>
            <p:cNvSpPr>
              <a:spLocks noChangeArrowheads="1"/>
            </p:cNvSpPr>
            <p:nvPr/>
          </p:nvSpPr>
          <p:spPr bwMode="auto">
            <a:xfrm>
              <a:off x="4292" y="1812"/>
              <a:ext cx="4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54" name="Rectangle 239"/>
            <p:cNvSpPr>
              <a:spLocks noChangeArrowheads="1"/>
            </p:cNvSpPr>
            <p:nvPr/>
          </p:nvSpPr>
          <p:spPr bwMode="auto">
            <a:xfrm>
              <a:off x="4362" y="1812"/>
              <a:ext cx="41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55" name="Rectangle 240"/>
            <p:cNvSpPr>
              <a:spLocks noChangeArrowheads="1"/>
            </p:cNvSpPr>
            <p:nvPr/>
          </p:nvSpPr>
          <p:spPr bwMode="auto">
            <a:xfrm>
              <a:off x="4433" y="1812"/>
              <a:ext cx="4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56" name="Rectangle 241"/>
            <p:cNvSpPr>
              <a:spLocks noChangeArrowheads="1"/>
            </p:cNvSpPr>
            <p:nvPr/>
          </p:nvSpPr>
          <p:spPr bwMode="auto">
            <a:xfrm>
              <a:off x="4503" y="1812"/>
              <a:ext cx="41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57" name="Rectangle 242"/>
            <p:cNvSpPr>
              <a:spLocks noChangeArrowheads="1"/>
            </p:cNvSpPr>
            <p:nvPr/>
          </p:nvSpPr>
          <p:spPr bwMode="auto">
            <a:xfrm>
              <a:off x="4574" y="1812"/>
              <a:ext cx="4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58" name="Rectangle 243"/>
            <p:cNvSpPr>
              <a:spLocks noChangeArrowheads="1"/>
            </p:cNvSpPr>
            <p:nvPr/>
          </p:nvSpPr>
          <p:spPr bwMode="auto">
            <a:xfrm>
              <a:off x="4645" y="1812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59" name="Freeform 244"/>
            <p:cNvSpPr>
              <a:spLocks/>
            </p:cNvSpPr>
            <p:nvPr/>
          </p:nvSpPr>
          <p:spPr bwMode="auto">
            <a:xfrm>
              <a:off x="2839" y="1771"/>
              <a:ext cx="60" cy="71"/>
            </a:xfrm>
            <a:custGeom>
              <a:avLst/>
              <a:gdLst>
                <a:gd name="T0" fmla="*/ 60 w 60"/>
                <a:gd name="T1" fmla="*/ 0 h 71"/>
                <a:gd name="T2" fmla="*/ 0 w 60"/>
                <a:gd name="T3" fmla="*/ 41 h 71"/>
                <a:gd name="T4" fmla="*/ 60 w 60"/>
                <a:gd name="T5" fmla="*/ 71 h 71"/>
                <a:gd name="T6" fmla="*/ 60 w 60"/>
                <a:gd name="T7" fmla="*/ 0 h 7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0" h="71">
                  <a:moveTo>
                    <a:pt x="60" y="0"/>
                  </a:moveTo>
                  <a:lnTo>
                    <a:pt x="0" y="41"/>
                  </a:lnTo>
                  <a:lnTo>
                    <a:pt x="60" y="7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641" name="Group 271"/>
          <p:cNvGrpSpPr>
            <a:grpSpLocks/>
          </p:cNvGrpSpPr>
          <p:nvPr/>
        </p:nvGrpSpPr>
        <p:grpSpPr bwMode="auto">
          <a:xfrm>
            <a:off x="7437438" y="2908300"/>
            <a:ext cx="15875" cy="2762250"/>
            <a:chOff x="4685" y="1832"/>
            <a:chExt cx="10" cy="1740"/>
          </a:xfrm>
        </p:grpSpPr>
        <p:sp>
          <p:nvSpPr>
            <p:cNvPr id="24708" name="Rectangle 246"/>
            <p:cNvSpPr>
              <a:spLocks noChangeArrowheads="1"/>
            </p:cNvSpPr>
            <p:nvPr/>
          </p:nvSpPr>
          <p:spPr bwMode="auto">
            <a:xfrm>
              <a:off x="4685" y="3531"/>
              <a:ext cx="10" cy="4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09" name="Rectangle 247"/>
            <p:cNvSpPr>
              <a:spLocks noChangeArrowheads="1"/>
            </p:cNvSpPr>
            <p:nvPr/>
          </p:nvSpPr>
          <p:spPr bwMode="auto">
            <a:xfrm>
              <a:off x="4685" y="3460"/>
              <a:ext cx="10" cy="4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10" name="Rectangle 248"/>
            <p:cNvSpPr>
              <a:spLocks noChangeArrowheads="1"/>
            </p:cNvSpPr>
            <p:nvPr/>
          </p:nvSpPr>
          <p:spPr bwMode="auto">
            <a:xfrm>
              <a:off x="4685" y="3390"/>
              <a:ext cx="10" cy="4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11" name="Rectangle 249"/>
            <p:cNvSpPr>
              <a:spLocks noChangeArrowheads="1"/>
            </p:cNvSpPr>
            <p:nvPr/>
          </p:nvSpPr>
          <p:spPr bwMode="auto">
            <a:xfrm>
              <a:off x="4685" y="3319"/>
              <a:ext cx="10" cy="4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12" name="Rectangle 250"/>
            <p:cNvSpPr>
              <a:spLocks noChangeArrowheads="1"/>
            </p:cNvSpPr>
            <p:nvPr/>
          </p:nvSpPr>
          <p:spPr bwMode="auto">
            <a:xfrm>
              <a:off x="4685" y="3248"/>
              <a:ext cx="10" cy="4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13" name="Rectangle 251"/>
            <p:cNvSpPr>
              <a:spLocks noChangeArrowheads="1"/>
            </p:cNvSpPr>
            <p:nvPr/>
          </p:nvSpPr>
          <p:spPr bwMode="auto">
            <a:xfrm>
              <a:off x="4685" y="3177"/>
              <a:ext cx="10" cy="4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14" name="Rectangle 252"/>
            <p:cNvSpPr>
              <a:spLocks noChangeArrowheads="1"/>
            </p:cNvSpPr>
            <p:nvPr/>
          </p:nvSpPr>
          <p:spPr bwMode="auto">
            <a:xfrm>
              <a:off x="4685" y="3106"/>
              <a:ext cx="10" cy="4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15" name="Rectangle 253"/>
            <p:cNvSpPr>
              <a:spLocks noChangeArrowheads="1"/>
            </p:cNvSpPr>
            <p:nvPr/>
          </p:nvSpPr>
          <p:spPr bwMode="auto">
            <a:xfrm>
              <a:off x="4685" y="3036"/>
              <a:ext cx="10" cy="4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16" name="Rectangle 254"/>
            <p:cNvSpPr>
              <a:spLocks noChangeArrowheads="1"/>
            </p:cNvSpPr>
            <p:nvPr/>
          </p:nvSpPr>
          <p:spPr bwMode="auto">
            <a:xfrm>
              <a:off x="4685" y="2965"/>
              <a:ext cx="10" cy="4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17" name="Rectangle 255"/>
            <p:cNvSpPr>
              <a:spLocks noChangeArrowheads="1"/>
            </p:cNvSpPr>
            <p:nvPr/>
          </p:nvSpPr>
          <p:spPr bwMode="auto">
            <a:xfrm>
              <a:off x="4685" y="2894"/>
              <a:ext cx="10" cy="4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18" name="Rectangle 256"/>
            <p:cNvSpPr>
              <a:spLocks noChangeArrowheads="1"/>
            </p:cNvSpPr>
            <p:nvPr/>
          </p:nvSpPr>
          <p:spPr bwMode="auto">
            <a:xfrm>
              <a:off x="4685" y="2823"/>
              <a:ext cx="10" cy="4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19" name="Rectangle 257"/>
            <p:cNvSpPr>
              <a:spLocks noChangeArrowheads="1"/>
            </p:cNvSpPr>
            <p:nvPr/>
          </p:nvSpPr>
          <p:spPr bwMode="auto">
            <a:xfrm>
              <a:off x="4685" y="2752"/>
              <a:ext cx="10" cy="4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20" name="Rectangle 258"/>
            <p:cNvSpPr>
              <a:spLocks noChangeArrowheads="1"/>
            </p:cNvSpPr>
            <p:nvPr/>
          </p:nvSpPr>
          <p:spPr bwMode="auto">
            <a:xfrm>
              <a:off x="4685" y="2682"/>
              <a:ext cx="10" cy="4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21" name="Rectangle 259"/>
            <p:cNvSpPr>
              <a:spLocks noChangeArrowheads="1"/>
            </p:cNvSpPr>
            <p:nvPr/>
          </p:nvSpPr>
          <p:spPr bwMode="auto">
            <a:xfrm>
              <a:off x="4685" y="2611"/>
              <a:ext cx="10" cy="4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22" name="Rectangle 260"/>
            <p:cNvSpPr>
              <a:spLocks noChangeArrowheads="1"/>
            </p:cNvSpPr>
            <p:nvPr/>
          </p:nvSpPr>
          <p:spPr bwMode="auto">
            <a:xfrm>
              <a:off x="4685" y="2540"/>
              <a:ext cx="10" cy="4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23" name="Rectangle 261"/>
            <p:cNvSpPr>
              <a:spLocks noChangeArrowheads="1"/>
            </p:cNvSpPr>
            <p:nvPr/>
          </p:nvSpPr>
          <p:spPr bwMode="auto">
            <a:xfrm>
              <a:off x="4685" y="2469"/>
              <a:ext cx="10" cy="4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24" name="Rectangle 262"/>
            <p:cNvSpPr>
              <a:spLocks noChangeArrowheads="1"/>
            </p:cNvSpPr>
            <p:nvPr/>
          </p:nvSpPr>
          <p:spPr bwMode="auto">
            <a:xfrm>
              <a:off x="4685" y="2398"/>
              <a:ext cx="10" cy="4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25" name="Rectangle 263"/>
            <p:cNvSpPr>
              <a:spLocks noChangeArrowheads="1"/>
            </p:cNvSpPr>
            <p:nvPr/>
          </p:nvSpPr>
          <p:spPr bwMode="auto">
            <a:xfrm>
              <a:off x="4685" y="2328"/>
              <a:ext cx="10" cy="4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26" name="Rectangle 264"/>
            <p:cNvSpPr>
              <a:spLocks noChangeArrowheads="1"/>
            </p:cNvSpPr>
            <p:nvPr/>
          </p:nvSpPr>
          <p:spPr bwMode="auto">
            <a:xfrm>
              <a:off x="4685" y="2257"/>
              <a:ext cx="10" cy="4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27" name="Rectangle 265"/>
            <p:cNvSpPr>
              <a:spLocks noChangeArrowheads="1"/>
            </p:cNvSpPr>
            <p:nvPr/>
          </p:nvSpPr>
          <p:spPr bwMode="auto">
            <a:xfrm>
              <a:off x="4685" y="2186"/>
              <a:ext cx="10" cy="4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28" name="Rectangle 266"/>
            <p:cNvSpPr>
              <a:spLocks noChangeArrowheads="1"/>
            </p:cNvSpPr>
            <p:nvPr/>
          </p:nvSpPr>
          <p:spPr bwMode="auto">
            <a:xfrm>
              <a:off x="4685" y="2115"/>
              <a:ext cx="10" cy="4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29" name="Rectangle 267"/>
            <p:cNvSpPr>
              <a:spLocks noChangeArrowheads="1"/>
            </p:cNvSpPr>
            <p:nvPr/>
          </p:nvSpPr>
          <p:spPr bwMode="auto">
            <a:xfrm>
              <a:off x="4685" y="2044"/>
              <a:ext cx="10" cy="4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30" name="Rectangle 268"/>
            <p:cNvSpPr>
              <a:spLocks noChangeArrowheads="1"/>
            </p:cNvSpPr>
            <p:nvPr/>
          </p:nvSpPr>
          <p:spPr bwMode="auto">
            <a:xfrm>
              <a:off x="4685" y="1974"/>
              <a:ext cx="10" cy="4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31" name="Rectangle 269"/>
            <p:cNvSpPr>
              <a:spLocks noChangeArrowheads="1"/>
            </p:cNvSpPr>
            <p:nvPr/>
          </p:nvSpPr>
          <p:spPr bwMode="auto">
            <a:xfrm>
              <a:off x="4685" y="1903"/>
              <a:ext cx="10" cy="4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32" name="Rectangle 270"/>
            <p:cNvSpPr>
              <a:spLocks noChangeArrowheads="1"/>
            </p:cNvSpPr>
            <p:nvPr/>
          </p:nvSpPr>
          <p:spPr bwMode="auto">
            <a:xfrm>
              <a:off x="4685" y="1832"/>
              <a:ext cx="10" cy="4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642" name="Rectangle 64"/>
          <p:cNvSpPr>
            <a:spLocks noChangeArrowheads="1"/>
          </p:cNvSpPr>
          <p:nvPr/>
        </p:nvSpPr>
        <p:spPr bwMode="auto">
          <a:xfrm>
            <a:off x="5005388" y="3048000"/>
            <a:ext cx="862012" cy="5397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43" name="AutoShape 61"/>
          <p:cNvSpPr>
            <a:spLocks noChangeArrowheads="1"/>
          </p:cNvSpPr>
          <p:nvPr/>
        </p:nvSpPr>
        <p:spPr bwMode="auto">
          <a:xfrm>
            <a:off x="1295400" y="1447800"/>
            <a:ext cx="2362200" cy="1371600"/>
          </a:xfrm>
          <a:prstGeom prst="wedgeRoundRectCallout">
            <a:avLst>
              <a:gd name="adj1" fmla="val -67875"/>
              <a:gd name="adj2" fmla="val -4630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Performance </a:t>
            </a:r>
          </a:p>
          <a:p>
            <a:pPr algn="ctr"/>
            <a:r>
              <a:rPr lang="en-US" sz="2000" b="1"/>
              <a:t>not acceptable for </a:t>
            </a:r>
          </a:p>
          <a:p>
            <a:pPr algn="ctr"/>
            <a:r>
              <a:rPr lang="en-US" sz="2000" b="1"/>
              <a:t>feed composition</a:t>
            </a:r>
          </a:p>
          <a:p>
            <a:pPr algn="ctr"/>
            <a:r>
              <a:rPr lang="en-US" sz="2000" b="1"/>
              <a:t> disturbance</a:t>
            </a:r>
          </a:p>
        </p:txBody>
      </p:sp>
      <p:sp>
        <p:nvSpPr>
          <p:cNvPr id="24644" name="Text Box 4"/>
          <p:cNvSpPr txBox="1">
            <a:spLocks noChangeArrowheads="1"/>
          </p:cNvSpPr>
          <p:nvPr/>
        </p:nvSpPr>
        <p:spPr bwMode="auto">
          <a:xfrm>
            <a:off x="258763" y="1000125"/>
            <a:ext cx="84582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</a:rPr>
              <a:t>Class exercise: </a:t>
            </a:r>
            <a:r>
              <a:rPr lang="en-US" sz="2000" b="1"/>
              <a:t>Design feedforward control to improve the performance.</a:t>
            </a:r>
            <a:endParaRPr lang="en-US"/>
          </a:p>
        </p:txBody>
      </p:sp>
      <p:grpSp>
        <p:nvGrpSpPr>
          <p:cNvPr id="24645" name="Group 69"/>
          <p:cNvGrpSpPr>
            <a:grpSpLocks/>
          </p:cNvGrpSpPr>
          <p:nvPr/>
        </p:nvGrpSpPr>
        <p:grpSpPr bwMode="auto">
          <a:xfrm>
            <a:off x="3048000" y="4572000"/>
            <a:ext cx="990600" cy="228600"/>
            <a:chOff x="336" y="2688"/>
            <a:chExt cx="624" cy="144"/>
          </a:xfrm>
        </p:grpSpPr>
        <p:sp>
          <p:nvSpPr>
            <p:cNvPr id="24705" name="Line 66"/>
            <p:cNvSpPr>
              <a:spLocks noChangeShapeType="1"/>
            </p:cNvSpPr>
            <p:nvPr/>
          </p:nvSpPr>
          <p:spPr bwMode="auto">
            <a:xfrm>
              <a:off x="336" y="2832"/>
              <a:ext cx="33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06" name="Line 67"/>
            <p:cNvSpPr>
              <a:spLocks noChangeShapeType="1"/>
            </p:cNvSpPr>
            <p:nvPr/>
          </p:nvSpPr>
          <p:spPr bwMode="auto">
            <a:xfrm flipV="1">
              <a:off x="672" y="2688"/>
              <a:ext cx="0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07" name="Line 68"/>
            <p:cNvSpPr>
              <a:spLocks noChangeShapeType="1"/>
            </p:cNvSpPr>
            <p:nvPr/>
          </p:nvSpPr>
          <p:spPr bwMode="auto">
            <a:xfrm>
              <a:off x="672" y="2688"/>
              <a:ext cx="28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646" name="Group 70"/>
          <p:cNvGrpSpPr>
            <a:grpSpLocks/>
          </p:cNvGrpSpPr>
          <p:nvPr/>
        </p:nvGrpSpPr>
        <p:grpSpPr bwMode="auto">
          <a:xfrm>
            <a:off x="533400" y="4724400"/>
            <a:ext cx="2744788" cy="1811338"/>
            <a:chOff x="190" y="1536"/>
            <a:chExt cx="2315" cy="1782"/>
          </a:xfrm>
        </p:grpSpPr>
        <p:grpSp>
          <p:nvGrpSpPr>
            <p:cNvPr id="24653" name="Group 71"/>
            <p:cNvGrpSpPr>
              <a:grpSpLocks/>
            </p:cNvGrpSpPr>
            <p:nvPr/>
          </p:nvGrpSpPr>
          <p:grpSpPr bwMode="auto">
            <a:xfrm>
              <a:off x="190" y="1536"/>
              <a:ext cx="2315" cy="1782"/>
              <a:chOff x="853" y="888"/>
              <a:chExt cx="1808" cy="1146"/>
            </a:xfrm>
          </p:grpSpPr>
          <p:sp>
            <p:nvSpPr>
              <p:cNvPr id="24655" name="Rectangle 72"/>
              <p:cNvSpPr>
                <a:spLocks noChangeArrowheads="1"/>
              </p:cNvSpPr>
              <p:nvPr/>
            </p:nvSpPr>
            <p:spPr bwMode="auto">
              <a:xfrm>
                <a:off x="1150" y="1016"/>
                <a:ext cx="1441" cy="91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56" name="Rectangle 73"/>
              <p:cNvSpPr>
                <a:spLocks noChangeArrowheads="1"/>
              </p:cNvSpPr>
              <p:nvPr/>
            </p:nvSpPr>
            <p:spPr bwMode="auto">
              <a:xfrm>
                <a:off x="1150" y="1016"/>
                <a:ext cx="1441" cy="910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57" name="Line 74"/>
              <p:cNvSpPr>
                <a:spLocks noChangeShapeType="1"/>
              </p:cNvSpPr>
              <p:nvPr/>
            </p:nvSpPr>
            <p:spPr bwMode="auto">
              <a:xfrm>
                <a:off x="1150" y="1016"/>
                <a:ext cx="144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58" name="Freeform 75"/>
              <p:cNvSpPr>
                <a:spLocks/>
              </p:cNvSpPr>
              <p:nvPr/>
            </p:nvSpPr>
            <p:spPr bwMode="auto">
              <a:xfrm>
                <a:off x="1150" y="1016"/>
                <a:ext cx="1441" cy="910"/>
              </a:xfrm>
              <a:custGeom>
                <a:avLst/>
                <a:gdLst>
                  <a:gd name="T0" fmla="*/ 0 w 261"/>
                  <a:gd name="T1" fmla="*/ 910 h 164"/>
                  <a:gd name="T2" fmla="*/ 1441 w 261"/>
                  <a:gd name="T3" fmla="*/ 910 h 164"/>
                  <a:gd name="T4" fmla="*/ 1441 w 261"/>
                  <a:gd name="T5" fmla="*/ 0 h 16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61" h="164">
                    <a:moveTo>
                      <a:pt x="0" y="164"/>
                    </a:moveTo>
                    <a:lnTo>
                      <a:pt x="261" y="164"/>
                    </a:lnTo>
                    <a:lnTo>
                      <a:pt x="261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59" name="Line 76"/>
              <p:cNvSpPr>
                <a:spLocks noChangeShapeType="1"/>
              </p:cNvSpPr>
              <p:nvPr/>
            </p:nvSpPr>
            <p:spPr bwMode="auto">
              <a:xfrm flipV="1">
                <a:off x="1150" y="1016"/>
                <a:ext cx="1" cy="9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60" name="Line 77"/>
              <p:cNvSpPr>
                <a:spLocks noChangeShapeType="1"/>
              </p:cNvSpPr>
              <p:nvPr/>
            </p:nvSpPr>
            <p:spPr bwMode="auto">
              <a:xfrm>
                <a:off x="1150" y="1926"/>
                <a:ext cx="144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61" name="Line 78"/>
              <p:cNvSpPr>
                <a:spLocks noChangeShapeType="1"/>
              </p:cNvSpPr>
              <p:nvPr/>
            </p:nvSpPr>
            <p:spPr bwMode="auto">
              <a:xfrm flipV="1">
                <a:off x="1150" y="1016"/>
                <a:ext cx="1" cy="9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62" name="Line 79"/>
              <p:cNvSpPr>
                <a:spLocks noChangeShapeType="1"/>
              </p:cNvSpPr>
              <p:nvPr/>
            </p:nvSpPr>
            <p:spPr bwMode="auto">
              <a:xfrm flipV="1">
                <a:off x="1150" y="1909"/>
                <a:ext cx="1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63" name="Line 80"/>
              <p:cNvSpPr>
                <a:spLocks noChangeShapeType="1"/>
              </p:cNvSpPr>
              <p:nvPr/>
            </p:nvSpPr>
            <p:spPr bwMode="auto">
              <a:xfrm>
                <a:off x="1150" y="1016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64" name="Rectangle 81"/>
              <p:cNvSpPr>
                <a:spLocks noChangeArrowheads="1"/>
              </p:cNvSpPr>
              <p:nvPr/>
            </p:nvSpPr>
            <p:spPr bwMode="auto">
              <a:xfrm>
                <a:off x="1134" y="1948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>
                    <a:solidFill>
                      <a:srgbClr val="000000"/>
                    </a:solidFill>
                    <a:latin typeface="Helvetica" pitchFamily="34" charset="0"/>
                  </a:rPr>
                  <a:t>0</a:t>
                </a:r>
                <a:endParaRPr lang="en-US"/>
              </a:p>
            </p:txBody>
          </p:sp>
          <p:sp>
            <p:nvSpPr>
              <p:cNvPr id="24665" name="Line 82"/>
              <p:cNvSpPr>
                <a:spLocks noChangeShapeType="1"/>
              </p:cNvSpPr>
              <p:nvPr/>
            </p:nvSpPr>
            <p:spPr bwMode="auto">
              <a:xfrm flipV="1">
                <a:off x="1437" y="1909"/>
                <a:ext cx="1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66" name="Line 83"/>
              <p:cNvSpPr>
                <a:spLocks noChangeShapeType="1"/>
              </p:cNvSpPr>
              <p:nvPr/>
            </p:nvSpPr>
            <p:spPr bwMode="auto">
              <a:xfrm>
                <a:off x="1437" y="1016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67" name="Rectangle 84"/>
              <p:cNvSpPr>
                <a:spLocks noChangeArrowheads="1"/>
              </p:cNvSpPr>
              <p:nvPr/>
            </p:nvSpPr>
            <p:spPr bwMode="auto">
              <a:xfrm>
                <a:off x="1382" y="1948"/>
                <a:ext cx="12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>
                    <a:solidFill>
                      <a:srgbClr val="000000"/>
                    </a:solidFill>
                    <a:latin typeface="Helvetica" pitchFamily="34" charset="0"/>
                  </a:rPr>
                  <a:t>100</a:t>
                </a:r>
                <a:endParaRPr lang="en-US"/>
              </a:p>
            </p:txBody>
          </p:sp>
          <p:sp>
            <p:nvSpPr>
              <p:cNvPr id="24668" name="Line 85"/>
              <p:cNvSpPr>
                <a:spLocks noChangeShapeType="1"/>
              </p:cNvSpPr>
              <p:nvPr/>
            </p:nvSpPr>
            <p:spPr bwMode="auto">
              <a:xfrm flipV="1">
                <a:off x="1724" y="1909"/>
                <a:ext cx="1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69" name="Line 86"/>
              <p:cNvSpPr>
                <a:spLocks noChangeShapeType="1"/>
              </p:cNvSpPr>
              <p:nvPr/>
            </p:nvSpPr>
            <p:spPr bwMode="auto">
              <a:xfrm>
                <a:off x="1724" y="1016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70" name="Rectangle 87"/>
              <p:cNvSpPr>
                <a:spLocks noChangeArrowheads="1"/>
              </p:cNvSpPr>
              <p:nvPr/>
            </p:nvSpPr>
            <p:spPr bwMode="auto">
              <a:xfrm>
                <a:off x="1668" y="1948"/>
                <a:ext cx="125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>
                    <a:solidFill>
                      <a:srgbClr val="000000"/>
                    </a:solidFill>
                    <a:latin typeface="Helvetica" pitchFamily="34" charset="0"/>
                  </a:rPr>
                  <a:t>200</a:t>
                </a:r>
                <a:endParaRPr lang="en-US"/>
              </a:p>
            </p:txBody>
          </p:sp>
          <p:sp>
            <p:nvSpPr>
              <p:cNvPr id="24671" name="Line 88"/>
              <p:cNvSpPr>
                <a:spLocks noChangeShapeType="1"/>
              </p:cNvSpPr>
              <p:nvPr/>
            </p:nvSpPr>
            <p:spPr bwMode="auto">
              <a:xfrm flipV="1">
                <a:off x="2017" y="1909"/>
                <a:ext cx="1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72" name="Line 89"/>
              <p:cNvSpPr>
                <a:spLocks noChangeShapeType="1"/>
              </p:cNvSpPr>
              <p:nvPr/>
            </p:nvSpPr>
            <p:spPr bwMode="auto">
              <a:xfrm>
                <a:off x="2017" y="1016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73" name="Rectangle 90"/>
              <p:cNvSpPr>
                <a:spLocks noChangeArrowheads="1"/>
              </p:cNvSpPr>
              <p:nvPr/>
            </p:nvSpPr>
            <p:spPr bwMode="auto">
              <a:xfrm>
                <a:off x="1961" y="1948"/>
                <a:ext cx="12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>
                    <a:solidFill>
                      <a:srgbClr val="000000"/>
                    </a:solidFill>
                    <a:latin typeface="Helvetica" pitchFamily="34" charset="0"/>
                  </a:rPr>
                  <a:t>300</a:t>
                </a:r>
                <a:endParaRPr lang="en-US"/>
              </a:p>
            </p:txBody>
          </p:sp>
          <p:sp>
            <p:nvSpPr>
              <p:cNvPr id="24674" name="Line 91"/>
              <p:cNvSpPr>
                <a:spLocks noChangeShapeType="1"/>
              </p:cNvSpPr>
              <p:nvPr/>
            </p:nvSpPr>
            <p:spPr bwMode="auto">
              <a:xfrm flipV="1">
                <a:off x="2304" y="1909"/>
                <a:ext cx="1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75" name="Line 92"/>
              <p:cNvSpPr>
                <a:spLocks noChangeShapeType="1"/>
              </p:cNvSpPr>
              <p:nvPr/>
            </p:nvSpPr>
            <p:spPr bwMode="auto">
              <a:xfrm>
                <a:off x="2304" y="1016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76" name="Rectangle 93"/>
              <p:cNvSpPr>
                <a:spLocks noChangeArrowheads="1"/>
              </p:cNvSpPr>
              <p:nvPr/>
            </p:nvSpPr>
            <p:spPr bwMode="auto">
              <a:xfrm>
                <a:off x="2249" y="1948"/>
                <a:ext cx="125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>
                    <a:solidFill>
                      <a:srgbClr val="000000"/>
                    </a:solidFill>
                    <a:latin typeface="Helvetica" pitchFamily="34" charset="0"/>
                  </a:rPr>
                  <a:t>400</a:t>
                </a:r>
                <a:endParaRPr lang="en-US"/>
              </a:p>
            </p:txBody>
          </p:sp>
          <p:sp>
            <p:nvSpPr>
              <p:cNvPr id="24677" name="Line 94"/>
              <p:cNvSpPr>
                <a:spLocks noChangeShapeType="1"/>
              </p:cNvSpPr>
              <p:nvPr/>
            </p:nvSpPr>
            <p:spPr bwMode="auto">
              <a:xfrm flipV="1">
                <a:off x="2591" y="1909"/>
                <a:ext cx="1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78" name="Line 95"/>
              <p:cNvSpPr>
                <a:spLocks noChangeShapeType="1"/>
              </p:cNvSpPr>
              <p:nvPr/>
            </p:nvSpPr>
            <p:spPr bwMode="auto">
              <a:xfrm>
                <a:off x="2591" y="1016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79" name="Rectangle 96"/>
              <p:cNvSpPr>
                <a:spLocks noChangeArrowheads="1"/>
              </p:cNvSpPr>
              <p:nvPr/>
            </p:nvSpPr>
            <p:spPr bwMode="auto">
              <a:xfrm>
                <a:off x="2535" y="1948"/>
                <a:ext cx="12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>
                    <a:solidFill>
                      <a:srgbClr val="000000"/>
                    </a:solidFill>
                    <a:latin typeface="Helvetica" pitchFamily="34" charset="0"/>
                  </a:rPr>
                  <a:t>500</a:t>
                </a:r>
                <a:endParaRPr lang="en-US"/>
              </a:p>
            </p:txBody>
          </p:sp>
          <p:sp>
            <p:nvSpPr>
              <p:cNvPr id="24680" name="Line 97"/>
              <p:cNvSpPr>
                <a:spLocks noChangeShapeType="1"/>
              </p:cNvSpPr>
              <p:nvPr/>
            </p:nvSpPr>
            <p:spPr bwMode="auto">
              <a:xfrm>
                <a:off x="1150" y="1926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81" name="Line 98"/>
              <p:cNvSpPr>
                <a:spLocks noChangeShapeType="1"/>
              </p:cNvSpPr>
              <p:nvPr/>
            </p:nvSpPr>
            <p:spPr bwMode="auto">
              <a:xfrm flipH="1">
                <a:off x="2574" y="1926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82" name="Rectangle 99"/>
              <p:cNvSpPr>
                <a:spLocks noChangeArrowheads="1"/>
              </p:cNvSpPr>
              <p:nvPr/>
            </p:nvSpPr>
            <p:spPr bwMode="auto">
              <a:xfrm>
                <a:off x="967" y="1881"/>
                <a:ext cx="171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>
                    <a:solidFill>
                      <a:srgbClr val="000000"/>
                    </a:solidFill>
                    <a:latin typeface="Helvetica" pitchFamily="34" charset="0"/>
                  </a:rPr>
                  <a:t>-0.05</a:t>
                </a:r>
                <a:endParaRPr lang="en-US"/>
              </a:p>
            </p:txBody>
          </p:sp>
          <p:sp>
            <p:nvSpPr>
              <p:cNvPr id="24683" name="Line 100"/>
              <p:cNvSpPr>
                <a:spLocks noChangeShapeType="1"/>
              </p:cNvSpPr>
              <p:nvPr/>
            </p:nvSpPr>
            <p:spPr bwMode="auto">
              <a:xfrm>
                <a:off x="1150" y="1743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84" name="Line 101"/>
              <p:cNvSpPr>
                <a:spLocks noChangeShapeType="1"/>
              </p:cNvSpPr>
              <p:nvPr/>
            </p:nvSpPr>
            <p:spPr bwMode="auto">
              <a:xfrm flipH="1">
                <a:off x="2574" y="1743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85" name="Rectangle 102"/>
              <p:cNvSpPr>
                <a:spLocks noChangeArrowheads="1"/>
              </p:cNvSpPr>
              <p:nvPr/>
            </p:nvSpPr>
            <p:spPr bwMode="auto">
              <a:xfrm>
                <a:off x="1089" y="1698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>
                    <a:solidFill>
                      <a:srgbClr val="000000"/>
                    </a:solidFill>
                    <a:latin typeface="Helvetica" pitchFamily="34" charset="0"/>
                  </a:rPr>
                  <a:t>0</a:t>
                </a:r>
                <a:endParaRPr lang="en-US"/>
              </a:p>
            </p:txBody>
          </p:sp>
          <p:sp>
            <p:nvSpPr>
              <p:cNvPr id="24686" name="Line 103"/>
              <p:cNvSpPr>
                <a:spLocks noChangeShapeType="1"/>
              </p:cNvSpPr>
              <p:nvPr/>
            </p:nvSpPr>
            <p:spPr bwMode="auto">
              <a:xfrm>
                <a:off x="1150" y="1560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87" name="Line 104"/>
              <p:cNvSpPr>
                <a:spLocks noChangeShapeType="1"/>
              </p:cNvSpPr>
              <p:nvPr/>
            </p:nvSpPr>
            <p:spPr bwMode="auto">
              <a:xfrm flipH="1">
                <a:off x="2574" y="1560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88" name="Rectangle 105"/>
              <p:cNvSpPr>
                <a:spLocks noChangeArrowheads="1"/>
              </p:cNvSpPr>
              <p:nvPr/>
            </p:nvSpPr>
            <p:spPr bwMode="auto">
              <a:xfrm>
                <a:off x="990" y="1515"/>
                <a:ext cx="147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>
                    <a:solidFill>
                      <a:srgbClr val="000000"/>
                    </a:solidFill>
                    <a:latin typeface="Helvetica" pitchFamily="34" charset="0"/>
                  </a:rPr>
                  <a:t>0.05</a:t>
                </a:r>
                <a:endParaRPr lang="en-US"/>
              </a:p>
            </p:txBody>
          </p:sp>
          <p:sp>
            <p:nvSpPr>
              <p:cNvPr id="24689" name="Line 106"/>
              <p:cNvSpPr>
                <a:spLocks noChangeShapeType="1"/>
              </p:cNvSpPr>
              <p:nvPr/>
            </p:nvSpPr>
            <p:spPr bwMode="auto">
              <a:xfrm>
                <a:off x="1150" y="1382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90" name="Line 107"/>
              <p:cNvSpPr>
                <a:spLocks noChangeShapeType="1"/>
              </p:cNvSpPr>
              <p:nvPr/>
            </p:nvSpPr>
            <p:spPr bwMode="auto">
              <a:xfrm flipH="1">
                <a:off x="2574" y="1382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91" name="Rectangle 108"/>
              <p:cNvSpPr>
                <a:spLocks noChangeArrowheads="1"/>
              </p:cNvSpPr>
              <p:nvPr/>
            </p:nvSpPr>
            <p:spPr bwMode="auto">
              <a:xfrm>
                <a:off x="1029" y="1338"/>
                <a:ext cx="104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>
                    <a:solidFill>
                      <a:srgbClr val="000000"/>
                    </a:solidFill>
                    <a:latin typeface="Helvetica" pitchFamily="34" charset="0"/>
                  </a:rPr>
                  <a:t>0.1</a:t>
                </a:r>
                <a:endParaRPr lang="en-US"/>
              </a:p>
            </p:txBody>
          </p:sp>
          <p:sp>
            <p:nvSpPr>
              <p:cNvPr id="24692" name="Line 109"/>
              <p:cNvSpPr>
                <a:spLocks noChangeShapeType="1"/>
              </p:cNvSpPr>
              <p:nvPr/>
            </p:nvSpPr>
            <p:spPr bwMode="auto">
              <a:xfrm>
                <a:off x="1150" y="1199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93" name="Line 110"/>
              <p:cNvSpPr>
                <a:spLocks noChangeShapeType="1"/>
              </p:cNvSpPr>
              <p:nvPr/>
            </p:nvSpPr>
            <p:spPr bwMode="auto">
              <a:xfrm flipH="1">
                <a:off x="2574" y="1199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94" name="Rectangle 111"/>
              <p:cNvSpPr>
                <a:spLocks noChangeArrowheads="1"/>
              </p:cNvSpPr>
              <p:nvPr/>
            </p:nvSpPr>
            <p:spPr bwMode="auto">
              <a:xfrm>
                <a:off x="990" y="1154"/>
                <a:ext cx="147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>
                    <a:solidFill>
                      <a:srgbClr val="000000"/>
                    </a:solidFill>
                    <a:latin typeface="Helvetica" pitchFamily="34" charset="0"/>
                  </a:rPr>
                  <a:t>0.15</a:t>
                </a:r>
                <a:endParaRPr lang="en-US"/>
              </a:p>
            </p:txBody>
          </p:sp>
          <p:sp>
            <p:nvSpPr>
              <p:cNvPr id="24695" name="Line 112"/>
              <p:cNvSpPr>
                <a:spLocks noChangeShapeType="1"/>
              </p:cNvSpPr>
              <p:nvPr/>
            </p:nvSpPr>
            <p:spPr bwMode="auto">
              <a:xfrm>
                <a:off x="1150" y="1016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96" name="Line 113"/>
              <p:cNvSpPr>
                <a:spLocks noChangeShapeType="1"/>
              </p:cNvSpPr>
              <p:nvPr/>
            </p:nvSpPr>
            <p:spPr bwMode="auto">
              <a:xfrm flipH="1">
                <a:off x="2574" y="1016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97" name="Rectangle 114"/>
              <p:cNvSpPr>
                <a:spLocks noChangeArrowheads="1"/>
              </p:cNvSpPr>
              <p:nvPr/>
            </p:nvSpPr>
            <p:spPr bwMode="auto">
              <a:xfrm>
                <a:off x="1029" y="972"/>
                <a:ext cx="104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>
                    <a:solidFill>
                      <a:srgbClr val="000000"/>
                    </a:solidFill>
                    <a:latin typeface="Helvetica" pitchFamily="34" charset="0"/>
                  </a:rPr>
                  <a:t>0.2</a:t>
                </a:r>
                <a:endParaRPr lang="en-US"/>
              </a:p>
            </p:txBody>
          </p:sp>
          <p:sp>
            <p:nvSpPr>
              <p:cNvPr id="24698" name="Line 115"/>
              <p:cNvSpPr>
                <a:spLocks noChangeShapeType="1"/>
              </p:cNvSpPr>
              <p:nvPr/>
            </p:nvSpPr>
            <p:spPr bwMode="auto">
              <a:xfrm>
                <a:off x="1150" y="1016"/>
                <a:ext cx="144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99" name="Freeform 116"/>
              <p:cNvSpPr>
                <a:spLocks/>
              </p:cNvSpPr>
              <p:nvPr/>
            </p:nvSpPr>
            <p:spPr bwMode="auto">
              <a:xfrm>
                <a:off x="1150" y="1016"/>
                <a:ext cx="1441" cy="910"/>
              </a:xfrm>
              <a:custGeom>
                <a:avLst/>
                <a:gdLst>
                  <a:gd name="T0" fmla="*/ 0 w 261"/>
                  <a:gd name="T1" fmla="*/ 910 h 164"/>
                  <a:gd name="T2" fmla="*/ 1441 w 261"/>
                  <a:gd name="T3" fmla="*/ 910 h 164"/>
                  <a:gd name="T4" fmla="*/ 1441 w 261"/>
                  <a:gd name="T5" fmla="*/ 0 h 16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61" h="164">
                    <a:moveTo>
                      <a:pt x="0" y="164"/>
                    </a:moveTo>
                    <a:lnTo>
                      <a:pt x="261" y="164"/>
                    </a:lnTo>
                    <a:lnTo>
                      <a:pt x="261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00" name="Line 117"/>
              <p:cNvSpPr>
                <a:spLocks noChangeShapeType="1"/>
              </p:cNvSpPr>
              <p:nvPr/>
            </p:nvSpPr>
            <p:spPr bwMode="auto">
              <a:xfrm flipV="1">
                <a:off x="1150" y="1016"/>
                <a:ext cx="1" cy="9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01" name="Freeform 118"/>
              <p:cNvSpPr>
                <a:spLocks/>
              </p:cNvSpPr>
              <p:nvPr/>
            </p:nvSpPr>
            <p:spPr bwMode="auto">
              <a:xfrm>
                <a:off x="1150" y="1044"/>
                <a:ext cx="1441" cy="765"/>
              </a:xfrm>
              <a:custGeom>
                <a:avLst/>
                <a:gdLst>
                  <a:gd name="T0" fmla="*/ 28 w 1441"/>
                  <a:gd name="T1" fmla="*/ 699 h 765"/>
                  <a:gd name="T2" fmla="*/ 61 w 1441"/>
                  <a:gd name="T3" fmla="*/ 699 h 765"/>
                  <a:gd name="T4" fmla="*/ 94 w 1441"/>
                  <a:gd name="T5" fmla="*/ 699 h 765"/>
                  <a:gd name="T6" fmla="*/ 127 w 1441"/>
                  <a:gd name="T7" fmla="*/ 699 h 765"/>
                  <a:gd name="T8" fmla="*/ 160 w 1441"/>
                  <a:gd name="T9" fmla="*/ 699 h 765"/>
                  <a:gd name="T10" fmla="*/ 193 w 1441"/>
                  <a:gd name="T11" fmla="*/ 699 h 765"/>
                  <a:gd name="T12" fmla="*/ 210 w 1441"/>
                  <a:gd name="T13" fmla="*/ 588 h 765"/>
                  <a:gd name="T14" fmla="*/ 226 w 1441"/>
                  <a:gd name="T15" fmla="*/ 482 h 765"/>
                  <a:gd name="T16" fmla="*/ 243 w 1441"/>
                  <a:gd name="T17" fmla="*/ 388 h 765"/>
                  <a:gd name="T18" fmla="*/ 265 w 1441"/>
                  <a:gd name="T19" fmla="*/ 310 h 765"/>
                  <a:gd name="T20" fmla="*/ 282 w 1441"/>
                  <a:gd name="T21" fmla="*/ 233 h 765"/>
                  <a:gd name="T22" fmla="*/ 298 w 1441"/>
                  <a:gd name="T23" fmla="*/ 172 h 765"/>
                  <a:gd name="T24" fmla="*/ 315 w 1441"/>
                  <a:gd name="T25" fmla="*/ 116 h 765"/>
                  <a:gd name="T26" fmla="*/ 331 w 1441"/>
                  <a:gd name="T27" fmla="*/ 72 h 765"/>
                  <a:gd name="T28" fmla="*/ 353 w 1441"/>
                  <a:gd name="T29" fmla="*/ 33 h 765"/>
                  <a:gd name="T30" fmla="*/ 381 w 1441"/>
                  <a:gd name="T31" fmla="*/ 5 h 765"/>
                  <a:gd name="T32" fmla="*/ 414 w 1441"/>
                  <a:gd name="T33" fmla="*/ 11 h 765"/>
                  <a:gd name="T34" fmla="*/ 442 w 1441"/>
                  <a:gd name="T35" fmla="*/ 44 h 765"/>
                  <a:gd name="T36" fmla="*/ 464 w 1441"/>
                  <a:gd name="T37" fmla="*/ 77 h 765"/>
                  <a:gd name="T38" fmla="*/ 480 w 1441"/>
                  <a:gd name="T39" fmla="*/ 116 h 765"/>
                  <a:gd name="T40" fmla="*/ 497 w 1441"/>
                  <a:gd name="T41" fmla="*/ 160 h 765"/>
                  <a:gd name="T42" fmla="*/ 513 w 1441"/>
                  <a:gd name="T43" fmla="*/ 205 h 765"/>
                  <a:gd name="T44" fmla="*/ 536 w 1441"/>
                  <a:gd name="T45" fmla="*/ 255 h 765"/>
                  <a:gd name="T46" fmla="*/ 552 w 1441"/>
                  <a:gd name="T47" fmla="*/ 305 h 765"/>
                  <a:gd name="T48" fmla="*/ 569 w 1441"/>
                  <a:gd name="T49" fmla="*/ 355 h 765"/>
                  <a:gd name="T50" fmla="*/ 585 w 1441"/>
                  <a:gd name="T51" fmla="*/ 405 h 765"/>
                  <a:gd name="T52" fmla="*/ 602 w 1441"/>
                  <a:gd name="T53" fmla="*/ 449 h 765"/>
                  <a:gd name="T54" fmla="*/ 618 w 1441"/>
                  <a:gd name="T55" fmla="*/ 499 h 765"/>
                  <a:gd name="T56" fmla="*/ 635 w 1441"/>
                  <a:gd name="T57" fmla="*/ 543 h 765"/>
                  <a:gd name="T58" fmla="*/ 651 w 1441"/>
                  <a:gd name="T59" fmla="*/ 582 h 765"/>
                  <a:gd name="T60" fmla="*/ 674 w 1441"/>
                  <a:gd name="T61" fmla="*/ 621 h 765"/>
                  <a:gd name="T62" fmla="*/ 690 w 1441"/>
                  <a:gd name="T63" fmla="*/ 654 h 765"/>
                  <a:gd name="T64" fmla="*/ 712 w 1441"/>
                  <a:gd name="T65" fmla="*/ 688 h 765"/>
                  <a:gd name="T66" fmla="*/ 740 w 1441"/>
                  <a:gd name="T67" fmla="*/ 721 h 765"/>
                  <a:gd name="T68" fmla="*/ 773 w 1441"/>
                  <a:gd name="T69" fmla="*/ 749 h 765"/>
                  <a:gd name="T70" fmla="*/ 806 w 1441"/>
                  <a:gd name="T71" fmla="*/ 765 h 765"/>
                  <a:gd name="T72" fmla="*/ 839 w 1441"/>
                  <a:gd name="T73" fmla="*/ 765 h 765"/>
                  <a:gd name="T74" fmla="*/ 872 w 1441"/>
                  <a:gd name="T75" fmla="*/ 754 h 765"/>
                  <a:gd name="T76" fmla="*/ 905 w 1441"/>
                  <a:gd name="T77" fmla="*/ 743 h 765"/>
                  <a:gd name="T78" fmla="*/ 938 w 1441"/>
                  <a:gd name="T79" fmla="*/ 726 h 765"/>
                  <a:gd name="T80" fmla="*/ 972 w 1441"/>
                  <a:gd name="T81" fmla="*/ 704 h 765"/>
                  <a:gd name="T82" fmla="*/ 1005 w 1441"/>
                  <a:gd name="T83" fmla="*/ 688 h 765"/>
                  <a:gd name="T84" fmla="*/ 1038 w 1441"/>
                  <a:gd name="T85" fmla="*/ 671 h 765"/>
                  <a:gd name="T86" fmla="*/ 1071 w 1441"/>
                  <a:gd name="T87" fmla="*/ 660 h 765"/>
                  <a:gd name="T88" fmla="*/ 1104 w 1441"/>
                  <a:gd name="T89" fmla="*/ 649 h 765"/>
                  <a:gd name="T90" fmla="*/ 1137 w 1441"/>
                  <a:gd name="T91" fmla="*/ 643 h 765"/>
                  <a:gd name="T92" fmla="*/ 1170 w 1441"/>
                  <a:gd name="T93" fmla="*/ 643 h 765"/>
                  <a:gd name="T94" fmla="*/ 1203 w 1441"/>
                  <a:gd name="T95" fmla="*/ 649 h 765"/>
                  <a:gd name="T96" fmla="*/ 1237 w 1441"/>
                  <a:gd name="T97" fmla="*/ 654 h 765"/>
                  <a:gd name="T98" fmla="*/ 1270 w 1441"/>
                  <a:gd name="T99" fmla="*/ 660 h 765"/>
                  <a:gd name="T100" fmla="*/ 1303 w 1441"/>
                  <a:gd name="T101" fmla="*/ 665 h 765"/>
                  <a:gd name="T102" fmla="*/ 1336 w 1441"/>
                  <a:gd name="T103" fmla="*/ 676 h 765"/>
                  <a:gd name="T104" fmla="*/ 1369 w 1441"/>
                  <a:gd name="T105" fmla="*/ 682 h 765"/>
                  <a:gd name="T106" fmla="*/ 1402 w 1441"/>
                  <a:gd name="T107" fmla="*/ 693 h 765"/>
                  <a:gd name="T108" fmla="*/ 1435 w 1441"/>
                  <a:gd name="T109" fmla="*/ 699 h 76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441" h="765">
                    <a:moveTo>
                      <a:pt x="0" y="699"/>
                    </a:moveTo>
                    <a:lnTo>
                      <a:pt x="6" y="699"/>
                    </a:lnTo>
                    <a:lnTo>
                      <a:pt x="11" y="699"/>
                    </a:lnTo>
                    <a:lnTo>
                      <a:pt x="17" y="699"/>
                    </a:lnTo>
                    <a:lnTo>
                      <a:pt x="22" y="699"/>
                    </a:lnTo>
                    <a:lnTo>
                      <a:pt x="28" y="699"/>
                    </a:lnTo>
                    <a:lnTo>
                      <a:pt x="33" y="699"/>
                    </a:lnTo>
                    <a:lnTo>
                      <a:pt x="39" y="699"/>
                    </a:lnTo>
                    <a:lnTo>
                      <a:pt x="44" y="699"/>
                    </a:lnTo>
                    <a:lnTo>
                      <a:pt x="50" y="699"/>
                    </a:lnTo>
                    <a:lnTo>
                      <a:pt x="55" y="699"/>
                    </a:lnTo>
                    <a:lnTo>
                      <a:pt x="61" y="699"/>
                    </a:lnTo>
                    <a:lnTo>
                      <a:pt x="66" y="699"/>
                    </a:lnTo>
                    <a:lnTo>
                      <a:pt x="72" y="699"/>
                    </a:lnTo>
                    <a:lnTo>
                      <a:pt x="77" y="699"/>
                    </a:lnTo>
                    <a:lnTo>
                      <a:pt x="83" y="699"/>
                    </a:lnTo>
                    <a:lnTo>
                      <a:pt x="88" y="699"/>
                    </a:lnTo>
                    <a:lnTo>
                      <a:pt x="94" y="699"/>
                    </a:lnTo>
                    <a:lnTo>
                      <a:pt x="99" y="699"/>
                    </a:lnTo>
                    <a:lnTo>
                      <a:pt x="105" y="699"/>
                    </a:lnTo>
                    <a:lnTo>
                      <a:pt x="110" y="699"/>
                    </a:lnTo>
                    <a:lnTo>
                      <a:pt x="116" y="699"/>
                    </a:lnTo>
                    <a:lnTo>
                      <a:pt x="122" y="699"/>
                    </a:lnTo>
                    <a:lnTo>
                      <a:pt x="127" y="699"/>
                    </a:lnTo>
                    <a:lnTo>
                      <a:pt x="133" y="699"/>
                    </a:lnTo>
                    <a:lnTo>
                      <a:pt x="138" y="699"/>
                    </a:lnTo>
                    <a:lnTo>
                      <a:pt x="144" y="699"/>
                    </a:lnTo>
                    <a:lnTo>
                      <a:pt x="149" y="699"/>
                    </a:lnTo>
                    <a:lnTo>
                      <a:pt x="155" y="699"/>
                    </a:lnTo>
                    <a:lnTo>
                      <a:pt x="160" y="699"/>
                    </a:lnTo>
                    <a:lnTo>
                      <a:pt x="166" y="699"/>
                    </a:lnTo>
                    <a:lnTo>
                      <a:pt x="171" y="699"/>
                    </a:lnTo>
                    <a:lnTo>
                      <a:pt x="177" y="699"/>
                    </a:lnTo>
                    <a:lnTo>
                      <a:pt x="182" y="699"/>
                    </a:lnTo>
                    <a:lnTo>
                      <a:pt x="188" y="699"/>
                    </a:lnTo>
                    <a:lnTo>
                      <a:pt x="193" y="699"/>
                    </a:lnTo>
                    <a:lnTo>
                      <a:pt x="193" y="682"/>
                    </a:lnTo>
                    <a:lnTo>
                      <a:pt x="199" y="660"/>
                    </a:lnTo>
                    <a:lnTo>
                      <a:pt x="204" y="643"/>
                    </a:lnTo>
                    <a:lnTo>
                      <a:pt x="204" y="621"/>
                    </a:lnTo>
                    <a:lnTo>
                      <a:pt x="210" y="604"/>
                    </a:lnTo>
                    <a:lnTo>
                      <a:pt x="210" y="588"/>
                    </a:lnTo>
                    <a:lnTo>
                      <a:pt x="215" y="566"/>
                    </a:lnTo>
                    <a:lnTo>
                      <a:pt x="215" y="549"/>
                    </a:lnTo>
                    <a:lnTo>
                      <a:pt x="221" y="532"/>
                    </a:lnTo>
                    <a:lnTo>
                      <a:pt x="221" y="516"/>
                    </a:lnTo>
                    <a:lnTo>
                      <a:pt x="226" y="499"/>
                    </a:lnTo>
                    <a:lnTo>
                      <a:pt x="226" y="482"/>
                    </a:lnTo>
                    <a:lnTo>
                      <a:pt x="232" y="466"/>
                    </a:lnTo>
                    <a:lnTo>
                      <a:pt x="232" y="449"/>
                    </a:lnTo>
                    <a:lnTo>
                      <a:pt x="237" y="432"/>
                    </a:lnTo>
                    <a:lnTo>
                      <a:pt x="237" y="421"/>
                    </a:lnTo>
                    <a:lnTo>
                      <a:pt x="243" y="405"/>
                    </a:lnTo>
                    <a:lnTo>
                      <a:pt x="243" y="388"/>
                    </a:lnTo>
                    <a:lnTo>
                      <a:pt x="248" y="377"/>
                    </a:lnTo>
                    <a:lnTo>
                      <a:pt x="248" y="360"/>
                    </a:lnTo>
                    <a:lnTo>
                      <a:pt x="254" y="349"/>
                    </a:lnTo>
                    <a:lnTo>
                      <a:pt x="254" y="332"/>
                    </a:lnTo>
                    <a:lnTo>
                      <a:pt x="260" y="321"/>
                    </a:lnTo>
                    <a:lnTo>
                      <a:pt x="265" y="310"/>
                    </a:lnTo>
                    <a:lnTo>
                      <a:pt x="265" y="294"/>
                    </a:lnTo>
                    <a:lnTo>
                      <a:pt x="271" y="283"/>
                    </a:lnTo>
                    <a:lnTo>
                      <a:pt x="271" y="271"/>
                    </a:lnTo>
                    <a:lnTo>
                      <a:pt x="276" y="260"/>
                    </a:lnTo>
                    <a:lnTo>
                      <a:pt x="276" y="244"/>
                    </a:lnTo>
                    <a:lnTo>
                      <a:pt x="282" y="233"/>
                    </a:lnTo>
                    <a:lnTo>
                      <a:pt x="282" y="221"/>
                    </a:lnTo>
                    <a:lnTo>
                      <a:pt x="287" y="210"/>
                    </a:lnTo>
                    <a:lnTo>
                      <a:pt x="287" y="199"/>
                    </a:lnTo>
                    <a:lnTo>
                      <a:pt x="293" y="188"/>
                    </a:lnTo>
                    <a:lnTo>
                      <a:pt x="293" y="177"/>
                    </a:lnTo>
                    <a:lnTo>
                      <a:pt x="298" y="172"/>
                    </a:lnTo>
                    <a:lnTo>
                      <a:pt x="298" y="160"/>
                    </a:lnTo>
                    <a:lnTo>
                      <a:pt x="304" y="149"/>
                    </a:lnTo>
                    <a:lnTo>
                      <a:pt x="304" y="138"/>
                    </a:lnTo>
                    <a:lnTo>
                      <a:pt x="309" y="133"/>
                    </a:lnTo>
                    <a:lnTo>
                      <a:pt x="309" y="122"/>
                    </a:lnTo>
                    <a:lnTo>
                      <a:pt x="315" y="116"/>
                    </a:lnTo>
                    <a:lnTo>
                      <a:pt x="315" y="105"/>
                    </a:lnTo>
                    <a:lnTo>
                      <a:pt x="320" y="99"/>
                    </a:lnTo>
                    <a:lnTo>
                      <a:pt x="320" y="88"/>
                    </a:lnTo>
                    <a:lnTo>
                      <a:pt x="326" y="83"/>
                    </a:lnTo>
                    <a:lnTo>
                      <a:pt x="331" y="77"/>
                    </a:lnTo>
                    <a:lnTo>
                      <a:pt x="331" y="72"/>
                    </a:lnTo>
                    <a:lnTo>
                      <a:pt x="337" y="61"/>
                    </a:lnTo>
                    <a:lnTo>
                      <a:pt x="337" y="55"/>
                    </a:lnTo>
                    <a:lnTo>
                      <a:pt x="342" y="49"/>
                    </a:lnTo>
                    <a:lnTo>
                      <a:pt x="342" y="44"/>
                    </a:lnTo>
                    <a:lnTo>
                      <a:pt x="348" y="38"/>
                    </a:lnTo>
                    <a:lnTo>
                      <a:pt x="353" y="33"/>
                    </a:lnTo>
                    <a:lnTo>
                      <a:pt x="353" y="27"/>
                    </a:lnTo>
                    <a:lnTo>
                      <a:pt x="359" y="22"/>
                    </a:lnTo>
                    <a:lnTo>
                      <a:pt x="364" y="16"/>
                    </a:lnTo>
                    <a:lnTo>
                      <a:pt x="370" y="11"/>
                    </a:lnTo>
                    <a:lnTo>
                      <a:pt x="375" y="5"/>
                    </a:lnTo>
                    <a:lnTo>
                      <a:pt x="381" y="5"/>
                    </a:lnTo>
                    <a:lnTo>
                      <a:pt x="386" y="5"/>
                    </a:lnTo>
                    <a:lnTo>
                      <a:pt x="392" y="0"/>
                    </a:lnTo>
                    <a:lnTo>
                      <a:pt x="398" y="5"/>
                    </a:lnTo>
                    <a:lnTo>
                      <a:pt x="403" y="5"/>
                    </a:lnTo>
                    <a:lnTo>
                      <a:pt x="409" y="5"/>
                    </a:lnTo>
                    <a:lnTo>
                      <a:pt x="414" y="11"/>
                    </a:lnTo>
                    <a:lnTo>
                      <a:pt x="420" y="16"/>
                    </a:lnTo>
                    <a:lnTo>
                      <a:pt x="425" y="22"/>
                    </a:lnTo>
                    <a:lnTo>
                      <a:pt x="431" y="27"/>
                    </a:lnTo>
                    <a:lnTo>
                      <a:pt x="436" y="33"/>
                    </a:lnTo>
                    <a:lnTo>
                      <a:pt x="442" y="38"/>
                    </a:lnTo>
                    <a:lnTo>
                      <a:pt x="442" y="44"/>
                    </a:lnTo>
                    <a:lnTo>
                      <a:pt x="447" y="49"/>
                    </a:lnTo>
                    <a:lnTo>
                      <a:pt x="453" y="55"/>
                    </a:lnTo>
                    <a:lnTo>
                      <a:pt x="453" y="61"/>
                    </a:lnTo>
                    <a:lnTo>
                      <a:pt x="458" y="66"/>
                    </a:lnTo>
                    <a:lnTo>
                      <a:pt x="464" y="72"/>
                    </a:lnTo>
                    <a:lnTo>
                      <a:pt x="464" y="77"/>
                    </a:lnTo>
                    <a:lnTo>
                      <a:pt x="469" y="83"/>
                    </a:lnTo>
                    <a:lnTo>
                      <a:pt x="469" y="88"/>
                    </a:lnTo>
                    <a:lnTo>
                      <a:pt x="475" y="99"/>
                    </a:lnTo>
                    <a:lnTo>
                      <a:pt x="475" y="105"/>
                    </a:lnTo>
                    <a:lnTo>
                      <a:pt x="480" y="110"/>
                    </a:lnTo>
                    <a:lnTo>
                      <a:pt x="480" y="116"/>
                    </a:lnTo>
                    <a:lnTo>
                      <a:pt x="486" y="122"/>
                    </a:lnTo>
                    <a:lnTo>
                      <a:pt x="486" y="127"/>
                    </a:lnTo>
                    <a:lnTo>
                      <a:pt x="491" y="138"/>
                    </a:lnTo>
                    <a:lnTo>
                      <a:pt x="491" y="144"/>
                    </a:lnTo>
                    <a:lnTo>
                      <a:pt x="497" y="149"/>
                    </a:lnTo>
                    <a:lnTo>
                      <a:pt x="497" y="160"/>
                    </a:lnTo>
                    <a:lnTo>
                      <a:pt x="502" y="166"/>
                    </a:lnTo>
                    <a:lnTo>
                      <a:pt x="502" y="172"/>
                    </a:lnTo>
                    <a:lnTo>
                      <a:pt x="508" y="183"/>
                    </a:lnTo>
                    <a:lnTo>
                      <a:pt x="508" y="188"/>
                    </a:lnTo>
                    <a:lnTo>
                      <a:pt x="513" y="194"/>
                    </a:lnTo>
                    <a:lnTo>
                      <a:pt x="513" y="205"/>
                    </a:lnTo>
                    <a:lnTo>
                      <a:pt x="519" y="210"/>
                    </a:lnTo>
                    <a:lnTo>
                      <a:pt x="519" y="221"/>
                    </a:lnTo>
                    <a:lnTo>
                      <a:pt x="524" y="227"/>
                    </a:lnTo>
                    <a:lnTo>
                      <a:pt x="530" y="238"/>
                    </a:lnTo>
                    <a:lnTo>
                      <a:pt x="530" y="244"/>
                    </a:lnTo>
                    <a:lnTo>
                      <a:pt x="536" y="255"/>
                    </a:lnTo>
                    <a:lnTo>
                      <a:pt x="536" y="260"/>
                    </a:lnTo>
                    <a:lnTo>
                      <a:pt x="541" y="271"/>
                    </a:lnTo>
                    <a:lnTo>
                      <a:pt x="541" y="277"/>
                    </a:lnTo>
                    <a:lnTo>
                      <a:pt x="547" y="288"/>
                    </a:lnTo>
                    <a:lnTo>
                      <a:pt x="547" y="294"/>
                    </a:lnTo>
                    <a:lnTo>
                      <a:pt x="552" y="305"/>
                    </a:lnTo>
                    <a:lnTo>
                      <a:pt x="552" y="310"/>
                    </a:lnTo>
                    <a:lnTo>
                      <a:pt x="558" y="321"/>
                    </a:lnTo>
                    <a:lnTo>
                      <a:pt x="558" y="327"/>
                    </a:lnTo>
                    <a:lnTo>
                      <a:pt x="563" y="338"/>
                    </a:lnTo>
                    <a:lnTo>
                      <a:pt x="563" y="344"/>
                    </a:lnTo>
                    <a:lnTo>
                      <a:pt x="569" y="355"/>
                    </a:lnTo>
                    <a:lnTo>
                      <a:pt x="569" y="360"/>
                    </a:lnTo>
                    <a:lnTo>
                      <a:pt x="574" y="371"/>
                    </a:lnTo>
                    <a:lnTo>
                      <a:pt x="574" y="377"/>
                    </a:lnTo>
                    <a:lnTo>
                      <a:pt x="580" y="388"/>
                    </a:lnTo>
                    <a:lnTo>
                      <a:pt x="580" y="393"/>
                    </a:lnTo>
                    <a:lnTo>
                      <a:pt x="585" y="405"/>
                    </a:lnTo>
                    <a:lnTo>
                      <a:pt x="585" y="410"/>
                    </a:lnTo>
                    <a:lnTo>
                      <a:pt x="591" y="421"/>
                    </a:lnTo>
                    <a:lnTo>
                      <a:pt x="596" y="427"/>
                    </a:lnTo>
                    <a:lnTo>
                      <a:pt x="596" y="438"/>
                    </a:lnTo>
                    <a:lnTo>
                      <a:pt x="602" y="443"/>
                    </a:lnTo>
                    <a:lnTo>
                      <a:pt x="602" y="449"/>
                    </a:lnTo>
                    <a:lnTo>
                      <a:pt x="607" y="460"/>
                    </a:lnTo>
                    <a:lnTo>
                      <a:pt x="607" y="466"/>
                    </a:lnTo>
                    <a:lnTo>
                      <a:pt x="613" y="477"/>
                    </a:lnTo>
                    <a:lnTo>
                      <a:pt x="613" y="482"/>
                    </a:lnTo>
                    <a:lnTo>
                      <a:pt x="618" y="488"/>
                    </a:lnTo>
                    <a:lnTo>
                      <a:pt x="618" y="499"/>
                    </a:lnTo>
                    <a:lnTo>
                      <a:pt x="624" y="504"/>
                    </a:lnTo>
                    <a:lnTo>
                      <a:pt x="624" y="510"/>
                    </a:lnTo>
                    <a:lnTo>
                      <a:pt x="629" y="521"/>
                    </a:lnTo>
                    <a:lnTo>
                      <a:pt x="629" y="527"/>
                    </a:lnTo>
                    <a:lnTo>
                      <a:pt x="635" y="532"/>
                    </a:lnTo>
                    <a:lnTo>
                      <a:pt x="635" y="543"/>
                    </a:lnTo>
                    <a:lnTo>
                      <a:pt x="640" y="549"/>
                    </a:lnTo>
                    <a:lnTo>
                      <a:pt x="640" y="554"/>
                    </a:lnTo>
                    <a:lnTo>
                      <a:pt x="646" y="560"/>
                    </a:lnTo>
                    <a:lnTo>
                      <a:pt x="646" y="571"/>
                    </a:lnTo>
                    <a:lnTo>
                      <a:pt x="651" y="577"/>
                    </a:lnTo>
                    <a:lnTo>
                      <a:pt x="651" y="582"/>
                    </a:lnTo>
                    <a:lnTo>
                      <a:pt x="657" y="588"/>
                    </a:lnTo>
                    <a:lnTo>
                      <a:pt x="662" y="593"/>
                    </a:lnTo>
                    <a:lnTo>
                      <a:pt x="662" y="599"/>
                    </a:lnTo>
                    <a:lnTo>
                      <a:pt x="668" y="604"/>
                    </a:lnTo>
                    <a:lnTo>
                      <a:pt x="668" y="610"/>
                    </a:lnTo>
                    <a:lnTo>
                      <a:pt x="674" y="621"/>
                    </a:lnTo>
                    <a:lnTo>
                      <a:pt x="674" y="627"/>
                    </a:lnTo>
                    <a:lnTo>
                      <a:pt x="679" y="632"/>
                    </a:lnTo>
                    <a:lnTo>
                      <a:pt x="679" y="638"/>
                    </a:lnTo>
                    <a:lnTo>
                      <a:pt x="685" y="643"/>
                    </a:lnTo>
                    <a:lnTo>
                      <a:pt x="690" y="649"/>
                    </a:lnTo>
                    <a:lnTo>
                      <a:pt x="690" y="654"/>
                    </a:lnTo>
                    <a:lnTo>
                      <a:pt x="696" y="660"/>
                    </a:lnTo>
                    <a:lnTo>
                      <a:pt x="696" y="665"/>
                    </a:lnTo>
                    <a:lnTo>
                      <a:pt x="701" y="671"/>
                    </a:lnTo>
                    <a:lnTo>
                      <a:pt x="701" y="676"/>
                    </a:lnTo>
                    <a:lnTo>
                      <a:pt x="707" y="682"/>
                    </a:lnTo>
                    <a:lnTo>
                      <a:pt x="712" y="688"/>
                    </a:lnTo>
                    <a:lnTo>
                      <a:pt x="712" y="693"/>
                    </a:lnTo>
                    <a:lnTo>
                      <a:pt x="718" y="699"/>
                    </a:lnTo>
                    <a:lnTo>
                      <a:pt x="723" y="704"/>
                    </a:lnTo>
                    <a:lnTo>
                      <a:pt x="729" y="710"/>
                    </a:lnTo>
                    <a:lnTo>
                      <a:pt x="734" y="715"/>
                    </a:lnTo>
                    <a:lnTo>
                      <a:pt x="740" y="721"/>
                    </a:lnTo>
                    <a:lnTo>
                      <a:pt x="745" y="726"/>
                    </a:lnTo>
                    <a:lnTo>
                      <a:pt x="751" y="732"/>
                    </a:lnTo>
                    <a:lnTo>
                      <a:pt x="756" y="738"/>
                    </a:lnTo>
                    <a:lnTo>
                      <a:pt x="762" y="743"/>
                    </a:lnTo>
                    <a:lnTo>
                      <a:pt x="767" y="749"/>
                    </a:lnTo>
                    <a:lnTo>
                      <a:pt x="773" y="749"/>
                    </a:lnTo>
                    <a:lnTo>
                      <a:pt x="778" y="754"/>
                    </a:lnTo>
                    <a:lnTo>
                      <a:pt x="784" y="754"/>
                    </a:lnTo>
                    <a:lnTo>
                      <a:pt x="789" y="760"/>
                    </a:lnTo>
                    <a:lnTo>
                      <a:pt x="795" y="760"/>
                    </a:lnTo>
                    <a:lnTo>
                      <a:pt x="800" y="760"/>
                    </a:lnTo>
                    <a:lnTo>
                      <a:pt x="806" y="765"/>
                    </a:lnTo>
                    <a:lnTo>
                      <a:pt x="812" y="765"/>
                    </a:lnTo>
                    <a:lnTo>
                      <a:pt x="817" y="765"/>
                    </a:lnTo>
                    <a:lnTo>
                      <a:pt x="823" y="765"/>
                    </a:lnTo>
                    <a:lnTo>
                      <a:pt x="828" y="765"/>
                    </a:lnTo>
                    <a:lnTo>
                      <a:pt x="834" y="765"/>
                    </a:lnTo>
                    <a:lnTo>
                      <a:pt x="839" y="765"/>
                    </a:lnTo>
                    <a:lnTo>
                      <a:pt x="845" y="765"/>
                    </a:lnTo>
                    <a:lnTo>
                      <a:pt x="850" y="765"/>
                    </a:lnTo>
                    <a:lnTo>
                      <a:pt x="856" y="760"/>
                    </a:lnTo>
                    <a:lnTo>
                      <a:pt x="861" y="760"/>
                    </a:lnTo>
                    <a:lnTo>
                      <a:pt x="867" y="760"/>
                    </a:lnTo>
                    <a:lnTo>
                      <a:pt x="872" y="754"/>
                    </a:lnTo>
                    <a:lnTo>
                      <a:pt x="878" y="754"/>
                    </a:lnTo>
                    <a:lnTo>
                      <a:pt x="883" y="754"/>
                    </a:lnTo>
                    <a:lnTo>
                      <a:pt x="889" y="749"/>
                    </a:lnTo>
                    <a:lnTo>
                      <a:pt x="894" y="749"/>
                    </a:lnTo>
                    <a:lnTo>
                      <a:pt x="900" y="743"/>
                    </a:lnTo>
                    <a:lnTo>
                      <a:pt x="905" y="743"/>
                    </a:lnTo>
                    <a:lnTo>
                      <a:pt x="911" y="738"/>
                    </a:lnTo>
                    <a:lnTo>
                      <a:pt x="916" y="738"/>
                    </a:lnTo>
                    <a:lnTo>
                      <a:pt x="922" y="732"/>
                    </a:lnTo>
                    <a:lnTo>
                      <a:pt x="927" y="732"/>
                    </a:lnTo>
                    <a:lnTo>
                      <a:pt x="933" y="726"/>
                    </a:lnTo>
                    <a:lnTo>
                      <a:pt x="938" y="726"/>
                    </a:lnTo>
                    <a:lnTo>
                      <a:pt x="944" y="721"/>
                    </a:lnTo>
                    <a:lnTo>
                      <a:pt x="950" y="721"/>
                    </a:lnTo>
                    <a:lnTo>
                      <a:pt x="955" y="715"/>
                    </a:lnTo>
                    <a:lnTo>
                      <a:pt x="961" y="710"/>
                    </a:lnTo>
                    <a:lnTo>
                      <a:pt x="966" y="710"/>
                    </a:lnTo>
                    <a:lnTo>
                      <a:pt x="972" y="704"/>
                    </a:lnTo>
                    <a:lnTo>
                      <a:pt x="977" y="704"/>
                    </a:lnTo>
                    <a:lnTo>
                      <a:pt x="983" y="699"/>
                    </a:lnTo>
                    <a:lnTo>
                      <a:pt x="988" y="699"/>
                    </a:lnTo>
                    <a:lnTo>
                      <a:pt x="994" y="693"/>
                    </a:lnTo>
                    <a:lnTo>
                      <a:pt x="999" y="693"/>
                    </a:lnTo>
                    <a:lnTo>
                      <a:pt x="1005" y="688"/>
                    </a:lnTo>
                    <a:lnTo>
                      <a:pt x="1010" y="688"/>
                    </a:lnTo>
                    <a:lnTo>
                      <a:pt x="1016" y="682"/>
                    </a:lnTo>
                    <a:lnTo>
                      <a:pt x="1021" y="676"/>
                    </a:lnTo>
                    <a:lnTo>
                      <a:pt x="1027" y="676"/>
                    </a:lnTo>
                    <a:lnTo>
                      <a:pt x="1032" y="676"/>
                    </a:lnTo>
                    <a:lnTo>
                      <a:pt x="1038" y="671"/>
                    </a:lnTo>
                    <a:lnTo>
                      <a:pt x="1043" y="671"/>
                    </a:lnTo>
                    <a:lnTo>
                      <a:pt x="1049" y="665"/>
                    </a:lnTo>
                    <a:lnTo>
                      <a:pt x="1054" y="665"/>
                    </a:lnTo>
                    <a:lnTo>
                      <a:pt x="1060" y="665"/>
                    </a:lnTo>
                    <a:lnTo>
                      <a:pt x="1065" y="660"/>
                    </a:lnTo>
                    <a:lnTo>
                      <a:pt x="1071" y="660"/>
                    </a:lnTo>
                    <a:lnTo>
                      <a:pt x="1076" y="660"/>
                    </a:lnTo>
                    <a:lnTo>
                      <a:pt x="1082" y="654"/>
                    </a:lnTo>
                    <a:lnTo>
                      <a:pt x="1088" y="654"/>
                    </a:lnTo>
                    <a:lnTo>
                      <a:pt x="1093" y="654"/>
                    </a:lnTo>
                    <a:lnTo>
                      <a:pt x="1099" y="649"/>
                    </a:lnTo>
                    <a:lnTo>
                      <a:pt x="1104" y="649"/>
                    </a:lnTo>
                    <a:lnTo>
                      <a:pt x="1110" y="649"/>
                    </a:lnTo>
                    <a:lnTo>
                      <a:pt x="1115" y="649"/>
                    </a:lnTo>
                    <a:lnTo>
                      <a:pt x="1121" y="649"/>
                    </a:lnTo>
                    <a:lnTo>
                      <a:pt x="1126" y="649"/>
                    </a:lnTo>
                    <a:lnTo>
                      <a:pt x="1132" y="649"/>
                    </a:lnTo>
                    <a:lnTo>
                      <a:pt x="1137" y="643"/>
                    </a:lnTo>
                    <a:lnTo>
                      <a:pt x="1143" y="643"/>
                    </a:lnTo>
                    <a:lnTo>
                      <a:pt x="1148" y="643"/>
                    </a:lnTo>
                    <a:lnTo>
                      <a:pt x="1154" y="643"/>
                    </a:lnTo>
                    <a:lnTo>
                      <a:pt x="1159" y="643"/>
                    </a:lnTo>
                    <a:lnTo>
                      <a:pt x="1165" y="643"/>
                    </a:lnTo>
                    <a:lnTo>
                      <a:pt x="1170" y="643"/>
                    </a:lnTo>
                    <a:lnTo>
                      <a:pt x="1176" y="643"/>
                    </a:lnTo>
                    <a:lnTo>
                      <a:pt x="1181" y="643"/>
                    </a:lnTo>
                    <a:lnTo>
                      <a:pt x="1187" y="643"/>
                    </a:lnTo>
                    <a:lnTo>
                      <a:pt x="1192" y="649"/>
                    </a:lnTo>
                    <a:lnTo>
                      <a:pt x="1198" y="649"/>
                    </a:lnTo>
                    <a:lnTo>
                      <a:pt x="1203" y="649"/>
                    </a:lnTo>
                    <a:lnTo>
                      <a:pt x="1209" y="649"/>
                    </a:lnTo>
                    <a:lnTo>
                      <a:pt x="1214" y="649"/>
                    </a:lnTo>
                    <a:lnTo>
                      <a:pt x="1220" y="649"/>
                    </a:lnTo>
                    <a:lnTo>
                      <a:pt x="1226" y="649"/>
                    </a:lnTo>
                    <a:lnTo>
                      <a:pt x="1231" y="654"/>
                    </a:lnTo>
                    <a:lnTo>
                      <a:pt x="1237" y="654"/>
                    </a:lnTo>
                    <a:lnTo>
                      <a:pt x="1242" y="654"/>
                    </a:lnTo>
                    <a:lnTo>
                      <a:pt x="1248" y="654"/>
                    </a:lnTo>
                    <a:lnTo>
                      <a:pt x="1253" y="654"/>
                    </a:lnTo>
                    <a:lnTo>
                      <a:pt x="1259" y="654"/>
                    </a:lnTo>
                    <a:lnTo>
                      <a:pt x="1264" y="660"/>
                    </a:lnTo>
                    <a:lnTo>
                      <a:pt x="1270" y="660"/>
                    </a:lnTo>
                    <a:lnTo>
                      <a:pt x="1275" y="660"/>
                    </a:lnTo>
                    <a:lnTo>
                      <a:pt x="1281" y="660"/>
                    </a:lnTo>
                    <a:lnTo>
                      <a:pt x="1286" y="665"/>
                    </a:lnTo>
                    <a:lnTo>
                      <a:pt x="1292" y="665"/>
                    </a:lnTo>
                    <a:lnTo>
                      <a:pt x="1297" y="665"/>
                    </a:lnTo>
                    <a:lnTo>
                      <a:pt x="1303" y="665"/>
                    </a:lnTo>
                    <a:lnTo>
                      <a:pt x="1308" y="671"/>
                    </a:lnTo>
                    <a:lnTo>
                      <a:pt x="1314" y="671"/>
                    </a:lnTo>
                    <a:lnTo>
                      <a:pt x="1319" y="671"/>
                    </a:lnTo>
                    <a:lnTo>
                      <a:pt x="1325" y="671"/>
                    </a:lnTo>
                    <a:lnTo>
                      <a:pt x="1330" y="676"/>
                    </a:lnTo>
                    <a:lnTo>
                      <a:pt x="1336" y="676"/>
                    </a:lnTo>
                    <a:lnTo>
                      <a:pt x="1341" y="676"/>
                    </a:lnTo>
                    <a:lnTo>
                      <a:pt x="1347" y="676"/>
                    </a:lnTo>
                    <a:lnTo>
                      <a:pt x="1352" y="682"/>
                    </a:lnTo>
                    <a:lnTo>
                      <a:pt x="1358" y="682"/>
                    </a:lnTo>
                    <a:lnTo>
                      <a:pt x="1364" y="682"/>
                    </a:lnTo>
                    <a:lnTo>
                      <a:pt x="1369" y="682"/>
                    </a:lnTo>
                    <a:lnTo>
                      <a:pt x="1375" y="682"/>
                    </a:lnTo>
                    <a:lnTo>
                      <a:pt x="1380" y="688"/>
                    </a:lnTo>
                    <a:lnTo>
                      <a:pt x="1386" y="688"/>
                    </a:lnTo>
                    <a:lnTo>
                      <a:pt x="1391" y="688"/>
                    </a:lnTo>
                    <a:lnTo>
                      <a:pt x="1397" y="688"/>
                    </a:lnTo>
                    <a:lnTo>
                      <a:pt x="1402" y="693"/>
                    </a:lnTo>
                    <a:lnTo>
                      <a:pt x="1408" y="693"/>
                    </a:lnTo>
                    <a:lnTo>
                      <a:pt x="1413" y="693"/>
                    </a:lnTo>
                    <a:lnTo>
                      <a:pt x="1419" y="693"/>
                    </a:lnTo>
                    <a:lnTo>
                      <a:pt x="1424" y="693"/>
                    </a:lnTo>
                    <a:lnTo>
                      <a:pt x="1430" y="699"/>
                    </a:lnTo>
                    <a:lnTo>
                      <a:pt x="1435" y="699"/>
                    </a:lnTo>
                    <a:lnTo>
                      <a:pt x="1441" y="699"/>
                    </a:lnTo>
                  </a:path>
                </a:pathLst>
              </a:custGeom>
              <a:noFill/>
              <a:ln w="1905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02" name="Freeform 119"/>
              <p:cNvSpPr>
                <a:spLocks/>
              </p:cNvSpPr>
              <p:nvPr/>
            </p:nvSpPr>
            <p:spPr bwMode="auto">
              <a:xfrm>
                <a:off x="1150" y="1743"/>
                <a:ext cx="1441" cy="1"/>
              </a:xfrm>
              <a:custGeom>
                <a:avLst/>
                <a:gdLst>
                  <a:gd name="T0" fmla="*/ 22 w 1441"/>
                  <a:gd name="T1" fmla="*/ 0 h 1"/>
                  <a:gd name="T2" fmla="*/ 50 w 1441"/>
                  <a:gd name="T3" fmla="*/ 0 h 1"/>
                  <a:gd name="T4" fmla="*/ 77 w 1441"/>
                  <a:gd name="T5" fmla="*/ 0 h 1"/>
                  <a:gd name="T6" fmla="*/ 105 w 1441"/>
                  <a:gd name="T7" fmla="*/ 0 h 1"/>
                  <a:gd name="T8" fmla="*/ 133 w 1441"/>
                  <a:gd name="T9" fmla="*/ 0 h 1"/>
                  <a:gd name="T10" fmla="*/ 160 w 1441"/>
                  <a:gd name="T11" fmla="*/ 0 h 1"/>
                  <a:gd name="T12" fmla="*/ 188 w 1441"/>
                  <a:gd name="T13" fmla="*/ 0 h 1"/>
                  <a:gd name="T14" fmla="*/ 215 w 1441"/>
                  <a:gd name="T15" fmla="*/ 0 h 1"/>
                  <a:gd name="T16" fmla="*/ 243 w 1441"/>
                  <a:gd name="T17" fmla="*/ 0 h 1"/>
                  <a:gd name="T18" fmla="*/ 271 w 1441"/>
                  <a:gd name="T19" fmla="*/ 0 h 1"/>
                  <a:gd name="T20" fmla="*/ 298 w 1441"/>
                  <a:gd name="T21" fmla="*/ 0 h 1"/>
                  <a:gd name="T22" fmla="*/ 326 w 1441"/>
                  <a:gd name="T23" fmla="*/ 0 h 1"/>
                  <a:gd name="T24" fmla="*/ 353 w 1441"/>
                  <a:gd name="T25" fmla="*/ 0 h 1"/>
                  <a:gd name="T26" fmla="*/ 381 w 1441"/>
                  <a:gd name="T27" fmla="*/ 0 h 1"/>
                  <a:gd name="T28" fmla="*/ 409 w 1441"/>
                  <a:gd name="T29" fmla="*/ 0 h 1"/>
                  <a:gd name="T30" fmla="*/ 436 w 1441"/>
                  <a:gd name="T31" fmla="*/ 0 h 1"/>
                  <a:gd name="T32" fmla="*/ 464 w 1441"/>
                  <a:gd name="T33" fmla="*/ 0 h 1"/>
                  <a:gd name="T34" fmla="*/ 491 w 1441"/>
                  <a:gd name="T35" fmla="*/ 0 h 1"/>
                  <a:gd name="T36" fmla="*/ 519 w 1441"/>
                  <a:gd name="T37" fmla="*/ 0 h 1"/>
                  <a:gd name="T38" fmla="*/ 547 w 1441"/>
                  <a:gd name="T39" fmla="*/ 0 h 1"/>
                  <a:gd name="T40" fmla="*/ 574 w 1441"/>
                  <a:gd name="T41" fmla="*/ 0 h 1"/>
                  <a:gd name="T42" fmla="*/ 602 w 1441"/>
                  <a:gd name="T43" fmla="*/ 0 h 1"/>
                  <a:gd name="T44" fmla="*/ 629 w 1441"/>
                  <a:gd name="T45" fmla="*/ 0 h 1"/>
                  <a:gd name="T46" fmla="*/ 657 w 1441"/>
                  <a:gd name="T47" fmla="*/ 0 h 1"/>
                  <a:gd name="T48" fmla="*/ 685 w 1441"/>
                  <a:gd name="T49" fmla="*/ 0 h 1"/>
                  <a:gd name="T50" fmla="*/ 712 w 1441"/>
                  <a:gd name="T51" fmla="*/ 0 h 1"/>
                  <a:gd name="T52" fmla="*/ 740 w 1441"/>
                  <a:gd name="T53" fmla="*/ 0 h 1"/>
                  <a:gd name="T54" fmla="*/ 767 w 1441"/>
                  <a:gd name="T55" fmla="*/ 0 h 1"/>
                  <a:gd name="T56" fmla="*/ 795 w 1441"/>
                  <a:gd name="T57" fmla="*/ 0 h 1"/>
                  <a:gd name="T58" fmla="*/ 823 w 1441"/>
                  <a:gd name="T59" fmla="*/ 0 h 1"/>
                  <a:gd name="T60" fmla="*/ 850 w 1441"/>
                  <a:gd name="T61" fmla="*/ 0 h 1"/>
                  <a:gd name="T62" fmla="*/ 878 w 1441"/>
                  <a:gd name="T63" fmla="*/ 0 h 1"/>
                  <a:gd name="T64" fmla="*/ 905 w 1441"/>
                  <a:gd name="T65" fmla="*/ 0 h 1"/>
                  <a:gd name="T66" fmla="*/ 933 w 1441"/>
                  <a:gd name="T67" fmla="*/ 0 h 1"/>
                  <a:gd name="T68" fmla="*/ 961 w 1441"/>
                  <a:gd name="T69" fmla="*/ 0 h 1"/>
                  <a:gd name="T70" fmla="*/ 988 w 1441"/>
                  <a:gd name="T71" fmla="*/ 0 h 1"/>
                  <a:gd name="T72" fmla="*/ 1016 w 1441"/>
                  <a:gd name="T73" fmla="*/ 0 h 1"/>
                  <a:gd name="T74" fmla="*/ 1043 w 1441"/>
                  <a:gd name="T75" fmla="*/ 0 h 1"/>
                  <a:gd name="T76" fmla="*/ 1071 w 1441"/>
                  <a:gd name="T77" fmla="*/ 0 h 1"/>
                  <a:gd name="T78" fmla="*/ 1099 w 1441"/>
                  <a:gd name="T79" fmla="*/ 0 h 1"/>
                  <a:gd name="T80" fmla="*/ 1126 w 1441"/>
                  <a:gd name="T81" fmla="*/ 0 h 1"/>
                  <a:gd name="T82" fmla="*/ 1154 w 1441"/>
                  <a:gd name="T83" fmla="*/ 0 h 1"/>
                  <a:gd name="T84" fmla="*/ 1181 w 1441"/>
                  <a:gd name="T85" fmla="*/ 0 h 1"/>
                  <a:gd name="T86" fmla="*/ 1209 w 1441"/>
                  <a:gd name="T87" fmla="*/ 0 h 1"/>
                  <a:gd name="T88" fmla="*/ 1237 w 1441"/>
                  <a:gd name="T89" fmla="*/ 0 h 1"/>
                  <a:gd name="T90" fmla="*/ 1264 w 1441"/>
                  <a:gd name="T91" fmla="*/ 0 h 1"/>
                  <a:gd name="T92" fmla="*/ 1292 w 1441"/>
                  <a:gd name="T93" fmla="*/ 0 h 1"/>
                  <a:gd name="T94" fmla="*/ 1319 w 1441"/>
                  <a:gd name="T95" fmla="*/ 0 h 1"/>
                  <a:gd name="T96" fmla="*/ 1347 w 1441"/>
                  <a:gd name="T97" fmla="*/ 0 h 1"/>
                  <a:gd name="T98" fmla="*/ 1375 w 1441"/>
                  <a:gd name="T99" fmla="*/ 0 h 1"/>
                  <a:gd name="T100" fmla="*/ 1402 w 1441"/>
                  <a:gd name="T101" fmla="*/ 0 h 1"/>
                  <a:gd name="T102" fmla="*/ 1430 w 1441"/>
                  <a:gd name="T103" fmla="*/ 0 h 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441" h="1">
                    <a:moveTo>
                      <a:pt x="0" y="0"/>
                    </a:moveTo>
                    <a:lnTo>
                      <a:pt x="6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2" y="0"/>
                    </a:lnTo>
                    <a:lnTo>
                      <a:pt x="28" y="0"/>
                    </a:lnTo>
                    <a:lnTo>
                      <a:pt x="33" y="0"/>
                    </a:lnTo>
                    <a:lnTo>
                      <a:pt x="39" y="0"/>
                    </a:lnTo>
                    <a:lnTo>
                      <a:pt x="44" y="0"/>
                    </a:lnTo>
                    <a:lnTo>
                      <a:pt x="50" y="0"/>
                    </a:lnTo>
                    <a:lnTo>
                      <a:pt x="55" y="0"/>
                    </a:lnTo>
                    <a:lnTo>
                      <a:pt x="61" y="0"/>
                    </a:lnTo>
                    <a:lnTo>
                      <a:pt x="66" y="0"/>
                    </a:lnTo>
                    <a:lnTo>
                      <a:pt x="72" y="0"/>
                    </a:lnTo>
                    <a:lnTo>
                      <a:pt x="77" y="0"/>
                    </a:lnTo>
                    <a:lnTo>
                      <a:pt x="83" y="0"/>
                    </a:lnTo>
                    <a:lnTo>
                      <a:pt x="88" y="0"/>
                    </a:lnTo>
                    <a:lnTo>
                      <a:pt x="94" y="0"/>
                    </a:lnTo>
                    <a:lnTo>
                      <a:pt x="99" y="0"/>
                    </a:lnTo>
                    <a:lnTo>
                      <a:pt x="105" y="0"/>
                    </a:lnTo>
                    <a:lnTo>
                      <a:pt x="110" y="0"/>
                    </a:lnTo>
                    <a:lnTo>
                      <a:pt x="116" y="0"/>
                    </a:lnTo>
                    <a:lnTo>
                      <a:pt x="122" y="0"/>
                    </a:lnTo>
                    <a:lnTo>
                      <a:pt x="127" y="0"/>
                    </a:lnTo>
                    <a:lnTo>
                      <a:pt x="133" y="0"/>
                    </a:lnTo>
                    <a:lnTo>
                      <a:pt x="138" y="0"/>
                    </a:lnTo>
                    <a:lnTo>
                      <a:pt x="144" y="0"/>
                    </a:lnTo>
                    <a:lnTo>
                      <a:pt x="149" y="0"/>
                    </a:lnTo>
                    <a:lnTo>
                      <a:pt x="155" y="0"/>
                    </a:lnTo>
                    <a:lnTo>
                      <a:pt x="160" y="0"/>
                    </a:lnTo>
                    <a:lnTo>
                      <a:pt x="166" y="0"/>
                    </a:lnTo>
                    <a:lnTo>
                      <a:pt x="171" y="0"/>
                    </a:lnTo>
                    <a:lnTo>
                      <a:pt x="177" y="0"/>
                    </a:lnTo>
                    <a:lnTo>
                      <a:pt x="182" y="0"/>
                    </a:lnTo>
                    <a:lnTo>
                      <a:pt x="188" y="0"/>
                    </a:lnTo>
                    <a:lnTo>
                      <a:pt x="193" y="0"/>
                    </a:lnTo>
                    <a:lnTo>
                      <a:pt x="199" y="0"/>
                    </a:lnTo>
                    <a:lnTo>
                      <a:pt x="204" y="0"/>
                    </a:lnTo>
                    <a:lnTo>
                      <a:pt x="210" y="0"/>
                    </a:lnTo>
                    <a:lnTo>
                      <a:pt x="215" y="0"/>
                    </a:lnTo>
                    <a:lnTo>
                      <a:pt x="221" y="0"/>
                    </a:lnTo>
                    <a:lnTo>
                      <a:pt x="226" y="0"/>
                    </a:lnTo>
                    <a:lnTo>
                      <a:pt x="232" y="0"/>
                    </a:lnTo>
                    <a:lnTo>
                      <a:pt x="237" y="0"/>
                    </a:lnTo>
                    <a:lnTo>
                      <a:pt x="243" y="0"/>
                    </a:lnTo>
                    <a:lnTo>
                      <a:pt x="248" y="0"/>
                    </a:lnTo>
                    <a:lnTo>
                      <a:pt x="254" y="0"/>
                    </a:lnTo>
                    <a:lnTo>
                      <a:pt x="260" y="0"/>
                    </a:lnTo>
                    <a:lnTo>
                      <a:pt x="265" y="0"/>
                    </a:lnTo>
                    <a:lnTo>
                      <a:pt x="271" y="0"/>
                    </a:lnTo>
                    <a:lnTo>
                      <a:pt x="276" y="0"/>
                    </a:lnTo>
                    <a:lnTo>
                      <a:pt x="282" y="0"/>
                    </a:lnTo>
                    <a:lnTo>
                      <a:pt x="287" y="0"/>
                    </a:lnTo>
                    <a:lnTo>
                      <a:pt x="293" y="0"/>
                    </a:lnTo>
                    <a:lnTo>
                      <a:pt x="298" y="0"/>
                    </a:lnTo>
                    <a:lnTo>
                      <a:pt x="304" y="0"/>
                    </a:lnTo>
                    <a:lnTo>
                      <a:pt x="309" y="0"/>
                    </a:lnTo>
                    <a:lnTo>
                      <a:pt x="315" y="0"/>
                    </a:lnTo>
                    <a:lnTo>
                      <a:pt x="320" y="0"/>
                    </a:lnTo>
                    <a:lnTo>
                      <a:pt x="326" y="0"/>
                    </a:lnTo>
                    <a:lnTo>
                      <a:pt x="331" y="0"/>
                    </a:lnTo>
                    <a:lnTo>
                      <a:pt x="337" y="0"/>
                    </a:lnTo>
                    <a:lnTo>
                      <a:pt x="342" y="0"/>
                    </a:lnTo>
                    <a:lnTo>
                      <a:pt x="348" y="0"/>
                    </a:lnTo>
                    <a:lnTo>
                      <a:pt x="353" y="0"/>
                    </a:lnTo>
                    <a:lnTo>
                      <a:pt x="359" y="0"/>
                    </a:lnTo>
                    <a:lnTo>
                      <a:pt x="364" y="0"/>
                    </a:lnTo>
                    <a:lnTo>
                      <a:pt x="370" y="0"/>
                    </a:lnTo>
                    <a:lnTo>
                      <a:pt x="375" y="0"/>
                    </a:lnTo>
                    <a:lnTo>
                      <a:pt x="381" y="0"/>
                    </a:lnTo>
                    <a:lnTo>
                      <a:pt x="386" y="0"/>
                    </a:lnTo>
                    <a:lnTo>
                      <a:pt x="392" y="0"/>
                    </a:lnTo>
                    <a:lnTo>
                      <a:pt x="398" y="0"/>
                    </a:lnTo>
                    <a:lnTo>
                      <a:pt x="403" y="0"/>
                    </a:lnTo>
                    <a:lnTo>
                      <a:pt x="409" y="0"/>
                    </a:lnTo>
                    <a:lnTo>
                      <a:pt x="414" y="0"/>
                    </a:lnTo>
                    <a:lnTo>
                      <a:pt x="420" y="0"/>
                    </a:lnTo>
                    <a:lnTo>
                      <a:pt x="425" y="0"/>
                    </a:lnTo>
                    <a:lnTo>
                      <a:pt x="431" y="0"/>
                    </a:lnTo>
                    <a:lnTo>
                      <a:pt x="436" y="0"/>
                    </a:lnTo>
                    <a:lnTo>
                      <a:pt x="442" y="0"/>
                    </a:lnTo>
                    <a:lnTo>
                      <a:pt x="447" y="0"/>
                    </a:lnTo>
                    <a:lnTo>
                      <a:pt x="453" y="0"/>
                    </a:lnTo>
                    <a:lnTo>
                      <a:pt x="458" y="0"/>
                    </a:lnTo>
                    <a:lnTo>
                      <a:pt x="464" y="0"/>
                    </a:lnTo>
                    <a:lnTo>
                      <a:pt x="469" y="0"/>
                    </a:lnTo>
                    <a:lnTo>
                      <a:pt x="475" y="0"/>
                    </a:lnTo>
                    <a:lnTo>
                      <a:pt x="480" y="0"/>
                    </a:lnTo>
                    <a:lnTo>
                      <a:pt x="486" y="0"/>
                    </a:lnTo>
                    <a:lnTo>
                      <a:pt x="491" y="0"/>
                    </a:lnTo>
                    <a:lnTo>
                      <a:pt x="497" y="0"/>
                    </a:lnTo>
                    <a:lnTo>
                      <a:pt x="502" y="0"/>
                    </a:lnTo>
                    <a:lnTo>
                      <a:pt x="508" y="0"/>
                    </a:lnTo>
                    <a:lnTo>
                      <a:pt x="513" y="0"/>
                    </a:lnTo>
                    <a:lnTo>
                      <a:pt x="519" y="0"/>
                    </a:lnTo>
                    <a:lnTo>
                      <a:pt x="524" y="0"/>
                    </a:lnTo>
                    <a:lnTo>
                      <a:pt x="530" y="0"/>
                    </a:lnTo>
                    <a:lnTo>
                      <a:pt x="536" y="0"/>
                    </a:lnTo>
                    <a:lnTo>
                      <a:pt x="541" y="0"/>
                    </a:lnTo>
                    <a:lnTo>
                      <a:pt x="547" y="0"/>
                    </a:lnTo>
                    <a:lnTo>
                      <a:pt x="552" y="0"/>
                    </a:lnTo>
                    <a:lnTo>
                      <a:pt x="558" y="0"/>
                    </a:lnTo>
                    <a:lnTo>
                      <a:pt x="563" y="0"/>
                    </a:lnTo>
                    <a:lnTo>
                      <a:pt x="569" y="0"/>
                    </a:lnTo>
                    <a:lnTo>
                      <a:pt x="574" y="0"/>
                    </a:lnTo>
                    <a:lnTo>
                      <a:pt x="580" y="0"/>
                    </a:lnTo>
                    <a:lnTo>
                      <a:pt x="585" y="0"/>
                    </a:lnTo>
                    <a:lnTo>
                      <a:pt x="591" y="0"/>
                    </a:lnTo>
                    <a:lnTo>
                      <a:pt x="596" y="0"/>
                    </a:lnTo>
                    <a:lnTo>
                      <a:pt x="602" y="0"/>
                    </a:lnTo>
                    <a:lnTo>
                      <a:pt x="607" y="0"/>
                    </a:lnTo>
                    <a:lnTo>
                      <a:pt x="613" y="0"/>
                    </a:lnTo>
                    <a:lnTo>
                      <a:pt x="618" y="0"/>
                    </a:lnTo>
                    <a:lnTo>
                      <a:pt x="624" y="0"/>
                    </a:lnTo>
                    <a:lnTo>
                      <a:pt x="629" y="0"/>
                    </a:lnTo>
                    <a:lnTo>
                      <a:pt x="635" y="0"/>
                    </a:lnTo>
                    <a:lnTo>
                      <a:pt x="640" y="0"/>
                    </a:lnTo>
                    <a:lnTo>
                      <a:pt x="646" y="0"/>
                    </a:lnTo>
                    <a:lnTo>
                      <a:pt x="651" y="0"/>
                    </a:lnTo>
                    <a:lnTo>
                      <a:pt x="657" y="0"/>
                    </a:lnTo>
                    <a:lnTo>
                      <a:pt x="662" y="0"/>
                    </a:lnTo>
                    <a:lnTo>
                      <a:pt x="668" y="0"/>
                    </a:lnTo>
                    <a:lnTo>
                      <a:pt x="674" y="0"/>
                    </a:lnTo>
                    <a:lnTo>
                      <a:pt x="679" y="0"/>
                    </a:lnTo>
                    <a:lnTo>
                      <a:pt x="685" y="0"/>
                    </a:lnTo>
                    <a:lnTo>
                      <a:pt x="690" y="0"/>
                    </a:lnTo>
                    <a:lnTo>
                      <a:pt x="696" y="0"/>
                    </a:lnTo>
                    <a:lnTo>
                      <a:pt x="701" y="0"/>
                    </a:lnTo>
                    <a:lnTo>
                      <a:pt x="707" y="0"/>
                    </a:lnTo>
                    <a:lnTo>
                      <a:pt x="712" y="0"/>
                    </a:lnTo>
                    <a:lnTo>
                      <a:pt x="718" y="0"/>
                    </a:lnTo>
                    <a:lnTo>
                      <a:pt x="723" y="0"/>
                    </a:lnTo>
                    <a:lnTo>
                      <a:pt x="729" y="0"/>
                    </a:lnTo>
                    <a:lnTo>
                      <a:pt x="734" y="0"/>
                    </a:lnTo>
                    <a:lnTo>
                      <a:pt x="740" y="0"/>
                    </a:lnTo>
                    <a:lnTo>
                      <a:pt x="745" y="0"/>
                    </a:lnTo>
                    <a:lnTo>
                      <a:pt x="751" y="0"/>
                    </a:lnTo>
                    <a:lnTo>
                      <a:pt x="756" y="0"/>
                    </a:lnTo>
                    <a:lnTo>
                      <a:pt x="762" y="0"/>
                    </a:lnTo>
                    <a:lnTo>
                      <a:pt x="767" y="0"/>
                    </a:lnTo>
                    <a:lnTo>
                      <a:pt x="773" y="0"/>
                    </a:lnTo>
                    <a:lnTo>
                      <a:pt x="778" y="0"/>
                    </a:lnTo>
                    <a:lnTo>
                      <a:pt x="784" y="0"/>
                    </a:lnTo>
                    <a:lnTo>
                      <a:pt x="789" y="0"/>
                    </a:lnTo>
                    <a:lnTo>
                      <a:pt x="795" y="0"/>
                    </a:lnTo>
                    <a:lnTo>
                      <a:pt x="800" y="0"/>
                    </a:lnTo>
                    <a:lnTo>
                      <a:pt x="806" y="0"/>
                    </a:lnTo>
                    <a:lnTo>
                      <a:pt x="812" y="0"/>
                    </a:lnTo>
                    <a:lnTo>
                      <a:pt x="817" y="0"/>
                    </a:lnTo>
                    <a:lnTo>
                      <a:pt x="823" y="0"/>
                    </a:lnTo>
                    <a:lnTo>
                      <a:pt x="828" y="0"/>
                    </a:lnTo>
                    <a:lnTo>
                      <a:pt x="834" y="0"/>
                    </a:lnTo>
                    <a:lnTo>
                      <a:pt x="839" y="0"/>
                    </a:lnTo>
                    <a:lnTo>
                      <a:pt x="845" y="0"/>
                    </a:lnTo>
                    <a:lnTo>
                      <a:pt x="850" y="0"/>
                    </a:lnTo>
                    <a:lnTo>
                      <a:pt x="856" y="0"/>
                    </a:lnTo>
                    <a:lnTo>
                      <a:pt x="861" y="0"/>
                    </a:lnTo>
                    <a:lnTo>
                      <a:pt x="867" y="0"/>
                    </a:lnTo>
                    <a:lnTo>
                      <a:pt x="872" y="0"/>
                    </a:lnTo>
                    <a:lnTo>
                      <a:pt x="878" y="0"/>
                    </a:lnTo>
                    <a:lnTo>
                      <a:pt x="883" y="0"/>
                    </a:lnTo>
                    <a:lnTo>
                      <a:pt x="889" y="0"/>
                    </a:lnTo>
                    <a:lnTo>
                      <a:pt x="894" y="0"/>
                    </a:lnTo>
                    <a:lnTo>
                      <a:pt x="900" y="0"/>
                    </a:lnTo>
                    <a:lnTo>
                      <a:pt x="905" y="0"/>
                    </a:lnTo>
                    <a:lnTo>
                      <a:pt x="911" y="0"/>
                    </a:lnTo>
                    <a:lnTo>
                      <a:pt x="916" y="0"/>
                    </a:lnTo>
                    <a:lnTo>
                      <a:pt x="922" y="0"/>
                    </a:lnTo>
                    <a:lnTo>
                      <a:pt x="927" y="0"/>
                    </a:lnTo>
                    <a:lnTo>
                      <a:pt x="933" y="0"/>
                    </a:lnTo>
                    <a:lnTo>
                      <a:pt x="938" y="0"/>
                    </a:lnTo>
                    <a:lnTo>
                      <a:pt x="944" y="0"/>
                    </a:lnTo>
                    <a:lnTo>
                      <a:pt x="950" y="0"/>
                    </a:lnTo>
                    <a:lnTo>
                      <a:pt x="955" y="0"/>
                    </a:lnTo>
                    <a:lnTo>
                      <a:pt x="961" y="0"/>
                    </a:lnTo>
                    <a:lnTo>
                      <a:pt x="966" y="0"/>
                    </a:lnTo>
                    <a:lnTo>
                      <a:pt x="972" y="0"/>
                    </a:lnTo>
                    <a:lnTo>
                      <a:pt x="977" y="0"/>
                    </a:lnTo>
                    <a:lnTo>
                      <a:pt x="983" y="0"/>
                    </a:lnTo>
                    <a:lnTo>
                      <a:pt x="988" y="0"/>
                    </a:lnTo>
                    <a:lnTo>
                      <a:pt x="994" y="0"/>
                    </a:lnTo>
                    <a:lnTo>
                      <a:pt x="999" y="0"/>
                    </a:lnTo>
                    <a:lnTo>
                      <a:pt x="1005" y="0"/>
                    </a:lnTo>
                    <a:lnTo>
                      <a:pt x="1010" y="0"/>
                    </a:lnTo>
                    <a:lnTo>
                      <a:pt x="1016" y="0"/>
                    </a:lnTo>
                    <a:lnTo>
                      <a:pt x="1021" y="0"/>
                    </a:lnTo>
                    <a:lnTo>
                      <a:pt x="1027" y="0"/>
                    </a:lnTo>
                    <a:lnTo>
                      <a:pt x="1032" y="0"/>
                    </a:lnTo>
                    <a:lnTo>
                      <a:pt x="1038" y="0"/>
                    </a:lnTo>
                    <a:lnTo>
                      <a:pt x="1043" y="0"/>
                    </a:lnTo>
                    <a:lnTo>
                      <a:pt x="1049" y="0"/>
                    </a:lnTo>
                    <a:lnTo>
                      <a:pt x="1054" y="0"/>
                    </a:lnTo>
                    <a:lnTo>
                      <a:pt x="1060" y="0"/>
                    </a:lnTo>
                    <a:lnTo>
                      <a:pt x="1065" y="0"/>
                    </a:lnTo>
                    <a:lnTo>
                      <a:pt x="1071" y="0"/>
                    </a:lnTo>
                    <a:lnTo>
                      <a:pt x="1076" y="0"/>
                    </a:lnTo>
                    <a:lnTo>
                      <a:pt x="1082" y="0"/>
                    </a:lnTo>
                    <a:lnTo>
                      <a:pt x="1088" y="0"/>
                    </a:lnTo>
                    <a:lnTo>
                      <a:pt x="1093" y="0"/>
                    </a:lnTo>
                    <a:lnTo>
                      <a:pt x="1099" y="0"/>
                    </a:lnTo>
                    <a:lnTo>
                      <a:pt x="1104" y="0"/>
                    </a:lnTo>
                    <a:lnTo>
                      <a:pt x="1110" y="0"/>
                    </a:lnTo>
                    <a:lnTo>
                      <a:pt x="1115" y="0"/>
                    </a:lnTo>
                    <a:lnTo>
                      <a:pt x="1121" y="0"/>
                    </a:lnTo>
                    <a:lnTo>
                      <a:pt x="1126" y="0"/>
                    </a:lnTo>
                    <a:lnTo>
                      <a:pt x="1132" y="0"/>
                    </a:lnTo>
                    <a:lnTo>
                      <a:pt x="1137" y="0"/>
                    </a:lnTo>
                    <a:lnTo>
                      <a:pt x="1143" y="0"/>
                    </a:lnTo>
                    <a:lnTo>
                      <a:pt x="1148" y="0"/>
                    </a:lnTo>
                    <a:lnTo>
                      <a:pt x="1154" y="0"/>
                    </a:lnTo>
                    <a:lnTo>
                      <a:pt x="1159" y="0"/>
                    </a:lnTo>
                    <a:lnTo>
                      <a:pt x="1165" y="0"/>
                    </a:lnTo>
                    <a:lnTo>
                      <a:pt x="1170" y="0"/>
                    </a:lnTo>
                    <a:lnTo>
                      <a:pt x="1176" y="0"/>
                    </a:lnTo>
                    <a:lnTo>
                      <a:pt x="1181" y="0"/>
                    </a:lnTo>
                    <a:lnTo>
                      <a:pt x="1187" y="0"/>
                    </a:lnTo>
                    <a:lnTo>
                      <a:pt x="1192" y="0"/>
                    </a:lnTo>
                    <a:lnTo>
                      <a:pt x="1198" y="0"/>
                    </a:lnTo>
                    <a:lnTo>
                      <a:pt x="1203" y="0"/>
                    </a:lnTo>
                    <a:lnTo>
                      <a:pt x="1209" y="0"/>
                    </a:lnTo>
                    <a:lnTo>
                      <a:pt x="1214" y="0"/>
                    </a:lnTo>
                    <a:lnTo>
                      <a:pt x="1220" y="0"/>
                    </a:lnTo>
                    <a:lnTo>
                      <a:pt x="1226" y="0"/>
                    </a:lnTo>
                    <a:lnTo>
                      <a:pt x="1231" y="0"/>
                    </a:lnTo>
                    <a:lnTo>
                      <a:pt x="1237" y="0"/>
                    </a:lnTo>
                    <a:lnTo>
                      <a:pt x="1242" y="0"/>
                    </a:lnTo>
                    <a:lnTo>
                      <a:pt x="1248" y="0"/>
                    </a:lnTo>
                    <a:lnTo>
                      <a:pt x="1253" y="0"/>
                    </a:lnTo>
                    <a:lnTo>
                      <a:pt x="1259" y="0"/>
                    </a:lnTo>
                    <a:lnTo>
                      <a:pt x="1264" y="0"/>
                    </a:lnTo>
                    <a:lnTo>
                      <a:pt x="1270" y="0"/>
                    </a:lnTo>
                    <a:lnTo>
                      <a:pt x="1275" y="0"/>
                    </a:lnTo>
                    <a:lnTo>
                      <a:pt x="1281" y="0"/>
                    </a:lnTo>
                    <a:lnTo>
                      <a:pt x="1286" y="0"/>
                    </a:lnTo>
                    <a:lnTo>
                      <a:pt x="1292" y="0"/>
                    </a:lnTo>
                    <a:lnTo>
                      <a:pt x="1297" y="0"/>
                    </a:lnTo>
                    <a:lnTo>
                      <a:pt x="1303" y="0"/>
                    </a:lnTo>
                    <a:lnTo>
                      <a:pt x="1308" y="0"/>
                    </a:lnTo>
                    <a:lnTo>
                      <a:pt x="1314" y="0"/>
                    </a:lnTo>
                    <a:lnTo>
                      <a:pt x="1319" y="0"/>
                    </a:lnTo>
                    <a:lnTo>
                      <a:pt x="1325" y="0"/>
                    </a:lnTo>
                    <a:lnTo>
                      <a:pt x="1330" y="0"/>
                    </a:lnTo>
                    <a:lnTo>
                      <a:pt x="1336" y="0"/>
                    </a:lnTo>
                    <a:lnTo>
                      <a:pt x="1341" y="0"/>
                    </a:lnTo>
                    <a:lnTo>
                      <a:pt x="1347" y="0"/>
                    </a:lnTo>
                    <a:lnTo>
                      <a:pt x="1352" y="0"/>
                    </a:lnTo>
                    <a:lnTo>
                      <a:pt x="1358" y="0"/>
                    </a:lnTo>
                    <a:lnTo>
                      <a:pt x="1364" y="0"/>
                    </a:lnTo>
                    <a:lnTo>
                      <a:pt x="1369" y="0"/>
                    </a:lnTo>
                    <a:lnTo>
                      <a:pt x="1375" y="0"/>
                    </a:lnTo>
                    <a:lnTo>
                      <a:pt x="1380" y="0"/>
                    </a:lnTo>
                    <a:lnTo>
                      <a:pt x="1386" y="0"/>
                    </a:lnTo>
                    <a:lnTo>
                      <a:pt x="1391" y="0"/>
                    </a:lnTo>
                    <a:lnTo>
                      <a:pt x="1397" y="0"/>
                    </a:lnTo>
                    <a:lnTo>
                      <a:pt x="1402" y="0"/>
                    </a:lnTo>
                    <a:lnTo>
                      <a:pt x="1408" y="0"/>
                    </a:lnTo>
                    <a:lnTo>
                      <a:pt x="1413" y="0"/>
                    </a:lnTo>
                    <a:lnTo>
                      <a:pt x="1419" y="0"/>
                    </a:lnTo>
                    <a:lnTo>
                      <a:pt x="1424" y="0"/>
                    </a:lnTo>
                    <a:lnTo>
                      <a:pt x="1430" y="0"/>
                    </a:lnTo>
                    <a:lnTo>
                      <a:pt x="1435" y="0"/>
                    </a:lnTo>
                    <a:lnTo>
                      <a:pt x="1441" y="0"/>
                    </a:ln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03" name="Rectangle 120"/>
              <p:cNvSpPr>
                <a:spLocks noChangeArrowheads="1"/>
              </p:cNvSpPr>
              <p:nvPr/>
            </p:nvSpPr>
            <p:spPr bwMode="auto">
              <a:xfrm>
                <a:off x="1415" y="888"/>
                <a:ext cx="937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>
                    <a:solidFill>
                      <a:srgbClr val="000000"/>
                    </a:solidFill>
                    <a:latin typeface="Helvetica" pitchFamily="34" charset="0"/>
                  </a:rPr>
                  <a:t>IAE = 22.9349 ISE = 3.0248</a:t>
                </a:r>
                <a:endParaRPr lang="en-US"/>
              </a:p>
            </p:txBody>
          </p:sp>
          <p:sp>
            <p:nvSpPr>
              <p:cNvPr id="24704" name="Rectangle 121"/>
              <p:cNvSpPr>
                <a:spLocks noChangeArrowheads="1"/>
              </p:cNvSpPr>
              <p:nvPr/>
            </p:nvSpPr>
            <p:spPr bwMode="auto">
              <a:xfrm rot="-5400000">
                <a:off x="827" y="1427"/>
                <a:ext cx="141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>
                    <a:solidFill>
                      <a:srgbClr val="000000"/>
                    </a:solidFill>
                    <a:latin typeface="Helvetica" pitchFamily="34" charset="0"/>
                  </a:rPr>
                  <a:t>CV1</a:t>
                </a:r>
                <a:endParaRPr lang="en-US"/>
              </a:p>
            </p:txBody>
          </p:sp>
        </p:grpSp>
        <p:sp>
          <p:nvSpPr>
            <p:cNvPr id="24654" name="Line 122"/>
            <p:cNvSpPr>
              <a:spLocks noChangeShapeType="1"/>
            </p:cNvSpPr>
            <p:nvPr/>
          </p:nvSpPr>
          <p:spPr bwMode="auto">
            <a:xfrm>
              <a:off x="576" y="2400"/>
              <a:ext cx="1872" cy="0"/>
            </a:xfrm>
            <a:prstGeom prst="line">
              <a:avLst/>
            </a:prstGeom>
            <a:noFill/>
            <a:ln w="19050">
              <a:solidFill>
                <a:srgbClr val="FF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647" name="Text Box 272"/>
          <p:cNvSpPr txBox="1">
            <a:spLocks noChangeArrowheads="1"/>
          </p:cNvSpPr>
          <p:nvPr/>
        </p:nvSpPr>
        <p:spPr bwMode="auto">
          <a:xfrm>
            <a:off x="2057400" y="5105400"/>
            <a:ext cx="914400" cy="3143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/>
              <a:t>maximum</a:t>
            </a:r>
            <a:endParaRPr lang="en-US"/>
          </a:p>
        </p:txBody>
      </p:sp>
      <p:sp>
        <p:nvSpPr>
          <p:cNvPr id="24648" name="Oval 274"/>
          <p:cNvSpPr>
            <a:spLocks noChangeArrowheads="1"/>
          </p:cNvSpPr>
          <p:nvPr/>
        </p:nvSpPr>
        <p:spPr bwMode="auto">
          <a:xfrm>
            <a:off x="838200" y="4343400"/>
            <a:ext cx="676275" cy="601663"/>
          </a:xfrm>
          <a:prstGeom prst="ellipse">
            <a:avLst/>
          </a:prstGeom>
          <a:solidFill>
            <a:srgbClr val="FFFFCC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r>
              <a:rPr lang="en-US" sz="1800" b="1">
                <a:latin typeface="Arial" charset="0"/>
              </a:rPr>
              <a:t>AC</a:t>
            </a:r>
            <a:endParaRPr lang="en-US" sz="1800"/>
          </a:p>
        </p:txBody>
      </p:sp>
      <p:graphicFrame>
        <p:nvGraphicFramePr>
          <p:cNvPr id="24649" name="Object 275"/>
          <p:cNvGraphicFramePr>
            <a:graphicFrameLocks noChangeAspect="1"/>
          </p:cNvGraphicFramePr>
          <p:nvPr/>
        </p:nvGraphicFramePr>
        <p:xfrm>
          <a:off x="7848600" y="1905000"/>
          <a:ext cx="37623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97" name="Clip" r:id="rId6" imgW="1622066" imgH="3934305" progId="MS_ClipArt_Gallery.5">
                  <p:embed/>
                </p:oleObj>
              </mc:Choice>
              <mc:Fallback>
                <p:oleObj name="Clip" r:id="rId6" imgW="1622066" imgH="3934305" progId="MS_ClipArt_Gallery.5">
                  <p:embed/>
                  <p:pic>
                    <p:nvPicPr>
                      <p:cNvPr id="0" name="Object 2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1905000"/>
                        <a:ext cx="376238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50" name="AutoShape 276"/>
          <p:cNvSpPr>
            <a:spLocks noChangeArrowheads="1"/>
          </p:cNvSpPr>
          <p:nvPr/>
        </p:nvSpPr>
        <p:spPr bwMode="auto">
          <a:xfrm>
            <a:off x="5867400" y="1600200"/>
            <a:ext cx="1447800" cy="762000"/>
          </a:xfrm>
          <a:prstGeom prst="wedgeRoundRectCallout">
            <a:avLst>
              <a:gd name="adj1" fmla="val 83551"/>
              <a:gd name="adj2" fmla="val -7083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b="1"/>
              <a:t>What about </a:t>
            </a:r>
          </a:p>
          <a:p>
            <a:pPr algn="ctr"/>
            <a:r>
              <a:rPr lang="en-US" sz="1600" b="1"/>
              <a:t>cascade?</a:t>
            </a:r>
          </a:p>
        </p:txBody>
      </p:sp>
      <p:sp>
        <p:nvSpPr>
          <p:cNvPr id="24651" name="Text Box 277"/>
          <p:cNvSpPr txBox="1">
            <a:spLocks noChangeArrowheads="1"/>
          </p:cNvSpPr>
          <p:nvPr/>
        </p:nvSpPr>
        <p:spPr bwMode="auto">
          <a:xfrm>
            <a:off x="3429000" y="5257800"/>
            <a:ext cx="1981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latin typeface="Arial" charset="0"/>
              </a:rPr>
              <a:t>Disturbance in feed composition</a:t>
            </a:r>
          </a:p>
        </p:txBody>
      </p:sp>
      <p:sp>
        <p:nvSpPr>
          <p:cNvPr id="24652" name="Line 278"/>
          <p:cNvSpPr>
            <a:spLocks noChangeShapeType="1"/>
          </p:cNvSpPr>
          <p:nvPr/>
        </p:nvSpPr>
        <p:spPr bwMode="auto">
          <a:xfrm flipH="1" flipV="1">
            <a:off x="3733800" y="4648200"/>
            <a:ext cx="533400" cy="609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/>
          <p:cNvSpPr>
            <a:spLocks noChangeArrowheads="1"/>
          </p:cNvSpPr>
          <p:nvPr/>
        </p:nvSpPr>
        <p:spPr bwMode="auto">
          <a:xfrm>
            <a:off x="461963" y="4683125"/>
            <a:ext cx="1828800" cy="1447800"/>
          </a:xfrm>
          <a:prstGeom prst="wedgeRoundRectCallout">
            <a:avLst>
              <a:gd name="adj1" fmla="val 57380"/>
              <a:gd name="adj2" fmla="val -7125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Let’s use the </a:t>
            </a:r>
          </a:p>
          <a:p>
            <a:pPr algn="ctr"/>
            <a:r>
              <a:rPr lang="en-US" sz="2000" b="1"/>
              <a:t>feedforward</a:t>
            </a:r>
          </a:p>
          <a:p>
            <a:pPr algn="ctr"/>
            <a:r>
              <a:rPr lang="en-US" sz="2000" b="1"/>
              <a:t> design </a:t>
            </a:r>
          </a:p>
          <a:p>
            <a:pPr algn="ctr"/>
            <a:r>
              <a:rPr lang="en-US" sz="2000" b="1"/>
              <a:t>rules!</a:t>
            </a:r>
          </a:p>
        </p:txBody>
      </p:sp>
      <p:grpSp>
        <p:nvGrpSpPr>
          <p:cNvPr id="25603" name="Group 3"/>
          <p:cNvGrpSpPr>
            <a:grpSpLocks/>
          </p:cNvGrpSpPr>
          <p:nvPr/>
        </p:nvGrpSpPr>
        <p:grpSpPr bwMode="auto">
          <a:xfrm>
            <a:off x="2595563" y="5445125"/>
            <a:ext cx="701675" cy="1228725"/>
            <a:chOff x="528" y="3103"/>
            <a:chExt cx="442" cy="774"/>
          </a:xfrm>
        </p:grpSpPr>
        <p:sp>
          <p:nvSpPr>
            <p:cNvPr id="25608" name="Freeform 4"/>
            <p:cNvSpPr>
              <a:spLocks/>
            </p:cNvSpPr>
            <p:nvPr/>
          </p:nvSpPr>
          <p:spPr bwMode="auto">
            <a:xfrm>
              <a:off x="558" y="3134"/>
              <a:ext cx="151" cy="179"/>
            </a:xfrm>
            <a:custGeom>
              <a:avLst/>
              <a:gdLst>
                <a:gd name="T0" fmla="*/ 100 w 453"/>
                <a:gd name="T1" fmla="*/ 45 h 538"/>
                <a:gd name="T2" fmla="*/ 88 w 453"/>
                <a:gd name="T3" fmla="*/ 26 h 538"/>
                <a:gd name="T4" fmla="*/ 67 w 453"/>
                <a:gd name="T5" fmla="*/ 14 h 538"/>
                <a:gd name="T6" fmla="*/ 45 w 453"/>
                <a:gd name="T7" fmla="*/ 12 h 538"/>
                <a:gd name="T8" fmla="*/ 23 w 453"/>
                <a:gd name="T9" fmla="*/ 19 h 538"/>
                <a:gd name="T10" fmla="*/ 7 w 453"/>
                <a:gd name="T11" fmla="*/ 38 h 538"/>
                <a:gd name="T12" fmla="*/ 0 w 453"/>
                <a:gd name="T13" fmla="*/ 71 h 538"/>
                <a:gd name="T14" fmla="*/ 6 w 453"/>
                <a:gd name="T15" fmla="*/ 110 h 538"/>
                <a:gd name="T16" fmla="*/ 19 w 453"/>
                <a:gd name="T17" fmla="*/ 144 h 538"/>
                <a:gd name="T18" fmla="*/ 37 w 453"/>
                <a:gd name="T19" fmla="*/ 163 h 538"/>
                <a:gd name="T20" fmla="*/ 61 w 453"/>
                <a:gd name="T21" fmla="*/ 176 h 538"/>
                <a:gd name="T22" fmla="*/ 82 w 453"/>
                <a:gd name="T23" fmla="*/ 179 h 538"/>
                <a:gd name="T24" fmla="*/ 110 w 453"/>
                <a:gd name="T25" fmla="*/ 170 h 538"/>
                <a:gd name="T26" fmla="*/ 119 w 453"/>
                <a:gd name="T27" fmla="*/ 155 h 538"/>
                <a:gd name="T28" fmla="*/ 125 w 453"/>
                <a:gd name="T29" fmla="*/ 127 h 538"/>
                <a:gd name="T30" fmla="*/ 124 w 453"/>
                <a:gd name="T31" fmla="*/ 91 h 538"/>
                <a:gd name="T32" fmla="*/ 114 w 453"/>
                <a:gd name="T33" fmla="*/ 59 h 538"/>
                <a:gd name="T34" fmla="*/ 151 w 453"/>
                <a:gd name="T35" fmla="*/ 16 h 538"/>
                <a:gd name="T36" fmla="*/ 151 w 453"/>
                <a:gd name="T37" fmla="*/ 7 h 538"/>
                <a:gd name="T38" fmla="*/ 143 w 453"/>
                <a:gd name="T39" fmla="*/ 0 h 538"/>
                <a:gd name="T40" fmla="*/ 135 w 453"/>
                <a:gd name="T41" fmla="*/ 3 h 538"/>
                <a:gd name="T42" fmla="*/ 100 w 453"/>
                <a:gd name="T43" fmla="*/ 45 h 53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53" h="538">
                  <a:moveTo>
                    <a:pt x="299" y="135"/>
                  </a:moveTo>
                  <a:lnTo>
                    <a:pt x="265" y="78"/>
                  </a:lnTo>
                  <a:lnTo>
                    <a:pt x="200" y="42"/>
                  </a:lnTo>
                  <a:lnTo>
                    <a:pt x="135" y="36"/>
                  </a:lnTo>
                  <a:lnTo>
                    <a:pt x="70" y="57"/>
                  </a:lnTo>
                  <a:lnTo>
                    <a:pt x="22" y="114"/>
                  </a:lnTo>
                  <a:lnTo>
                    <a:pt x="0" y="212"/>
                  </a:lnTo>
                  <a:lnTo>
                    <a:pt x="17" y="331"/>
                  </a:lnTo>
                  <a:lnTo>
                    <a:pt x="58" y="434"/>
                  </a:lnTo>
                  <a:lnTo>
                    <a:pt x="111" y="491"/>
                  </a:lnTo>
                  <a:lnTo>
                    <a:pt x="182" y="528"/>
                  </a:lnTo>
                  <a:lnTo>
                    <a:pt x="247" y="538"/>
                  </a:lnTo>
                  <a:lnTo>
                    <a:pt x="329" y="511"/>
                  </a:lnTo>
                  <a:lnTo>
                    <a:pt x="358" y="466"/>
                  </a:lnTo>
                  <a:lnTo>
                    <a:pt x="376" y="383"/>
                  </a:lnTo>
                  <a:lnTo>
                    <a:pt x="371" y="274"/>
                  </a:lnTo>
                  <a:lnTo>
                    <a:pt x="341" y="176"/>
                  </a:lnTo>
                  <a:lnTo>
                    <a:pt x="453" y="47"/>
                  </a:lnTo>
                  <a:lnTo>
                    <a:pt x="453" y="21"/>
                  </a:lnTo>
                  <a:lnTo>
                    <a:pt x="429" y="0"/>
                  </a:lnTo>
                  <a:lnTo>
                    <a:pt x="406" y="10"/>
                  </a:lnTo>
                  <a:lnTo>
                    <a:pt x="299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09" name="Freeform 5"/>
            <p:cNvSpPr>
              <a:spLocks/>
            </p:cNvSpPr>
            <p:nvPr/>
          </p:nvSpPr>
          <p:spPr bwMode="auto">
            <a:xfrm rot="1793546">
              <a:off x="771" y="3103"/>
              <a:ext cx="199" cy="309"/>
            </a:xfrm>
            <a:custGeom>
              <a:avLst/>
              <a:gdLst>
                <a:gd name="T0" fmla="*/ 20 w 595"/>
                <a:gd name="T1" fmla="*/ 309 h 928"/>
                <a:gd name="T2" fmla="*/ 4 w 595"/>
                <a:gd name="T3" fmla="*/ 305 h 928"/>
                <a:gd name="T4" fmla="*/ 0 w 595"/>
                <a:gd name="T5" fmla="*/ 286 h 928"/>
                <a:gd name="T6" fmla="*/ 25 w 595"/>
                <a:gd name="T7" fmla="*/ 250 h 928"/>
                <a:gd name="T8" fmla="*/ 61 w 595"/>
                <a:gd name="T9" fmla="*/ 192 h 928"/>
                <a:gd name="T10" fmla="*/ 91 w 595"/>
                <a:gd name="T11" fmla="*/ 146 h 928"/>
                <a:gd name="T12" fmla="*/ 114 w 595"/>
                <a:gd name="T13" fmla="*/ 89 h 928"/>
                <a:gd name="T14" fmla="*/ 146 w 595"/>
                <a:gd name="T15" fmla="*/ 55 h 928"/>
                <a:gd name="T16" fmla="*/ 179 w 595"/>
                <a:gd name="T17" fmla="*/ 5 h 928"/>
                <a:gd name="T18" fmla="*/ 185 w 595"/>
                <a:gd name="T19" fmla="*/ 0 h 928"/>
                <a:gd name="T20" fmla="*/ 197 w 595"/>
                <a:gd name="T21" fmla="*/ 1 h 928"/>
                <a:gd name="T22" fmla="*/ 199 w 595"/>
                <a:gd name="T23" fmla="*/ 10 h 928"/>
                <a:gd name="T24" fmla="*/ 158 w 595"/>
                <a:gd name="T25" fmla="*/ 55 h 928"/>
                <a:gd name="T26" fmla="*/ 156 w 595"/>
                <a:gd name="T27" fmla="*/ 74 h 928"/>
                <a:gd name="T28" fmla="*/ 168 w 595"/>
                <a:gd name="T29" fmla="*/ 93 h 928"/>
                <a:gd name="T30" fmla="*/ 168 w 595"/>
                <a:gd name="T31" fmla="*/ 110 h 928"/>
                <a:gd name="T32" fmla="*/ 156 w 595"/>
                <a:gd name="T33" fmla="*/ 120 h 928"/>
                <a:gd name="T34" fmla="*/ 126 w 595"/>
                <a:gd name="T35" fmla="*/ 134 h 928"/>
                <a:gd name="T36" fmla="*/ 112 w 595"/>
                <a:gd name="T37" fmla="*/ 137 h 928"/>
                <a:gd name="T38" fmla="*/ 106 w 595"/>
                <a:gd name="T39" fmla="*/ 147 h 928"/>
                <a:gd name="T40" fmla="*/ 91 w 595"/>
                <a:gd name="T41" fmla="*/ 188 h 928"/>
                <a:gd name="T42" fmla="*/ 75 w 595"/>
                <a:gd name="T43" fmla="*/ 226 h 928"/>
                <a:gd name="T44" fmla="*/ 55 w 595"/>
                <a:gd name="T45" fmla="*/ 271 h 928"/>
                <a:gd name="T46" fmla="*/ 30 w 595"/>
                <a:gd name="T47" fmla="*/ 309 h 928"/>
                <a:gd name="T48" fmla="*/ 20 w 595"/>
                <a:gd name="T49" fmla="*/ 309 h 92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95" h="928">
                  <a:moveTo>
                    <a:pt x="59" y="928"/>
                  </a:moveTo>
                  <a:lnTo>
                    <a:pt x="11" y="917"/>
                  </a:lnTo>
                  <a:lnTo>
                    <a:pt x="0" y="860"/>
                  </a:lnTo>
                  <a:lnTo>
                    <a:pt x="76" y="752"/>
                  </a:lnTo>
                  <a:lnTo>
                    <a:pt x="183" y="577"/>
                  </a:lnTo>
                  <a:lnTo>
                    <a:pt x="271" y="437"/>
                  </a:lnTo>
                  <a:lnTo>
                    <a:pt x="341" y="268"/>
                  </a:lnTo>
                  <a:lnTo>
                    <a:pt x="436" y="164"/>
                  </a:lnTo>
                  <a:lnTo>
                    <a:pt x="536" y="15"/>
                  </a:lnTo>
                  <a:lnTo>
                    <a:pt x="554" y="0"/>
                  </a:lnTo>
                  <a:lnTo>
                    <a:pt x="589" y="4"/>
                  </a:lnTo>
                  <a:lnTo>
                    <a:pt x="595" y="31"/>
                  </a:lnTo>
                  <a:lnTo>
                    <a:pt x="471" y="164"/>
                  </a:lnTo>
                  <a:lnTo>
                    <a:pt x="465" y="221"/>
                  </a:lnTo>
                  <a:lnTo>
                    <a:pt x="501" y="278"/>
                  </a:lnTo>
                  <a:lnTo>
                    <a:pt x="501" y="329"/>
                  </a:lnTo>
                  <a:lnTo>
                    <a:pt x="465" y="361"/>
                  </a:lnTo>
                  <a:lnTo>
                    <a:pt x="377" y="401"/>
                  </a:lnTo>
                  <a:lnTo>
                    <a:pt x="336" y="412"/>
                  </a:lnTo>
                  <a:lnTo>
                    <a:pt x="317" y="442"/>
                  </a:lnTo>
                  <a:lnTo>
                    <a:pt x="271" y="566"/>
                  </a:lnTo>
                  <a:lnTo>
                    <a:pt x="224" y="680"/>
                  </a:lnTo>
                  <a:lnTo>
                    <a:pt x="165" y="814"/>
                  </a:lnTo>
                  <a:lnTo>
                    <a:pt x="89" y="928"/>
                  </a:lnTo>
                  <a:lnTo>
                    <a:pt x="59" y="9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0" name="Freeform 6"/>
            <p:cNvSpPr>
              <a:spLocks/>
            </p:cNvSpPr>
            <p:nvPr/>
          </p:nvSpPr>
          <p:spPr bwMode="auto">
            <a:xfrm>
              <a:off x="528" y="3340"/>
              <a:ext cx="117" cy="279"/>
            </a:xfrm>
            <a:custGeom>
              <a:avLst/>
              <a:gdLst>
                <a:gd name="T0" fmla="*/ 53 w 350"/>
                <a:gd name="T1" fmla="*/ 22 h 836"/>
                <a:gd name="T2" fmla="*/ 75 w 350"/>
                <a:gd name="T3" fmla="*/ 5 h 836"/>
                <a:gd name="T4" fmla="*/ 99 w 350"/>
                <a:gd name="T5" fmla="*/ 0 h 836"/>
                <a:gd name="T6" fmla="*/ 115 w 350"/>
                <a:gd name="T7" fmla="*/ 5 h 836"/>
                <a:gd name="T8" fmla="*/ 117 w 350"/>
                <a:gd name="T9" fmla="*/ 16 h 836"/>
                <a:gd name="T10" fmla="*/ 103 w 350"/>
                <a:gd name="T11" fmla="*/ 38 h 836"/>
                <a:gd name="T12" fmla="*/ 85 w 350"/>
                <a:gd name="T13" fmla="*/ 38 h 836"/>
                <a:gd name="T14" fmla="*/ 67 w 350"/>
                <a:gd name="T15" fmla="*/ 48 h 836"/>
                <a:gd name="T16" fmla="*/ 43 w 350"/>
                <a:gd name="T17" fmla="*/ 77 h 836"/>
                <a:gd name="T18" fmla="*/ 27 w 350"/>
                <a:gd name="T19" fmla="*/ 110 h 836"/>
                <a:gd name="T20" fmla="*/ 27 w 350"/>
                <a:gd name="T21" fmla="*/ 124 h 836"/>
                <a:gd name="T22" fmla="*/ 37 w 350"/>
                <a:gd name="T23" fmla="*/ 140 h 836"/>
                <a:gd name="T24" fmla="*/ 64 w 350"/>
                <a:gd name="T25" fmla="*/ 154 h 836"/>
                <a:gd name="T26" fmla="*/ 87 w 350"/>
                <a:gd name="T27" fmla="*/ 166 h 836"/>
                <a:gd name="T28" fmla="*/ 113 w 350"/>
                <a:gd name="T29" fmla="*/ 188 h 836"/>
                <a:gd name="T30" fmla="*/ 115 w 350"/>
                <a:gd name="T31" fmla="*/ 207 h 836"/>
                <a:gd name="T32" fmla="*/ 91 w 350"/>
                <a:gd name="T33" fmla="*/ 219 h 836"/>
                <a:gd name="T34" fmla="*/ 74 w 350"/>
                <a:gd name="T35" fmla="*/ 233 h 836"/>
                <a:gd name="T36" fmla="*/ 67 w 350"/>
                <a:gd name="T37" fmla="*/ 245 h 836"/>
                <a:gd name="T38" fmla="*/ 72 w 350"/>
                <a:gd name="T39" fmla="*/ 257 h 836"/>
                <a:gd name="T40" fmla="*/ 64 w 350"/>
                <a:gd name="T41" fmla="*/ 274 h 836"/>
                <a:gd name="T42" fmla="*/ 51 w 350"/>
                <a:gd name="T43" fmla="*/ 279 h 836"/>
                <a:gd name="T44" fmla="*/ 45 w 350"/>
                <a:gd name="T45" fmla="*/ 276 h 836"/>
                <a:gd name="T46" fmla="*/ 47 w 350"/>
                <a:gd name="T47" fmla="*/ 246 h 836"/>
                <a:gd name="T48" fmla="*/ 59 w 350"/>
                <a:gd name="T49" fmla="*/ 226 h 836"/>
                <a:gd name="T50" fmla="*/ 82 w 350"/>
                <a:gd name="T51" fmla="*/ 209 h 836"/>
                <a:gd name="T52" fmla="*/ 93 w 350"/>
                <a:gd name="T53" fmla="*/ 203 h 836"/>
                <a:gd name="T54" fmla="*/ 83 w 350"/>
                <a:gd name="T55" fmla="*/ 178 h 836"/>
                <a:gd name="T56" fmla="*/ 66 w 350"/>
                <a:gd name="T57" fmla="*/ 167 h 836"/>
                <a:gd name="T58" fmla="*/ 34 w 350"/>
                <a:gd name="T59" fmla="*/ 157 h 836"/>
                <a:gd name="T60" fmla="*/ 12 w 350"/>
                <a:gd name="T61" fmla="*/ 141 h 836"/>
                <a:gd name="T62" fmla="*/ 0 w 350"/>
                <a:gd name="T63" fmla="*/ 117 h 836"/>
                <a:gd name="T64" fmla="*/ 8 w 350"/>
                <a:gd name="T65" fmla="*/ 95 h 836"/>
                <a:gd name="T66" fmla="*/ 30 w 350"/>
                <a:gd name="T67" fmla="*/ 60 h 836"/>
                <a:gd name="T68" fmla="*/ 47 w 350"/>
                <a:gd name="T69" fmla="*/ 33 h 836"/>
                <a:gd name="T70" fmla="*/ 53 w 350"/>
                <a:gd name="T71" fmla="*/ 22 h 8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50" h="836">
                  <a:moveTo>
                    <a:pt x="160" y="66"/>
                  </a:moveTo>
                  <a:lnTo>
                    <a:pt x="225" y="15"/>
                  </a:lnTo>
                  <a:lnTo>
                    <a:pt x="296" y="0"/>
                  </a:lnTo>
                  <a:lnTo>
                    <a:pt x="344" y="15"/>
                  </a:lnTo>
                  <a:lnTo>
                    <a:pt x="350" y="47"/>
                  </a:lnTo>
                  <a:lnTo>
                    <a:pt x="309" y="113"/>
                  </a:lnTo>
                  <a:lnTo>
                    <a:pt x="255" y="113"/>
                  </a:lnTo>
                  <a:lnTo>
                    <a:pt x="201" y="144"/>
                  </a:lnTo>
                  <a:lnTo>
                    <a:pt x="130" y="232"/>
                  </a:lnTo>
                  <a:lnTo>
                    <a:pt x="82" y="331"/>
                  </a:lnTo>
                  <a:lnTo>
                    <a:pt x="82" y="371"/>
                  </a:lnTo>
                  <a:lnTo>
                    <a:pt x="112" y="418"/>
                  </a:lnTo>
                  <a:lnTo>
                    <a:pt x="190" y="460"/>
                  </a:lnTo>
                  <a:lnTo>
                    <a:pt x="261" y="496"/>
                  </a:lnTo>
                  <a:lnTo>
                    <a:pt x="339" y="562"/>
                  </a:lnTo>
                  <a:lnTo>
                    <a:pt x="344" y="619"/>
                  </a:lnTo>
                  <a:lnTo>
                    <a:pt x="272" y="656"/>
                  </a:lnTo>
                  <a:lnTo>
                    <a:pt x="220" y="697"/>
                  </a:lnTo>
                  <a:lnTo>
                    <a:pt x="201" y="733"/>
                  </a:lnTo>
                  <a:lnTo>
                    <a:pt x="214" y="770"/>
                  </a:lnTo>
                  <a:lnTo>
                    <a:pt x="190" y="821"/>
                  </a:lnTo>
                  <a:lnTo>
                    <a:pt x="154" y="836"/>
                  </a:lnTo>
                  <a:lnTo>
                    <a:pt x="136" y="827"/>
                  </a:lnTo>
                  <a:lnTo>
                    <a:pt x="142" y="738"/>
                  </a:lnTo>
                  <a:lnTo>
                    <a:pt x="177" y="676"/>
                  </a:lnTo>
                  <a:lnTo>
                    <a:pt x="244" y="625"/>
                  </a:lnTo>
                  <a:lnTo>
                    <a:pt x="279" y="609"/>
                  </a:lnTo>
                  <a:lnTo>
                    <a:pt x="249" y="532"/>
                  </a:lnTo>
                  <a:lnTo>
                    <a:pt x="196" y="501"/>
                  </a:lnTo>
                  <a:lnTo>
                    <a:pt x="101" y="469"/>
                  </a:lnTo>
                  <a:lnTo>
                    <a:pt x="35" y="423"/>
                  </a:lnTo>
                  <a:lnTo>
                    <a:pt x="0" y="351"/>
                  </a:lnTo>
                  <a:lnTo>
                    <a:pt x="24" y="284"/>
                  </a:lnTo>
                  <a:lnTo>
                    <a:pt x="89" y="180"/>
                  </a:lnTo>
                  <a:lnTo>
                    <a:pt x="142" y="98"/>
                  </a:lnTo>
                  <a:lnTo>
                    <a:pt x="160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1" name="Freeform 7"/>
            <p:cNvSpPr>
              <a:spLocks/>
            </p:cNvSpPr>
            <p:nvPr/>
          </p:nvSpPr>
          <p:spPr bwMode="auto">
            <a:xfrm>
              <a:off x="648" y="3318"/>
              <a:ext cx="122" cy="249"/>
            </a:xfrm>
            <a:custGeom>
              <a:avLst/>
              <a:gdLst>
                <a:gd name="T0" fmla="*/ 10 w 366"/>
                <a:gd name="T1" fmla="*/ 10 h 748"/>
                <a:gd name="T2" fmla="*/ 29 w 366"/>
                <a:gd name="T3" fmla="*/ 1 h 748"/>
                <a:gd name="T4" fmla="*/ 45 w 366"/>
                <a:gd name="T5" fmla="*/ 0 h 748"/>
                <a:gd name="T6" fmla="*/ 73 w 366"/>
                <a:gd name="T7" fmla="*/ 15 h 748"/>
                <a:gd name="T8" fmla="*/ 89 w 366"/>
                <a:gd name="T9" fmla="*/ 31 h 748"/>
                <a:gd name="T10" fmla="*/ 101 w 366"/>
                <a:gd name="T11" fmla="*/ 53 h 748"/>
                <a:gd name="T12" fmla="*/ 110 w 366"/>
                <a:gd name="T13" fmla="*/ 82 h 748"/>
                <a:gd name="T14" fmla="*/ 120 w 366"/>
                <a:gd name="T15" fmla="*/ 127 h 748"/>
                <a:gd name="T16" fmla="*/ 122 w 366"/>
                <a:gd name="T17" fmla="*/ 177 h 748"/>
                <a:gd name="T18" fmla="*/ 116 w 366"/>
                <a:gd name="T19" fmla="*/ 209 h 748"/>
                <a:gd name="T20" fmla="*/ 107 w 366"/>
                <a:gd name="T21" fmla="*/ 225 h 748"/>
                <a:gd name="T22" fmla="*/ 81 w 366"/>
                <a:gd name="T23" fmla="*/ 240 h 748"/>
                <a:gd name="T24" fmla="*/ 53 w 366"/>
                <a:gd name="T25" fmla="*/ 249 h 748"/>
                <a:gd name="T26" fmla="*/ 36 w 366"/>
                <a:gd name="T27" fmla="*/ 249 h 748"/>
                <a:gd name="T28" fmla="*/ 20 w 366"/>
                <a:gd name="T29" fmla="*/ 245 h 748"/>
                <a:gd name="T30" fmla="*/ 10 w 366"/>
                <a:gd name="T31" fmla="*/ 225 h 748"/>
                <a:gd name="T32" fmla="*/ 6 w 366"/>
                <a:gd name="T33" fmla="*/ 199 h 748"/>
                <a:gd name="T34" fmla="*/ 14 w 366"/>
                <a:gd name="T35" fmla="*/ 182 h 748"/>
                <a:gd name="T36" fmla="*/ 24 w 366"/>
                <a:gd name="T37" fmla="*/ 166 h 748"/>
                <a:gd name="T38" fmla="*/ 22 w 366"/>
                <a:gd name="T39" fmla="*/ 146 h 748"/>
                <a:gd name="T40" fmla="*/ 18 w 366"/>
                <a:gd name="T41" fmla="*/ 120 h 748"/>
                <a:gd name="T42" fmla="*/ 10 w 366"/>
                <a:gd name="T43" fmla="*/ 94 h 748"/>
                <a:gd name="T44" fmla="*/ 0 w 366"/>
                <a:gd name="T45" fmla="*/ 67 h 748"/>
                <a:gd name="T46" fmla="*/ 0 w 366"/>
                <a:gd name="T47" fmla="*/ 46 h 748"/>
                <a:gd name="T48" fmla="*/ 6 w 366"/>
                <a:gd name="T49" fmla="*/ 24 h 748"/>
                <a:gd name="T50" fmla="*/ 10 w 366"/>
                <a:gd name="T51" fmla="*/ 10 h 74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66" h="748">
                  <a:moveTo>
                    <a:pt x="30" y="31"/>
                  </a:moveTo>
                  <a:lnTo>
                    <a:pt x="88" y="4"/>
                  </a:lnTo>
                  <a:lnTo>
                    <a:pt x="136" y="0"/>
                  </a:lnTo>
                  <a:lnTo>
                    <a:pt x="218" y="46"/>
                  </a:lnTo>
                  <a:lnTo>
                    <a:pt x="266" y="93"/>
                  </a:lnTo>
                  <a:lnTo>
                    <a:pt x="302" y="159"/>
                  </a:lnTo>
                  <a:lnTo>
                    <a:pt x="331" y="247"/>
                  </a:lnTo>
                  <a:lnTo>
                    <a:pt x="361" y="381"/>
                  </a:lnTo>
                  <a:lnTo>
                    <a:pt x="366" y="531"/>
                  </a:lnTo>
                  <a:lnTo>
                    <a:pt x="348" y="629"/>
                  </a:lnTo>
                  <a:lnTo>
                    <a:pt x="320" y="675"/>
                  </a:lnTo>
                  <a:lnTo>
                    <a:pt x="242" y="722"/>
                  </a:lnTo>
                  <a:lnTo>
                    <a:pt x="160" y="748"/>
                  </a:lnTo>
                  <a:lnTo>
                    <a:pt x="107" y="748"/>
                  </a:lnTo>
                  <a:lnTo>
                    <a:pt x="60" y="737"/>
                  </a:lnTo>
                  <a:lnTo>
                    <a:pt x="30" y="675"/>
                  </a:lnTo>
                  <a:lnTo>
                    <a:pt x="18" y="599"/>
                  </a:lnTo>
                  <a:lnTo>
                    <a:pt x="42" y="546"/>
                  </a:lnTo>
                  <a:lnTo>
                    <a:pt x="71" y="500"/>
                  </a:lnTo>
                  <a:lnTo>
                    <a:pt x="65" y="438"/>
                  </a:lnTo>
                  <a:lnTo>
                    <a:pt x="53" y="360"/>
                  </a:lnTo>
                  <a:lnTo>
                    <a:pt x="30" y="283"/>
                  </a:lnTo>
                  <a:lnTo>
                    <a:pt x="0" y="201"/>
                  </a:lnTo>
                  <a:lnTo>
                    <a:pt x="0" y="139"/>
                  </a:lnTo>
                  <a:lnTo>
                    <a:pt x="18" y="72"/>
                  </a:lnTo>
                  <a:lnTo>
                    <a:pt x="3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2" name="Freeform 8"/>
            <p:cNvSpPr>
              <a:spLocks/>
            </p:cNvSpPr>
            <p:nvPr/>
          </p:nvSpPr>
          <p:spPr bwMode="auto">
            <a:xfrm>
              <a:off x="718" y="3517"/>
              <a:ext cx="159" cy="320"/>
            </a:xfrm>
            <a:custGeom>
              <a:avLst/>
              <a:gdLst>
                <a:gd name="T0" fmla="*/ 0 w 477"/>
                <a:gd name="T1" fmla="*/ 28 h 959"/>
                <a:gd name="T2" fmla="*/ 0 w 477"/>
                <a:gd name="T3" fmla="*/ 14 h 959"/>
                <a:gd name="T4" fmla="*/ 14 w 477"/>
                <a:gd name="T5" fmla="*/ 0 h 959"/>
                <a:gd name="T6" fmla="*/ 24 w 477"/>
                <a:gd name="T7" fmla="*/ 5 h 959"/>
                <a:gd name="T8" fmla="*/ 71 w 477"/>
                <a:gd name="T9" fmla="*/ 60 h 959"/>
                <a:gd name="T10" fmla="*/ 94 w 477"/>
                <a:gd name="T11" fmla="*/ 91 h 959"/>
                <a:gd name="T12" fmla="*/ 100 w 477"/>
                <a:gd name="T13" fmla="*/ 119 h 959"/>
                <a:gd name="T14" fmla="*/ 102 w 477"/>
                <a:gd name="T15" fmla="*/ 148 h 959"/>
                <a:gd name="T16" fmla="*/ 98 w 477"/>
                <a:gd name="T17" fmla="*/ 188 h 959"/>
                <a:gd name="T18" fmla="*/ 84 w 477"/>
                <a:gd name="T19" fmla="*/ 231 h 959"/>
                <a:gd name="T20" fmla="*/ 71 w 477"/>
                <a:gd name="T21" fmla="*/ 256 h 959"/>
                <a:gd name="T22" fmla="*/ 65 w 477"/>
                <a:gd name="T23" fmla="*/ 282 h 959"/>
                <a:gd name="T24" fmla="*/ 67 w 477"/>
                <a:gd name="T25" fmla="*/ 294 h 959"/>
                <a:gd name="T26" fmla="*/ 74 w 477"/>
                <a:gd name="T27" fmla="*/ 298 h 959"/>
                <a:gd name="T28" fmla="*/ 122 w 477"/>
                <a:gd name="T29" fmla="*/ 296 h 959"/>
                <a:gd name="T30" fmla="*/ 153 w 477"/>
                <a:gd name="T31" fmla="*/ 301 h 959"/>
                <a:gd name="T32" fmla="*/ 159 w 477"/>
                <a:gd name="T33" fmla="*/ 308 h 959"/>
                <a:gd name="T34" fmla="*/ 159 w 477"/>
                <a:gd name="T35" fmla="*/ 313 h 959"/>
                <a:gd name="T36" fmla="*/ 134 w 477"/>
                <a:gd name="T37" fmla="*/ 320 h 959"/>
                <a:gd name="T38" fmla="*/ 128 w 477"/>
                <a:gd name="T39" fmla="*/ 318 h 959"/>
                <a:gd name="T40" fmla="*/ 106 w 477"/>
                <a:gd name="T41" fmla="*/ 310 h 959"/>
                <a:gd name="T42" fmla="*/ 84 w 477"/>
                <a:gd name="T43" fmla="*/ 310 h 959"/>
                <a:gd name="T44" fmla="*/ 55 w 477"/>
                <a:gd name="T45" fmla="*/ 310 h 959"/>
                <a:gd name="T46" fmla="*/ 45 w 477"/>
                <a:gd name="T47" fmla="*/ 311 h 959"/>
                <a:gd name="T48" fmla="*/ 41 w 477"/>
                <a:gd name="T49" fmla="*/ 305 h 959"/>
                <a:gd name="T50" fmla="*/ 41 w 477"/>
                <a:gd name="T51" fmla="*/ 294 h 959"/>
                <a:gd name="T52" fmla="*/ 51 w 477"/>
                <a:gd name="T53" fmla="*/ 262 h 959"/>
                <a:gd name="T54" fmla="*/ 69 w 477"/>
                <a:gd name="T55" fmla="*/ 227 h 959"/>
                <a:gd name="T56" fmla="*/ 80 w 477"/>
                <a:gd name="T57" fmla="*/ 193 h 959"/>
                <a:gd name="T58" fmla="*/ 82 w 477"/>
                <a:gd name="T59" fmla="*/ 167 h 959"/>
                <a:gd name="T60" fmla="*/ 80 w 477"/>
                <a:gd name="T61" fmla="*/ 131 h 959"/>
                <a:gd name="T62" fmla="*/ 72 w 477"/>
                <a:gd name="T63" fmla="*/ 110 h 959"/>
                <a:gd name="T64" fmla="*/ 53 w 477"/>
                <a:gd name="T65" fmla="*/ 84 h 959"/>
                <a:gd name="T66" fmla="*/ 25 w 477"/>
                <a:gd name="T67" fmla="*/ 60 h 959"/>
                <a:gd name="T68" fmla="*/ 6 w 477"/>
                <a:gd name="T69" fmla="*/ 46 h 959"/>
                <a:gd name="T70" fmla="*/ 0 w 477"/>
                <a:gd name="T71" fmla="*/ 38 h 959"/>
                <a:gd name="T72" fmla="*/ 0 w 477"/>
                <a:gd name="T73" fmla="*/ 28 h 9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77" h="959">
                  <a:moveTo>
                    <a:pt x="0" y="83"/>
                  </a:moveTo>
                  <a:lnTo>
                    <a:pt x="0" y="41"/>
                  </a:lnTo>
                  <a:lnTo>
                    <a:pt x="41" y="0"/>
                  </a:lnTo>
                  <a:lnTo>
                    <a:pt x="71" y="15"/>
                  </a:lnTo>
                  <a:lnTo>
                    <a:pt x="212" y="180"/>
                  </a:lnTo>
                  <a:lnTo>
                    <a:pt x="282" y="273"/>
                  </a:lnTo>
                  <a:lnTo>
                    <a:pt x="301" y="356"/>
                  </a:lnTo>
                  <a:lnTo>
                    <a:pt x="306" y="443"/>
                  </a:lnTo>
                  <a:lnTo>
                    <a:pt x="295" y="562"/>
                  </a:lnTo>
                  <a:lnTo>
                    <a:pt x="253" y="691"/>
                  </a:lnTo>
                  <a:lnTo>
                    <a:pt x="212" y="768"/>
                  </a:lnTo>
                  <a:lnTo>
                    <a:pt x="195" y="845"/>
                  </a:lnTo>
                  <a:lnTo>
                    <a:pt x="200" y="881"/>
                  </a:lnTo>
                  <a:lnTo>
                    <a:pt x="223" y="892"/>
                  </a:lnTo>
                  <a:lnTo>
                    <a:pt x="365" y="887"/>
                  </a:lnTo>
                  <a:lnTo>
                    <a:pt x="460" y="902"/>
                  </a:lnTo>
                  <a:lnTo>
                    <a:pt x="477" y="923"/>
                  </a:lnTo>
                  <a:lnTo>
                    <a:pt x="477" y="938"/>
                  </a:lnTo>
                  <a:lnTo>
                    <a:pt x="401" y="959"/>
                  </a:lnTo>
                  <a:lnTo>
                    <a:pt x="383" y="953"/>
                  </a:lnTo>
                  <a:lnTo>
                    <a:pt x="318" y="928"/>
                  </a:lnTo>
                  <a:lnTo>
                    <a:pt x="253" y="928"/>
                  </a:lnTo>
                  <a:lnTo>
                    <a:pt x="165" y="928"/>
                  </a:lnTo>
                  <a:lnTo>
                    <a:pt x="135" y="933"/>
                  </a:lnTo>
                  <a:lnTo>
                    <a:pt x="124" y="913"/>
                  </a:lnTo>
                  <a:lnTo>
                    <a:pt x="124" y="881"/>
                  </a:lnTo>
                  <a:lnTo>
                    <a:pt x="154" y="784"/>
                  </a:lnTo>
                  <a:lnTo>
                    <a:pt x="206" y="680"/>
                  </a:lnTo>
                  <a:lnTo>
                    <a:pt x="241" y="578"/>
                  </a:lnTo>
                  <a:lnTo>
                    <a:pt x="247" y="500"/>
                  </a:lnTo>
                  <a:lnTo>
                    <a:pt x="241" y="392"/>
                  </a:lnTo>
                  <a:lnTo>
                    <a:pt x="217" y="330"/>
                  </a:lnTo>
                  <a:lnTo>
                    <a:pt x="159" y="252"/>
                  </a:lnTo>
                  <a:lnTo>
                    <a:pt x="76" y="180"/>
                  </a:lnTo>
                  <a:lnTo>
                    <a:pt x="17" y="138"/>
                  </a:lnTo>
                  <a:lnTo>
                    <a:pt x="0" y="11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3" name="Freeform 9"/>
            <p:cNvSpPr>
              <a:spLocks/>
            </p:cNvSpPr>
            <p:nvPr/>
          </p:nvSpPr>
          <p:spPr bwMode="auto">
            <a:xfrm>
              <a:off x="575" y="3535"/>
              <a:ext cx="133" cy="342"/>
            </a:xfrm>
            <a:custGeom>
              <a:avLst/>
              <a:gdLst>
                <a:gd name="T0" fmla="*/ 94 w 401"/>
                <a:gd name="T1" fmla="*/ 8 h 1026"/>
                <a:gd name="T2" fmla="*/ 105 w 401"/>
                <a:gd name="T3" fmla="*/ 0 h 1026"/>
                <a:gd name="T4" fmla="*/ 129 w 401"/>
                <a:gd name="T5" fmla="*/ 0 h 1026"/>
                <a:gd name="T6" fmla="*/ 133 w 401"/>
                <a:gd name="T7" fmla="*/ 10 h 1026"/>
                <a:gd name="T8" fmla="*/ 129 w 401"/>
                <a:gd name="T9" fmla="*/ 38 h 1026"/>
                <a:gd name="T10" fmla="*/ 108 w 401"/>
                <a:gd name="T11" fmla="*/ 72 h 1026"/>
                <a:gd name="T12" fmla="*/ 98 w 401"/>
                <a:gd name="T13" fmla="*/ 110 h 1026"/>
                <a:gd name="T14" fmla="*/ 94 w 401"/>
                <a:gd name="T15" fmla="*/ 156 h 1026"/>
                <a:gd name="T16" fmla="*/ 108 w 401"/>
                <a:gd name="T17" fmla="*/ 209 h 1026"/>
                <a:gd name="T18" fmla="*/ 125 w 401"/>
                <a:gd name="T19" fmla="*/ 261 h 1026"/>
                <a:gd name="T20" fmla="*/ 127 w 401"/>
                <a:gd name="T21" fmla="*/ 282 h 1026"/>
                <a:gd name="T22" fmla="*/ 119 w 401"/>
                <a:gd name="T23" fmla="*/ 288 h 1026"/>
                <a:gd name="T24" fmla="*/ 92 w 401"/>
                <a:gd name="T25" fmla="*/ 288 h 1026"/>
                <a:gd name="T26" fmla="*/ 65 w 401"/>
                <a:gd name="T27" fmla="*/ 297 h 1026"/>
                <a:gd name="T28" fmla="*/ 47 w 401"/>
                <a:gd name="T29" fmla="*/ 319 h 1026"/>
                <a:gd name="T30" fmla="*/ 32 w 401"/>
                <a:gd name="T31" fmla="*/ 340 h 1026"/>
                <a:gd name="T32" fmla="*/ 24 w 401"/>
                <a:gd name="T33" fmla="*/ 342 h 1026"/>
                <a:gd name="T34" fmla="*/ 0 w 401"/>
                <a:gd name="T35" fmla="*/ 330 h 1026"/>
                <a:gd name="T36" fmla="*/ 0 w 401"/>
                <a:gd name="T37" fmla="*/ 321 h 1026"/>
                <a:gd name="T38" fmla="*/ 32 w 401"/>
                <a:gd name="T39" fmla="*/ 297 h 1026"/>
                <a:gd name="T40" fmla="*/ 69 w 401"/>
                <a:gd name="T41" fmla="*/ 282 h 1026"/>
                <a:gd name="T42" fmla="*/ 98 w 401"/>
                <a:gd name="T43" fmla="*/ 273 h 1026"/>
                <a:gd name="T44" fmla="*/ 104 w 401"/>
                <a:gd name="T45" fmla="*/ 269 h 1026"/>
                <a:gd name="T46" fmla="*/ 102 w 401"/>
                <a:gd name="T47" fmla="*/ 254 h 1026"/>
                <a:gd name="T48" fmla="*/ 92 w 401"/>
                <a:gd name="T49" fmla="*/ 216 h 1026"/>
                <a:gd name="T50" fmla="*/ 80 w 401"/>
                <a:gd name="T51" fmla="*/ 173 h 1026"/>
                <a:gd name="T52" fmla="*/ 75 w 401"/>
                <a:gd name="T53" fmla="*/ 151 h 1026"/>
                <a:gd name="T54" fmla="*/ 73 w 401"/>
                <a:gd name="T55" fmla="*/ 125 h 1026"/>
                <a:gd name="T56" fmla="*/ 77 w 401"/>
                <a:gd name="T57" fmla="*/ 96 h 1026"/>
                <a:gd name="T58" fmla="*/ 84 w 401"/>
                <a:gd name="T59" fmla="*/ 48 h 1026"/>
                <a:gd name="T60" fmla="*/ 94 w 401"/>
                <a:gd name="T61" fmla="*/ 8 h 102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01" h="1026">
                  <a:moveTo>
                    <a:pt x="283" y="25"/>
                  </a:moveTo>
                  <a:lnTo>
                    <a:pt x="318" y="0"/>
                  </a:lnTo>
                  <a:lnTo>
                    <a:pt x="390" y="0"/>
                  </a:lnTo>
                  <a:lnTo>
                    <a:pt x="401" y="31"/>
                  </a:lnTo>
                  <a:lnTo>
                    <a:pt x="390" y="113"/>
                  </a:lnTo>
                  <a:lnTo>
                    <a:pt x="325" y="216"/>
                  </a:lnTo>
                  <a:lnTo>
                    <a:pt x="296" y="329"/>
                  </a:lnTo>
                  <a:lnTo>
                    <a:pt x="283" y="469"/>
                  </a:lnTo>
                  <a:lnTo>
                    <a:pt x="325" y="628"/>
                  </a:lnTo>
                  <a:lnTo>
                    <a:pt x="378" y="783"/>
                  </a:lnTo>
                  <a:lnTo>
                    <a:pt x="383" y="845"/>
                  </a:lnTo>
                  <a:lnTo>
                    <a:pt x="360" y="865"/>
                  </a:lnTo>
                  <a:lnTo>
                    <a:pt x="277" y="865"/>
                  </a:lnTo>
                  <a:lnTo>
                    <a:pt x="195" y="892"/>
                  </a:lnTo>
                  <a:lnTo>
                    <a:pt x="142" y="958"/>
                  </a:lnTo>
                  <a:lnTo>
                    <a:pt x="95" y="1020"/>
                  </a:lnTo>
                  <a:lnTo>
                    <a:pt x="71" y="1026"/>
                  </a:lnTo>
                  <a:lnTo>
                    <a:pt x="0" y="989"/>
                  </a:lnTo>
                  <a:lnTo>
                    <a:pt x="0" y="964"/>
                  </a:lnTo>
                  <a:lnTo>
                    <a:pt x="95" y="892"/>
                  </a:lnTo>
                  <a:lnTo>
                    <a:pt x="207" y="845"/>
                  </a:lnTo>
                  <a:lnTo>
                    <a:pt x="296" y="819"/>
                  </a:lnTo>
                  <a:lnTo>
                    <a:pt x="313" y="808"/>
                  </a:lnTo>
                  <a:lnTo>
                    <a:pt x="307" y="763"/>
                  </a:lnTo>
                  <a:lnTo>
                    <a:pt x="277" y="649"/>
                  </a:lnTo>
                  <a:lnTo>
                    <a:pt x="242" y="520"/>
                  </a:lnTo>
                  <a:lnTo>
                    <a:pt x="225" y="453"/>
                  </a:lnTo>
                  <a:lnTo>
                    <a:pt x="219" y="376"/>
                  </a:lnTo>
                  <a:lnTo>
                    <a:pt x="231" y="288"/>
                  </a:lnTo>
                  <a:lnTo>
                    <a:pt x="253" y="144"/>
                  </a:lnTo>
                  <a:lnTo>
                    <a:pt x="283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604" name="Text Box 10"/>
          <p:cNvSpPr txBox="1">
            <a:spLocks noChangeArrowheads="1"/>
          </p:cNvSpPr>
          <p:nvPr/>
        </p:nvSpPr>
        <p:spPr bwMode="auto">
          <a:xfrm>
            <a:off x="4419600" y="5181600"/>
            <a:ext cx="4038600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Remember:</a:t>
            </a:r>
            <a:r>
              <a:rPr lang="en-US" b="1"/>
              <a:t>  The disturbance is the feed composition.  </a:t>
            </a:r>
          </a:p>
        </p:txBody>
      </p:sp>
      <p:sp>
        <p:nvSpPr>
          <p:cNvPr id="25605" name="Text Box 11"/>
          <p:cNvSpPr txBox="1">
            <a:spLocks noChangeArrowheads="1"/>
          </p:cNvSpPr>
          <p:nvPr/>
        </p:nvSpPr>
        <p:spPr bwMode="auto">
          <a:xfrm>
            <a:off x="258763" y="1000125"/>
            <a:ext cx="84582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</a:rPr>
              <a:t>Class exercise: </a:t>
            </a:r>
            <a:r>
              <a:rPr lang="en-US" sz="2000" b="1"/>
              <a:t>Design feedforward control to improve the performance.</a:t>
            </a:r>
            <a:endParaRPr lang="en-US"/>
          </a:p>
        </p:txBody>
      </p:sp>
      <p:sp>
        <p:nvSpPr>
          <p:cNvPr id="25606" name="Text Box 12"/>
          <p:cNvSpPr txBox="1">
            <a:spLocks noChangeArrowheads="1"/>
          </p:cNvSpPr>
          <p:nvPr/>
        </p:nvSpPr>
        <p:spPr bwMode="auto">
          <a:xfrm>
            <a:off x="685800" y="3810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15: FEEDFORWARD CONTROL</a:t>
            </a:r>
            <a:endParaRPr lang="en-US" sz="3200"/>
          </a:p>
        </p:txBody>
      </p:sp>
      <p:graphicFrame>
        <p:nvGraphicFramePr>
          <p:cNvPr id="25607" name="Object 14"/>
          <p:cNvGraphicFramePr>
            <a:graphicFrameLocks noChangeAspect="1"/>
          </p:cNvGraphicFramePr>
          <p:nvPr/>
        </p:nvGraphicFramePr>
        <p:xfrm>
          <a:off x="533400" y="1752600"/>
          <a:ext cx="8077200" cy="293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5" name="Document" r:id="rId4" imgW="5629656" imgH="2045208" progId="Word.Document.8">
                  <p:embed/>
                </p:oleObj>
              </mc:Choice>
              <mc:Fallback>
                <p:oleObj name="Document" r:id="rId4" imgW="5629656" imgH="2045208" progId="Word.Document.8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752600"/>
                        <a:ext cx="8077200" cy="293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5"/>
          <p:cNvSpPr txBox="1">
            <a:spLocks noChangeArrowheads="1"/>
          </p:cNvSpPr>
          <p:nvPr/>
        </p:nvSpPr>
        <p:spPr bwMode="auto">
          <a:xfrm>
            <a:off x="258763" y="1000125"/>
            <a:ext cx="84582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</a:rPr>
              <a:t>Class exercise: </a:t>
            </a:r>
            <a:r>
              <a:rPr lang="en-US" sz="2000" b="1"/>
              <a:t>Design feedforward control to improve the performance.</a:t>
            </a:r>
            <a:endParaRPr lang="en-US"/>
          </a:p>
        </p:txBody>
      </p:sp>
      <p:sp>
        <p:nvSpPr>
          <p:cNvPr id="26627" name="Text Box 6"/>
          <p:cNvSpPr txBox="1">
            <a:spLocks noChangeArrowheads="1"/>
          </p:cNvSpPr>
          <p:nvPr/>
        </p:nvSpPr>
        <p:spPr bwMode="auto">
          <a:xfrm>
            <a:off x="685800" y="3810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15: FEEDFORWARD CONTROL</a:t>
            </a:r>
            <a:endParaRPr lang="en-US" sz="3200"/>
          </a:p>
        </p:txBody>
      </p:sp>
      <p:sp>
        <p:nvSpPr>
          <p:cNvPr id="26628" name="Rectangle 8"/>
          <p:cNvSpPr>
            <a:spLocks noChangeArrowheads="1"/>
          </p:cNvSpPr>
          <p:nvPr/>
        </p:nvSpPr>
        <p:spPr bwMode="auto">
          <a:xfrm>
            <a:off x="4460875" y="1752600"/>
            <a:ext cx="762000" cy="3200400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9" name="Text Box 9"/>
          <p:cNvSpPr txBox="1">
            <a:spLocks noChangeArrowheads="1"/>
          </p:cNvSpPr>
          <p:nvPr/>
        </p:nvSpPr>
        <p:spPr bwMode="auto">
          <a:xfrm>
            <a:off x="650875" y="5257800"/>
            <a:ext cx="3810000" cy="11969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A2 satisfies all of the rules and can be used as a feedforward variable.</a:t>
            </a:r>
          </a:p>
        </p:txBody>
      </p:sp>
      <p:sp>
        <p:nvSpPr>
          <p:cNvPr id="26630" name="Line 10"/>
          <p:cNvSpPr>
            <a:spLocks noChangeShapeType="1"/>
          </p:cNvSpPr>
          <p:nvPr/>
        </p:nvSpPr>
        <p:spPr bwMode="auto">
          <a:xfrm flipV="1">
            <a:off x="3089275" y="4572000"/>
            <a:ext cx="1371600" cy="685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631" name="Object 11"/>
          <p:cNvGraphicFramePr>
            <a:graphicFrameLocks noChangeAspect="1"/>
          </p:cNvGraphicFramePr>
          <p:nvPr/>
        </p:nvGraphicFramePr>
        <p:xfrm>
          <a:off x="304800" y="1879600"/>
          <a:ext cx="8382000" cy="304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3" name="Document" r:id="rId4" imgW="5629656" imgH="2045208" progId="Word.Document.8">
                  <p:embed/>
                </p:oleObj>
              </mc:Choice>
              <mc:Fallback>
                <p:oleObj name="Document" r:id="rId4" imgW="5629656" imgH="2045208" progId="Word.Documen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879600"/>
                        <a:ext cx="8382000" cy="304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685800" y="3810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15: FEEDFORWARD CONTROL</a:t>
            </a:r>
            <a:endParaRPr lang="en-US" sz="3200"/>
          </a:p>
        </p:txBody>
      </p:sp>
      <p:grpSp>
        <p:nvGrpSpPr>
          <p:cNvPr id="27651" name="Group 3"/>
          <p:cNvGrpSpPr>
            <a:grpSpLocks/>
          </p:cNvGrpSpPr>
          <p:nvPr/>
        </p:nvGrpSpPr>
        <p:grpSpPr bwMode="auto">
          <a:xfrm>
            <a:off x="4859338" y="3949700"/>
            <a:ext cx="960437" cy="1771650"/>
            <a:chOff x="2688" y="1782"/>
            <a:chExt cx="816" cy="1662"/>
          </a:xfrm>
        </p:grpSpPr>
        <p:sp>
          <p:nvSpPr>
            <p:cNvPr id="27720" name="Rectangle 4"/>
            <p:cNvSpPr>
              <a:spLocks noChangeArrowheads="1"/>
            </p:cNvSpPr>
            <p:nvPr/>
          </p:nvSpPr>
          <p:spPr bwMode="auto">
            <a:xfrm>
              <a:off x="2688" y="1968"/>
              <a:ext cx="816" cy="12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21" name="Line 5"/>
            <p:cNvSpPr>
              <a:spLocks noChangeShapeType="1"/>
            </p:cNvSpPr>
            <p:nvPr/>
          </p:nvSpPr>
          <p:spPr bwMode="auto">
            <a:xfrm flipH="1">
              <a:off x="2688" y="1968"/>
              <a:ext cx="816" cy="1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22" name="Line 6"/>
            <p:cNvSpPr>
              <a:spLocks noChangeShapeType="1"/>
            </p:cNvSpPr>
            <p:nvPr/>
          </p:nvSpPr>
          <p:spPr bwMode="auto">
            <a:xfrm>
              <a:off x="2688" y="1968"/>
              <a:ext cx="816" cy="1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23" name="AutoShape 7"/>
            <p:cNvSpPr>
              <a:spLocks noChangeArrowheads="1"/>
            </p:cNvSpPr>
            <p:nvPr/>
          </p:nvSpPr>
          <p:spPr bwMode="auto">
            <a:xfrm>
              <a:off x="2688" y="1782"/>
              <a:ext cx="816" cy="336"/>
            </a:xfrm>
            <a:custGeom>
              <a:avLst/>
              <a:gdLst>
                <a:gd name="T0" fmla="*/ 408 w 21600"/>
                <a:gd name="T1" fmla="*/ 0 h 21600"/>
                <a:gd name="T2" fmla="*/ 0 w 21600"/>
                <a:gd name="T3" fmla="*/ 174 h 21600"/>
                <a:gd name="T4" fmla="*/ 408 w 21600"/>
                <a:gd name="T5" fmla="*/ 0 h 21600"/>
                <a:gd name="T6" fmla="*/ 816 w 21600"/>
                <a:gd name="T7" fmla="*/ 174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6" y="11185"/>
                  </a:moveTo>
                  <a:cubicBezTo>
                    <a:pt x="2" y="11057"/>
                    <a:pt x="0" y="10928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28"/>
                    <a:pt x="21597" y="11057"/>
                    <a:pt x="21593" y="11185"/>
                  </a:cubicBezTo>
                  <a:cubicBezTo>
                    <a:pt x="21597" y="11057"/>
                    <a:pt x="21600" y="10928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0928"/>
                    <a:pt x="2" y="11057"/>
                    <a:pt x="6" y="11185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24" name="AutoShape 8"/>
            <p:cNvSpPr>
              <a:spLocks noChangeArrowheads="1"/>
            </p:cNvSpPr>
            <p:nvPr/>
          </p:nvSpPr>
          <p:spPr bwMode="auto">
            <a:xfrm flipV="1">
              <a:off x="2688" y="3108"/>
              <a:ext cx="816" cy="336"/>
            </a:xfrm>
            <a:custGeom>
              <a:avLst/>
              <a:gdLst>
                <a:gd name="T0" fmla="*/ 408 w 21600"/>
                <a:gd name="T1" fmla="*/ 0 h 21600"/>
                <a:gd name="T2" fmla="*/ 0 w 21600"/>
                <a:gd name="T3" fmla="*/ 174 h 21600"/>
                <a:gd name="T4" fmla="*/ 408 w 21600"/>
                <a:gd name="T5" fmla="*/ 0 h 21600"/>
                <a:gd name="T6" fmla="*/ 816 w 21600"/>
                <a:gd name="T7" fmla="*/ 174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6" y="11185"/>
                  </a:moveTo>
                  <a:cubicBezTo>
                    <a:pt x="2" y="11057"/>
                    <a:pt x="0" y="10928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28"/>
                    <a:pt x="21597" y="11057"/>
                    <a:pt x="21593" y="11185"/>
                  </a:cubicBezTo>
                  <a:cubicBezTo>
                    <a:pt x="21597" y="11057"/>
                    <a:pt x="21600" y="10928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0928"/>
                    <a:pt x="2" y="11057"/>
                    <a:pt x="6" y="11185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652" name="Line 9"/>
          <p:cNvSpPr>
            <a:spLocks noChangeShapeType="1"/>
          </p:cNvSpPr>
          <p:nvPr/>
        </p:nvSpPr>
        <p:spPr bwMode="auto">
          <a:xfrm>
            <a:off x="5340350" y="5721350"/>
            <a:ext cx="0" cy="339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3" name="Line 10"/>
          <p:cNvSpPr>
            <a:spLocks noChangeShapeType="1"/>
          </p:cNvSpPr>
          <p:nvPr/>
        </p:nvSpPr>
        <p:spPr bwMode="auto">
          <a:xfrm>
            <a:off x="5340350" y="6061075"/>
            <a:ext cx="2125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4" name="Oval 11"/>
          <p:cNvSpPr>
            <a:spLocks noChangeArrowheads="1"/>
          </p:cNvSpPr>
          <p:nvPr/>
        </p:nvSpPr>
        <p:spPr bwMode="auto">
          <a:xfrm>
            <a:off x="2940050" y="2960688"/>
            <a:ext cx="754063" cy="68103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5" name="Line 12"/>
          <p:cNvSpPr>
            <a:spLocks noChangeShapeType="1"/>
          </p:cNvSpPr>
          <p:nvPr/>
        </p:nvSpPr>
        <p:spPr bwMode="auto">
          <a:xfrm>
            <a:off x="3300413" y="3641725"/>
            <a:ext cx="0" cy="749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6" name="Line 13"/>
          <p:cNvSpPr>
            <a:spLocks noChangeShapeType="1"/>
          </p:cNvSpPr>
          <p:nvPr/>
        </p:nvSpPr>
        <p:spPr bwMode="auto">
          <a:xfrm flipH="1">
            <a:off x="3111500" y="2960688"/>
            <a:ext cx="196850" cy="212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7" name="Line 14"/>
          <p:cNvSpPr>
            <a:spLocks noChangeShapeType="1"/>
          </p:cNvSpPr>
          <p:nvPr/>
        </p:nvSpPr>
        <p:spPr bwMode="auto">
          <a:xfrm>
            <a:off x="3111500" y="3181350"/>
            <a:ext cx="376238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8" name="Line 15"/>
          <p:cNvSpPr>
            <a:spLocks noChangeShapeType="1"/>
          </p:cNvSpPr>
          <p:nvPr/>
        </p:nvSpPr>
        <p:spPr bwMode="auto">
          <a:xfrm flipH="1">
            <a:off x="3300413" y="3470275"/>
            <a:ext cx="179387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7659" name="Group 16"/>
          <p:cNvGrpSpPr>
            <a:grpSpLocks/>
          </p:cNvGrpSpPr>
          <p:nvPr/>
        </p:nvGrpSpPr>
        <p:grpSpPr bwMode="auto">
          <a:xfrm rot="5400000">
            <a:off x="3238501" y="2092325"/>
            <a:ext cx="341312" cy="617537"/>
            <a:chOff x="2736" y="1872"/>
            <a:chExt cx="240" cy="432"/>
          </a:xfrm>
        </p:grpSpPr>
        <p:sp>
          <p:nvSpPr>
            <p:cNvPr id="27713" name="Line 17"/>
            <p:cNvSpPr>
              <a:spLocks noChangeShapeType="1"/>
            </p:cNvSpPr>
            <p:nvPr/>
          </p:nvSpPr>
          <p:spPr bwMode="auto">
            <a:xfrm>
              <a:off x="2736" y="201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14" name="Line 18"/>
            <p:cNvSpPr>
              <a:spLocks noChangeShapeType="1"/>
            </p:cNvSpPr>
            <p:nvPr/>
          </p:nvSpPr>
          <p:spPr bwMode="auto">
            <a:xfrm>
              <a:off x="2976" y="201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15" name="Line 19"/>
            <p:cNvSpPr>
              <a:spLocks noChangeShapeType="1"/>
            </p:cNvSpPr>
            <p:nvPr/>
          </p:nvSpPr>
          <p:spPr bwMode="auto">
            <a:xfrm flipH="1">
              <a:off x="2736" y="2016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16" name="Line 20"/>
            <p:cNvSpPr>
              <a:spLocks noChangeShapeType="1"/>
            </p:cNvSpPr>
            <p:nvPr/>
          </p:nvSpPr>
          <p:spPr bwMode="auto">
            <a:xfrm>
              <a:off x="2736" y="2016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17" name="Line 21"/>
            <p:cNvSpPr>
              <a:spLocks noChangeShapeType="1"/>
            </p:cNvSpPr>
            <p:nvPr/>
          </p:nvSpPr>
          <p:spPr bwMode="auto">
            <a:xfrm flipV="1">
              <a:off x="2853" y="1932"/>
              <a:ext cx="0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18" name="Line 22"/>
            <p:cNvSpPr>
              <a:spLocks noChangeShapeType="1"/>
            </p:cNvSpPr>
            <p:nvPr/>
          </p:nvSpPr>
          <p:spPr bwMode="auto">
            <a:xfrm>
              <a:off x="2781" y="1929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19" name="AutoShape 23"/>
            <p:cNvSpPr>
              <a:spLocks noChangeArrowheads="1"/>
            </p:cNvSpPr>
            <p:nvPr/>
          </p:nvSpPr>
          <p:spPr bwMode="auto">
            <a:xfrm>
              <a:off x="2772" y="1872"/>
              <a:ext cx="159" cy="132"/>
            </a:xfrm>
            <a:custGeom>
              <a:avLst/>
              <a:gdLst>
                <a:gd name="T0" fmla="*/ 80 w 21600"/>
                <a:gd name="T1" fmla="*/ 0 h 21600"/>
                <a:gd name="T2" fmla="*/ 2 w 21600"/>
                <a:gd name="T3" fmla="*/ 52 h 21600"/>
                <a:gd name="T4" fmla="*/ 80 w 21600"/>
                <a:gd name="T5" fmla="*/ 0 h 21600"/>
                <a:gd name="T6" fmla="*/ 157 w 21600"/>
                <a:gd name="T7" fmla="*/ 52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1145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28" y="8590"/>
                  </a:moveTo>
                  <a:cubicBezTo>
                    <a:pt x="1274" y="3585"/>
                    <a:pt x="5686" y="-1"/>
                    <a:pt x="10800" y="0"/>
                  </a:cubicBezTo>
                  <a:cubicBezTo>
                    <a:pt x="15913" y="0"/>
                    <a:pt x="20325" y="3585"/>
                    <a:pt x="21371" y="8590"/>
                  </a:cubicBezTo>
                  <a:cubicBezTo>
                    <a:pt x="20325" y="3585"/>
                    <a:pt x="15913" y="-1"/>
                    <a:pt x="10799" y="0"/>
                  </a:cubicBezTo>
                  <a:cubicBezTo>
                    <a:pt x="5686" y="0"/>
                    <a:pt x="1274" y="3585"/>
                    <a:pt x="228" y="859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660" name="Line 24"/>
          <p:cNvSpPr>
            <a:spLocks noChangeShapeType="1"/>
          </p:cNvSpPr>
          <p:nvPr/>
        </p:nvSpPr>
        <p:spPr bwMode="auto">
          <a:xfrm flipV="1">
            <a:off x="3300413" y="2573338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1" name="Freeform 25"/>
          <p:cNvSpPr>
            <a:spLocks/>
          </p:cNvSpPr>
          <p:nvPr/>
        </p:nvSpPr>
        <p:spPr bwMode="auto">
          <a:xfrm>
            <a:off x="3300413" y="1371600"/>
            <a:ext cx="1587" cy="842963"/>
          </a:xfrm>
          <a:custGeom>
            <a:avLst/>
            <a:gdLst>
              <a:gd name="T0" fmla="*/ 0 w 1"/>
              <a:gd name="T1" fmla="*/ 842963 h 594"/>
              <a:gd name="T2" fmla="*/ 0 w 1"/>
              <a:gd name="T3" fmla="*/ 0 h 59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594">
                <a:moveTo>
                  <a:pt x="0" y="594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2" name="Line 26"/>
          <p:cNvSpPr>
            <a:spLocks noChangeShapeType="1"/>
          </p:cNvSpPr>
          <p:nvPr/>
        </p:nvSpPr>
        <p:spPr bwMode="auto">
          <a:xfrm>
            <a:off x="3702050" y="3302000"/>
            <a:ext cx="1646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3" name="Freeform 27"/>
          <p:cNvSpPr>
            <a:spLocks/>
          </p:cNvSpPr>
          <p:nvPr/>
        </p:nvSpPr>
        <p:spPr bwMode="auto">
          <a:xfrm>
            <a:off x="5340350" y="3302000"/>
            <a:ext cx="1588" cy="650875"/>
          </a:xfrm>
          <a:custGeom>
            <a:avLst/>
            <a:gdLst>
              <a:gd name="T0" fmla="*/ 0 w 1"/>
              <a:gd name="T1" fmla="*/ 0 h 458"/>
              <a:gd name="T2" fmla="*/ 1588 w 1"/>
              <a:gd name="T3" fmla="*/ 650875 h 45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458">
                <a:moveTo>
                  <a:pt x="0" y="0"/>
                </a:moveTo>
                <a:lnTo>
                  <a:pt x="1" y="45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4" name="Freeform 28"/>
          <p:cNvSpPr>
            <a:spLocks/>
          </p:cNvSpPr>
          <p:nvPr/>
        </p:nvSpPr>
        <p:spPr bwMode="auto">
          <a:xfrm>
            <a:off x="1752600" y="3322638"/>
            <a:ext cx="1187450" cy="1587"/>
          </a:xfrm>
          <a:custGeom>
            <a:avLst/>
            <a:gdLst>
              <a:gd name="T0" fmla="*/ 1187450 w 831"/>
              <a:gd name="T1" fmla="*/ 0 h 1"/>
              <a:gd name="T2" fmla="*/ 0 w 831"/>
              <a:gd name="T3" fmla="*/ 0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31" h="1">
                <a:moveTo>
                  <a:pt x="831" y="0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5" name="Text Box 29"/>
          <p:cNvSpPr txBox="1">
            <a:spLocks noChangeArrowheads="1"/>
          </p:cNvSpPr>
          <p:nvPr/>
        </p:nvSpPr>
        <p:spPr bwMode="auto">
          <a:xfrm>
            <a:off x="1087438" y="3613150"/>
            <a:ext cx="590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b="1"/>
              <a:t>feed</a:t>
            </a:r>
            <a:endParaRPr lang="en-US"/>
          </a:p>
        </p:txBody>
      </p:sp>
      <p:sp>
        <p:nvSpPr>
          <p:cNvPr id="27666" name="Text Box 30"/>
          <p:cNvSpPr txBox="1">
            <a:spLocks noChangeArrowheads="1"/>
          </p:cNvSpPr>
          <p:nvPr/>
        </p:nvSpPr>
        <p:spPr bwMode="auto">
          <a:xfrm>
            <a:off x="6985000" y="6129338"/>
            <a:ext cx="958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b="1"/>
              <a:t>product</a:t>
            </a:r>
            <a:endParaRPr lang="en-US"/>
          </a:p>
        </p:txBody>
      </p:sp>
      <p:sp>
        <p:nvSpPr>
          <p:cNvPr id="27667" name="Text Box 31"/>
          <p:cNvSpPr txBox="1">
            <a:spLocks noChangeArrowheads="1"/>
          </p:cNvSpPr>
          <p:nvPr/>
        </p:nvSpPr>
        <p:spPr bwMode="auto">
          <a:xfrm>
            <a:off x="1654175" y="1416050"/>
            <a:ext cx="1638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b="1"/>
              <a:t>heating stream</a:t>
            </a:r>
            <a:endParaRPr lang="en-US"/>
          </a:p>
        </p:txBody>
      </p:sp>
      <p:sp>
        <p:nvSpPr>
          <p:cNvPr id="27668" name="Text Box 32"/>
          <p:cNvSpPr txBox="1">
            <a:spLocks noChangeArrowheads="1"/>
          </p:cNvSpPr>
          <p:nvPr/>
        </p:nvSpPr>
        <p:spPr bwMode="auto">
          <a:xfrm>
            <a:off x="3556000" y="4494213"/>
            <a:ext cx="129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b="1"/>
              <a:t>packed bed</a:t>
            </a:r>
          </a:p>
          <a:p>
            <a:r>
              <a:rPr lang="en-US" sz="1800" b="1"/>
              <a:t> reactor</a:t>
            </a:r>
            <a:endParaRPr lang="en-US"/>
          </a:p>
        </p:txBody>
      </p:sp>
      <p:grpSp>
        <p:nvGrpSpPr>
          <p:cNvPr id="27669" name="Group 33"/>
          <p:cNvGrpSpPr>
            <a:grpSpLocks/>
          </p:cNvGrpSpPr>
          <p:nvPr/>
        </p:nvGrpSpPr>
        <p:grpSpPr bwMode="auto">
          <a:xfrm>
            <a:off x="1414463" y="2927350"/>
            <a:ext cx="342900" cy="612775"/>
            <a:chOff x="2736" y="1872"/>
            <a:chExt cx="240" cy="432"/>
          </a:xfrm>
        </p:grpSpPr>
        <p:sp>
          <p:nvSpPr>
            <p:cNvPr id="27706" name="Line 34"/>
            <p:cNvSpPr>
              <a:spLocks noChangeShapeType="1"/>
            </p:cNvSpPr>
            <p:nvPr/>
          </p:nvSpPr>
          <p:spPr bwMode="auto">
            <a:xfrm>
              <a:off x="2736" y="201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7" name="Line 35"/>
            <p:cNvSpPr>
              <a:spLocks noChangeShapeType="1"/>
            </p:cNvSpPr>
            <p:nvPr/>
          </p:nvSpPr>
          <p:spPr bwMode="auto">
            <a:xfrm>
              <a:off x="2976" y="201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8" name="Line 36"/>
            <p:cNvSpPr>
              <a:spLocks noChangeShapeType="1"/>
            </p:cNvSpPr>
            <p:nvPr/>
          </p:nvSpPr>
          <p:spPr bwMode="auto">
            <a:xfrm flipH="1">
              <a:off x="2736" y="2016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9" name="Line 37"/>
            <p:cNvSpPr>
              <a:spLocks noChangeShapeType="1"/>
            </p:cNvSpPr>
            <p:nvPr/>
          </p:nvSpPr>
          <p:spPr bwMode="auto">
            <a:xfrm>
              <a:off x="2736" y="2016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10" name="Line 38"/>
            <p:cNvSpPr>
              <a:spLocks noChangeShapeType="1"/>
            </p:cNvSpPr>
            <p:nvPr/>
          </p:nvSpPr>
          <p:spPr bwMode="auto">
            <a:xfrm flipV="1">
              <a:off x="2853" y="1932"/>
              <a:ext cx="0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11" name="Line 39"/>
            <p:cNvSpPr>
              <a:spLocks noChangeShapeType="1"/>
            </p:cNvSpPr>
            <p:nvPr/>
          </p:nvSpPr>
          <p:spPr bwMode="auto">
            <a:xfrm>
              <a:off x="2781" y="1929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12" name="AutoShape 40"/>
            <p:cNvSpPr>
              <a:spLocks noChangeArrowheads="1"/>
            </p:cNvSpPr>
            <p:nvPr/>
          </p:nvSpPr>
          <p:spPr bwMode="auto">
            <a:xfrm>
              <a:off x="2772" y="1872"/>
              <a:ext cx="159" cy="132"/>
            </a:xfrm>
            <a:custGeom>
              <a:avLst/>
              <a:gdLst>
                <a:gd name="T0" fmla="*/ 80 w 21600"/>
                <a:gd name="T1" fmla="*/ 0 h 21600"/>
                <a:gd name="T2" fmla="*/ 2 w 21600"/>
                <a:gd name="T3" fmla="*/ 52 h 21600"/>
                <a:gd name="T4" fmla="*/ 80 w 21600"/>
                <a:gd name="T5" fmla="*/ 0 h 21600"/>
                <a:gd name="T6" fmla="*/ 157 w 21600"/>
                <a:gd name="T7" fmla="*/ 52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1145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28" y="8590"/>
                  </a:moveTo>
                  <a:cubicBezTo>
                    <a:pt x="1274" y="3585"/>
                    <a:pt x="5686" y="-1"/>
                    <a:pt x="10800" y="0"/>
                  </a:cubicBezTo>
                  <a:cubicBezTo>
                    <a:pt x="15913" y="0"/>
                    <a:pt x="20325" y="3585"/>
                    <a:pt x="21371" y="8590"/>
                  </a:cubicBezTo>
                  <a:cubicBezTo>
                    <a:pt x="20325" y="3585"/>
                    <a:pt x="15913" y="-1"/>
                    <a:pt x="10799" y="0"/>
                  </a:cubicBezTo>
                  <a:cubicBezTo>
                    <a:pt x="5686" y="0"/>
                    <a:pt x="1274" y="3585"/>
                    <a:pt x="228" y="859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670" name="Line 41"/>
          <p:cNvSpPr>
            <a:spLocks noChangeShapeType="1"/>
          </p:cNvSpPr>
          <p:nvPr/>
        </p:nvSpPr>
        <p:spPr bwMode="auto">
          <a:xfrm flipH="1">
            <a:off x="1208088" y="3336925"/>
            <a:ext cx="206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71" name="Oval 42"/>
          <p:cNvSpPr>
            <a:spLocks noChangeArrowheads="1"/>
          </p:cNvSpPr>
          <p:nvPr/>
        </p:nvSpPr>
        <p:spPr bwMode="auto">
          <a:xfrm>
            <a:off x="6629400" y="5410200"/>
            <a:ext cx="481013" cy="477838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</a:rPr>
              <a:t>AC</a:t>
            </a:r>
          </a:p>
          <a:p>
            <a:pPr algn="ctr"/>
            <a:r>
              <a:rPr lang="en-US" sz="1600">
                <a:latin typeface="Arial" charset="0"/>
              </a:rPr>
              <a:t>1</a:t>
            </a:r>
          </a:p>
        </p:txBody>
      </p:sp>
      <p:sp>
        <p:nvSpPr>
          <p:cNvPr id="27672" name="Oval 43"/>
          <p:cNvSpPr>
            <a:spLocks noChangeArrowheads="1"/>
          </p:cNvSpPr>
          <p:nvPr/>
        </p:nvSpPr>
        <p:spPr bwMode="auto">
          <a:xfrm>
            <a:off x="5683250" y="3336925"/>
            <a:ext cx="479425" cy="4762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</a:rPr>
              <a:t>T</a:t>
            </a:r>
          </a:p>
          <a:p>
            <a:pPr algn="ctr"/>
            <a:r>
              <a:rPr lang="en-US" sz="1600">
                <a:latin typeface="Arial" charset="0"/>
              </a:rPr>
              <a:t>3</a:t>
            </a:r>
          </a:p>
        </p:txBody>
      </p:sp>
      <p:sp>
        <p:nvSpPr>
          <p:cNvPr id="27673" name="Oval 44"/>
          <p:cNvSpPr>
            <a:spLocks noChangeArrowheads="1"/>
          </p:cNvSpPr>
          <p:nvPr/>
        </p:nvSpPr>
        <p:spPr bwMode="auto">
          <a:xfrm>
            <a:off x="3779838" y="2535238"/>
            <a:ext cx="479425" cy="47783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</a:rPr>
              <a:t>T</a:t>
            </a:r>
          </a:p>
          <a:p>
            <a:pPr algn="ctr"/>
            <a:r>
              <a:rPr lang="en-US" sz="1600">
                <a:latin typeface="Arial" charset="0"/>
              </a:rPr>
              <a:t>2</a:t>
            </a:r>
          </a:p>
        </p:txBody>
      </p:sp>
      <p:sp>
        <p:nvSpPr>
          <p:cNvPr id="27674" name="Oval 45"/>
          <p:cNvSpPr>
            <a:spLocks noChangeArrowheads="1"/>
          </p:cNvSpPr>
          <p:nvPr/>
        </p:nvSpPr>
        <p:spPr bwMode="auto">
          <a:xfrm>
            <a:off x="3762375" y="1497013"/>
            <a:ext cx="481013" cy="4762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</a:rPr>
              <a:t>F</a:t>
            </a:r>
          </a:p>
          <a:p>
            <a:pPr algn="ctr"/>
            <a:r>
              <a:rPr lang="en-US" sz="1600">
                <a:latin typeface="Arial" charset="0"/>
              </a:rPr>
              <a:t>2</a:t>
            </a:r>
          </a:p>
        </p:txBody>
      </p:sp>
      <p:sp>
        <p:nvSpPr>
          <p:cNvPr id="27675" name="Oval 46"/>
          <p:cNvSpPr>
            <a:spLocks noChangeArrowheads="1"/>
          </p:cNvSpPr>
          <p:nvPr/>
        </p:nvSpPr>
        <p:spPr bwMode="auto">
          <a:xfrm>
            <a:off x="1962150" y="2382838"/>
            <a:ext cx="481013" cy="4762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</a:rPr>
              <a:t>F</a:t>
            </a:r>
          </a:p>
          <a:p>
            <a:pPr algn="ctr"/>
            <a:r>
              <a:rPr lang="en-US" sz="1600">
                <a:latin typeface="Arial" charset="0"/>
              </a:rPr>
              <a:t>1</a:t>
            </a:r>
          </a:p>
        </p:txBody>
      </p:sp>
      <p:sp>
        <p:nvSpPr>
          <p:cNvPr id="27676" name="Oval 47"/>
          <p:cNvSpPr>
            <a:spLocks noChangeArrowheads="1"/>
          </p:cNvSpPr>
          <p:nvPr/>
        </p:nvSpPr>
        <p:spPr bwMode="auto">
          <a:xfrm>
            <a:off x="1825625" y="3608388"/>
            <a:ext cx="479425" cy="47783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</a:rPr>
              <a:t>T</a:t>
            </a:r>
          </a:p>
          <a:p>
            <a:pPr algn="ctr"/>
            <a:r>
              <a:rPr lang="en-US" sz="1600">
                <a:latin typeface="Arial" charset="0"/>
              </a:rPr>
              <a:t>1</a:t>
            </a:r>
          </a:p>
        </p:txBody>
      </p:sp>
      <p:sp>
        <p:nvSpPr>
          <p:cNvPr id="27677" name="Oval 48"/>
          <p:cNvSpPr>
            <a:spLocks noChangeArrowheads="1"/>
          </p:cNvSpPr>
          <p:nvPr/>
        </p:nvSpPr>
        <p:spPr bwMode="auto">
          <a:xfrm>
            <a:off x="2443163" y="3608388"/>
            <a:ext cx="479425" cy="477837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</a:rPr>
              <a:t>A</a:t>
            </a:r>
          </a:p>
          <a:p>
            <a:pPr algn="ctr"/>
            <a:r>
              <a:rPr lang="en-US" sz="1600">
                <a:latin typeface="Arial" charset="0"/>
              </a:rPr>
              <a:t>2</a:t>
            </a:r>
          </a:p>
        </p:txBody>
      </p:sp>
      <p:sp>
        <p:nvSpPr>
          <p:cNvPr id="27678" name="Line 49"/>
          <p:cNvSpPr>
            <a:spLocks noChangeShapeType="1"/>
          </p:cNvSpPr>
          <p:nvPr/>
        </p:nvSpPr>
        <p:spPr bwMode="auto">
          <a:xfrm flipH="1">
            <a:off x="3300413" y="1735138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79" name="Line 50"/>
          <p:cNvSpPr>
            <a:spLocks noChangeShapeType="1"/>
          </p:cNvSpPr>
          <p:nvPr/>
        </p:nvSpPr>
        <p:spPr bwMode="auto">
          <a:xfrm flipH="1">
            <a:off x="3300413" y="2784475"/>
            <a:ext cx="4746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80" name="Line 51"/>
          <p:cNvSpPr>
            <a:spLocks noChangeShapeType="1"/>
          </p:cNvSpPr>
          <p:nvPr/>
        </p:nvSpPr>
        <p:spPr bwMode="auto">
          <a:xfrm flipH="1">
            <a:off x="5343525" y="3565525"/>
            <a:ext cx="3286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81" name="Line 52"/>
          <p:cNvSpPr>
            <a:spLocks noChangeShapeType="1"/>
          </p:cNvSpPr>
          <p:nvPr/>
        </p:nvSpPr>
        <p:spPr bwMode="auto">
          <a:xfrm>
            <a:off x="6877050" y="5867400"/>
            <a:ext cx="0" cy="198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82" name="Line 53"/>
          <p:cNvSpPr>
            <a:spLocks noChangeShapeType="1"/>
          </p:cNvSpPr>
          <p:nvPr/>
        </p:nvSpPr>
        <p:spPr bwMode="auto">
          <a:xfrm>
            <a:off x="2208213" y="2876550"/>
            <a:ext cx="0" cy="434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83" name="Line 54"/>
          <p:cNvSpPr>
            <a:spLocks noChangeShapeType="1"/>
          </p:cNvSpPr>
          <p:nvPr/>
        </p:nvSpPr>
        <p:spPr bwMode="auto">
          <a:xfrm flipV="1">
            <a:off x="2062163" y="3328988"/>
            <a:ext cx="0" cy="273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84" name="Line 55"/>
          <p:cNvSpPr>
            <a:spLocks noChangeShapeType="1"/>
          </p:cNvSpPr>
          <p:nvPr/>
        </p:nvSpPr>
        <p:spPr bwMode="auto">
          <a:xfrm flipV="1">
            <a:off x="2682875" y="3328988"/>
            <a:ext cx="0" cy="273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85" name="Line 56"/>
          <p:cNvSpPr>
            <a:spLocks noChangeShapeType="1"/>
          </p:cNvSpPr>
          <p:nvPr/>
        </p:nvSpPr>
        <p:spPr bwMode="auto">
          <a:xfrm flipV="1">
            <a:off x="1587500" y="2659063"/>
            <a:ext cx="0" cy="254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86" name="Line 57"/>
          <p:cNvSpPr>
            <a:spLocks noChangeShapeType="1"/>
          </p:cNvSpPr>
          <p:nvPr/>
        </p:nvSpPr>
        <p:spPr bwMode="auto">
          <a:xfrm flipH="1">
            <a:off x="1066800" y="2654300"/>
            <a:ext cx="4794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87" name="Freeform 58"/>
          <p:cNvSpPr>
            <a:spLocks/>
          </p:cNvSpPr>
          <p:nvPr/>
        </p:nvSpPr>
        <p:spPr bwMode="auto">
          <a:xfrm>
            <a:off x="6846888" y="2614613"/>
            <a:ext cx="3175" cy="2762250"/>
          </a:xfrm>
          <a:custGeom>
            <a:avLst/>
            <a:gdLst>
              <a:gd name="T0" fmla="*/ 0 w 2"/>
              <a:gd name="T1" fmla="*/ 2762250 h 1740"/>
              <a:gd name="T2" fmla="*/ 3175 w 2"/>
              <a:gd name="T3" fmla="*/ 0 h 174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" h="1740">
                <a:moveTo>
                  <a:pt x="0" y="1740"/>
                </a:moveTo>
                <a:lnTo>
                  <a:pt x="2" y="0"/>
                </a:lnTo>
              </a:path>
            </a:pathLst>
          </a:custGeom>
          <a:noFill/>
          <a:ln w="28575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88" name="Freeform 60"/>
          <p:cNvSpPr>
            <a:spLocks/>
          </p:cNvSpPr>
          <p:nvPr/>
        </p:nvSpPr>
        <p:spPr bwMode="auto">
          <a:xfrm>
            <a:off x="3729038" y="2390775"/>
            <a:ext cx="2878137" cy="1588"/>
          </a:xfrm>
          <a:custGeom>
            <a:avLst/>
            <a:gdLst>
              <a:gd name="T0" fmla="*/ 0 w 1813"/>
              <a:gd name="T1" fmla="*/ 0 h 1"/>
              <a:gd name="T2" fmla="*/ 2878137 w 1813"/>
              <a:gd name="T3" fmla="*/ 1588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813" h="1">
                <a:moveTo>
                  <a:pt x="0" y="0"/>
                </a:moveTo>
                <a:lnTo>
                  <a:pt x="1813" y="1"/>
                </a:lnTo>
              </a:path>
            </a:pathLst>
          </a:custGeom>
          <a:noFill/>
          <a:ln w="19050" cmpd="sng">
            <a:solidFill>
              <a:schemeClr val="tx1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89" name="Text Box 62"/>
          <p:cNvSpPr txBox="1">
            <a:spLocks noChangeArrowheads="1"/>
          </p:cNvSpPr>
          <p:nvPr/>
        </p:nvSpPr>
        <p:spPr bwMode="auto">
          <a:xfrm>
            <a:off x="7423150" y="5316538"/>
            <a:ext cx="1066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b="1">
                <a:solidFill>
                  <a:schemeClr val="accent2"/>
                </a:solidFill>
              </a:rPr>
              <a:t>SP</a:t>
            </a:r>
            <a:r>
              <a:rPr lang="en-US" sz="1800" b="1" baseline="-25000">
                <a:solidFill>
                  <a:schemeClr val="accent2"/>
                </a:solidFill>
              </a:rPr>
              <a:t>1</a:t>
            </a:r>
            <a:r>
              <a:rPr lang="en-US" sz="1800" b="1">
                <a:solidFill>
                  <a:schemeClr val="accent2"/>
                </a:solidFill>
              </a:rPr>
              <a:t> from</a:t>
            </a:r>
          </a:p>
          <a:p>
            <a:r>
              <a:rPr lang="en-US" sz="1800" b="1">
                <a:solidFill>
                  <a:schemeClr val="accent2"/>
                </a:solidFill>
              </a:rPr>
              <a:t> person</a:t>
            </a:r>
            <a:endParaRPr lang="en-US"/>
          </a:p>
        </p:txBody>
      </p:sp>
      <p:sp>
        <p:nvSpPr>
          <p:cNvPr id="27690" name="Text Box 63"/>
          <p:cNvSpPr txBox="1">
            <a:spLocks noChangeArrowheads="1"/>
          </p:cNvSpPr>
          <p:nvPr/>
        </p:nvSpPr>
        <p:spPr bwMode="auto">
          <a:xfrm>
            <a:off x="6915150" y="4157663"/>
            <a:ext cx="7000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b="1">
                <a:solidFill>
                  <a:schemeClr val="accent2"/>
                </a:solidFill>
              </a:rPr>
              <a:t>MV</a:t>
            </a:r>
            <a:r>
              <a:rPr lang="en-US" sz="1800" b="1" baseline="-25000">
                <a:solidFill>
                  <a:schemeClr val="accent2"/>
                </a:solidFill>
              </a:rPr>
              <a:t>fb</a:t>
            </a:r>
            <a:endParaRPr lang="en-US"/>
          </a:p>
        </p:txBody>
      </p:sp>
      <p:sp>
        <p:nvSpPr>
          <p:cNvPr id="27691" name="Text Box 66"/>
          <p:cNvSpPr txBox="1">
            <a:spLocks noChangeArrowheads="1"/>
          </p:cNvSpPr>
          <p:nvPr/>
        </p:nvSpPr>
        <p:spPr bwMode="auto">
          <a:xfrm>
            <a:off x="6161088" y="5724525"/>
            <a:ext cx="647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b="1">
                <a:solidFill>
                  <a:schemeClr val="accent2"/>
                </a:solidFill>
              </a:rPr>
              <a:t>CV</a:t>
            </a:r>
            <a:r>
              <a:rPr lang="en-US" sz="1800" b="1" baseline="-25000">
                <a:solidFill>
                  <a:schemeClr val="accent2"/>
                </a:solidFill>
              </a:rPr>
              <a:t>1</a:t>
            </a:r>
            <a:r>
              <a:rPr lang="en-US" sz="1800" b="1">
                <a:solidFill>
                  <a:schemeClr val="accent2"/>
                </a:solidFill>
              </a:rPr>
              <a:t> </a:t>
            </a:r>
            <a:endParaRPr lang="en-US"/>
          </a:p>
        </p:txBody>
      </p:sp>
      <p:sp>
        <p:nvSpPr>
          <p:cNvPr id="27692" name="Line 67"/>
          <p:cNvSpPr>
            <a:spLocks noChangeShapeType="1"/>
          </p:cNvSpPr>
          <p:nvPr/>
        </p:nvSpPr>
        <p:spPr bwMode="auto">
          <a:xfrm flipH="1">
            <a:off x="7148513" y="5589588"/>
            <a:ext cx="206375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93" name="Oval 71"/>
          <p:cNvSpPr>
            <a:spLocks noChangeArrowheads="1"/>
          </p:cNvSpPr>
          <p:nvPr/>
        </p:nvSpPr>
        <p:spPr bwMode="auto">
          <a:xfrm>
            <a:off x="1331913" y="4648200"/>
            <a:ext cx="479425" cy="477838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</a:rPr>
              <a:t>AY</a:t>
            </a:r>
          </a:p>
          <a:p>
            <a:pPr algn="ctr"/>
            <a:r>
              <a:rPr lang="en-US" sz="1600">
                <a:latin typeface="Arial" charset="0"/>
              </a:rPr>
              <a:t>2</a:t>
            </a:r>
          </a:p>
        </p:txBody>
      </p:sp>
      <p:sp>
        <p:nvSpPr>
          <p:cNvPr id="27694" name="Line 73"/>
          <p:cNvSpPr>
            <a:spLocks noChangeShapeType="1"/>
          </p:cNvSpPr>
          <p:nvPr/>
        </p:nvSpPr>
        <p:spPr bwMode="auto">
          <a:xfrm>
            <a:off x="2674938" y="4067175"/>
            <a:ext cx="0" cy="811213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95" name="Line 74"/>
          <p:cNvSpPr>
            <a:spLocks noChangeShapeType="1"/>
          </p:cNvSpPr>
          <p:nvPr/>
        </p:nvSpPr>
        <p:spPr bwMode="auto">
          <a:xfrm flipH="1">
            <a:off x="1782763" y="4878388"/>
            <a:ext cx="871537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96" name="Line 75"/>
          <p:cNvSpPr>
            <a:spLocks noChangeShapeType="1"/>
          </p:cNvSpPr>
          <p:nvPr/>
        </p:nvSpPr>
        <p:spPr bwMode="auto">
          <a:xfrm flipH="1">
            <a:off x="566738" y="4878388"/>
            <a:ext cx="750887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97" name="Line 76"/>
          <p:cNvSpPr>
            <a:spLocks noChangeShapeType="1"/>
          </p:cNvSpPr>
          <p:nvPr/>
        </p:nvSpPr>
        <p:spPr bwMode="auto">
          <a:xfrm flipV="1">
            <a:off x="566738" y="1066800"/>
            <a:ext cx="0" cy="3811588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98" name="Freeform 77"/>
          <p:cNvSpPr>
            <a:spLocks/>
          </p:cNvSpPr>
          <p:nvPr/>
        </p:nvSpPr>
        <p:spPr bwMode="auto">
          <a:xfrm>
            <a:off x="566738" y="1066800"/>
            <a:ext cx="6283325" cy="1588"/>
          </a:xfrm>
          <a:custGeom>
            <a:avLst/>
            <a:gdLst>
              <a:gd name="T0" fmla="*/ 0 w 3958"/>
              <a:gd name="T1" fmla="*/ 0 h 1"/>
              <a:gd name="T2" fmla="*/ 6283325 w 3958"/>
              <a:gd name="T3" fmla="*/ 0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958" h="1">
                <a:moveTo>
                  <a:pt x="0" y="0"/>
                </a:moveTo>
                <a:lnTo>
                  <a:pt x="3958" y="0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99" name="Oval 78"/>
          <p:cNvSpPr>
            <a:spLocks noChangeArrowheads="1"/>
          </p:cNvSpPr>
          <p:nvPr/>
        </p:nvSpPr>
        <p:spPr bwMode="auto">
          <a:xfrm>
            <a:off x="6629400" y="2133600"/>
            <a:ext cx="481013" cy="477838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</a:rPr>
              <a:t>AC</a:t>
            </a:r>
          </a:p>
          <a:p>
            <a:pPr algn="ctr"/>
            <a:r>
              <a:rPr lang="en-US" sz="1600">
                <a:latin typeface="Arial" charset="0"/>
              </a:rPr>
              <a:t>1</a:t>
            </a:r>
          </a:p>
        </p:txBody>
      </p:sp>
      <p:sp>
        <p:nvSpPr>
          <p:cNvPr id="27700" name="Line 79"/>
          <p:cNvSpPr>
            <a:spLocks noChangeShapeType="1"/>
          </p:cNvSpPr>
          <p:nvPr/>
        </p:nvSpPr>
        <p:spPr bwMode="auto">
          <a:xfrm flipV="1">
            <a:off x="6858000" y="1066800"/>
            <a:ext cx="0" cy="1014413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701" name="Text Box 80"/>
          <p:cNvSpPr txBox="1">
            <a:spLocks noChangeArrowheads="1"/>
          </p:cNvSpPr>
          <p:nvPr/>
        </p:nvSpPr>
        <p:spPr bwMode="auto">
          <a:xfrm>
            <a:off x="7050088" y="1947863"/>
            <a:ext cx="357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/>
              <a:t>+</a:t>
            </a:r>
            <a:endParaRPr lang="en-US"/>
          </a:p>
        </p:txBody>
      </p:sp>
      <p:sp>
        <p:nvSpPr>
          <p:cNvPr id="27702" name="Text Box 81"/>
          <p:cNvSpPr txBox="1">
            <a:spLocks noChangeArrowheads="1"/>
          </p:cNvSpPr>
          <p:nvPr/>
        </p:nvSpPr>
        <p:spPr bwMode="auto">
          <a:xfrm>
            <a:off x="6934200" y="1295400"/>
            <a:ext cx="719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000" b="1">
                <a:solidFill>
                  <a:schemeClr val="accent2"/>
                </a:solidFill>
              </a:rPr>
              <a:t>MV</a:t>
            </a:r>
            <a:r>
              <a:rPr lang="en-US" sz="2000" b="1" baseline="-25000">
                <a:solidFill>
                  <a:schemeClr val="accent2"/>
                </a:solidFill>
              </a:rPr>
              <a:t>ff</a:t>
            </a:r>
            <a:endParaRPr lang="en-US" sz="2000" b="1">
              <a:solidFill>
                <a:schemeClr val="accent2"/>
              </a:solidFill>
            </a:endParaRPr>
          </a:p>
        </p:txBody>
      </p:sp>
      <p:sp>
        <p:nvSpPr>
          <p:cNvPr id="27703" name="Text Box 82"/>
          <p:cNvSpPr txBox="1">
            <a:spLocks noChangeArrowheads="1"/>
          </p:cNvSpPr>
          <p:nvPr/>
        </p:nvSpPr>
        <p:spPr bwMode="auto">
          <a:xfrm>
            <a:off x="5083175" y="1905000"/>
            <a:ext cx="608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000" b="1">
                <a:solidFill>
                  <a:schemeClr val="accent2"/>
                </a:solidFill>
              </a:rPr>
              <a:t>MV</a:t>
            </a:r>
          </a:p>
        </p:txBody>
      </p:sp>
      <p:sp>
        <p:nvSpPr>
          <p:cNvPr id="27704" name="Text Box 83"/>
          <p:cNvSpPr txBox="1">
            <a:spLocks noChangeArrowheads="1"/>
          </p:cNvSpPr>
          <p:nvPr/>
        </p:nvSpPr>
        <p:spPr bwMode="auto">
          <a:xfrm>
            <a:off x="1782763" y="4470400"/>
            <a:ext cx="431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/>
              <a:t>FF</a:t>
            </a:r>
            <a:endParaRPr lang="en-US" sz="1600"/>
          </a:p>
        </p:txBody>
      </p:sp>
      <p:sp>
        <p:nvSpPr>
          <p:cNvPr id="27705" name="Text Box 84"/>
          <p:cNvSpPr txBox="1">
            <a:spLocks noChangeArrowheads="1"/>
          </p:cNvSpPr>
          <p:nvPr/>
        </p:nvSpPr>
        <p:spPr bwMode="auto">
          <a:xfrm>
            <a:off x="2743200" y="4267200"/>
            <a:ext cx="5064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000" b="1">
                <a:solidFill>
                  <a:schemeClr val="accent2"/>
                </a:solidFill>
              </a:rPr>
              <a:t>D</a:t>
            </a:r>
            <a:r>
              <a:rPr lang="en-US" sz="2000" b="1" baseline="-25000">
                <a:solidFill>
                  <a:schemeClr val="accent2"/>
                </a:solidFill>
              </a:rPr>
              <a:t>m</a:t>
            </a:r>
            <a:endParaRPr lang="en-US" sz="2000" b="1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685800" y="1143000"/>
            <a:ext cx="79248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/>
              <a:t>Control Performance Comparison for Packed Bed Reactor</a:t>
            </a:r>
          </a:p>
          <a:p>
            <a:pPr>
              <a:spcBef>
                <a:spcPct val="50000"/>
              </a:spcBef>
            </a:pPr>
            <a:r>
              <a:rPr lang="en-US" b="1"/>
              <a:t>      Single-Loop		Feedforward and feedback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685800" y="3810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15: FEEDFORWARD CONTROL</a:t>
            </a:r>
            <a:endParaRPr lang="en-US" sz="3200"/>
          </a:p>
        </p:txBody>
      </p:sp>
      <p:grpSp>
        <p:nvGrpSpPr>
          <p:cNvPr id="28676" name="Group 4"/>
          <p:cNvGrpSpPr>
            <a:grpSpLocks/>
          </p:cNvGrpSpPr>
          <p:nvPr/>
        </p:nvGrpSpPr>
        <p:grpSpPr bwMode="auto">
          <a:xfrm>
            <a:off x="5257800" y="5638800"/>
            <a:ext cx="457200" cy="847725"/>
            <a:chOff x="528" y="3103"/>
            <a:chExt cx="442" cy="774"/>
          </a:xfrm>
        </p:grpSpPr>
        <p:sp>
          <p:nvSpPr>
            <p:cNvPr id="28781" name="Freeform 5"/>
            <p:cNvSpPr>
              <a:spLocks/>
            </p:cNvSpPr>
            <p:nvPr/>
          </p:nvSpPr>
          <p:spPr bwMode="auto">
            <a:xfrm>
              <a:off x="558" y="3134"/>
              <a:ext cx="151" cy="179"/>
            </a:xfrm>
            <a:custGeom>
              <a:avLst/>
              <a:gdLst>
                <a:gd name="T0" fmla="*/ 100 w 453"/>
                <a:gd name="T1" fmla="*/ 45 h 538"/>
                <a:gd name="T2" fmla="*/ 88 w 453"/>
                <a:gd name="T3" fmla="*/ 26 h 538"/>
                <a:gd name="T4" fmla="*/ 67 w 453"/>
                <a:gd name="T5" fmla="*/ 14 h 538"/>
                <a:gd name="T6" fmla="*/ 45 w 453"/>
                <a:gd name="T7" fmla="*/ 12 h 538"/>
                <a:gd name="T8" fmla="*/ 23 w 453"/>
                <a:gd name="T9" fmla="*/ 19 h 538"/>
                <a:gd name="T10" fmla="*/ 7 w 453"/>
                <a:gd name="T11" fmla="*/ 38 h 538"/>
                <a:gd name="T12" fmla="*/ 0 w 453"/>
                <a:gd name="T13" fmla="*/ 71 h 538"/>
                <a:gd name="T14" fmla="*/ 6 w 453"/>
                <a:gd name="T15" fmla="*/ 110 h 538"/>
                <a:gd name="T16" fmla="*/ 19 w 453"/>
                <a:gd name="T17" fmla="*/ 144 h 538"/>
                <a:gd name="T18" fmla="*/ 37 w 453"/>
                <a:gd name="T19" fmla="*/ 163 h 538"/>
                <a:gd name="T20" fmla="*/ 61 w 453"/>
                <a:gd name="T21" fmla="*/ 176 h 538"/>
                <a:gd name="T22" fmla="*/ 82 w 453"/>
                <a:gd name="T23" fmla="*/ 179 h 538"/>
                <a:gd name="T24" fmla="*/ 110 w 453"/>
                <a:gd name="T25" fmla="*/ 170 h 538"/>
                <a:gd name="T26" fmla="*/ 119 w 453"/>
                <a:gd name="T27" fmla="*/ 155 h 538"/>
                <a:gd name="T28" fmla="*/ 125 w 453"/>
                <a:gd name="T29" fmla="*/ 127 h 538"/>
                <a:gd name="T30" fmla="*/ 124 w 453"/>
                <a:gd name="T31" fmla="*/ 91 h 538"/>
                <a:gd name="T32" fmla="*/ 114 w 453"/>
                <a:gd name="T33" fmla="*/ 59 h 538"/>
                <a:gd name="T34" fmla="*/ 151 w 453"/>
                <a:gd name="T35" fmla="*/ 16 h 538"/>
                <a:gd name="T36" fmla="*/ 151 w 453"/>
                <a:gd name="T37" fmla="*/ 7 h 538"/>
                <a:gd name="T38" fmla="*/ 143 w 453"/>
                <a:gd name="T39" fmla="*/ 0 h 538"/>
                <a:gd name="T40" fmla="*/ 135 w 453"/>
                <a:gd name="T41" fmla="*/ 3 h 538"/>
                <a:gd name="T42" fmla="*/ 100 w 453"/>
                <a:gd name="T43" fmla="*/ 45 h 53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53" h="538">
                  <a:moveTo>
                    <a:pt x="299" y="135"/>
                  </a:moveTo>
                  <a:lnTo>
                    <a:pt x="265" y="78"/>
                  </a:lnTo>
                  <a:lnTo>
                    <a:pt x="200" y="42"/>
                  </a:lnTo>
                  <a:lnTo>
                    <a:pt x="135" y="36"/>
                  </a:lnTo>
                  <a:lnTo>
                    <a:pt x="70" y="57"/>
                  </a:lnTo>
                  <a:lnTo>
                    <a:pt x="22" y="114"/>
                  </a:lnTo>
                  <a:lnTo>
                    <a:pt x="0" y="212"/>
                  </a:lnTo>
                  <a:lnTo>
                    <a:pt x="17" y="331"/>
                  </a:lnTo>
                  <a:lnTo>
                    <a:pt x="58" y="434"/>
                  </a:lnTo>
                  <a:lnTo>
                    <a:pt x="111" y="491"/>
                  </a:lnTo>
                  <a:lnTo>
                    <a:pt x="182" y="528"/>
                  </a:lnTo>
                  <a:lnTo>
                    <a:pt x="247" y="538"/>
                  </a:lnTo>
                  <a:lnTo>
                    <a:pt x="329" y="511"/>
                  </a:lnTo>
                  <a:lnTo>
                    <a:pt x="358" y="466"/>
                  </a:lnTo>
                  <a:lnTo>
                    <a:pt x="376" y="383"/>
                  </a:lnTo>
                  <a:lnTo>
                    <a:pt x="371" y="274"/>
                  </a:lnTo>
                  <a:lnTo>
                    <a:pt x="341" y="176"/>
                  </a:lnTo>
                  <a:lnTo>
                    <a:pt x="453" y="47"/>
                  </a:lnTo>
                  <a:lnTo>
                    <a:pt x="453" y="21"/>
                  </a:lnTo>
                  <a:lnTo>
                    <a:pt x="429" y="0"/>
                  </a:lnTo>
                  <a:lnTo>
                    <a:pt x="406" y="10"/>
                  </a:lnTo>
                  <a:lnTo>
                    <a:pt x="299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82" name="Freeform 6"/>
            <p:cNvSpPr>
              <a:spLocks/>
            </p:cNvSpPr>
            <p:nvPr/>
          </p:nvSpPr>
          <p:spPr bwMode="auto">
            <a:xfrm rot="1793546">
              <a:off x="771" y="3103"/>
              <a:ext cx="199" cy="309"/>
            </a:xfrm>
            <a:custGeom>
              <a:avLst/>
              <a:gdLst>
                <a:gd name="T0" fmla="*/ 20 w 595"/>
                <a:gd name="T1" fmla="*/ 309 h 928"/>
                <a:gd name="T2" fmla="*/ 4 w 595"/>
                <a:gd name="T3" fmla="*/ 305 h 928"/>
                <a:gd name="T4" fmla="*/ 0 w 595"/>
                <a:gd name="T5" fmla="*/ 286 h 928"/>
                <a:gd name="T6" fmla="*/ 25 w 595"/>
                <a:gd name="T7" fmla="*/ 250 h 928"/>
                <a:gd name="T8" fmla="*/ 61 w 595"/>
                <a:gd name="T9" fmla="*/ 192 h 928"/>
                <a:gd name="T10" fmla="*/ 91 w 595"/>
                <a:gd name="T11" fmla="*/ 146 h 928"/>
                <a:gd name="T12" fmla="*/ 114 w 595"/>
                <a:gd name="T13" fmla="*/ 89 h 928"/>
                <a:gd name="T14" fmla="*/ 146 w 595"/>
                <a:gd name="T15" fmla="*/ 55 h 928"/>
                <a:gd name="T16" fmla="*/ 179 w 595"/>
                <a:gd name="T17" fmla="*/ 5 h 928"/>
                <a:gd name="T18" fmla="*/ 185 w 595"/>
                <a:gd name="T19" fmla="*/ 0 h 928"/>
                <a:gd name="T20" fmla="*/ 197 w 595"/>
                <a:gd name="T21" fmla="*/ 1 h 928"/>
                <a:gd name="T22" fmla="*/ 199 w 595"/>
                <a:gd name="T23" fmla="*/ 10 h 928"/>
                <a:gd name="T24" fmla="*/ 158 w 595"/>
                <a:gd name="T25" fmla="*/ 55 h 928"/>
                <a:gd name="T26" fmla="*/ 156 w 595"/>
                <a:gd name="T27" fmla="*/ 74 h 928"/>
                <a:gd name="T28" fmla="*/ 168 w 595"/>
                <a:gd name="T29" fmla="*/ 93 h 928"/>
                <a:gd name="T30" fmla="*/ 168 w 595"/>
                <a:gd name="T31" fmla="*/ 110 h 928"/>
                <a:gd name="T32" fmla="*/ 156 w 595"/>
                <a:gd name="T33" fmla="*/ 120 h 928"/>
                <a:gd name="T34" fmla="*/ 126 w 595"/>
                <a:gd name="T35" fmla="*/ 134 h 928"/>
                <a:gd name="T36" fmla="*/ 112 w 595"/>
                <a:gd name="T37" fmla="*/ 137 h 928"/>
                <a:gd name="T38" fmla="*/ 106 w 595"/>
                <a:gd name="T39" fmla="*/ 147 h 928"/>
                <a:gd name="T40" fmla="*/ 91 w 595"/>
                <a:gd name="T41" fmla="*/ 188 h 928"/>
                <a:gd name="T42" fmla="*/ 75 w 595"/>
                <a:gd name="T43" fmla="*/ 226 h 928"/>
                <a:gd name="T44" fmla="*/ 55 w 595"/>
                <a:gd name="T45" fmla="*/ 271 h 928"/>
                <a:gd name="T46" fmla="*/ 30 w 595"/>
                <a:gd name="T47" fmla="*/ 309 h 928"/>
                <a:gd name="T48" fmla="*/ 20 w 595"/>
                <a:gd name="T49" fmla="*/ 309 h 92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95" h="928">
                  <a:moveTo>
                    <a:pt x="59" y="928"/>
                  </a:moveTo>
                  <a:lnTo>
                    <a:pt x="11" y="917"/>
                  </a:lnTo>
                  <a:lnTo>
                    <a:pt x="0" y="860"/>
                  </a:lnTo>
                  <a:lnTo>
                    <a:pt x="76" y="752"/>
                  </a:lnTo>
                  <a:lnTo>
                    <a:pt x="183" y="577"/>
                  </a:lnTo>
                  <a:lnTo>
                    <a:pt x="271" y="437"/>
                  </a:lnTo>
                  <a:lnTo>
                    <a:pt x="341" y="268"/>
                  </a:lnTo>
                  <a:lnTo>
                    <a:pt x="436" y="164"/>
                  </a:lnTo>
                  <a:lnTo>
                    <a:pt x="536" y="15"/>
                  </a:lnTo>
                  <a:lnTo>
                    <a:pt x="554" y="0"/>
                  </a:lnTo>
                  <a:lnTo>
                    <a:pt x="589" y="4"/>
                  </a:lnTo>
                  <a:lnTo>
                    <a:pt x="595" y="31"/>
                  </a:lnTo>
                  <a:lnTo>
                    <a:pt x="471" y="164"/>
                  </a:lnTo>
                  <a:lnTo>
                    <a:pt x="465" y="221"/>
                  </a:lnTo>
                  <a:lnTo>
                    <a:pt x="501" y="278"/>
                  </a:lnTo>
                  <a:lnTo>
                    <a:pt x="501" y="329"/>
                  </a:lnTo>
                  <a:lnTo>
                    <a:pt x="465" y="361"/>
                  </a:lnTo>
                  <a:lnTo>
                    <a:pt x="377" y="401"/>
                  </a:lnTo>
                  <a:lnTo>
                    <a:pt x="336" y="412"/>
                  </a:lnTo>
                  <a:lnTo>
                    <a:pt x="317" y="442"/>
                  </a:lnTo>
                  <a:lnTo>
                    <a:pt x="271" y="566"/>
                  </a:lnTo>
                  <a:lnTo>
                    <a:pt x="224" y="680"/>
                  </a:lnTo>
                  <a:lnTo>
                    <a:pt x="165" y="814"/>
                  </a:lnTo>
                  <a:lnTo>
                    <a:pt x="89" y="928"/>
                  </a:lnTo>
                  <a:lnTo>
                    <a:pt x="59" y="9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83" name="Freeform 7"/>
            <p:cNvSpPr>
              <a:spLocks/>
            </p:cNvSpPr>
            <p:nvPr/>
          </p:nvSpPr>
          <p:spPr bwMode="auto">
            <a:xfrm>
              <a:off x="528" y="3340"/>
              <a:ext cx="117" cy="279"/>
            </a:xfrm>
            <a:custGeom>
              <a:avLst/>
              <a:gdLst>
                <a:gd name="T0" fmla="*/ 53 w 350"/>
                <a:gd name="T1" fmla="*/ 22 h 836"/>
                <a:gd name="T2" fmla="*/ 75 w 350"/>
                <a:gd name="T3" fmla="*/ 5 h 836"/>
                <a:gd name="T4" fmla="*/ 99 w 350"/>
                <a:gd name="T5" fmla="*/ 0 h 836"/>
                <a:gd name="T6" fmla="*/ 115 w 350"/>
                <a:gd name="T7" fmla="*/ 5 h 836"/>
                <a:gd name="T8" fmla="*/ 117 w 350"/>
                <a:gd name="T9" fmla="*/ 16 h 836"/>
                <a:gd name="T10" fmla="*/ 103 w 350"/>
                <a:gd name="T11" fmla="*/ 38 h 836"/>
                <a:gd name="T12" fmla="*/ 85 w 350"/>
                <a:gd name="T13" fmla="*/ 38 h 836"/>
                <a:gd name="T14" fmla="*/ 67 w 350"/>
                <a:gd name="T15" fmla="*/ 48 h 836"/>
                <a:gd name="T16" fmla="*/ 43 w 350"/>
                <a:gd name="T17" fmla="*/ 77 h 836"/>
                <a:gd name="T18" fmla="*/ 27 w 350"/>
                <a:gd name="T19" fmla="*/ 110 h 836"/>
                <a:gd name="T20" fmla="*/ 27 w 350"/>
                <a:gd name="T21" fmla="*/ 124 h 836"/>
                <a:gd name="T22" fmla="*/ 37 w 350"/>
                <a:gd name="T23" fmla="*/ 140 h 836"/>
                <a:gd name="T24" fmla="*/ 64 w 350"/>
                <a:gd name="T25" fmla="*/ 154 h 836"/>
                <a:gd name="T26" fmla="*/ 87 w 350"/>
                <a:gd name="T27" fmla="*/ 166 h 836"/>
                <a:gd name="T28" fmla="*/ 113 w 350"/>
                <a:gd name="T29" fmla="*/ 188 h 836"/>
                <a:gd name="T30" fmla="*/ 115 w 350"/>
                <a:gd name="T31" fmla="*/ 207 h 836"/>
                <a:gd name="T32" fmla="*/ 91 w 350"/>
                <a:gd name="T33" fmla="*/ 219 h 836"/>
                <a:gd name="T34" fmla="*/ 74 w 350"/>
                <a:gd name="T35" fmla="*/ 233 h 836"/>
                <a:gd name="T36" fmla="*/ 67 w 350"/>
                <a:gd name="T37" fmla="*/ 245 h 836"/>
                <a:gd name="T38" fmla="*/ 72 w 350"/>
                <a:gd name="T39" fmla="*/ 257 h 836"/>
                <a:gd name="T40" fmla="*/ 64 w 350"/>
                <a:gd name="T41" fmla="*/ 274 h 836"/>
                <a:gd name="T42" fmla="*/ 51 w 350"/>
                <a:gd name="T43" fmla="*/ 279 h 836"/>
                <a:gd name="T44" fmla="*/ 45 w 350"/>
                <a:gd name="T45" fmla="*/ 276 h 836"/>
                <a:gd name="T46" fmla="*/ 47 w 350"/>
                <a:gd name="T47" fmla="*/ 246 h 836"/>
                <a:gd name="T48" fmla="*/ 59 w 350"/>
                <a:gd name="T49" fmla="*/ 226 h 836"/>
                <a:gd name="T50" fmla="*/ 82 w 350"/>
                <a:gd name="T51" fmla="*/ 209 h 836"/>
                <a:gd name="T52" fmla="*/ 93 w 350"/>
                <a:gd name="T53" fmla="*/ 203 h 836"/>
                <a:gd name="T54" fmla="*/ 83 w 350"/>
                <a:gd name="T55" fmla="*/ 178 h 836"/>
                <a:gd name="T56" fmla="*/ 66 w 350"/>
                <a:gd name="T57" fmla="*/ 167 h 836"/>
                <a:gd name="T58" fmla="*/ 34 w 350"/>
                <a:gd name="T59" fmla="*/ 157 h 836"/>
                <a:gd name="T60" fmla="*/ 12 w 350"/>
                <a:gd name="T61" fmla="*/ 141 h 836"/>
                <a:gd name="T62" fmla="*/ 0 w 350"/>
                <a:gd name="T63" fmla="*/ 117 h 836"/>
                <a:gd name="T64" fmla="*/ 8 w 350"/>
                <a:gd name="T65" fmla="*/ 95 h 836"/>
                <a:gd name="T66" fmla="*/ 30 w 350"/>
                <a:gd name="T67" fmla="*/ 60 h 836"/>
                <a:gd name="T68" fmla="*/ 47 w 350"/>
                <a:gd name="T69" fmla="*/ 33 h 836"/>
                <a:gd name="T70" fmla="*/ 53 w 350"/>
                <a:gd name="T71" fmla="*/ 22 h 8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50" h="836">
                  <a:moveTo>
                    <a:pt x="160" y="66"/>
                  </a:moveTo>
                  <a:lnTo>
                    <a:pt x="225" y="15"/>
                  </a:lnTo>
                  <a:lnTo>
                    <a:pt x="296" y="0"/>
                  </a:lnTo>
                  <a:lnTo>
                    <a:pt x="344" y="15"/>
                  </a:lnTo>
                  <a:lnTo>
                    <a:pt x="350" y="47"/>
                  </a:lnTo>
                  <a:lnTo>
                    <a:pt x="309" y="113"/>
                  </a:lnTo>
                  <a:lnTo>
                    <a:pt x="255" y="113"/>
                  </a:lnTo>
                  <a:lnTo>
                    <a:pt x="201" y="144"/>
                  </a:lnTo>
                  <a:lnTo>
                    <a:pt x="130" y="232"/>
                  </a:lnTo>
                  <a:lnTo>
                    <a:pt x="82" y="331"/>
                  </a:lnTo>
                  <a:lnTo>
                    <a:pt x="82" y="371"/>
                  </a:lnTo>
                  <a:lnTo>
                    <a:pt x="112" y="418"/>
                  </a:lnTo>
                  <a:lnTo>
                    <a:pt x="190" y="460"/>
                  </a:lnTo>
                  <a:lnTo>
                    <a:pt x="261" y="496"/>
                  </a:lnTo>
                  <a:lnTo>
                    <a:pt x="339" y="562"/>
                  </a:lnTo>
                  <a:lnTo>
                    <a:pt x="344" y="619"/>
                  </a:lnTo>
                  <a:lnTo>
                    <a:pt x="272" y="656"/>
                  </a:lnTo>
                  <a:lnTo>
                    <a:pt x="220" y="697"/>
                  </a:lnTo>
                  <a:lnTo>
                    <a:pt x="201" y="733"/>
                  </a:lnTo>
                  <a:lnTo>
                    <a:pt x="214" y="770"/>
                  </a:lnTo>
                  <a:lnTo>
                    <a:pt x="190" y="821"/>
                  </a:lnTo>
                  <a:lnTo>
                    <a:pt x="154" y="836"/>
                  </a:lnTo>
                  <a:lnTo>
                    <a:pt x="136" y="827"/>
                  </a:lnTo>
                  <a:lnTo>
                    <a:pt x="142" y="738"/>
                  </a:lnTo>
                  <a:lnTo>
                    <a:pt x="177" y="676"/>
                  </a:lnTo>
                  <a:lnTo>
                    <a:pt x="244" y="625"/>
                  </a:lnTo>
                  <a:lnTo>
                    <a:pt x="279" y="609"/>
                  </a:lnTo>
                  <a:lnTo>
                    <a:pt x="249" y="532"/>
                  </a:lnTo>
                  <a:lnTo>
                    <a:pt x="196" y="501"/>
                  </a:lnTo>
                  <a:lnTo>
                    <a:pt x="101" y="469"/>
                  </a:lnTo>
                  <a:lnTo>
                    <a:pt x="35" y="423"/>
                  </a:lnTo>
                  <a:lnTo>
                    <a:pt x="0" y="351"/>
                  </a:lnTo>
                  <a:lnTo>
                    <a:pt x="24" y="284"/>
                  </a:lnTo>
                  <a:lnTo>
                    <a:pt x="89" y="180"/>
                  </a:lnTo>
                  <a:lnTo>
                    <a:pt x="142" y="98"/>
                  </a:lnTo>
                  <a:lnTo>
                    <a:pt x="160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84" name="Freeform 8"/>
            <p:cNvSpPr>
              <a:spLocks/>
            </p:cNvSpPr>
            <p:nvPr/>
          </p:nvSpPr>
          <p:spPr bwMode="auto">
            <a:xfrm>
              <a:off x="648" y="3318"/>
              <a:ext cx="122" cy="249"/>
            </a:xfrm>
            <a:custGeom>
              <a:avLst/>
              <a:gdLst>
                <a:gd name="T0" fmla="*/ 10 w 366"/>
                <a:gd name="T1" fmla="*/ 10 h 748"/>
                <a:gd name="T2" fmla="*/ 29 w 366"/>
                <a:gd name="T3" fmla="*/ 1 h 748"/>
                <a:gd name="T4" fmla="*/ 45 w 366"/>
                <a:gd name="T5" fmla="*/ 0 h 748"/>
                <a:gd name="T6" fmla="*/ 73 w 366"/>
                <a:gd name="T7" fmla="*/ 15 h 748"/>
                <a:gd name="T8" fmla="*/ 89 w 366"/>
                <a:gd name="T9" fmla="*/ 31 h 748"/>
                <a:gd name="T10" fmla="*/ 101 w 366"/>
                <a:gd name="T11" fmla="*/ 53 h 748"/>
                <a:gd name="T12" fmla="*/ 110 w 366"/>
                <a:gd name="T13" fmla="*/ 82 h 748"/>
                <a:gd name="T14" fmla="*/ 120 w 366"/>
                <a:gd name="T15" fmla="*/ 127 h 748"/>
                <a:gd name="T16" fmla="*/ 122 w 366"/>
                <a:gd name="T17" fmla="*/ 177 h 748"/>
                <a:gd name="T18" fmla="*/ 116 w 366"/>
                <a:gd name="T19" fmla="*/ 209 h 748"/>
                <a:gd name="T20" fmla="*/ 107 w 366"/>
                <a:gd name="T21" fmla="*/ 225 h 748"/>
                <a:gd name="T22" fmla="*/ 81 w 366"/>
                <a:gd name="T23" fmla="*/ 240 h 748"/>
                <a:gd name="T24" fmla="*/ 53 w 366"/>
                <a:gd name="T25" fmla="*/ 249 h 748"/>
                <a:gd name="T26" fmla="*/ 36 w 366"/>
                <a:gd name="T27" fmla="*/ 249 h 748"/>
                <a:gd name="T28" fmla="*/ 20 w 366"/>
                <a:gd name="T29" fmla="*/ 245 h 748"/>
                <a:gd name="T30" fmla="*/ 10 w 366"/>
                <a:gd name="T31" fmla="*/ 225 h 748"/>
                <a:gd name="T32" fmla="*/ 6 w 366"/>
                <a:gd name="T33" fmla="*/ 199 h 748"/>
                <a:gd name="T34" fmla="*/ 14 w 366"/>
                <a:gd name="T35" fmla="*/ 182 h 748"/>
                <a:gd name="T36" fmla="*/ 24 w 366"/>
                <a:gd name="T37" fmla="*/ 166 h 748"/>
                <a:gd name="T38" fmla="*/ 22 w 366"/>
                <a:gd name="T39" fmla="*/ 146 h 748"/>
                <a:gd name="T40" fmla="*/ 18 w 366"/>
                <a:gd name="T41" fmla="*/ 120 h 748"/>
                <a:gd name="T42" fmla="*/ 10 w 366"/>
                <a:gd name="T43" fmla="*/ 94 h 748"/>
                <a:gd name="T44" fmla="*/ 0 w 366"/>
                <a:gd name="T45" fmla="*/ 67 h 748"/>
                <a:gd name="T46" fmla="*/ 0 w 366"/>
                <a:gd name="T47" fmla="*/ 46 h 748"/>
                <a:gd name="T48" fmla="*/ 6 w 366"/>
                <a:gd name="T49" fmla="*/ 24 h 748"/>
                <a:gd name="T50" fmla="*/ 10 w 366"/>
                <a:gd name="T51" fmla="*/ 10 h 74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66" h="748">
                  <a:moveTo>
                    <a:pt x="30" y="31"/>
                  </a:moveTo>
                  <a:lnTo>
                    <a:pt x="88" y="4"/>
                  </a:lnTo>
                  <a:lnTo>
                    <a:pt x="136" y="0"/>
                  </a:lnTo>
                  <a:lnTo>
                    <a:pt x="218" y="46"/>
                  </a:lnTo>
                  <a:lnTo>
                    <a:pt x="266" y="93"/>
                  </a:lnTo>
                  <a:lnTo>
                    <a:pt x="302" y="159"/>
                  </a:lnTo>
                  <a:lnTo>
                    <a:pt x="331" y="247"/>
                  </a:lnTo>
                  <a:lnTo>
                    <a:pt x="361" y="381"/>
                  </a:lnTo>
                  <a:lnTo>
                    <a:pt x="366" y="531"/>
                  </a:lnTo>
                  <a:lnTo>
                    <a:pt x="348" y="629"/>
                  </a:lnTo>
                  <a:lnTo>
                    <a:pt x="320" y="675"/>
                  </a:lnTo>
                  <a:lnTo>
                    <a:pt x="242" y="722"/>
                  </a:lnTo>
                  <a:lnTo>
                    <a:pt x="160" y="748"/>
                  </a:lnTo>
                  <a:lnTo>
                    <a:pt x="107" y="748"/>
                  </a:lnTo>
                  <a:lnTo>
                    <a:pt x="60" y="737"/>
                  </a:lnTo>
                  <a:lnTo>
                    <a:pt x="30" y="675"/>
                  </a:lnTo>
                  <a:lnTo>
                    <a:pt x="18" y="599"/>
                  </a:lnTo>
                  <a:lnTo>
                    <a:pt x="42" y="546"/>
                  </a:lnTo>
                  <a:lnTo>
                    <a:pt x="71" y="500"/>
                  </a:lnTo>
                  <a:lnTo>
                    <a:pt x="65" y="438"/>
                  </a:lnTo>
                  <a:lnTo>
                    <a:pt x="53" y="360"/>
                  </a:lnTo>
                  <a:lnTo>
                    <a:pt x="30" y="283"/>
                  </a:lnTo>
                  <a:lnTo>
                    <a:pt x="0" y="201"/>
                  </a:lnTo>
                  <a:lnTo>
                    <a:pt x="0" y="139"/>
                  </a:lnTo>
                  <a:lnTo>
                    <a:pt x="18" y="72"/>
                  </a:lnTo>
                  <a:lnTo>
                    <a:pt x="3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85" name="Freeform 9"/>
            <p:cNvSpPr>
              <a:spLocks/>
            </p:cNvSpPr>
            <p:nvPr/>
          </p:nvSpPr>
          <p:spPr bwMode="auto">
            <a:xfrm>
              <a:off x="718" y="3517"/>
              <a:ext cx="159" cy="320"/>
            </a:xfrm>
            <a:custGeom>
              <a:avLst/>
              <a:gdLst>
                <a:gd name="T0" fmla="*/ 0 w 477"/>
                <a:gd name="T1" fmla="*/ 28 h 959"/>
                <a:gd name="T2" fmla="*/ 0 w 477"/>
                <a:gd name="T3" fmla="*/ 14 h 959"/>
                <a:gd name="T4" fmla="*/ 14 w 477"/>
                <a:gd name="T5" fmla="*/ 0 h 959"/>
                <a:gd name="T6" fmla="*/ 24 w 477"/>
                <a:gd name="T7" fmla="*/ 5 h 959"/>
                <a:gd name="T8" fmla="*/ 71 w 477"/>
                <a:gd name="T9" fmla="*/ 60 h 959"/>
                <a:gd name="T10" fmla="*/ 94 w 477"/>
                <a:gd name="T11" fmla="*/ 91 h 959"/>
                <a:gd name="T12" fmla="*/ 100 w 477"/>
                <a:gd name="T13" fmla="*/ 119 h 959"/>
                <a:gd name="T14" fmla="*/ 102 w 477"/>
                <a:gd name="T15" fmla="*/ 148 h 959"/>
                <a:gd name="T16" fmla="*/ 98 w 477"/>
                <a:gd name="T17" fmla="*/ 188 h 959"/>
                <a:gd name="T18" fmla="*/ 84 w 477"/>
                <a:gd name="T19" fmla="*/ 231 h 959"/>
                <a:gd name="T20" fmla="*/ 71 w 477"/>
                <a:gd name="T21" fmla="*/ 256 h 959"/>
                <a:gd name="T22" fmla="*/ 65 w 477"/>
                <a:gd name="T23" fmla="*/ 282 h 959"/>
                <a:gd name="T24" fmla="*/ 67 w 477"/>
                <a:gd name="T25" fmla="*/ 294 h 959"/>
                <a:gd name="T26" fmla="*/ 74 w 477"/>
                <a:gd name="T27" fmla="*/ 298 h 959"/>
                <a:gd name="T28" fmla="*/ 122 w 477"/>
                <a:gd name="T29" fmla="*/ 296 h 959"/>
                <a:gd name="T30" fmla="*/ 153 w 477"/>
                <a:gd name="T31" fmla="*/ 301 h 959"/>
                <a:gd name="T32" fmla="*/ 159 w 477"/>
                <a:gd name="T33" fmla="*/ 308 h 959"/>
                <a:gd name="T34" fmla="*/ 159 w 477"/>
                <a:gd name="T35" fmla="*/ 313 h 959"/>
                <a:gd name="T36" fmla="*/ 134 w 477"/>
                <a:gd name="T37" fmla="*/ 320 h 959"/>
                <a:gd name="T38" fmla="*/ 128 w 477"/>
                <a:gd name="T39" fmla="*/ 318 h 959"/>
                <a:gd name="T40" fmla="*/ 106 w 477"/>
                <a:gd name="T41" fmla="*/ 310 h 959"/>
                <a:gd name="T42" fmla="*/ 84 w 477"/>
                <a:gd name="T43" fmla="*/ 310 h 959"/>
                <a:gd name="T44" fmla="*/ 55 w 477"/>
                <a:gd name="T45" fmla="*/ 310 h 959"/>
                <a:gd name="T46" fmla="*/ 45 w 477"/>
                <a:gd name="T47" fmla="*/ 311 h 959"/>
                <a:gd name="T48" fmla="*/ 41 w 477"/>
                <a:gd name="T49" fmla="*/ 305 h 959"/>
                <a:gd name="T50" fmla="*/ 41 w 477"/>
                <a:gd name="T51" fmla="*/ 294 h 959"/>
                <a:gd name="T52" fmla="*/ 51 w 477"/>
                <a:gd name="T53" fmla="*/ 262 h 959"/>
                <a:gd name="T54" fmla="*/ 69 w 477"/>
                <a:gd name="T55" fmla="*/ 227 h 959"/>
                <a:gd name="T56" fmla="*/ 80 w 477"/>
                <a:gd name="T57" fmla="*/ 193 h 959"/>
                <a:gd name="T58" fmla="*/ 82 w 477"/>
                <a:gd name="T59" fmla="*/ 167 h 959"/>
                <a:gd name="T60" fmla="*/ 80 w 477"/>
                <a:gd name="T61" fmla="*/ 131 h 959"/>
                <a:gd name="T62" fmla="*/ 72 w 477"/>
                <a:gd name="T63" fmla="*/ 110 h 959"/>
                <a:gd name="T64" fmla="*/ 53 w 477"/>
                <a:gd name="T65" fmla="*/ 84 h 959"/>
                <a:gd name="T66" fmla="*/ 25 w 477"/>
                <a:gd name="T67" fmla="*/ 60 h 959"/>
                <a:gd name="T68" fmla="*/ 6 w 477"/>
                <a:gd name="T69" fmla="*/ 46 h 959"/>
                <a:gd name="T70" fmla="*/ 0 w 477"/>
                <a:gd name="T71" fmla="*/ 38 h 959"/>
                <a:gd name="T72" fmla="*/ 0 w 477"/>
                <a:gd name="T73" fmla="*/ 28 h 9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77" h="959">
                  <a:moveTo>
                    <a:pt x="0" y="83"/>
                  </a:moveTo>
                  <a:lnTo>
                    <a:pt x="0" y="41"/>
                  </a:lnTo>
                  <a:lnTo>
                    <a:pt x="41" y="0"/>
                  </a:lnTo>
                  <a:lnTo>
                    <a:pt x="71" y="15"/>
                  </a:lnTo>
                  <a:lnTo>
                    <a:pt x="212" y="180"/>
                  </a:lnTo>
                  <a:lnTo>
                    <a:pt x="282" y="273"/>
                  </a:lnTo>
                  <a:lnTo>
                    <a:pt x="301" y="356"/>
                  </a:lnTo>
                  <a:lnTo>
                    <a:pt x="306" y="443"/>
                  </a:lnTo>
                  <a:lnTo>
                    <a:pt x="295" y="562"/>
                  </a:lnTo>
                  <a:lnTo>
                    <a:pt x="253" y="691"/>
                  </a:lnTo>
                  <a:lnTo>
                    <a:pt x="212" y="768"/>
                  </a:lnTo>
                  <a:lnTo>
                    <a:pt x="195" y="845"/>
                  </a:lnTo>
                  <a:lnTo>
                    <a:pt x="200" y="881"/>
                  </a:lnTo>
                  <a:lnTo>
                    <a:pt x="223" y="892"/>
                  </a:lnTo>
                  <a:lnTo>
                    <a:pt x="365" y="887"/>
                  </a:lnTo>
                  <a:lnTo>
                    <a:pt x="460" y="902"/>
                  </a:lnTo>
                  <a:lnTo>
                    <a:pt x="477" y="923"/>
                  </a:lnTo>
                  <a:lnTo>
                    <a:pt x="477" y="938"/>
                  </a:lnTo>
                  <a:lnTo>
                    <a:pt x="401" y="959"/>
                  </a:lnTo>
                  <a:lnTo>
                    <a:pt x="383" y="953"/>
                  </a:lnTo>
                  <a:lnTo>
                    <a:pt x="318" y="928"/>
                  </a:lnTo>
                  <a:lnTo>
                    <a:pt x="253" y="928"/>
                  </a:lnTo>
                  <a:lnTo>
                    <a:pt x="165" y="928"/>
                  </a:lnTo>
                  <a:lnTo>
                    <a:pt x="135" y="933"/>
                  </a:lnTo>
                  <a:lnTo>
                    <a:pt x="124" y="913"/>
                  </a:lnTo>
                  <a:lnTo>
                    <a:pt x="124" y="881"/>
                  </a:lnTo>
                  <a:lnTo>
                    <a:pt x="154" y="784"/>
                  </a:lnTo>
                  <a:lnTo>
                    <a:pt x="206" y="680"/>
                  </a:lnTo>
                  <a:lnTo>
                    <a:pt x="241" y="578"/>
                  </a:lnTo>
                  <a:lnTo>
                    <a:pt x="247" y="500"/>
                  </a:lnTo>
                  <a:lnTo>
                    <a:pt x="241" y="392"/>
                  </a:lnTo>
                  <a:lnTo>
                    <a:pt x="217" y="330"/>
                  </a:lnTo>
                  <a:lnTo>
                    <a:pt x="159" y="252"/>
                  </a:lnTo>
                  <a:lnTo>
                    <a:pt x="76" y="180"/>
                  </a:lnTo>
                  <a:lnTo>
                    <a:pt x="17" y="138"/>
                  </a:lnTo>
                  <a:lnTo>
                    <a:pt x="0" y="11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86" name="Freeform 10"/>
            <p:cNvSpPr>
              <a:spLocks/>
            </p:cNvSpPr>
            <p:nvPr/>
          </p:nvSpPr>
          <p:spPr bwMode="auto">
            <a:xfrm>
              <a:off x="575" y="3535"/>
              <a:ext cx="133" cy="342"/>
            </a:xfrm>
            <a:custGeom>
              <a:avLst/>
              <a:gdLst>
                <a:gd name="T0" fmla="*/ 94 w 401"/>
                <a:gd name="T1" fmla="*/ 8 h 1026"/>
                <a:gd name="T2" fmla="*/ 105 w 401"/>
                <a:gd name="T3" fmla="*/ 0 h 1026"/>
                <a:gd name="T4" fmla="*/ 129 w 401"/>
                <a:gd name="T5" fmla="*/ 0 h 1026"/>
                <a:gd name="T6" fmla="*/ 133 w 401"/>
                <a:gd name="T7" fmla="*/ 10 h 1026"/>
                <a:gd name="T8" fmla="*/ 129 w 401"/>
                <a:gd name="T9" fmla="*/ 38 h 1026"/>
                <a:gd name="T10" fmla="*/ 108 w 401"/>
                <a:gd name="T11" fmla="*/ 72 h 1026"/>
                <a:gd name="T12" fmla="*/ 98 w 401"/>
                <a:gd name="T13" fmla="*/ 110 h 1026"/>
                <a:gd name="T14" fmla="*/ 94 w 401"/>
                <a:gd name="T15" fmla="*/ 156 h 1026"/>
                <a:gd name="T16" fmla="*/ 108 w 401"/>
                <a:gd name="T17" fmla="*/ 209 h 1026"/>
                <a:gd name="T18" fmla="*/ 125 w 401"/>
                <a:gd name="T19" fmla="*/ 261 h 1026"/>
                <a:gd name="T20" fmla="*/ 127 w 401"/>
                <a:gd name="T21" fmla="*/ 282 h 1026"/>
                <a:gd name="T22" fmla="*/ 119 w 401"/>
                <a:gd name="T23" fmla="*/ 288 h 1026"/>
                <a:gd name="T24" fmla="*/ 92 w 401"/>
                <a:gd name="T25" fmla="*/ 288 h 1026"/>
                <a:gd name="T26" fmla="*/ 65 w 401"/>
                <a:gd name="T27" fmla="*/ 297 h 1026"/>
                <a:gd name="T28" fmla="*/ 47 w 401"/>
                <a:gd name="T29" fmla="*/ 319 h 1026"/>
                <a:gd name="T30" fmla="*/ 32 w 401"/>
                <a:gd name="T31" fmla="*/ 340 h 1026"/>
                <a:gd name="T32" fmla="*/ 24 w 401"/>
                <a:gd name="T33" fmla="*/ 342 h 1026"/>
                <a:gd name="T34" fmla="*/ 0 w 401"/>
                <a:gd name="T35" fmla="*/ 330 h 1026"/>
                <a:gd name="T36" fmla="*/ 0 w 401"/>
                <a:gd name="T37" fmla="*/ 321 h 1026"/>
                <a:gd name="T38" fmla="*/ 32 w 401"/>
                <a:gd name="T39" fmla="*/ 297 h 1026"/>
                <a:gd name="T40" fmla="*/ 69 w 401"/>
                <a:gd name="T41" fmla="*/ 282 h 1026"/>
                <a:gd name="T42" fmla="*/ 98 w 401"/>
                <a:gd name="T43" fmla="*/ 273 h 1026"/>
                <a:gd name="T44" fmla="*/ 104 w 401"/>
                <a:gd name="T45" fmla="*/ 269 h 1026"/>
                <a:gd name="T46" fmla="*/ 102 w 401"/>
                <a:gd name="T47" fmla="*/ 254 h 1026"/>
                <a:gd name="T48" fmla="*/ 92 w 401"/>
                <a:gd name="T49" fmla="*/ 216 h 1026"/>
                <a:gd name="T50" fmla="*/ 80 w 401"/>
                <a:gd name="T51" fmla="*/ 173 h 1026"/>
                <a:gd name="T52" fmla="*/ 75 w 401"/>
                <a:gd name="T53" fmla="*/ 151 h 1026"/>
                <a:gd name="T54" fmla="*/ 73 w 401"/>
                <a:gd name="T55" fmla="*/ 125 h 1026"/>
                <a:gd name="T56" fmla="*/ 77 w 401"/>
                <a:gd name="T57" fmla="*/ 96 h 1026"/>
                <a:gd name="T58" fmla="*/ 84 w 401"/>
                <a:gd name="T59" fmla="*/ 48 h 1026"/>
                <a:gd name="T60" fmla="*/ 94 w 401"/>
                <a:gd name="T61" fmla="*/ 8 h 102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01" h="1026">
                  <a:moveTo>
                    <a:pt x="283" y="25"/>
                  </a:moveTo>
                  <a:lnTo>
                    <a:pt x="318" y="0"/>
                  </a:lnTo>
                  <a:lnTo>
                    <a:pt x="390" y="0"/>
                  </a:lnTo>
                  <a:lnTo>
                    <a:pt x="401" y="31"/>
                  </a:lnTo>
                  <a:lnTo>
                    <a:pt x="390" y="113"/>
                  </a:lnTo>
                  <a:lnTo>
                    <a:pt x="325" y="216"/>
                  </a:lnTo>
                  <a:lnTo>
                    <a:pt x="296" y="329"/>
                  </a:lnTo>
                  <a:lnTo>
                    <a:pt x="283" y="469"/>
                  </a:lnTo>
                  <a:lnTo>
                    <a:pt x="325" y="628"/>
                  </a:lnTo>
                  <a:lnTo>
                    <a:pt x="378" y="783"/>
                  </a:lnTo>
                  <a:lnTo>
                    <a:pt x="383" y="845"/>
                  </a:lnTo>
                  <a:lnTo>
                    <a:pt x="360" y="865"/>
                  </a:lnTo>
                  <a:lnTo>
                    <a:pt x="277" y="865"/>
                  </a:lnTo>
                  <a:lnTo>
                    <a:pt x="195" y="892"/>
                  </a:lnTo>
                  <a:lnTo>
                    <a:pt x="142" y="958"/>
                  </a:lnTo>
                  <a:lnTo>
                    <a:pt x="95" y="1020"/>
                  </a:lnTo>
                  <a:lnTo>
                    <a:pt x="71" y="1026"/>
                  </a:lnTo>
                  <a:lnTo>
                    <a:pt x="0" y="989"/>
                  </a:lnTo>
                  <a:lnTo>
                    <a:pt x="0" y="964"/>
                  </a:lnTo>
                  <a:lnTo>
                    <a:pt x="95" y="892"/>
                  </a:lnTo>
                  <a:lnTo>
                    <a:pt x="207" y="845"/>
                  </a:lnTo>
                  <a:lnTo>
                    <a:pt x="296" y="819"/>
                  </a:lnTo>
                  <a:lnTo>
                    <a:pt x="313" y="808"/>
                  </a:lnTo>
                  <a:lnTo>
                    <a:pt x="307" y="763"/>
                  </a:lnTo>
                  <a:lnTo>
                    <a:pt x="277" y="649"/>
                  </a:lnTo>
                  <a:lnTo>
                    <a:pt x="242" y="520"/>
                  </a:lnTo>
                  <a:lnTo>
                    <a:pt x="225" y="453"/>
                  </a:lnTo>
                  <a:lnTo>
                    <a:pt x="219" y="376"/>
                  </a:lnTo>
                  <a:lnTo>
                    <a:pt x="231" y="288"/>
                  </a:lnTo>
                  <a:lnTo>
                    <a:pt x="253" y="144"/>
                  </a:lnTo>
                  <a:lnTo>
                    <a:pt x="283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677" name="AutoShape 11"/>
          <p:cNvSpPr>
            <a:spLocks noChangeArrowheads="1"/>
          </p:cNvSpPr>
          <p:nvPr/>
        </p:nvSpPr>
        <p:spPr bwMode="auto">
          <a:xfrm>
            <a:off x="2667000" y="5638800"/>
            <a:ext cx="1905000" cy="1016000"/>
          </a:xfrm>
          <a:prstGeom prst="wedgeRoundRectCallout">
            <a:avLst>
              <a:gd name="adj1" fmla="val 74250"/>
              <a:gd name="adj2" fmla="val -33282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Much better </a:t>
            </a:r>
          </a:p>
          <a:p>
            <a:pPr algn="ctr"/>
            <a:r>
              <a:rPr lang="en-US" sz="2000" b="1"/>
              <a:t>performance!</a:t>
            </a:r>
          </a:p>
          <a:p>
            <a:pPr algn="ctr"/>
            <a:r>
              <a:rPr lang="en-US" sz="2000" b="1">
                <a:solidFill>
                  <a:schemeClr val="accent2"/>
                </a:solidFill>
              </a:rPr>
              <a:t>WHY?</a:t>
            </a:r>
            <a:endParaRPr lang="en-US" sz="2000" b="1"/>
          </a:p>
        </p:txBody>
      </p:sp>
      <p:grpSp>
        <p:nvGrpSpPr>
          <p:cNvPr id="28678" name="Group 112"/>
          <p:cNvGrpSpPr>
            <a:grpSpLocks/>
          </p:cNvGrpSpPr>
          <p:nvPr/>
        </p:nvGrpSpPr>
        <p:grpSpPr bwMode="auto">
          <a:xfrm>
            <a:off x="4248150" y="4384675"/>
            <a:ext cx="2995613" cy="668338"/>
            <a:chOff x="2813" y="1966"/>
            <a:chExt cx="1887" cy="1412"/>
          </a:xfrm>
        </p:grpSpPr>
        <p:sp>
          <p:nvSpPr>
            <p:cNvPr id="28736" name="Rectangle 65"/>
            <p:cNvSpPr>
              <a:spLocks noChangeArrowheads="1"/>
            </p:cNvSpPr>
            <p:nvPr/>
          </p:nvSpPr>
          <p:spPr bwMode="auto">
            <a:xfrm>
              <a:off x="3017" y="2015"/>
              <a:ext cx="1613" cy="10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7" name="Rectangle 66"/>
            <p:cNvSpPr>
              <a:spLocks noChangeArrowheads="1"/>
            </p:cNvSpPr>
            <p:nvPr/>
          </p:nvSpPr>
          <p:spPr bwMode="auto">
            <a:xfrm>
              <a:off x="3017" y="2015"/>
              <a:ext cx="1613" cy="1015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8" name="Line 67"/>
            <p:cNvSpPr>
              <a:spLocks noChangeShapeType="1"/>
            </p:cNvSpPr>
            <p:nvPr/>
          </p:nvSpPr>
          <p:spPr bwMode="auto">
            <a:xfrm>
              <a:off x="3017" y="2015"/>
              <a:ext cx="161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9" name="Freeform 68"/>
            <p:cNvSpPr>
              <a:spLocks/>
            </p:cNvSpPr>
            <p:nvPr/>
          </p:nvSpPr>
          <p:spPr bwMode="auto">
            <a:xfrm>
              <a:off x="3017" y="2015"/>
              <a:ext cx="1613" cy="1015"/>
            </a:xfrm>
            <a:custGeom>
              <a:avLst/>
              <a:gdLst>
                <a:gd name="T0" fmla="*/ 0 w 261"/>
                <a:gd name="T1" fmla="*/ 1015 h 164"/>
                <a:gd name="T2" fmla="*/ 1613 w 261"/>
                <a:gd name="T3" fmla="*/ 1015 h 164"/>
                <a:gd name="T4" fmla="*/ 1613 w 261"/>
                <a:gd name="T5" fmla="*/ 0 h 1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1" h="164">
                  <a:moveTo>
                    <a:pt x="0" y="164"/>
                  </a:moveTo>
                  <a:lnTo>
                    <a:pt x="261" y="164"/>
                  </a:lnTo>
                  <a:lnTo>
                    <a:pt x="26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0" name="Line 69"/>
            <p:cNvSpPr>
              <a:spLocks noChangeShapeType="1"/>
            </p:cNvSpPr>
            <p:nvPr/>
          </p:nvSpPr>
          <p:spPr bwMode="auto">
            <a:xfrm flipV="1">
              <a:off x="3017" y="2015"/>
              <a:ext cx="1" cy="10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1" name="Line 70"/>
            <p:cNvSpPr>
              <a:spLocks noChangeShapeType="1"/>
            </p:cNvSpPr>
            <p:nvPr/>
          </p:nvSpPr>
          <p:spPr bwMode="auto">
            <a:xfrm>
              <a:off x="3017" y="3030"/>
              <a:ext cx="161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2" name="Line 71"/>
            <p:cNvSpPr>
              <a:spLocks noChangeShapeType="1"/>
            </p:cNvSpPr>
            <p:nvPr/>
          </p:nvSpPr>
          <p:spPr bwMode="auto">
            <a:xfrm flipV="1">
              <a:off x="3017" y="2015"/>
              <a:ext cx="1" cy="10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3" name="Line 72"/>
            <p:cNvSpPr>
              <a:spLocks noChangeShapeType="1"/>
            </p:cNvSpPr>
            <p:nvPr/>
          </p:nvSpPr>
          <p:spPr bwMode="auto">
            <a:xfrm flipV="1">
              <a:off x="3017" y="3011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4" name="Line 73"/>
            <p:cNvSpPr>
              <a:spLocks noChangeShapeType="1"/>
            </p:cNvSpPr>
            <p:nvPr/>
          </p:nvSpPr>
          <p:spPr bwMode="auto">
            <a:xfrm>
              <a:off x="3017" y="2015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5" name="Rectangle 74"/>
            <p:cNvSpPr>
              <a:spLocks noChangeArrowheads="1"/>
            </p:cNvSpPr>
            <p:nvPr/>
          </p:nvSpPr>
          <p:spPr bwMode="auto">
            <a:xfrm>
              <a:off x="2998" y="3056"/>
              <a:ext cx="44" cy="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28746" name="Line 75"/>
            <p:cNvSpPr>
              <a:spLocks noChangeShapeType="1"/>
            </p:cNvSpPr>
            <p:nvPr/>
          </p:nvSpPr>
          <p:spPr bwMode="auto">
            <a:xfrm flipV="1">
              <a:off x="3338" y="3011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7" name="Line 76"/>
            <p:cNvSpPr>
              <a:spLocks noChangeShapeType="1"/>
            </p:cNvSpPr>
            <p:nvPr/>
          </p:nvSpPr>
          <p:spPr bwMode="auto">
            <a:xfrm>
              <a:off x="3338" y="2015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8" name="Rectangle 77"/>
            <p:cNvSpPr>
              <a:spLocks noChangeArrowheads="1"/>
            </p:cNvSpPr>
            <p:nvPr/>
          </p:nvSpPr>
          <p:spPr bwMode="auto">
            <a:xfrm>
              <a:off x="3276" y="3056"/>
              <a:ext cx="132" cy="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100</a:t>
              </a:r>
              <a:endParaRPr lang="en-US"/>
            </a:p>
          </p:txBody>
        </p:sp>
        <p:sp>
          <p:nvSpPr>
            <p:cNvPr id="28749" name="Line 78"/>
            <p:cNvSpPr>
              <a:spLocks noChangeShapeType="1"/>
            </p:cNvSpPr>
            <p:nvPr/>
          </p:nvSpPr>
          <p:spPr bwMode="auto">
            <a:xfrm flipV="1">
              <a:off x="3659" y="3011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0" name="Line 79"/>
            <p:cNvSpPr>
              <a:spLocks noChangeShapeType="1"/>
            </p:cNvSpPr>
            <p:nvPr/>
          </p:nvSpPr>
          <p:spPr bwMode="auto">
            <a:xfrm>
              <a:off x="3659" y="2015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1" name="Rectangle 80"/>
            <p:cNvSpPr>
              <a:spLocks noChangeArrowheads="1"/>
            </p:cNvSpPr>
            <p:nvPr/>
          </p:nvSpPr>
          <p:spPr bwMode="auto">
            <a:xfrm>
              <a:off x="3598" y="3056"/>
              <a:ext cx="132" cy="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200</a:t>
              </a:r>
              <a:endParaRPr lang="en-US"/>
            </a:p>
          </p:txBody>
        </p:sp>
        <p:sp>
          <p:nvSpPr>
            <p:cNvPr id="28752" name="Line 81"/>
            <p:cNvSpPr>
              <a:spLocks noChangeShapeType="1"/>
            </p:cNvSpPr>
            <p:nvPr/>
          </p:nvSpPr>
          <p:spPr bwMode="auto">
            <a:xfrm flipV="1">
              <a:off x="3987" y="3011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3" name="Line 82"/>
            <p:cNvSpPr>
              <a:spLocks noChangeShapeType="1"/>
            </p:cNvSpPr>
            <p:nvPr/>
          </p:nvSpPr>
          <p:spPr bwMode="auto">
            <a:xfrm>
              <a:off x="3987" y="2015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4" name="Rectangle 83"/>
            <p:cNvSpPr>
              <a:spLocks noChangeArrowheads="1"/>
            </p:cNvSpPr>
            <p:nvPr/>
          </p:nvSpPr>
          <p:spPr bwMode="auto">
            <a:xfrm>
              <a:off x="3925" y="3056"/>
              <a:ext cx="132" cy="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300</a:t>
              </a:r>
              <a:endParaRPr lang="en-US"/>
            </a:p>
          </p:txBody>
        </p:sp>
        <p:sp>
          <p:nvSpPr>
            <p:cNvPr id="28755" name="Line 84"/>
            <p:cNvSpPr>
              <a:spLocks noChangeShapeType="1"/>
            </p:cNvSpPr>
            <p:nvPr/>
          </p:nvSpPr>
          <p:spPr bwMode="auto">
            <a:xfrm flipV="1">
              <a:off x="4308" y="3011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6" name="Line 85"/>
            <p:cNvSpPr>
              <a:spLocks noChangeShapeType="1"/>
            </p:cNvSpPr>
            <p:nvPr/>
          </p:nvSpPr>
          <p:spPr bwMode="auto">
            <a:xfrm>
              <a:off x="4308" y="2015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7" name="Rectangle 86"/>
            <p:cNvSpPr>
              <a:spLocks noChangeArrowheads="1"/>
            </p:cNvSpPr>
            <p:nvPr/>
          </p:nvSpPr>
          <p:spPr bwMode="auto">
            <a:xfrm>
              <a:off x="4247" y="3056"/>
              <a:ext cx="132" cy="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400</a:t>
              </a:r>
              <a:endParaRPr lang="en-US"/>
            </a:p>
          </p:txBody>
        </p:sp>
        <p:sp>
          <p:nvSpPr>
            <p:cNvPr id="28758" name="Line 87"/>
            <p:cNvSpPr>
              <a:spLocks noChangeShapeType="1"/>
            </p:cNvSpPr>
            <p:nvPr/>
          </p:nvSpPr>
          <p:spPr bwMode="auto">
            <a:xfrm flipV="1">
              <a:off x="4630" y="3011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9" name="Line 88"/>
            <p:cNvSpPr>
              <a:spLocks noChangeShapeType="1"/>
            </p:cNvSpPr>
            <p:nvPr/>
          </p:nvSpPr>
          <p:spPr bwMode="auto">
            <a:xfrm>
              <a:off x="4630" y="2015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0" name="Rectangle 89"/>
            <p:cNvSpPr>
              <a:spLocks noChangeArrowheads="1"/>
            </p:cNvSpPr>
            <p:nvPr/>
          </p:nvSpPr>
          <p:spPr bwMode="auto">
            <a:xfrm>
              <a:off x="4568" y="3056"/>
              <a:ext cx="132" cy="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500</a:t>
              </a:r>
              <a:endParaRPr lang="en-US"/>
            </a:p>
          </p:txBody>
        </p:sp>
        <p:sp>
          <p:nvSpPr>
            <p:cNvPr id="28761" name="Line 90"/>
            <p:cNvSpPr>
              <a:spLocks noChangeShapeType="1"/>
            </p:cNvSpPr>
            <p:nvPr/>
          </p:nvSpPr>
          <p:spPr bwMode="auto">
            <a:xfrm>
              <a:off x="3017" y="3030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2" name="Line 91"/>
            <p:cNvSpPr>
              <a:spLocks noChangeShapeType="1"/>
            </p:cNvSpPr>
            <p:nvPr/>
          </p:nvSpPr>
          <p:spPr bwMode="auto">
            <a:xfrm flipH="1">
              <a:off x="4611" y="3030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3" name="Rectangle 92"/>
            <p:cNvSpPr>
              <a:spLocks noChangeArrowheads="1"/>
            </p:cNvSpPr>
            <p:nvPr/>
          </p:nvSpPr>
          <p:spPr bwMode="auto">
            <a:xfrm>
              <a:off x="2813" y="2982"/>
              <a:ext cx="181" cy="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-0.03</a:t>
              </a:r>
              <a:endParaRPr lang="en-US"/>
            </a:p>
          </p:txBody>
        </p:sp>
        <p:sp>
          <p:nvSpPr>
            <p:cNvPr id="28764" name="Line 93"/>
            <p:cNvSpPr>
              <a:spLocks noChangeShapeType="1"/>
            </p:cNvSpPr>
            <p:nvPr/>
          </p:nvSpPr>
          <p:spPr bwMode="auto">
            <a:xfrm>
              <a:off x="3017" y="2776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5" name="Line 94"/>
            <p:cNvSpPr>
              <a:spLocks noChangeShapeType="1"/>
            </p:cNvSpPr>
            <p:nvPr/>
          </p:nvSpPr>
          <p:spPr bwMode="auto">
            <a:xfrm flipH="1">
              <a:off x="4611" y="2776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6" name="Rectangle 95"/>
            <p:cNvSpPr>
              <a:spLocks noChangeArrowheads="1"/>
            </p:cNvSpPr>
            <p:nvPr/>
          </p:nvSpPr>
          <p:spPr bwMode="auto">
            <a:xfrm>
              <a:off x="2813" y="2727"/>
              <a:ext cx="181" cy="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-0.02</a:t>
              </a:r>
              <a:endParaRPr lang="en-US"/>
            </a:p>
          </p:txBody>
        </p:sp>
        <p:sp>
          <p:nvSpPr>
            <p:cNvPr id="28767" name="Line 96"/>
            <p:cNvSpPr>
              <a:spLocks noChangeShapeType="1"/>
            </p:cNvSpPr>
            <p:nvPr/>
          </p:nvSpPr>
          <p:spPr bwMode="auto">
            <a:xfrm>
              <a:off x="3017" y="2522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8" name="Line 97"/>
            <p:cNvSpPr>
              <a:spLocks noChangeShapeType="1"/>
            </p:cNvSpPr>
            <p:nvPr/>
          </p:nvSpPr>
          <p:spPr bwMode="auto">
            <a:xfrm flipH="1">
              <a:off x="4611" y="2522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9" name="Rectangle 98"/>
            <p:cNvSpPr>
              <a:spLocks noChangeArrowheads="1"/>
            </p:cNvSpPr>
            <p:nvPr/>
          </p:nvSpPr>
          <p:spPr bwMode="auto">
            <a:xfrm>
              <a:off x="2813" y="2472"/>
              <a:ext cx="181" cy="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-0.01</a:t>
              </a:r>
              <a:endParaRPr lang="en-US"/>
            </a:p>
          </p:txBody>
        </p:sp>
        <p:sp>
          <p:nvSpPr>
            <p:cNvPr id="28770" name="Line 99"/>
            <p:cNvSpPr>
              <a:spLocks noChangeShapeType="1"/>
            </p:cNvSpPr>
            <p:nvPr/>
          </p:nvSpPr>
          <p:spPr bwMode="auto">
            <a:xfrm>
              <a:off x="3017" y="2269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71" name="Line 100"/>
            <p:cNvSpPr>
              <a:spLocks noChangeShapeType="1"/>
            </p:cNvSpPr>
            <p:nvPr/>
          </p:nvSpPr>
          <p:spPr bwMode="auto">
            <a:xfrm flipH="1">
              <a:off x="4611" y="2269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72" name="Rectangle 101"/>
            <p:cNvSpPr>
              <a:spLocks noChangeArrowheads="1"/>
            </p:cNvSpPr>
            <p:nvPr/>
          </p:nvSpPr>
          <p:spPr bwMode="auto">
            <a:xfrm>
              <a:off x="2949" y="2218"/>
              <a:ext cx="44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28773" name="Line 102"/>
            <p:cNvSpPr>
              <a:spLocks noChangeShapeType="1"/>
            </p:cNvSpPr>
            <p:nvPr/>
          </p:nvSpPr>
          <p:spPr bwMode="auto">
            <a:xfrm>
              <a:off x="3017" y="2015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74" name="Line 103"/>
            <p:cNvSpPr>
              <a:spLocks noChangeShapeType="1"/>
            </p:cNvSpPr>
            <p:nvPr/>
          </p:nvSpPr>
          <p:spPr bwMode="auto">
            <a:xfrm flipH="1">
              <a:off x="4611" y="2015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75" name="Rectangle 104"/>
            <p:cNvSpPr>
              <a:spLocks noChangeArrowheads="1"/>
            </p:cNvSpPr>
            <p:nvPr/>
          </p:nvSpPr>
          <p:spPr bwMode="auto">
            <a:xfrm>
              <a:off x="2838" y="1966"/>
              <a:ext cx="154" cy="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0.01</a:t>
              </a:r>
              <a:endParaRPr lang="en-US"/>
            </a:p>
          </p:txBody>
        </p:sp>
        <p:sp>
          <p:nvSpPr>
            <p:cNvPr id="28776" name="Line 105"/>
            <p:cNvSpPr>
              <a:spLocks noChangeShapeType="1"/>
            </p:cNvSpPr>
            <p:nvPr/>
          </p:nvSpPr>
          <p:spPr bwMode="auto">
            <a:xfrm>
              <a:off x="3017" y="2015"/>
              <a:ext cx="161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77" name="Freeform 106"/>
            <p:cNvSpPr>
              <a:spLocks/>
            </p:cNvSpPr>
            <p:nvPr/>
          </p:nvSpPr>
          <p:spPr bwMode="auto">
            <a:xfrm>
              <a:off x="3017" y="2015"/>
              <a:ext cx="1613" cy="1015"/>
            </a:xfrm>
            <a:custGeom>
              <a:avLst/>
              <a:gdLst>
                <a:gd name="T0" fmla="*/ 0 w 261"/>
                <a:gd name="T1" fmla="*/ 1015 h 164"/>
                <a:gd name="T2" fmla="*/ 1613 w 261"/>
                <a:gd name="T3" fmla="*/ 1015 h 164"/>
                <a:gd name="T4" fmla="*/ 1613 w 261"/>
                <a:gd name="T5" fmla="*/ 0 h 1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1" h="164">
                  <a:moveTo>
                    <a:pt x="0" y="164"/>
                  </a:moveTo>
                  <a:lnTo>
                    <a:pt x="261" y="164"/>
                  </a:lnTo>
                  <a:lnTo>
                    <a:pt x="26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78" name="Line 107"/>
            <p:cNvSpPr>
              <a:spLocks noChangeShapeType="1"/>
            </p:cNvSpPr>
            <p:nvPr/>
          </p:nvSpPr>
          <p:spPr bwMode="auto">
            <a:xfrm flipV="1">
              <a:off x="3017" y="2015"/>
              <a:ext cx="1" cy="10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79" name="Freeform 108"/>
            <p:cNvSpPr>
              <a:spLocks/>
            </p:cNvSpPr>
            <p:nvPr/>
          </p:nvSpPr>
          <p:spPr bwMode="auto">
            <a:xfrm>
              <a:off x="3017" y="2045"/>
              <a:ext cx="1613" cy="762"/>
            </a:xfrm>
            <a:custGeom>
              <a:avLst/>
              <a:gdLst>
                <a:gd name="T0" fmla="*/ 31 w 1613"/>
                <a:gd name="T1" fmla="*/ 223 h 764"/>
                <a:gd name="T2" fmla="*/ 68 w 1613"/>
                <a:gd name="T3" fmla="*/ 223 h 764"/>
                <a:gd name="T4" fmla="*/ 105 w 1613"/>
                <a:gd name="T5" fmla="*/ 223 h 764"/>
                <a:gd name="T6" fmla="*/ 142 w 1613"/>
                <a:gd name="T7" fmla="*/ 223 h 764"/>
                <a:gd name="T8" fmla="*/ 179 w 1613"/>
                <a:gd name="T9" fmla="*/ 229 h 764"/>
                <a:gd name="T10" fmla="*/ 197 w 1613"/>
                <a:gd name="T11" fmla="*/ 409 h 764"/>
                <a:gd name="T12" fmla="*/ 216 w 1613"/>
                <a:gd name="T13" fmla="*/ 762 h 764"/>
                <a:gd name="T14" fmla="*/ 235 w 1613"/>
                <a:gd name="T15" fmla="*/ 421 h 764"/>
                <a:gd name="T16" fmla="*/ 253 w 1613"/>
                <a:gd name="T17" fmla="*/ 216 h 764"/>
                <a:gd name="T18" fmla="*/ 272 w 1613"/>
                <a:gd name="T19" fmla="*/ 118 h 764"/>
                <a:gd name="T20" fmla="*/ 296 w 1613"/>
                <a:gd name="T21" fmla="*/ 87 h 764"/>
                <a:gd name="T22" fmla="*/ 333 w 1613"/>
                <a:gd name="T23" fmla="*/ 118 h 764"/>
                <a:gd name="T24" fmla="*/ 352 w 1613"/>
                <a:gd name="T25" fmla="*/ 161 h 764"/>
                <a:gd name="T26" fmla="*/ 371 w 1613"/>
                <a:gd name="T27" fmla="*/ 204 h 764"/>
                <a:gd name="T28" fmla="*/ 389 w 1613"/>
                <a:gd name="T29" fmla="*/ 260 h 764"/>
                <a:gd name="T30" fmla="*/ 408 w 1613"/>
                <a:gd name="T31" fmla="*/ 316 h 764"/>
                <a:gd name="T32" fmla="*/ 426 w 1613"/>
                <a:gd name="T33" fmla="*/ 372 h 764"/>
                <a:gd name="T34" fmla="*/ 451 w 1613"/>
                <a:gd name="T35" fmla="*/ 421 h 764"/>
                <a:gd name="T36" fmla="*/ 469 w 1613"/>
                <a:gd name="T37" fmla="*/ 459 h 764"/>
                <a:gd name="T38" fmla="*/ 488 w 1613"/>
                <a:gd name="T39" fmla="*/ 496 h 764"/>
                <a:gd name="T40" fmla="*/ 525 w 1613"/>
                <a:gd name="T41" fmla="*/ 533 h 764"/>
                <a:gd name="T42" fmla="*/ 562 w 1613"/>
                <a:gd name="T43" fmla="*/ 533 h 764"/>
                <a:gd name="T44" fmla="*/ 599 w 1613"/>
                <a:gd name="T45" fmla="*/ 502 h 764"/>
                <a:gd name="T46" fmla="*/ 630 w 1613"/>
                <a:gd name="T47" fmla="*/ 465 h 764"/>
                <a:gd name="T48" fmla="*/ 649 w 1613"/>
                <a:gd name="T49" fmla="*/ 428 h 764"/>
                <a:gd name="T50" fmla="*/ 667 w 1613"/>
                <a:gd name="T51" fmla="*/ 390 h 764"/>
                <a:gd name="T52" fmla="*/ 686 w 1613"/>
                <a:gd name="T53" fmla="*/ 353 h 764"/>
                <a:gd name="T54" fmla="*/ 704 w 1613"/>
                <a:gd name="T55" fmla="*/ 310 h 764"/>
                <a:gd name="T56" fmla="*/ 723 w 1613"/>
                <a:gd name="T57" fmla="*/ 272 h 764"/>
                <a:gd name="T58" fmla="*/ 748 w 1613"/>
                <a:gd name="T59" fmla="*/ 229 h 764"/>
                <a:gd name="T60" fmla="*/ 766 w 1613"/>
                <a:gd name="T61" fmla="*/ 191 h 764"/>
                <a:gd name="T62" fmla="*/ 785 w 1613"/>
                <a:gd name="T63" fmla="*/ 155 h 764"/>
                <a:gd name="T64" fmla="*/ 809 w 1613"/>
                <a:gd name="T65" fmla="*/ 118 h 764"/>
                <a:gd name="T66" fmla="*/ 834 w 1613"/>
                <a:gd name="T67" fmla="*/ 81 h 764"/>
                <a:gd name="T68" fmla="*/ 859 w 1613"/>
                <a:gd name="T69" fmla="*/ 43 h 764"/>
                <a:gd name="T70" fmla="*/ 896 w 1613"/>
                <a:gd name="T71" fmla="*/ 12 h 764"/>
                <a:gd name="T72" fmla="*/ 933 w 1613"/>
                <a:gd name="T73" fmla="*/ 0 h 764"/>
                <a:gd name="T74" fmla="*/ 970 w 1613"/>
                <a:gd name="T75" fmla="*/ 0 h 764"/>
                <a:gd name="T76" fmla="*/ 1007 w 1613"/>
                <a:gd name="T77" fmla="*/ 12 h 764"/>
                <a:gd name="T78" fmla="*/ 1044 w 1613"/>
                <a:gd name="T79" fmla="*/ 31 h 764"/>
                <a:gd name="T80" fmla="*/ 1081 w 1613"/>
                <a:gd name="T81" fmla="*/ 62 h 764"/>
                <a:gd name="T82" fmla="*/ 1118 w 1613"/>
                <a:gd name="T83" fmla="*/ 93 h 764"/>
                <a:gd name="T84" fmla="*/ 1155 w 1613"/>
                <a:gd name="T85" fmla="*/ 124 h 764"/>
                <a:gd name="T86" fmla="*/ 1192 w 1613"/>
                <a:gd name="T87" fmla="*/ 155 h 764"/>
                <a:gd name="T88" fmla="*/ 1230 w 1613"/>
                <a:gd name="T89" fmla="*/ 186 h 764"/>
                <a:gd name="T90" fmla="*/ 1267 w 1613"/>
                <a:gd name="T91" fmla="*/ 210 h 764"/>
                <a:gd name="T92" fmla="*/ 1304 w 1613"/>
                <a:gd name="T93" fmla="*/ 229 h 764"/>
                <a:gd name="T94" fmla="*/ 1341 w 1613"/>
                <a:gd name="T95" fmla="*/ 241 h 764"/>
                <a:gd name="T96" fmla="*/ 1378 w 1613"/>
                <a:gd name="T97" fmla="*/ 247 h 764"/>
                <a:gd name="T98" fmla="*/ 1415 w 1613"/>
                <a:gd name="T99" fmla="*/ 247 h 764"/>
                <a:gd name="T100" fmla="*/ 1452 w 1613"/>
                <a:gd name="T101" fmla="*/ 247 h 764"/>
                <a:gd name="T102" fmla="*/ 1489 w 1613"/>
                <a:gd name="T103" fmla="*/ 247 h 764"/>
                <a:gd name="T104" fmla="*/ 1526 w 1613"/>
                <a:gd name="T105" fmla="*/ 241 h 764"/>
                <a:gd name="T106" fmla="*/ 1563 w 1613"/>
                <a:gd name="T107" fmla="*/ 235 h 764"/>
                <a:gd name="T108" fmla="*/ 1600 w 1613"/>
                <a:gd name="T109" fmla="*/ 223 h 7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613" h="764">
                  <a:moveTo>
                    <a:pt x="0" y="224"/>
                  </a:moveTo>
                  <a:lnTo>
                    <a:pt x="6" y="224"/>
                  </a:lnTo>
                  <a:lnTo>
                    <a:pt x="12" y="224"/>
                  </a:lnTo>
                  <a:lnTo>
                    <a:pt x="18" y="224"/>
                  </a:lnTo>
                  <a:lnTo>
                    <a:pt x="24" y="224"/>
                  </a:lnTo>
                  <a:lnTo>
                    <a:pt x="31" y="224"/>
                  </a:lnTo>
                  <a:lnTo>
                    <a:pt x="37" y="224"/>
                  </a:lnTo>
                  <a:lnTo>
                    <a:pt x="43" y="224"/>
                  </a:lnTo>
                  <a:lnTo>
                    <a:pt x="49" y="224"/>
                  </a:lnTo>
                  <a:lnTo>
                    <a:pt x="55" y="224"/>
                  </a:lnTo>
                  <a:lnTo>
                    <a:pt x="62" y="224"/>
                  </a:lnTo>
                  <a:lnTo>
                    <a:pt x="68" y="224"/>
                  </a:lnTo>
                  <a:lnTo>
                    <a:pt x="74" y="224"/>
                  </a:lnTo>
                  <a:lnTo>
                    <a:pt x="80" y="224"/>
                  </a:lnTo>
                  <a:lnTo>
                    <a:pt x="86" y="224"/>
                  </a:lnTo>
                  <a:lnTo>
                    <a:pt x="92" y="224"/>
                  </a:lnTo>
                  <a:lnTo>
                    <a:pt x="99" y="224"/>
                  </a:lnTo>
                  <a:lnTo>
                    <a:pt x="105" y="224"/>
                  </a:lnTo>
                  <a:lnTo>
                    <a:pt x="111" y="224"/>
                  </a:lnTo>
                  <a:lnTo>
                    <a:pt x="117" y="224"/>
                  </a:lnTo>
                  <a:lnTo>
                    <a:pt x="123" y="224"/>
                  </a:lnTo>
                  <a:lnTo>
                    <a:pt x="130" y="224"/>
                  </a:lnTo>
                  <a:lnTo>
                    <a:pt x="136" y="224"/>
                  </a:lnTo>
                  <a:lnTo>
                    <a:pt x="142" y="224"/>
                  </a:lnTo>
                  <a:lnTo>
                    <a:pt x="148" y="224"/>
                  </a:lnTo>
                  <a:lnTo>
                    <a:pt x="154" y="224"/>
                  </a:lnTo>
                  <a:lnTo>
                    <a:pt x="160" y="224"/>
                  </a:lnTo>
                  <a:lnTo>
                    <a:pt x="167" y="224"/>
                  </a:lnTo>
                  <a:lnTo>
                    <a:pt x="173" y="224"/>
                  </a:lnTo>
                  <a:lnTo>
                    <a:pt x="179" y="230"/>
                  </a:lnTo>
                  <a:lnTo>
                    <a:pt x="179" y="248"/>
                  </a:lnTo>
                  <a:lnTo>
                    <a:pt x="185" y="267"/>
                  </a:lnTo>
                  <a:lnTo>
                    <a:pt x="185" y="292"/>
                  </a:lnTo>
                  <a:lnTo>
                    <a:pt x="191" y="329"/>
                  </a:lnTo>
                  <a:lnTo>
                    <a:pt x="191" y="367"/>
                  </a:lnTo>
                  <a:lnTo>
                    <a:pt x="197" y="410"/>
                  </a:lnTo>
                  <a:lnTo>
                    <a:pt x="197" y="460"/>
                  </a:lnTo>
                  <a:lnTo>
                    <a:pt x="204" y="516"/>
                  </a:lnTo>
                  <a:lnTo>
                    <a:pt x="204" y="572"/>
                  </a:lnTo>
                  <a:lnTo>
                    <a:pt x="210" y="634"/>
                  </a:lnTo>
                  <a:lnTo>
                    <a:pt x="210" y="696"/>
                  </a:lnTo>
                  <a:lnTo>
                    <a:pt x="216" y="764"/>
                  </a:lnTo>
                  <a:lnTo>
                    <a:pt x="216" y="696"/>
                  </a:lnTo>
                  <a:lnTo>
                    <a:pt x="222" y="628"/>
                  </a:lnTo>
                  <a:lnTo>
                    <a:pt x="228" y="572"/>
                  </a:lnTo>
                  <a:lnTo>
                    <a:pt x="228" y="516"/>
                  </a:lnTo>
                  <a:lnTo>
                    <a:pt x="235" y="466"/>
                  </a:lnTo>
                  <a:lnTo>
                    <a:pt x="235" y="422"/>
                  </a:lnTo>
                  <a:lnTo>
                    <a:pt x="241" y="379"/>
                  </a:lnTo>
                  <a:lnTo>
                    <a:pt x="241" y="342"/>
                  </a:lnTo>
                  <a:lnTo>
                    <a:pt x="247" y="304"/>
                  </a:lnTo>
                  <a:lnTo>
                    <a:pt x="247" y="273"/>
                  </a:lnTo>
                  <a:lnTo>
                    <a:pt x="253" y="242"/>
                  </a:lnTo>
                  <a:lnTo>
                    <a:pt x="253" y="217"/>
                  </a:lnTo>
                  <a:lnTo>
                    <a:pt x="259" y="199"/>
                  </a:lnTo>
                  <a:lnTo>
                    <a:pt x="259" y="174"/>
                  </a:lnTo>
                  <a:lnTo>
                    <a:pt x="265" y="161"/>
                  </a:lnTo>
                  <a:lnTo>
                    <a:pt x="265" y="143"/>
                  </a:lnTo>
                  <a:lnTo>
                    <a:pt x="272" y="130"/>
                  </a:lnTo>
                  <a:lnTo>
                    <a:pt x="272" y="118"/>
                  </a:lnTo>
                  <a:lnTo>
                    <a:pt x="278" y="112"/>
                  </a:lnTo>
                  <a:lnTo>
                    <a:pt x="278" y="105"/>
                  </a:lnTo>
                  <a:lnTo>
                    <a:pt x="284" y="99"/>
                  </a:lnTo>
                  <a:lnTo>
                    <a:pt x="284" y="93"/>
                  </a:lnTo>
                  <a:lnTo>
                    <a:pt x="290" y="87"/>
                  </a:lnTo>
                  <a:lnTo>
                    <a:pt x="296" y="87"/>
                  </a:lnTo>
                  <a:lnTo>
                    <a:pt x="303" y="87"/>
                  </a:lnTo>
                  <a:lnTo>
                    <a:pt x="309" y="93"/>
                  </a:lnTo>
                  <a:lnTo>
                    <a:pt x="315" y="99"/>
                  </a:lnTo>
                  <a:lnTo>
                    <a:pt x="321" y="105"/>
                  </a:lnTo>
                  <a:lnTo>
                    <a:pt x="327" y="112"/>
                  </a:lnTo>
                  <a:lnTo>
                    <a:pt x="333" y="118"/>
                  </a:lnTo>
                  <a:lnTo>
                    <a:pt x="333" y="124"/>
                  </a:lnTo>
                  <a:lnTo>
                    <a:pt x="340" y="130"/>
                  </a:lnTo>
                  <a:lnTo>
                    <a:pt x="340" y="137"/>
                  </a:lnTo>
                  <a:lnTo>
                    <a:pt x="346" y="143"/>
                  </a:lnTo>
                  <a:lnTo>
                    <a:pt x="346" y="149"/>
                  </a:lnTo>
                  <a:lnTo>
                    <a:pt x="352" y="161"/>
                  </a:lnTo>
                  <a:lnTo>
                    <a:pt x="352" y="168"/>
                  </a:lnTo>
                  <a:lnTo>
                    <a:pt x="358" y="174"/>
                  </a:lnTo>
                  <a:lnTo>
                    <a:pt x="358" y="180"/>
                  </a:lnTo>
                  <a:lnTo>
                    <a:pt x="364" y="192"/>
                  </a:lnTo>
                  <a:lnTo>
                    <a:pt x="371" y="199"/>
                  </a:lnTo>
                  <a:lnTo>
                    <a:pt x="371" y="205"/>
                  </a:lnTo>
                  <a:lnTo>
                    <a:pt x="377" y="217"/>
                  </a:lnTo>
                  <a:lnTo>
                    <a:pt x="377" y="224"/>
                  </a:lnTo>
                  <a:lnTo>
                    <a:pt x="383" y="236"/>
                  </a:lnTo>
                  <a:lnTo>
                    <a:pt x="383" y="242"/>
                  </a:lnTo>
                  <a:lnTo>
                    <a:pt x="389" y="255"/>
                  </a:lnTo>
                  <a:lnTo>
                    <a:pt x="389" y="261"/>
                  </a:lnTo>
                  <a:lnTo>
                    <a:pt x="395" y="273"/>
                  </a:lnTo>
                  <a:lnTo>
                    <a:pt x="395" y="279"/>
                  </a:lnTo>
                  <a:lnTo>
                    <a:pt x="401" y="292"/>
                  </a:lnTo>
                  <a:lnTo>
                    <a:pt x="401" y="298"/>
                  </a:lnTo>
                  <a:lnTo>
                    <a:pt x="408" y="311"/>
                  </a:lnTo>
                  <a:lnTo>
                    <a:pt x="408" y="317"/>
                  </a:lnTo>
                  <a:lnTo>
                    <a:pt x="414" y="329"/>
                  </a:lnTo>
                  <a:lnTo>
                    <a:pt x="414" y="335"/>
                  </a:lnTo>
                  <a:lnTo>
                    <a:pt x="420" y="348"/>
                  </a:lnTo>
                  <a:lnTo>
                    <a:pt x="420" y="354"/>
                  </a:lnTo>
                  <a:lnTo>
                    <a:pt x="426" y="367"/>
                  </a:lnTo>
                  <a:lnTo>
                    <a:pt x="426" y="373"/>
                  </a:lnTo>
                  <a:lnTo>
                    <a:pt x="432" y="379"/>
                  </a:lnTo>
                  <a:lnTo>
                    <a:pt x="432" y="391"/>
                  </a:lnTo>
                  <a:lnTo>
                    <a:pt x="439" y="398"/>
                  </a:lnTo>
                  <a:lnTo>
                    <a:pt x="445" y="404"/>
                  </a:lnTo>
                  <a:lnTo>
                    <a:pt x="445" y="410"/>
                  </a:lnTo>
                  <a:lnTo>
                    <a:pt x="451" y="422"/>
                  </a:lnTo>
                  <a:lnTo>
                    <a:pt x="451" y="429"/>
                  </a:lnTo>
                  <a:lnTo>
                    <a:pt x="457" y="435"/>
                  </a:lnTo>
                  <a:lnTo>
                    <a:pt x="457" y="441"/>
                  </a:lnTo>
                  <a:lnTo>
                    <a:pt x="463" y="447"/>
                  </a:lnTo>
                  <a:lnTo>
                    <a:pt x="463" y="454"/>
                  </a:lnTo>
                  <a:lnTo>
                    <a:pt x="469" y="460"/>
                  </a:lnTo>
                  <a:lnTo>
                    <a:pt x="469" y="466"/>
                  </a:lnTo>
                  <a:lnTo>
                    <a:pt x="476" y="472"/>
                  </a:lnTo>
                  <a:lnTo>
                    <a:pt x="476" y="478"/>
                  </a:lnTo>
                  <a:lnTo>
                    <a:pt x="482" y="485"/>
                  </a:lnTo>
                  <a:lnTo>
                    <a:pt x="482" y="491"/>
                  </a:lnTo>
                  <a:lnTo>
                    <a:pt x="488" y="497"/>
                  </a:lnTo>
                  <a:lnTo>
                    <a:pt x="494" y="503"/>
                  </a:lnTo>
                  <a:lnTo>
                    <a:pt x="500" y="509"/>
                  </a:lnTo>
                  <a:lnTo>
                    <a:pt x="506" y="516"/>
                  </a:lnTo>
                  <a:lnTo>
                    <a:pt x="513" y="522"/>
                  </a:lnTo>
                  <a:lnTo>
                    <a:pt x="519" y="528"/>
                  </a:lnTo>
                  <a:lnTo>
                    <a:pt x="525" y="534"/>
                  </a:lnTo>
                  <a:lnTo>
                    <a:pt x="531" y="534"/>
                  </a:lnTo>
                  <a:lnTo>
                    <a:pt x="537" y="534"/>
                  </a:lnTo>
                  <a:lnTo>
                    <a:pt x="544" y="534"/>
                  </a:lnTo>
                  <a:lnTo>
                    <a:pt x="550" y="534"/>
                  </a:lnTo>
                  <a:lnTo>
                    <a:pt x="556" y="534"/>
                  </a:lnTo>
                  <a:lnTo>
                    <a:pt x="562" y="534"/>
                  </a:lnTo>
                  <a:lnTo>
                    <a:pt x="568" y="528"/>
                  </a:lnTo>
                  <a:lnTo>
                    <a:pt x="574" y="522"/>
                  </a:lnTo>
                  <a:lnTo>
                    <a:pt x="581" y="522"/>
                  </a:lnTo>
                  <a:lnTo>
                    <a:pt x="587" y="516"/>
                  </a:lnTo>
                  <a:lnTo>
                    <a:pt x="593" y="509"/>
                  </a:lnTo>
                  <a:lnTo>
                    <a:pt x="599" y="503"/>
                  </a:lnTo>
                  <a:lnTo>
                    <a:pt x="605" y="497"/>
                  </a:lnTo>
                  <a:lnTo>
                    <a:pt x="612" y="491"/>
                  </a:lnTo>
                  <a:lnTo>
                    <a:pt x="618" y="485"/>
                  </a:lnTo>
                  <a:lnTo>
                    <a:pt x="618" y="478"/>
                  </a:lnTo>
                  <a:lnTo>
                    <a:pt x="624" y="472"/>
                  </a:lnTo>
                  <a:lnTo>
                    <a:pt x="630" y="466"/>
                  </a:lnTo>
                  <a:lnTo>
                    <a:pt x="630" y="460"/>
                  </a:lnTo>
                  <a:lnTo>
                    <a:pt x="636" y="454"/>
                  </a:lnTo>
                  <a:lnTo>
                    <a:pt x="636" y="447"/>
                  </a:lnTo>
                  <a:lnTo>
                    <a:pt x="642" y="441"/>
                  </a:lnTo>
                  <a:lnTo>
                    <a:pt x="642" y="435"/>
                  </a:lnTo>
                  <a:lnTo>
                    <a:pt x="649" y="429"/>
                  </a:lnTo>
                  <a:lnTo>
                    <a:pt x="649" y="422"/>
                  </a:lnTo>
                  <a:lnTo>
                    <a:pt x="655" y="416"/>
                  </a:lnTo>
                  <a:lnTo>
                    <a:pt x="655" y="410"/>
                  </a:lnTo>
                  <a:lnTo>
                    <a:pt x="661" y="404"/>
                  </a:lnTo>
                  <a:lnTo>
                    <a:pt x="667" y="398"/>
                  </a:lnTo>
                  <a:lnTo>
                    <a:pt x="667" y="391"/>
                  </a:lnTo>
                  <a:lnTo>
                    <a:pt x="673" y="385"/>
                  </a:lnTo>
                  <a:lnTo>
                    <a:pt x="673" y="379"/>
                  </a:lnTo>
                  <a:lnTo>
                    <a:pt x="680" y="373"/>
                  </a:lnTo>
                  <a:lnTo>
                    <a:pt x="680" y="367"/>
                  </a:lnTo>
                  <a:lnTo>
                    <a:pt x="686" y="360"/>
                  </a:lnTo>
                  <a:lnTo>
                    <a:pt x="686" y="354"/>
                  </a:lnTo>
                  <a:lnTo>
                    <a:pt x="692" y="348"/>
                  </a:lnTo>
                  <a:lnTo>
                    <a:pt x="692" y="342"/>
                  </a:lnTo>
                  <a:lnTo>
                    <a:pt x="698" y="335"/>
                  </a:lnTo>
                  <a:lnTo>
                    <a:pt x="698" y="329"/>
                  </a:lnTo>
                  <a:lnTo>
                    <a:pt x="704" y="317"/>
                  </a:lnTo>
                  <a:lnTo>
                    <a:pt x="704" y="311"/>
                  </a:lnTo>
                  <a:lnTo>
                    <a:pt x="710" y="304"/>
                  </a:lnTo>
                  <a:lnTo>
                    <a:pt x="710" y="298"/>
                  </a:lnTo>
                  <a:lnTo>
                    <a:pt x="717" y="292"/>
                  </a:lnTo>
                  <a:lnTo>
                    <a:pt x="717" y="286"/>
                  </a:lnTo>
                  <a:lnTo>
                    <a:pt x="723" y="279"/>
                  </a:lnTo>
                  <a:lnTo>
                    <a:pt x="723" y="273"/>
                  </a:lnTo>
                  <a:lnTo>
                    <a:pt x="729" y="267"/>
                  </a:lnTo>
                  <a:lnTo>
                    <a:pt x="729" y="261"/>
                  </a:lnTo>
                  <a:lnTo>
                    <a:pt x="735" y="248"/>
                  </a:lnTo>
                  <a:lnTo>
                    <a:pt x="741" y="242"/>
                  </a:lnTo>
                  <a:lnTo>
                    <a:pt x="741" y="236"/>
                  </a:lnTo>
                  <a:lnTo>
                    <a:pt x="748" y="230"/>
                  </a:lnTo>
                  <a:lnTo>
                    <a:pt x="748" y="224"/>
                  </a:lnTo>
                  <a:lnTo>
                    <a:pt x="754" y="217"/>
                  </a:lnTo>
                  <a:lnTo>
                    <a:pt x="754" y="211"/>
                  </a:lnTo>
                  <a:lnTo>
                    <a:pt x="760" y="205"/>
                  </a:lnTo>
                  <a:lnTo>
                    <a:pt x="760" y="199"/>
                  </a:lnTo>
                  <a:lnTo>
                    <a:pt x="766" y="192"/>
                  </a:lnTo>
                  <a:lnTo>
                    <a:pt x="766" y="186"/>
                  </a:lnTo>
                  <a:lnTo>
                    <a:pt x="772" y="180"/>
                  </a:lnTo>
                  <a:lnTo>
                    <a:pt x="772" y="174"/>
                  </a:lnTo>
                  <a:lnTo>
                    <a:pt x="778" y="168"/>
                  </a:lnTo>
                  <a:lnTo>
                    <a:pt x="778" y="161"/>
                  </a:lnTo>
                  <a:lnTo>
                    <a:pt x="785" y="155"/>
                  </a:lnTo>
                  <a:lnTo>
                    <a:pt x="785" y="149"/>
                  </a:lnTo>
                  <a:lnTo>
                    <a:pt x="791" y="143"/>
                  </a:lnTo>
                  <a:lnTo>
                    <a:pt x="791" y="137"/>
                  </a:lnTo>
                  <a:lnTo>
                    <a:pt x="797" y="130"/>
                  </a:lnTo>
                  <a:lnTo>
                    <a:pt x="803" y="124"/>
                  </a:lnTo>
                  <a:lnTo>
                    <a:pt x="809" y="118"/>
                  </a:lnTo>
                  <a:lnTo>
                    <a:pt x="809" y="112"/>
                  </a:lnTo>
                  <a:lnTo>
                    <a:pt x="815" y="105"/>
                  </a:lnTo>
                  <a:lnTo>
                    <a:pt x="822" y="99"/>
                  </a:lnTo>
                  <a:lnTo>
                    <a:pt x="822" y="93"/>
                  </a:lnTo>
                  <a:lnTo>
                    <a:pt x="828" y="87"/>
                  </a:lnTo>
                  <a:lnTo>
                    <a:pt x="834" y="81"/>
                  </a:lnTo>
                  <a:lnTo>
                    <a:pt x="834" y="74"/>
                  </a:lnTo>
                  <a:lnTo>
                    <a:pt x="840" y="68"/>
                  </a:lnTo>
                  <a:lnTo>
                    <a:pt x="846" y="62"/>
                  </a:lnTo>
                  <a:lnTo>
                    <a:pt x="853" y="56"/>
                  </a:lnTo>
                  <a:lnTo>
                    <a:pt x="859" y="50"/>
                  </a:lnTo>
                  <a:lnTo>
                    <a:pt x="859" y="43"/>
                  </a:lnTo>
                  <a:lnTo>
                    <a:pt x="865" y="37"/>
                  </a:lnTo>
                  <a:lnTo>
                    <a:pt x="871" y="31"/>
                  </a:lnTo>
                  <a:lnTo>
                    <a:pt x="877" y="31"/>
                  </a:lnTo>
                  <a:lnTo>
                    <a:pt x="883" y="25"/>
                  </a:lnTo>
                  <a:lnTo>
                    <a:pt x="890" y="18"/>
                  </a:lnTo>
                  <a:lnTo>
                    <a:pt x="896" y="12"/>
                  </a:lnTo>
                  <a:lnTo>
                    <a:pt x="902" y="12"/>
                  </a:lnTo>
                  <a:lnTo>
                    <a:pt x="908" y="6"/>
                  </a:lnTo>
                  <a:lnTo>
                    <a:pt x="914" y="6"/>
                  </a:lnTo>
                  <a:lnTo>
                    <a:pt x="921" y="0"/>
                  </a:lnTo>
                  <a:lnTo>
                    <a:pt x="927" y="0"/>
                  </a:lnTo>
                  <a:lnTo>
                    <a:pt x="933" y="0"/>
                  </a:lnTo>
                  <a:lnTo>
                    <a:pt x="939" y="0"/>
                  </a:lnTo>
                  <a:lnTo>
                    <a:pt x="945" y="0"/>
                  </a:lnTo>
                  <a:lnTo>
                    <a:pt x="951" y="0"/>
                  </a:lnTo>
                  <a:lnTo>
                    <a:pt x="958" y="0"/>
                  </a:lnTo>
                  <a:lnTo>
                    <a:pt x="964" y="0"/>
                  </a:lnTo>
                  <a:lnTo>
                    <a:pt x="970" y="0"/>
                  </a:lnTo>
                  <a:lnTo>
                    <a:pt x="976" y="0"/>
                  </a:lnTo>
                  <a:lnTo>
                    <a:pt x="982" y="0"/>
                  </a:lnTo>
                  <a:lnTo>
                    <a:pt x="989" y="6"/>
                  </a:lnTo>
                  <a:lnTo>
                    <a:pt x="995" y="6"/>
                  </a:lnTo>
                  <a:lnTo>
                    <a:pt x="1001" y="6"/>
                  </a:lnTo>
                  <a:lnTo>
                    <a:pt x="1007" y="12"/>
                  </a:lnTo>
                  <a:lnTo>
                    <a:pt x="1013" y="12"/>
                  </a:lnTo>
                  <a:lnTo>
                    <a:pt x="1019" y="18"/>
                  </a:lnTo>
                  <a:lnTo>
                    <a:pt x="1026" y="18"/>
                  </a:lnTo>
                  <a:lnTo>
                    <a:pt x="1032" y="25"/>
                  </a:lnTo>
                  <a:lnTo>
                    <a:pt x="1038" y="25"/>
                  </a:lnTo>
                  <a:lnTo>
                    <a:pt x="1044" y="31"/>
                  </a:lnTo>
                  <a:lnTo>
                    <a:pt x="1050" y="37"/>
                  </a:lnTo>
                  <a:lnTo>
                    <a:pt x="1057" y="43"/>
                  </a:lnTo>
                  <a:lnTo>
                    <a:pt x="1063" y="43"/>
                  </a:lnTo>
                  <a:lnTo>
                    <a:pt x="1069" y="50"/>
                  </a:lnTo>
                  <a:lnTo>
                    <a:pt x="1075" y="56"/>
                  </a:lnTo>
                  <a:lnTo>
                    <a:pt x="1081" y="62"/>
                  </a:lnTo>
                  <a:lnTo>
                    <a:pt x="1087" y="68"/>
                  </a:lnTo>
                  <a:lnTo>
                    <a:pt x="1094" y="74"/>
                  </a:lnTo>
                  <a:lnTo>
                    <a:pt x="1100" y="74"/>
                  </a:lnTo>
                  <a:lnTo>
                    <a:pt x="1106" y="81"/>
                  </a:lnTo>
                  <a:lnTo>
                    <a:pt x="1112" y="87"/>
                  </a:lnTo>
                  <a:lnTo>
                    <a:pt x="1118" y="93"/>
                  </a:lnTo>
                  <a:lnTo>
                    <a:pt x="1124" y="99"/>
                  </a:lnTo>
                  <a:lnTo>
                    <a:pt x="1131" y="105"/>
                  </a:lnTo>
                  <a:lnTo>
                    <a:pt x="1137" y="112"/>
                  </a:lnTo>
                  <a:lnTo>
                    <a:pt x="1143" y="118"/>
                  </a:lnTo>
                  <a:lnTo>
                    <a:pt x="1149" y="124"/>
                  </a:lnTo>
                  <a:lnTo>
                    <a:pt x="1155" y="124"/>
                  </a:lnTo>
                  <a:lnTo>
                    <a:pt x="1162" y="130"/>
                  </a:lnTo>
                  <a:lnTo>
                    <a:pt x="1168" y="137"/>
                  </a:lnTo>
                  <a:lnTo>
                    <a:pt x="1174" y="143"/>
                  </a:lnTo>
                  <a:lnTo>
                    <a:pt x="1180" y="149"/>
                  </a:lnTo>
                  <a:lnTo>
                    <a:pt x="1186" y="149"/>
                  </a:lnTo>
                  <a:lnTo>
                    <a:pt x="1192" y="155"/>
                  </a:lnTo>
                  <a:lnTo>
                    <a:pt x="1199" y="161"/>
                  </a:lnTo>
                  <a:lnTo>
                    <a:pt x="1205" y="168"/>
                  </a:lnTo>
                  <a:lnTo>
                    <a:pt x="1211" y="174"/>
                  </a:lnTo>
                  <a:lnTo>
                    <a:pt x="1217" y="180"/>
                  </a:lnTo>
                  <a:lnTo>
                    <a:pt x="1223" y="180"/>
                  </a:lnTo>
                  <a:lnTo>
                    <a:pt x="1230" y="186"/>
                  </a:lnTo>
                  <a:lnTo>
                    <a:pt x="1236" y="192"/>
                  </a:lnTo>
                  <a:lnTo>
                    <a:pt x="1242" y="192"/>
                  </a:lnTo>
                  <a:lnTo>
                    <a:pt x="1248" y="199"/>
                  </a:lnTo>
                  <a:lnTo>
                    <a:pt x="1254" y="199"/>
                  </a:lnTo>
                  <a:lnTo>
                    <a:pt x="1260" y="205"/>
                  </a:lnTo>
                  <a:lnTo>
                    <a:pt x="1267" y="211"/>
                  </a:lnTo>
                  <a:lnTo>
                    <a:pt x="1273" y="211"/>
                  </a:lnTo>
                  <a:lnTo>
                    <a:pt x="1279" y="217"/>
                  </a:lnTo>
                  <a:lnTo>
                    <a:pt x="1285" y="217"/>
                  </a:lnTo>
                  <a:lnTo>
                    <a:pt x="1291" y="224"/>
                  </a:lnTo>
                  <a:lnTo>
                    <a:pt x="1298" y="224"/>
                  </a:lnTo>
                  <a:lnTo>
                    <a:pt x="1304" y="230"/>
                  </a:lnTo>
                  <a:lnTo>
                    <a:pt x="1310" y="230"/>
                  </a:lnTo>
                  <a:lnTo>
                    <a:pt x="1316" y="236"/>
                  </a:lnTo>
                  <a:lnTo>
                    <a:pt x="1322" y="236"/>
                  </a:lnTo>
                  <a:lnTo>
                    <a:pt x="1328" y="236"/>
                  </a:lnTo>
                  <a:lnTo>
                    <a:pt x="1335" y="236"/>
                  </a:lnTo>
                  <a:lnTo>
                    <a:pt x="1341" y="242"/>
                  </a:lnTo>
                  <a:lnTo>
                    <a:pt x="1347" y="242"/>
                  </a:lnTo>
                  <a:lnTo>
                    <a:pt x="1353" y="242"/>
                  </a:lnTo>
                  <a:lnTo>
                    <a:pt x="1359" y="242"/>
                  </a:lnTo>
                  <a:lnTo>
                    <a:pt x="1366" y="248"/>
                  </a:lnTo>
                  <a:lnTo>
                    <a:pt x="1372" y="248"/>
                  </a:lnTo>
                  <a:lnTo>
                    <a:pt x="1378" y="248"/>
                  </a:lnTo>
                  <a:lnTo>
                    <a:pt x="1384" y="248"/>
                  </a:lnTo>
                  <a:lnTo>
                    <a:pt x="1390" y="248"/>
                  </a:lnTo>
                  <a:lnTo>
                    <a:pt x="1396" y="248"/>
                  </a:lnTo>
                  <a:lnTo>
                    <a:pt x="1403" y="248"/>
                  </a:lnTo>
                  <a:lnTo>
                    <a:pt x="1409" y="248"/>
                  </a:lnTo>
                  <a:lnTo>
                    <a:pt x="1415" y="248"/>
                  </a:lnTo>
                  <a:lnTo>
                    <a:pt x="1421" y="248"/>
                  </a:lnTo>
                  <a:lnTo>
                    <a:pt x="1427" y="248"/>
                  </a:lnTo>
                  <a:lnTo>
                    <a:pt x="1433" y="248"/>
                  </a:lnTo>
                  <a:lnTo>
                    <a:pt x="1440" y="248"/>
                  </a:lnTo>
                  <a:lnTo>
                    <a:pt x="1446" y="248"/>
                  </a:lnTo>
                  <a:lnTo>
                    <a:pt x="1452" y="248"/>
                  </a:lnTo>
                  <a:lnTo>
                    <a:pt x="1458" y="248"/>
                  </a:lnTo>
                  <a:lnTo>
                    <a:pt x="1464" y="248"/>
                  </a:lnTo>
                  <a:lnTo>
                    <a:pt x="1471" y="248"/>
                  </a:lnTo>
                  <a:lnTo>
                    <a:pt x="1477" y="248"/>
                  </a:lnTo>
                  <a:lnTo>
                    <a:pt x="1483" y="248"/>
                  </a:lnTo>
                  <a:lnTo>
                    <a:pt x="1489" y="248"/>
                  </a:lnTo>
                  <a:lnTo>
                    <a:pt x="1495" y="242"/>
                  </a:lnTo>
                  <a:lnTo>
                    <a:pt x="1501" y="242"/>
                  </a:lnTo>
                  <a:lnTo>
                    <a:pt x="1508" y="242"/>
                  </a:lnTo>
                  <a:lnTo>
                    <a:pt x="1514" y="242"/>
                  </a:lnTo>
                  <a:lnTo>
                    <a:pt x="1520" y="242"/>
                  </a:lnTo>
                  <a:lnTo>
                    <a:pt x="1526" y="242"/>
                  </a:lnTo>
                  <a:lnTo>
                    <a:pt x="1532" y="236"/>
                  </a:lnTo>
                  <a:lnTo>
                    <a:pt x="1539" y="236"/>
                  </a:lnTo>
                  <a:lnTo>
                    <a:pt x="1545" y="236"/>
                  </a:lnTo>
                  <a:lnTo>
                    <a:pt x="1551" y="236"/>
                  </a:lnTo>
                  <a:lnTo>
                    <a:pt x="1557" y="236"/>
                  </a:lnTo>
                  <a:lnTo>
                    <a:pt x="1563" y="236"/>
                  </a:lnTo>
                  <a:lnTo>
                    <a:pt x="1569" y="230"/>
                  </a:lnTo>
                  <a:lnTo>
                    <a:pt x="1576" y="230"/>
                  </a:lnTo>
                  <a:lnTo>
                    <a:pt x="1582" y="230"/>
                  </a:lnTo>
                  <a:lnTo>
                    <a:pt x="1588" y="230"/>
                  </a:lnTo>
                  <a:lnTo>
                    <a:pt x="1594" y="230"/>
                  </a:lnTo>
                  <a:lnTo>
                    <a:pt x="1600" y="224"/>
                  </a:lnTo>
                  <a:lnTo>
                    <a:pt x="1607" y="224"/>
                  </a:lnTo>
                  <a:lnTo>
                    <a:pt x="1613" y="224"/>
                  </a:lnTo>
                </a:path>
              </a:pathLst>
            </a:custGeom>
            <a:noFill/>
            <a:ln w="19050" cmpd="sng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80" name="Freeform 109"/>
            <p:cNvSpPr>
              <a:spLocks/>
            </p:cNvSpPr>
            <p:nvPr/>
          </p:nvSpPr>
          <p:spPr bwMode="auto">
            <a:xfrm>
              <a:off x="3017" y="2269"/>
              <a:ext cx="1613" cy="1"/>
            </a:xfrm>
            <a:custGeom>
              <a:avLst/>
              <a:gdLst>
                <a:gd name="T0" fmla="*/ 24 w 1613"/>
                <a:gd name="T1" fmla="*/ 0 h 1"/>
                <a:gd name="T2" fmla="*/ 55 w 1613"/>
                <a:gd name="T3" fmla="*/ 0 h 1"/>
                <a:gd name="T4" fmla="*/ 86 w 1613"/>
                <a:gd name="T5" fmla="*/ 0 h 1"/>
                <a:gd name="T6" fmla="*/ 117 w 1613"/>
                <a:gd name="T7" fmla="*/ 0 h 1"/>
                <a:gd name="T8" fmla="*/ 148 w 1613"/>
                <a:gd name="T9" fmla="*/ 0 h 1"/>
                <a:gd name="T10" fmla="*/ 179 w 1613"/>
                <a:gd name="T11" fmla="*/ 0 h 1"/>
                <a:gd name="T12" fmla="*/ 210 w 1613"/>
                <a:gd name="T13" fmla="*/ 0 h 1"/>
                <a:gd name="T14" fmla="*/ 241 w 1613"/>
                <a:gd name="T15" fmla="*/ 0 h 1"/>
                <a:gd name="T16" fmla="*/ 272 w 1613"/>
                <a:gd name="T17" fmla="*/ 0 h 1"/>
                <a:gd name="T18" fmla="*/ 303 w 1613"/>
                <a:gd name="T19" fmla="*/ 0 h 1"/>
                <a:gd name="T20" fmla="*/ 333 w 1613"/>
                <a:gd name="T21" fmla="*/ 0 h 1"/>
                <a:gd name="T22" fmla="*/ 364 w 1613"/>
                <a:gd name="T23" fmla="*/ 0 h 1"/>
                <a:gd name="T24" fmla="*/ 395 w 1613"/>
                <a:gd name="T25" fmla="*/ 0 h 1"/>
                <a:gd name="T26" fmla="*/ 426 w 1613"/>
                <a:gd name="T27" fmla="*/ 0 h 1"/>
                <a:gd name="T28" fmla="*/ 457 w 1613"/>
                <a:gd name="T29" fmla="*/ 0 h 1"/>
                <a:gd name="T30" fmla="*/ 488 w 1613"/>
                <a:gd name="T31" fmla="*/ 0 h 1"/>
                <a:gd name="T32" fmla="*/ 519 w 1613"/>
                <a:gd name="T33" fmla="*/ 0 h 1"/>
                <a:gd name="T34" fmla="*/ 550 w 1613"/>
                <a:gd name="T35" fmla="*/ 0 h 1"/>
                <a:gd name="T36" fmla="*/ 581 w 1613"/>
                <a:gd name="T37" fmla="*/ 0 h 1"/>
                <a:gd name="T38" fmla="*/ 612 w 1613"/>
                <a:gd name="T39" fmla="*/ 0 h 1"/>
                <a:gd name="T40" fmla="*/ 642 w 1613"/>
                <a:gd name="T41" fmla="*/ 0 h 1"/>
                <a:gd name="T42" fmla="*/ 673 w 1613"/>
                <a:gd name="T43" fmla="*/ 0 h 1"/>
                <a:gd name="T44" fmla="*/ 704 w 1613"/>
                <a:gd name="T45" fmla="*/ 0 h 1"/>
                <a:gd name="T46" fmla="*/ 735 w 1613"/>
                <a:gd name="T47" fmla="*/ 0 h 1"/>
                <a:gd name="T48" fmla="*/ 766 w 1613"/>
                <a:gd name="T49" fmla="*/ 0 h 1"/>
                <a:gd name="T50" fmla="*/ 797 w 1613"/>
                <a:gd name="T51" fmla="*/ 0 h 1"/>
                <a:gd name="T52" fmla="*/ 828 w 1613"/>
                <a:gd name="T53" fmla="*/ 0 h 1"/>
                <a:gd name="T54" fmla="*/ 859 w 1613"/>
                <a:gd name="T55" fmla="*/ 0 h 1"/>
                <a:gd name="T56" fmla="*/ 890 w 1613"/>
                <a:gd name="T57" fmla="*/ 0 h 1"/>
                <a:gd name="T58" fmla="*/ 921 w 1613"/>
                <a:gd name="T59" fmla="*/ 0 h 1"/>
                <a:gd name="T60" fmla="*/ 951 w 1613"/>
                <a:gd name="T61" fmla="*/ 0 h 1"/>
                <a:gd name="T62" fmla="*/ 982 w 1613"/>
                <a:gd name="T63" fmla="*/ 0 h 1"/>
                <a:gd name="T64" fmla="*/ 1013 w 1613"/>
                <a:gd name="T65" fmla="*/ 0 h 1"/>
                <a:gd name="T66" fmla="*/ 1044 w 1613"/>
                <a:gd name="T67" fmla="*/ 0 h 1"/>
                <a:gd name="T68" fmla="*/ 1075 w 1613"/>
                <a:gd name="T69" fmla="*/ 0 h 1"/>
                <a:gd name="T70" fmla="*/ 1106 w 1613"/>
                <a:gd name="T71" fmla="*/ 0 h 1"/>
                <a:gd name="T72" fmla="*/ 1137 w 1613"/>
                <a:gd name="T73" fmla="*/ 0 h 1"/>
                <a:gd name="T74" fmla="*/ 1168 w 1613"/>
                <a:gd name="T75" fmla="*/ 0 h 1"/>
                <a:gd name="T76" fmla="*/ 1199 w 1613"/>
                <a:gd name="T77" fmla="*/ 0 h 1"/>
                <a:gd name="T78" fmla="*/ 1230 w 1613"/>
                <a:gd name="T79" fmla="*/ 0 h 1"/>
                <a:gd name="T80" fmla="*/ 1260 w 1613"/>
                <a:gd name="T81" fmla="*/ 0 h 1"/>
                <a:gd name="T82" fmla="*/ 1291 w 1613"/>
                <a:gd name="T83" fmla="*/ 0 h 1"/>
                <a:gd name="T84" fmla="*/ 1322 w 1613"/>
                <a:gd name="T85" fmla="*/ 0 h 1"/>
                <a:gd name="T86" fmla="*/ 1353 w 1613"/>
                <a:gd name="T87" fmla="*/ 0 h 1"/>
                <a:gd name="T88" fmla="*/ 1384 w 1613"/>
                <a:gd name="T89" fmla="*/ 0 h 1"/>
                <a:gd name="T90" fmla="*/ 1415 w 1613"/>
                <a:gd name="T91" fmla="*/ 0 h 1"/>
                <a:gd name="T92" fmla="*/ 1446 w 1613"/>
                <a:gd name="T93" fmla="*/ 0 h 1"/>
                <a:gd name="T94" fmla="*/ 1477 w 1613"/>
                <a:gd name="T95" fmla="*/ 0 h 1"/>
                <a:gd name="T96" fmla="*/ 1508 w 1613"/>
                <a:gd name="T97" fmla="*/ 0 h 1"/>
                <a:gd name="T98" fmla="*/ 1539 w 1613"/>
                <a:gd name="T99" fmla="*/ 0 h 1"/>
                <a:gd name="T100" fmla="*/ 1569 w 1613"/>
                <a:gd name="T101" fmla="*/ 0 h 1"/>
                <a:gd name="T102" fmla="*/ 1600 w 1613"/>
                <a:gd name="T103" fmla="*/ 0 h 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613" h="1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1" y="0"/>
                  </a:lnTo>
                  <a:lnTo>
                    <a:pt x="37" y="0"/>
                  </a:lnTo>
                  <a:lnTo>
                    <a:pt x="43" y="0"/>
                  </a:lnTo>
                  <a:lnTo>
                    <a:pt x="49" y="0"/>
                  </a:lnTo>
                  <a:lnTo>
                    <a:pt x="55" y="0"/>
                  </a:lnTo>
                  <a:lnTo>
                    <a:pt x="62" y="0"/>
                  </a:lnTo>
                  <a:lnTo>
                    <a:pt x="68" y="0"/>
                  </a:lnTo>
                  <a:lnTo>
                    <a:pt x="74" y="0"/>
                  </a:lnTo>
                  <a:lnTo>
                    <a:pt x="80" y="0"/>
                  </a:lnTo>
                  <a:lnTo>
                    <a:pt x="86" y="0"/>
                  </a:lnTo>
                  <a:lnTo>
                    <a:pt x="92" y="0"/>
                  </a:lnTo>
                  <a:lnTo>
                    <a:pt x="99" y="0"/>
                  </a:lnTo>
                  <a:lnTo>
                    <a:pt x="105" y="0"/>
                  </a:lnTo>
                  <a:lnTo>
                    <a:pt x="111" y="0"/>
                  </a:lnTo>
                  <a:lnTo>
                    <a:pt x="117" y="0"/>
                  </a:lnTo>
                  <a:lnTo>
                    <a:pt x="123" y="0"/>
                  </a:lnTo>
                  <a:lnTo>
                    <a:pt x="130" y="0"/>
                  </a:lnTo>
                  <a:lnTo>
                    <a:pt x="136" y="0"/>
                  </a:lnTo>
                  <a:lnTo>
                    <a:pt x="142" y="0"/>
                  </a:lnTo>
                  <a:lnTo>
                    <a:pt x="148" y="0"/>
                  </a:lnTo>
                  <a:lnTo>
                    <a:pt x="154" y="0"/>
                  </a:lnTo>
                  <a:lnTo>
                    <a:pt x="160" y="0"/>
                  </a:lnTo>
                  <a:lnTo>
                    <a:pt x="167" y="0"/>
                  </a:lnTo>
                  <a:lnTo>
                    <a:pt x="173" y="0"/>
                  </a:lnTo>
                  <a:lnTo>
                    <a:pt x="179" y="0"/>
                  </a:lnTo>
                  <a:lnTo>
                    <a:pt x="185" y="0"/>
                  </a:lnTo>
                  <a:lnTo>
                    <a:pt x="191" y="0"/>
                  </a:lnTo>
                  <a:lnTo>
                    <a:pt x="197" y="0"/>
                  </a:lnTo>
                  <a:lnTo>
                    <a:pt x="204" y="0"/>
                  </a:lnTo>
                  <a:lnTo>
                    <a:pt x="210" y="0"/>
                  </a:lnTo>
                  <a:lnTo>
                    <a:pt x="216" y="0"/>
                  </a:lnTo>
                  <a:lnTo>
                    <a:pt x="222" y="0"/>
                  </a:lnTo>
                  <a:lnTo>
                    <a:pt x="228" y="0"/>
                  </a:lnTo>
                  <a:lnTo>
                    <a:pt x="235" y="0"/>
                  </a:lnTo>
                  <a:lnTo>
                    <a:pt x="241" y="0"/>
                  </a:lnTo>
                  <a:lnTo>
                    <a:pt x="247" y="0"/>
                  </a:lnTo>
                  <a:lnTo>
                    <a:pt x="253" y="0"/>
                  </a:lnTo>
                  <a:lnTo>
                    <a:pt x="259" y="0"/>
                  </a:lnTo>
                  <a:lnTo>
                    <a:pt x="265" y="0"/>
                  </a:lnTo>
                  <a:lnTo>
                    <a:pt x="272" y="0"/>
                  </a:lnTo>
                  <a:lnTo>
                    <a:pt x="278" y="0"/>
                  </a:lnTo>
                  <a:lnTo>
                    <a:pt x="284" y="0"/>
                  </a:lnTo>
                  <a:lnTo>
                    <a:pt x="290" y="0"/>
                  </a:lnTo>
                  <a:lnTo>
                    <a:pt x="296" y="0"/>
                  </a:lnTo>
                  <a:lnTo>
                    <a:pt x="303" y="0"/>
                  </a:lnTo>
                  <a:lnTo>
                    <a:pt x="309" y="0"/>
                  </a:lnTo>
                  <a:lnTo>
                    <a:pt x="315" y="0"/>
                  </a:lnTo>
                  <a:lnTo>
                    <a:pt x="321" y="0"/>
                  </a:lnTo>
                  <a:lnTo>
                    <a:pt x="327" y="0"/>
                  </a:lnTo>
                  <a:lnTo>
                    <a:pt x="333" y="0"/>
                  </a:lnTo>
                  <a:lnTo>
                    <a:pt x="340" y="0"/>
                  </a:lnTo>
                  <a:lnTo>
                    <a:pt x="346" y="0"/>
                  </a:lnTo>
                  <a:lnTo>
                    <a:pt x="352" y="0"/>
                  </a:lnTo>
                  <a:lnTo>
                    <a:pt x="358" y="0"/>
                  </a:lnTo>
                  <a:lnTo>
                    <a:pt x="364" y="0"/>
                  </a:lnTo>
                  <a:lnTo>
                    <a:pt x="371" y="0"/>
                  </a:lnTo>
                  <a:lnTo>
                    <a:pt x="377" y="0"/>
                  </a:lnTo>
                  <a:lnTo>
                    <a:pt x="383" y="0"/>
                  </a:lnTo>
                  <a:lnTo>
                    <a:pt x="389" y="0"/>
                  </a:lnTo>
                  <a:lnTo>
                    <a:pt x="395" y="0"/>
                  </a:lnTo>
                  <a:lnTo>
                    <a:pt x="401" y="0"/>
                  </a:lnTo>
                  <a:lnTo>
                    <a:pt x="408" y="0"/>
                  </a:lnTo>
                  <a:lnTo>
                    <a:pt x="414" y="0"/>
                  </a:lnTo>
                  <a:lnTo>
                    <a:pt x="420" y="0"/>
                  </a:lnTo>
                  <a:lnTo>
                    <a:pt x="426" y="0"/>
                  </a:lnTo>
                  <a:lnTo>
                    <a:pt x="432" y="0"/>
                  </a:lnTo>
                  <a:lnTo>
                    <a:pt x="439" y="0"/>
                  </a:lnTo>
                  <a:lnTo>
                    <a:pt x="445" y="0"/>
                  </a:lnTo>
                  <a:lnTo>
                    <a:pt x="451" y="0"/>
                  </a:lnTo>
                  <a:lnTo>
                    <a:pt x="457" y="0"/>
                  </a:lnTo>
                  <a:lnTo>
                    <a:pt x="463" y="0"/>
                  </a:lnTo>
                  <a:lnTo>
                    <a:pt x="469" y="0"/>
                  </a:lnTo>
                  <a:lnTo>
                    <a:pt x="476" y="0"/>
                  </a:lnTo>
                  <a:lnTo>
                    <a:pt x="482" y="0"/>
                  </a:lnTo>
                  <a:lnTo>
                    <a:pt x="488" y="0"/>
                  </a:lnTo>
                  <a:lnTo>
                    <a:pt x="494" y="0"/>
                  </a:lnTo>
                  <a:lnTo>
                    <a:pt x="500" y="0"/>
                  </a:lnTo>
                  <a:lnTo>
                    <a:pt x="506" y="0"/>
                  </a:lnTo>
                  <a:lnTo>
                    <a:pt x="513" y="0"/>
                  </a:lnTo>
                  <a:lnTo>
                    <a:pt x="519" y="0"/>
                  </a:lnTo>
                  <a:lnTo>
                    <a:pt x="525" y="0"/>
                  </a:lnTo>
                  <a:lnTo>
                    <a:pt x="531" y="0"/>
                  </a:lnTo>
                  <a:lnTo>
                    <a:pt x="537" y="0"/>
                  </a:lnTo>
                  <a:lnTo>
                    <a:pt x="544" y="0"/>
                  </a:lnTo>
                  <a:lnTo>
                    <a:pt x="550" y="0"/>
                  </a:lnTo>
                  <a:lnTo>
                    <a:pt x="556" y="0"/>
                  </a:lnTo>
                  <a:lnTo>
                    <a:pt x="562" y="0"/>
                  </a:lnTo>
                  <a:lnTo>
                    <a:pt x="568" y="0"/>
                  </a:lnTo>
                  <a:lnTo>
                    <a:pt x="574" y="0"/>
                  </a:lnTo>
                  <a:lnTo>
                    <a:pt x="581" y="0"/>
                  </a:lnTo>
                  <a:lnTo>
                    <a:pt x="587" y="0"/>
                  </a:lnTo>
                  <a:lnTo>
                    <a:pt x="593" y="0"/>
                  </a:lnTo>
                  <a:lnTo>
                    <a:pt x="599" y="0"/>
                  </a:lnTo>
                  <a:lnTo>
                    <a:pt x="605" y="0"/>
                  </a:lnTo>
                  <a:lnTo>
                    <a:pt x="612" y="0"/>
                  </a:lnTo>
                  <a:lnTo>
                    <a:pt x="618" y="0"/>
                  </a:lnTo>
                  <a:lnTo>
                    <a:pt x="624" y="0"/>
                  </a:lnTo>
                  <a:lnTo>
                    <a:pt x="630" y="0"/>
                  </a:lnTo>
                  <a:lnTo>
                    <a:pt x="636" y="0"/>
                  </a:lnTo>
                  <a:lnTo>
                    <a:pt x="642" y="0"/>
                  </a:lnTo>
                  <a:lnTo>
                    <a:pt x="649" y="0"/>
                  </a:lnTo>
                  <a:lnTo>
                    <a:pt x="655" y="0"/>
                  </a:lnTo>
                  <a:lnTo>
                    <a:pt x="661" y="0"/>
                  </a:lnTo>
                  <a:lnTo>
                    <a:pt x="667" y="0"/>
                  </a:lnTo>
                  <a:lnTo>
                    <a:pt x="673" y="0"/>
                  </a:lnTo>
                  <a:lnTo>
                    <a:pt x="680" y="0"/>
                  </a:lnTo>
                  <a:lnTo>
                    <a:pt x="686" y="0"/>
                  </a:lnTo>
                  <a:lnTo>
                    <a:pt x="692" y="0"/>
                  </a:lnTo>
                  <a:lnTo>
                    <a:pt x="698" y="0"/>
                  </a:lnTo>
                  <a:lnTo>
                    <a:pt x="704" y="0"/>
                  </a:lnTo>
                  <a:lnTo>
                    <a:pt x="710" y="0"/>
                  </a:lnTo>
                  <a:lnTo>
                    <a:pt x="717" y="0"/>
                  </a:lnTo>
                  <a:lnTo>
                    <a:pt x="723" y="0"/>
                  </a:lnTo>
                  <a:lnTo>
                    <a:pt x="729" y="0"/>
                  </a:lnTo>
                  <a:lnTo>
                    <a:pt x="735" y="0"/>
                  </a:lnTo>
                  <a:lnTo>
                    <a:pt x="741" y="0"/>
                  </a:lnTo>
                  <a:lnTo>
                    <a:pt x="748" y="0"/>
                  </a:lnTo>
                  <a:lnTo>
                    <a:pt x="754" y="0"/>
                  </a:lnTo>
                  <a:lnTo>
                    <a:pt x="760" y="0"/>
                  </a:lnTo>
                  <a:lnTo>
                    <a:pt x="766" y="0"/>
                  </a:lnTo>
                  <a:lnTo>
                    <a:pt x="772" y="0"/>
                  </a:lnTo>
                  <a:lnTo>
                    <a:pt x="778" y="0"/>
                  </a:lnTo>
                  <a:lnTo>
                    <a:pt x="785" y="0"/>
                  </a:lnTo>
                  <a:lnTo>
                    <a:pt x="791" y="0"/>
                  </a:lnTo>
                  <a:lnTo>
                    <a:pt x="797" y="0"/>
                  </a:lnTo>
                  <a:lnTo>
                    <a:pt x="803" y="0"/>
                  </a:lnTo>
                  <a:lnTo>
                    <a:pt x="809" y="0"/>
                  </a:lnTo>
                  <a:lnTo>
                    <a:pt x="815" y="0"/>
                  </a:lnTo>
                  <a:lnTo>
                    <a:pt x="822" y="0"/>
                  </a:lnTo>
                  <a:lnTo>
                    <a:pt x="828" y="0"/>
                  </a:lnTo>
                  <a:lnTo>
                    <a:pt x="834" y="0"/>
                  </a:lnTo>
                  <a:lnTo>
                    <a:pt x="840" y="0"/>
                  </a:lnTo>
                  <a:lnTo>
                    <a:pt x="846" y="0"/>
                  </a:lnTo>
                  <a:lnTo>
                    <a:pt x="853" y="0"/>
                  </a:lnTo>
                  <a:lnTo>
                    <a:pt x="859" y="0"/>
                  </a:lnTo>
                  <a:lnTo>
                    <a:pt x="865" y="0"/>
                  </a:lnTo>
                  <a:lnTo>
                    <a:pt x="871" y="0"/>
                  </a:lnTo>
                  <a:lnTo>
                    <a:pt x="877" y="0"/>
                  </a:lnTo>
                  <a:lnTo>
                    <a:pt x="883" y="0"/>
                  </a:lnTo>
                  <a:lnTo>
                    <a:pt x="890" y="0"/>
                  </a:lnTo>
                  <a:lnTo>
                    <a:pt x="896" y="0"/>
                  </a:lnTo>
                  <a:lnTo>
                    <a:pt x="902" y="0"/>
                  </a:lnTo>
                  <a:lnTo>
                    <a:pt x="908" y="0"/>
                  </a:lnTo>
                  <a:lnTo>
                    <a:pt x="914" y="0"/>
                  </a:lnTo>
                  <a:lnTo>
                    <a:pt x="921" y="0"/>
                  </a:lnTo>
                  <a:lnTo>
                    <a:pt x="927" y="0"/>
                  </a:lnTo>
                  <a:lnTo>
                    <a:pt x="933" y="0"/>
                  </a:lnTo>
                  <a:lnTo>
                    <a:pt x="939" y="0"/>
                  </a:lnTo>
                  <a:lnTo>
                    <a:pt x="945" y="0"/>
                  </a:lnTo>
                  <a:lnTo>
                    <a:pt x="951" y="0"/>
                  </a:lnTo>
                  <a:lnTo>
                    <a:pt x="958" y="0"/>
                  </a:lnTo>
                  <a:lnTo>
                    <a:pt x="964" y="0"/>
                  </a:lnTo>
                  <a:lnTo>
                    <a:pt x="970" y="0"/>
                  </a:lnTo>
                  <a:lnTo>
                    <a:pt x="976" y="0"/>
                  </a:lnTo>
                  <a:lnTo>
                    <a:pt x="982" y="0"/>
                  </a:lnTo>
                  <a:lnTo>
                    <a:pt x="989" y="0"/>
                  </a:lnTo>
                  <a:lnTo>
                    <a:pt x="995" y="0"/>
                  </a:lnTo>
                  <a:lnTo>
                    <a:pt x="1001" y="0"/>
                  </a:lnTo>
                  <a:lnTo>
                    <a:pt x="1007" y="0"/>
                  </a:lnTo>
                  <a:lnTo>
                    <a:pt x="1013" y="0"/>
                  </a:lnTo>
                  <a:lnTo>
                    <a:pt x="1019" y="0"/>
                  </a:lnTo>
                  <a:lnTo>
                    <a:pt x="1026" y="0"/>
                  </a:lnTo>
                  <a:lnTo>
                    <a:pt x="1032" y="0"/>
                  </a:lnTo>
                  <a:lnTo>
                    <a:pt x="1038" y="0"/>
                  </a:lnTo>
                  <a:lnTo>
                    <a:pt x="1044" y="0"/>
                  </a:lnTo>
                  <a:lnTo>
                    <a:pt x="1050" y="0"/>
                  </a:lnTo>
                  <a:lnTo>
                    <a:pt x="1057" y="0"/>
                  </a:lnTo>
                  <a:lnTo>
                    <a:pt x="1063" y="0"/>
                  </a:lnTo>
                  <a:lnTo>
                    <a:pt x="1069" y="0"/>
                  </a:lnTo>
                  <a:lnTo>
                    <a:pt x="1075" y="0"/>
                  </a:lnTo>
                  <a:lnTo>
                    <a:pt x="1081" y="0"/>
                  </a:lnTo>
                  <a:lnTo>
                    <a:pt x="1087" y="0"/>
                  </a:lnTo>
                  <a:lnTo>
                    <a:pt x="1094" y="0"/>
                  </a:lnTo>
                  <a:lnTo>
                    <a:pt x="1100" y="0"/>
                  </a:lnTo>
                  <a:lnTo>
                    <a:pt x="1106" y="0"/>
                  </a:lnTo>
                  <a:lnTo>
                    <a:pt x="1112" y="0"/>
                  </a:lnTo>
                  <a:lnTo>
                    <a:pt x="1118" y="0"/>
                  </a:lnTo>
                  <a:lnTo>
                    <a:pt x="1124" y="0"/>
                  </a:lnTo>
                  <a:lnTo>
                    <a:pt x="1131" y="0"/>
                  </a:lnTo>
                  <a:lnTo>
                    <a:pt x="1137" y="0"/>
                  </a:lnTo>
                  <a:lnTo>
                    <a:pt x="1143" y="0"/>
                  </a:lnTo>
                  <a:lnTo>
                    <a:pt x="1149" y="0"/>
                  </a:lnTo>
                  <a:lnTo>
                    <a:pt x="1155" y="0"/>
                  </a:lnTo>
                  <a:lnTo>
                    <a:pt x="1162" y="0"/>
                  </a:lnTo>
                  <a:lnTo>
                    <a:pt x="1168" y="0"/>
                  </a:lnTo>
                  <a:lnTo>
                    <a:pt x="1174" y="0"/>
                  </a:lnTo>
                  <a:lnTo>
                    <a:pt x="1180" y="0"/>
                  </a:lnTo>
                  <a:lnTo>
                    <a:pt x="1186" y="0"/>
                  </a:lnTo>
                  <a:lnTo>
                    <a:pt x="1192" y="0"/>
                  </a:lnTo>
                  <a:lnTo>
                    <a:pt x="1199" y="0"/>
                  </a:lnTo>
                  <a:lnTo>
                    <a:pt x="1205" y="0"/>
                  </a:lnTo>
                  <a:lnTo>
                    <a:pt x="1211" y="0"/>
                  </a:lnTo>
                  <a:lnTo>
                    <a:pt x="1217" y="0"/>
                  </a:lnTo>
                  <a:lnTo>
                    <a:pt x="1223" y="0"/>
                  </a:lnTo>
                  <a:lnTo>
                    <a:pt x="1230" y="0"/>
                  </a:lnTo>
                  <a:lnTo>
                    <a:pt x="1236" y="0"/>
                  </a:lnTo>
                  <a:lnTo>
                    <a:pt x="1242" y="0"/>
                  </a:lnTo>
                  <a:lnTo>
                    <a:pt x="1248" y="0"/>
                  </a:lnTo>
                  <a:lnTo>
                    <a:pt x="1254" y="0"/>
                  </a:lnTo>
                  <a:lnTo>
                    <a:pt x="1260" y="0"/>
                  </a:lnTo>
                  <a:lnTo>
                    <a:pt x="1267" y="0"/>
                  </a:lnTo>
                  <a:lnTo>
                    <a:pt x="1273" y="0"/>
                  </a:lnTo>
                  <a:lnTo>
                    <a:pt x="1279" y="0"/>
                  </a:lnTo>
                  <a:lnTo>
                    <a:pt x="1285" y="0"/>
                  </a:lnTo>
                  <a:lnTo>
                    <a:pt x="1291" y="0"/>
                  </a:lnTo>
                  <a:lnTo>
                    <a:pt x="1298" y="0"/>
                  </a:lnTo>
                  <a:lnTo>
                    <a:pt x="1304" y="0"/>
                  </a:lnTo>
                  <a:lnTo>
                    <a:pt x="1310" y="0"/>
                  </a:lnTo>
                  <a:lnTo>
                    <a:pt x="1316" y="0"/>
                  </a:lnTo>
                  <a:lnTo>
                    <a:pt x="1322" y="0"/>
                  </a:lnTo>
                  <a:lnTo>
                    <a:pt x="1328" y="0"/>
                  </a:lnTo>
                  <a:lnTo>
                    <a:pt x="1335" y="0"/>
                  </a:lnTo>
                  <a:lnTo>
                    <a:pt x="1341" y="0"/>
                  </a:lnTo>
                  <a:lnTo>
                    <a:pt x="1347" y="0"/>
                  </a:lnTo>
                  <a:lnTo>
                    <a:pt x="1353" y="0"/>
                  </a:lnTo>
                  <a:lnTo>
                    <a:pt x="1359" y="0"/>
                  </a:lnTo>
                  <a:lnTo>
                    <a:pt x="1366" y="0"/>
                  </a:lnTo>
                  <a:lnTo>
                    <a:pt x="1372" y="0"/>
                  </a:lnTo>
                  <a:lnTo>
                    <a:pt x="1378" y="0"/>
                  </a:lnTo>
                  <a:lnTo>
                    <a:pt x="1384" y="0"/>
                  </a:lnTo>
                  <a:lnTo>
                    <a:pt x="1390" y="0"/>
                  </a:lnTo>
                  <a:lnTo>
                    <a:pt x="1396" y="0"/>
                  </a:lnTo>
                  <a:lnTo>
                    <a:pt x="1403" y="0"/>
                  </a:lnTo>
                  <a:lnTo>
                    <a:pt x="1409" y="0"/>
                  </a:lnTo>
                  <a:lnTo>
                    <a:pt x="1415" y="0"/>
                  </a:lnTo>
                  <a:lnTo>
                    <a:pt x="1421" y="0"/>
                  </a:lnTo>
                  <a:lnTo>
                    <a:pt x="1427" y="0"/>
                  </a:lnTo>
                  <a:lnTo>
                    <a:pt x="1433" y="0"/>
                  </a:lnTo>
                  <a:lnTo>
                    <a:pt x="1440" y="0"/>
                  </a:lnTo>
                  <a:lnTo>
                    <a:pt x="1446" y="0"/>
                  </a:lnTo>
                  <a:lnTo>
                    <a:pt x="1452" y="0"/>
                  </a:lnTo>
                  <a:lnTo>
                    <a:pt x="1458" y="0"/>
                  </a:lnTo>
                  <a:lnTo>
                    <a:pt x="1464" y="0"/>
                  </a:lnTo>
                  <a:lnTo>
                    <a:pt x="1471" y="0"/>
                  </a:lnTo>
                  <a:lnTo>
                    <a:pt x="1477" y="0"/>
                  </a:lnTo>
                  <a:lnTo>
                    <a:pt x="1483" y="0"/>
                  </a:lnTo>
                  <a:lnTo>
                    <a:pt x="1489" y="0"/>
                  </a:lnTo>
                  <a:lnTo>
                    <a:pt x="1495" y="0"/>
                  </a:lnTo>
                  <a:lnTo>
                    <a:pt x="1501" y="0"/>
                  </a:lnTo>
                  <a:lnTo>
                    <a:pt x="1508" y="0"/>
                  </a:lnTo>
                  <a:lnTo>
                    <a:pt x="1514" y="0"/>
                  </a:lnTo>
                  <a:lnTo>
                    <a:pt x="1520" y="0"/>
                  </a:lnTo>
                  <a:lnTo>
                    <a:pt x="1526" y="0"/>
                  </a:lnTo>
                  <a:lnTo>
                    <a:pt x="1532" y="0"/>
                  </a:lnTo>
                  <a:lnTo>
                    <a:pt x="1539" y="0"/>
                  </a:lnTo>
                  <a:lnTo>
                    <a:pt x="1545" y="0"/>
                  </a:lnTo>
                  <a:lnTo>
                    <a:pt x="1551" y="0"/>
                  </a:lnTo>
                  <a:lnTo>
                    <a:pt x="1557" y="0"/>
                  </a:lnTo>
                  <a:lnTo>
                    <a:pt x="1563" y="0"/>
                  </a:lnTo>
                  <a:lnTo>
                    <a:pt x="1569" y="0"/>
                  </a:lnTo>
                  <a:lnTo>
                    <a:pt x="1576" y="0"/>
                  </a:lnTo>
                  <a:lnTo>
                    <a:pt x="1582" y="0"/>
                  </a:lnTo>
                  <a:lnTo>
                    <a:pt x="1588" y="0"/>
                  </a:lnTo>
                  <a:lnTo>
                    <a:pt x="1594" y="0"/>
                  </a:lnTo>
                  <a:lnTo>
                    <a:pt x="1600" y="0"/>
                  </a:lnTo>
                  <a:lnTo>
                    <a:pt x="1607" y="0"/>
                  </a:lnTo>
                  <a:lnTo>
                    <a:pt x="1613" y="0"/>
                  </a:lnTo>
                </a:path>
              </a:pathLst>
            </a:custGeom>
            <a:noFill/>
            <a:ln w="19050" cmpd="sng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679" name="Rectangle 110"/>
          <p:cNvSpPr>
            <a:spLocks noChangeArrowheads="1"/>
          </p:cNvSpPr>
          <p:nvPr/>
        </p:nvSpPr>
        <p:spPr bwMode="auto">
          <a:xfrm>
            <a:off x="5181600" y="2514600"/>
            <a:ext cx="16383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Helvetica" pitchFamily="34" charset="0"/>
              </a:rPr>
              <a:t>IAE = 2.1794 ISE = 0.017852</a:t>
            </a:r>
            <a:endParaRPr lang="en-US"/>
          </a:p>
        </p:txBody>
      </p:sp>
      <p:sp>
        <p:nvSpPr>
          <p:cNvPr id="28680" name="Text Box 113"/>
          <p:cNvSpPr txBox="1">
            <a:spLocks noChangeArrowheads="1"/>
          </p:cNvSpPr>
          <p:nvPr/>
        </p:nvSpPr>
        <p:spPr bwMode="auto">
          <a:xfrm>
            <a:off x="6904038" y="5180013"/>
            <a:ext cx="1984375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/>
              <a:t>Little model error, most experimental feedforward not this good!</a:t>
            </a:r>
            <a:endParaRPr lang="en-US"/>
          </a:p>
        </p:txBody>
      </p:sp>
      <p:grpSp>
        <p:nvGrpSpPr>
          <p:cNvPr id="28681" name="Group 115"/>
          <p:cNvGrpSpPr>
            <a:grpSpLocks/>
          </p:cNvGrpSpPr>
          <p:nvPr/>
        </p:nvGrpSpPr>
        <p:grpSpPr bwMode="auto">
          <a:xfrm>
            <a:off x="304800" y="2438400"/>
            <a:ext cx="3608388" cy="2754313"/>
            <a:chOff x="192" y="1536"/>
            <a:chExt cx="2273" cy="1735"/>
          </a:xfrm>
        </p:grpSpPr>
        <p:grpSp>
          <p:nvGrpSpPr>
            <p:cNvPr id="28684" name="Group 13"/>
            <p:cNvGrpSpPr>
              <a:grpSpLocks/>
            </p:cNvGrpSpPr>
            <p:nvPr/>
          </p:nvGrpSpPr>
          <p:grpSpPr bwMode="auto">
            <a:xfrm>
              <a:off x="192" y="1536"/>
              <a:ext cx="2273" cy="1735"/>
              <a:chOff x="855" y="888"/>
              <a:chExt cx="1775" cy="1116"/>
            </a:xfrm>
          </p:grpSpPr>
          <p:sp>
            <p:nvSpPr>
              <p:cNvPr id="28686" name="Rectangle 14"/>
              <p:cNvSpPr>
                <a:spLocks noChangeArrowheads="1"/>
              </p:cNvSpPr>
              <p:nvPr/>
            </p:nvSpPr>
            <p:spPr bwMode="auto">
              <a:xfrm>
                <a:off x="1150" y="1016"/>
                <a:ext cx="1441" cy="91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87" name="Rectangle 15"/>
              <p:cNvSpPr>
                <a:spLocks noChangeArrowheads="1"/>
              </p:cNvSpPr>
              <p:nvPr/>
            </p:nvSpPr>
            <p:spPr bwMode="auto">
              <a:xfrm>
                <a:off x="1150" y="1016"/>
                <a:ext cx="1441" cy="910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88" name="Line 16"/>
              <p:cNvSpPr>
                <a:spLocks noChangeShapeType="1"/>
              </p:cNvSpPr>
              <p:nvPr/>
            </p:nvSpPr>
            <p:spPr bwMode="auto">
              <a:xfrm>
                <a:off x="1150" y="1016"/>
                <a:ext cx="144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89" name="Freeform 17"/>
              <p:cNvSpPr>
                <a:spLocks/>
              </p:cNvSpPr>
              <p:nvPr/>
            </p:nvSpPr>
            <p:spPr bwMode="auto">
              <a:xfrm>
                <a:off x="1150" y="1016"/>
                <a:ext cx="1441" cy="910"/>
              </a:xfrm>
              <a:custGeom>
                <a:avLst/>
                <a:gdLst>
                  <a:gd name="T0" fmla="*/ 0 w 261"/>
                  <a:gd name="T1" fmla="*/ 910 h 164"/>
                  <a:gd name="T2" fmla="*/ 1441 w 261"/>
                  <a:gd name="T3" fmla="*/ 910 h 164"/>
                  <a:gd name="T4" fmla="*/ 1441 w 261"/>
                  <a:gd name="T5" fmla="*/ 0 h 16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61" h="164">
                    <a:moveTo>
                      <a:pt x="0" y="164"/>
                    </a:moveTo>
                    <a:lnTo>
                      <a:pt x="261" y="164"/>
                    </a:lnTo>
                    <a:lnTo>
                      <a:pt x="261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90" name="Line 18"/>
              <p:cNvSpPr>
                <a:spLocks noChangeShapeType="1"/>
              </p:cNvSpPr>
              <p:nvPr/>
            </p:nvSpPr>
            <p:spPr bwMode="auto">
              <a:xfrm flipV="1">
                <a:off x="1150" y="1016"/>
                <a:ext cx="1" cy="9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91" name="Line 19"/>
              <p:cNvSpPr>
                <a:spLocks noChangeShapeType="1"/>
              </p:cNvSpPr>
              <p:nvPr/>
            </p:nvSpPr>
            <p:spPr bwMode="auto">
              <a:xfrm>
                <a:off x="1150" y="1926"/>
                <a:ext cx="144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92" name="Line 20"/>
              <p:cNvSpPr>
                <a:spLocks noChangeShapeType="1"/>
              </p:cNvSpPr>
              <p:nvPr/>
            </p:nvSpPr>
            <p:spPr bwMode="auto">
              <a:xfrm flipV="1">
                <a:off x="1150" y="1016"/>
                <a:ext cx="1" cy="9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93" name="Line 21"/>
              <p:cNvSpPr>
                <a:spLocks noChangeShapeType="1"/>
              </p:cNvSpPr>
              <p:nvPr/>
            </p:nvSpPr>
            <p:spPr bwMode="auto">
              <a:xfrm flipV="1">
                <a:off x="1150" y="1909"/>
                <a:ext cx="1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94" name="Line 22"/>
              <p:cNvSpPr>
                <a:spLocks noChangeShapeType="1"/>
              </p:cNvSpPr>
              <p:nvPr/>
            </p:nvSpPr>
            <p:spPr bwMode="auto">
              <a:xfrm>
                <a:off x="1150" y="1016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95" name="Rectangle 23"/>
              <p:cNvSpPr>
                <a:spLocks noChangeArrowheads="1"/>
              </p:cNvSpPr>
              <p:nvPr/>
            </p:nvSpPr>
            <p:spPr bwMode="auto">
              <a:xfrm>
                <a:off x="1134" y="1948"/>
                <a:ext cx="31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>
                    <a:solidFill>
                      <a:srgbClr val="000000"/>
                    </a:solidFill>
                    <a:latin typeface="Helvetica" pitchFamily="34" charset="0"/>
                  </a:rPr>
                  <a:t>0</a:t>
                </a:r>
                <a:endParaRPr lang="en-US"/>
              </a:p>
            </p:txBody>
          </p:sp>
          <p:sp>
            <p:nvSpPr>
              <p:cNvPr id="28696" name="Line 24"/>
              <p:cNvSpPr>
                <a:spLocks noChangeShapeType="1"/>
              </p:cNvSpPr>
              <p:nvPr/>
            </p:nvSpPr>
            <p:spPr bwMode="auto">
              <a:xfrm flipV="1">
                <a:off x="1437" y="1909"/>
                <a:ext cx="1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97" name="Line 25"/>
              <p:cNvSpPr>
                <a:spLocks noChangeShapeType="1"/>
              </p:cNvSpPr>
              <p:nvPr/>
            </p:nvSpPr>
            <p:spPr bwMode="auto">
              <a:xfrm>
                <a:off x="1437" y="1016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98" name="Rectangle 26"/>
              <p:cNvSpPr>
                <a:spLocks noChangeArrowheads="1"/>
              </p:cNvSpPr>
              <p:nvPr/>
            </p:nvSpPr>
            <p:spPr bwMode="auto">
              <a:xfrm>
                <a:off x="1382" y="1948"/>
                <a:ext cx="94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>
                    <a:solidFill>
                      <a:srgbClr val="000000"/>
                    </a:solidFill>
                    <a:latin typeface="Helvetica" pitchFamily="34" charset="0"/>
                  </a:rPr>
                  <a:t>100</a:t>
                </a:r>
                <a:endParaRPr lang="en-US"/>
              </a:p>
            </p:txBody>
          </p:sp>
          <p:sp>
            <p:nvSpPr>
              <p:cNvPr id="28699" name="Line 27"/>
              <p:cNvSpPr>
                <a:spLocks noChangeShapeType="1"/>
              </p:cNvSpPr>
              <p:nvPr/>
            </p:nvSpPr>
            <p:spPr bwMode="auto">
              <a:xfrm flipV="1">
                <a:off x="1724" y="1909"/>
                <a:ext cx="1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0" name="Line 28"/>
              <p:cNvSpPr>
                <a:spLocks noChangeShapeType="1"/>
              </p:cNvSpPr>
              <p:nvPr/>
            </p:nvSpPr>
            <p:spPr bwMode="auto">
              <a:xfrm>
                <a:off x="1724" y="1016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1" name="Rectangle 29"/>
              <p:cNvSpPr>
                <a:spLocks noChangeArrowheads="1"/>
              </p:cNvSpPr>
              <p:nvPr/>
            </p:nvSpPr>
            <p:spPr bwMode="auto">
              <a:xfrm>
                <a:off x="1669" y="1948"/>
                <a:ext cx="94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>
                    <a:solidFill>
                      <a:srgbClr val="000000"/>
                    </a:solidFill>
                    <a:latin typeface="Helvetica" pitchFamily="34" charset="0"/>
                  </a:rPr>
                  <a:t>200</a:t>
                </a:r>
                <a:endParaRPr lang="en-US"/>
              </a:p>
            </p:txBody>
          </p:sp>
          <p:sp>
            <p:nvSpPr>
              <p:cNvPr id="28702" name="Line 30"/>
              <p:cNvSpPr>
                <a:spLocks noChangeShapeType="1"/>
              </p:cNvSpPr>
              <p:nvPr/>
            </p:nvSpPr>
            <p:spPr bwMode="auto">
              <a:xfrm flipV="1">
                <a:off x="2017" y="1909"/>
                <a:ext cx="1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3" name="Line 31"/>
              <p:cNvSpPr>
                <a:spLocks noChangeShapeType="1"/>
              </p:cNvSpPr>
              <p:nvPr/>
            </p:nvSpPr>
            <p:spPr bwMode="auto">
              <a:xfrm>
                <a:off x="2017" y="1016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4" name="Rectangle 32"/>
              <p:cNvSpPr>
                <a:spLocks noChangeArrowheads="1"/>
              </p:cNvSpPr>
              <p:nvPr/>
            </p:nvSpPr>
            <p:spPr bwMode="auto">
              <a:xfrm>
                <a:off x="1961" y="1948"/>
                <a:ext cx="93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>
                    <a:solidFill>
                      <a:srgbClr val="000000"/>
                    </a:solidFill>
                    <a:latin typeface="Helvetica" pitchFamily="34" charset="0"/>
                  </a:rPr>
                  <a:t>300</a:t>
                </a:r>
                <a:endParaRPr lang="en-US"/>
              </a:p>
            </p:txBody>
          </p:sp>
          <p:sp>
            <p:nvSpPr>
              <p:cNvPr id="28705" name="Line 33"/>
              <p:cNvSpPr>
                <a:spLocks noChangeShapeType="1"/>
              </p:cNvSpPr>
              <p:nvPr/>
            </p:nvSpPr>
            <p:spPr bwMode="auto">
              <a:xfrm flipV="1">
                <a:off x="2304" y="1909"/>
                <a:ext cx="1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6" name="Line 34"/>
              <p:cNvSpPr>
                <a:spLocks noChangeShapeType="1"/>
              </p:cNvSpPr>
              <p:nvPr/>
            </p:nvSpPr>
            <p:spPr bwMode="auto">
              <a:xfrm>
                <a:off x="2304" y="1016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7" name="Rectangle 35"/>
              <p:cNvSpPr>
                <a:spLocks noChangeArrowheads="1"/>
              </p:cNvSpPr>
              <p:nvPr/>
            </p:nvSpPr>
            <p:spPr bwMode="auto">
              <a:xfrm>
                <a:off x="2249" y="1948"/>
                <a:ext cx="94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>
                    <a:solidFill>
                      <a:srgbClr val="000000"/>
                    </a:solidFill>
                    <a:latin typeface="Helvetica" pitchFamily="34" charset="0"/>
                  </a:rPr>
                  <a:t>400</a:t>
                </a:r>
                <a:endParaRPr lang="en-US"/>
              </a:p>
            </p:txBody>
          </p:sp>
          <p:sp>
            <p:nvSpPr>
              <p:cNvPr id="28708" name="Line 36"/>
              <p:cNvSpPr>
                <a:spLocks noChangeShapeType="1"/>
              </p:cNvSpPr>
              <p:nvPr/>
            </p:nvSpPr>
            <p:spPr bwMode="auto">
              <a:xfrm flipV="1">
                <a:off x="2591" y="1909"/>
                <a:ext cx="1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9" name="Line 37"/>
              <p:cNvSpPr>
                <a:spLocks noChangeShapeType="1"/>
              </p:cNvSpPr>
              <p:nvPr/>
            </p:nvSpPr>
            <p:spPr bwMode="auto">
              <a:xfrm>
                <a:off x="2591" y="1016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10" name="Rectangle 38"/>
              <p:cNvSpPr>
                <a:spLocks noChangeArrowheads="1"/>
              </p:cNvSpPr>
              <p:nvPr/>
            </p:nvSpPr>
            <p:spPr bwMode="auto">
              <a:xfrm>
                <a:off x="2536" y="1948"/>
                <a:ext cx="94" cy="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>
                    <a:solidFill>
                      <a:srgbClr val="000000"/>
                    </a:solidFill>
                    <a:latin typeface="Helvetica" pitchFamily="34" charset="0"/>
                  </a:rPr>
                  <a:t>500</a:t>
                </a:r>
                <a:endParaRPr lang="en-US"/>
              </a:p>
            </p:txBody>
          </p:sp>
          <p:sp>
            <p:nvSpPr>
              <p:cNvPr id="28711" name="Line 39"/>
              <p:cNvSpPr>
                <a:spLocks noChangeShapeType="1"/>
              </p:cNvSpPr>
              <p:nvPr/>
            </p:nvSpPr>
            <p:spPr bwMode="auto">
              <a:xfrm>
                <a:off x="1150" y="1926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12" name="Line 40"/>
              <p:cNvSpPr>
                <a:spLocks noChangeShapeType="1"/>
              </p:cNvSpPr>
              <p:nvPr/>
            </p:nvSpPr>
            <p:spPr bwMode="auto">
              <a:xfrm flipH="1">
                <a:off x="2574" y="1926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13" name="Rectangle 41"/>
              <p:cNvSpPr>
                <a:spLocks noChangeArrowheads="1"/>
              </p:cNvSpPr>
              <p:nvPr/>
            </p:nvSpPr>
            <p:spPr bwMode="auto">
              <a:xfrm>
                <a:off x="967" y="1881"/>
                <a:ext cx="128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>
                    <a:solidFill>
                      <a:srgbClr val="000000"/>
                    </a:solidFill>
                    <a:latin typeface="Helvetica" pitchFamily="34" charset="0"/>
                  </a:rPr>
                  <a:t>-0.05</a:t>
                </a:r>
                <a:endParaRPr lang="en-US"/>
              </a:p>
            </p:txBody>
          </p:sp>
          <p:sp>
            <p:nvSpPr>
              <p:cNvPr id="28714" name="Line 42"/>
              <p:cNvSpPr>
                <a:spLocks noChangeShapeType="1"/>
              </p:cNvSpPr>
              <p:nvPr/>
            </p:nvSpPr>
            <p:spPr bwMode="auto">
              <a:xfrm>
                <a:off x="1150" y="1743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15" name="Line 43"/>
              <p:cNvSpPr>
                <a:spLocks noChangeShapeType="1"/>
              </p:cNvSpPr>
              <p:nvPr/>
            </p:nvSpPr>
            <p:spPr bwMode="auto">
              <a:xfrm flipH="1">
                <a:off x="2574" y="1743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16" name="Rectangle 44"/>
              <p:cNvSpPr>
                <a:spLocks noChangeArrowheads="1"/>
              </p:cNvSpPr>
              <p:nvPr/>
            </p:nvSpPr>
            <p:spPr bwMode="auto">
              <a:xfrm>
                <a:off x="1089" y="1698"/>
                <a:ext cx="31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>
                    <a:solidFill>
                      <a:srgbClr val="000000"/>
                    </a:solidFill>
                    <a:latin typeface="Helvetica" pitchFamily="34" charset="0"/>
                  </a:rPr>
                  <a:t>0</a:t>
                </a:r>
                <a:endParaRPr lang="en-US"/>
              </a:p>
            </p:txBody>
          </p:sp>
          <p:sp>
            <p:nvSpPr>
              <p:cNvPr id="28717" name="Line 45"/>
              <p:cNvSpPr>
                <a:spLocks noChangeShapeType="1"/>
              </p:cNvSpPr>
              <p:nvPr/>
            </p:nvSpPr>
            <p:spPr bwMode="auto">
              <a:xfrm>
                <a:off x="1150" y="1560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18" name="Line 46"/>
              <p:cNvSpPr>
                <a:spLocks noChangeShapeType="1"/>
              </p:cNvSpPr>
              <p:nvPr/>
            </p:nvSpPr>
            <p:spPr bwMode="auto">
              <a:xfrm flipH="1">
                <a:off x="2574" y="1560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19" name="Rectangle 47"/>
              <p:cNvSpPr>
                <a:spLocks noChangeArrowheads="1"/>
              </p:cNvSpPr>
              <p:nvPr/>
            </p:nvSpPr>
            <p:spPr bwMode="auto">
              <a:xfrm>
                <a:off x="990" y="1515"/>
                <a:ext cx="109" cy="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>
                    <a:solidFill>
                      <a:srgbClr val="000000"/>
                    </a:solidFill>
                    <a:latin typeface="Helvetica" pitchFamily="34" charset="0"/>
                  </a:rPr>
                  <a:t>0.05</a:t>
                </a:r>
                <a:endParaRPr lang="en-US"/>
              </a:p>
            </p:txBody>
          </p:sp>
          <p:sp>
            <p:nvSpPr>
              <p:cNvPr id="28720" name="Line 48"/>
              <p:cNvSpPr>
                <a:spLocks noChangeShapeType="1"/>
              </p:cNvSpPr>
              <p:nvPr/>
            </p:nvSpPr>
            <p:spPr bwMode="auto">
              <a:xfrm>
                <a:off x="1150" y="1382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21" name="Line 49"/>
              <p:cNvSpPr>
                <a:spLocks noChangeShapeType="1"/>
              </p:cNvSpPr>
              <p:nvPr/>
            </p:nvSpPr>
            <p:spPr bwMode="auto">
              <a:xfrm flipH="1">
                <a:off x="2574" y="1382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22" name="Rectangle 50"/>
              <p:cNvSpPr>
                <a:spLocks noChangeArrowheads="1"/>
              </p:cNvSpPr>
              <p:nvPr/>
            </p:nvSpPr>
            <p:spPr bwMode="auto">
              <a:xfrm>
                <a:off x="1029" y="1338"/>
                <a:ext cx="78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>
                    <a:solidFill>
                      <a:srgbClr val="000000"/>
                    </a:solidFill>
                    <a:latin typeface="Helvetica" pitchFamily="34" charset="0"/>
                  </a:rPr>
                  <a:t>0.1</a:t>
                </a:r>
                <a:endParaRPr lang="en-US"/>
              </a:p>
            </p:txBody>
          </p:sp>
          <p:sp>
            <p:nvSpPr>
              <p:cNvPr id="28723" name="Line 51"/>
              <p:cNvSpPr>
                <a:spLocks noChangeShapeType="1"/>
              </p:cNvSpPr>
              <p:nvPr/>
            </p:nvSpPr>
            <p:spPr bwMode="auto">
              <a:xfrm>
                <a:off x="1150" y="1199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24" name="Line 52"/>
              <p:cNvSpPr>
                <a:spLocks noChangeShapeType="1"/>
              </p:cNvSpPr>
              <p:nvPr/>
            </p:nvSpPr>
            <p:spPr bwMode="auto">
              <a:xfrm flipH="1">
                <a:off x="2574" y="1199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25" name="Rectangle 53"/>
              <p:cNvSpPr>
                <a:spLocks noChangeArrowheads="1"/>
              </p:cNvSpPr>
              <p:nvPr/>
            </p:nvSpPr>
            <p:spPr bwMode="auto">
              <a:xfrm>
                <a:off x="990" y="1154"/>
                <a:ext cx="10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>
                    <a:solidFill>
                      <a:srgbClr val="000000"/>
                    </a:solidFill>
                    <a:latin typeface="Helvetica" pitchFamily="34" charset="0"/>
                  </a:rPr>
                  <a:t>0.15</a:t>
                </a:r>
                <a:endParaRPr lang="en-US"/>
              </a:p>
            </p:txBody>
          </p:sp>
          <p:sp>
            <p:nvSpPr>
              <p:cNvPr id="28726" name="Line 54"/>
              <p:cNvSpPr>
                <a:spLocks noChangeShapeType="1"/>
              </p:cNvSpPr>
              <p:nvPr/>
            </p:nvSpPr>
            <p:spPr bwMode="auto">
              <a:xfrm>
                <a:off x="1150" y="1016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27" name="Line 55"/>
              <p:cNvSpPr>
                <a:spLocks noChangeShapeType="1"/>
              </p:cNvSpPr>
              <p:nvPr/>
            </p:nvSpPr>
            <p:spPr bwMode="auto">
              <a:xfrm flipH="1">
                <a:off x="2574" y="1016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28" name="Rectangle 56"/>
              <p:cNvSpPr>
                <a:spLocks noChangeArrowheads="1"/>
              </p:cNvSpPr>
              <p:nvPr/>
            </p:nvSpPr>
            <p:spPr bwMode="auto">
              <a:xfrm>
                <a:off x="1029" y="971"/>
                <a:ext cx="78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>
                    <a:solidFill>
                      <a:srgbClr val="000000"/>
                    </a:solidFill>
                    <a:latin typeface="Helvetica" pitchFamily="34" charset="0"/>
                  </a:rPr>
                  <a:t>0.2</a:t>
                </a:r>
                <a:endParaRPr lang="en-US"/>
              </a:p>
            </p:txBody>
          </p:sp>
          <p:sp>
            <p:nvSpPr>
              <p:cNvPr id="28729" name="Line 57"/>
              <p:cNvSpPr>
                <a:spLocks noChangeShapeType="1"/>
              </p:cNvSpPr>
              <p:nvPr/>
            </p:nvSpPr>
            <p:spPr bwMode="auto">
              <a:xfrm>
                <a:off x="1150" y="1016"/>
                <a:ext cx="144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30" name="Freeform 58"/>
              <p:cNvSpPr>
                <a:spLocks/>
              </p:cNvSpPr>
              <p:nvPr/>
            </p:nvSpPr>
            <p:spPr bwMode="auto">
              <a:xfrm>
                <a:off x="1150" y="1016"/>
                <a:ext cx="1441" cy="910"/>
              </a:xfrm>
              <a:custGeom>
                <a:avLst/>
                <a:gdLst>
                  <a:gd name="T0" fmla="*/ 0 w 261"/>
                  <a:gd name="T1" fmla="*/ 910 h 164"/>
                  <a:gd name="T2" fmla="*/ 1441 w 261"/>
                  <a:gd name="T3" fmla="*/ 910 h 164"/>
                  <a:gd name="T4" fmla="*/ 1441 w 261"/>
                  <a:gd name="T5" fmla="*/ 0 h 16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61" h="164">
                    <a:moveTo>
                      <a:pt x="0" y="164"/>
                    </a:moveTo>
                    <a:lnTo>
                      <a:pt x="261" y="164"/>
                    </a:lnTo>
                    <a:lnTo>
                      <a:pt x="261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31" name="Line 59"/>
              <p:cNvSpPr>
                <a:spLocks noChangeShapeType="1"/>
              </p:cNvSpPr>
              <p:nvPr/>
            </p:nvSpPr>
            <p:spPr bwMode="auto">
              <a:xfrm flipV="1">
                <a:off x="1150" y="1016"/>
                <a:ext cx="1" cy="9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32" name="Freeform 60"/>
              <p:cNvSpPr>
                <a:spLocks/>
              </p:cNvSpPr>
              <p:nvPr/>
            </p:nvSpPr>
            <p:spPr bwMode="auto">
              <a:xfrm>
                <a:off x="1150" y="1044"/>
                <a:ext cx="1441" cy="765"/>
              </a:xfrm>
              <a:custGeom>
                <a:avLst/>
                <a:gdLst>
                  <a:gd name="T0" fmla="*/ 28 w 1441"/>
                  <a:gd name="T1" fmla="*/ 699 h 765"/>
                  <a:gd name="T2" fmla="*/ 61 w 1441"/>
                  <a:gd name="T3" fmla="*/ 699 h 765"/>
                  <a:gd name="T4" fmla="*/ 94 w 1441"/>
                  <a:gd name="T5" fmla="*/ 699 h 765"/>
                  <a:gd name="T6" fmla="*/ 127 w 1441"/>
                  <a:gd name="T7" fmla="*/ 699 h 765"/>
                  <a:gd name="T8" fmla="*/ 160 w 1441"/>
                  <a:gd name="T9" fmla="*/ 699 h 765"/>
                  <a:gd name="T10" fmla="*/ 193 w 1441"/>
                  <a:gd name="T11" fmla="*/ 699 h 765"/>
                  <a:gd name="T12" fmla="*/ 210 w 1441"/>
                  <a:gd name="T13" fmla="*/ 588 h 765"/>
                  <a:gd name="T14" fmla="*/ 226 w 1441"/>
                  <a:gd name="T15" fmla="*/ 482 h 765"/>
                  <a:gd name="T16" fmla="*/ 243 w 1441"/>
                  <a:gd name="T17" fmla="*/ 388 h 765"/>
                  <a:gd name="T18" fmla="*/ 265 w 1441"/>
                  <a:gd name="T19" fmla="*/ 310 h 765"/>
                  <a:gd name="T20" fmla="*/ 282 w 1441"/>
                  <a:gd name="T21" fmla="*/ 233 h 765"/>
                  <a:gd name="T22" fmla="*/ 298 w 1441"/>
                  <a:gd name="T23" fmla="*/ 172 h 765"/>
                  <a:gd name="T24" fmla="*/ 315 w 1441"/>
                  <a:gd name="T25" fmla="*/ 116 h 765"/>
                  <a:gd name="T26" fmla="*/ 331 w 1441"/>
                  <a:gd name="T27" fmla="*/ 72 h 765"/>
                  <a:gd name="T28" fmla="*/ 353 w 1441"/>
                  <a:gd name="T29" fmla="*/ 33 h 765"/>
                  <a:gd name="T30" fmla="*/ 381 w 1441"/>
                  <a:gd name="T31" fmla="*/ 5 h 765"/>
                  <a:gd name="T32" fmla="*/ 414 w 1441"/>
                  <a:gd name="T33" fmla="*/ 11 h 765"/>
                  <a:gd name="T34" fmla="*/ 442 w 1441"/>
                  <a:gd name="T35" fmla="*/ 44 h 765"/>
                  <a:gd name="T36" fmla="*/ 464 w 1441"/>
                  <a:gd name="T37" fmla="*/ 77 h 765"/>
                  <a:gd name="T38" fmla="*/ 480 w 1441"/>
                  <a:gd name="T39" fmla="*/ 116 h 765"/>
                  <a:gd name="T40" fmla="*/ 497 w 1441"/>
                  <a:gd name="T41" fmla="*/ 160 h 765"/>
                  <a:gd name="T42" fmla="*/ 513 w 1441"/>
                  <a:gd name="T43" fmla="*/ 205 h 765"/>
                  <a:gd name="T44" fmla="*/ 536 w 1441"/>
                  <a:gd name="T45" fmla="*/ 255 h 765"/>
                  <a:gd name="T46" fmla="*/ 552 w 1441"/>
                  <a:gd name="T47" fmla="*/ 305 h 765"/>
                  <a:gd name="T48" fmla="*/ 569 w 1441"/>
                  <a:gd name="T49" fmla="*/ 355 h 765"/>
                  <a:gd name="T50" fmla="*/ 585 w 1441"/>
                  <a:gd name="T51" fmla="*/ 405 h 765"/>
                  <a:gd name="T52" fmla="*/ 602 w 1441"/>
                  <a:gd name="T53" fmla="*/ 449 h 765"/>
                  <a:gd name="T54" fmla="*/ 618 w 1441"/>
                  <a:gd name="T55" fmla="*/ 499 h 765"/>
                  <a:gd name="T56" fmla="*/ 635 w 1441"/>
                  <a:gd name="T57" fmla="*/ 543 h 765"/>
                  <a:gd name="T58" fmla="*/ 651 w 1441"/>
                  <a:gd name="T59" fmla="*/ 582 h 765"/>
                  <a:gd name="T60" fmla="*/ 674 w 1441"/>
                  <a:gd name="T61" fmla="*/ 621 h 765"/>
                  <a:gd name="T62" fmla="*/ 690 w 1441"/>
                  <a:gd name="T63" fmla="*/ 654 h 765"/>
                  <a:gd name="T64" fmla="*/ 712 w 1441"/>
                  <a:gd name="T65" fmla="*/ 688 h 765"/>
                  <a:gd name="T66" fmla="*/ 740 w 1441"/>
                  <a:gd name="T67" fmla="*/ 721 h 765"/>
                  <a:gd name="T68" fmla="*/ 773 w 1441"/>
                  <a:gd name="T69" fmla="*/ 749 h 765"/>
                  <a:gd name="T70" fmla="*/ 806 w 1441"/>
                  <a:gd name="T71" fmla="*/ 765 h 765"/>
                  <a:gd name="T72" fmla="*/ 839 w 1441"/>
                  <a:gd name="T73" fmla="*/ 765 h 765"/>
                  <a:gd name="T74" fmla="*/ 872 w 1441"/>
                  <a:gd name="T75" fmla="*/ 754 h 765"/>
                  <a:gd name="T76" fmla="*/ 905 w 1441"/>
                  <a:gd name="T77" fmla="*/ 743 h 765"/>
                  <a:gd name="T78" fmla="*/ 938 w 1441"/>
                  <a:gd name="T79" fmla="*/ 726 h 765"/>
                  <a:gd name="T80" fmla="*/ 972 w 1441"/>
                  <a:gd name="T81" fmla="*/ 704 h 765"/>
                  <a:gd name="T82" fmla="*/ 1005 w 1441"/>
                  <a:gd name="T83" fmla="*/ 688 h 765"/>
                  <a:gd name="T84" fmla="*/ 1038 w 1441"/>
                  <a:gd name="T85" fmla="*/ 671 h 765"/>
                  <a:gd name="T86" fmla="*/ 1071 w 1441"/>
                  <a:gd name="T87" fmla="*/ 660 h 765"/>
                  <a:gd name="T88" fmla="*/ 1104 w 1441"/>
                  <a:gd name="T89" fmla="*/ 649 h 765"/>
                  <a:gd name="T90" fmla="*/ 1137 w 1441"/>
                  <a:gd name="T91" fmla="*/ 643 h 765"/>
                  <a:gd name="T92" fmla="*/ 1170 w 1441"/>
                  <a:gd name="T93" fmla="*/ 643 h 765"/>
                  <a:gd name="T94" fmla="*/ 1203 w 1441"/>
                  <a:gd name="T95" fmla="*/ 649 h 765"/>
                  <a:gd name="T96" fmla="*/ 1237 w 1441"/>
                  <a:gd name="T97" fmla="*/ 654 h 765"/>
                  <a:gd name="T98" fmla="*/ 1270 w 1441"/>
                  <a:gd name="T99" fmla="*/ 660 h 765"/>
                  <a:gd name="T100" fmla="*/ 1303 w 1441"/>
                  <a:gd name="T101" fmla="*/ 665 h 765"/>
                  <a:gd name="T102" fmla="*/ 1336 w 1441"/>
                  <a:gd name="T103" fmla="*/ 676 h 765"/>
                  <a:gd name="T104" fmla="*/ 1369 w 1441"/>
                  <a:gd name="T105" fmla="*/ 682 h 765"/>
                  <a:gd name="T106" fmla="*/ 1402 w 1441"/>
                  <a:gd name="T107" fmla="*/ 693 h 765"/>
                  <a:gd name="T108" fmla="*/ 1435 w 1441"/>
                  <a:gd name="T109" fmla="*/ 699 h 76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441" h="765">
                    <a:moveTo>
                      <a:pt x="0" y="699"/>
                    </a:moveTo>
                    <a:lnTo>
                      <a:pt x="6" y="699"/>
                    </a:lnTo>
                    <a:lnTo>
                      <a:pt x="11" y="699"/>
                    </a:lnTo>
                    <a:lnTo>
                      <a:pt x="17" y="699"/>
                    </a:lnTo>
                    <a:lnTo>
                      <a:pt x="22" y="699"/>
                    </a:lnTo>
                    <a:lnTo>
                      <a:pt x="28" y="699"/>
                    </a:lnTo>
                    <a:lnTo>
                      <a:pt x="33" y="699"/>
                    </a:lnTo>
                    <a:lnTo>
                      <a:pt x="39" y="699"/>
                    </a:lnTo>
                    <a:lnTo>
                      <a:pt x="44" y="699"/>
                    </a:lnTo>
                    <a:lnTo>
                      <a:pt x="50" y="699"/>
                    </a:lnTo>
                    <a:lnTo>
                      <a:pt x="55" y="699"/>
                    </a:lnTo>
                    <a:lnTo>
                      <a:pt x="61" y="699"/>
                    </a:lnTo>
                    <a:lnTo>
                      <a:pt x="66" y="699"/>
                    </a:lnTo>
                    <a:lnTo>
                      <a:pt x="72" y="699"/>
                    </a:lnTo>
                    <a:lnTo>
                      <a:pt x="77" y="699"/>
                    </a:lnTo>
                    <a:lnTo>
                      <a:pt x="83" y="699"/>
                    </a:lnTo>
                    <a:lnTo>
                      <a:pt x="88" y="699"/>
                    </a:lnTo>
                    <a:lnTo>
                      <a:pt x="94" y="699"/>
                    </a:lnTo>
                    <a:lnTo>
                      <a:pt x="99" y="699"/>
                    </a:lnTo>
                    <a:lnTo>
                      <a:pt x="105" y="699"/>
                    </a:lnTo>
                    <a:lnTo>
                      <a:pt x="110" y="699"/>
                    </a:lnTo>
                    <a:lnTo>
                      <a:pt x="116" y="699"/>
                    </a:lnTo>
                    <a:lnTo>
                      <a:pt x="122" y="699"/>
                    </a:lnTo>
                    <a:lnTo>
                      <a:pt x="127" y="699"/>
                    </a:lnTo>
                    <a:lnTo>
                      <a:pt x="133" y="699"/>
                    </a:lnTo>
                    <a:lnTo>
                      <a:pt x="138" y="699"/>
                    </a:lnTo>
                    <a:lnTo>
                      <a:pt x="144" y="699"/>
                    </a:lnTo>
                    <a:lnTo>
                      <a:pt x="149" y="699"/>
                    </a:lnTo>
                    <a:lnTo>
                      <a:pt x="155" y="699"/>
                    </a:lnTo>
                    <a:lnTo>
                      <a:pt x="160" y="699"/>
                    </a:lnTo>
                    <a:lnTo>
                      <a:pt x="166" y="699"/>
                    </a:lnTo>
                    <a:lnTo>
                      <a:pt x="171" y="699"/>
                    </a:lnTo>
                    <a:lnTo>
                      <a:pt x="177" y="699"/>
                    </a:lnTo>
                    <a:lnTo>
                      <a:pt x="182" y="699"/>
                    </a:lnTo>
                    <a:lnTo>
                      <a:pt x="188" y="699"/>
                    </a:lnTo>
                    <a:lnTo>
                      <a:pt x="193" y="699"/>
                    </a:lnTo>
                    <a:lnTo>
                      <a:pt x="193" y="682"/>
                    </a:lnTo>
                    <a:lnTo>
                      <a:pt x="199" y="660"/>
                    </a:lnTo>
                    <a:lnTo>
                      <a:pt x="204" y="643"/>
                    </a:lnTo>
                    <a:lnTo>
                      <a:pt x="204" y="621"/>
                    </a:lnTo>
                    <a:lnTo>
                      <a:pt x="210" y="604"/>
                    </a:lnTo>
                    <a:lnTo>
                      <a:pt x="210" y="588"/>
                    </a:lnTo>
                    <a:lnTo>
                      <a:pt x="215" y="566"/>
                    </a:lnTo>
                    <a:lnTo>
                      <a:pt x="215" y="549"/>
                    </a:lnTo>
                    <a:lnTo>
                      <a:pt x="221" y="532"/>
                    </a:lnTo>
                    <a:lnTo>
                      <a:pt x="221" y="516"/>
                    </a:lnTo>
                    <a:lnTo>
                      <a:pt x="226" y="499"/>
                    </a:lnTo>
                    <a:lnTo>
                      <a:pt x="226" y="482"/>
                    </a:lnTo>
                    <a:lnTo>
                      <a:pt x="232" y="466"/>
                    </a:lnTo>
                    <a:lnTo>
                      <a:pt x="232" y="449"/>
                    </a:lnTo>
                    <a:lnTo>
                      <a:pt x="237" y="432"/>
                    </a:lnTo>
                    <a:lnTo>
                      <a:pt x="237" y="421"/>
                    </a:lnTo>
                    <a:lnTo>
                      <a:pt x="243" y="405"/>
                    </a:lnTo>
                    <a:lnTo>
                      <a:pt x="243" y="388"/>
                    </a:lnTo>
                    <a:lnTo>
                      <a:pt x="248" y="377"/>
                    </a:lnTo>
                    <a:lnTo>
                      <a:pt x="248" y="360"/>
                    </a:lnTo>
                    <a:lnTo>
                      <a:pt x="254" y="349"/>
                    </a:lnTo>
                    <a:lnTo>
                      <a:pt x="254" y="332"/>
                    </a:lnTo>
                    <a:lnTo>
                      <a:pt x="260" y="321"/>
                    </a:lnTo>
                    <a:lnTo>
                      <a:pt x="265" y="310"/>
                    </a:lnTo>
                    <a:lnTo>
                      <a:pt x="265" y="294"/>
                    </a:lnTo>
                    <a:lnTo>
                      <a:pt x="271" y="283"/>
                    </a:lnTo>
                    <a:lnTo>
                      <a:pt x="271" y="271"/>
                    </a:lnTo>
                    <a:lnTo>
                      <a:pt x="276" y="260"/>
                    </a:lnTo>
                    <a:lnTo>
                      <a:pt x="276" y="244"/>
                    </a:lnTo>
                    <a:lnTo>
                      <a:pt x="282" y="233"/>
                    </a:lnTo>
                    <a:lnTo>
                      <a:pt x="282" y="221"/>
                    </a:lnTo>
                    <a:lnTo>
                      <a:pt x="287" y="210"/>
                    </a:lnTo>
                    <a:lnTo>
                      <a:pt x="287" y="199"/>
                    </a:lnTo>
                    <a:lnTo>
                      <a:pt x="293" y="188"/>
                    </a:lnTo>
                    <a:lnTo>
                      <a:pt x="293" y="177"/>
                    </a:lnTo>
                    <a:lnTo>
                      <a:pt x="298" y="172"/>
                    </a:lnTo>
                    <a:lnTo>
                      <a:pt x="298" y="160"/>
                    </a:lnTo>
                    <a:lnTo>
                      <a:pt x="304" y="149"/>
                    </a:lnTo>
                    <a:lnTo>
                      <a:pt x="304" y="138"/>
                    </a:lnTo>
                    <a:lnTo>
                      <a:pt x="309" y="133"/>
                    </a:lnTo>
                    <a:lnTo>
                      <a:pt x="309" y="122"/>
                    </a:lnTo>
                    <a:lnTo>
                      <a:pt x="315" y="116"/>
                    </a:lnTo>
                    <a:lnTo>
                      <a:pt x="315" y="105"/>
                    </a:lnTo>
                    <a:lnTo>
                      <a:pt x="320" y="99"/>
                    </a:lnTo>
                    <a:lnTo>
                      <a:pt x="320" y="88"/>
                    </a:lnTo>
                    <a:lnTo>
                      <a:pt x="326" y="83"/>
                    </a:lnTo>
                    <a:lnTo>
                      <a:pt x="331" y="77"/>
                    </a:lnTo>
                    <a:lnTo>
                      <a:pt x="331" y="72"/>
                    </a:lnTo>
                    <a:lnTo>
                      <a:pt x="337" y="61"/>
                    </a:lnTo>
                    <a:lnTo>
                      <a:pt x="337" y="55"/>
                    </a:lnTo>
                    <a:lnTo>
                      <a:pt x="342" y="49"/>
                    </a:lnTo>
                    <a:lnTo>
                      <a:pt x="342" y="44"/>
                    </a:lnTo>
                    <a:lnTo>
                      <a:pt x="348" y="38"/>
                    </a:lnTo>
                    <a:lnTo>
                      <a:pt x="353" y="33"/>
                    </a:lnTo>
                    <a:lnTo>
                      <a:pt x="353" y="27"/>
                    </a:lnTo>
                    <a:lnTo>
                      <a:pt x="359" y="22"/>
                    </a:lnTo>
                    <a:lnTo>
                      <a:pt x="364" y="16"/>
                    </a:lnTo>
                    <a:lnTo>
                      <a:pt x="370" y="11"/>
                    </a:lnTo>
                    <a:lnTo>
                      <a:pt x="375" y="5"/>
                    </a:lnTo>
                    <a:lnTo>
                      <a:pt x="381" y="5"/>
                    </a:lnTo>
                    <a:lnTo>
                      <a:pt x="386" y="5"/>
                    </a:lnTo>
                    <a:lnTo>
                      <a:pt x="392" y="0"/>
                    </a:lnTo>
                    <a:lnTo>
                      <a:pt x="398" y="5"/>
                    </a:lnTo>
                    <a:lnTo>
                      <a:pt x="403" y="5"/>
                    </a:lnTo>
                    <a:lnTo>
                      <a:pt x="409" y="5"/>
                    </a:lnTo>
                    <a:lnTo>
                      <a:pt x="414" y="11"/>
                    </a:lnTo>
                    <a:lnTo>
                      <a:pt x="420" y="16"/>
                    </a:lnTo>
                    <a:lnTo>
                      <a:pt x="425" y="22"/>
                    </a:lnTo>
                    <a:lnTo>
                      <a:pt x="431" y="27"/>
                    </a:lnTo>
                    <a:lnTo>
                      <a:pt x="436" y="33"/>
                    </a:lnTo>
                    <a:lnTo>
                      <a:pt x="442" y="38"/>
                    </a:lnTo>
                    <a:lnTo>
                      <a:pt x="442" y="44"/>
                    </a:lnTo>
                    <a:lnTo>
                      <a:pt x="447" y="49"/>
                    </a:lnTo>
                    <a:lnTo>
                      <a:pt x="453" y="55"/>
                    </a:lnTo>
                    <a:lnTo>
                      <a:pt x="453" y="61"/>
                    </a:lnTo>
                    <a:lnTo>
                      <a:pt x="458" y="66"/>
                    </a:lnTo>
                    <a:lnTo>
                      <a:pt x="464" y="72"/>
                    </a:lnTo>
                    <a:lnTo>
                      <a:pt x="464" y="77"/>
                    </a:lnTo>
                    <a:lnTo>
                      <a:pt x="469" y="83"/>
                    </a:lnTo>
                    <a:lnTo>
                      <a:pt x="469" y="88"/>
                    </a:lnTo>
                    <a:lnTo>
                      <a:pt x="475" y="99"/>
                    </a:lnTo>
                    <a:lnTo>
                      <a:pt x="475" y="105"/>
                    </a:lnTo>
                    <a:lnTo>
                      <a:pt x="480" y="110"/>
                    </a:lnTo>
                    <a:lnTo>
                      <a:pt x="480" y="116"/>
                    </a:lnTo>
                    <a:lnTo>
                      <a:pt x="486" y="122"/>
                    </a:lnTo>
                    <a:lnTo>
                      <a:pt x="486" y="127"/>
                    </a:lnTo>
                    <a:lnTo>
                      <a:pt x="491" y="138"/>
                    </a:lnTo>
                    <a:lnTo>
                      <a:pt x="491" y="144"/>
                    </a:lnTo>
                    <a:lnTo>
                      <a:pt x="497" y="149"/>
                    </a:lnTo>
                    <a:lnTo>
                      <a:pt x="497" y="160"/>
                    </a:lnTo>
                    <a:lnTo>
                      <a:pt x="502" y="166"/>
                    </a:lnTo>
                    <a:lnTo>
                      <a:pt x="502" y="172"/>
                    </a:lnTo>
                    <a:lnTo>
                      <a:pt x="508" y="183"/>
                    </a:lnTo>
                    <a:lnTo>
                      <a:pt x="508" y="188"/>
                    </a:lnTo>
                    <a:lnTo>
                      <a:pt x="513" y="194"/>
                    </a:lnTo>
                    <a:lnTo>
                      <a:pt x="513" y="205"/>
                    </a:lnTo>
                    <a:lnTo>
                      <a:pt x="519" y="210"/>
                    </a:lnTo>
                    <a:lnTo>
                      <a:pt x="519" y="221"/>
                    </a:lnTo>
                    <a:lnTo>
                      <a:pt x="524" y="227"/>
                    </a:lnTo>
                    <a:lnTo>
                      <a:pt x="530" y="238"/>
                    </a:lnTo>
                    <a:lnTo>
                      <a:pt x="530" y="244"/>
                    </a:lnTo>
                    <a:lnTo>
                      <a:pt x="536" y="255"/>
                    </a:lnTo>
                    <a:lnTo>
                      <a:pt x="536" y="260"/>
                    </a:lnTo>
                    <a:lnTo>
                      <a:pt x="541" y="271"/>
                    </a:lnTo>
                    <a:lnTo>
                      <a:pt x="541" y="277"/>
                    </a:lnTo>
                    <a:lnTo>
                      <a:pt x="547" y="288"/>
                    </a:lnTo>
                    <a:lnTo>
                      <a:pt x="547" y="294"/>
                    </a:lnTo>
                    <a:lnTo>
                      <a:pt x="552" y="305"/>
                    </a:lnTo>
                    <a:lnTo>
                      <a:pt x="552" y="310"/>
                    </a:lnTo>
                    <a:lnTo>
                      <a:pt x="558" y="321"/>
                    </a:lnTo>
                    <a:lnTo>
                      <a:pt x="558" y="327"/>
                    </a:lnTo>
                    <a:lnTo>
                      <a:pt x="563" y="338"/>
                    </a:lnTo>
                    <a:lnTo>
                      <a:pt x="563" y="344"/>
                    </a:lnTo>
                    <a:lnTo>
                      <a:pt x="569" y="355"/>
                    </a:lnTo>
                    <a:lnTo>
                      <a:pt x="569" y="360"/>
                    </a:lnTo>
                    <a:lnTo>
                      <a:pt x="574" y="371"/>
                    </a:lnTo>
                    <a:lnTo>
                      <a:pt x="574" y="377"/>
                    </a:lnTo>
                    <a:lnTo>
                      <a:pt x="580" y="388"/>
                    </a:lnTo>
                    <a:lnTo>
                      <a:pt x="580" y="393"/>
                    </a:lnTo>
                    <a:lnTo>
                      <a:pt x="585" y="405"/>
                    </a:lnTo>
                    <a:lnTo>
                      <a:pt x="585" y="410"/>
                    </a:lnTo>
                    <a:lnTo>
                      <a:pt x="591" y="421"/>
                    </a:lnTo>
                    <a:lnTo>
                      <a:pt x="596" y="427"/>
                    </a:lnTo>
                    <a:lnTo>
                      <a:pt x="596" y="438"/>
                    </a:lnTo>
                    <a:lnTo>
                      <a:pt x="602" y="443"/>
                    </a:lnTo>
                    <a:lnTo>
                      <a:pt x="602" y="449"/>
                    </a:lnTo>
                    <a:lnTo>
                      <a:pt x="607" y="460"/>
                    </a:lnTo>
                    <a:lnTo>
                      <a:pt x="607" y="466"/>
                    </a:lnTo>
                    <a:lnTo>
                      <a:pt x="613" y="477"/>
                    </a:lnTo>
                    <a:lnTo>
                      <a:pt x="613" y="482"/>
                    </a:lnTo>
                    <a:lnTo>
                      <a:pt x="618" y="488"/>
                    </a:lnTo>
                    <a:lnTo>
                      <a:pt x="618" y="499"/>
                    </a:lnTo>
                    <a:lnTo>
                      <a:pt x="624" y="504"/>
                    </a:lnTo>
                    <a:lnTo>
                      <a:pt x="624" y="510"/>
                    </a:lnTo>
                    <a:lnTo>
                      <a:pt x="629" y="521"/>
                    </a:lnTo>
                    <a:lnTo>
                      <a:pt x="629" y="527"/>
                    </a:lnTo>
                    <a:lnTo>
                      <a:pt x="635" y="532"/>
                    </a:lnTo>
                    <a:lnTo>
                      <a:pt x="635" y="543"/>
                    </a:lnTo>
                    <a:lnTo>
                      <a:pt x="640" y="549"/>
                    </a:lnTo>
                    <a:lnTo>
                      <a:pt x="640" y="554"/>
                    </a:lnTo>
                    <a:lnTo>
                      <a:pt x="646" y="560"/>
                    </a:lnTo>
                    <a:lnTo>
                      <a:pt x="646" y="571"/>
                    </a:lnTo>
                    <a:lnTo>
                      <a:pt x="651" y="577"/>
                    </a:lnTo>
                    <a:lnTo>
                      <a:pt x="651" y="582"/>
                    </a:lnTo>
                    <a:lnTo>
                      <a:pt x="657" y="588"/>
                    </a:lnTo>
                    <a:lnTo>
                      <a:pt x="662" y="593"/>
                    </a:lnTo>
                    <a:lnTo>
                      <a:pt x="662" y="599"/>
                    </a:lnTo>
                    <a:lnTo>
                      <a:pt x="668" y="604"/>
                    </a:lnTo>
                    <a:lnTo>
                      <a:pt x="668" y="610"/>
                    </a:lnTo>
                    <a:lnTo>
                      <a:pt x="674" y="621"/>
                    </a:lnTo>
                    <a:lnTo>
                      <a:pt x="674" y="627"/>
                    </a:lnTo>
                    <a:lnTo>
                      <a:pt x="679" y="632"/>
                    </a:lnTo>
                    <a:lnTo>
                      <a:pt x="679" y="638"/>
                    </a:lnTo>
                    <a:lnTo>
                      <a:pt x="685" y="643"/>
                    </a:lnTo>
                    <a:lnTo>
                      <a:pt x="690" y="649"/>
                    </a:lnTo>
                    <a:lnTo>
                      <a:pt x="690" y="654"/>
                    </a:lnTo>
                    <a:lnTo>
                      <a:pt x="696" y="660"/>
                    </a:lnTo>
                    <a:lnTo>
                      <a:pt x="696" y="665"/>
                    </a:lnTo>
                    <a:lnTo>
                      <a:pt x="701" y="671"/>
                    </a:lnTo>
                    <a:lnTo>
                      <a:pt x="701" y="676"/>
                    </a:lnTo>
                    <a:lnTo>
                      <a:pt x="707" y="682"/>
                    </a:lnTo>
                    <a:lnTo>
                      <a:pt x="712" y="688"/>
                    </a:lnTo>
                    <a:lnTo>
                      <a:pt x="712" y="693"/>
                    </a:lnTo>
                    <a:lnTo>
                      <a:pt x="718" y="699"/>
                    </a:lnTo>
                    <a:lnTo>
                      <a:pt x="723" y="704"/>
                    </a:lnTo>
                    <a:lnTo>
                      <a:pt x="729" y="710"/>
                    </a:lnTo>
                    <a:lnTo>
                      <a:pt x="734" y="715"/>
                    </a:lnTo>
                    <a:lnTo>
                      <a:pt x="740" y="721"/>
                    </a:lnTo>
                    <a:lnTo>
                      <a:pt x="745" y="726"/>
                    </a:lnTo>
                    <a:lnTo>
                      <a:pt x="751" y="732"/>
                    </a:lnTo>
                    <a:lnTo>
                      <a:pt x="756" y="738"/>
                    </a:lnTo>
                    <a:lnTo>
                      <a:pt x="762" y="743"/>
                    </a:lnTo>
                    <a:lnTo>
                      <a:pt x="767" y="749"/>
                    </a:lnTo>
                    <a:lnTo>
                      <a:pt x="773" y="749"/>
                    </a:lnTo>
                    <a:lnTo>
                      <a:pt x="778" y="754"/>
                    </a:lnTo>
                    <a:lnTo>
                      <a:pt x="784" y="754"/>
                    </a:lnTo>
                    <a:lnTo>
                      <a:pt x="789" y="760"/>
                    </a:lnTo>
                    <a:lnTo>
                      <a:pt x="795" y="760"/>
                    </a:lnTo>
                    <a:lnTo>
                      <a:pt x="800" y="760"/>
                    </a:lnTo>
                    <a:lnTo>
                      <a:pt x="806" y="765"/>
                    </a:lnTo>
                    <a:lnTo>
                      <a:pt x="812" y="765"/>
                    </a:lnTo>
                    <a:lnTo>
                      <a:pt x="817" y="765"/>
                    </a:lnTo>
                    <a:lnTo>
                      <a:pt x="823" y="765"/>
                    </a:lnTo>
                    <a:lnTo>
                      <a:pt x="828" y="765"/>
                    </a:lnTo>
                    <a:lnTo>
                      <a:pt x="834" y="765"/>
                    </a:lnTo>
                    <a:lnTo>
                      <a:pt x="839" y="765"/>
                    </a:lnTo>
                    <a:lnTo>
                      <a:pt x="845" y="765"/>
                    </a:lnTo>
                    <a:lnTo>
                      <a:pt x="850" y="765"/>
                    </a:lnTo>
                    <a:lnTo>
                      <a:pt x="856" y="760"/>
                    </a:lnTo>
                    <a:lnTo>
                      <a:pt x="861" y="760"/>
                    </a:lnTo>
                    <a:lnTo>
                      <a:pt x="867" y="760"/>
                    </a:lnTo>
                    <a:lnTo>
                      <a:pt x="872" y="754"/>
                    </a:lnTo>
                    <a:lnTo>
                      <a:pt x="878" y="754"/>
                    </a:lnTo>
                    <a:lnTo>
                      <a:pt x="883" y="754"/>
                    </a:lnTo>
                    <a:lnTo>
                      <a:pt x="889" y="749"/>
                    </a:lnTo>
                    <a:lnTo>
                      <a:pt x="894" y="749"/>
                    </a:lnTo>
                    <a:lnTo>
                      <a:pt x="900" y="743"/>
                    </a:lnTo>
                    <a:lnTo>
                      <a:pt x="905" y="743"/>
                    </a:lnTo>
                    <a:lnTo>
                      <a:pt x="911" y="738"/>
                    </a:lnTo>
                    <a:lnTo>
                      <a:pt x="916" y="738"/>
                    </a:lnTo>
                    <a:lnTo>
                      <a:pt x="922" y="732"/>
                    </a:lnTo>
                    <a:lnTo>
                      <a:pt x="927" y="732"/>
                    </a:lnTo>
                    <a:lnTo>
                      <a:pt x="933" y="726"/>
                    </a:lnTo>
                    <a:lnTo>
                      <a:pt x="938" y="726"/>
                    </a:lnTo>
                    <a:lnTo>
                      <a:pt x="944" y="721"/>
                    </a:lnTo>
                    <a:lnTo>
                      <a:pt x="950" y="721"/>
                    </a:lnTo>
                    <a:lnTo>
                      <a:pt x="955" y="715"/>
                    </a:lnTo>
                    <a:lnTo>
                      <a:pt x="961" y="710"/>
                    </a:lnTo>
                    <a:lnTo>
                      <a:pt x="966" y="710"/>
                    </a:lnTo>
                    <a:lnTo>
                      <a:pt x="972" y="704"/>
                    </a:lnTo>
                    <a:lnTo>
                      <a:pt x="977" y="704"/>
                    </a:lnTo>
                    <a:lnTo>
                      <a:pt x="983" y="699"/>
                    </a:lnTo>
                    <a:lnTo>
                      <a:pt x="988" y="699"/>
                    </a:lnTo>
                    <a:lnTo>
                      <a:pt x="994" y="693"/>
                    </a:lnTo>
                    <a:lnTo>
                      <a:pt x="999" y="693"/>
                    </a:lnTo>
                    <a:lnTo>
                      <a:pt x="1005" y="688"/>
                    </a:lnTo>
                    <a:lnTo>
                      <a:pt x="1010" y="688"/>
                    </a:lnTo>
                    <a:lnTo>
                      <a:pt x="1016" y="682"/>
                    </a:lnTo>
                    <a:lnTo>
                      <a:pt x="1021" y="676"/>
                    </a:lnTo>
                    <a:lnTo>
                      <a:pt x="1027" y="676"/>
                    </a:lnTo>
                    <a:lnTo>
                      <a:pt x="1032" y="676"/>
                    </a:lnTo>
                    <a:lnTo>
                      <a:pt x="1038" y="671"/>
                    </a:lnTo>
                    <a:lnTo>
                      <a:pt x="1043" y="671"/>
                    </a:lnTo>
                    <a:lnTo>
                      <a:pt x="1049" y="665"/>
                    </a:lnTo>
                    <a:lnTo>
                      <a:pt x="1054" y="665"/>
                    </a:lnTo>
                    <a:lnTo>
                      <a:pt x="1060" y="665"/>
                    </a:lnTo>
                    <a:lnTo>
                      <a:pt x="1065" y="660"/>
                    </a:lnTo>
                    <a:lnTo>
                      <a:pt x="1071" y="660"/>
                    </a:lnTo>
                    <a:lnTo>
                      <a:pt x="1076" y="660"/>
                    </a:lnTo>
                    <a:lnTo>
                      <a:pt x="1082" y="654"/>
                    </a:lnTo>
                    <a:lnTo>
                      <a:pt x="1088" y="654"/>
                    </a:lnTo>
                    <a:lnTo>
                      <a:pt x="1093" y="654"/>
                    </a:lnTo>
                    <a:lnTo>
                      <a:pt x="1099" y="649"/>
                    </a:lnTo>
                    <a:lnTo>
                      <a:pt x="1104" y="649"/>
                    </a:lnTo>
                    <a:lnTo>
                      <a:pt x="1110" y="649"/>
                    </a:lnTo>
                    <a:lnTo>
                      <a:pt x="1115" y="649"/>
                    </a:lnTo>
                    <a:lnTo>
                      <a:pt x="1121" y="649"/>
                    </a:lnTo>
                    <a:lnTo>
                      <a:pt x="1126" y="649"/>
                    </a:lnTo>
                    <a:lnTo>
                      <a:pt x="1132" y="649"/>
                    </a:lnTo>
                    <a:lnTo>
                      <a:pt x="1137" y="643"/>
                    </a:lnTo>
                    <a:lnTo>
                      <a:pt x="1143" y="643"/>
                    </a:lnTo>
                    <a:lnTo>
                      <a:pt x="1148" y="643"/>
                    </a:lnTo>
                    <a:lnTo>
                      <a:pt x="1154" y="643"/>
                    </a:lnTo>
                    <a:lnTo>
                      <a:pt x="1159" y="643"/>
                    </a:lnTo>
                    <a:lnTo>
                      <a:pt x="1165" y="643"/>
                    </a:lnTo>
                    <a:lnTo>
                      <a:pt x="1170" y="643"/>
                    </a:lnTo>
                    <a:lnTo>
                      <a:pt x="1176" y="643"/>
                    </a:lnTo>
                    <a:lnTo>
                      <a:pt x="1181" y="643"/>
                    </a:lnTo>
                    <a:lnTo>
                      <a:pt x="1187" y="643"/>
                    </a:lnTo>
                    <a:lnTo>
                      <a:pt x="1192" y="649"/>
                    </a:lnTo>
                    <a:lnTo>
                      <a:pt x="1198" y="649"/>
                    </a:lnTo>
                    <a:lnTo>
                      <a:pt x="1203" y="649"/>
                    </a:lnTo>
                    <a:lnTo>
                      <a:pt x="1209" y="649"/>
                    </a:lnTo>
                    <a:lnTo>
                      <a:pt x="1214" y="649"/>
                    </a:lnTo>
                    <a:lnTo>
                      <a:pt x="1220" y="649"/>
                    </a:lnTo>
                    <a:lnTo>
                      <a:pt x="1226" y="649"/>
                    </a:lnTo>
                    <a:lnTo>
                      <a:pt x="1231" y="654"/>
                    </a:lnTo>
                    <a:lnTo>
                      <a:pt x="1237" y="654"/>
                    </a:lnTo>
                    <a:lnTo>
                      <a:pt x="1242" y="654"/>
                    </a:lnTo>
                    <a:lnTo>
                      <a:pt x="1248" y="654"/>
                    </a:lnTo>
                    <a:lnTo>
                      <a:pt x="1253" y="654"/>
                    </a:lnTo>
                    <a:lnTo>
                      <a:pt x="1259" y="654"/>
                    </a:lnTo>
                    <a:lnTo>
                      <a:pt x="1264" y="660"/>
                    </a:lnTo>
                    <a:lnTo>
                      <a:pt x="1270" y="660"/>
                    </a:lnTo>
                    <a:lnTo>
                      <a:pt x="1275" y="660"/>
                    </a:lnTo>
                    <a:lnTo>
                      <a:pt x="1281" y="660"/>
                    </a:lnTo>
                    <a:lnTo>
                      <a:pt x="1286" y="665"/>
                    </a:lnTo>
                    <a:lnTo>
                      <a:pt x="1292" y="665"/>
                    </a:lnTo>
                    <a:lnTo>
                      <a:pt x="1297" y="665"/>
                    </a:lnTo>
                    <a:lnTo>
                      <a:pt x="1303" y="665"/>
                    </a:lnTo>
                    <a:lnTo>
                      <a:pt x="1308" y="671"/>
                    </a:lnTo>
                    <a:lnTo>
                      <a:pt x="1314" y="671"/>
                    </a:lnTo>
                    <a:lnTo>
                      <a:pt x="1319" y="671"/>
                    </a:lnTo>
                    <a:lnTo>
                      <a:pt x="1325" y="671"/>
                    </a:lnTo>
                    <a:lnTo>
                      <a:pt x="1330" y="676"/>
                    </a:lnTo>
                    <a:lnTo>
                      <a:pt x="1336" y="676"/>
                    </a:lnTo>
                    <a:lnTo>
                      <a:pt x="1341" y="676"/>
                    </a:lnTo>
                    <a:lnTo>
                      <a:pt x="1347" y="676"/>
                    </a:lnTo>
                    <a:lnTo>
                      <a:pt x="1352" y="682"/>
                    </a:lnTo>
                    <a:lnTo>
                      <a:pt x="1358" y="682"/>
                    </a:lnTo>
                    <a:lnTo>
                      <a:pt x="1364" y="682"/>
                    </a:lnTo>
                    <a:lnTo>
                      <a:pt x="1369" y="682"/>
                    </a:lnTo>
                    <a:lnTo>
                      <a:pt x="1375" y="682"/>
                    </a:lnTo>
                    <a:lnTo>
                      <a:pt x="1380" y="688"/>
                    </a:lnTo>
                    <a:lnTo>
                      <a:pt x="1386" y="688"/>
                    </a:lnTo>
                    <a:lnTo>
                      <a:pt x="1391" y="688"/>
                    </a:lnTo>
                    <a:lnTo>
                      <a:pt x="1397" y="688"/>
                    </a:lnTo>
                    <a:lnTo>
                      <a:pt x="1402" y="693"/>
                    </a:lnTo>
                    <a:lnTo>
                      <a:pt x="1408" y="693"/>
                    </a:lnTo>
                    <a:lnTo>
                      <a:pt x="1413" y="693"/>
                    </a:lnTo>
                    <a:lnTo>
                      <a:pt x="1419" y="693"/>
                    </a:lnTo>
                    <a:lnTo>
                      <a:pt x="1424" y="693"/>
                    </a:lnTo>
                    <a:lnTo>
                      <a:pt x="1430" y="699"/>
                    </a:lnTo>
                    <a:lnTo>
                      <a:pt x="1435" y="699"/>
                    </a:lnTo>
                    <a:lnTo>
                      <a:pt x="1441" y="699"/>
                    </a:lnTo>
                  </a:path>
                </a:pathLst>
              </a:custGeom>
              <a:noFill/>
              <a:ln w="1905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33" name="Freeform 61"/>
              <p:cNvSpPr>
                <a:spLocks/>
              </p:cNvSpPr>
              <p:nvPr/>
            </p:nvSpPr>
            <p:spPr bwMode="auto">
              <a:xfrm>
                <a:off x="1150" y="1743"/>
                <a:ext cx="1441" cy="1"/>
              </a:xfrm>
              <a:custGeom>
                <a:avLst/>
                <a:gdLst>
                  <a:gd name="T0" fmla="*/ 22 w 1441"/>
                  <a:gd name="T1" fmla="*/ 0 h 1"/>
                  <a:gd name="T2" fmla="*/ 50 w 1441"/>
                  <a:gd name="T3" fmla="*/ 0 h 1"/>
                  <a:gd name="T4" fmla="*/ 77 w 1441"/>
                  <a:gd name="T5" fmla="*/ 0 h 1"/>
                  <a:gd name="T6" fmla="*/ 105 w 1441"/>
                  <a:gd name="T7" fmla="*/ 0 h 1"/>
                  <a:gd name="T8" fmla="*/ 133 w 1441"/>
                  <a:gd name="T9" fmla="*/ 0 h 1"/>
                  <a:gd name="T10" fmla="*/ 160 w 1441"/>
                  <a:gd name="T11" fmla="*/ 0 h 1"/>
                  <a:gd name="T12" fmla="*/ 188 w 1441"/>
                  <a:gd name="T13" fmla="*/ 0 h 1"/>
                  <a:gd name="T14" fmla="*/ 215 w 1441"/>
                  <a:gd name="T15" fmla="*/ 0 h 1"/>
                  <a:gd name="T16" fmla="*/ 243 w 1441"/>
                  <a:gd name="T17" fmla="*/ 0 h 1"/>
                  <a:gd name="T18" fmla="*/ 271 w 1441"/>
                  <a:gd name="T19" fmla="*/ 0 h 1"/>
                  <a:gd name="T20" fmla="*/ 298 w 1441"/>
                  <a:gd name="T21" fmla="*/ 0 h 1"/>
                  <a:gd name="T22" fmla="*/ 326 w 1441"/>
                  <a:gd name="T23" fmla="*/ 0 h 1"/>
                  <a:gd name="T24" fmla="*/ 353 w 1441"/>
                  <a:gd name="T25" fmla="*/ 0 h 1"/>
                  <a:gd name="T26" fmla="*/ 381 w 1441"/>
                  <a:gd name="T27" fmla="*/ 0 h 1"/>
                  <a:gd name="T28" fmla="*/ 409 w 1441"/>
                  <a:gd name="T29" fmla="*/ 0 h 1"/>
                  <a:gd name="T30" fmla="*/ 436 w 1441"/>
                  <a:gd name="T31" fmla="*/ 0 h 1"/>
                  <a:gd name="T32" fmla="*/ 464 w 1441"/>
                  <a:gd name="T33" fmla="*/ 0 h 1"/>
                  <a:gd name="T34" fmla="*/ 491 w 1441"/>
                  <a:gd name="T35" fmla="*/ 0 h 1"/>
                  <a:gd name="T36" fmla="*/ 519 w 1441"/>
                  <a:gd name="T37" fmla="*/ 0 h 1"/>
                  <a:gd name="T38" fmla="*/ 547 w 1441"/>
                  <a:gd name="T39" fmla="*/ 0 h 1"/>
                  <a:gd name="T40" fmla="*/ 574 w 1441"/>
                  <a:gd name="T41" fmla="*/ 0 h 1"/>
                  <a:gd name="T42" fmla="*/ 602 w 1441"/>
                  <a:gd name="T43" fmla="*/ 0 h 1"/>
                  <a:gd name="T44" fmla="*/ 629 w 1441"/>
                  <a:gd name="T45" fmla="*/ 0 h 1"/>
                  <a:gd name="T46" fmla="*/ 657 w 1441"/>
                  <a:gd name="T47" fmla="*/ 0 h 1"/>
                  <a:gd name="T48" fmla="*/ 685 w 1441"/>
                  <a:gd name="T49" fmla="*/ 0 h 1"/>
                  <a:gd name="T50" fmla="*/ 712 w 1441"/>
                  <a:gd name="T51" fmla="*/ 0 h 1"/>
                  <a:gd name="T52" fmla="*/ 740 w 1441"/>
                  <a:gd name="T53" fmla="*/ 0 h 1"/>
                  <a:gd name="T54" fmla="*/ 767 w 1441"/>
                  <a:gd name="T55" fmla="*/ 0 h 1"/>
                  <a:gd name="T56" fmla="*/ 795 w 1441"/>
                  <a:gd name="T57" fmla="*/ 0 h 1"/>
                  <a:gd name="T58" fmla="*/ 823 w 1441"/>
                  <a:gd name="T59" fmla="*/ 0 h 1"/>
                  <a:gd name="T60" fmla="*/ 850 w 1441"/>
                  <a:gd name="T61" fmla="*/ 0 h 1"/>
                  <a:gd name="T62" fmla="*/ 878 w 1441"/>
                  <a:gd name="T63" fmla="*/ 0 h 1"/>
                  <a:gd name="T64" fmla="*/ 905 w 1441"/>
                  <a:gd name="T65" fmla="*/ 0 h 1"/>
                  <a:gd name="T66" fmla="*/ 933 w 1441"/>
                  <a:gd name="T67" fmla="*/ 0 h 1"/>
                  <a:gd name="T68" fmla="*/ 961 w 1441"/>
                  <a:gd name="T69" fmla="*/ 0 h 1"/>
                  <a:gd name="T70" fmla="*/ 988 w 1441"/>
                  <a:gd name="T71" fmla="*/ 0 h 1"/>
                  <a:gd name="T72" fmla="*/ 1016 w 1441"/>
                  <a:gd name="T73" fmla="*/ 0 h 1"/>
                  <a:gd name="T74" fmla="*/ 1043 w 1441"/>
                  <a:gd name="T75" fmla="*/ 0 h 1"/>
                  <a:gd name="T76" fmla="*/ 1071 w 1441"/>
                  <a:gd name="T77" fmla="*/ 0 h 1"/>
                  <a:gd name="T78" fmla="*/ 1099 w 1441"/>
                  <a:gd name="T79" fmla="*/ 0 h 1"/>
                  <a:gd name="T80" fmla="*/ 1126 w 1441"/>
                  <a:gd name="T81" fmla="*/ 0 h 1"/>
                  <a:gd name="T82" fmla="*/ 1154 w 1441"/>
                  <a:gd name="T83" fmla="*/ 0 h 1"/>
                  <a:gd name="T84" fmla="*/ 1181 w 1441"/>
                  <a:gd name="T85" fmla="*/ 0 h 1"/>
                  <a:gd name="T86" fmla="*/ 1209 w 1441"/>
                  <a:gd name="T87" fmla="*/ 0 h 1"/>
                  <a:gd name="T88" fmla="*/ 1237 w 1441"/>
                  <a:gd name="T89" fmla="*/ 0 h 1"/>
                  <a:gd name="T90" fmla="*/ 1264 w 1441"/>
                  <a:gd name="T91" fmla="*/ 0 h 1"/>
                  <a:gd name="T92" fmla="*/ 1292 w 1441"/>
                  <a:gd name="T93" fmla="*/ 0 h 1"/>
                  <a:gd name="T94" fmla="*/ 1319 w 1441"/>
                  <a:gd name="T95" fmla="*/ 0 h 1"/>
                  <a:gd name="T96" fmla="*/ 1347 w 1441"/>
                  <a:gd name="T97" fmla="*/ 0 h 1"/>
                  <a:gd name="T98" fmla="*/ 1375 w 1441"/>
                  <a:gd name="T99" fmla="*/ 0 h 1"/>
                  <a:gd name="T100" fmla="*/ 1402 w 1441"/>
                  <a:gd name="T101" fmla="*/ 0 h 1"/>
                  <a:gd name="T102" fmla="*/ 1430 w 1441"/>
                  <a:gd name="T103" fmla="*/ 0 h 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441" h="1">
                    <a:moveTo>
                      <a:pt x="0" y="0"/>
                    </a:moveTo>
                    <a:lnTo>
                      <a:pt x="6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2" y="0"/>
                    </a:lnTo>
                    <a:lnTo>
                      <a:pt x="28" y="0"/>
                    </a:lnTo>
                    <a:lnTo>
                      <a:pt x="33" y="0"/>
                    </a:lnTo>
                    <a:lnTo>
                      <a:pt x="39" y="0"/>
                    </a:lnTo>
                    <a:lnTo>
                      <a:pt x="44" y="0"/>
                    </a:lnTo>
                    <a:lnTo>
                      <a:pt x="50" y="0"/>
                    </a:lnTo>
                    <a:lnTo>
                      <a:pt x="55" y="0"/>
                    </a:lnTo>
                    <a:lnTo>
                      <a:pt x="61" y="0"/>
                    </a:lnTo>
                    <a:lnTo>
                      <a:pt x="66" y="0"/>
                    </a:lnTo>
                    <a:lnTo>
                      <a:pt x="72" y="0"/>
                    </a:lnTo>
                    <a:lnTo>
                      <a:pt x="77" y="0"/>
                    </a:lnTo>
                    <a:lnTo>
                      <a:pt x="83" y="0"/>
                    </a:lnTo>
                    <a:lnTo>
                      <a:pt x="88" y="0"/>
                    </a:lnTo>
                    <a:lnTo>
                      <a:pt x="94" y="0"/>
                    </a:lnTo>
                    <a:lnTo>
                      <a:pt x="99" y="0"/>
                    </a:lnTo>
                    <a:lnTo>
                      <a:pt x="105" y="0"/>
                    </a:lnTo>
                    <a:lnTo>
                      <a:pt x="110" y="0"/>
                    </a:lnTo>
                    <a:lnTo>
                      <a:pt x="116" y="0"/>
                    </a:lnTo>
                    <a:lnTo>
                      <a:pt x="122" y="0"/>
                    </a:lnTo>
                    <a:lnTo>
                      <a:pt x="127" y="0"/>
                    </a:lnTo>
                    <a:lnTo>
                      <a:pt x="133" y="0"/>
                    </a:lnTo>
                    <a:lnTo>
                      <a:pt x="138" y="0"/>
                    </a:lnTo>
                    <a:lnTo>
                      <a:pt x="144" y="0"/>
                    </a:lnTo>
                    <a:lnTo>
                      <a:pt x="149" y="0"/>
                    </a:lnTo>
                    <a:lnTo>
                      <a:pt x="155" y="0"/>
                    </a:lnTo>
                    <a:lnTo>
                      <a:pt x="160" y="0"/>
                    </a:lnTo>
                    <a:lnTo>
                      <a:pt x="166" y="0"/>
                    </a:lnTo>
                    <a:lnTo>
                      <a:pt x="171" y="0"/>
                    </a:lnTo>
                    <a:lnTo>
                      <a:pt x="177" y="0"/>
                    </a:lnTo>
                    <a:lnTo>
                      <a:pt x="182" y="0"/>
                    </a:lnTo>
                    <a:lnTo>
                      <a:pt x="188" y="0"/>
                    </a:lnTo>
                    <a:lnTo>
                      <a:pt x="193" y="0"/>
                    </a:lnTo>
                    <a:lnTo>
                      <a:pt x="199" y="0"/>
                    </a:lnTo>
                    <a:lnTo>
                      <a:pt x="204" y="0"/>
                    </a:lnTo>
                    <a:lnTo>
                      <a:pt x="210" y="0"/>
                    </a:lnTo>
                    <a:lnTo>
                      <a:pt x="215" y="0"/>
                    </a:lnTo>
                    <a:lnTo>
                      <a:pt x="221" y="0"/>
                    </a:lnTo>
                    <a:lnTo>
                      <a:pt x="226" y="0"/>
                    </a:lnTo>
                    <a:lnTo>
                      <a:pt x="232" y="0"/>
                    </a:lnTo>
                    <a:lnTo>
                      <a:pt x="237" y="0"/>
                    </a:lnTo>
                    <a:lnTo>
                      <a:pt x="243" y="0"/>
                    </a:lnTo>
                    <a:lnTo>
                      <a:pt x="248" y="0"/>
                    </a:lnTo>
                    <a:lnTo>
                      <a:pt x="254" y="0"/>
                    </a:lnTo>
                    <a:lnTo>
                      <a:pt x="260" y="0"/>
                    </a:lnTo>
                    <a:lnTo>
                      <a:pt x="265" y="0"/>
                    </a:lnTo>
                    <a:lnTo>
                      <a:pt x="271" y="0"/>
                    </a:lnTo>
                    <a:lnTo>
                      <a:pt x="276" y="0"/>
                    </a:lnTo>
                    <a:lnTo>
                      <a:pt x="282" y="0"/>
                    </a:lnTo>
                    <a:lnTo>
                      <a:pt x="287" y="0"/>
                    </a:lnTo>
                    <a:lnTo>
                      <a:pt x="293" y="0"/>
                    </a:lnTo>
                    <a:lnTo>
                      <a:pt x="298" y="0"/>
                    </a:lnTo>
                    <a:lnTo>
                      <a:pt x="304" y="0"/>
                    </a:lnTo>
                    <a:lnTo>
                      <a:pt x="309" y="0"/>
                    </a:lnTo>
                    <a:lnTo>
                      <a:pt x="315" y="0"/>
                    </a:lnTo>
                    <a:lnTo>
                      <a:pt x="320" y="0"/>
                    </a:lnTo>
                    <a:lnTo>
                      <a:pt x="326" y="0"/>
                    </a:lnTo>
                    <a:lnTo>
                      <a:pt x="331" y="0"/>
                    </a:lnTo>
                    <a:lnTo>
                      <a:pt x="337" y="0"/>
                    </a:lnTo>
                    <a:lnTo>
                      <a:pt x="342" y="0"/>
                    </a:lnTo>
                    <a:lnTo>
                      <a:pt x="348" y="0"/>
                    </a:lnTo>
                    <a:lnTo>
                      <a:pt x="353" y="0"/>
                    </a:lnTo>
                    <a:lnTo>
                      <a:pt x="359" y="0"/>
                    </a:lnTo>
                    <a:lnTo>
                      <a:pt x="364" y="0"/>
                    </a:lnTo>
                    <a:lnTo>
                      <a:pt x="370" y="0"/>
                    </a:lnTo>
                    <a:lnTo>
                      <a:pt x="375" y="0"/>
                    </a:lnTo>
                    <a:lnTo>
                      <a:pt x="381" y="0"/>
                    </a:lnTo>
                    <a:lnTo>
                      <a:pt x="386" y="0"/>
                    </a:lnTo>
                    <a:lnTo>
                      <a:pt x="392" y="0"/>
                    </a:lnTo>
                    <a:lnTo>
                      <a:pt x="398" y="0"/>
                    </a:lnTo>
                    <a:lnTo>
                      <a:pt x="403" y="0"/>
                    </a:lnTo>
                    <a:lnTo>
                      <a:pt x="409" y="0"/>
                    </a:lnTo>
                    <a:lnTo>
                      <a:pt x="414" y="0"/>
                    </a:lnTo>
                    <a:lnTo>
                      <a:pt x="420" y="0"/>
                    </a:lnTo>
                    <a:lnTo>
                      <a:pt x="425" y="0"/>
                    </a:lnTo>
                    <a:lnTo>
                      <a:pt x="431" y="0"/>
                    </a:lnTo>
                    <a:lnTo>
                      <a:pt x="436" y="0"/>
                    </a:lnTo>
                    <a:lnTo>
                      <a:pt x="442" y="0"/>
                    </a:lnTo>
                    <a:lnTo>
                      <a:pt x="447" y="0"/>
                    </a:lnTo>
                    <a:lnTo>
                      <a:pt x="453" y="0"/>
                    </a:lnTo>
                    <a:lnTo>
                      <a:pt x="458" y="0"/>
                    </a:lnTo>
                    <a:lnTo>
                      <a:pt x="464" y="0"/>
                    </a:lnTo>
                    <a:lnTo>
                      <a:pt x="469" y="0"/>
                    </a:lnTo>
                    <a:lnTo>
                      <a:pt x="475" y="0"/>
                    </a:lnTo>
                    <a:lnTo>
                      <a:pt x="480" y="0"/>
                    </a:lnTo>
                    <a:lnTo>
                      <a:pt x="486" y="0"/>
                    </a:lnTo>
                    <a:lnTo>
                      <a:pt x="491" y="0"/>
                    </a:lnTo>
                    <a:lnTo>
                      <a:pt x="497" y="0"/>
                    </a:lnTo>
                    <a:lnTo>
                      <a:pt x="502" y="0"/>
                    </a:lnTo>
                    <a:lnTo>
                      <a:pt x="508" y="0"/>
                    </a:lnTo>
                    <a:lnTo>
                      <a:pt x="513" y="0"/>
                    </a:lnTo>
                    <a:lnTo>
                      <a:pt x="519" y="0"/>
                    </a:lnTo>
                    <a:lnTo>
                      <a:pt x="524" y="0"/>
                    </a:lnTo>
                    <a:lnTo>
                      <a:pt x="530" y="0"/>
                    </a:lnTo>
                    <a:lnTo>
                      <a:pt x="536" y="0"/>
                    </a:lnTo>
                    <a:lnTo>
                      <a:pt x="541" y="0"/>
                    </a:lnTo>
                    <a:lnTo>
                      <a:pt x="547" y="0"/>
                    </a:lnTo>
                    <a:lnTo>
                      <a:pt x="552" y="0"/>
                    </a:lnTo>
                    <a:lnTo>
                      <a:pt x="558" y="0"/>
                    </a:lnTo>
                    <a:lnTo>
                      <a:pt x="563" y="0"/>
                    </a:lnTo>
                    <a:lnTo>
                      <a:pt x="569" y="0"/>
                    </a:lnTo>
                    <a:lnTo>
                      <a:pt x="574" y="0"/>
                    </a:lnTo>
                    <a:lnTo>
                      <a:pt x="580" y="0"/>
                    </a:lnTo>
                    <a:lnTo>
                      <a:pt x="585" y="0"/>
                    </a:lnTo>
                    <a:lnTo>
                      <a:pt x="591" y="0"/>
                    </a:lnTo>
                    <a:lnTo>
                      <a:pt x="596" y="0"/>
                    </a:lnTo>
                    <a:lnTo>
                      <a:pt x="602" y="0"/>
                    </a:lnTo>
                    <a:lnTo>
                      <a:pt x="607" y="0"/>
                    </a:lnTo>
                    <a:lnTo>
                      <a:pt x="613" y="0"/>
                    </a:lnTo>
                    <a:lnTo>
                      <a:pt x="618" y="0"/>
                    </a:lnTo>
                    <a:lnTo>
                      <a:pt x="624" y="0"/>
                    </a:lnTo>
                    <a:lnTo>
                      <a:pt x="629" y="0"/>
                    </a:lnTo>
                    <a:lnTo>
                      <a:pt x="635" y="0"/>
                    </a:lnTo>
                    <a:lnTo>
                      <a:pt x="640" y="0"/>
                    </a:lnTo>
                    <a:lnTo>
                      <a:pt x="646" y="0"/>
                    </a:lnTo>
                    <a:lnTo>
                      <a:pt x="651" y="0"/>
                    </a:lnTo>
                    <a:lnTo>
                      <a:pt x="657" y="0"/>
                    </a:lnTo>
                    <a:lnTo>
                      <a:pt x="662" y="0"/>
                    </a:lnTo>
                    <a:lnTo>
                      <a:pt x="668" y="0"/>
                    </a:lnTo>
                    <a:lnTo>
                      <a:pt x="674" y="0"/>
                    </a:lnTo>
                    <a:lnTo>
                      <a:pt x="679" y="0"/>
                    </a:lnTo>
                    <a:lnTo>
                      <a:pt x="685" y="0"/>
                    </a:lnTo>
                    <a:lnTo>
                      <a:pt x="690" y="0"/>
                    </a:lnTo>
                    <a:lnTo>
                      <a:pt x="696" y="0"/>
                    </a:lnTo>
                    <a:lnTo>
                      <a:pt x="701" y="0"/>
                    </a:lnTo>
                    <a:lnTo>
                      <a:pt x="707" y="0"/>
                    </a:lnTo>
                    <a:lnTo>
                      <a:pt x="712" y="0"/>
                    </a:lnTo>
                    <a:lnTo>
                      <a:pt x="718" y="0"/>
                    </a:lnTo>
                    <a:lnTo>
                      <a:pt x="723" y="0"/>
                    </a:lnTo>
                    <a:lnTo>
                      <a:pt x="729" y="0"/>
                    </a:lnTo>
                    <a:lnTo>
                      <a:pt x="734" y="0"/>
                    </a:lnTo>
                    <a:lnTo>
                      <a:pt x="740" y="0"/>
                    </a:lnTo>
                    <a:lnTo>
                      <a:pt x="745" y="0"/>
                    </a:lnTo>
                    <a:lnTo>
                      <a:pt x="751" y="0"/>
                    </a:lnTo>
                    <a:lnTo>
                      <a:pt x="756" y="0"/>
                    </a:lnTo>
                    <a:lnTo>
                      <a:pt x="762" y="0"/>
                    </a:lnTo>
                    <a:lnTo>
                      <a:pt x="767" y="0"/>
                    </a:lnTo>
                    <a:lnTo>
                      <a:pt x="773" y="0"/>
                    </a:lnTo>
                    <a:lnTo>
                      <a:pt x="778" y="0"/>
                    </a:lnTo>
                    <a:lnTo>
                      <a:pt x="784" y="0"/>
                    </a:lnTo>
                    <a:lnTo>
                      <a:pt x="789" y="0"/>
                    </a:lnTo>
                    <a:lnTo>
                      <a:pt x="795" y="0"/>
                    </a:lnTo>
                    <a:lnTo>
                      <a:pt x="800" y="0"/>
                    </a:lnTo>
                    <a:lnTo>
                      <a:pt x="806" y="0"/>
                    </a:lnTo>
                    <a:lnTo>
                      <a:pt x="812" y="0"/>
                    </a:lnTo>
                    <a:lnTo>
                      <a:pt x="817" y="0"/>
                    </a:lnTo>
                    <a:lnTo>
                      <a:pt x="823" y="0"/>
                    </a:lnTo>
                    <a:lnTo>
                      <a:pt x="828" y="0"/>
                    </a:lnTo>
                    <a:lnTo>
                      <a:pt x="834" y="0"/>
                    </a:lnTo>
                    <a:lnTo>
                      <a:pt x="839" y="0"/>
                    </a:lnTo>
                    <a:lnTo>
                      <a:pt x="845" y="0"/>
                    </a:lnTo>
                    <a:lnTo>
                      <a:pt x="850" y="0"/>
                    </a:lnTo>
                    <a:lnTo>
                      <a:pt x="856" y="0"/>
                    </a:lnTo>
                    <a:lnTo>
                      <a:pt x="861" y="0"/>
                    </a:lnTo>
                    <a:lnTo>
                      <a:pt x="867" y="0"/>
                    </a:lnTo>
                    <a:lnTo>
                      <a:pt x="872" y="0"/>
                    </a:lnTo>
                    <a:lnTo>
                      <a:pt x="878" y="0"/>
                    </a:lnTo>
                    <a:lnTo>
                      <a:pt x="883" y="0"/>
                    </a:lnTo>
                    <a:lnTo>
                      <a:pt x="889" y="0"/>
                    </a:lnTo>
                    <a:lnTo>
                      <a:pt x="894" y="0"/>
                    </a:lnTo>
                    <a:lnTo>
                      <a:pt x="900" y="0"/>
                    </a:lnTo>
                    <a:lnTo>
                      <a:pt x="905" y="0"/>
                    </a:lnTo>
                    <a:lnTo>
                      <a:pt x="911" y="0"/>
                    </a:lnTo>
                    <a:lnTo>
                      <a:pt x="916" y="0"/>
                    </a:lnTo>
                    <a:lnTo>
                      <a:pt x="922" y="0"/>
                    </a:lnTo>
                    <a:lnTo>
                      <a:pt x="927" y="0"/>
                    </a:lnTo>
                    <a:lnTo>
                      <a:pt x="933" y="0"/>
                    </a:lnTo>
                    <a:lnTo>
                      <a:pt x="938" y="0"/>
                    </a:lnTo>
                    <a:lnTo>
                      <a:pt x="944" y="0"/>
                    </a:lnTo>
                    <a:lnTo>
                      <a:pt x="950" y="0"/>
                    </a:lnTo>
                    <a:lnTo>
                      <a:pt x="955" y="0"/>
                    </a:lnTo>
                    <a:lnTo>
                      <a:pt x="961" y="0"/>
                    </a:lnTo>
                    <a:lnTo>
                      <a:pt x="966" y="0"/>
                    </a:lnTo>
                    <a:lnTo>
                      <a:pt x="972" y="0"/>
                    </a:lnTo>
                    <a:lnTo>
                      <a:pt x="977" y="0"/>
                    </a:lnTo>
                    <a:lnTo>
                      <a:pt x="983" y="0"/>
                    </a:lnTo>
                    <a:lnTo>
                      <a:pt x="988" y="0"/>
                    </a:lnTo>
                    <a:lnTo>
                      <a:pt x="994" y="0"/>
                    </a:lnTo>
                    <a:lnTo>
                      <a:pt x="999" y="0"/>
                    </a:lnTo>
                    <a:lnTo>
                      <a:pt x="1005" y="0"/>
                    </a:lnTo>
                    <a:lnTo>
                      <a:pt x="1010" y="0"/>
                    </a:lnTo>
                    <a:lnTo>
                      <a:pt x="1016" y="0"/>
                    </a:lnTo>
                    <a:lnTo>
                      <a:pt x="1021" y="0"/>
                    </a:lnTo>
                    <a:lnTo>
                      <a:pt x="1027" y="0"/>
                    </a:lnTo>
                    <a:lnTo>
                      <a:pt x="1032" y="0"/>
                    </a:lnTo>
                    <a:lnTo>
                      <a:pt x="1038" y="0"/>
                    </a:lnTo>
                    <a:lnTo>
                      <a:pt x="1043" y="0"/>
                    </a:lnTo>
                    <a:lnTo>
                      <a:pt x="1049" y="0"/>
                    </a:lnTo>
                    <a:lnTo>
                      <a:pt x="1054" y="0"/>
                    </a:lnTo>
                    <a:lnTo>
                      <a:pt x="1060" y="0"/>
                    </a:lnTo>
                    <a:lnTo>
                      <a:pt x="1065" y="0"/>
                    </a:lnTo>
                    <a:lnTo>
                      <a:pt x="1071" y="0"/>
                    </a:lnTo>
                    <a:lnTo>
                      <a:pt x="1076" y="0"/>
                    </a:lnTo>
                    <a:lnTo>
                      <a:pt x="1082" y="0"/>
                    </a:lnTo>
                    <a:lnTo>
                      <a:pt x="1088" y="0"/>
                    </a:lnTo>
                    <a:lnTo>
                      <a:pt x="1093" y="0"/>
                    </a:lnTo>
                    <a:lnTo>
                      <a:pt x="1099" y="0"/>
                    </a:lnTo>
                    <a:lnTo>
                      <a:pt x="1104" y="0"/>
                    </a:lnTo>
                    <a:lnTo>
                      <a:pt x="1110" y="0"/>
                    </a:lnTo>
                    <a:lnTo>
                      <a:pt x="1115" y="0"/>
                    </a:lnTo>
                    <a:lnTo>
                      <a:pt x="1121" y="0"/>
                    </a:lnTo>
                    <a:lnTo>
                      <a:pt x="1126" y="0"/>
                    </a:lnTo>
                    <a:lnTo>
                      <a:pt x="1132" y="0"/>
                    </a:lnTo>
                    <a:lnTo>
                      <a:pt x="1137" y="0"/>
                    </a:lnTo>
                    <a:lnTo>
                      <a:pt x="1143" y="0"/>
                    </a:lnTo>
                    <a:lnTo>
                      <a:pt x="1148" y="0"/>
                    </a:lnTo>
                    <a:lnTo>
                      <a:pt x="1154" y="0"/>
                    </a:lnTo>
                    <a:lnTo>
                      <a:pt x="1159" y="0"/>
                    </a:lnTo>
                    <a:lnTo>
                      <a:pt x="1165" y="0"/>
                    </a:lnTo>
                    <a:lnTo>
                      <a:pt x="1170" y="0"/>
                    </a:lnTo>
                    <a:lnTo>
                      <a:pt x="1176" y="0"/>
                    </a:lnTo>
                    <a:lnTo>
                      <a:pt x="1181" y="0"/>
                    </a:lnTo>
                    <a:lnTo>
                      <a:pt x="1187" y="0"/>
                    </a:lnTo>
                    <a:lnTo>
                      <a:pt x="1192" y="0"/>
                    </a:lnTo>
                    <a:lnTo>
                      <a:pt x="1198" y="0"/>
                    </a:lnTo>
                    <a:lnTo>
                      <a:pt x="1203" y="0"/>
                    </a:lnTo>
                    <a:lnTo>
                      <a:pt x="1209" y="0"/>
                    </a:lnTo>
                    <a:lnTo>
                      <a:pt x="1214" y="0"/>
                    </a:lnTo>
                    <a:lnTo>
                      <a:pt x="1220" y="0"/>
                    </a:lnTo>
                    <a:lnTo>
                      <a:pt x="1226" y="0"/>
                    </a:lnTo>
                    <a:lnTo>
                      <a:pt x="1231" y="0"/>
                    </a:lnTo>
                    <a:lnTo>
                      <a:pt x="1237" y="0"/>
                    </a:lnTo>
                    <a:lnTo>
                      <a:pt x="1242" y="0"/>
                    </a:lnTo>
                    <a:lnTo>
                      <a:pt x="1248" y="0"/>
                    </a:lnTo>
                    <a:lnTo>
                      <a:pt x="1253" y="0"/>
                    </a:lnTo>
                    <a:lnTo>
                      <a:pt x="1259" y="0"/>
                    </a:lnTo>
                    <a:lnTo>
                      <a:pt x="1264" y="0"/>
                    </a:lnTo>
                    <a:lnTo>
                      <a:pt x="1270" y="0"/>
                    </a:lnTo>
                    <a:lnTo>
                      <a:pt x="1275" y="0"/>
                    </a:lnTo>
                    <a:lnTo>
                      <a:pt x="1281" y="0"/>
                    </a:lnTo>
                    <a:lnTo>
                      <a:pt x="1286" y="0"/>
                    </a:lnTo>
                    <a:lnTo>
                      <a:pt x="1292" y="0"/>
                    </a:lnTo>
                    <a:lnTo>
                      <a:pt x="1297" y="0"/>
                    </a:lnTo>
                    <a:lnTo>
                      <a:pt x="1303" y="0"/>
                    </a:lnTo>
                    <a:lnTo>
                      <a:pt x="1308" y="0"/>
                    </a:lnTo>
                    <a:lnTo>
                      <a:pt x="1314" y="0"/>
                    </a:lnTo>
                    <a:lnTo>
                      <a:pt x="1319" y="0"/>
                    </a:lnTo>
                    <a:lnTo>
                      <a:pt x="1325" y="0"/>
                    </a:lnTo>
                    <a:lnTo>
                      <a:pt x="1330" y="0"/>
                    </a:lnTo>
                    <a:lnTo>
                      <a:pt x="1336" y="0"/>
                    </a:lnTo>
                    <a:lnTo>
                      <a:pt x="1341" y="0"/>
                    </a:lnTo>
                    <a:lnTo>
                      <a:pt x="1347" y="0"/>
                    </a:lnTo>
                    <a:lnTo>
                      <a:pt x="1352" y="0"/>
                    </a:lnTo>
                    <a:lnTo>
                      <a:pt x="1358" y="0"/>
                    </a:lnTo>
                    <a:lnTo>
                      <a:pt x="1364" y="0"/>
                    </a:lnTo>
                    <a:lnTo>
                      <a:pt x="1369" y="0"/>
                    </a:lnTo>
                    <a:lnTo>
                      <a:pt x="1375" y="0"/>
                    </a:lnTo>
                    <a:lnTo>
                      <a:pt x="1380" y="0"/>
                    </a:lnTo>
                    <a:lnTo>
                      <a:pt x="1386" y="0"/>
                    </a:lnTo>
                    <a:lnTo>
                      <a:pt x="1391" y="0"/>
                    </a:lnTo>
                    <a:lnTo>
                      <a:pt x="1397" y="0"/>
                    </a:lnTo>
                    <a:lnTo>
                      <a:pt x="1402" y="0"/>
                    </a:lnTo>
                    <a:lnTo>
                      <a:pt x="1408" y="0"/>
                    </a:lnTo>
                    <a:lnTo>
                      <a:pt x="1413" y="0"/>
                    </a:lnTo>
                    <a:lnTo>
                      <a:pt x="1419" y="0"/>
                    </a:lnTo>
                    <a:lnTo>
                      <a:pt x="1424" y="0"/>
                    </a:lnTo>
                    <a:lnTo>
                      <a:pt x="1430" y="0"/>
                    </a:lnTo>
                    <a:lnTo>
                      <a:pt x="1435" y="0"/>
                    </a:lnTo>
                    <a:lnTo>
                      <a:pt x="1441" y="0"/>
                    </a:ln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34" name="Rectangle 62"/>
              <p:cNvSpPr>
                <a:spLocks noChangeArrowheads="1"/>
              </p:cNvSpPr>
              <p:nvPr/>
            </p:nvSpPr>
            <p:spPr bwMode="auto">
              <a:xfrm>
                <a:off x="1415" y="888"/>
                <a:ext cx="69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>
                    <a:solidFill>
                      <a:srgbClr val="000000"/>
                    </a:solidFill>
                    <a:latin typeface="Helvetica" pitchFamily="34" charset="0"/>
                  </a:rPr>
                  <a:t>IAE = 22.9349 ISE = 3.0248</a:t>
                </a:r>
                <a:endParaRPr lang="en-US"/>
              </a:p>
            </p:txBody>
          </p:sp>
          <p:sp>
            <p:nvSpPr>
              <p:cNvPr id="28735" name="Rectangle 63"/>
              <p:cNvSpPr>
                <a:spLocks noChangeArrowheads="1"/>
              </p:cNvSpPr>
              <p:nvPr/>
            </p:nvSpPr>
            <p:spPr bwMode="auto">
              <a:xfrm rot="-5400000">
                <a:off x="844" y="1465"/>
                <a:ext cx="90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>
                    <a:solidFill>
                      <a:srgbClr val="000000"/>
                    </a:solidFill>
                    <a:latin typeface="Helvetica" pitchFamily="34" charset="0"/>
                  </a:rPr>
                  <a:t>CV1</a:t>
                </a:r>
                <a:endParaRPr lang="en-US"/>
              </a:p>
            </p:txBody>
          </p:sp>
        </p:grpSp>
        <p:sp>
          <p:nvSpPr>
            <p:cNvPr id="28685" name="Line 114"/>
            <p:cNvSpPr>
              <a:spLocks noChangeShapeType="1"/>
            </p:cNvSpPr>
            <p:nvPr/>
          </p:nvSpPr>
          <p:spPr bwMode="auto">
            <a:xfrm>
              <a:off x="576" y="2400"/>
              <a:ext cx="1872" cy="0"/>
            </a:xfrm>
            <a:prstGeom prst="line">
              <a:avLst/>
            </a:prstGeom>
            <a:noFill/>
            <a:ln w="19050">
              <a:solidFill>
                <a:srgbClr val="FF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682" name="Oval 116"/>
          <p:cNvSpPr>
            <a:spLocks noChangeArrowheads="1"/>
          </p:cNvSpPr>
          <p:nvPr/>
        </p:nvSpPr>
        <p:spPr bwMode="auto">
          <a:xfrm>
            <a:off x="2819400" y="3048000"/>
            <a:ext cx="800100" cy="719429"/>
          </a:xfrm>
          <a:prstGeom prst="ellipse">
            <a:avLst/>
          </a:prstGeom>
          <a:solidFill>
            <a:srgbClr val="FFFFCC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r>
              <a:rPr lang="en-US" sz="1800" b="1">
                <a:latin typeface="Arial" charset="0"/>
              </a:rPr>
              <a:t>AC</a:t>
            </a:r>
            <a:endParaRPr lang="en-US" sz="1800"/>
          </a:p>
        </p:txBody>
      </p:sp>
      <p:sp>
        <p:nvSpPr>
          <p:cNvPr id="28683" name="Oval 117"/>
          <p:cNvSpPr>
            <a:spLocks noChangeArrowheads="1"/>
          </p:cNvSpPr>
          <p:nvPr/>
        </p:nvSpPr>
        <p:spPr bwMode="auto">
          <a:xfrm>
            <a:off x="6172200" y="3048000"/>
            <a:ext cx="731838" cy="719429"/>
          </a:xfrm>
          <a:prstGeom prst="ellipse">
            <a:avLst/>
          </a:prstGeom>
          <a:solidFill>
            <a:srgbClr val="FFFFCC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r>
              <a:rPr lang="en-US" sz="1800" b="1">
                <a:latin typeface="Arial" charset="0"/>
              </a:rPr>
              <a:t>AC</a:t>
            </a:r>
            <a:endParaRPr lang="en-US" sz="18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685800" y="1204913"/>
            <a:ext cx="3200400" cy="283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What have we </a:t>
            </a:r>
            <a:r>
              <a:rPr lang="en-US" b="1">
                <a:solidFill>
                  <a:srgbClr val="FF0000"/>
                </a:solidFill>
              </a:rPr>
              <a:t>gained and lost</a:t>
            </a:r>
            <a:r>
              <a:rPr lang="en-US" b="1"/>
              <a:t> using feedforward and feedback?</a:t>
            </a:r>
          </a:p>
          <a:p>
            <a:pPr>
              <a:spcBef>
                <a:spcPct val="50000"/>
              </a:spcBef>
            </a:pPr>
            <a:r>
              <a:rPr lang="en-US" b="1"/>
              <a:t>How does the system respond to the following?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746125" y="4089400"/>
            <a:ext cx="72390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4163" indent="-2841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b="1">
                <a:solidFill>
                  <a:schemeClr val="accent2"/>
                </a:solidFill>
              </a:rPr>
              <a:t>A disturbance in T2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>
                <a:solidFill>
                  <a:schemeClr val="accent2"/>
                </a:solidFill>
              </a:rPr>
              <a:t>A disturbance in heating medium inlet pressure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>
                <a:solidFill>
                  <a:schemeClr val="accent2"/>
                </a:solidFill>
              </a:rPr>
              <a:t>A disturbance inT1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>
                <a:solidFill>
                  <a:schemeClr val="accent2"/>
                </a:solidFill>
              </a:rPr>
              <a:t>A disturbance to feed composition, A2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>
                <a:solidFill>
                  <a:schemeClr val="accent2"/>
                </a:solidFill>
              </a:rPr>
              <a:t>A change to the AC-1 set point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685800" y="3810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15: FEEDFORWARD CONTROL</a:t>
            </a:r>
            <a:endParaRPr lang="en-US" sz="3200"/>
          </a:p>
        </p:txBody>
      </p:sp>
      <p:grpSp>
        <p:nvGrpSpPr>
          <p:cNvPr id="29701" name="Group 80"/>
          <p:cNvGrpSpPr>
            <a:grpSpLocks/>
          </p:cNvGrpSpPr>
          <p:nvPr/>
        </p:nvGrpSpPr>
        <p:grpSpPr bwMode="auto">
          <a:xfrm>
            <a:off x="3770313" y="1208088"/>
            <a:ext cx="5057775" cy="3416300"/>
            <a:chOff x="2375" y="761"/>
            <a:chExt cx="3186" cy="2152"/>
          </a:xfrm>
        </p:grpSpPr>
        <p:grpSp>
          <p:nvGrpSpPr>
            <p:cNvPr id="29707" name="Group 6"/>
            <p:cNvGrpSpPr>
              <a:grpSpLocks/>
            </p:cNvGrpSpPr>
            <p:nvPr/>
          </p:nvGrpSpPr>
          <p:grpSpPr bwMode="auto">
            <a:xfrm>
              <a:off x="4102" y="1863"/>
              <a:ext cx="387" cy="678"/>
              <a:chOff x="2688" y="1782"/>
              <a:chExt cx="816" cy="1662"/>
            </a:xfrm>
          </p:grpSpPr>
          <p:sp>
            <p:nvSpPr>
              <p:cNvPr id="29776" name="Rectangle 7"/>
              <p:cNvSpPr>
                <a:spLocks noChangeArrowheads="1"/>
              </p:cNvSpPr>
              <p:nvPr/>
            </p:nvSpPr>
            <p:spPr bwMode="auto">
              <a:xfrm>
                <a:off x="2688" y="1968"/>
                <a:ext cx="816" cy="129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77" name="Line 8"/>
              <p:cNvSpPr>
                <a:spLocks noChangeShapeType="1"/>
              </p:cNvSpPr>
              <p:nvPr/>
            </p:nvSpPr>
            <p:spPr bwMode="auto">
              <a:xfrm flipH="1">
                <a:off x="2688" y="1968"/>
                <a:ext cx="816" cy="12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78" name="Line 9"/>
              <p:cNvSpPr>
                <a:spLocks noChangeShapeType="1"/>
              </p:cNvSpPr>
              <p:nvPr/>
            </p:nvSpPr>
            <p:spPr bwMode="auto">
              <a:xfrm>
                <a:off x="2688" y="1968"/>
                <a:ext cx="816" cy="12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79" name="AutoShape 10"/>
              <p:cNvSpPr>
                <a:spLocks noChangeArrowheads="1"/>
              </p:cNvSpPr>
              <p:nvPr/>
            </p:nvSpPr>
            <p:spPr bwMode="auto">
              <a:xfrm>
                <a:off x="2688" y="1782"/>
                <a:ext cx="816" cy="336"/>
              </a:xfrm>
              <a:custGeom>
                <a:avLst/>
                <a:gdLst>
                  <a:gd name="T0" fmla="*/ 408 w 21600"/>
                  <a:gd name="T1" fmla="*/ 0 h 21600"/>
                  <a:gd name="T2" fmla="*/ 0 w 21600"/>
                  <a:gd name="T3" fmla="*/ 174 h 21600"/>
                  <a:gd name="T4" fmla="*/ 408 w 21600"/>
                  <a:gd name="T5" fmla="*/ 0 h 21600"/>
                  <a:gd name="T6" fmla="*/ 816 w 21600"/>
                  <a:gd name="T7" fmla="*/ 174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6" y="11185"/>
                    </a:moveTo>
                    <a:cubicBezTo>
                      <a:pt x="2" y="11057"/>
                      <a:pt x="0" y="10928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cubicBezTo>
                      <a:pt x="21600" y="10928"/>
                      <a:pt x="21597" y="11057"/>
                      <a:pt x="21593" y="11185"/>
                    </a:cubicBezTo>
                    <a:cubicBezTo>
                      <a:pt x="21597" y="11057"/>
                      <a:pt x="21600" y="10928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0928"/>
                      <a:pt x="2" y="11057"/>
                      <a:pt x="6" y="1118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80" name="AutoShape 11"/>
              <p:cNvSpPr>
                <a:spLocks noChangeArrowheads="1"/>
              </p:cNvSpPr>
              <p:nvPr/>
            </p:nvSpPr>
            <p:spPr bwMode="auto">
              <a:xfrm flipV="1">
                <a:off x="2688" y="3108"/>
                <a:ext cx="816" cy="336"/>
              </a:xfrm>
              <a:custGeom>
                <a:avLst/>
                <a:gdLst>
                  <a:gd name="T0" fmla="*/ 408 w 21600"/>
                  <a:gd name="T1" fmla="*/ 0 h 21600"/>
                  <a:gd name="T2" fmla="*/ 0 w 21600"/>
                  <a:gd name="T3" fmla="*/ 174 h 21600"/>
                  <a:gd name="T4" fmla="*/ 408 w 21600"/>
                  <a:gd name="T5" fmla="*/ 0 h 21600"/>
                  <a:gd name="T6" fmla="*/ 816 w 21600"/>
                  <a:gd name="T7" fmla="*/ 174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6" y="11185"/>
                    </a:moveTo>
                    <a:cubicBezTo>
                      <a:pt x="2" y="11057"/>
                      <a:pt x="0" y="10928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cubicBezTo>
                      <a:pt x="21600" y="10928"/>
                      <a:pt x="21597" y="11057"/>
                      <a:pt x="21593" y="11185"/>
                    </a:cubicBezTo>
                    <a:cubicBezTo>
                      <a:pt x="21597" y="11057"/>
                      <a:pt x="21600" y="10928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0928"/>
                      <a:pt x="2" y="11057"/>
                      <a:pt x="6" y="1118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9708" name="Line 12"/>
            <p:cNvSpPr>
              <a:spLocks noChangeShapeType="1"/>
            </p:cNvSpPr>
            <p:nvPr/>
          </p:nvSpPr>
          <p:spPr bwMode="auto">
            <a:xfrm>
              <a:off x="4296" y="2541"/>
              <a:ext cx="0" cy="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9" name="Line 13"/>
            <p:cNvSpPr>
              <a:spLocks noChangeShapeType="1"/>
            </p:cNvSpPr>
            <p:nvPr/>
          </p:nvSpPr>
          <p:spPr bwMode="auto">
            <a:xfrm>
              <a:off x="4296" y="2671"/>
              <a:ext cx="8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0" name="Oval 14"/>
            <p:cNvSpPr>
              <a:spLocks noChangeArrowheads="1"/>
            </p:cNvSpPr>
            <p:nvPr/>
          </p:nvSpPr>
          <p:spPr bwMode="auto">
            <a:xfrm>
              <a:off x="3330" y="1485"/>
              <a:ext cx="303" cy="26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1" name="Line 15"/>
            <p:cNvSpPr>
              <a:spLocks noChangeShapeType="1"/>
            </p:cNvSpPr>
            <p:nvPr/>
          </p:nvSpPr>
          <p:spPr bwMode="auto">
            <a:xfrm>
              <a:off x="3475" y="1746"/>
              <a:ext cx="0" cy="2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2" name="Line 16"/>
            <p:cNvSpPr>
              <a:spLocks noChangeShapeType="1"/>
            </p:cNvSpPr>
            <p:nvPr/>
          </p:nvSpPr>
          <p:spPr bwMode="auto">
            <a:xfrm flipH="1">
              <a:off x="3399" y="1485"/>
              <a:ext cx="79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3" name="Line 17"/>
            <p:cNvSpPr>
              <a:spLocks noChangeShapeType="1"/>
            </p:cNvSpPr>
            <p:nvPr/>
          </p:nvSpPr>
          <p:spPr bwMode="auto">
            <a:xfrm>
              <a:off x="3399" y="1570"/>
              <a:ext cx="151" cy="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4" name="Line 18"/>
            <p:cNvSpPr>
              <a:spLocks noChangeShapeType="1"/>
            </p:cNvSpPr>
            <p:nvPr/>
          </p:nvSpPr>
          <p:spPr bwMode="auto">
            <a:xfrm flipH="1">
              <a:off x="3475" y="1680"/>
              <a:ext cx="72" cy="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9715" name="Group 19"/>
            <p:cNvGrpSpPr>
              <a:grpSpLocks/>
            </p:cNvGrpSpPr>
            <p:nvPr/>
          </p:nvGrpSpPr>
          <p:grpSpPr bwMode="auto">
            <a:xfrm rot="5400000">
              <a:off x="3454" y="1146"/>
              <a:ext cx="130" cy="249"/>
              <a:chOff x="2736" y="1872"/>
              <a:chExt cx="240" cy="432"/>
            </a:xfrm>
          </p:grpSpPr>
          <p:sp>
            <p:nvSpPr>
              <p:cNvPr id="29769" name="Line 20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70" name="Line 21"/>
              <p:cNvSpPr>
                <a:spLocks noChangeShapeType="1"/>
              </p:cNvSpPr>
              <p:nvPr/>
            </p:nvSpPr>
            <p:spPr bwMode="auto">
              <a:xfrm>
                <a:off x="297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71" name="Line 22"/>
              <p:cNvSpPr>
                <a:spLocks noChangeShapeType="1"/>
              </p:cNvSpPr>
              <p:nvPr/>
            </p:nvSpPr>
            <p:spPr bwMode="auto">
              <a:xfrm flipH="1"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72" name="Line 23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73" name="Line 24"/>
              <p:cNvSpPr>
                <a:spLocks noChangeShapeType="1"/>
              </p:cNvSpPr>
              <p:nvPr/>
            </p:nvSpPr>
            <p:spPr bwMode="auto">
              <a:xfrm flipV="1">
                <a:off x="2853" y="1932"/>
                <a:ext cx="0" cy="2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74" name="Line 25"/>
              <p:cNvSpPr>
                <a:spLocks noChangeShapeType="1"/>
              </p:cNvSpPr>
              <p:nvPr/>
            </p:nvSpPr>
            <p:spPr bwMode="auto">
              <a:xfrm>
                <a:off x="2781" y="1929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75" name="AutoShape 26"/>
              <p:cNvSpPr>
                <a:spLocks noChangeArrowheads="1"/>
              </p:cNvSpPr>
              <p:nvPr/>
            </p:nvSpPr>
            <p:spPr bwMode="auto">
              <a:xfrm>
                <a:off x="2772" y="1872"/>
                <a:ext cx="159" cy="132"/>
              </a:xfrm>
              <a:custGeom>
                <a:avLst/>
                <a:gdLst>
                  <a:gd name="T0" fmla="*/ 80 w 21600"/>
                  <a:gd name="T1" fmla="*/ 0 h 21600"/>
                  <a:gd name="T2" fmla="*/ 2 w 21600"/>
                  <a:gd name="T3" fmla="*/ 52 h 21600"/>
                  <a:gd name="T4" fmla="*/ 80 w 21600"/>
                  <a:gd name="T5" fmla="*/ 0 h 21600"/>
                  <a:gd name="T6" fmla="*/ 157 w 21600"/>
                  <a:gd name="T7" fmla="*/ 52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145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28" y="8590"/>
                    </a:moveTo>
                    <a:cubicBezTo>
                      <a:pt x="1274" y="3585"/>
                      <a:pt x="5686" y="-1"/>
                      <a:pt x="10800" y="0"/>
                    </a:cubicBezTo>
                    <a:cubicBezTo>
                      <a:pt x="15913" y="0"/>
                      <a:pt x="20325" y="3585"/>
                      <a:pt x="21371" y="8590"/>
                    </a:cubicBezTo>
                    <a:cubicBezTo>
                      <a:pt x="20325" y="3585"/>
                      <a:pt x="15913" y="-1"/>
                      <a:pt x="10799" y="0"/>
                    </a:cubicBezTo>
                    <a:cubicBezTo>
                      <a:pt x="5686" y="0"/>
                      <a:pt x="1274" y="3585"/>
                      <a:pt x="228" y="859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9716" name="Line 27"/>
            <p:cNvSpPr>
              <a:spLocks noChangeShapeType="1"/>
            </p:cNvSpPr>
            <p:nvPr/>
          </p:nvSpPr>
          <p:spPr bwMode="auto">
            <a:xfrm flipV="1">
              <a:off x="3475" y="1337"/>
              <a:ext cx="0" cy="1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7" name="Freeform 28"/>
            <p:cNvSpPr>
              <a:spLocks/>
            </p:cNvSpPr>
            <p:nvPr/>
          </p:nvSpPr>
          <p:spPr bwMode="auto">
            <a:xfrm>
              <a:off x="3475" y="878"/>
              <a:ext cx="1" cy="322"/>
            </a:xfrm>
            <a:custGeom>
              <a:avLst/>
              <a:gdLst>
                <a:gd name="T0" fmla="*/ 0 w 1"/>
                <a:gd name="T1" fmla="*/ 322 h 594"/>
                <a:gd name="T2" fmla="*/ 0 w 1"/>
                <a:gd name="T3" fmla="*/ 0 h 59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594">
                  <a:moveTo>
                    <a:pt x="0" y="594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8" name="Line 29"/>
            <p:cNvSpPr>
              <a:spLocks noChangeShapeType="1"/>
            </p:cNvSpPr>
            <p:nvPr/>
          </p:nvSpPr>
          <p:spPr bwMode="auto">
            <a:xfrm>
              <a:off x="3636" y="1616"/>
              <a:ext cx="6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9" name="Freeform 30"/>
            <p:cNvSpPr>
              <a:spLocks/>
            </p:cNvSpPr>
            <p:nvPr/>
          </p:nvSpPr>
          <p:spPr bwMode="auto">
            <a:xfrm>
              <a:off x="4296" y="1616"/>
              <a:ext cx="0" cy="249"/>
            </a:xfrm>
            <a:custGeom>
              <a:avLst/>
              <a:gdLst>
                <a:gd name="T0" fmla="*/ 0 w 1"/>
                <a:gd name="T1" fmla="*/ 0 h 458"/>
                <a:gd name="T2" fmla="*/ 1 w 1"/>
                <a:gd name="T3" fmla="*/ 249 h 45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458">
                  <a:moveTo>
                    <a:pt x="0" y="0"/>
                  </a:moveTo>
                  <a:lnTo>
                    <a:pt x="1" y="45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0" name="Freeform 31"/>
            <p:cNvSpPr>
              <a:spLocks/>
            </p:cNvSpPr>
            <p:nvPr/>
          </p:nvSpPr>
          <p:spPr bwMode="auto">
            <a:xfrm>
              <a:off x="2852" y="1624"/>
              <a:ext cx="478" cy="0"/>
            </a:xfrm>
            <a:custGeom>
              <a:avLst/>
              <a:gdLst>
                <a:gd name="T0" fmla="*/ 478 w 831"/>
                <a:gd name="T1" fmla="*/ 0 h 1"/>
                <a:gd name="T2" fmla="*/ 0 w 831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31" h="1">
                  <a:moveTo>
                    <a:pt x="831" y="0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1" name="Text Box 32"/>
            <p:cNvSpPr txBox="1">
              <a:spLocks noChangeArrowheads="1"/>
            </p:cNvSpPr>
            <p:nvPr/>
          </p:nvSpPr>
          <p:spPr bwMode="auto">
            <a:xfrm>
              <a:off x="2585" y="1797"/>
              <a:ext cx="259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000" b="1"/>
                <a:t>feed</a:t>
              </a:r>
              <a:endParaRPr lang="en-US" sz="1000"/>
            </a:p>
          </p:txBody>
        </p:sp>
        <p:sp>
          <p:nvSpPr>
            <p:cNvPr id="29722" name="Text Box 33"/>
            <p:cNvSpPr txBox="1">
              <a:spLocks noChangeArrowheads="1"/>
            </p:cNvSpPr>
            <p:nvPr/>
          </p:nvSpPr>
          <p:spPr bwMode="auto">
            <a:xfrm>
              <a:off x="4957" y="2759"/>
              <a:ext cx="387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000" b="1"/>
                <a:t>product</a:t>
              </a:r>
              <a:endParaRPr lang="en-US" sz="1000"/>
            </a:p>
          </p:txBody>
        </p:sp>
        <p:sp>
          <p:nvSpPr>
            <p:cNvPr id="29723" name="Text Box 34"/>
            <p:cNvSpPr txBox="1">
              <a:spLocks noChangeArrowheads="1"/>
            </p:cNvSpPr>
            <p:nvPr/>
          </p:nvSpPr>
          <p:spPr bwMode="auto">
            <a:xfrm>
              <a:off x="2813" y="957"/>
              <a:ext cx="62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000" b="1"/>
                <a:t>heating stream</a:t>
              </a:r>
              <a:endParaRPr lang="en-US" sz="1000"/>
            </a:p>
          </p:txBody>
        </p:sp>
        <p:sp>
          <p:nvSpPr>
            <p:cNvPr id="29724" name="Text Box 35"/>
            <p:cNvSpPr txBox="1">
              <a:spLocks noChangeArrowheads="1"/>
            </p:cNvSpPr>
            <p:nvPr/>
          </p:nvSpPr>
          <p:spPr bwMode="auto">
            <a:xfrm>
              <a:off x="3578" y="2134"/>
              <a:ext cx="50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000" b="1"/>
                <a:t>packed bed</a:t>
              </a:r>
            </a:p>
            <a:p>
              <a:r>
                <a:rPr lang="en-US" sz="1000" b="1"/>
                <a:t> reactor</a:t>
              </a:r>
              <a:endParaRPr lang="en-US" sz="1000"/>
            </a:p>
          </p:txBody>
        </p:sp>
        <p:grpSp>
          <p:nvGrpSpPr>
            <p:cNvPr id="29725" name="Group 36"/>
            <p:cNvGrpSpPr>
              <a:grpSpLocks/>
            </p:cNvGrpSpPr>
            <p:nvPr/>
          </p:nvGrpSpPr>
          <p:grpSpPr bwMode="auto">
            <a:xfrm>
              <a:off x="2716" y="1472"/>
              <a:ext cx="138" cy="235"/>
              <a:chOff x="2736" y="1872"/>
              <a:chExt cx="240" cy="432"/>
            </a:xfrm>
          </p:grpSpPr>
          <p:sp>
            <p:nvSpPr>
              <p:cNvPr id="29762" name="Line 37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63" name="Line 38"/>
              <p:cNvSpPr>
                <a:spLocks noChangeShapeType="1"/>
              </p:cNvSpPr>
              <p:nvPr/>
            </p:nvSpPr>
            <p:spPr bwMode="auto">
              <a:xfrm>
                <a:off x="297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64" name="Line 39"/>
              <p:cNvSpPr>
                <a:spLocks noChangeShapeType="1"/>
              </p:cNvSpPr>
              <p:nvPr/>
            </p:nvSpPr>
            <p:spPr bwMode="auto">
              <a:xfrm flipH="1"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65" name="Line 40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66" name="Line 41"/>
              <p:cNvSpPr>
                <a:spLocks noChangeShapeType="1"/>
              </p:cNvSpPr>
              <p:nvPr/>
            </p:nvSpPr>
            <p:spPr bwMode="auto">
              <a:xfrm flipV="1">
                <a:off x="2853" y="1932"/>
                <a:ext cx="0" cy="2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67" name="Line 42"/>
              <p:cNvSpPr>
                <a:spLocks noChangeShapeType="1"/>
              </p:cNvSpPr>
              <p:nvPr/>
            </p:nvSpPr>
            <p:spPr bwMode="auto">
              <a:xfrm>
                <a:off x="2781" y="1929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68" name="AutoShape 43"/>
              <p:cNvSpPr>
                <a:spLocks noChangeArrowheads="1"/>
              </p:cNvSpPr>
              <p:nvPr/>
            </p:nvSpPr>
            <p:spPr bwMode="auto">
              <a:xfrm>
                <a:off x="2772" y="1872"/>
                <a:ext cx="159" cy="132"/>
              </a:xfrm>
              <a:custGeom>
                <a:avLst/>
                <a:gdLst>
                  <a:gd name="T0" fmla="*/ 80 w 21600"/>
                  <a:gd name="T1" fmla="*/ 0 h 21600"/>
                  <a:gd name="T2" fmla="*/ 2 w 21600"/>
                  <a:gd name="T3" fmla="*/ 52 h 21600"/>
                  <a:gd name="T4" fmla="*/ 80 w 21600"/>
                  <a:gd name="T5" fmla="*/ 0 h 21600"/>
                  <a:gd name="T6" fmla="*/ 157 w 21600"/>
                  <a:gd name="T7" fmla="*/ 52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145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28" y="8590"/>
                    </a:moveTo>
                    <a:cubicBezTo>
                      <a:pt x="1274" y="3585"/>
                      <a:pt x="5686" y="-1"/>
                      <a:pt x="10800" y="0"/>
                    </a:cubicBezTo>
                    <a:cubicBezTo>
                      <a:pt x="15913" y="0"/>
                      <a:pt x="20325" y="3585"/>
                      <a:pt x="21371" y="8590"/>
                    </a:cubicBezTo>
                    <a:cubicBezTo>
                      <a:pt x="20325" y="3585"/>
                      <a:pt x="15913" y="-1"/>
                      <a:pt x="10799" y="0"/>
                    </a:cubicBezTo>
                    <a:cubicBezTo>
                      <a:pt x="5686" y="0"/>
                      <a:pt x="1274" y="3585"/>
                      <a:pt x="228" y="859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9726" name="Line 44"/>
            <p:cNvSpPr>
              <a:spLocks noChangeShapeType="1"/>
            </p:cNvSpPr>
            <p:nvPr/>
          </p:nvSpPr>
          <p:spPr bwMode="auto">
            <a:xfrm flipH="1">
              <a:off x="2633" y="1629"/>
              <a:ext cx="8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7" name="Oval 45"/>
            <p:cNvSpPr>
              <a:spLocks noChangeArrowheads="1"/>
            </p:cNvSpPr>
            <p:nvPr/>
          </p:nvSpPr>
          <p:spPr bwMode="auto">
            <a:xfrm>
              <a:off x="4814" y="2422"/>
              <a:ext cx="194" cy="183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>
                  <a:latin typeface="Arial" charset="0"/>
                </a:rPr>
                <a:t>AC</a:t>
              </a:r>
            </a:p>
            <a:p>
              <a:pPr algn="ctr"/>
              <a:r>
                <a:rPr lang="en-US" sz="1000">
                  <a:latin typeface="Arial" charset="0"/>
                </a:rPr>
                <a:t>1</a:t>
              </a:r>
            </a:p>
          </p:txBody>
        </p:sp>
        <p:sp>
          <p:nvSpPr>
            <p:cNvPr id="29728" name="Oval 46"/>
            <p:cNvSpPr>
              <a:spLocks noChangeArrowheads="1"/>
            </p:cNvSpPr>
            <p:nvPr/>
          </p:nvSpPr>
          <p:spPr bwMode="auto">
            <a:xfrm>
              <a:off x="4434" y="1629"/>
              <a:ext cx="193" cy="18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>
                  <a:latin typeface="Arial" charset="0"/>
                </a:rPr>
                <a:t>T</a:t>
              </a:r>
            </a:p>
            <a:p>
              <a:pPr algn="ctr"/>
              <a:r>
                <a:rPr lang="en-US" sz="1000">
                  <a:latin typeface="Arial" charset="0"/>
                </a:rPr>
                <a:t>3</a:t>
              </a:r>
            </a:p>
          </p:txBody>
        </p:sp>
        <p:sp>
          <p:nvSpPr>
            <p:cNvPr id="29729" name="Oval 47"/>
            <p:cNvSpPr>
              <a:spLocks noChangeArrowheads="1"/>
            </p:cNvSpPr>
            <p:nvPr/>
          </p:nvSpPr>
          <p:spPr bwMode="auto">
            <a:xfrm>
              <a:off x="3668" y="1323"/>
              <a:ext cx="193" cy="18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>
                  <a:latin typeface="Arial" charset="0"/>
                </a:rPr>
                <a:t>T</a:t>
              </a:r>
            </a:p>
            <a:p>
              <a:pPr algn="ctr"/>
              <a:r>
                <a:rPr lang="en-US" sz="1000">
                  <a:latin typeface="Arial" charset="0"/>
                </a:rPr>
                <a:t>2</a:t>
              </a:r>
            </a:p>
          </p:txBody>
        </p:sp>
        <p:sp>
          <p:nvSpPr>
            <p:cNvPr id="29730" name="Oval 48"/>
            <p:cNvSpPr>
              <a:spLocks noChangeArrowheads="1"/>
            </p:cNvSpPr>
            <p:nvPr/>
          </p:nvSpPr>
          <p:spPr bwMode="auto">
            <a:xfrm>
              <a:off x="3661" y="926"/>
              <a:ext cx="193" cy="18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>
                  <a:latin typeface="Arial" charset="0"/>
                </a:rPr>
                <a:t>F</a:t>
              </a:r>
            </a:p>
            <a:p>
              <a:pPr algn="ctr"/>
              <a:r>
                <a:rPr lang="en-US" sz="1000">
                  <a:latin typeface="Arial" charset="0"/>
                </a:rPr>
                <a:t>2</a:t>
              </a:r>
            </a:p>
          </p:txBody>
        </p:sp>
        <p:sp>
          <p:nvSpPr>
            <p:cNvPr id="29731" name="Oval 49"/>
            <p:cNvSpPr>
              <a:spLocks noChangeArrowheads="1"/>
            </p:cNvSpPr>
            <p:nvPr/>
          </p:nvSpPr>
          <p:spPr bwMode="auto">
            <a:xfrm>
              <a:off x="2936" y="1264"/>
              <a:ext cx="194" cy="18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>
                  <a:latin typeface="Arial" charset="0"/>
                </a:rPr>
                <a:t>F</a:t>
              </a:r>
            </a:p>
            <a:p>
              <a:pPr algn="ctr"/>
              <a:r>
                <a:rPr lang="en-US" sz="1000">
                  <a:latin typeface="Arial" charset="0"/>
                </a:rPr>
                <a:t>1</a:t>
              </a:r>
            </a:p>
          </p:txBody>
        </p:sp>
        <p:sp>
          <p:nvSpPr>
            <p:cNvPr id="29732" name="Oval 50"/>
            <p:cNvSpPr>
              <a:spLocks noChangeArrowheads="1"/>
            </p:cNvSpPr>
            <p:nvPr/>
          </p:nvSpPr>
          <p:spPr bwMode="auto">
            <a:xfrm>
              <a:off x="2882" y="1733"/>
              <a:ext cx="192" cy="18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>
                  <a:latin typeface="Arial" charset="0"/>
                </a:rPr>
                <a:t>T</a:t>
              </a:r>
            </a:p>
            <a:p>
              <a:pPr algn="ctr"/>
              <a:r>
                <a:rPr lang="en-US" sz="1000">
                  <a:latin typeface="Arial" charset="0"/>
                </a:rPr>
                <a:t>1</a:t>
              </a:r>
            </a:p>
          </p:txBody>
        </p:sp>
        <p:sp>
          <p:nvSpPr>
            <p:cNvPr id="29733" name="Oval 51"/>
            <p:cNvSpPr>
              <a:spLocks noChangeArrowheads="1"/>
            </p:cNvSpPr>
            <p:nvPr/>
          </p:nvSpPr>
          <p:spPr bwMode="auto">
            <a:xfrm>
              <a:off x="3130" y="1733"/>
              <a:ext cx="193" cy="183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>
                  <a:latin typeface="Arial" charset="0"/>
                </a:rPr>
                <a:t>A</a:t>
              </a:r>
            </a:p>
            <a:p>
              <a:pPr algn="ctr"/>
              <a:r>
                <a:rPr lang="en-US" sz="1000">
                  <a:latin typeface="Arial" charset="0"/>
                </a:rPr>
                <a:t>2</a:t>
              </a:r>
            </a:p>
          </p:txBody>
        </p:sp>
        <p:sp>
          <p:nvSpPr>
            <p:cNvPr id="29734" name="Line 52"/>
            <p:cNvSpPr>
              <a:spLocks noChangeShapeType="1"/>
            </p:cNvSpPr>
            <p:nvPr/>
          </p:nvSpPr>
          <p:spPr bwMode="auto">
            <a:xfrm flipH="1">
              <a:off x="3475" y="1017"/>
              <a:ext cx="1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5" name="Line 53"/>
            <p:cNvSpPr>
              <a:spLocks noChangeShapeType="1"/>
            </p:cNvSpPr>
            <p:nvPr/>
          </p:nvSpPr>
          <p:spPr bwMode="auto">
            <a:xfrm flipH="1">
              <a:off x="3475" y="1418"/>
              <a:ext cx="1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6" name="Line 54"/>
            <p:cNvSpPr>
              <a:spLocks noChangeShapeType="1"/>
            </p:cNvSpPr>
            <p:nvPr/>
          </p:nvSpPr>
          <p:spPr bwMode="auto">
            <a:xfrm flipH="1">
              <a:off x="4297" y="1717"/>
              <a:ext cx="1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7" name="Line 55"/>
            <p:cNvSpPr>
              <a:spLocks noChangeShapeType="1"/>
            </p:cNvSpPr>
            <p:nvPr/>
          </p:nvSpPr>
          <p:spPr bwMode="auto">
            <a:xfrm>
              <a:off x="4914" y="2597"/>
              <a:ext cx="0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8" name="Line 56"/>
            <p:cNvSpPr>
              <a:spLocks noChangeShapeType="1"/>
            </p:cNvSpPr>
            <p:nvPr/>
          </p:nvSpPr>
          <p:spPr bwMode="auto">
            <a:xfrm>
              <a:off x="3035" y="1453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9" name="Line 57"/>
            <p:cNvSpPr>
              <a:spLocks noChangeShapeType="1"/>
            </p:cNvSpPr>
            <p:nvPr/>
          </p:nvSpPr>
          <p:spPr bwMode="auto">
            <a:xfrm flipV="1">
              <a:off x="2977" y="1626"/>
              <a:ext cx="0" cy="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0" name="Line 58"/>
            <p:cNvSpPr>
              <a:spLocks noChangeShapeType="1"/>
            </p:cNvSpPr>
            <p:nvPr/>
          </p:nvSpPr>
          <p:spPr bwMode="auto">
            <a:xfrm flipV="1">
              <a:off x="3226" y="1626"/>
              <a:ext cx="0" cy="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1" name="Line 59"/>
            <p:cNvSpPr>
              <a:spLocks noChangeShapeType="1"/>
            </p:cNvSpPr>
            <p:nvPr/>
          </p:nvSpPr>
          <p:spPr bwMode="auto">
            <a:xfrm flipV="1">
              <a:off x="2786" y="1370"/>
              <a:ext cx="0" cy="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2" name="Line 60"/>
            <p:cNvSpPr>
              <a:spLocks noChangeShapeType="1"/>
            </p:cNvSpPr>
            <p:nvPr/>
          </p:nvSpPr>
          <p:spPr bwMode="auto">
            <a:xfrm flipH="1">
              <a:off x="2576" y="1368"/>
              <a:ext cx="19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3" name="Freeform 61"/>
            <p:cNvSpPr>
              <a:spLocks/>
            </p:cNvSpPr>
            <p:nvPr/>
          </p:nvSpPr>
          <p:spPr bwMode="auto">
            <a:xfrm>
              <a:off x="4902" y="1353"/>
              <a:ext cx="1" cy="1056"/>
            </a:xfrm>
            <a:custGeom>
              <a:avLst/>
              <a:gdLst>
                <a:gd name="T0" fmla="*/ 0 w 2"/>
                <a:gd name="T1" fmla="*/ 1056 h 1740"/>
                <a:gd name="T2" fmla="*/ 1 w 2"/>
                <a:gd name="T3" fmla="*/ 0 h 17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1740">
                  <a:moveTo>
                    <a:pt x="0" y="1740"/>
                  </a:moveTo>
                  <a:lnTo>
                    <a:pt x="2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prstDash val="dash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4" name="Freeform 62"/>
            <p:cNvSpPr>
              <a:spLocks/>
            </p:cNvSpPr>
            <p:nvPr/>
          </p:nvSpPr>
          <p:spPr bwMode="auto">
            <a:xfrm>
              <a:off x="3647" y="1267"/>
              <a:ext cx="1158" cy="1"/>
            </a:xfrm>
            <a:custGeom>
              <a:avLst/>
              <a:gdLst>
                <a:gd name="T0" fmla="*/ 0 w 1813"/>
                <a:gd name="T1" fmla="*/ 0 h 1"/>
                <a:gd name="T2" fmla="*/ 1158 w 1813"/>
                <a:gd name="T3" fmla="*/ 1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13" h="1">
                  <a:moveTo>
                    <a:pt x="0" y="0"/>
                  </a:moveTo>
                  <a:lnTo>
                    <a:pt x="1813" y="1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5" name="Text Box 63"/>
            <p:cNvSpPr txBox="1">
              <a:spLocks noChangeArrowheads="1"/>
            </p:cNvSpPr>
            <p:nvPr/>
          </p:nvSpPr>
          <p:spPr bwMode="auto">
            <a:xfrm>
              <a:off x="5134" y="2448"/>
              <a:ext cx="4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000" b="1">
                  <a:solidFill>
                    <a:schemeClr val="accent2"/>
                  </a:solidFill>
                </a:rPr>
                <a:t>SP</a:t>
              </a:r>
              <a:r>
                <a:rPr lang="en-US" sz="1000" b="1" baseline="-25000">
                  <a:solidFill>
                    <a:schemeClr val="accent2"/>
                  </a:solidFill>
                </a:rPr>
                <a:t>1</a:t>
              </a:r>
              <a:r>
                <a:rPr lang="en-US" sz="1000" b="1">
                  <a:solidFill>
                    <a:schemeClr val="accent2"/>
                  </a:solidFill>
                </a:rPr>
                <a:t> from</a:t>
              </a:r>
            </a:p>
            <a:p>
              <a:r>
                <a:rPr lang="en-US" sz="1000" b="1">
                  <a:solidFill>
                    <a:schemeClr val="accent2"/>
                  </a:solidFill>
                </a:rPr>
                <a:t> person</a:t>
              </a:r>
              <a:endParaRPr lang="en-US" sz="1000"/>
            </a:p>
          </p:txBody>
        </p:sp>
        <p:sp>
          <p:nvSpPr>
            <p:cNvPr id="29746" name="Text Box 64"/>
            <p:cNvSpPr txBox="1">
              <a:spLocks noChangeArrowheads="1"/>
            </p:cNvSpPr>
            <p:nvPr/>
          </p:nvSpPr>
          <p:spPr bwMode="auto">
            <a:xfrm>
              <a:off x="4929" y="2005"/>
              <a:ext cx="30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000" b="1">
                  <a:solidFill>
                    <a:schemeClr val="accent2"/>
                  </a:solidFill>
                </a:rPr>
                <a:t>MV</a:t>
              </a:r>
              <a:r>
                <a:rPr lang="en-US" sz="1000" b="1" baseline="-25000">
                  <a:solidFill>
                    <a:schemeClr val="accent2"/>
                  </a:solidFill>
                </a:rPr>
                <a:t>fb</a:t>
              </a:r>
              <a:endParaRPr lang="en-US" sz="1000"/>
            </a:p>
          </p:txBody>
        </p:sp>
        <p:sp>
          <p:nvSpPr>
            <p:cNvPr id="29747" name="Text Box 65"/>
            <p:cNvSpPr txBox="1">
              <a:spLocks noChangeArrowheads="1"/>
            </p:cNvSpPr>
            <p:nvPr/>
          </p:nvSpPr>
          <p:spPr bwMode="auto">
            <a:xfrm>
              <a:off x="4626" y="2604"/>
              <a:ext cx="28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000" b="1">
                  <a:solidFill>
                    <a:schemeClr val="accent2"/>
                  </a:solidFill>
                </a:rPr>
                <a:t>CV</a:t>
              </a:r>
              <a:r>
                <a:rPr lang="en-US" sz="1000" b="1" baseline="-25000">
                  <a:solidFill>
                    <a:schemeClr val="accent2"/>
                  </a:solidFill>
                </a:rPr>
                <a:t>1</a:t>
              </a:r>
              <a:r>
                <a:rPr lang="en-US" sz="1000" b="1">
                  <a:solidFill>
                    <a:schemeClr val="accent2"/>
                  </a:solidFill>
                </a:rPr>
                <a:t> </a:t>
              </a:r>
              <a:endParaRPr lang="en-US" sz="1000"/>
            </a:p>
          </p:txBody>
        </p:sp>
        <p:sp>
          <p:nvSpPr>
            <p:cNvPr id="29748" name="Line 66"/>
            <p:cNvSpPr>
              <a:spLocks noChangeShapeType="1"/>
            </p:cNvSpPr>
            <p:nvPr/>
          </p:nvSpPr>
          <p:spPr bwMode="auto">
            <a:xfrm flipH="1">
              <a:off x="5023" y="2490"/>
              <a:ext cx="83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9" name="Oval 67"/>
            <p:cNvSpPr>
              <a:spLocks noChangeArrowheads="1"/>
            </p:cNvSpPr>
            <p:nvPr/>
          </p:nvSpPr>
          <p:spPr bwMode="auto">
            <a:xfrm>
              <a:off x="2683" y="2131"/>
              <a:ext cx="193" cy="182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>
                  <a:latin typeface="Arial" charset="0"/>
                </a:rPr>
                <a:t>AY</a:t>
              </a:r>
            </a:p>
            <a:p>
              <a:pPr algn="ctr"/>
              <a:r>
                <a:rPr lang="en-US" sz="1000">
                  <a:latin typeface="Arial" charset="0"/>
                </a:rPr>
                <a:t>2</a:t>
              </a:r>
            </a:p>
          </p:txBody>
        </p:sp>
        <p:sp>
          <p:nvSpPr>
            <p:cNvPr id="29750" name="Line 68"/>
            <p:cNvSpPr>
              <a:spLocks noChangeShapeType="1"/>
            </p:cNvSpPr>
            <p:nvPr/>
          </p:nvSpPr>
          <p:spPr bwMode="auto">
            <a:xfrm>
              <a:off x="3223" y="1908"/>
              <a:ext cx="0" cy="31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51" name="Line 69"/>
            <p:cNvSpPr>
              <a:spLocks noChangeShapeType="1"/>
            </p:cNvSpPr>
            <p:nvPr/>
          </p:nvSpPr>
          <p:spPr bwMode="auto">
            <a:xfrm flipH="1">
              <a:off x="2864" y="2219"/>
              <a:ext cx="3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52" name="Line 70"/>
            <p:cNvSpPr>
              <a:spLocks noChangeShapeType="1"/>
            </p:cNvSpPr>
            <p:nvPr/>
          </p:nvSpPr>
          <p:spPr bwMode="auto">
            <a:xfrm flipH="1">
              <a:off x="2375" y="2219"/>
              <a:ext cx="30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53" name="Line 71"/>
            <p:cNvSpPr>
              <a:spLocks noChangeShapeType="1"/>
            </p:cNvSpPr>
            <p:nvPr/>
          </p:nvSpPr>
          <p:spPr bwMode="auto">
            <a:xfrm flipV="1">
              <a:off x="2375" y="761"/>
              <a:ext cx="0" cy="145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54" name="Freeform 72"/>
            <p:cNvSpPr>
              <a:spLocks/>
            </p:cNvSpPr>
            <p:nvPr/>
          </p:nvSpPr>
          <p:spPr bwMode="auto">
            <a:xfrm>
              <a:off x="2375" y="761"/>
              <a:ext cx="2528" cy="1"/>
            </a:xfrm>
            <a:custGeom>
              <a:avLst/>
              <a:gdLst>
                <a:gd name="T0" fmla="*/ 0 w 3958"/>
                <a:gd name="T1" fmla="*/ 0 h 1"/>
                <a:gd name="T2" fmla="*/ 2528 w 3958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958" h="1">
                  <a:moveTo>
                    <a:pt x="0" y="0"/>
                  </a:moveTo>
                  <a:lnTo>
                    <a:pt x="3958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55" name="Oval 73"/>
            <p:cNvSpPr>
              <a:spLocks noChangeArrowheads="1"/>
            </p:cNvSpPr>
            <p:nvPr/>
          </p:nvSpPr>
          <p:spPr bwMode="auto">
            <a:xfrm>
              <a:off x="4814" y="1169"/>
              <a:ext cx="194" cy="183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>
                  <a:latin typeface="Arial" charset="0"/>
                </a:rPr>
                <a:t>AC</a:t>
              </a:r>
            </a:p>
            <a:p>
              <a:pPr algn="ctr"/>
              <a:r>
                <a:rPr lang="en-US" sz="1000">
                  <a:latin typeface="Arial" charset="0"/>
                </a:rPr>
                <a:t>1</a:t>
              </a:r>
            </a:p>
          </p:txBody>
        </p:sp>
        <p:sp>
          <p:nvSpPr>
            <p:cNvPr id="29756" name="Line 74"/>
            <p:cNvSpPr>
              <a:spLocks noChangeShapeType="1"/>
            </p:cNvSpPr>
            <p:nvPr/>
          </p:nvSpPr>
          <p:spPr bwMode="auto">
            <a:xfrm flipV="1">
              <a:off x="4906" y="761"/>
              <a:ext cx="0" cy="3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57" name="Text Box 75"/>
            <p:cNvSpPr txBox="1">
              <a:spLocks noChangeArrowheads="1"/>
            </p:cNvSpPr>
            <p:nvPr/>
          </p:nvSpPr>
          <p:spPr bwMode="auto">
            <a:xfrm>
              <a:off x="4973" y="1108"/>
              <a:ext cx="16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000" b="1"/>
                <a:t>+</a:t>
              </a:r>
              <a:endParaRPr lang="en-US" sz="1000"/>
            </a:p>
          </p:txBody>
        </p:sp>
        <p:sp>
          <p:nvSpPr>
            <p:cNvPr id="29758" name="Text Box 76"/>
            <p:cNvSpPr txBox="1">
              <a:spLocks noChangeArrowheads="1"/>
            </p:cNvSpPr>
            <p:nvPr/>
          </p:nvSpPr>
          <p:spPr bwMode="auto">
            <a:xfrm>
              <a:off x="4937" y="846"/>
              <a:ext cx="28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000" b="1">
                  <a:solidFill>
                    <a:schemeClr val="accent2"/>
                  </a:solidFill>
                </a:rPr>
                <a:t>MV</a:t>
              </a:r>
              <a:r>
                <a:rPr lang="en-US" sz="1000" b="1" baseline="-25000">
                  <a:solidFill>
                    <a:schemeClr val="accent2"/>
                  </a:solidFill>
                </a:rPr>
                <a:t>ff</a:t>
              </a:r>
              <a:endParaRPr lang="en-US" sz="1000" b="1">
                <a:solidFill>
                  <a:schemeClr val="accent2"/>
                </a:solidFill>
              </a:endParaRPr>
            </a:p>
          </p:txBody>
        </p:sp>
        <p:sp>
          <p:nvSpPr>
            <p:cNvPr id="29759" name="Text Box 77"/>
            <p:cNvSpPr txBox="1">
              <a:spLocks noChangeArrowheads="1"/>
            </p:cNvSpPr>
            <p:nvPr/>
          </p:nvSpPr>
          <p:spPr bwMode="auto">
            <a:xfrm>
              <a:off x="4189" y="1080"/>
              <a:ext cx="25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000" b="1">
                  <a:solidFill>
                    <a:schemeClr val="accent2"/>
                  </a:solidFill>
                </a:rPr>
                <a:t>MV</a:t>
              </a:r>
            </a:p>
          </p:txBody>
        </p:sp>
        <p:sp>
          <p:nvSpPr>
            <p:cNvPr id="29760" name="Text Box 78"/>
            <p:cNvSpPr txBox="1">
              <a:spLocks noChangeArrowheads="1"/>
            </p:cNvSpPr>
            <p:nvPr/>
          </p:nvSpPr>
          <p:spPr bwMode="auto">
            <a:xfrm>
              <a:off x="2844" y="2049"/>
              <a:ext cx="21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000" b="1"/>
                <a:t>FF</a:t>
              </a:r>
              <a:endParaRPr lang="en-US" sz="1000"/>
            </a:p>
          </p:txBody>
        </p:sp>
        <p:sp>
          <p:nvSpPr>
            <p:cNvPr id="29761" name="Text Box 79"/>
            <p:cNvSpPr txBox="1">
              <a:spLocks noChangeArrowheads="1"/>
            </p:cNvSpPr>
            <p:nvPr/>
          </p:nvSpPr>
          <p:spPr bwMode="auto">
            <a:xfrm>
              <a:off x="3241" y="1983"/>
              <a:ext cx="221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000" b="1">
                  <a:solidFill>
                    <a:schemeClr val="accent2"/>
                  </a:solidFill>
                </a:rPr>
                <a:t>D</a:t>
              </a:r>
              <a:r>
                <a:rPr lang="en-US" sz="1000" b="1" baseline="-25000">
                  <a:solidFill>
                    <a:schemeClr val="accent2"/>
                  </a:solidFill>
                </a:rPr>
                <a:t>m</a:t>
              </a:r>
              <a:endParaRPr lang="en-US" sz="1000" b="1">
                <a:solidFill>
                  <a:schemeClr val="accent2"/>
                </a:solidFill>
              </a:endParaRPr>
            </a:p>
          </p:txBody>
        </p:sp>
      </p:grpSp>
      <p:sp>
        <p:nvSpPr>
          <p:cNvPr id="29702" name="Text Box 81"/>
          <p:cNvSpPr txBox="1">
            <a:spLocks noChangeArrowheads="1"/>
          </p:cNvSpPr>
          <p:nvPr/>
        </p:nvSpPr>
        <p:spPr bwMode="auto">
          <a:xfrm>
            <a:off x="4279900" y="4186238"/>
            <a:ext cx="1600200" cy="314325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0000"/>
                </a:solidFill>
                <a:latin typeface="Arial" charset="0"/>
              </a:rPr>
              <a:t>Both the same</a:t>
            </a:r>
          </a:p>
        </p:txBody>
      </p:sp>
      <p:sp>
        <p:nvSpPr>
          <p:cNvPr id="29703" name="Text Box 82"/>
          <p:cNvSpPr txBox="1">
            <a:spLocks noChangeArrowheads="1"/>
          </p:cNvSpPr>
          <p:nvPr/>
        </p:nvSpPr>
        <p:spPr bwMode="auto">
          <a:xfrm>
            <a:off x="6565900" y="5862638"/>
            <a:ext cx="1600200" cy="314325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0000"/>
                </a:solidFill>
                <a:latin typeface="Arial" charset="0"/>
              </a:rPr>
              <a:t>FF/FB better</a:t>
            </a:r>
          </a:p>
        </p:txBody>
      </p:sp>
      <p:sp>
        <p:nvSpPr>
          <p:cNvPr id="29704" name="Text Box 83"/>
          <p:cNvSpPr txBox="1">
            <a:spLocks noChangeArrowheads="1"/>
          </p:cNvSpPr>
          <p:nvPr/>
        </p:nvSpPr>
        <p:spPr bwMode="auto">
          <a:xfrm>
            <a:off x="7480300" y="4719638"/>
            <a:ext cx="1600200" cy="314325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0000"/>
                </a:solidFill>
                <a:latin typeface="Arial" charset="0"/>
              </a:rPr>
              <a:t>Both the same</a:t>
            </a:r>
          </a:p>
        </p:txBody>
      </p:sp>
      <p:sp>
        <p:nvSpPr>
          <p:cNvPr id="29705" name="Text Box 84"/>
          <p:cNvSpPr txBox="1">
            <a:spLocks noChangeArrowheads="1"/>
          </p:cNvSpPr>
          <p:nvPr/>
        </p:nvSpPr>
        <p:spPr bwMode="auto">
          <a:xfrm>
            <a:off x="5270500" y="5329238"/>
            <a:ext cx="3429000" cy="314325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0000"/>
                </a:solidFill>
                <a:latin typeface="Arial" charset="0"/>
              </a:rPr>
              <a:t>Both the same</a:t>
            </a:r>
          </a:p>
        </p:txBody>
      </p:sp>
      <p:sp>
        <p:nvSpPr>
          <p:cNvPr id="29706" name="Text Box 85"/>
          <p:cNvSpPr txBox="1">
            <a:spLocks noChangeArrowheads="1"/>
          </p:cNvSpPr>
          <p:nvPr/>
        </p:nvSpPr>
        <p:spPr bwMode="auto">
          <a:xfrm>
            <a:off x="5422900" y="6396038"/>
            <a:ext cx="1600200" cy="314325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0000"/>
                </a:solidFill>
                <a:latin typeface="Arial" charset="0"/>
              </a:rPr>
              <a:t>Both the same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762000" y="2057400"/>
          <a:ext cx="135255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Clip" r:id="rId4" imgW="2701925" imgH="4019550" progId="MS_ClipArt_Gallery.5">
                  <p:embed/>
                </p:oleObj>
              </mc:Choice>
              <mc:Fallback>
                <p:oleObj name="Clip" r:id="rId4" imgW="2701925" imgH="4019550" progId="MS_ClipArt_Gallery.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057400"/>
                        <a:ext cx="135255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2590800" y="1600200"/>
            <a:ext cx="5867400" cy="685800"/>
          </a:xfrm>
          <a:prstGeom prst="wedgeRoundRectCallout">
            <a:avLst>
              <a:gd name="adj1" fmla="val -66208"/>
              <a:gd name="adj2" fmla="val 34028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Outline of the lesson.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514600" y="2819400"/>
            <a:ext cx="5791200" cy="3387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4813" indent="-4048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A process challenge - improve performance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Feedforward design rules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Good features and application guidelines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Several process examples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Analogy to management principle</a:t>
            </a: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685800" y="5334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15: FEEDFORWARD CONTROL</a:t>
            </a:r>
            <a:endParaRPr lang="en-US" sz="32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685800" y="3810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15: FEEDFORWARD CONTROL</a:t>
            </a:r>
            <a:endParaRPr lang="en-US" sz="3200"/>
          </a:p>
        </p:txBody>
      </p:sp>
      <p:grpSp>
        <p:nvGrpSpPr>
          <p:cNvPr id="30723" name="Group 3"/>
          <p:cNvGrpSpPr>
            <a:grpSpLocks/>
          </p:cNvGrpSpPr>
          <p:nvPr/>
        </p:nvGrpSpPr>
        <p:grpSpPr bwMode="auto">
          <a:xfrm>
            <a:off x="5118100" y="4770438"/>
            <a:ext cx="879475" cy="1585912"/>
            <a:chOff x="2688" y="1782"/>
            <a:chExt cx="816" cy="1662"/>
          </a:xfrm>
        </p:grpSpPr>
        <p:sp>
          <p:nvSpPr>
            <p:cNvPr id="30794" name="Rectangle 4"/>
            <p:cNvSpPr>
              <a:spLocks noChangeArrowheads="1"/>
            </p:cNvSpPr>
            <p:nvPr/>
          </p:nvSpPr>
          <p:spPr bwMode="auto">
            <a:xfrm>
              <a:off x="2688" y="1968"/>
              <a:ext cx="816" cy="12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95" name="Line 5"/>
            <p:cNvSpPr>
              <a:spLocks noChangeShapeType="1"/>
            </p:cNvSpPr>
            <p:nvPr/>
          </p:nvSpPr>
          <p:spPr bwMode="auto">
            <a:xfrm flipH="1">
              <a:off x="2688" y="1968"/>
              <a:ext cx="816" cy="1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96" name="Line 6"/>
            <p:cNvSpPr>
              <a:spLocks noChangeShapeType="1"/>
            </p:cNvSpPr>
            <p:nvPr/>
          </p:nvSpPr>
          <p:spPr bwMode="auto">
            <a:xfrm>
              <a:off x="2688" y="1968"/>
              <a:ext cx="816" cy="1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97" name="AutoShape 7"/>
            <p:cNvSpPr>
              <a:spLocks noChangeArrowheads="1"/>
            </p:cNvSpPr>
            <p:nvPr/>
          </p:nvSpPr>
          <p:spPr bwMode="auto">
            <a:xfrm>
              <a:off x="2688" y="1782"/>
              <a:ext cx="816" cy="336"/>
            </a:xfrm>
            <a:custGeom>
              <a:avLst/>
              <a:gdLst>
                <a:gd name="T0" fmla="*/ 408 w 21600"/>
                <a:gd name="T1" fmla="*/ 0 h 21600"/>
                <a:gd name="T2" fmla="*/ 0 w 21600"/>
                <a:gd name="T3" fmla="*/ 174 h 21600"/>
                <a:gd name="T4" fmla="*/ 408 w 21600"/>
                <a:gd name="T5" fmla="*/ 0 h 21600"/>
                <a:gd name="T6" fmla="*/ 816 w 21600"/>
                <a:gd name="T7" fmla="*/ 174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6" y="11185"/>
                  </a:moveTo>
                  <a:cubicBezTo>
                    <a:pt x="2" y="11057"/>
                    <a:pt x="0" y="10928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28"/>
                    <a:pt x="21597" y="11057"/>
                    <a:pt x="21593" y="11185"/>
                  </a:cubicBezTo>
                  <a:cubicBezTo>
                    <a:pt x="21597" y="11057"/>
                    <a:pt x="21600" y="10928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0928"/>
                    <a:pt x="2" y="11057"/>
                    <a:pt x="6" y="11185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98" name="AutoShape 8"/>
            <p:cNvSpPr>
              <a:spLocks noChangeArrowheads="1"/>
            </p:cNvSpPr>
            <p:nvPr/>
          </p:nvSpPr>
          <p:spPr bwMode="auto">
            <a:xfrm flipV="1">
              <a:off x="2688" y="3108"/>
              <a:ext cx="816" cy="336"/>
            </a:xfrm>
            <a:custGeom>
              <a:avLst/>
              <a:gdLst>
                <a:gd name="T0" fmla="*/ 408 w 21600"/>
                <a:gd name="T1" fmla="*/ 0 h 21600"/>
                <a:gd name="T2" fmla="*/ 0 w 21600"/>
                <a:gd name="T3" fmla="*/ 174 h 21600"/>
                <a:gd name="T4" fmla="*/ 408 w 21600"/>
                <a:gd name="T5" fmla="*/ 0 h 21600"/>
                <a:gd name="T6" fmla="*/ 816 w 21600"/>
                <a:gd name="T7" fmla="*/ 174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6" y="11185"/>
                  </a:moveTo>
                  <a:cubicBezTo>
                    <a:pt x="2" y="11057"/>
                    <a:pt x="0" y="10928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28"/>
                    <a:pt x="21597" y="11057"/>
                    <a:pt x="21593" y="11185"/>
                  </a:cubicBezTo>
                  <a:cubicBezTo>
                    <a:pt x="21597" y="11057"/>
                    <a:pt x="21600" y="10928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0928"/>
                    <a:pt x="2" y="11057"/>
                    <a:pt x="6" y="11185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724" name="Line 9"/>
          <p:cNvSpPr>
            <a:spLocks noChangeShapeType="1"/>
          </p:cNvSpPr>
          <p:nvPr/>
        </p:nvSpPr>
        <p:spPr bwMode="auto">
          <a:xfrm>
            <a:off x="5557838" y="635635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5" name="Line 10"/>
          <p:cNvSpPr>
            <a:spLocks noChangeShapeType="1"/>
          </p:cNvSpPr>
          <p:nvPr/>
        </p:nvSpPr>
        <p:spPr bwMode="auto">
          <a:xfrm>
            <a:off x="5557838" y="6661150"/>
            <a:ext cx="1949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Oval 11"/>
          <p:cNvSpPr>
            <a:spLocks noChangeArrowheads="1"/>
          </p:cNvSpPr>
          <p:nvPr/>
        </p:nvSpPr>
        <p:spPr bwMode="auto">
          <a:xfrm>
            <a:off x="3357563" y="3886200"/>
            <a:ext cx="69215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7" name="Line 12"/>
          <p:cNvSpPr>
            <a:spLocks noChangeShapeType="1"/>
          </p:cNvSpPr>
          <p:nvPr/>
        </p:nvSpPr>
        <p:spPr bwMode="auto">
          <a:xfrm>
            <a:off x="3687763" y="4495800"/>
            <a:ext cx="0" cy="669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8" name="Line 13"/>
          <p:cNvSpPr>
            <a:spLocks noChangeShapeType="1"/>
          </p:cNvSpPr>
          <p:nvPr/>
        </p:nvSpPr>
        <p:spPr bwMode="auto">
          <a:xfrm flipH="1">
            <a:off x="3514725" y="3886200"/>
            <a:ext cx="180975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9" name="Line 14"/>
          <p:cNvSpPr>
            <a:spLocks noChangeShapeType="1"/>
          </p:cNvSpPr>
          <p:nvPr/>
        </p:nvSpPr>
        <p:spPr bwMode="auto">
          <a:xfrm>
            <a:off x="3514725" y="4083050"/>
            <a:ext cx="346075" cy="260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0" name="Line 15"/>
          <p:cNvSpPr>
            <a:spLocks noChangeShapeType="1"/>
          </p:cNvSpPr>
          <p:nvPr/>
        </p:nvSpPr>
        <p:spPr bwMode="auto">
          <a:xfrm flipH="1">
            <a:off x="3687763" y="4343400"/>
            <a:ext cx="1651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0731" name="Group 16"/>
          <p:cNvGrpSpPr>
            <a:grpSpLocks/>
          </p:cNvGrpSpPr>
          <p:nvPr/>
        </p:nvGrpSpPr>
        <p:grpSpPr bwMode="auto">
          <a:xfrm rot="5400000">
            <a:off x="3636963" y="3101975"/>
            <a:ext cx="304800" cy="565150"/>
            <a:chOff x="2736" y="1872"/>
            <a:chExt cx="240" cy="432"/>
          </a:xfrm>
        </p:grpSpPr>
        <p:sp>
          <p:nvSpPr>
            <p:cNvPr id="30787" name="Line 17"/>
            <p:cNvSpPr>
              <a:spLocks noChangeShapeType="1"/>
            </p:cNvSpPr>
            <p:nvPr/>
          </p:nvSpPr>
          <p:spPr bwMode="auto">
            <a:xfrm>
              <a:off x="2736" y="201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88" name="Line 18"/>
            <p:cNvSpPr>
              <a:spLocks noChangeShapeType="1"/>
            </p:cNvSpPr>
            <p:nvPr/>
          </p:nvSpPr>
          <p:spPr bwMode="auto">
            <a:xfrm>
              <a:off x="2976" y="201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89" name="Line 19"/>
            <p:cNvSpPr>
              <a:spLocks noChangeShapeType="1"/>
            </p:cNvSpPr>
            <p:nvPr/>
          </p:nvSpPr>
          <p:spPr bwMode="auto">
            <a:xfrm flipH="1">
              <a:off x="2736" y="2016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90" name="Line 20"/>
            <p:cNvSpPr>
              <a:spLocks noChangeShapeType="1"/>
            </p:cNvSpPr>
            <p:nvPr/>
          </p:nvSpPr>
          <p:spPr bwMode="auto">
            <a:xfrm>
              <a:off x="2736" y="2016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91" name="Line 21"/>
            <p:cNvSpPr>
              <a:spLocks noChangeShapeType="1"/>
            </p:cNvSpPr>
            <p:nvPr/>
          </p:nvSpPr>
          <p:spPr bwMode="auto">
            <a:xfrm flipV="1">
              <a:off x="2853" y="1932"/>
              <a:ext cx="0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92" name="Line 22"/>
            <p:cNvSpPr>
              <a:spLocks noChangeShapeType="1"/>
            </p:cNvSpPr>
            <p:nvPr/>
          </p:nvSpPr>
          <p:spPr bwMode="auto">
            <a:xfrm>
              <a:off x="2781" y="1929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93" name="AutoShape 23"/>
            <p:cNvSpPr>
              <a:spLocks noChangeArrowheads="1"/>
            </p:cNvSpPr>
            <p:nvPr/>
          </p:nvSpPr>
          <p:spPr bwMode="auto">
            <a:xfrm>
              <a:off x="2772" y="1872"/>
              <a:ext cx="159" cy="132"/>
            </a:xfrm>
            <a:custGeom>
              <a:avLst/>
              <a:gdLst>
                <a:gd name="T0" fmla="*/ 80 w 21600"/>
                <a:gd name="T1" fmla="*/ 0 h 21600"/>
                <a:gd name="T2" fmla="*/ 2 w 21600"/>
                <a:gd name="T3" fmla="*/ 52 h 21600"/>
                <a:gd name="T4" fmla="*/ 80 w 21600"/>
                <a:gd name="T5" fmla="*/ 0 h 21600"/>
                <a:gd name="T6" fmla="*/ 157 w 21600"/>
                <a:gd name="T7" fmla="*/ 52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1145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28" y="8590"/>
                  </a:moveTo>
                  <a:cubicBezTo>
                    <a:pt x="1274" y="3585"/>
                    <a:pt x="5686" y="-1"/>
                    <a:pt x="10800" y="0"/>
                  </a:cubicBezTo>
                  <a:cubicBezTo>
                    <a:pt x="15913" y="0"/>
                    <a:pt x="20325" y="3585"/>
                    <a:pt x="21371" y="8590"/>
                  </a:cubicBezTo>
                  <a:cubicBezTo>
                    <a:pt x="20325" y="3585"/>
                    <a:pt x="15913" y="-1"/>
                    <a:pt x="10799" y="0"/>
                  </a:cubicBezTo>
                  <a:cubicBezTo>
                    <a:pt x="5686" y="0"/>
                    <a:pt x="1274" y="3585"/>
                    <a:pt x="228" y="859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732" name="Line 24"/>
          <p:cNvSpPr>
            <a:spLocks noChangeShapeType="1"/>
          </p:cNvSpPr>
          <p:nvPr/>
        </p:nvSpPr>
        <p:spPr bwMode="auto">
          <a:xfrm flipV="1">
            <a:off x="3689350" y="3540125"/>
            <a:ext cx="0" cy="339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3" name="Freeform 25"/>
          <p:cNvSpPr>
            <a:spLocks/>
          </p:cNvSpPr>
          <p:nvPr/>
        </p:nvSpPr>
        <p:spPr bwMode="auto">
          <a:xfrm>
            <a:off x="3689350" y="2463800"/>
            <a:ext cx="1588" cy="754063"/>
          </a:xfrm>
          <a:custGeom>
            <a:avLst/>
            <a:gdLst>
              <a:gd name="T0" fmla="*/ 0 w 1"/>
              <a:gd name="T1" fmla="*/ 754063 h 594"/>
              <a:gd name="T2" fmla="*/ 0 w 1"/>
              <a:gd name="T3" fmla="*/ 0 h 59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594">
                <a:moveTo>
                  <a:pt x="0" y="594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4" name="Line 26"/>
          <p:cNvSpPr>
            <a:spLocks noChangeShapeType="1"/>
          </p:cNvSpPr>
          <p:nvPr/>
        </p:nvSpPr>
        <p:spPr bwMode="auto">
          <a:xfrm>
            <a:off x="4057650" y="4191000"/>
            <a:ext cx="1508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5" name="Freeform 27"/>
          <p:cNvSpPr>
            <a:spLocks/>
          </p:cNvSpPr>
          <p:nvPr/>
        </p:nvSpPr>
        <p:spPr bwMode="auto">
          <a:xfrm>
            <a:off x="5557838" y="4191000"/>
            <a:ext cx="1587" cy="582613"/>
          </a:xfrm>
          <a:custGeom>
            <a:avLst/>
            <a:gdLst>
              <a:gd name="T0" fmla="*/ 0 w 1"/>
              <a:gd name="T1" fmla="*/ 0 h 458"/>
              <a:gd name="T2" fmla="*/ 1587 w 1"/>
              <a:gd name="T3" fmla="*/ 582613 h 45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458">
                <a:moveTo>
                  <a:pt x="0" y="0"/>
                </a:moveTo>
                <a:lnTo>
                  <a:pt x="1" y="45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6" name="Freeform 28"/>
          <p:cNvSpPr>
            <a:spLocks/>
          </p:cNvSpPr>
          <p:nvPr/>
        </p:nvSpPr>
        <p:spPr bwMode="auto">
          <a:xfrm>
            <a:off x="2270125" y="4210050"/>
            <a:ext cx="1087438" cy="0"/>
          </a:xfrm>
          <a:custGeom>
            <a:avLst/>
            <a:gdLst>
              <a:gd name="T0" fmla="*/ 1087438 w 831"/>
              <a:gd name="T1" fmla="*/ 0 h 1"/>
              <a:gd name="T2" fmla="*/ 0 w 831"/>
              <a:gd name="T3" fmla="*/ 0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31" h="1">
                <a:moveTo>
                  <a:pt x="831" y="0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7" name="Text Box 29"/>
          <p:cNvSpPr txBox="1">
            <a:spLocks noChangeArrowheads="1"/>
          </p:cNvSpPr>
          <p:nvPr/>
        </p:nvSpPr>
        <p:spPr bwMode="auto">
          <a:xfrm>
            <a:off x="1660525" y="4521200"/>
            <a:ext cx="5000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feed</a:t>
            </a:r>
            <a:endParaRPr lang="en-US" sz="1400"/>
          </a:p>
        </p:txBody>
      </p:sp>
      <p:sp>
        <p:nvSpPr>
          <p:cNvPr id="30738" name="Text Box 31"/>
          <p:cNvSpPr txBox="1">
            <a:spLocks noChangeArrowheads="1"/>
          </p:cNvSpPr>
          <p:nvPr/>
        </p:nvSpPr>
        <p:spPr bwMode="auto">
          <a:xfrm>
            <a:off x="2179638" y="2552700"/>
            <a:ext cx="13144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heating stream</a:t>
            </a:r>
            <a:endParaRPr lang="en-US" sz="1400"/>
          </a:p>
        </p:txBody>
      </p:sp>
      <p:sp>
        <p:nvSpPr>
          <p:cNvPr id="30739" name="Text Box 32"/>
          <p:cNvSpPr txBox="1">
            <a:spLocks noChangeArrowheads="1"/>
          </p:cNvSpPr>
          <p:nvPr/>
        </p:nvSpPr>
        <p:spPr bwMode="auto">
          <a:xfrm>
            <a:off x="3924300" y="5310188"/>
            <a:ext cx="10477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packed bed</a:t>
            </a:r>
          </a:p>
          <a:p>
            <a:r>
              <a:rPr lang="en-US" sz="1400" b="1"/>
              <a:t> reactor</a:t>
            </a:r>
            <a:endParaRPr lang="en-US" sz="1400"/>
          </a:p>
        </p:txBody>
      </p:sp>
      <p:grpSp>
        <p:nvGrpSpPr>
          <p:cNvPr id="30740" name="Group 33"/>
          <p:cNvGrpSpPr>
            <a:grpSpLocks/>
          </p:cNvGrpSpPr>
          <p:nvPr/>
        </p:nvGrpSpPr>
        <p:grpSpPr bwMode="auto">
          <a:xfrm>
            <a:off x="1958975" y="3856038"/>
            <a:ext cx="314325" cy="549275"/>
            <a:chOff x="2736" y="1872"/>
            <a:chExt cx="240" cy="432"/>
          </a:xfrm>
        </p:grpSpPr>
        <p:sp>
          <p:nvSpPr>
            <p:cNvPr id="30780" name="Line 34"/>
            <p:cNvSpPr>
              <a:spLocks noChangeShapeType="1"/>
            </p:cNvSpPr>
            <p:nvPr/>
          </p:nvSpPr>
          <p:spPr bwMode="auto">
            <a:xfrm>
              <a:off x="2736" y="201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81" name="Line 35"/>
            <p:cNvSpPr>
              <a:spLocks noChangeShapeType="1"/>
            </p:cNvSpPr>
            <p:nvPr/>
          </p:nvSpPr>
          <p:spPr bwMode="auto">
            <a:xfrm>
              <a:off x="2976" y="201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82" name="Line 36"/>
            <p:cNvSpPr>
              <a:spLocks noChangeShapeType="1"/>
            </p:cNvSpPr>
            <p:nvPr/>
          </p:nvSpPr>
          <p:spPr bwMode="auto">
            <a:xfrm flipH="1">
              <a:off x="2736" y="2016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83" name="Line 37"/>
            <p:cNvSpPr>
              <a:spLocks noChangeShapeType="1"/>
            </p:cNvSpPr>
            <p:nvPr/>
          </p:nvSpPr>
          <p:spPr bwMode="auto">
            <a:xfrm>
              <a:off x="2736" y="2016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84" name="Line 38"/>
            <p:cNvSpPr>
              <a:spLocks noChangeShapeType="1"/>
            </p:cNvSpPr>
            <p:nvPr/>
          </p:nvSpPr>
          <p:spPr bwMode="auto">
            <a:xfrm flipV="1">
              <a:off x="2853" y="1932"/>
              <a:ext cx="0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85" name="Line 39"/>
            <p:cNvSpPr>
              <a:spLocks noChangeShapeType="1"/>
            </p:cNvSpPr>
            <p:nvPr/>
          </p:nvSpPr>
          <p:spPr bwMode="auto">
            <a:xfrm>
              <a:off x="2781" y="1929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86" name="AutoShape 40"/>
            <p:cNvSpPr>
              <a:spLocks noChangeArrowheads="1"/>
            </p:cNvSpPr>
            <p:nvPr/>
          </p:nvSpPr>
          <p:spPr bwMode="auto">
            <a:xfrm>
              <a:off x="2772" y="1872"/>
              <a:ext cx="159" cy="132"/>
            </a:xfrm>
            <a:custGeom>
              <a:avLst/>
              <a:gdLst>
                <a:gd name="T0" fmla="*/ 80 w 21600"/>
                <a:gd name="T1" fmla="*/ 0 h 21600"/>
                <a:gd name="T2" fmla="*/ 2 w 21600"/>
                <a:gd name="T3" fmla="*/ 52 h 21600"/>
                <a:gd name="T4" fmla="*/ 80 w 21600"/>
                <a:gd name="T5" fmla="*/ 0 h 21600"/>
                <a:gd name="T6" fmla="*/ 157 w 21600"/>
                <a:gd name="T7" fmla="*/ 52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1145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28" y="8590"/>
                  </a:moveTo>
                  <a:cubicBezTo>
                    <a:pt x="1274" y="3585"/>
                    <a:pt x="5686" y="-1"/>
                    <a:pt x="10800" y="0"/>
                  </a:cubicBezTo>
                  <a:cubicBezTo>
                    <a:pt x="15913" y="0"/>
                    <a:pt x="20325" y="3585"/>
                    <a:pt x="21371" y="8590"/>
                  </a:cubicBezTo>
                  <a:cubicBezTo>
                    <a:pt x="20325" y="3585"/>
                    <a:pt x="15913" y="-1"/>
                    <a:pt x="10799" y="0"/>
                  </a:cubicBezTo>
                  <a:cubicBezTo>
                    <a:pt x="5686" y="0"/>
                    <a:pt x="1274" y="3585"/>
                    <a:pt x="228" y="859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741" name="Line 41"/>
          <p:cNvSpPr>
            <a:spLocks noChangeShapeType="1"/>
          </p:cNvSpPr>
          <p:nvPr/>
        </p:nvSpPr>
        <p:spPr bwMode="auto">
          <a:xfrm flipH="1">
            <a:off x="1771650" y="4222750"/>
            <a:ext cx="187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2" name="Oval 42"/>
          <p:cNvSpPr>
            <a:spLocks noChangeArrowheads="1"/>
          </p:cNvSpPr>
          <p:nvPr/>
        </p:nvSpPr>
        <p:spPr bwMode="auto">
          <a:xfrm>
            <a:off x="6753225" y="6051550"/>
            <a:ext cx="439738" cy="427038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latin typeface="Arial" charset="0"/>
              </a:rPr>
              <a:t>AC</a:t>
            </a:r>
          </a:p>
          <a:p>
            <a:pPr algn="ctr"/>
            <a:r>
              <a:rPr lang="en-US" sz="1400">
                <a:latin typeface="Arial" charset="0"/>
              </a:rPr>
              <a:t>1</a:t>
            </a:r>
          </a:p>
        </p:txBody>
      </p:sp>
      <p:sp>
        <p:nvSpPr>
          <p:cNvPr id="30743" name="Oval 43"/>
          <p:cNvSpPr>
            <a:spLocks noChangeArrowheads="1"/>
          </p:cNvSpPr>
          <p:nvPr/>
        </p:nvSpPr>
        <p:spPr bwMode="auto">
          <a:xfrm>
            <a:off x="5872163" y="4222750"/>
            <a:ext cx="439737" cy="427038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latin typeface="Arial" charset="0"/>
              </a:rPr>
              <a:t>TC</a:t>
            </a:r>
          </a:p>
          <a:p>
            <a:pPr algn="ctr"/>
            <a:r>
              <a:rPr lang="en-US" sz="1400">
                <a:latin typeface="Arial" charset="0"/>
              </a:rPr>
              <a:t>3</a:t>
            </a:r>
          </a:p>
        </p:txBody>
      </p:sp>
      <p:sp>
        <p:nvSpPr>
          <p:cNvPr id="30744" name="Oval 44"/>
          <p:cNvSpPr>
            <a:spLocks noChangeArrowheads="1"/>
          </p:cNvSpPr>
          <p:nvPr/>
        </p:nvSpPr>
        <p:spPr bwMode="auto">
          <a:xfrm>
            <a:off x="4127500" y="3505200"/>
            <a:ext cx="441325" cy="42703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latin typeface="Arial" charset="0"/>
              </a:rPr>
              <a:t>T</a:t>
            </a:r>
          </a:p>
          <a:p>
            <a:pPr algn="ctr"/>
            <a:r>
              <a:rPr lang="en-US" sz="1400">
                <a:latin typeface="Arial" charset="0"/>
              </a:rPr>
              <a:t>2</a:t>
            </a:r>
          </a:p>
        </p:txBody>
      </p:sp>
      <p:sp>
        <p:nvSpPr>
          <p:cNvPr id="30745" name="Oval 45"/>
          <p:cNvSpPr>
            <a:spLocks noChangeArrowheads="1"/>
          </p:cNvSpPr>
          <p:nvPr/>
        </p:nvSpPr>
        <p:spPr bwMode="auto">
          <a:xfrm>
            <a:off x="4113213" y="2574925"/>
            <a:ext cx="439737" cy="42703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latin typeface="Arial" charset="0"/>
              </a:rPr>
              <a:t>F</a:t>
            </a:r>
          </a:p>
          <a:p>
            <a:pPr algn="ctr"/>
            <a:r>
              <a:rPr lang="en-US" sz="1400">
                <a:latin typeface="Arial" charset="0"/>
              </a:rPr>
              <a:t>2</a:t>
            </a:r>
          </a:p>
        </p:txBody>
      </p:sp>
      <p:sp>
        <p:nvSpPr>
          <p:cNvPr id="30746" name="Oval 46"/>
          <p:cNvSpPr>
            <a:spLocks noChangeArrowheads="1"/>
          </p:cNvSpPr>
          <p:nvPr/>
        </p:nvSpPr>
        <p:spPr bwMode="auto">
          <a:xfrm>
            <a:off x="2462213" y="3368675"/>
            <a:ext cx="439737" cy="42703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latin typeface="Arial" charset="0"/>
              </a:rPr>
              <a:t>F</a:t>
            </a:r>
          </a:p>
          <a:p>
            <a:pPr algn="ctr"/>
            <a:r>
              <a:rPr lang="en-US" sz="1400">
                <a:latin typeface="Arial" charset="0"/>
              </a:rPr>
              <a:t>1</a:t>
            </a:r>
          </a:p>
        </p:txBody>
      </p:sp>
      <p:sp>
        <p:nvSpPr>
          <p:cNvPr id="30747" name="Oval 47"/>
          <p:cNvSpPr>
            <a:spLocks noChangeArrowheads="1"/>
          </p:cNvSpPr>
          <p:nvPr/>
        </p:nvSpPr>
        <p:spPr bwMode="auto">
          <a:xfrm>
            <a:off x="2336800" y="4465638"/>
            <a:ext cx="439738" cy="42703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latin typeface="Arial" charset="0"/>
              </a:rPr>
              <a:t>T</a:t>
            </a:r>
          </a:p>
          <a:p>
            <a:pPr algn="ctr"/>
            <a:r>
              <a:rPr lang="en-US" sz="1400">
                <a:latin typeface="Arial" charset="0"/>
              </a:rPr>
              <a:t>1</a:t>
            </a:r>
          </a:p>
        </p:txBody>
      </p:sp>
      <p:sp>
        <p:nvSpPr>
          <p:cNvPr id="30748" name="Oval 48"/>
          <p:cNvSpPr>
            <a:spLocks noChangeArrowheads="1"/>
          </p:cNvSpPr>
          <p:nvPr/>
        </p:nvSpPr>
        <p:spPr bwMode="auto">
          <a:xfrm>
            <a:off x="2901950" y="4465638"/>
            <a:ext cx="441325" cy="427037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latin typeface="Arial" charset="0"/>
              </a:rPr>
              <a:t>A</a:t>
            </a:r>
          </a:p>
          <a:p>
            <a:pPr algn="ctr"/>
            <a:r>
              <a:rPr lang="en-US" sz="1400">
                <a:latin typeface="Arial" charset="0"/>
              </a:rPr>
              <a:t>2</a:t>
            </a:r>
          </a:p>
        </p:txBody>
      </p:sp>
      <p:sp>
        <p:nvSpPr>
          <p:cNvPr id="30749" name="Line 49"/>
          <p:cNvSpPr>
            <a:spLocks noChangeShapeType="1"/>
          </p:cNvSpPr>
          <p:nvPr/>
        </p:nvSpPr>
        <p:spPr bwMode="auto">
          <a:xfrm flipH="1">
            <a:off x="3689350" y="2789238"/>
            <a:ext cx="419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0" name="Line 50"/>
          <p:cNvSpPr>
            <a:spLocks noChangeShapeType="1"/>
          </p:cNvSpPr>
          <p:nvPr/>
        </p:nvSpPr>
        <p:spPr bwMode="auto">
          <a:xfrm flipH="1">
            <a:off x="3689350" y="3727450"/>
            <a:ext cx="434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1" name="Line 51"/>
          <p:cNvSpPr>
            <a:spLocks noChangeShapeType="1"/>
          </p:cNvSpPr>
          <p:nvPr/>
        </p:nvSpPr>
        <p:spPr bwMode="auto">
          <a:xfrm flipH="1">
            <a:off x="5562600" y="4427538"/>
            <a:ext cx="300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2" name="Line 52"/>
          <p:cNvSpPr>
            <a:spLocks noChangeShapeType="1"/>
          </p:cNvSpPr>
          <p:nvPr/>
        </p:nvSpPr>
        <p:spPr bwMode="auto">
          <a:xfrm>
            <a:off x="6967538" y="6488113"/>
            <a:ext cx="0" cy="17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3" name="Line 53"/>
          <p:cNvSpPr>
            <a:spLocks noChangeShapeType="1"/>
          </p:cNvSpPr>
          <p:nvPr/>
        </p:nvSpPr>
        <p:spPr bwMode="auto">
          <a:xfrm>
            <a:off x="2687638" y="3810000"/>
            <a:ext cx="0" cy="390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4" name="Line 54"/>
          <p:cNvSpPr>
            <a:spLocks noChangeShapeType="1"/>
          </p:cNvSpPr>
          <p:nvPr/>
        </p:nvSpPr>
        <p:spPr bwMode="auto">
          <a:xfrm flipV="1">
            <a:off x="2554288" y="4216400"/>
            <a:ext cx="0" cy="242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5" name="Line 55"/>
          <p:cNvSpPr>
            <a:spLocks noChangeShapeType="1"/>
          </p:cNvSpPr>
          <p:nvPr/>
        </p:nvSpPr>
        <p:spPr bwMode="auto">
          <a:xfrm flipV="1">
            <a:off x="3122613" y="4216400"/>
            <a:ext cx="0" cy="242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6" name="Line 56"/>
          <p:cNvSpPr>
            <a:spLocks noChangeShapeType="1"/>
          </p:cNvSpPr>
          <p:nvPr/>
        </p:nvSpPr>
        <p:spPr bwMode="auto">
          <a:xfrm flipV="1">
            <a:off x="2119313" y="3616325"/>
            <a:ext cx="0" cy="22701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7" name="Line 57"/>
          <p:cNvSpPr>
            <a:spLocks noChangeShapeType="1"/>
          </p:cNvSpPr>
          <p:nvPr/>
        </p:nvSpPr>
        <p:spPr bwMode="auto">
          <a:xfrm flipH="1">
            <a:off x="1641475" y="3611563"/>
            <a:ext cx="43973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8" name="Freeform 58"/>
          <p:cNvSpPr>
            <a:spLocks/>
          </p:cNvSpPr>
          <p:nvPr/>
        </p:nvSpPr>
        <p:spPr bwMode="auto">
          <a:xfrm>
            <a:off x="6958013" y="4668838"/>
            <a:ext cx="7937" cy="1381125"/>
          </a:xfrm>
          <a:custGeom>
            <a:avLst/>
            <a:gdLst>
              <a:gd name="T0" fmla="*/ 0 w 5"/>
              <a:gd name="T1" fmla="*/ 1381125 h 870"/>
              <a:gd name="T2" fmla="*/ 7937 w 5"/>
              <a:gd name="T3" fmla="*/ 0 h 87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" h="870">
                <a:moveTo>
                  <a:pt x="0" y="870"/>
                </a:moveTo>
                <a:lnTo>
                  <a:pt x="5" y="0"/>
                </a:lnTo>
              </a:path>
            </a:pathLst>
          </a:custGeom>
          <a:noFill/>
          <a:ln w="28575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9" name="Line 60"/>
          <p:cNvSpPr>
            <a:spLocks noChangeShapeType="1"/>
          </p:cNvSpPr>
          <p:nvPr/>
        </p:nvSpPr>
        <p:spPr bwMode="auto">
          <a:xfrm>
            <a:off x="4081463" y="3376613"/>
            <a:ext cx="2005012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60" name="Line 61"/>
          <p:cNvSpPr>
            <a:spLocks noChangeShapeType="1"/>
          </p:cNvSpPr>
          <p:nvPr/>
        </p:nvSpPr>
        <p:spPr bwMode="auto">
          <a:xfrm flipV="1">
            <a:off x="6072188" y="3392488"/>
            <a:ext cx="0" cy="82708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61" name="Text Box 62"/>
          <p:cNvSpPr txBox="1">
            <a:spLocks noChangeArrowheads="1"/>
          </p:cNvSpPr>
          <p:nvPr/>
        </p:nvSpPr>
        <p:spPr bwMode="auto">
          <a:xfrm>
            <a:off x="7467600" y="6043613"/>
            <a:ext cx="8667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>
                <a:solidFill>
                  <a:schemeClr val="accent2"/>
                </a:solidFill>
              </a:rPr>
              <a:t>SP</a:t>
            </a:r>
            <a:r>
              <a:rPr lang="en-US" sz="1400" b="1" baseline="-25000">
                <a:solidFill>
                  <a:schemeClr val="accent2"/>
                </a:solidFill>
              </a:rPr>
              <a:t>1</a:t>
            </a:r>
            <a:r>
              <a:rPr lang="en-US" sz="1400" b="1">
                <a:solidFill>
                  <a:schemeClr val="accent2"/>
                </a:solidFill>
              </a:rPr>
              <a:t> from</a:t>
            </a:r>
          </a:p>
          <a:p>
            <a:r>
              <a:rPr lang="en-US" sz="1400" b="1">
                <a:solidFill>
                  <a:schemeClr val="accent2"/>
                </a:solidFill>
              </a:rPr>
              <a:t> person</a:t>
            </a:r>
            <a:endParaRPr lang="en-US" sz="1400"/>
          </a:p>
        </p:txBody>
      </p:sp>
      <p:sp>
        <p:nvSpPr>
          <p:cNvPr id="30762" name="Text Box 63"/>
          <p:cNvSpPr txBox="1">
            <a:spLocks noChangeArrowheads="1"/>
          </p:cNvSpPr>
          <p:nvPr/>
        </p:nvSpPr>
        <p:spPr bwMode="auto">
          <a:xfrm>
            <a:off x="7002463" y="5006975"/>
            <a:ext cx="5381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>
                <a:solidFill>
                  <a:schemeClr val="accent2"/>
                </a:solidFill>
              </a:rPr>
              <a:t>MV</a:t>
            </a:r>
            <a:r>
              <a:rPr lang="en-US" sz="1400" b="1" baseline="-25000">
                <a:solidFill>
                  <a:schemeClr val="accent2"/>
                </a:solidFill>
              </a:rPr>
              <a:t>1</a:t>
            </a:r>
            <a:endParaRPr lang="en-US" sz="1400"/>
          </a:p>
        </p:txBody>
      </p:sp>
      <p:sp>
        <p:nvSpPr>
          <p:cNvPr id="30763" name="Text Box 64"/>
          <p:cNvSpPr txBox="1">
            <a:spLocks noChangeArrowheads="1"/>
          </p:cNvSpPr>
          <p:nvPr/>
        </p:nvSpPr>
        <p:spPr bwMode="auto">
          <a:xfrm>
            <a:off x="4991100" y="4337050"/>
            <a:ext cx="542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>
                <a:solidFill>
                  <a:schemeClr val="accent2"/>
                </a:solidFill>
              </a:rPr>
              <a:t>CV</a:t>
            </a:r>
            <a:r>
              <a:rPr lang="en-US" sz="1400" b="1" baseline="-25000">
                <a:solidFill>
                  <a:schemeClr val="accent2"/>
                </a:solidFill>
              </a:rPr>
              <a:t>2</a:t>
            </a:r>
            <a:r>
              <a:rPr lang="en-US" sz="1400" b="1">
                <a:solidFill>
                  <a:schemeClr val="accent2"/>
                </a:solidFill>
              </a:rPr>
              <a:t> </a:t>
            </a:r>
            <a:endParaRPr lang="en-US" sz="1400"/>
          </a:p>
        </p:txBody>
      </p:sp>
      <p:sp>
        <p:nvSpPr>
          <p:cNvPr id="30764" name="Text Box 65"/>
          <p:cNvSpPr txBox="1">
            <a:spLocks noChangeArrowheads="1"/>
          </p:cNvSpPr>
          <p:nvPr/>
        </p:nvSpPr>
        <p:spPr bwMode="auto">
          <a:xfrm>
            <a:off x="5116513" y="3055938"/>
            <a:ext cx="5381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>
                <a:solidFill>
                  <a:schemeClr val="accent2"/>
                </a:solidFill>
              </a:rPr>
              <a:t>MV</a:t>
            </a:r>
            <a:r>
              <a:rPr lang="en-US" sz="1400" b="1" baseline="-25000">
                <a:solidFill>
                  <a:schemeClr val="accent2"/>
                </a:solidFill>
              </a:rPr>
              <a:t>2</a:t>
            </a:r>
            <a:endParaRPr lang="en-US" sz="1400"/>
          </a:p>
        </p:txBody>
      </p:sp>
      <p:sp>
        <p:nvSpPr>
          <p:cNvPr id="30765" name="Text Box 66"/>
          <p:cNvSpPr txBox="1">
            <a:spLocks noChangeArrowheads="1"/>
          </p:cNvSpPr>
          <p:nvPr/>
        </p:nvSpPr>
        <p:spPr bwMode="auto">
          <a:xfrm>
            <a:off x="6310313" y="6410325"/>
            <a:ext cx="542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>
                <a:solidFill>
                  <a:schemeClr val="accent2"/>
                </a:solidFill>
              </a:rPr>
              <a:t>CV</a:t>
            </a:r>
            <a:r>
              <a:rPr lang="en-US" sz="1400" b="1" baseline="-25000">
                <a:solidFill>
                  <a:schemeClr val="accent2"/>
                </a:solidFill>
              </a:rPr>
              <a:t>1</a:t>
            </a:r>
            <a:r>
              <a:rPr lang="en-US" sz="1400" b="1">
                <a:solidFill>
                  <a:schemeClr val="accent2"/>
                </a:solidFill>
              </a:rPr>
              <a:t> </a:t>
            </a:r>
            <a:endParaRPr lang="en-US" sz="1400"/>
          </a:p>
        </p:txBody>
      </p:sp>
      <p:sp>
        <p:nvSpPr>
          <p:cNvPr id="30766" name="Line 67"/>
          <p:cNvSpPr>
            <a:spLocks noChangeShapeType="1"/>
          </p:cNvSpPr>
          <p:nvPr/>
        </p:nvSpPr>
        <p:spPr bwMode="auto">
          <a:xfrm flipH="1">
            <a:off x="7216775" y="6238875"/>
            <a:ext cx="187325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67" name="Text Box 68"/>
          <p:cNvSpPr txBox="1">
            <a:spLocks noChangeArrowheads="1"/>
          </p:cNvSpPr>
          <p:nvPr/>
        </p:nvSpPr>
        <p:spPr bwMode="auto">
          <a:xfrm>
            <a:off x="6019800" y="5886450"/>
            <a:ext cx="8461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chemeClr val="accent2"/>
                </a:solidFill>
              </a:rPr>
              <a:t>primary</a:t>
            </a:r>
            <a:endParaRPr lang="en-US" sz="1400"/>
          </a:p>
        </p:txBody>
      </p:sp>
      <p:sp>
        <p:nvSpPr>
          <p:cNvPr id="30768" name="Text Box 69"/>
          <p:cNvSpPr txBox="1">
            <a:spLocks noChangeArrowheads="1"/>
          </p:cNvSpPr>
          <p:nvPr/>
        </p:nvSpPr>
        <p:spPr bwMode="auto">
          <a:xfrm>
            <a:off x="5638800" y="4713288"/>
            <a:ext cx="1011238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chemeClr val="accent2"/>
                </a:solidFill>
              </a:rPr>
              <a:t>secondary</a:t>
            </a:r>
            <a:endParaRPr lang="en-US" sz="1400"/>
          </a:p>
        </p:txBody>
      </p:sp>
      <p:sp>
        <p:nvSpPr>
          <p:cNvPr id="30769" name="Oval 71"/>
          <p:cNvSpPr>
            <a:spLocks noChangeArrowheads="1"/>
          </p:cNvSpPr>
          <p:nvPr/>
        </p:nvSpPr>
        <p:spPr bwMode="auto">
          <a:xfrm>
            <a:off x="2174875" y="5207000"/>
            <a:ext cx="441325" cy="427038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latin typeface="Arial" charset="0"/>
              </a:rPr>
              <a:t>AY</a:t>
            </a:r>
          </a:p>
          <a:p>
            <a:pPr algn="ctr"/>
            <a:r>
              <a:rPr lang="en-US" sz="1400">
                <a:latin typeface="Arial" charset="0"/>
              </a:rPr>
              <a:t>2</a:t>
            </a:r>
          </a:p>
        </p:txBody>
      </p:sp>
      <p:sp>
        <p:nvSpPr>
          <p:cNvPr id="30770" name="Line 72"/>
          <p:cNvSpPr>
            <a:spLocks noChangeShapeType="1"/>
          </p:cNvSpPr>
          <p:nvPr/>
        </p:nvSpPr>
        <p:spPr bwMode="auto">
          <a:xfrm>
            <a:off x="2632075" y="54356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71" name="Line 73"/>
          <p:cNvSpPr>
            <a:spLocks noChangeShapeType="1"/>
          </p:cNvSpPr>
          <p:nvPr/>
        </p:nvSpPr>
        <p:spPr bwMode="auto">
          <a:xfrm>
            <a:off x="3089275" y="4902200"/>
            <a:ext cx="0" cy="5334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72" name="Line 74"/>
          <p:cNvSpPr>
            <a:spLocks noChangeShapeType="1"/>
          </p:cNvSpPr>
          <p:nvPr/>
        </p:nvSpPr>
        <p:spPr bwMode="auto">
          <a:xfrm flipH="1">
            <a:off x="1108075" y="5435600"/>
            <a:ext cx="10668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73" name="Line 75"/>
          <p:cNvSpPr>
            <a:spLocks noChangeShapeType="1"/>
          </p:cNvSpPr>
          <p:nvPr/>
        </p:nvSpPr>
        <p:spPr bwMode="auto">
          <a:xfrm flipV="1">
            <a:off x="1108075" y="2006600"/>
            <a:ext cx="0" cy="34290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74" name="Line 76"/>
          <p:cNvSpPr>
            <a:spLocks noChangeShapeType="1"/>
          </p:cNvSpPr>
          <p:nvPr/>
        </p:nvSpPr>
        <p:spPr bwMode="auto">
          <a:xfrm>
            <a:off x="1108075" y="2006600"/>
            <a:ext cx="5867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75" name="Freeform 77"/>
          <p:cNvSpPr>
            <a:spLocks/>
          </p:cNvSpPr>
          <p:nvPr/>
        </p:nvSpPr>
        <p:spPr bwMode="auto">
          <a:xfrm>
            <a:off x="6967538" y="2006600"/>
            <a:ext cx="7937" cy="2195513"/>
          </a:xfrm>
          <a:custGeom>
            <a:avLst/>
            <a:gdLst>
              <a:gd name="T0" fmla="*/ 7937 w 5"/>
              <a:gd name="T1" fmla="*/ 0 h 1383"/>
              <a:gd name="T2" fmla="*/ 0 w 5"/>
              <a:gd name="T3" fmla="*/ 2195513 h 1383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" h="1383">
                <a:moveTo>
                  <a:pt x="5" y="0"/>
                </a:moveTo>
                <a:lnTo>
                  <a:pt x="0" y="1383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76" name="Oval 78"/>
          <p:cNvSpPr>
            <a:spLocks noChangeArrowheads="1"/>
          </p:cNvSpPr>
          <p:nvPr/>
        </p:nvSpPr>
        <p:spPr bwMode="auto">
          <a:xfrm>
            <a:off x="6746875" y="4216400"/>
            <a:ext cx="439738" cy="427038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latin typeface="Arial" charset="0"/>
              </a:rPr>
              <a:t>TY</a:t>
            </a:r>
          </a:p>
          <a:p>
            <a:pPr algn="ctr"/>
            <a:r>
              <a:rPr lang="en-US" sz="1400">
                <a:latin typeface="Arial" charset="0"/>
              </a:rPr>
              <a:t>3</a:t>
            </a:r>
          </a:p>
        </p:txBody>
      </p:sp>
      <p:sp>
        <p:nvSpPr>
          <p:cNvPr id="30777" name="Line 79"/>
          <p:cNvSpPr>
            <a:spLocks noChangeShapeType="1"/>
          </p:cNvSpPr>
          <p:nvPr/>
        </p:nvSpPr>
        <p:spPr bwMode="auto">
          <a:xfrm flipH="1">
            <a:off x="6299200" y="4405313"/>
            <a:ext cx="42545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78" name="Text Box 80"/>
          <p:cNvSpPr txBox="1">
            <a:spLocks noChangeArrowheads="1"/>
          </p:cNvSpPr>
          <p:nvPr/>
        </p:nvSpPr>
        <p:spPr bwMode="auto">
          <a:xfrm>
            <a:off x="7051675" y="3149600"/>
            <a:ext cx="5572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>
                <a:solidFill>
                  <a:schemeClr val="accent2"/>
                </a:solidFill>
              </a:rPr>
              <a:t>MV</a:t>
            </a:r>
            <a:r>
              <a:rPr lang="en-US" sz="1400" b="1" baseline="-25000">
                <a:solidFill>
                  <a:schemeClr val="accent2"/>
                </a:solidFill>
              </a:rPr>
              <a:t>ff</a:t>
            </a:r>
            <a:endParaRPr lang="en-US" sz="1400"/>
          </a:p>
        </p:txBody>
      </p:sp>
      <p:sp>
        <p:nvSpPr>
          <p:cNvPr id="30779" name="Text Box 82"/>
          <p:cNvSpPr txBox="1">
            <a:spLocks noChangeArrowheads="1"/>
          </p:cNvSpPr>
          <p:nvPr/>
        </p:nvSpPr>
        <p:spPr bwMode="auto">
          <a:xfrm>
            <a:off x="690563" y="1022350"/>
            <a:ext cx="7843837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We can combine cascade and feedforward to gain the advantages of both.</a:t>
            </a:r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685800" y="3810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15: FEEDFORWARD CONTROL</a:t>
            </a:r>
            <a:endParaRPr lang="en-US" sz="3200"/>
          </a:p>
        </p:txBody>
      </p:sp>
      <p:sp>
        <p:nvSpPr>
          <p:cNvPr id="31747" name="Text Box 79"/>
          <p:cNvSpPr txBox="1">
            <a:spLocks noChangeArrowheads="1"/>
          </p:cNvSpPr>
          <p:nvPr/>
        </p:nvSpPr>
        <p:spPr bwMode="auto">
          <a:xfrm>
            <a:off x="690563" y="1022350"/>
            <a:ext cx="7843837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Ratio control is a simple and frequently used feedforward application.  In ratio control, the dynamics are negligible.</a:t>
            </a:r>
            <a:endParaRPr lang="en-US"/>
          </a:p>
        </p:txBody>
      </p:sp>
      <p:sp>
        <p:nvSpPr>
          <p:cNvPr id="31748" name="Line 80"/>
          <p:cNvSpPr>
            <a:spLocks noChangeShapeType="1"/>
          </p:cNvSpPr>
          <p:nvPr/>
        </p:nvSpPr>
        <p:spPr bwMode="auto">
          <a:xfrm>
            <a:off x="2741613" y="2767013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9" name="Freeform 81"/>
          <p:cNvSpPr>
            <a:spLocks/>
          </p:cNvSpPr>
          <p:nvPr/>
        </p:nvSpPr>
        <p:spPr bwMode="auto">
          <a:xfrm>
            <a:off x="2741613" y="6119813"/>
            <a:ext cx="1516062" cy="6350"/>
          </a:xfrm>
          <a:custGeom>
            <a:avLst/>
            <a:gdLst>
              <a:gd name="T0" fmla="*/ 0 w 955"/>
              <a:gd name="T1" fmla="*/ 0 h 4"/>
              <a:gd name="T2" fmla="*/ 1516062 w 955"/>
              <a:gd name="T3" fmla="*/ 6350 h 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955" h="4">
                <a:moveTo>
                  <a:pt x="0" y="0"/>
                </a:moveTo>
                <a:lnTo>
                  <a:pt x="955" y="4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0" name="Freeform 82"/>
          <p:cNvSpPr>
            <a:spLocks/>
          </p:cNvSpPr>
          <p:nvPr/>
        </p:nvSpPr>
        <p:spPr bwMode="auto">
          <a:xfrm>
            <a:off x="5264150" y="2743200"/>
            <a:ext cx="4763" cy="3357563"/>
          </a:xfrm>
          <a:custGeom>
            <a:avLst/>
            <a:gdLst>
              <a:gd name="T0" fmla="*/ 0 w 3"/>
              <a:gd name="T1" fmla="*/ 0 h 2115"/>
              <a:gd name="T2" fmla="*/ 4763 w 3"/>
              <a:gd name="T3" fmla="*/ 3357563 h 211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" h="2115">
                <a:moveTo>
                  <a:pt x="0" y="0"/>
                </a:moveTo>
                <a:lnTo>
                  <a:pt x="3" y="2115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1" name="Line 83"/>
          <p:cNvSpPr>
            <a:spLocks noChangeShapeType="1"/>
          </p:cNvSpPr>
          <p:nvPr/>
        </p:nvSpPr>
        <p:spPr bwMode="auto">
          <a:xfrm>
            <a:off x="5256213" y="4214813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752" name="Group 84"/>
          <p:cNvGrpSpPr>
            <a:grpSpLocks/>
          </p:cNvGrpSpPr>
          <p:nvPr/>
        </p:nvGrpSpPr>
        <p:grpSpPr bwMode="auto">
          <a:xfrm>
            <a:off x="4294188" y="5710238"/>
            <a:ext cx="342900" cy="612775"/>
            <a:chOff x="2736" y="1872"/>
            <a:chExt cx="240" cy="432"/>
          </a:xfrm>
        </p:grpSpPr>
        <p:sp>
          <p:nvSpPr>
            <p:cNvPr id="31781" name="Line 85"/>
            <p:cNvSpPr>
              <a:spLocks noChangeShapeType="1"/>
            </p:cNvSpPr>
            <p:nvPr/>
          </p:nvSpPr>
          <p:spPr bwMode="auto">
            <a:xfrm>
              <a:off x="2736" y="201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2" name="Line 86"/>
            <p:cNvSpPr>
              <a:spLocks noChangeShapeType="1"/>
            </p:cNvSpPr>
            <p:nvPr/>
          </p:nvSpPr>
          <p:spPr bwMode="auto">
            <a:xfrm>
              <a:off x="2976" y="201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3" name="Line 87"/>
            <p:cNvSpPr>
              <a:spLocks noChangeShapeType="1"/>
            </p:cNvSpPr>
            <p:nvPr/>
          </p:nvSpPr>
          <p:spPr bwMode="auto">
            <a:xfrm flipH="1">
              <a:off x="2736" y="2016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4" name="Line 88"/>
            <p:cNvSpPr>
              <a:spLocks noChangeShapeType="1"/>
            </p:cNvSpPr>
            <p:nvPr/>
          </p:nvSpPr>
          <p:spPr bwMode="auto">
            <a:xfrm>
              <a:off x="2736" y="2016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5" name="Line 89"/>
            <p:cNvSpPr>
              <a:spLocks noChangeShapeType="1"/>
            </p:cNvSpPr>
            <p:nvPr/>
          </p:nvSpPr>
          <p:spPr bwMode="auto">
            <a:xfrm flipV="1">
              <a:off x="2853" y="1932"/>
              <a:ext cx="0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6" name="Line 90"/>
            <p:cNvSpPr>
              <a:spLocks noChangeShapeType="1"/>
            </p:cNvSpPr>
            <p:nvPr/>
          </p:nvSpPr>
          <p:spPr bwMode="auto">
            <a:xfrm>
              <a:off x="2781" y="1929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7" name="AutoShape 91"/>
            <p:cNvSpPr>
              <a:spLocks noChangeArrowheads="1"/>
            </p:cNvSpPr>
            <p:nvPr/>
          </p:nvSpPr>
          <p:spPr bwMode="auto">
            <a:xfrm>
              <a:off x="2772" y="1872"/>
              <a:ext cx="159" cy="132"/>
            </a:xfrm>
            <a:custGeom>
              <a:avLst/>
              <a:gdLst>
                <a:gd name="T0" fmla="*/ 80 w 21600"/>
                <a:gd name="T1" fmla="*/ 0 h 21600"/>
                <a:gd name="T2" fmla="*/ 2 w 21600"/>
                <a:gd name="T3" fmla="*/ 52 h 21600"/>
                <a:gd name="T4" fmla="*/ 80 w 21600"/>
                <a:gd name="T5" fmla="*/ 0 h 21600"/>
                <a:gd name="T6" fmla="*/ 157 w 21600"/>
                <a:gd name="T7" fmla="*/ 52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1145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28" y="8590"/>
                  </a:moveTo>
                  <a:cubicBezTo>
                    <a:pt x="1274" y="3585"/>
                    <a:pt x="5686" y="-1"/>
                    <a:pt x="10800" y="0"/>
                  </a:cubicBezTo>
                  <a:cubicBezTo>
                    <a:pt x="15913" y="0"/>
                    <a:pt x="20325" y="3585"/>
                    <a:pt x="21371" y="8590"/>
                  </a:cubicBezTo>
                  <a:cubicBezTo>
                    <a:pt x="20325" y="3585"/>
                    <a:pt x="15913" y="-1"/>
                    <a:pt x="10799" y="0"/>
                  </a:cubicBezTo>
                  <a:cubicBezTo>
                    <a:pt x="5686" y="0"/>
                    <a:pt x="1274" y="3585"/>
                    <a:pt x="228" y="859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753" name="Line 92"/>
          <p:cNvSpPr>
            <a:spLocks noChangeShapeType="1"/>
          </p:cNvSpPr>
          <p:nvPr/>
        </p:nvSpPr>
        <p:spPr bwMode="auto">
          <a:xfrm flipH="1">
            <a:off x="4646613" y="6119813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4" name="Oval 93"/>
          <p:cNvSpPr>
            <a:spLocks noChangeArrowheads="1"/>
          </p:cNvSpPr>
          <p:nvPr/>
        </p:nvSpPr>
        <p:spPr bwMode="auto">
          <a:xfrm>
            <a:off x="3046413" y="4900613"/>
            <a:ext cx="6096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</a:rPr>
              <a:t>FC</a:t>
            </a:r>
          </a:p>
          <a:p>
            <a:pPr algn="ctr"/>
            <a:r>
              <a:rPr lang="en-US" sz="2000">
                <a:latin typeface="Arial" charset="0"/>
              </a:rPr>
              <a:t>1</a:t>
            </a:r>
          </a:p>
        </p:txBody>
      </p:sp>
      <p:sp>
        <p:nvSpPr>
          <p:cNvPr id="31755" name="Line 94"/>
          <p:cNvSpPr>
            <a:spLocks noChangeShapeType="1"/>
          </p:cNvSpPr>
          <p:nvPr/>
        </p:nvSpPr>
        <p:spPr bwMode="auto">
          <a:xfrm>
            <a:off x="3351213" y="5586413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6" name="Line 95"/>
          <p:cNvSpPr>
            <a:spLocks noChangeShapeType="1"/>
          </p:cNvSpPr>
          <p:nvPr/>
        </p:nvSpPr>
        <p:spPr bwMode="auto">
          <a:xfrm flipV="1">
            <a:off x="4471988" y="5205413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7" name="Line 96"/>
          <p:cNvSpPr>
            <a:spLocks noChangeShapeType="1"/>
          </p:cNvSpPr>
          <p:nvPr/>
        </p:nvSpPr>
        <p:spPr bwMode="auto">
          <a:xfrm flipH="1">
            <a:off x="3656013" y="5205413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8" name="Oval 97"/>
          <p:cNvSpPr>
            <a:spLocks noChangeArrowheads="1"/>
          </p:cNvSpPr>
          <p:nvPr/>
        </p:nvSpPr>
        <p:spPr bwMode="auto">
          <a:xfrm>
            <a:off x="3046413" y="3910013"/>
            <a:ext cx="6096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</a:rPr>
              <a:t>FY</a:t>
            </a:r>
          </a:p>
          <a:p>
            <a:pPr algn="ctr"/>
            <a:r>
              <a:rPr lang="en-US" sz="2000">
                <a:latin typeface="Arial" charset="0"/>
              </a:rPr>
              <a:t>1</a:t>
            </a:r>
          </a:p>
        </p:txBody>
      </p:sp>
      <p:sp>
        <p:nvSpPr>
          <p:cNvPr id="31759" name="Oval 98"/>
          <p:cNvSpPr>
            <a:spLocks noChangeArrowheads="1"/>
          </p:cNvSpPr>
          <p:nvPr/>
        </p:nvSpPr>
        <p:spPr bwMode="auto">
          <a:xfrm>
            <a:off x="3046413" y="2919413"/>
            <a:ext cx="6096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</a:rPr>
              <a:t>F</a:t>
            </a:r>
          </a:p>
          <a:p>
            <a:pPr algn="ctr"/>
            <a:r>
              <a:rPr lang="en-US" sz="2000">
                <a:latin typeface="Arial" charset="0"/>
              </a:rPr>
              <a:t>2</a:t>
            </a:r>
          </a:p>
        </p:txBody>
      </p:sp>
      <p:sp>
        <p:nvSpPr>
          <p:cNvPr id="31760" name="Line 99"/>
          <p:cNvSpPr>
            <a:spLocks noChangeShapeType="1"/>
          </p:cNvSpPr>
          <p:nvPr/>
        </p:nvSpPr>
        <p:spPr bwMode="auto">
          <a:xfrm>
            <a:off x="2513013" y="4214813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1" name="Text Box 100"/>
          <p:cNvSpPr txBox="1">
            <a:spLocks noChangeArrowheads="1"/>
          </p:cNvSpPr>
          <p:nvPr/>
        </p:nvSpPr>
        <p:spPr bwMode="auto">
          <a:xfrm>
            <a:off x="349250" y="3983038"/>
            <a:ext cx="21701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000" b="1"/>
              <a:t>Desired F1/F2 = R</a:t>
            </a:r>
            <a:endParaRPr lang="en-US" sz="2000"/>
          </a:p>
        </p:txBody>
      </p:sp>
      <p:sp>
        <p:nvSpPr>
          <p:cNvPr id="31762" name="Line 101"/>
          <p:cNvSpPr>
            <a:spLocks noChangeShapeType="1"/>
          </p:cNvSpPr>
          <p:nvPr/>
        </p:nvSpPr>
        <p:spPr bwMode="auto">
          <a:xfrm>
            <a:off x="3351213" y="27670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3" name="Line 102"/>
          <p:cNvSpPr>
            <a:spLocks noChangeShapeType="1"/>
          </p:cNvSpPr>
          <p:nvPr/>
        </p:nvSpPr>
        <p:spPr bwMode="auto">
          <a:xfrm>
            <a:off x="3351213" y="360521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4" name="Line 103"/>
          <p:cNvSpPr>
            <a:spLocks noChangeShapeType="1"/>
          </p:cNvSpPr>
          <p:nvPr/>
        </p:nvSpPr>
        <p:spPr bwMode="auto">
          <a:xfrm>
            <a:off x="3351213" y="459581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5" name="Text Box 104"/>
          <p:cNvSpPr txBox="1">
            <a:spLocks noChangeArrowheads="1"/>
          </p:cNvSpPr>
          <p:nvPr/>
        </p:nvSpPr>
        <p:spPr bwMode="auto">
          <a:xfrm>
            <a:off x="3656013" y="3721100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latin typeface="Arial" charset="0"/>
              </a:rPr>
              <a:t>x</a:t>
            </a:r>
          </a:p>
        </p:txBody>
      </p:sp>
      <p:sp>
        <p:nvSpPr>
          <p:cNvPr id="31766" name="Text Box 105"/>
          <p:cNvSpPr txBox="1">
            <a:spLocks noChangeArrowheads="1"/>
          </p:cNvSpPr>
          <p:nvPr/>
        </p:nvSpPr>
        <p:spPr bwMode="auto">
          <a:xfrm>
            <a:off x="5867400" y="3505200"/>
            <a:ext cx="1885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/>
              <a:t>Blended flow</a:t>
            </a:r>
          </a:p>
        </p:txBody>
      </p:sp>
      <p:sp>
        <p:nvSpPr>
          <p:cNvPr id="31767" name="Text Box 106"/>
          <p:cNvSpPr txBox="1">
            <a:spLocks noChangeArrowheads="1"/>
          </p:cNvSpPr>
          <p:nvPr/>
        </p:nvSpPr>
        <p:spPr bwMode="auto">
          <a:xfrm>
            <a:off x="838200" y="2362200"/>
            <a:ext cx="18938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b="1"/>
              <a:t>Uncontrolled</a:t>
            </a:r>
          </a:p>
          <a:p>
            <a:pPr algn="ctr"/>
            <a:r>
              <a:rPr lang="en-US" b="1"/>
              <a:t>(wild) flow</a:t>
            </a:r>
            <a:endParaRPr lang="en-US"/>
          </a:p>
        </p:txBody>
      </p:sp>
      <p:sp>
        <p:nvSpPr>
          <p:cNvPr id="31768" name="Text Box 107"/>
          <p:cNvSpPr txBox="1">
            <a:spLocks noChangeArrowheads="1"/>
          </p:cNvSpPr>
          <p:nvPr/>
        </p:nvSpPr>
        <p:spPr bwMode="auto">
          <a:xfrm>
            <a:off x="1066800" y="5638800"/>
            <a:ext cx="18605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b="1"/>
              <a:t>Manipulated</a:t>
            </a:r>
          </a:p>
          <a:p>
            <a:pPr algn="ctr"/>
            <a:r>
              <a:rPr lang="en-US" b="1"/>
              <a:t>flow</a:t>
            </a:r>
            <a:endParaRPr lang="en-US"/>
          </a:p>
        </p:txBody>
      </p:sp>
      <p:grpSp>
        <p:nvGrpSpPr>
          <p:cNvPr id="31769" name="Group 108"/>
          <p:cNvGrpSpPr>
            <a:grpSpLocks/>
          </p:cNvGrpSpPr>
          <p:nvPr/>
        </p:nvGrpSpPr>
        <p:grpSpPr bwMode="auto">
          <a:xfrm flipH="1">
            <a:off x="6172200" y="5181600"/>
            <a:ext cx="457200" cy="847725"/>
            <a:chOff x="528" y="3103"/>
            <a:chExt cx="442" cy="774"/>
          </a:xfrm>
        </p:grpSpPr>
        <p:sp>
          <p:nvSpPr>
            <p:cNvPr id="31775" name="Freeform 109"/>
            <p:cNvSpPr>
              <a:spLocks/>
            </p:cNvSpPr>
            <p:nvPr/>
          </p:nvSpPr>
          <p:spPr bwMode="auto">
            <a:xfrm>
              <a:off x="558" y="3134"/>
              <a:ext cx="151" cy="179"/>
            </a:xfrm>
            <a:custGeom>
              <a:avLst/>
              <a:gdLst>
                <a:gd name="T0" fmla="*/ 100 w 453"/>
                <a:gd name="T1" fmla="*/ 45 h 538"/>
                <a:gd name="T2" fmla="*/ 88 w 453"/>
                <a:gd name="T3" fmla="*/ 26 h 538"/>
                <a:gd name="T4" fmla="*/ 67 w 453"/>
                <a:gd name="T5" fmla="*/ 14 h 538"/>
                <a:gd name="T6" fmla="*/ 45 w 453"/>
                <a:gd name="T7" fmla="*/ 12 h 538"/>
                <a:gd name="T8" fmla="*/ 23 w 453"/>
                <a:gd name="T9" fmla="*/ 19 h 538"/>
                <a:gd name="T10" fmla="*/ 7 w 453"/>
                <a:gd name="T11" fmla="*/ 38 h 538"/>
                <a:gd name="T12" fmla="*/ 0 w 453"/>
                <a:gd name="T13" fmla="*/ 71 h 538"/>
                <a:gd name="T14" fmla="*/ 6 w 453"/>
                <a:gd name="T15" fmla="*/ 110 h 538"/>
                <a:gd name="T16" fmla="*/ 19 w 453"/>
                <a:gd name="T17" fmla="*/ 144 h 538"/>
                <a:gd name="T18" fmla="*/ 37 w 453"/>
                <a:gd name="T19" fmla="*/ 163 h 538"/>
                <a:gd name="T20" fmla="*/ 61 w 453"/>
                <a:gd name="T21" fmla="*/ 176 h 538"/>
                <a:gd name="T22" fmla="*/ 82 w 453"/>
                <a:gd name="T23" fmla="*/ 179 h 538"/>
                <a:gd name="T24" fmla="*/ 110 w 453"/>
                <a:gd name="T25" fmla="*/ 170 h 538"/>
                <a:gd name="T26" fmla="*/ 119 w 453"/>
                <a:gd name="T27" fmla="*/ 155 h 538"/>
                <a:gd name="T28" fmla="*/ 125 w 453"/>
                <a:gd name="T29" fmla="*/ 127 h 538"/>
                <a:gd name="T30" fmla="*/ 124 w 453"/>
                <a:gd name="T31" fmla="*/ 91 h 538"/>
                <a:gd name="T32" fmla="*/ 114 w 453"/>
                <a:gd name="T33" fmla="*/ 59 h 538"/>
                <a:gd name="T34" fmla="*/ 151 w 453"/>
                <a:gd name="T35" fmla="*/ 16 h 538"/>
                <a:gd name="T36" fmla="*/ 151 w 453"/>
                <a:gd name="T37" fmla="*/ 7 h 538"/>
                <a:gd name="T38" fmla="*/ 143 w 453"/>
                <a:gd name="T39" fmla="*/ 0 h 538"/>
                <a:gd name="T40" fmla="*/ 135 w 453"/>
                <a:gd name="T41" fmla="*/ 3 h 538"/>
                <a:gd name="T42" fmla="*/ 100 w 453"/>
                <a:gd name="T43" fmla="*/ 45 h 53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53" h="538">
                  <a:moveTo>
                    <a:pt x="299" y="135"/>
                  </a:moveTo>
                  <a:lnTo>
                    <a:pt x="265" y="78"/>
                  </a:lnTo>
                  <a:lnTo>
                    <a:pt x="200" y="42"/>
                  </a:lnTo>
                  <a:lnTo>
                    <a:pt x="135" y="36"/>
                  </a:lnTo>
                  <a:lnTo>
                    <a:pt x="70" y="57"/>
                  </a:lnTo>
                  <a:lnTo>
                    <a:pt x="22" y="114"/>
                  </a:lnTo>
                  <a:lnTo>
                    <a:pt x="0" y="212"/>
                  </a:lnTo>
                  <a:lnTo>
                    <a:pt x="17" y="331"/>
                  </a:lnTo>
                  <a:lnTo>
                    <a:pt x="58" y="434"/>
                  </a:lnTo>
                  <a:lnTo>
                    <a:pt x="111" y="491"/>
                  </a:lnTo>
                  <a:lnTo>
                    <a:pt x="182" y="528"/>
                  </a:lnTo>
                  <a:lnTo>
                    <a:pt x="247" y="538"/>
                  </a:lnTo>
                  <a:lnTo>
                    <a:pt x="329" y="511"/>
                  </a:lnTo>
                  <a:lnTo>
                    <a:pt x="358" y="466"/>
                  </a:lnTo>
                  <a:lnTo>
                    <a:pt x="376" y="383"/>
                  </a:lnTo>
                  <a:lnTo>
                    <a:pt x="371" y="274"/>
                  </a:lnTo>
                  <a:lnTo>
                    <a:pt x="341" y="176"/>
                  </a:lnTo>
                  <a:lnTo>
                    <a:pt x="453" y="47"/>
                  </a:lnTo>
                  <a:lnTo>
                    <a:pt x="453" y="21"/>
                  </a:lnTo>
                  <a:lnTo>
                    <a:pt x="429" y="0"/>
                  </a:lnTo>
                  <a:lnTo>
                    <a:pt x="406" y="10"/>
                  </a:lnTo>
                  <a:lnTo>
                    <a:pt x="299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6" name="Freeform 110"/>
            <p:cNvSpPr>
              <a:spLocks/>
            </p:cNvSpPr>
            <p:nvPr/>
          </p:nvSpPr>
          <p:spPr bwMode="auto">
            <a:xfrm rot="1793546">
              <a:off x="771" y="3103"/>
              <a:ext cx="199" cy="309"/>
            </a:xfrm>
            <a:custGeom>
              <a:avLst/>
              <a:gdLst>
                <a:gd name="T0" fmla="*/ 20 w 595"/>
                <a:gd name="T1" fmla="*/ 309 h 928"/>
                <a:gd name="T2" fmla="*/ 4 w 595"/>
                <a:gd name="T3" fmla="*/ 305 h 928"/>
                <a:gd name="T4" fmla="*/ 0 w 595"/>
                <a:gd name="T5" fmla="*/ 286 h 928"/>
                <a:gd name="T6" fmla="*/ 25 w 595"/>
                <a:gd name="T7" fmla="*/ 250 h 928"/>
                <a:gd name="T8" fmla="*/ 61 w 595"/>
                <a:gd name="T9" fmla="*/ 192 h 928"/>
                <a:gd name="T10" fmla="*/ 91 w 595"/>
                <a:gd name="T11" fmla="*/ 146 h 928"/>
                <a:gd name="T12" fmla="*/ 114 w 595"/>
                <a:gd name="T13" fmla="*/ 89 h 928"/>
                <a:gd name="T14" fmla="*/ 146 w 595"/>
                <a:gd name="T15" fmla="*/ 55 h 928"/>
                <a:gd name="T16" fmla="*/ 179 w 595"/>
                <a:gd name="T17" fmla="*/ 5 h 928"/>
                <a:gd name="T18" fmla="*/ 185 w 595"/>
                <a:gd name="T19" fmla="*/ 0 h 928"/>
                <a:gd name="T20" fmla="*/ 197 w 595"/>
                <a:gd name="T21" fmla="*/ 1 h 928"/>
                <a:gd name="T22" fmla="*/ 199 w 595"/>
                <a:gd name="T23" fmla="*/ 10 h 928"/>
                <a:gd name="T24" fmla="*/ 158 w 595"/>
                <a:gd name="T25" fmla="*/ 55 h 928"/>
                <a:gd name="T26" fmla="*/ 156 w 595"/>
                <a:gd name="T27" fmla="*/ 74 h 928"/>
                <a:gd name="T28" fmla="*/ 168 w 595"/>
                <a:gd name="T29" fmla="*/ 93 h 928"/>
                <a:gd name="T30" fmla="*/ 168 w 595"/>
                <a:gd name="T31" fmla="*/ 110 h 928"/>
                <a:gd name="T32" fmla="*/ 156 w 595"/>
                <a:gd name="T33" fmla="*/ 120 h 928"/>
                <a:gd name="T34" fmla="*/ 126 w 595"/>
                <a:gd name="T35" fmla="*/ 134 h 928"/>
                <a:gd name="T36" fmla="*/ 112 w 595"/>
                <a:gd name="T37" fmla="*/ 137 h 928"/>
                <a:gd name="T38" fmla="*/ 106 w 595"/>
                <a:gd name="T39" fmla="*/ 147 h 928"/>
                <a:gd name="T40" fmla="*/ 91 w 595"/>
                <a:gd name="T41" fmla="*/ 188 h 928"/>
                <a:gd name="T42" fmla="*/ 75 w 595"/>
                <a:gd name="T43" fmla="*/ 226 h 928"/>
                <a:gd name="T44" fmla="*/ 55 w 595"/>
                <a:gd name="T45" fmla="*/ 271 h 928"/>
                <a:gd name="T46" fmla="*/ 30 w 595"/>
                <a:gd name="T47" fmla="*/ 309 h 928"/>
                <a:gd name="T48" fmla="*/ 20 w 595"/>
                <a:gd name="T49" fmla="*/ 309 h 92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95" h="928">
                  <a:moveTo>
                    <a:pt x="59" y="928"/>
                  </a:moveTo>
                  <a:lnTo>
                    <a:pt x="11" y="917"/>
                  </a:lnTo>
                  <a:lnTo>
                    <a:pt x="0" y="860"/>
                  </a:lnTo>
                  <a:lnTo>
                    <a:pt x="76" y="752"/>
                  </a:lnTo>
                  <a:lnTo>
                    <a:pt x="183" y="577"/>
                  </a:lnTo>
                  <a:lnTo>
                    <a:pt x="271" y="437"/>
                  </a:lnTo>
                  <a:lnTo>
                    <a:pt x="341" y="268"/>
                  </a:lnTo>
                  <a:lnTo>
                    <a:pt x="436" y="164"/>
                  </a:lnTo>
                  <a:lnTo>
                    <a:pt x="536" y="15"/>
                  </a:lnTo>
                  <a:lnTo>
                    <a:pt x="554" y="0"/>
                  </a:lnTo>
                  <a:lnTo>
                    <a:pt x="589" y="4"/>
                  </a:lnTo>
                  <a:lnTo>
                    <a:pt x="595" y="31"/>
                  </a:lnTo>
                  <a:lnTo>
                    <a:pt x="471" y="164"/>
                  </a:lnTo>
                  <a:lnTo>
                    <a:pt x="465" y="221"/>
                  </a:lnTo>
                  <a:lnTo>
                    <a:pt x="501" y="278"/>
                  </a:lnTo>
                  <a:lnTo>
                    <a:pt x="501" y="329"/>
                  </a:lnTo>
                  <a:lnTo>
                    <a:pt x="465" y="361"/>
                  </a:lnTo>
                  <a:lnTo>
                    <a:pt x="377" y="401"/>
                  </a:lnTo>
                  <a:lnTo>
                    <a:pt x="336" y="412"/>
                  </a:lnTo>
                  <a:lnTo>
                    <a:pt x="317" y="442"/>
                  </a:lnTo>
                  <a:lnTo>
                    <a:pt x="271" y="566"/>
                  </a:lnTo>
                  <a:lnTo>
                    <a:pt x="224" y="680"/>
                  </a:lnTo>
                  <a:lnTo>
                    <a:pt x="165" y="814"/>
                  </a:lnTo>
                  <a:lnTo>
                    <a:pt x="89" y="928"/>
                  </a:lnTo>
                  <a:lnTo>
                    <a:pt x="59" y="9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7" name="Freeform 111"/>
            <p:cNvSpPr>
              <a:spLocks/>
            </p:cNvSpPr>
            <p:nvPr/>
          </p:nvSpPr>
          <p:spPr bwMode="auto">
            <a:xfrm>
              <a:off x="528" y="3340"/>
              <a:ext cx="117" cy="279"/>
            </a:xfrm>
            <a:custGeom>
              <a:avLst/>
              <a:gdLst>
                <a:gd name="T0" fmla="*/ 53 w 350"/>
                <a:gd name="T1" fmla="*/ 22 h 836"/>
                <a:gd name="T2" fmla="*/ 75 w 350"/>
                <a:gd name="T3" fmla="*/ 5 h 836"/>
                <a:gd name="T4" fmla="*/ 99 w 350"/>
                <a:gd name="T5" fmla="*/ 0 h 836"/>
                <a:gd name="T6" fmla="*/ 115 w 350"/>
                <a:gd name="T7" fmla="*/ 5 h 836"/>
                <a:gd name="T8" fmla="*/ 117 w 350"/>
                <a:gd name="T9" fmla="*/ 16 h 836"/>
                <a:gd name="T10" fmla="*/ 103 w 350"/>
                <a:gd name="T11" fmla="*/ 38 h 836"/>
                <a:gd name="T12" fmla="*/ 85 w 350"/>
                <a:gd name="T13" fmla="*/ 38 h 836"/>
                <a:gd name="T14" fmla="*/ 67 w 350"/>
                <a:gd name="T15" fmla="*/ 48 h 836"/>
                <a:gd name="T16" fmla="*/ 43 w 350"/>
                <a:gd name="T17" fmla="*/ 77 h 836"/>
                <a:gd name="T18" fmla="*/ 27 w 350"/>
                <a:gd name="T19" fmla="*/ 110 h 836"/>
                <a:gd name="T20" fmla="*/ 27 w 350"/>
                <a:gd name="T21" fmla="*/ 124 h 836"/>
                <a:gd name="T22" fmla="*/ 37 w 350"/>
                <a:gd name="T23" fmla="*/ 140 h 836"/>
                <a:gd name="T24" fmla="*/ 64 w 350"/>
                <a:gd name="T25" fmla="*/ 154 h 836"/>
                <a:gd name="T26" fmla="*/ 87 w 350"/>
                <a:gd name="T27" fmla="*/ 166 h 836"/>
                <a:gd name="T28" fmla="*/ 113 w 350"/>
                <a:gd name="T29" fmla="*/ 188 h 836"/>
                <a:gd name="T30" fmla="*/ 115 w 350"/>
                <a:gd name="T31" fmla="*/ 207 h 836"/>
                <a:gd name="T32" fmla="*/ 91 w 350"/>
                <a:gd name="T33" fmla="*/ 219 h 836"/>
                <a:gd name="T34" fmla="*/ 74 w 350"/>
                <a:gd name="T35" fmla="*/ 233 h 836"/>
                <a:gd name="T36" fmla="*/ 67 w 350"/>
                <a:gd name="T37" fmla="*/ 245 h 836"/>
                <a:gd name="T38" fmla="*/ 72 w 350"/>
                <a:gd name="T39" fmla="*/ 257 h 836"/>
                <a:gd name="T40" fmla="*/ 64 w 350"/>
                <a:gd name="T41" fmla="*/ 274 h 836"/>
                <a:gd name="T42" fmla="*/ 51 w 350"/>
                <a:gd name="T43" fmla="*/ 279 h 836"/>
                <a:gd name="T44" fmla="*/ 45 w 350"/>
                <a:gd name="T45" fmla="*/ 276 h 836"/>
                <a:gd name="T46" fmla="*/ 47 w 350"/>
                <a:gd name="T47" fmla="*/ 246 h 836"/>
                <a:gd name="T48" fmla="*/ 59 w 350"/>
                <a:gd name="T49" fmla="*/ 226 h 836"/>
                <a:gd name="T50" fmla="*/ 82 w 350"/>
                <a:gd name="T51" fmla="*/ 209 h 836"/>
                <a:gd name="T52" fmla="*/ 93 w 350"/>
                <a:gd name="T53" fmla="*/ 203 h 836"/>
                <a:gd name="T54" fmla="*/ 83 w 350"/>
                <a:gd name="T55" fmla="*/ 178 h 836"/>
                <a:gd name="T56" fmla="*/ 66 w 350"/>
                <a:gd name="T57" fmla="*/ 167 h 836"/>
                <a:gd name="T58" fmla="*/ 34 w 350"/>
                <a:gd name="T59" fmla="*/ 157 h 836"/>
                <a:gd name="T60" fmla="*/ 12 w 350"/>
                <a:gd name="T61" fmla="*/ 141 h 836"/>
                <a:gd name="T62" fmla="*/ 0 w 350"/>
                <a:gd name="T63" fmla="*/ 117 h 836"/>
                <a:gd name="T64" fmla="*/ 8 w 350"/>
                <a:gd name="T65" fmla="*/ 95 h 836"/>
                <a:gd name="T66" fmla="*/ 30 w 350"/>
                <a:gd name="T67" fmla="*/ 60 h 836"/>
                <a:gd name="T68" fmla="*/ 47 w 350"/>
                <a:gd name="T69" fmla="*/ 33 h 836"/>
                <a:gd name="T70" fmla="*/ 53 w 350"/>
                <a:gd name="T71" fmla="*/ 22 h 8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50" h="836">
                  <a:moveTo>
                    <a:pt x="160" y="66"/>
                  </a:moveTo>
                  <a:lnTo>
                    <a:pt x="225" y="15"/>
                  </a:lnTo>
                  <a:lnTo>
                    <a:pt x="296" y="0"/>
                  </a:lnTo>
                  <a:lnTo>
                    <a:pt x="344" y="15"/>
                  </a:lnTo>
                  <a:lnTo>
                    <a:pt x="350" y="47"/>
                  </a:lnTo>
                  <a:lnTo>
                    <a:pt x="309" y="113"/>
                  </a:lnTo>
                  <a:lnTo>
                    <a:pt x="255" y="113"/>
                  </a:lnTo>
                  <a:lnTo>
                    <a:pt x="201" y="144"/>
                  </a:lnTo>
                  <a:lnTo>
                    <a:pt x="130" y="232"/>
                  </a:lnTo>
                  <a:lnTo>
                    <a:pt x="82" y="331"/>
                  </a:lnTo>
                  <a:lnTo>
                    <a:pt x="82" y="371"/>
                  </a:lnTo>
                  <a:lnTo>
                    <a:pt x="112" y="418"/>
                  </a:lnTo>
                  <a:lnTo>
                    <a:pt x="190" y="460"/>
                  </a:lnTo>
                  <a:lnTo>
                    <a:pt x="261" y="496"/>
                  </a:lnTo>
                  <a:lnTo>
                    <a:pt x="339" y="562"/>
                  </a:lnTo>
                  <a:lnTo>
                    <a:pt x="344" y="619"/>
                  </a:lnTo>
                  <a:lnTo>
                    <a:pt x="272" y="656"/>
                  </a:lnTo>
                  <a:lnTo>
                    <a:pt x="220" y="697"/>
                  </a:lnTo>
                  <a:lnTo>
                    <a:pt x="201" y="733"/>
                  </a:lnTo>
                  <a:lnTo>
                    <a:pt x="214" y="770"/>
                  </a:lnTo>
                  <a:lnTo>
                    <a:pt x="190" y="821"/>
                  </a:lnTo>
                  <a:lnTo>
                    <a:pt x="154" y="836"/>
                  </a:lnTo>
                  <a:lnTo>
                    <a:pt x="136" y="827"/>
                  </a:lnTo>
                  <a:lnTo>
                    <a:pt x="142" y="738"/>
                  </a:lnTo>
                  <a:lnTo>
                    <a:pt x="177" y="676"/>
                  </a:lnTo>
                  <a:lnTo>
                    <a:pt x="244" y="625"/>
                  </a:lnTo>
                  <a:lnTo>
                    <a:pt x="279" y="609"/>
                  </a:lnTo>
                  <a:lnTo>
                    <a:pt x="249" y="532"/>
                  </a:lnTo>
                  <a:lnTo>
                    <a:pt x="196" y="501"/>
                  </a:lnTo>
                  <a:lnTo>
                    <a:pt x="101" y="469"/>
                  </a:lnTo>
                  <a:lnTo>
                    <a:pt x="35" y="423"/>
                  </a:lnTo>
                  <a:lnTo>
                    <a:pt x="0" y="351"/>
                  </a:lnTo>
                  <a:lnTo>
                    <a:pt x="24" y="284"/>
                  </a:lnTo>
                  <a:lnTo>
                    <a:pt x="89" y="180"/>
                  </a:lnTo>
                  <a:lnTo>
                    <a:pt x="142" y="98"/>
                  </a:lnTo>
                  <a:lnTo>
                    <a:pt x="160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8" name="Freeform 112"/>
            <p:cNvSpPr>
              <a:spLocks/>
            </p:cNvSpPr>
            <p:nvPr/>
          </p:nvSpPr>
          <p:spPr bwMode="auto">
            <a:xfrm>
              <a:off x="648" y="3318"/>
              <a:ext cx="122" cy="249"/>
            </a:xfrm>
            <a:custGeom>
              <a:avLst/>
              <a:gdLst>
                <a:gd name="T0" fmla="*/ 10 w 366"/>
                <a:gd name="T1" fmla="*/ 10 h 748"/>
                <a:gd name="T2" fmla="*/ 29 w 366"/>
                <a:gd name="T3" fmla="*/ 1 h 748"/>
                <a:gd name="T4" fmla="*/ 45 w 366"/>
                <a:gd name="T5" fmla="*/ 0 h 748"/>
                <a:gd name="T6" fmla="*/ 73 w 366"/>
                <a:gd name="T7" fmla="*/ 15 h 748"/>
                <a:gd name="T8" fmla="*/ 89 w 366"/>
                <a:gd name="T9" fmla="*/ 31 h 748"/>
                <a:gd name="T10" fmla="*/ 101 w 366"/>
                <a:gd name="T11" fmla="*/ 53 h 748"/>
                <a:gd name="T12" fmla="*/ 110 w 366"/>
                <a:gd name="T13" fmla="*/ 82 h 748"/>
                <a:gd name="T14" fmla="*/ 120 w 366"/>
                <a:gd name="T15" fmla="*/ 127 h 748"/>
                <a:gd name="T16" fmla="*/ 122 w 366"/>
                <a:gd name="T17" fmla="*/ 177 h 748"/>
                <a:gd name="T18" fmla="*/ 116 w 366"/>
                <a:gd name="T19" fmla="*/ 209 h 748"/>
                <a:gd name="T20" fmla="*/ 107 w 366"/>
                <a:gd name="T21" fmla="*/ 225 h 748"/>
                <a:gd name="T22" fmla="*/ 81 w 366"/>
                <a:gd name="T23" fmla="*/ 240 h 748"/>
                <a:gd name="T24" fmla="*/ 53 w 366"/>
                <a:gd name="T25" fmla="*/ 249 h 748"/>
                <a:gd name="T26" fmla="*/ 36 w 366"/>
                <a:gd name="T27" fmla="*/ 249 h 748"/>
                <a:gd name="T28" fmla="*/ 20 w 366"/>
                <a:gd name="T29" fmla="*/ 245 h 748"/>
                <a:gd name="T30" fmla="*/ 10 w 366"/>
                <a:gd name="T31" fmla="*/ 225 h 748"/>
                <a:gd name="T32" fmla="*/ 6 w 366"/>
                <a:gd name="T33" fmla="*/ 199 h 748"/>
                <a:gd name="T34" fmla="*/ 14 w 366"/>
                <a:gd name="T35" fmla="*/ 182 h 748"/>
                <a:gd name="T36" fmla="*/ 24 w 366"/>
                <a:gd name="T37" fmla="*/ 166 h 748"/>
                <a:gd name="T38" fmla="*/ 22 w 366"/>
                <a:gd name="T39" fmla="*/ 146 h 748"/>
                <a:gd name="T40" fmla="*/ 18 w 366"/>
                <a:gd name="T41" fmla="*/ 120 h 748"/>
                <a:gd name="T42" fmla="*/ 10 w 366"/>
                <a:gd name="T43" fmla="*/ 94 h 748"/>
                <a:gd name="T44" fmla="*/ 0 w 366"/>
                <a:gd name="T45" fmla="*/ 67 h 748"/>
                <a:gd name="T46" fmla="*/ 0 w 366"/>
                <a:gd name="T47" fmla="*/ 46 h 748"/>
                <a:gd name="T48" fmla="*/ 6 w 366"/>
                <a:gd name="T49" fmla="*/ 24 h 748"/>
                <a:gd name="T50" fmla="*/ 10 w 366"/>
                <a:gd name="T51" fmla="*/ 10 h 74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66" h="748">
                  <a:moveTo>
                    <a:pt x="30" y="31"/>
                  </a:moveTo>
                  <a:lnTo>
                    <a:pt x="88" y="4"/>
                  </a:lnTo>
                  <a:lnTo>
                    <a:pt x="136" y="0"/>
                  </a:lnTo>
                  <a:lnTo>
                    <a:pt x="218" y="46"/>
                  </a:lnTo>
                  <a:lnTo>
                    <a:pt x="266" y="93"/>
                  </a:lnTo>
                  <a:lnTo>
                    <a:pt x="302" y="159"/>
                  </a:lnTo>
                  <a:lnTo>
                    <a:pt x="331" y="247"/>
                  </a:lnTo>
                  <a:lnTo>
                    <a:pt x="361" y="381"/>
                  </a:lnTo>
                  <a:lnTo>
                    <a:pt x="366" y="531"/>
                  </a:lnTo>
                  <a:lnTo>
                    <a:pt x="348" y="629"/>
                  </a:lnTo>
                  <a:lnTo>
                    <a:pt x="320" y="675"/>
                  </a:lnTo>
                  <a:lnTo>
                    <a:pt x="242" y="722"/>
                  </a:lnTo>
                  <a:lnTo>
                    <a:pt x="160" y="748"/>
                  </a:lnTo>
                  <a:lnTo>
                    <a:pt x="107" y="748"/>
                  </a:lnTo>
                  <a:lnTo>
                    <a:pt x="60" y="737"/>
                  </a:lnTo>
                  <a:lnTo>
                    <a:pt x="30" y="675"/>
                  </a:lnTo>
                  <a:lnTo>
                    <a:pt x="18" y="599"/>
                  </a:lnTo>
                  <a:lnTo>
                    <a:pt x="42" y="546"/>
                  </a:lnTo>
                  <a:lnTo>
                    <a:pt x="71" y="500"/>
                  </a:lnTo>
                  <a:lnTo>
                    <a:pt x="65" y="438"/>
                  </a:lnTo>
                  <a:lnTo>
                    <a:pt x="53" y="360"/>
                  </a:lnTo>
                  <a:lnTo>
                    <a:pt x="30" y="283"/>
                  </a:lnTo>
                  <a:lnTo>
                    <a:pt x="0" y="201"/>
                  </a:lnTo>
                  <a:lnTo>
                    <a:pt x="0" y="139"/>
                  </a:lnTo>
                  <a:lnTo>
                    <a:pt x="18" y="72"/>
                  </a:lnTo>
                  <a:lnTo>
                    <a:pt x="3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9" name="Freeform 113"/>
            <p:cNvSpPr>
              <a:spLocks/>
            </p:cNvSpPr>
            <p:nvPr/>
          </p:nvSpPr>
          <p:spPr bwMode="auto">
            <a:xfrm>
              <a:off x="718" y="3517"/>
              <a:ext cx="159" cy="320"/>
            </a:xfrm>
            <a:custGeom>
              <a:avLst/>
              <a:gdLst>
                <a:gd name="T0" fmla="*/ 0 w 477"/>
                <a:gd name="T1" fmla="*/ 28 h 959"/>
                <a:gd name="T2" fmla="*/ 0 w 477"/>
                <a:gd name="T3" fmla="*/ 14 h 959"/>
                <a:gd name="T4" fmla="*/ 14 w 477"/>
                <a:gd name="T5" fmla="*/ 0 h 959"/>
                <a:gd name="T6" fmla="*/ 24 w 477"/>
                <a:gd name="T7" fmla="*/ 5 h 959"/>
                <a:gd name="T8" fmla="*/ 71 w 477"/>
                <a:gd name="T9" fmla="*/ 60 h 959"/>
                <a:gd name="T10" fmla="*/ 94 w 477"/>
                <a:gd name="T11" fmla="*/ 91 h 959"/>
                <a:gd name="T12" fmla="*/ 100 w 477"/>
                <a:gd name="T13" fmla="*/ 119 h 959"/>
                <a:gd name="T14" fmla="*/ 102 w 477"/>
                <a:gd name="T15" fmla="*/ 148 h 959"/>
                <a:gd name="T16" fmla="*/ 98 w 477"/>
                <a:gd name="T17" fmla="*/ 188 h 959"/>
                <a:gd name="T18" fmla="*/ 84 w 477"/>
                <a:gd name="T19" fmla="*/ 231 h 959"/>
                <a:gd name="T20" fmla="*/ 71 w 477"/>
                <a:gd name="T21" fmla="*/ 256 h 959"/>
                <a:gd name="T22" fmla="*/ 65 w 477"/>
                <a:gd name="T23" fmla="*/ 282 h 959"/>
                <a:gd name="T24" fmla="*/ 67 w 477"/>
                <a:gd name="T25" fmla="*/ 294 h 959"/>
                <a:gd name="T26" fmla="*/ 74 w 477"/>
                <a:gd name="T27" fmla="*/ 298 h 959"/>
                <a:gd name="T28" fmla="*/ 122 w 477"/>
                <a:gd name="T29" fmla="*/ 296 h 959"/>
                <a:gd name="T30" fmla="*/ 153 w 477"/>
                <a:gd name="T31" fmla="*/ 301 h 959"/>
                <a:gd name="T32" fmla="*/ 159 w 477"/>
                <a:gd name="T33" fmla="*/ 308 h 959"/>
                <a:gd name="T34" fmla="*/ 159 w 477"/>
                <a:gd name="T35" fmla="*/ 313 h 959"/>
                <a:gd name="T36" fmla="*/ 134 w 477"/>
                <a:gd name="T37" fmla="*/ 320 h 959"/>
                <a:gd name="T38" fmla="*/ 128 w 477"/>
                <a:gd name="T39" fmla="*/ 318 h 959"/>
                <a:gd name="T40" fmla="*/ 106 w 477"/>
                <a:gd name="T41" fmla="*/ 310 h 959"/>
                <a:gd name="T42" fmla="*/ 84 w 477"/>
                <a:gd name="T43" fmla="*/ 310 h 959"/>
                <a:gd name="T44" fmla="*/ 55 w 477"/>
                <a:gd name="T45" fmla="*/ 310 h 959"/>
                <a:gd name="T46" fmla="*/ 45 w 477"/>
                <a:gd name="T47" fmla="*/ 311 h 959"/>
                <a:gd name="T48" fmla="*/ 41 w 477"/>
                <a:gd name="T49" fmla="*/ 305 h 959"/>
                <a:gd name="T50" fmla="*/ 41 w 477"/>
                <a:gd name="T51" fmla="*/ 294 h 959"/>
                <a:gd name="T52" fmla="*/ 51 w 477"/>
                <a:gd name="T53" fmla="*/ 262 h 959"/>
                <a:gd name="T54" fmla="*/ 69 w 477"/>
                <a:gd name="T55" fmla="*/ 227 h 959"/>
                <a:gd name="T56" fmla="*/ 80 w 477"/>
                <a:gd name="T57" fmla="*/ 193 h 959"/>
                <a:gd name="T58" fmla="*/ 82 w 477"/>
                <a:gd name="T59" fmla="*/ 167 h 959"/>
                <a:gd name="T60" fmla="*/ 80 w 477"/>
                <a:gd name="T61" fmla="*/ 131 h 959"/>
                <a:gd name="T62" fmla="*/ 72 w 477"/>
                <a:gd name="T63" fmla="*/ 110 h 959"/>
                <a:gd name="T64" fmla="*/ 53 w 477"/>
                <a:gd name="T65" fmla="*/ 84 h 959"/>
                <a:gd name="T66" fmla="*/ 25 w 477"/>
                <a:gd name="T67" fmla="*/ 60 h 959"/>
                <a:gd name="T68" fmla="*/ 6 w 477"/>
                <a:gd name="T69" fmla="*/ 46 h 959"/>
                <a:gd name="T70" fmla="*/ 0 w 477"/>
                <a:gd name="T71" fmla="*/ 38 h 959"/>
                <a:gd name="T72" fmla="*/ 0 w 477"/>
                <a:gd name="T73" fmla="*/ 28 h 9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77" h="959">
                  <a:moveTo>
                    <a:pt x="0" y="83"/>
                  </a:moveTo>
                  <a:lnTo>
                    <a:pt x="0" y="41"/>
                  </a:lnTo>
                  <a:lnTo>
                    <a:pt x="41" y="0"/>
                  </a:lnTo>
                  <a:lnTo>
                    <a:pt x="71" y="15"/>
                  </a:lnTo>
                  <a:lnTo>
                    <a:pt x="212" y="180"/>
                  </a:lnTo>
                  <a:lnTo>
                    <a:pt x="282" y="273"/>
                  </a:lnTo>
                  <a:lnTo>
                    <a:pt x="301" y="356"/>
                  </a:lnTo>
                  <a:lnTo>
                    <a:pt x="306" y="443"/>
                  </a:lnTo>
                  <a:lnTo>
                    <a:pt x="295" y="562"/>
                  </a:lnTo>
                  <a:lnTo>
                    <a:pt x="253" y="691"/>
                  </a:lnTo>
                  <a:lnTo>
                    <a:pt x="212" y="768"/>
                  </a:lnTo>
                  <a:lnTo>
                    <a:pt x="195" y="845"/>
                  </a:lnTo>
                  <a:lnTo>
                    <a:pt x="200" y="881"/>
                  </a:lnTo>
                  <a:lnTo>
                    <a:pt x="223" y="892"/>
                  </a:lnTo>
                  <a:lnTo>
                    <a:pt x="365" y="887"/>
                  </a:lnTo>
                  <a:lnTo>
                    <a:pt x="460" y="902"/>
                  </a:lnTo>
                  <a:lnTo>
                    <a:pt x="477" y="923"/>
                  </a:lnTo>
                  <a:lnTo>
                    <a:pt x="477" y="938"/>
                  </a:lnTo>
                  <a:lnTo>
                    <a:pt x="401" y="959"/>
                  </a:lnTo>
                  <a:lnTo>
                    <a:pt x="383" y="953"/>
                  </a:lnTo>
                  <a:lnTo>
                    <a:pt x="318" y="928"/>
                  </a:lnTo>
                  <a:lnTo>
                    <a:pt x="253" y="928"/>
                  </a:lnTo>
                  <a:lnTo>
                    <a:pt x="165" y="928"/>
                  </a:lnTo>
                  <a:lnTo>
                    <a:pt x="135" y="933"/>
                  </a:lnTo>
                  <a:lnTo>
                    <a:pt x="124" y="913"/>
                  </a:lnTo>
                  <a:lnTo>
                    <a:pt x="124" y="881"/>
                  </a:lnTo>
                  <a:lnTo>
                    <a:pt x="154" y="784"/>
                  </a:lnTo>
                  <a:lnTo>
                    <a:pt x="206" y="680"/>
                  </a:lnTo>
                  <a:lnTo>
                    <a:pt x="241" y="578"/>
                  </a:lnTo>
                  <a:lnTo>
                    <a:pt x="247" y="500"/>
                  </a:lnTo>
                  <a:lnTo>
                    <a:pt x="241" y="392"/>
                  </a:lnTo>
                  <a:lnTo>
                    <a:pt x="217" y="330"/>
                  </a:lnTo>
                  <a:lnTo>
                    <a:pt x="159" y="252"/>
                  </a:lnTo>
                  <a:lnTo>
                    <a:pt x="76" y="180"/>
                  </a:lnTo>
                  <a:lnTo>
                    <a:pt x="17" y="138"/>
                  </a:lnTo>
                  <a:lnTo>
                    <a:pt x="0" y="11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0" name="Freeform 114"/>
            <p:cNvSpPr>
              <a:spLocks/>
            </p:cNvSpPr>
            <p:nvPr/>
          </p:nvSpPr>
          <p:spPr bwMode="auto">
            <a:xfrm>
              <a:off x="575" y="3535"/>
              <a:ext cx="133" cy="342"/>
            </a:xfrm>
            <a:custGeom>
              <a:avLst/>
              <a:gdLst>
                <a:gd name="T0" fmla="*/ 94 w 401"/>
                <a:gd name="T1" fmla="*/ 8 h 1026"/>
                <a:gd name="T2" fmla="*/ 105 w 401"/>
                <a:gd name="T3" fmla="*/ 0 h 1026"/>
                <a:gd name="T4" fmla="*/ 129 w 401"/>
                <a:gd name="T5" fmla="*/ 0 h 1026"/>
                <a:gd name="T6" fmla="*/ 133 w 401"/>
                <a:gd name="T7" fmla="*/ 10 h 1026"/>
                <a:gd name="T8" fmla="*/ 129 w 401"/>
                <a:gd name="T9" fmla="*/ 38 h 1026"/>
                <a:gd name="T10" fmla="*/ 108 w 401"/>
                <a:gd name="T11" fmla="*/ 72 h 1026"/>
                <a:gd name="T12" fmla="*/ 98 w 401"/>
                <a:gd name="T13" fmla="*/ 110 h 1026"/>
                <a:gd name="T14" fmla="*/ 94 w 401"/>
                <a:gd name="T15" fmla="*/ 156 h 1026"/>
                <a:gd name="T16" fmla="*/ 108 w 401"/>
                <a:gd name="T17" fmla="*/ 209 h 1026"/>
                <a:gd name="T18" fmla="*/ 125 w 401"/>
                <a:gd name="T19" fmla="*/ 261 h 1026"/>
                <a:gd name="T20" fmla="*/ 127 w 401"/>
                <a:gd name="T21" fmla="*/ 282 h 1026"/>
                <a:gd name="T22" fmla="*/ 119 w 401"/>
                <a:gd name="T23" fmla="*/ 288 h 1026"/>
                <a:gd name="T24" fmla="*/ 92 w 401"/>
                <a:gd name="T25" fmla="*/ 288 h 1026"/>
                <a:gd name="T26" fmla="*/ 65 w 401"/>
                <a:gd name="T27" fmla="*/ 297 h 1026"/>
                <a:gd name="T28" fmla="*/ 47 w 401"/>
                <a:gd name="T29" fmla="*/ 319 h 1026"/>
                <a:gd name="T30" fmla="*/ 32 w 401"/>
                <a:gd name="T31" fmla="*/ 340 h 1026"/>
                <a:gd name="T32" fmla="*/ 24 w 401"/>
                <a:gd name="T33" fmla="*/ 342 h 1026"/>
                <a:gd name="T34" fmla="*/ 0 w 401"/>
                <a:gd name="T35" fmla="*/ 330 h 1026"/>
                <a:gd name="T36" fmla="*/ 0 w 401"/>
                <a:gd name="T37" fmla="*/ 321 h 1026"/>
                <a:gd name="T38" fmla="*/ 32 w 401"/>
                <a:gd name="T39" fmla="*/ 297 h 1026"/>
                <a:gd name="T40" fmla="*/ 69 w 401"/>
                <a:gd name="T41" fmla="*/ 282 h 1026"/>
                <a:gd name="T42" fmla="*/ 98 w 401"/>
                <a:gd name="T43" fmla="*/ 273 h 1026"/>
                <a:gd name="T44" fmla="*/ 104 w 401"/>
                <a:gd name="T45" fmla="*/ 269 h 1026"/>
                <a:gd name="T46" fmla="*/ 102 w 401"/>
                <a:gd name="T47" fmla="*/ 254 h 1026"/>
                <a:gd name="T48" fmla="*/ 92 w 401"/>
                <a:gd name="T49" fmla="*/ 216 h 1026"/>
                <a:gd name="T50" fmla="*/ 80 w 401"/>
                <a:gd name="T51" fmla="*/ 173 h 1026"/>
                <a:gd name="T52" fmla="*/ 75 w 401"/>
                <a:gd name="T53" fmla="*/ 151 h 1026"/>
                <a:gd name="T54" fmla="*/ 73 w 401"/>
                <a:gd name="T55" fmla="*/ 125 h 1026"/>
                <a:gd name="T56" fmla="*/ 77 w 401"/>
                <a:gd name="T57" fmla="*/ 96 h 1026"/>
                <a:gd name="T58" fmla="*/ 84 w 401"/>
                <a:gd name="T59" fmla="*/ 48 h 1026"/>
                <a:gd name="T60" fmla="*/ 94 w 401"/>
                <a:gd name="T61" fmla="*/ 8 h 102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01" h="1026">
                  <a:moveTo>
                    <a:pt x="283" y="25"/>
                  </a:moveTo>
                  <a:lnTo>
                    <a:pt x="318" y="0"/>
                  </a:lnTo>
                  <a:lnTo>
                    <a:pt x="390" y="0"/>
                  </a:lnTo>
                  <a:lnTo>
                    <a:pt x="401" y="31"/>
                  </a:lnTo>
                  <a:lnTo>
                    <a:pt x="390" y="113"/>
                  </a:lnTo>
                  <a:lnTo>
                    <a:pt x="325" y="216"/>
                  </a:lnTo>
                  <a:lnTo>
                    <a:pt x="296" y="329"/>
                  </a:lnTo>
                  <a:lnTo>
                    <a:pt x="283" y="469"/>
                  </a:lnTo>
                  <a:lnTo>
                    <a:pt x="325" y="628"/>
                  </a:lnTo>
                  <a:lnTo>
                    <a:pt x="378" y="783"/>
                  </a:lnTo>
                  <a:lnTo>
                    <a:pt x="383" y="845"/>
                  </a:lnTo>
                  <a:lnTo>
                    <a:pt x="360" y="865"/>
                  </a:lnTo>
                  <a:lnTo>
                    <a:pt x="277" y="865"/>
                  </a:lnTo>
                  <a:lnTo>
                    <a:pt x="195" y="892"/>
                  </a:lnTo>
                  <a:lnTo>
                    <a:pt x="142" y="958"/>
                  </a:lnTo>
                  <a:lnTo>
                    <a:pt x="95" y="1020"/>
                  </a:lnTo>
                  <a:lnTo>
                    <a:pt x="71" y="1026"/>
                  </a:lnTo>
                  <a:lnTo>
                    <a:pt x="0" y="989"/>
                  </a:lnTo>
                  <a:lnTo>
                    <a:pt x="0" y="964"/>
                  </a:lnTo>
                  <a:lnTo>
                    <a:pt x="95" y="892"/>
                  </a:lnTo>
                  <a:lnTo>
                    <a:pt x="207" y="845"/>
                  </a:lnTo>
                  <a:lnTo>
                    <a:pt x="296" y="819"/>
                  </a:lnTo>
                  <a:lnTo>
                    <a:pt x="313" y="808"/>
                  </a:lnTo>
                  <a:lnTo>
                    <a:pt x="307" y="763"/>
                  </a:lnTo>
                  <a:lnTo>
                    <a:pt x="277" y="649"/>
                  </a:lnTo>
                  <a:lnTo>
                    <a:pt x="242" y="520"/>
                  </a:lnTo>
                  <a:lnTo>
                    <a:pt x="225" y="453"/>
                  </a:lnTo>
                  <a:lnTo>
                    <a:pt x="219" y="376"/>
                  </a:lnTo>
                  <a:lnTo>
                    <a:pt x="231" y="288"/>
                  </a:lnTo>
                  <a:lnTo>
                    <a:pt x="253" y="144"/>
                  </a:lnTo>
                  <a:lnTo>
                    <a:pt x="283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770" name="AutoShape 115"/>
          <p:cNvSpPr>
            <a:spLocks noChangeArrowheads="1"/>
          </p:cNvSpPr>
          <p:nvPr/>
        </p:nvSpPr>
        <p:spPr bwMode="auto">
          <a:xfrm>
            <a:off x="6934200" y="4419600"/>
            <a:ext cx="1828800" cy="1371600"/>
          </a:xfrm>
          <a:prstGeom prst="wedgeRoundRectCallout">
            <a:avLst>
              <a:gd name="adj1" fmla="val -69185"/>
              <a:gd name="adj2" fmla="val -5324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Goal is to keep</a:t>
            </a:r>
          </a:p>
          <a:p>
            <a:pPr algn="ctr"/>
            <a:r>
              <a:rPr lang="en-US" sz="2000" b="1"/>
              <a:t>F1/F2 </a:t>
            </a:r>
          </a:p>
          <a:p>
            <a:pPr algn="ctr"/>
            <a:r>
              <a:rPr lang="en-US" sz="2000" b="1"/>
              <a:t>constant.</a:t>
            </a:r>
          </a:p>
        </p:txBody>
      </p:sp>
      <p:sp>
        <p:nvSpPr>
          <p:cNvPr id="31771" name="Text Box 116"/>
          <p:cNvSpPr txBox="1">
            <a:spLocks noChangeArrowheads="1"/>
          </p:cNvSpPr>
          <p:nvPr/>
        </p:nvSpPr>
        <p:spPr bwMode="auto">
          <a:xfrm>
            <a:off x="612775" y="4806950"/>
            <a:ext cx="13985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/>
              <a:t>SP</a:t>
            </a:r>
            <a:r>
              <a:rPr lang="en-US" sz="1800" b="1" baseline="-25000"/>
              <a:t>F1</a:t>
            </a:r>
            <a:r>
              <a:rPr lang="en-US" sz="1800" b="1"/>
              <a:t> = F2*R</a:t>
            </a:r>
          </a:p>
        </p:txBody>
      </p:sp>
      <p:sp>
        <p:nvSpPr>
          <p:cNvPr id="31772" name="Line 120"/>
          <p:cNvSpPr>
            <a:spLocks noChangeShapeType="1"/>
          </p:cNvSpPr>
          <p:nvPr/>
        </p:nvSpPr>
        <p:spPr bwMode="auto">
          <a:xfrm flipV="1">
            <a:off x="1995488" y="4876800"/>
            <a:ext cx="685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73" name="Line 121"/>
          <p:cNvSpPr>
            <a:spLocks noChangeShapeType="1"/>
          </p:cNvSpPr>
          <p:nvPr/>
        </p:nvSpPr>
        <p:spPr bwMode="auto">
          <a:xfrm flipH="1" flipV="1">
            <a:off x="2528888" y="4800600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74" name="Line 123"/>
          <p:cNvSpPr>
            <a:spLocks noChangeShapeType="1"/>
          </p:cNvSpPr>
          <p:nvPr/>
        </p:nvSpPr>
        <p:spPr bwMode="auto">
          <a:xfrm flipV="1">
            <a:off x="2528888" y="4724400"/>
            <a:ext cx="685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685800" y="3810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15: FEEDFORWARD CONTROL</a:t>
            </a:r>
            <a:endParaRPr lang="en-US" sz="3200"/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690563" y="1022350"/>
            <a:ext cx="7843837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CLASS EXERCISE</a:t>
            </a:r>
            <a:r>
              <a:rPr lang="en-US" b="1"/>
              <a:t>: Use analyzer in automatic control while retaining the good aspects of ratio control.</a:t>
            </a:r>
            <a:endParaRPr lang="en-US"/>
          </a:p>
        </p:txBody>
      </p:sp>
      <p:sp>
        <p:nvSpPr>
          <p:cNvPr id="32772" name="Line 4"/>
          <p:cNvSpPr>
            <a:spLocks noChangeShapeType="1"/>
          </p:cNvSpPr>
          <p:nvPr/>
        </p:nvSpPr>
        <p:spPr bwMode="auto">
          <a:xfrm>
            <a:off x="2741613" y="2767013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3" name="Freeform 5"/>
          <p:cNvSpPr>
            <a:spLocks/>
          </p:cNvSpPr>
          <p:nvPr/>
        </p:nvSpPr>
        <p:spPr bwMode="auto">
          <a:xfrm>
            <a:off x="2741613" y="6119813"/>
            <a:ext cx="1516062" cy="6350"/>
          </a:xfrm>
          <a:custGeom>
            <a:avLst/>
            <a:gdLst>
              <a:gd name="T0" fmla="*/ 0 w 955"/>
              <a:gd name="T1" fmla="*/ 0 h 4"/>
              <a:gd name="T2" fmla="*/ 1516062 w 955"/>
              <a:gd name="T3" fmla="*/ 6350 h 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955" h="4">
                <a:moveTo>
                  <a:pt x="0" y="0"/>
                </a:moveTo>
                <a:lnTo>
                  <a:pt x="955" y="4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4" name="Freeform 6"/>
          <p:cNvSpPr>
            <a:spLocks/>
          </p:cNvSpPr>
          <p:nvPr/>
        </p:nvSpPr>
        <p:spPr bwMode="auto">
          <a:xfrm>
            <a:off x="5264150" y="2743200"/>
            <a:ext cx="4763" cy="3357563"/>
          </a:xfrm>
          <a:custGeom>
            <a:avLst/>
            <a:gdLst>
              <a:gd name="T0" fmla="*/ 0 w 3"/>
              <a:gd name="T1" fmla="*/ 0 h 2115"/>
              <a:gd name="T2" fmla="*/ 4763 w 3"/>
              <a:gd name="T3" fmla="*/ 3357563 h 211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" h="2115">
                <a:moveTo>
                  <a:pt x="0" y="0"/>
                </a:moveTo>
                <a:lnTo>
                  <a:pt x="3" y="2115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5" name="Line 7"/>
          <p:cNvSpPr>
            <a:spLocks noChangeShapeType="1"/>
          </p:cNvSpPr>
          <p:nvPr/>
        </p:nvSpPr>
        <p:spPr bwMode="auto">
          <a:xfrm>
            <a:off x="5256213" y="4214813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2776" name="Group 8"/>
          <p:cNvGrpSpPr>
            <a:grpSpLocks/>
          </p:cNvGrpSpPr>
          <p:nvPr/>
        </p:nvGrpSpPr>
        <p:grpSpPr bwMode="auto">
          <a:xfrm>
            <a:off x="4294188" y="5710238"/>
            <a:ext cx="342900" cy="612775"/>
            <a:chOff x="2736" y="1872"/>
            <a:chExt cx="240" cy="432"/>
          </a:xfrm>
        </p:grpSpPr>
        <p:sp>
          <p:nvSpPr>
            <p:cNvPr id="32807" name="Line 9"/>
            <p:cNvSpPr>
              <a:spLocks noChangeShapeType="1"/>
            </p:cNvSpPr>
            <p:nvPr/>
          </p:nvSpPr>
          <p:spPr bwMode="auto">
            <a:xfrm>
              <a:off x="2736" y="201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8" name="Line 10"/>
            <p:cNvSpPr>
              <a:spLocks noChangeShapeType="1"/>
            </p:cNvSpPr>
            <p:nvPr/>
          </p:nvSpPr>
          <p:spPr bwMode="auto">
            <a:xfrm>
              <a:off x="2976" y="201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9" name="Line 11"/>
            <p:cNvSpPr>
              <a:spLocks noChangeShapeType="1"/>
            </p:cNvSpPr>
            <p:nvPr/>
          </p:nvSpPr>
          <p:spPr bwMode="auto">
            <a:xfrm flipH="1">
              <a:off x="2736" y="2016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0" name="Line 12"/>
            <p:cNvSpPr>
              <a:spLocks noChangeShapeType="1"/>
            </p:cNvSpPr>
            <p:nvPr/>
          </p:nvSpPr>
          <p:spPr bwMode="auto">
            <a:xfrm>
              <a:off x="2736" y="2016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1" name="Line 13"/>
            <p:cNvSpPr>
              <a:spLocks noChangeShapeType="1"/>
            </p:cNvSpPr>
            <p:nvPr/>
          </p:nvSpPr>
          <p:spPr bwMode="auto">
            <a:xfrm flipV="1">
              <a:off x="2853" y="1932"/>
              <a:ext cx="0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2" name="Line 14"/>
            <p:cNvSpPr>
              <a:spLocks noChangeShapeType="1"/>
            </p:cNvSpPr>
            <p:nvPr/>
          </p:nvSpPr>
          <p:spPr bwMode="auto">
            <a:xfrm>
              <a:off x="2781" y="1929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3" name="AutoShape 15"/>
            <p:cNvSpPr>
              <a:spLocks noChangeArrowheads="1"/>
            </p:cNvSpPr>
            <p:nvPr/>
          </p:nvSpPr>
          <p:spPr bwMode="auto">
            <a:xfrm>
              <a:off x="2772" y="1872"/>
              <a:ext cx="159" cy="132"/>
            </a:xfrm>
            <a:custGeom>
              <a:avLst/>
              <a:gdLst>
                <a:gd name="T0" fmla="*/ 80 w 21600"/>
                <a:gd name="T1" fmla="*/ 0 h 21600"/>
                <a:gd name="T2" fmla="*/ 2 w 21600"/>
                <a:gd name="T3" fmla="*/ 52 h 21600"/>
                <a:gd name="T4" fmla="*/ 80 w 21600"/>
                <a:gd name="T5" fmla="*/ 0 h 21600"/>
                <a:gd name="T6" fmla="*/ 157 w 21600"/>
                <a:gd name="T7" fmla="*/ 52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1145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28" y="8590"/>
                  </a:moveTo>
                  <a:cubicBezTo>
                    <a:pt x="1274" y="3585"/>
                    <a:pt x="5686" y="-1"/>
                    <a:pt x="10800" y="0"/>
                  </a:cubicBezTo>
                  <a:cubicBezTo>
                    <a:pt x="15913" y="0"/>
                    <a:pt x="20325" y="3585"/>
                    <a:pt x="21371" y="8590"/>
                  </a:cubicBezTo>
                  <a:cubicBezTo>
                    <a:pt x="20325" y="3585"/>
                    <a:pt x="15913" y="-1"/>
                    <a:pt x="10799" y="0"/>
                  </a:cubicBezTo>
                  <a:cubicBezTo>
                    <a:pt x="5686" y="0"/>
                    <a:pt x="1274" y="3585"/>
                    <a:pt x="228" y="859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77" name="Line 16"/>
          <p:cNvSpPr>
            <a:spLocks noChangeShapeType="1"/>
          </p:cNvSpPr>
          <p:nvPr/>
        </p:nvSpPr>
        <p:spPr bwMode="auto">
          <a:xfrm flipH="1">
            <a:off x="4646613" y="6119813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8" name="Oval 17"/>
          <p:cNvSpPr>
            <a:spLocks noChangeArrowheads="1"/>
          </p:cNvSpPr>
          <p:nvPr/>
        </p:nvSpPr>
        <p:spPr bwMode="auto">
          <a:xfrm>
            <a:off x="3046413" y="4900613"/>
            <a:ext cx="6096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</a:rPr>
              <a:t>FC</a:t>
            </a:r>
          </a:p>
          <a:p>
            <a:pPr algn="ctr"/>
            <a:r>
              <a:rPr lang="en-US" sz="2000">
                <a:latin typeface="Arial" charset="0"/>
              </a:rPr>
              <a:t>1</a:t>
            </a:r>
          </a:p>
        </p:txBody>
      </p:sp>
      <p:sp>
        <p:nvSpPr>
          <p:cNvPr id="32779" name="Line 18"/>
          <p:cNvSpPr>
            <a:spLocks noChangeShapeType="1"/>
          </p:cNvSpPr>
          <p:nvPr/>
        </p:nvSpPr>
        <p:spPr bwMode="auto">
          <a:xfrm>
            <a:off x="3351213" y="5586413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0" name="Line 19"/>
          <p:cNvSpPr>
            <a:spLocks noChangeShapeType="1"/>
          </p:cNvSpPr>
          <p:nvPr/>
        </p:nvSpPr>
        <p:spPr bwMode="auto">
          <a:xfrm flipV="1">
            <a:off x="4471988" y="5205413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1" name="Line 20"/>
          <p:cNvSpPr>
            <a:spLocks noChangeShapeType="1"/>
          </p:cNvSpPr>
          <p:nvPr/>
        </p:nvSpPr>
        <p:spPr bwMode="auto">
          <a:xfrm flipH="1">
            <a:off x="3656013" y="5205413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2" name="Oval 21"/>
          <p:cNvSpPr>
            <a:spLocks noChangeArrowheads="1"/>
          </p:cNvSpPr>
          <p:nvPr/>
        </p:nvSpPr>
        <p:spPr bwMode="auto">
          <a:xfrm>
            <a:off x="3046413" y="3910013"/>
            <a:ext cx="6096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</a:rPr>
              <a:t>FY</a:t>
            </a:r>
          </a:p>
          <a:p>
            <a:pPr algn="ctr"/>
            <a:r>
              <a:rPr lang="en-US" sz="2000">
                <a:latin typeface="Arial" charset="0"/>
              </a:rPr>
              <a:t>1</a:t>
            </a:r>
          </a:p>
        </p:txBody>
      </p:sp>
      <p:sp>
        <p:nvSpPr>
          <p:cNvPr id="32783" name="Oval 22"/>
          <p:cNvSpPr>
            <a:spLocks noChangeArrowheads="1"/>
          </p:cNvSpPr>
          <p:nvPr/>
        </p:nvSpPr>
        <p:spPr bwMode="auto">
          <a:xfrm>
            <a:off x="3046413" y="2919413"/>
            <a:ext cx="6096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</a:rPr>
              <a:t>F</a:t>
            </a:r>
          </a:p>
          <a:p>
            <a:pPr algn="ctr"/>
            <a:r>
              <a:rPr lang="en-US" sz="2000">
                <a:latin typeface="Arial" charset="0"/>
              </a:rPr>
              <a:t>2</a:t>
            </a:r>
          </a:p>
        </p:txBody>
      </p:sp>
      <p:sp>
        <p:nvSpPr>
          <p:cNvPr id="32784" name="Line 23"/>
          <p:cNvSpPr>
            <a:spLocks noChangeShapeType="1"/>
          </p:cNvSpPr>
          <p:nvPr/>
        </p:nvSpPr>
        <p:spPr bwMode="auto">
          <a:xfrm>
            <a:off x="2513013" y="4214813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5" name="Text Box 24"/>
          <p:cNvSpPr txBox="1">
            <a:spLocks noChangeArrowheads="1"/>
          </p:cNvSpPr>
          <p:nvPr/>
        </p:nvSpPr>
        <p:spPr bwMode="auto">
          <a:xfrm>
            <a:off x="349250" y="3983038"/>
            <a:ext cx="21701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000" b="1"/>
              <a:t>Desired F1/F2 = R</a:t>
            </a:r>
            <a:endParaRPr lang="en-US" sz="2000"/>
          </a:p>
        </p:txBody>
      </p:sp>
      <p:sp>
        <p:nvSpPr>
          <p:cNvPr id="32786" name="Line 25"/>
          <p:cNvSpPr>
            <a:spLocks noChangeShapeType="1"/>
          </p:cNvSpPr>
          <p:nvPr/>
        </p:nvSpPr>
        <p:spPr bwMode="auto">
          <a:xfrm>
            <a:off x="3351213" y="27670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7" name="Line 26"/>
          <p:cNvSpPr>
            <a:spLocks noChangeShapeType="1"/>
          </p:cNvSpPr>
          <p:nvPr/>
        </p:nvSpPr>
        <p:spPr bwMode="auto">
          <a:xfrm>
            <a:off x="3351213" y="360521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8" name="Line 27"/>
          <p:cNvSpPr>
            <a:spLocks noChangeShapeType="1"/>
          </p:cNvSpPr>
          <p:nvPr/>
        </p:nvSpPr>
        <p:spPr bwMode="auto">
          <a:xfrm>
            <a:off x="3351213" y="459581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9" name="Text Box 28"/>
          <p:cNvSpPr txBox="1">
            <a:spLocks noChangeArrowheads="1"/>
          </p:cNvSpPr>
          <p:nvPr/>
        </p:nvSpPr>
        <p:spPr bwMode="auto">
          <a:xfrm>
            <a:off x="3656013" y="3721100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latin typeface="Arial" charset="0"/>
              </a:rPr>
              <a:t>x</a:t>
            </a:r>
          </a:p>
        </p:txBody>
      </p:sp>
      <p:sp>
        <p:nvSpPr>
          <p:cNvPr id="32790" name="Text Box 29"/>
          <p:cNvSpPr txBox="1">
            <a:spLocks noChangeArrowheads="1"/>
          </p:cNvSpPr>
          <p:nvPr/>
        </p:nvSpPr>
        <p:spPr bwMode="auto">
          <a:xfrm>
            <a:off x="6781800" y="3581400"/>
            <a:ext cx="1885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/>
              <a:t>Blended flow</a:t>
            </a:r>
          </a:p>
        </p:txBody>
      </p:sp>
      <p:sp>
        <p:nvSpPr>
          <p:cNvPr id="32791" name="Text Box 30"/>
          <p:cNvSpPr txBox="1">
            <a:spLocks noChangeArrowheads="1"/>
          </p:cNvSpPr>
          <p:nvPr/>
        </p:nvSpPr>
        <p:spPr bwMode="auto">
          <a:xfrm>
            <a:off x="838200" y="2362200"/>
            <a:ext cx="18938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b="1"/>
              <a:t>Uncontrolled</a:t>
            </a:r>
          </a:p>
          <a:p>
            <a:pPr algn="ctr"/>
            <a:r>
              <a:rPr lang="en-US" b="1"/>
              <a:t>(wild) flow</a:t>
            </a:r>
            <a:endParaRPr lang="en-US"/>
          </a:p>
        </p:txBody>
      </p:sp>
      <p:sp>
        <p:nvSpPr>
          <p:cNvPr id="32792" name="Text Box 31"/>
          <p:cNvSpPr txBox="1">
            <a:spLocks noChangeArrowheads="1"/>
          </p:cNvSpPr>
          <p:nvPr/>
        </p:nvSpPr>
        <p:spPr bwMode="auto">
          <a:xfrm>
            <a:off x="1066800" y="5638800"/>
            <a:ext cx="18605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b="1"/>
              <a:t>Manipulated</a:t>
            </a:r>
          </a:p>
          <a:p>
            <a:pPr algn="ctr"/>
            <a:r>
              <a:rPr lang="en-US" b="1"/>
              <a:t>flow</a:t>
            </a:r>
            <a:endParaRPr lang="en-US"/>
          </a:p>
        </p:txBody>
      </p:sp>
      <p:grpSp>
        <p:nvGrpSpPr>
          <p:cNvPr id="32793" name="Group 32"/>
          <p:cNvGrpSpPr>
            <a:grpSpLocks/>
          </p:cNvGrpSpPr>
          <p:nvPr/>
        </p:nvGrpSpPr>
        <p:grpSpPr bwMode="auto">
          <a:xfrm flipH="1">
            <a:off x="6172200" y="5181600"/>
            <a:ext cx="457200" cy="847725"/>
            <a:chOff x="528" y="3103"/>
            <a:chExt cx="442" cy="774"/>
          </a:xfrm>
        </p:grpSpPr>
        <p:sp>
          <p:nvSpPr>
            <p:cNvPr id="32801" name="Freeform 33"/>
            <p:cNvSpPr>
              <a:spLocks/>
            </p:cNvSpPr>
            <p:nvPr/>
          </p:nvSpPr>
          <p:spPr bwMode="auto">
            <a:xfrm>
              <a:off x="558" y="3134"/>
              <a:ext cx="151" cy="179"/>
            </a:xfrm>
            <a:custGeom>
              <a:avLst/>
              <a:gdLst>
                <a:gd name="T0" fmla="*/ 100 w 453"/>
                <a:gd name="T1" fmla="*/ 45 h 538"/>
                <a:gd name="T2" fmla="*/ 88 w 453"/>
                <a:gd name="T3" fmla="*/ 26 h 538"/>
                <a:gd name="T4" fmla="*/ 67 w 453"/>
                <a:gd name="T5" fmla="*/ 14 h 538"/>
                <a:gd name="T6" fmla="*/ 45 w 453"/>
                <a:gd name="T7" fmla="*/ 12 h 538"/>
                <a:gd name="T8" fmla="*/ 23 w 453"/>
                <a:gd name="T9" fmla="*/ 19 h 538"/>
                <a:gd name="T10" fmla="*/ 7 w 453"/>
                <a:gd name="T11" fmla="*/ 38 h 538"/>
                <a:gd name="T12" fmla="*/ 0 w 453"/>
                <a:gd name="T13" fmla="*/ 71 h 538"/>
                <a:gd name="T14" fmla="*/ 6 w 453"/>
                <a:gd name="T15" fmla="*/ 110 h 538"/>
                <a:gd name="T16" fmla="*/ 19 w 453"/>
                <a:gd name="T17" fmla="*/ 144 h 538"/>
                <a:gd name="T18" fmla="*/ 37 w 453"/>
                <a:gd name="T19" fmla="*/ 163 h 538"/>
                <a:gd name="T20" fmla="*/ 61 w 453"/>
                <a:gd name="T21" fmla="*/ 176 h 538"/>
                <a:gd name="T22" fmla="*/ 82 w 453"/>
                <a:gd name="T23" fmla="*/ 179 h 538"/>
                <a:gd name="T24" fmla="*/ 110 w 453"/>
                <a:gd name="T25" fmla="*/ 170 h 538"/>
                <a:gd name="T26" fmla="*/ 119 w 453"/>
                <a:gd name="T27" fmla="*/ 155 h 538"/>
                <a:gd name="T28" fmla="*/ 125 w 453"/>
                <a:gd name="T29" fmla="*/ 127 h 538"/>
                <a:gd name="T30" fmla="*/ 124 w 453"/>
                <a:gd name="T31" fmla="*/ 91 h 538"/>
                <a:gd name="T32" fmla="*/ 114 w 453"/>
                <a:gd name="T33" fmla="*/ 59 h 538"/>
                <a:gd name="T34" fmla="*/ 151 w 453"/>
                <a:gd name="T35" fmla="*/ 16 h 538"/>
                <a:gd name="T36" fmla="*/ 151 w 453"/>
                <a:gd name="T37" fmla="*/ 7 h 538"/>
                <a:gd name="T38" fmla="*/ 143 w 453"/>
                <a:gd name="T39" fmla="*/ 0 h 538"/>
                <a:gd name="T40" fmla="*/ 135 w 453"/>
                <a:gd name="T41" fmla="*/ 3 h 538"/>
                <a:gd name="T42" fmla="*/ 100 w 453"/>
                <a:gd name="T43" fmla="*/ 45 h 53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53" h="538">
                  <a:moveTo>
                    <a:pt x="299" y="135"/>
                  </a:moveTo>
                  <a:lnTo>
                    <a:pt x="265" y="78"/>
                  </a:lnTo>
                  <a:lnTo>
                    <a:pt x="200" y="42"/>
                  </a:lnTo>
                  <a:lnTo>
                    <a:pt x="135" y="36"/>
                  </a:lnTo>
                  <a:lnTo>
                    <a:pt x="70" y="57"/>
                  </a:lnTo>
                  <a:lnTo>
                    <a:pt x="22" y="114"/>
                  </a:lnTo>
                  <a:lnTo>
                    <a:pt x="0" y="212"/>
                  </a:lnTo>
                  <a:lnTo>
                    <a:pt x="17" y="331"/>
                  </a:lnTo>
                  <a:lnTo>
                    <a:pt x="58" y="434"/>
                  </a:lnTo>
                  <a:lnTo>
                    <a:pt x="111" y="491"/>
                  </a:lnTo>
                  <a:lnTo>
                    <a:pt x="182" y="528"/>
                  </a:lnTo>
                  <a:lnTo>
                    <a:pt x="247" y="538"/>
                  </a:lnTo>
                  <a:lnTo>
                    <a:pt x="329" y="511"/>
                  </a:lnTo>
                  <a:lnTo>
                    <a:pt x="358" y="466"/>
                  </a:lnTo>
                  <a:lnTo>
                    <a:pt x="376" y="383"/>
                  </a:lnTo>
                  <a:lnTo>
                    <a:pt x="371" y="274"/>
                  </a:lnTo>
                  <a:lnTo>
                    <a:pt x="341" y="176"/>
                  </a:lnTo>
                  <a:lnTo>
                    <a:pt x="453" y="47"/>
                  </a:lnTo>
                  <a:lnTo>
                    <a:pt x="453" y="21"/>
                  </a:lnTo>
                  <a:lnTo>
                    <a:pt x="429" y="0"/>
                  </a:lnTo>
                  <a:lnTo>
                    <a:pt x="406" y="10"/>
                  </a:lnTo>
                  <a:lnTo>
                    <a:pt x="299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2" name="Freeform 34"/>
            <p:cNvSpPr>
              <a:spLocks/>
            </p:cNvSpPr>
            <p:nvPr/>
          </p:nvSpPr>
          <p:spPr bwMode="auto">
            <a:xfrm rot="1793546">
              <a:off x="771" y="3103"/>
              <a:ext cx="199" cy="309"/>
            </a:xfrm>
            <a:custGeom>
              <a:avLst/>
              <a:gdLst>
                <a:gd name="T0" fmla="*/ 20 w 595"/>
                <a:gd name="T1" fmla="*/ 309 h 928"/>
                <a:gd name="T2" fmla="*/ 4 w 595"/>
                <a:gd name="T3" fmla="*/ 305 h 928"/>
                <a:gd name="T4" fmla="*/ 0 w 595"/>
                <a:gd name="T5" fmla="*/ 286 h 928"/>
                <a:gd name="T6" fmla="*/ 25 w 595"/>
                <a:gd name="T7" fmla="*/ 250 h 928"/>
                <a:gd name="T8" fmla="*/ 61 w 595"/>
                <a:gd name="T9" fmla="*/ 192 h 928"/>
                <a:gd name="T10" fmla="*/ 91 w 595"/>
                <a:gd name="T11" fmla="*/ 146 h 928"/>
                <a:gd name="T12" fmla="*/ 114 w 595"/>
                <a:gd name="T13" fmla="*/ 89 h 928"/>
                <a:gd name="T14" fmla="*/ 146 w 595"/>
                <a:gd name="T15" fmla="*/ 55 h 928"/>
                <a:gd name="T16" fmla="*/ 179 w 595"/>
                <a:gd name="T17" fmla="*/ 5 h 928"/>
                <a:gd name="T18" fmla="*/ 185 w 595"/>
                <a:gd name="T19" fmla="*/ 0 h 928"/>
                <a:gd name="T20" fmla="*/ 197 w 595"/>
                <a:gd name="T21" fmla="*/ 1 h 928"/>
                <a:gd name="T22" fmla="*/ 199 w 595"/>
                <a:gd name="T23" fmla="*/ 10 h 928"/>
                <a:gd name="T24" fmla="*/ 158 w 595"/>
                <a:gd name="T25" fmla="*/ 55 h 928"/>
                <a:gd name="T26" fmla="*/ 156 w 595"/>
                <a:gd name="T27" fmla="*/ 74 h 928"/>
                <a:gd name="T28" fmla="*/ 168 w 595"/>
                <a:gd name="T29" fmla="*/ 93 h 928"/>
                <a:gd name="T30" fmla="*/ 168 w 595"/>
                <a:gd name="T31" fmla="*/ 110 h 928"/>
                <a:gd name="T32" fmla="*/ 156 w 595"/>
                <a:gd name="T33" fmla="*/ 120 h 928"/>
                <a:gd name="T34" fmla="*/ 126 w 595"/>
                <a:gd name="T35" fmla="*/ 134 h 928"/>
                <a:gd name="T36" fmla="*/ 112 w 595"/>
                <a:gd name="T37" fmla="*/ 137 h 928"/>
                <a:gd name="T38" fmla="*/ 106 w 595"/>
                <a:gd name="T39" fmla="*/ 147 h 928"/>
                <a:gd name="T40" fmla="*/ 91 w 595"/>
                <a:gd name="T41" fmla="*/ 188 h 928"/>
                <a:gd name="T42" fmla="*/ 75 w 595"/>
                <a:gd name="T43" fmla="*/ 226 h 928"/>
                <a:gd name="T44" fmla="*/ 55 w 595"/>
                <a:gd name="T45" fmla="*/ 271 h 928"/>
                <a:gd name="T46" fmla="*/ 30 w 595"/>
                <a:gd name="T47" fmla="*/ 309 h 928"/>
                <a:gd name="T48" fmla="*/ 20 w 595"/>
                <a:gd name="T49" fmla="*/ 309 h 92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95" h="928">
                  <a:moveTo>
                    <a:pt x="59" y="928"/>
                  </a:moveTo>
                  <a:lnTo>
                    <a:pt x="11" y="917"/>
                  </a:lnTo>
                  <a:lnTo>
                    <a:pt x="0" y="860"/>
                  </a:lnTo>
                  <a:lnTo>
                    <a:pt x="76" y="752"/>
                  </a:lnTo>
                  <a:lnTo>
                    <a:pt x="183" y="577"/>
                  </a:lnTo>
                  <a:lnTo>
                    <a:pt x="271" y="437"/>
                  </a:lnTo>
                  <a:lnTo>
                    <a:pt x="341" y="268"/>
                  </a:lnTo>
                  <a:lnTo>
                    <a:pt x="436" y="164"/>
                  </a:lnTo>
                  <a:lnTo>
                    <a:pt x="536" y="15"/>
                  </a:lnTo>
                  <a:lnTo>
                    <a:pt x="554" y="0"/>
                  </a:lnTo>
                  <a:lnTo>
                    <a:pt x="589" y="4"/>
                  </a:lnTo>
                  <a:lnTo>
                    <a:pt x="595" y="31"/>
                  </a:lnTo>
                  <a:lnTo>
                    <a:pt x="471" y="164"/>
                  </a:lnTo>
                  <a:lnTo>
                    <a:pt x="465" y="221"/>
                  </a:lnTo>
                  <a:lnTo>
                    <a:pt x="501" y="278"/>
                  </a:lnTo>
                  <a:lnTo>
                    <a:pt x="501" y="329"/>
                  </a:lnTo>
                  <a:lnTo>
                    <a:pt x="465" y="361"/>
                  </a:lnTo>
                  <a:lnTo>
                    <a:pt x="377" y="401"/>
                  </a:lnTo>
                  <a:lnTo>
                    <a:pt x="336" y="412"/>
                  </a:lnTo>
                  <a:lnTo>
                    <a:pt x="317" y="442"/>
                  </a:lnTo>
                  <a:lnTo>
                    <a:pt x="271" y="566"/>
                  </a:lnTo>
                  <a:lnTo>
                    <a:pt x="224" y="680"/>
                  </a:lnTo>
                  <a:lnTo>
                    <a:pt x="165" y="814"/>
                  </a:lnTo>
                  <a:lnTo>
                    <a:pt x="89" y="928"/>
                  </a:lnTo>
                  <a:lnTo>
                    <a:pt x="59" y="9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3" name="Freeform 35"/>
            <p:cNvSpPr>
              <a:spLocks/>
            </p:cNvSpPr>
            <p:nvPr/>
          </p:nvSpPr>
          <p:spPr bwMode="auto">
            <a:xfrm>
              <a:off x="528" y="3340"/>
              <a:ext cx="117" cy="279"/>
            </a:xfrm>
            <a:custGeom>
              <a:avLst/>
              <a:gdLst>
                <a:gd name="T0" fmla="*/ 53 w 350"/>
                <a:gd name="T1" fmla="*/ 22 h 836"/>
                <a:gd name="T2" fmla="*/ 75 w 350"/>
                <a:gd name="T3" fmla="*/ 5 h 836"/>
                <a:gd name="T4" fmla="*/ 99 w 350"/>
                <a:gd name="T5" fmla="*/ 0 h 836"/>
                <a:gd name="T6" fmla="*/ 115 w 350"/>
                <a:gd name="T7" fmla="*/ 5 h 836"/>
                <a:gd name="T8" fmla="*/ 117 w 350"/>
                <a:gd name="T9" fmla="*/ 16 h 836"/>
                <a:gd name="T10" fmla="*/ 103 w 350"/>
                <a:gd name="T11" fmla="*/ 38 h 836"/>
                <a:gd name="T12" fmla="*/ 85 w 350"/>
                <a:gd name="T13" fmla="*/ 38 h 836"/>
                <a:gd name="T14" fmla="*/ 67 w 350"/>
                <a:gd name="T15" fmla="*/ 48 h 836"/>
                <a:gd name="T16" fmla="*/ 43 w 350"/>
                <a:gd name="T17" fmla="*/ 77 h 836"/>
                <a:gd name="T18" fmla="*/ 27 w 350"/>
                <a:gd name="T19" fmla="*/ 110 h 836"/>
                <a:gd name="T20" fmla="*/ 27 w 350"/>
                <a:gd name="T21" fmla="*/ 124 h 836"/>
                <a:gd name="T22" fmla="*/ 37 w 350"/>
                <a:gd name="T23" fmla="*/ 140 h 836"/>
                <a:gd name="T24" fmla="*/ 64 w 350"/>
                <a:gd name="T25" fmla="*/ 154 h 836"/>
                <a:gd name="T26" fmla="*/ 87 w 350"/>
                <a:gd name="T27" fmla="*/ 166 h 836"/>
                <a:gd name="T28" fmla="*/ 113 w 350"/>
                <a:gd name="T29" fmla="*/ 188 h 836"/>
                <a:gd name="T30" fmla="*/ 115 w 350"/>
                <a:gd name="T31" fmla="*/ 207 h 836"/>
                <a:gd name="T32" fmla="*/ 91 w 350"/>
                <a:gd name="T33" fmla="*/ 219 h 836"/>
                <a:gd name="T34" fmla="*/ 74 w 350"/>
                <a:gd name="T35" fmla="*/ 233 h 836"/>
                <a:gd name="T36" fmla="*/ 67 w 350"/>
                <a:gd name="T37" fmla="*/ 245 h 836"/>
                <a:gd name="T38" fmla="*/ 72 w 350"/>
                <a:gd name="T39" fmla="*/ 257 h 836"/>
                <a:gd name="T40" fmla="*/ 64 w 350"/>
                <a:gd name="T41" fmla="*/ 274 h 836"/>
                <a:gd name="T42" fmla="*/ 51 w 350"/>
                <a:gd name="T43" fmla="*/ 279 h 836"/>
                <a:gd name="T44" fmla="*/ 45 w 350"/>
                <a:gd name="T45" fmla="*/ 276 h 836"/>
                <a:gd name="T46" fmla="*/ 47 w 350"/>
                <a:gd name="T47" fmla="*/ 246 h 836"/>
                <a:gd name="T48" fmla="*/ 59 w 350"/>
                <a:gd name="T49" fmla="*/ 226 h 836"/>
                <a:gd name="T50" fmla="*/ 82 w 350"/>
                <a:gd name="T51" fmla="*/ 209 h 836"/>
                <a:gd name="T52" fmla="*/ 93 w 350"/>
                <a:gd name="T53" fmla="*/ 203 h 836"/>
                <a:gd name="T54" fmla="*/ 83 w 350"/>
                <a:gd name="T55" fmla="*/ 178 h 836"/>
                <a:gd name="T56" fmla="*/ 66 w 350"/>
                <a:gd name="T57" fmla="*/ 167 h 836"/>
                <a:gd name="T58" fmla="*/ 34 w 350"/>
                <a:gd name="T59" fmla="*/ 157 h 836"/>
                <a:gd name="T60" fmla="*/ 12 w 350"/>
                <a:gd name="T61" fmla="*/ 141 h 836"/>
                <a:gd name="T62" fmla="*/ 0 w 350"/>
                <a:gd name="T63" fmla="*/ 117 h 836"/>
                <a:gd name="T64" fmla="*/ 8 w 350"/>
                <a:gd name="T65" fmla="*/ 95 h 836"/>
                <a:gd name="T66" fmla="*/ 30 w 350"/>
                <a:gd name="T67" fmla="*/ 60 h 836"/>
                <a:gd name="T68" fmla="*/ 47 w 350"/>
                <a:gd name="T69" fmla="*/ 33 h 836"/>
                <a:gd name="T70" fmla="*/ 53 w 350"/>
                <a:gd name="T71" fmla="*/ 22 h 8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50" h="836">
                  <a:moveTo>
                    <a:pt x="160" y="66"/>
                  </a:moveTo>
                  <a:lnTo>
                    <a:pt x="225" y="15"/>
                  </a:lnTo>
                  <a:lnTo>
                    <a:pt x="296" y="0"/>
                  </a:lnTo>
                  <a:lnTo>
                    <a:pt x="344" y="15"/>
                  </a:lnTo>
                  <a:lnTo>
                    <a:pt x="350" y="47"/>
                  </a:lnTo>
                  <a:lnTo>
                    <a:pt x="309" y="113"/>
                  </a:lnTo>
                  <a:lnTo>
                    <a:pt x="255" y="113"/>
                  </a:lnTo>
                  <a:lnTo>
                    <a:pt x="201" y="144"/>
                  </a:lnTo>
                  <a:lnTo>
                    <a:pt x="130" y="232"/>
                  </a:lnTo>
                  <a:lnTo>
                    <a:pt x="82" y="331"/>
                  </a:lnTo>
                  <a:lnTo>
                    <a:pt x="82" y="371"/>
                  </a:lnTo>
                  <a:lnTo>
                    <a:pt x="112" y="418"/>
                  </a:lnTo>
                  <a:lnTo>
                    <a:pt x="190" y="460"/>
                  </a:lnTo>
                  <a:lnTo>
                    <a:pt x="261" y="496"/>
                  </a:lnTo>
                  <a:lnTo>
                    <a:pt x="339" y="562"/>
                  </a:lnTo>
                  <a:lnTo>
                    <a:pt x="344" y="619"/>
                  </a:lnTo>
                  <a:lnTo>
                    <a:pt x="272" y="656"/>
                  </a:lnTo>
                  <a:lnTo>
                    <a:pt x="220" y="697"/>
                  </a:lnTo>
                  <a:lnTo>
                    <a:pt x="201" y="733"/>
                  </a:lnTo>
                  <a:lnTo>
                    <a:pt x="214" y="770"/>
                  </a:lnTo>
                  <a:lnTo>
                    <a:pt x="190" y="821"/>
                  </a:lnTo>
                  <a:lnTo>
                    <a:pt x="154" y="836"/>
                  </a:lnTo>
                  <a:lnTo>
                    <a:pt x="136" y="827"/>
                  </a:lnTo>
                  <a:lnTo>
                    <a:pt x="142" y="738"/>
                  </a:lnTo>
                  <a:lnTo>
                    <a:pt x="177" y="676"/>
                  </a:lnTo>
                  <a:lnTo>
                    <a:pt x="244" y="625"/>
                  </a:lnTo>
                  <a:lnTo>
                    <a:pt x="279" y="609"/>
                  </a:lnTo>
                  <a:lnTo>
                    <a:pt x="249" y="532"/>
                  </a:lnTo>
                  <a:lnTo>
                    <a:pt x="196" y="501"/>
                  </a:lnTo>
                  <a:lnTo>
                    <a:pt x="101" y="469"/>
                  </a:lnTo>
                  <a:lnTo>
                    <a:pt x="35" y="423"/>
                  </a:lnTo>
                  <a:lnTo>
                    <a:pt x="0" y="351"/>
                  </a:lnTo>
                  <a:lnTo>
                    <a:pt x="24" y="284"/>
                  </a:lnTo>
                  <a:lnTo>
                    <a:pt x="89" y="180"/>
                  </a:lnTo>
                  <a:lnTo>
                    <a:pt x="142" y="98"/>
                  </a:lnTo>
                  <a:lnTo>
                    <a:pt x="160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4" name="Freeform 36"/>
            <p:cNvSpPr>
              <a:spLocks/>
            </p:cNvSpPr>
            <p:nvPr/>
          </p:nvSpPr>
          <p:spPr bwMode="auto">
            <a:xfrm>
              <a:off x="648" y="3318"/>
              <a:ext cx="122" cy="249"/>
            </a:xfrm>
            <a:custGeom>
              <a:avLst/>
              <a:gdLst>
                <a:gd name="T0" fmla="*/ 10 w 366"/>
                <a:gd name="T1" fmla="*/ 10 h 748"/>
                <a:gd name="T2" fmla="*/ 29 w 366"/>
                <a:gd name="T3" fmla="*/ 1 h 748"/>
                <a:gd name="T4" fmla="*/ 45 w 366"/>
                <a:gd name="T5" fmla="*/ 0 h 748"/>
                <a:gd name="T6" fmla="*/ 73 w 366"/>
                <a:gd name="T7" fmla="*/ 15 h 748"/>
                <a:gd name="T8" fmla="*/ 89 w 366"/>
                <a:gd name="T9" fmla="*/ 31 h 748"/>
                <a:gd name="T10" fmla="*/ 101 w 366"/>
                <a:gd name="T11" fmla="*/ 53 h 748"/>
                <a:gd name="T12" fmla="*/ 110 w 366"/>
                <a:gd name="T13" fmla="*/ 82 h 748"/>
                <a:gd name="T14" fmla="*/ 120 w 366"/>
                <a:gd name="T15" fmla="*/ 127 h 748"/>
                <a:gd name="T16" fmla="*/ 122 w 366"/>
                <a:gd name="T17" fmla="*/ 177 h 748"/>
                <a:gd name="T18" fmla="*/ 116 w 366"/>
                <a:gd name="T19" fmla="*/ 209 h 748"/>
                <a:gd name="T20" fmla="*/ 107 w 366"/>
                <a:gd name="T21" fmla="*/ 225 h 748"/>
                <a:gd name="T22" fmla="*/ 81 w 366"/>
                <a:gd name="T23" fmla="*/ 240 h 748"/>
                <a:gd name="T24" fmla="*/ 53 w 366"/>
                <a:gd name="T25" fmla="*/ 249 h 748"/>
                <a:gd name="T26" fmla="*/ 36 w 366"/>
                <a:gd name="T27" fmla="*/ 249 h 748"/>
                <a:gd name="T28" fmla="*/ 20 w 366"/>
                <a:gd name="T29" fmla="*/ 245 h 748"/>
                <a:gd name="T30" fmla="*/ 10 w 366"/>
                <a:gd name="T31" fmla="*/ 225 h 748"/>
                <a:gd name="T32" fmla="*/ 6 w 366"/>
                <a:gd name="T33" fmla="*/ 199 h 748"/>
                <a:gd name="T34" fmla="*/ 14 w 366"/>
                <a:gd name="T35" fmla="*/ 182 h 748"/>
                <a:gd name="T36" fmla="*/ 24 w 366"/>
                <a:gd name="T37" fmla="*/ 166 h 748"/>
                <a:gd name="T38" fmla="*/ 22 w 366"/>
                <a:gd name="T39" fmla="*/ 146 h 748"/>
                <a:gd name="T40" fmla="*/ 18 w 366"/>
                <a:gd name="T41" fmla="*/ 120 h 748"/>
                <a:gd name="T42" fmla="*/ 10 w 366"/>
                <a:gd name="T43" fmla="*/ 94 h 748"/>
                <a:gd name="T44" fmla="*/ 0 w 366"/>
                <a:gd name="T45" fmla="*/ 67 h 748"/>
                <a:gd name="T46" fmla="*/ 0 w 366"/>
                <a:gd name="T47" fmla="*/ 46 h 748"/>
                <a:gd name="T48" fmla="*/ 6 w 366"/>
                <a:gd name="T49" fmla="*/ 24 h 748"/>
                <a:gd name="T50" fmla="*/ 10 w 366"/>
                <a:gd name="T51" fmla="*/ 10 h 74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66" h="748">
                  <a:moveTo>
                    <a:pt x="30" y="31"/>
                  </a:moveTo>
                  <a:lnTo>
                    <a:pt x="88" y="4"/>
                  </a:lnTo>
                  <a:lnTo>
                    <a:pt x="136" y="0"/>
                  </a:lnTo>
                  <a:lnTo>
                    <a:pt x="218" y="46"/>
                  </a:lnTo>
                  <a:lnTo>
                    <a:pt x="266" y="93"/>
                  </a:lnTo>
                  <a:lnTo>
                    <a:pt x="302" y="159"/>
                  </a:lnTo>
                  <a:lnTo>
                    <a:pt x="331" y="247"/>
                  </a:lnTo>
                  <a:lnTo>
                    <a:pt x="361" y="381"/>
                  </a:lnTo>
                  <a:lnTo>
                    <a:pt x="366" y="531"/>
                  </a:lnTo>
                  <a:lnTo>
                    <a:pt x="348" y="629"/>
                  </a:lnTo>
                  <a:lnTo>
                    <a:pt x="320" y="675"/>
                  </a:lnTo>
                  <a:lnTo>
                    <a:pt x="242" y="722"/>
                  </a:lnTo>
                  <a:lnTo>
                    <a:pt x="160" y="748"/>
                  </a:lnTo>
                  <a:lnTo>
                    <a:pt x="107" y="748"/>
                  </a:lnTo>
                  <a:lnTo>
                    <a:pt x="60" y="737"/>
                  </a:lnTo>
                  <a:lnTo>
                    <a:pt x="30" y="675"/>
                  </a:lnTo>
                  <a:lnTo>
                    <a:pt x="18" y="599"/>
                  </a:lnTo>
                  <a:lnTo>
                    <a:pt x="42" y="546"/>
                  </a:lnTo>
                  <a:lnTo>
                    <a:pt x="71" y="500"/>
                  </a:lnTo>
                  <a:lnTo>
                    <a:pt x="65" y="438"/>
                  </a:lnTo>
                  <a:lnTo>
                    <a:pt x="53" y="360"/>
                  </a:lnTo>
                  <a:lnTo>
                    <a:pt x="30" y="283"/>
                  </a:lnTo>
                  <a:lnTo>
                    <a:pt x="0" y="201"/>
                  </a:lnTo>
                  <a:lnTo>
                    <a:pt x="0" y="139"/>
                  </a:lnTo>
                  <a:lnTo>
                    <a:pt x="18" y="72"/>
                  </a:lnTo>
                  <a:lnTo>
                    <a:pt x="3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5" name="Freeform 37"/>
            <p:cNvSpPr>
              <a:spLocks/>
            </p:cNvSpPr>
            <p:nvPr/>
          </p:nvSpPr>
          <p:spPr bwMode="auto">
            <a:xfrm>
              <a:off x="718" y="3517"/>
              <a:ext cx="159" cy="320"/>
            </a:xfrm>
            <a:custGeom>
              <a:avLst/>
              <a:gdLst>
                <a:gd name="T0" fmla="*/ 0 w 477"/>
                <a:gd name="T1" fmla="*/ 28 h 959"/>
                <a:gd name="T2" fmla="*/ 0 w 477"/>
                <a:gd name="T3" fmla="*/ 14 h 959"/>
                <a:gd name="T4" fmla="*/ 14 w 477"/>
                <a:gd name="T5" fmla="*/ 0 h 959"/>
                <a:gd name="T6" fmla="*/ 24 w 477"/>
                <a:gd name="T7" fmla="*/ 5 h 959"/>
                <a:gd name="T8" fmla="*/ 71 w 477"/>
                <a:gd name="T9" fmla="*/ 60 h 959"/>
                <a:gd name="T10" fmla="*/ 94 w 477"/>
                <a:gd name="T11" fmla="*/ 91 h 959"/>
                <a:gd name="T12" fmla="*/ 100 w 477"/>
                <a:gd name="T13" fmla="*/ 119 h 959"/>
                <a:gd name="T14" fmla="*/ 102 w 477"/>
                <a:gd name="T15" fmla="*/ 148 h 959"/>
                <a:gd name="T16" fmla="*/ 98 w 477"/>
                <a:gd name="T17" fmla="*/ 188 h 959"/>
                <a:gd name="T18" fmla="*/ 84 w 477"/>
                <a:gd name="T19" fmla="*/ 231 h 959"/>
                <a:gd name="T20" fmla="*/ 71 w 477"/>
                <a:gd name="T21" fmla="*/ 256 h 959"/>
                <a:gd name="T22" fmla="*/ 65 w 477"/>
                <a:gd name="T23" fmla="*/ 282 h 959"/>
                <a:gd name="T24" fmla="*/ 67 w 477"/>
                <a:gd name="T25" fmla="*/ 294 h 959"/>
                <a:gd name="T26" fmla="*/ 74 w 477"/>
                <a:gd name="T27" fmla="*/ 298 h 959"/>
                <a:gd name="T28" fmla="*/ 122 w 477"/>
                <a:gd name="T29" fmla="*/ 296 h 959"/>
                <a:gd name="T30" fmla="*/ 153 w 477"/>
                <a:gd name="T31" fmla="*/ 301 h 959"/>
                <a:gd name="T32" fmla="*/ 159 w 477"/>
                <a:gd name="T33" fmla="*/ 308 h 959"/>
                <a:gd name="T34" fmla="*/ 159 w 477"/>
                <a:gd name="T35" fmla="*/ 313 h 959"/>
                <a:gd name="T36" fmla="*/ 134 w 477"/>
                <a:gd name="T37" fmla="*/ 320 h 959"/>
                <a:gd name="T38" fmla="*/ 128 w 477"/>
                <a:gd name="T39" fmla="*/ 318 h 959"/>
                <a:gd name="T40" fmla="*/ 106 w 477"/>
                <a:gd name="T41" fmla="*/ 310 h 959"/>
                <a:gd name="T42" fmla="*/ 84 w 477"/>
                <a:gd name="T43" fmla="*/ 310 h 959"/>
                <a:gd name="T44" fmla="*/ 55 w 477"/>
                <a:gd name="T45" fmla="*/ 310 h 959"/>
                <a:gd name="T46" fmla="*/ 45 w 477"/>
                <a:gd name="T47" fmla="*/ 311 h 959"/>
                <a:gd name="T48" fmla="*/ 41 w 477"/>
                <a:gd name="T49" fmla="*/ 305 h 959"/>
                <a:gd name="T50" fmla="*/ 41 w 477"/>
                <a:gd name="T51" fmla="*/ 294 h 959"/>
                <a:gd name="T52" fmla="*/ 51 w 477"/>
                <a:gd name="T53" fmla="*/ 262 h 959"/>
                <a:gd name="T54" fmla="*/ 69 w 477"/>
                <a:gd name="T55" fmla="*/ 227 h 959"/>
                <a:gd name="T56" fmla="*/ 80 w 477"/>
                <a:gd name="T57" fmla="*/ 193 h 959"/>
                <a:gd name="T58" fmla="*/ 82 w 477"/>
                <a:gd name="T59" fmla="*/ 167 h 959"/>
                <a:gd name="T60" fmla="*/ 80 w 477"/>
                <a:gd name="T61" fmla="*/ 131 h 959"/>
                <a:gd name="T62" fmla="*/ 72 w 477"/>
                <a:gd name="T63" fmla="*/ 110 h 959"/>
                <a:gd name="T64" fmla="*/ 53 w 477"/>
                <a:gd name="T65" fmla="*/ 84 h 959"/>
                <a:gd name="T66" fmla="*/ 25 w 477"/>
                <a:gd name="T67" fmla="*/ 60 h 959"/>
                <a:gd name="T68" fmla="*/ 6 w 477"/>
                <a:gd name="T69" fmla="*/ 46 h 959"/>
                <a:gd name="T70" fmla="*/ 0 w 477"/>
                <a:gd name="T71" fmla="*/ 38 h 959"/>
                <a:gd name="T72" fmla="*/ 0 w 477"/>
                <a:gd name="T73" fmla="*/ 28 h 9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77" h="959">
                  <a:moveTo>
                    <a:pt x="0" y="83"/>
                  </a:moveTo>
                  <a:lnTo>
                    <a:pt x="0" y="41"/>
                  </a:lnTo>
                  <a:lnTo>
                    <a:pt x="41" y="0"/>
                  </a:lnTo>
                  <a:lnTo>
                    <a:pt x="71" y="15"/>
                  </a:lnTo>
                  <a:lnTo>
                    <a:pt x="212" y="180"/>
                  </a:lnTo>
                  <a:lnTo>
                    <a:pt x="282" y="273"/>
                  </a:lnTo>
                  <a:lnTo>
                    <a:pt x="301" y="356"/>
                  </a:lnTo>
                  <a:lnTo>
                    <a:pt x="306" y="443"/>
                  </a:lnTo>
                  <a:lnTo>
                    <a:pt x="295" y="562"/>
                  </a:lnTo>
                  <a:lnTo>
                    <a:pt x="253" y="691"/>
                  </a:lnTo>
                  <a:lnTo>
                    <a:pt x="212" y="768"/>
                  </a:lnTo>
                  <a:lnTo>
                    <a:pt x="195" y="845"/>
                  </a:lnTo>
                  <a:lnTo>
                    <a:pt x="200" y="881"/>
                  </a:lnTo>
                  <a:lnTo>
                    <a:pt x="223" y="892"/>
                  </a:lnTo>
                  <a:lnTo>
                    <a:pt x="365" y="887"/>
                  </a:lnTo>
                  <a:lnTo>
                    <a:pt x="460" y="902"/>
                  </a:lnTo>
                  <a:lnTo>
                    <a:pt x="477" y="923"/>
                  </a:lnTo>
                  <a:lnTo>
                    <a:pt x="477" y="938"/>
                  </a:lnTo>
                  <a:lnTo>
                    <a:pt x="401" y="959"/>
                  </a:lnTo>
                  <a:lnTo>
                    <a:pt x="383" y="953"/>
                  </a:lnTo>
                  <a:lnTo>
                    <a:pt x="318" y="928"/>
                  </a:lnTo>
                  <a:lnTo>
                    <a:pt x="253" y="928"/>
                  </a:lnTo>
                  <a:lnTo>
                    <a:pt x="165" y="928"/>
                  </a:lnTo>
                  <a:lnTo>
                    <a:pt x="135" y="933"/>
                  </a:lnTo>
                  <a:lnTo>
                    <a:pt x="124" y="913"/>
                  </a:lnTo>
                  <a:lnTo>
                    <a:pt x="124" y="881"/>
                  </a:lnTo>
                  <a:lnTo>
                    <a:pt x="154" y="784"/>
                  </a:lnTo>
                  <a:lnTo>
                    <a:pt x="206" y="680"/>
                  </a:lnTo>
                  <a:lnTo>
                    <a:pt x="241" y="578"/>
                  </a:lnTo>
                  <a:lnTo>
                    <a:pt x="247" y="500"/>
                  </a:lnTo>
                  <a:lnTo>
                    <a:pt x="241" y="392"/>
                  </a:lnTo>
                  <a:lnTo>
                    <a:pt x="217" y="330"/>
                  </a:lnTo>
                  <a:lnTo>
                    <a:pt x="159" y="252"/>
                  </a:lnTo>
                  <a:lnTo>
                    <a:pt x="76" y="180"/>
                  </a:lnTo>
                  <a:lnTo>
                    <a:pt x="17" y="138"/>
                  </a:lnTo>
                  <a:lnTo>
                    <a:pt x="0" y="11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6" name="Freeform 38"/>
            <p:cNvSpPr>
              <a:spLocks/>
            </p:cNvSpPr>
            <p:nvPr/>
          </p:nvSpPr>
          <p:spPr bwMode="auto">
            <a:xfrm>
              <a:off x="575" y="3535"/>
              <a:ext cx="133" cy="342"/>
            </a:xfrm>
            <a:custGeom>
              <a:avLst/>
              <a:gdLst>
                <a:gd name="T0" fmla="*/ 94 w 401"/>
                <a:gd name="T1" fmla="*/ 8 h 1026"/>
                <a:gd name="T2" fmla="*/ 105 w 401"/>
                <a:gd name="T3" fmla="*/ 0 h 1026"/>
                <a:gd name="T4" fmla="*/ 129 w 401"/>
                <a:gd name="T5" fmla="*/ 0 h 1026"/>
                <a:gd name="T6" fmla="*/ 133 w 401"/>
                <a:gd name="T7" fmla="*/ 10 h 1026"/>
                <a:gd name="T8" fmla="*/ 129 w 401"/>
                <a:gd name="T9" fmla="*/ 38 h 1026"/>
                <a:gd name="T10" fmla="*/ 108 w 401"/>
                <a:gd name="T11" fmla="*/ 72 h 1026"/>
                <a:gd name="T12" fmla="*/ 98 w 401"/>
                <a:gd name="T13" fmla="*/ 110 h 1026"/>
                <a:gd name="T14" fmla="*/ 94 w 401"/>
                <a:gd name="T15" fmla="*/ 156 h 1026"/>
                <a:gd name="T16" fmla="*/ 108 w 401"/>
                <a:gd name="T17" fmla="*/ 209 h 1026"/>
                <a:gd name="T18" fmla="*/ 125 w 401"/>
                <a:gd name="T19" fmla="*/ 261 h 1026"/>
                <a:gd name="T20" fmla="*/ 127 w 401"/>
                <a:gd name="T21" fmla="*/ 282 h 1026"/>
                <a:gd name="T22" fmla="*/ 119 w 401"/>
                <a:gd name="T23" fmla="*/ 288 h 1026"/>
                <a:gd name="T24" fmla="*/ 92 w 401"/>
                <a:gd name="T25" fmla="*/ 288 h 1026"/>
                <a:gd name="T26" fmla="*/ 65 w 401"/>
                <a:gd name="T27" fmla="*/ 297 h 1026"/>
                <a:gd name="T28" fmla="*/ 47 w 401"/>
                <a:gd name="T29" fmla="*/ 319 h 1026"/>
                <a:gd name="T30" fmla="*/ 32 w 401"/>
                <a:gd name="T31" fmla="*/ 340 h 1026"/>
                <a:gd name="T32" fmla="*/ 24 w 401"/>
                <a:gd name="T33" fmla="*/ 342 h 1026"/>
                <a:gd name="T34" fmla="*/ 0 w 401"/>
                <a:gd name="T35" fmla="*/ 330 h 1026"/>
                <a:gd name="T36" fmla="*/ 0 w 401"/>
                <a:gd name="T37" fmla="*/ 321 h 1026"/>
                <a:gd name="T38" fmla="*/ 32 w 401"/>
                <a:gd name="T39" fmla="*/ 297 h 1026"/>
                <a:gd name="T40" fmla="*/ 69 w 401"/>
                <a:gd name="T41" fmla="*/ 282 h 1026"/>
                <a:gd name="T42" fmla="*/ 98 w 401"/>
                <a:gd name="T43" fmla="*/ 273 h 1026"/>
                <a:gd name="T44" fmla="*/ 104 w 401"/>
                <a:gd name="T45" fmla="*/ 269 h 1026"/>
                <a:gd name="T46" fmla="*/ 102 w 401"/>
                <a:gd name="T47" fmla="*/ 254 h 1026"/>
                <a:gd name="T48" fmla="*/ 92 w 401"/>
                <a:gd name="T49" fmla="*/ 216 h 1026"/>
                <a:gd name="T50" fmla="*/ 80 w 401"/>
                <a:gd name="T51" fmla="*/ 173 h 1026"/>
                <a:gd name="T52" fmla="*/ 75 w 401"/>
                <a:gd name="T53" fmla="*/ 151 h 1026"/>
                <a:gd name="T54" fmla="*/ 73 w 401"/>
                <a:gd name="T55" fmla="*/ 125 h 1026"/>
                <a:gd name="T56" fmla="*/ 77 w 401"/>
                <a:gd name="T57" fmla="*/ 96 h 1026"/>
                <a:gd name="T58" fmla="*/ 84 w 401"/>
                <a:gd name="T59" fmla="*/ 48 h 1026"/>
                <a:gd name="T60" fmla="*/ 94 w 401"/>
                <a:gd name="T61" fmla="*/ 8 h 102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01" h="1026">
                  <a:moveTo>
                    <a:pt x="283" y="25"/>
                  </a:moveTo>
                  <a:lnTo>
                    <a:pt x="318" y="0"/>
                  </a:lnTo>
                  <a:lnTo>
                    <a:pt x="390" y="0"/>
                  </a:lnTo>
                  <a:lnTo>
                    <a:pt x="401" y="31"/>
                  </a:lnTo>
                  <a:lnTo>
                    <a:pt x="390" y="113"/>
                  </a:lnTo>
                  <a:lnTo>
                    <a:pt x="325" y="216"/>
                  </a:lnTo>
                  <a:lnTo>
                    <a:pt x="296" y="329"/>
                  </a:lnTo>
                  <a:lnTo>
                    <a:pt x="283" y="469"/>
                  </a:lnTo>
                  <a:lnTo>
                    <a:pt x="325" y="628"/>
                  </a:lnTo>
                  <a:lnTo>
                    <a:pt x="378" y="783"/>
                  </a:lnTo>
                  <a:lnTo>
                    <a:pt x="383" y="845"/>
                  </a:lnTo>
                  <a:lnTo>
                    <a:pt x="360" y="865"/>
                  </a:lnTo>
                  <a:lnTo>
                    <a:pt x="277" y="865"/>
                  </a:lnTo>
                  <a:lnTo>
                    <a:pt x="195" y="892"/>
                  </a:lnTo>
                  <a:lnTo>
                    <a:pt x="142" y="958"/>
                  </a:lnTo>
                  <a:lnTo>
                    <a:pt x="95" y="1020"/>
                  </a:lnTo>
                  <a:lnTo>
                    <a:pt x="71" y="1026"/>
                  </a:lnTo>
                  <a:lnTo>
                    <a:pt x="0" y="989"/>
                  </a:lnTo>
                  <a:lnTo>
                    <a:pt x="0" y="964"/>
                  </a:lnTo>
                  <a:lnTo>
                    <a:pt x="95" y="892"/>
                  </a:lnTo>
                  <a:lnTo>
                    <a:pt x="207" y="845"/>
                  </a:lnTo>
                  <a:lnTo>
                    <a:pt x="296" y="819"/>
                  </a:lnTo>
                  <a:lnTo>
                    <a:pt x="313" y="808"/>
                  </a:lnTo>
                  <a:lnTo>
                    <a:pt x="307" y="763"/>
                  </a:lnTo>
                  <a:lnTo>
                    <a:pt x="277" y="649"/>
                  </a:lnTo>
                  <a:lnTo>
                    <a:pt x="242" y="520"/>
                  </a:lnTo>
                  <a:lnTo>
                    <a:pt x="225" y="453"/>
                  </a:lnTo>
                  <a:lnTo>
                    <a:pt x="219" y="376"/>
                  </a:lnTo>
                  <a:lnTo>
                    <a:pt x="231" y="288"/>
                  </a:lnTo>
                  <a:lnTo>
                    <a:pt x="253" y="144"/>
                  </a:lnTo>
                  <a:lnTo>
                    <a:pt x="283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794" name="AutoShape 39"/>
          <p:cNvSpPr>
            <a:spLocks noChangeArrowheads="1"/>
          </p:cNvSpPr>
          <p:nvPr/>
        </p:nvSpPr>
        <p:spPr bwMode="auto">
          <a:xfrm>
            <a:off x="6934200" y="4419600"/>
            <a:ext cx="1828800" cy="1371600"/>
          </a:xfrm>
          <a:prstGeom prst="wedgeRoundRectCallout">
            <a:avLst>
              <a:gd name="adj1" fmla="val -69185"/>
              <a:gd name="adj2" fmla="val -5324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Goal is to keep</a:t>
            </a:r>
          </a:p>
          <a:p>
            <a:pPr algn="ctr"/>
            <a:r>
              <a:rPr lang="en-US" sz="2000" b="1">
                <a:solidFill>
                  <a:srgbClr val="FF0000"/>
                </a:solidFill>
              </a:rPr>
              <a:t>A1</a:t>
            </a:r>
            <a:endParaRPr lang="en-US" sz="2000" b="1"/>
          </a:p>
          <a:p>
            <a:pPr algn="ctr"/>
            <a:r>
              <a:rPr lang="en-US" sz="2000" b="1"/>
              <a:t>constant.</a:t>
            </a:r>
          </a:p>
        </p:txBody>
      </p:sp>
      <p:sp>
        <p:nvSpPr>
          <p:cNvPr id="32795" name="Text Box 40"/>
          <p:cNvSpPr txBox="1">
            <a:spLocks noChangeArrowheads="1"/>
          </p:cNvSpPr>
          <p:nvPr/>
        </p:nvSpPr>
        <p:spPr bwMode="auto">
          <a:xfrm>
            <a:off x="612775" y="4806950"/>
            <a:ext cx="13985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/>
              <a:t>SP</a:t>
            </a:r>
            <a:r>
              <a:rPr lang="en-US" sz="1800" b="1" baseline="-25000"/>
              <a:t>F1</a:t>
            </a:r>
            <a:r>
              <a:rPr lang="en-US" sz="1800" b="1"/>
              <a:t> = F2*R</a:t>
            </a:r>
          </a:p>
        </p:txBody>
      </p:sp>
      <p:sp>
        <p:nvSpPr>
          <p:cNvPr id="32796" name="Line 41"/>
          <p:cNvSpPr>
            <a:spLocks noChangeShapeType="1"/>
          </p:cNvSpPr>
          <p:nvPr/>
        </p:nvSpPr>
        <p:spPr bwMode="auto">
          <a:xfrm flipV="1">
            <a:off x="1995488" y="4876800"/>
            <a:ext cx="685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97" name="Line 42"/>
          <p:cNvSpPr>
            <a:spLocks noChangeShapeType="1"/>
          </p:cNvSpPr>
          <p:nvPr/>
        </p:nvSpPr>
        <p:spPr bwMode="auto">
          <a:xfrm flipH="1" flipV="1">
            <a:off x="2528888" y="4800600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98" name="Line 43"/>
          <p:cNvSpPr>
            <a:spLocks noChangeShapeType="1"/>
          </p:cNvSpPr>
          <p:nvPr/>
        </p:nvSpPr>
        <p:spPr bwMode="auto">
          <a:xfrm flipV="1">
            <a:off x="2528888" y="4724400"/>
            <a:ext cx="685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99" name="Oval 44"/>
          <p:cNvSpPr>
            <a:spLocks noChangeArrowheads="1"/>
          </p:cNvSpPr>
          <p:nvPr/>
        </p:nvSpPr>
        <p:spPr bwMode="auto">
          <a:xfrm>
            <a:off x="5791200" y="3200400"/>
            <a:ext cx="6096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</a:rPr>
              <a:t>A</a:t>
            </a:r>
          </a:p>
          <a:p>
            <a:pPr algn="ctr"/>
            <a:r>
              <a:rPr lang="en-US" sz="2000">
                <a:latin typeface="Arial" charset="0"/>
              </a:rPr>
              <a:t>1</a:t>
            </a:r>
          </a:p>
        </p:txBody>
      </p:sp>
      <p:sp>
        <p:nvSpPr>
          <p:cNvPr id="32800" name="Line 45"/>
          <p:cNvSpPr>
            <a:spLocks noChangeShapeType="1"/>
          </p:cNvSpPr>
          <p:nvPr/>
        </p:nvSpPr>
        <p:spPr bwMode="auto">
          <a:xfrm>
            <a:off x="6096000" y="3810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685800" y="3810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15: FEEDFORWARD CONTROL</a:t>
            </a:r>
            <a:endParaRPr lang="en-US" sz="3200"/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690563" y="1022350"/>
            <a:ext cx="7843837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CLASS EXERCISE</a:t>
            </a:r>
            <a:r>
              <a:rPr lang="en-US" b="1"/>
              <a:t>: Use analyzer in automatic control while retaining the good aspects of ratio control.</a:t>
            </a:r>
            <a:endParaRPr lang="en-US"/>
          </a:p>
        </p:txBody>
      </p:sp>
      <p:sp>
        <p:nvSpPr>
          <p:cNvPr id="33796" name="Line 4"/>
          <p:cNvSpPr>
            <a:spLocks noChangeShapeType="1"/>
          </p:cNvSpPr>
          <p:nvPr/>
        </p:nvSpPr>
        <p:spPr bwMode="auto">
          <a:xfrm>
            <a:off x="2741613" y="2767013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7" name="Freeform 5"/>
          <p:cNvSpPr>
            <a:spLocks/>
          </p:cNvSpPr>
          <p:nvPr/>
        </p:nvSpPr>
        <p:spPr bwMode="auto">
          <a:xfrm>
            <a:off x="2741613" y="6119813"/>
            <a:ext cx="1516062" cy="6350"/>
          </a:xfrm>
          <a:custGeom>
            <a:avLst/>
            <a:gdLst>
              <a:gd name="T0" fmla="*/ 0 w 955"/>
              <a:gd name="T1" fmla="*/ 0 h 4"/>
              <a:gd name="T2" fmla="*/ 1516062 w 955"/>
              <a:gd name="T3" fmla="*/ 6350 h 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955" h="4">
                <a:moveTo>
                  <a:pt x="0" y="0"/>
                </a:moveTo>
                <a:lnTo>
                  <a:pt x="955" y="4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8" name="Freeform 6"/>
          <p:cNvSpPr>
            <a:spLocks/>
          </p:cNvSpPr>
          <p:nvPr/>
        </p:nvSpPr>
        <p:spPr bwMode="auto">
          <a:xfrm>
            <a:off x="5264150" y="2743200"/>
            <a:ext cx="4763" cy="3357563"/>
          </a:xfrm>
          <a:custGeom>
            <a:avLst/>
            <a:gdLst>
              <a:gd name="T0" fmla="*/ 0 w 3"/>
              <a:gd name="T1" fmla="*/ 0 h 2115"/>
              <a:gd name="T2" fmla="*/ 4763 w 3"/>
              <a:gd name="T3" fmla="*/ 3357563 h 211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" h="2115">
                <a:moveTo>
                  <a:pt x="0" y="0"/>
                </a:moveTo>
                <a:lnTo>
                  <a:pt x="3" y="2115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9" name="Line 7"/>
          <p:cNvSpPr>
            <a:spLocks noChangeShapeType="1"/>
          </p:cNvSpPr>
          <p:nvPr/>
        </p:nvSpPr>
        <p:spPr bwMode="auto">
          <a:xfrm>
            <a:off x="5256213" y="4214813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800" name="Group 8"/>
          <p:cNvGrpSpPr>
            <a:grpSpLocks/>
          </p:cNvGrpSpPr>
          <p:nvPr/>
        </p:nvGrpSpPr>
        <p:grpSpPr bwMode="auto">
          <a:xfrm>
            <a:off x="4294188" y="5710238"/>
            <a:ext cx="342900" cy="612775"/>
            <a:chOff x="2736" y="1872"/>
            <a:chExt cx="240" cy="432"/>
          </a:xfrm>
        </p:grpSpPr>
        <p:sp>
          <p:nvSpPr>
            <p:cNvPr id="33837" name="Line 9"/>
            <p:cNvSpPr>
              <a:spLocks noChangeShapeType="1"/>
            </p:cNvSpPr>
            <p:nvPr/>
          </p:nvSpPr>
          <p:spPr bwMode="auto">
            <a:xfrm>
              <a:off x="2736" y="201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38" name="Line 10"/>
            <p:cNvSpPr>
              <a:spLocks noChangeShapeType="1"/>
            </p:cNvSpPr>
            <p:nvPr/>
          </p:nvSpPr>
          <p:spPr bwMode="auto">
            <a:xfrm>
              <a:off x="2976" y="201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39" name="Line 11"/>
            <p:cNvSpPr>
              <a:spLocks noChangeShapeType="1"/>
            </p:cNvSpPr>
            <p:nvPr/>
          </p:nvSpPr>
          <p:spPr bwMode="auto">
            <a:xfrm flipH="1">
              <a:off x="2736" y="2016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40" name="Line 12"/>
            <p:cNvSpPr>
              <a:spLocks noChangeShapeType="1"/>
            </p:cNvSpPr>
            <p:nvPr/>
          </p:nvSpPr>
          <p:spPr bwMode="auto">
            <a:xfrm>
              <a:off x="2736" y="2016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41" name="Line 13"/>
            <p:cNvSpPr>
              <a:spLocks noChangeShapeType="1"/>
            </p:cNvSpPr>
            <p:nvPr/>
          </p:nvSpPr>
          <p:spPr bwMode="auto">
            <a:xfrm flipV="1">
              <a:off x="2853" y="1932"/>
              <a:ext cx="0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42" name="Line 14"/>
            <p:cNvSpPr>
              <a:spLocks noChangeShapeType="1"/>
            </p:cNvSpPr>
            <p:nvPr/>
          </p:nvSpPr>
          <p:spPr bwMode="auto">
            <a:xfrm>
              <a:off x="2781" y="1929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43" name="AutoShape 15"/>
            <p:cNvSpPr>
              <a:spLocks noChangeArrowheads="1"/>
            </p:cNvSpPr>
            <p:nvPr/>
          </p:nvSpPr>
          <p:spPr bwMode="auto">
            <a:xfrm>
              <a:off x="2772" y="1872"/>
              <a:ext cx="159" cy="132"/>
            </a:xfrm>
            <a:custGeom>
              <a:avLst/>
              <a:gdLst>
                <a:gd name="T0" fmla="*/ 80 w 21600"/>
                <a:gd name="T1" fmla="*/ 0 h 21600"/>
                <a:gd name="T2" fmla="*/ 2 w 21600"/>
                <a:gd name="T3" fmla="*/ 52 h 21600"/>
                <a:gd name="T4" fmla="*/ 80 w 21600"/>
                <a:gd name="T5" fmla="*/ 0 h 21600"/>
                <a:gd name="T6" fmla="*/ 157 w 21600"/>
                <a:gd name="T7" fmla="*/ 52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1145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28" y="8590"/>
                  </a:moveTo>
                  <a:cubicBezTo>
                    <a:pt x="1274" y="3585"/>
                    <a:pt x="5686" y="-1"/>
                    <a:pt x="10800" y="0"/>
                  </a:cubicBezTo>
                  <a:cubicBezTo>
                    <a:pt x="15913" y="0"/>
                    <a:pt x="20325" y="3585"/>
                    <a:pt x="21371" y="8590"/>
                  </a:cubicBezTo>
                  <a:cubicBezTo>
                    <a:pt x="20325" y="3585"/>
                    <a:pt x="15913" y="-1"/>
                    <a:pt x="10799" y="0"/>
                  </a:cubicBezTo>
                  <a:cubicBezTo>
                    <a:pt x="5686" y="0"/>
                    <a:pt x="1274" y="3585"/>
                    <a:pt x="228" y="859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801" name="Line 16"/>
          <p:cNvSpPr>
            <a:spLocks noChangeShapeType="1"/>
          </p:cNvSpPr>
          <p:nvPr/>
        </p:nvSpPr>
        <p:spPr bwMode="auto">
          <a:xfrm flipH="1">
            <a:off x="4646613" y="6119813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2" name="Oval 17"/>
          <p:cNvSpPr>
            <a:spLocks noChangeArrowheads="1"/>
          </p:cNvSpPr>
          <p:nvPr/>
        </p:nvSpPr>
        <p:spPr bwMode="auto">
          <a:xfrm>
            <a:off x="3046413" y="4900613"/>
            <a:ext cx="6096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</a:rPr>
              <a:t>FC</a:t>
            </a:r>
          </a:p>
          <a:p>
            <a:pPr algn="ctr"/>
            <a:r>
              <a:rPr lang="en-US" sz="2000">
                <a:latin typeface="Arial" charset="0"/>
              </a:rPr>
              <a:t>1</a:t>
            </a:r>
          </a:p>
        </p:txBody>
      </p:sp>
      <p:sp>
        <p:nvSpPr>
          <p:cNvPr id="33803" name="Line 18"/>
          <p:cNvSpPr>
            <a:spLocks noChangeShapeType="1"/>
          </p:cNvSpPr>
          <p:nvPr/>
        </p:nvSpPr>
        <p:spPr bwMode="auto">
          <a:xfrm>
            <a:off x="3351213" y="5586413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4" name="Line 19"/>
          <p:cNvSpPr>
            <a:spLocks noChangeShapeType="1"/>
          </p:cNvSpPr>
          <p:nvPr/>
        </p:nvSpPr>
        <p:spPr bwMode="auto">
          <a:xfrm flipV="1">
            <a:off x="4471988" y="5205413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5" name="Line 20"/>
          <p:cNvSpPr>
            <a:spLocks noChangeShapeType="1"/>
          </p:cNvSpPr>
          <p:nvPr/>
        </p:nvSpPr>
        <p:spPr bwMode="auto">
          <a:xfrm flipH="1">
            <a:off x="3656013" y="5205413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6" name="Oval 21"/>
          <p:cNvSpPr>
            <a:spLocks noChangeArrowheads="1"/>
          </p:cNvSpPr>
          <p:nvPr/>
        </p:nvSpPr>
        <p:spPr bwMode="auto">
          <a:xfrm>
            <a:off x="3046413" y="3910013"/>
            <a:ext cx="6096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</a:rPr>
              <a:t>FY</a:t>
            </a:r>
          </a:p>
          <a:p>
            <a:pPr algn="ctr"/>
            <a:r>
              <a:rPr lang="en-US" sz="2000">
                <a:latin typeface="Arial" charset="0"/>
              </a:rPr>
              <a:t>1</a:t>
            </a:r>
          </a:p>
        </p:txBody>
      </p:sp>
      <p:sp>
        <p:nvSpPr>
          <p:cNvPr id="33807" name="Oval 22"/>
          <p:cNvSpPr>
            <a:spLocks noChangeArrowheads="1"/>
          </p:cNvSpPr>
          <p:nvPr/>
        </p:nvSpPr>
        <p:spPr bwMode="auto">
          <a:xfrm>
            <a:off x="3046413" y="2919413"/>
            <a:ext cx="6096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</a:rPr>
              <a:t>F</a:t>
            </a:r>
          </a:p>
          <a:p>
            <a:pPr algn="ctr"/>
            <a:r>
              <a:rPr lang="en-US" sz="2000">
                <a:latin typeface="Arial" charset="0"/>
              </a:rPr>
              <a:t>2</a:t>
            </a:r>
          </a:p>
        </p:txBody>
      </p:sp>
      <p:sp>
        <p:nvSpPr>
          <p:cNvPr id="33808" name="Line 23"/>
          <p:cNvSpPr>
            <a:spLocks noChangeShapeType="1"/>
          </p:cNvSpPr>
          <p:nvPr/>
        </p:nvSpPr>
        <p:spPr bwMode="auto">
          <a:xfrm>
            <a:off x="2513013" y="4214813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9" name="Text Box 24"/>
          <p:cNvSpPr txBox="1">
            <a:spLocks noChangeArrowheads="1"/>
          </p:cNvSpPr>
          <p:nvPr/>
        </p:nvSpPr>
        <p:spPr bwMode="auto">
          <a:xfrm>
            <a:off x="2103438" y="3992563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000" b="1"/>
              <a:t>R</a:t>
            </a:r>
            <a:endParaRPr lang="en-US" sz="2000"/>
          </a:p>
        </p:txBody>
      </p:sp>
      <p:sp>
        <p:nvSpPr>
          <p:cNvPr id="33810" name="Line 25"/>
          <p:cNvSpPr>
            <a:spLocks noChangeShapeType="1"/>
          </p:cNvSpPr>
          <p:nvPr/>
        </p:nvSpPr>
        <p:spPr bwMode="auto">
          <a:xfrm>
            <a:off x="3351213" y="27670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1" name="Line 26"/>
          <p:cNvSpPr>
            <a:spLocks noChangeShapeType="1"/>
          </p:cNvSpPr>
          <p:nvPr/>
        </p:nvSpPr>
        <p:spPr bwMode="auto">
          <a:xfrm>
            <a:off x="3351213" y="360521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2" name="Line 27"/>
          <p:cNvSpPr>
            <a:spLocks noChangeShapeType="1"/>
          </p:cNvSpPr>
          <p:nvPr/>
        </p:nvSpPr>
        <p:spPr bwMode="auto">
          <a:xfrm>
            <a:off x="3351213" y="459581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3" name="Text Box 28"/>
          <p:cNvSpPr txBox="1">
            <a:spLocks noChangeArrowheads="1"/>
          </p:cNvSpPr>
          <p:nvPr/>
        </p:nvSpPr>
        <p:spPr bwMode="auto">
          <a:xfrm>
            <a:off x="3656013" y="3721100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latin typeface="Arial" charset="0"/>
              </a:rPr>
              <a:t>x</a:t>
            </a:r>
          </a:p>
        </p:txBody>
      </p:sp>
      <p:sp>
        <p:nvSpPr>
          <p:cNvPr id="33814" name="Text Box 29"/>
          <p:cNvSpPr txBox="1">
            <a:spLocks noChangeArrowheads="1"/>
          </p:cNvSpPr>
          <p:nvPr/>
        </p:nvSpPr>
        <p:spPr bwMode="auto">
          <a:xfrm>
            <a:off x="6781800" y="3581400"/>
            <a:ext cx="1885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/>
              <a:t>Blended flow</a:t>
            </a:r>
          </a:p>
        </p:txBody>
      </p:sp>
      <p:sp>
        <p:nvSpPr>
          <p:cNvPr id="33815" name="Text Box 30"/>
          <p:cNvSpPr txBox="1">
            <a:spLocks noChangeArrowheads="1"/>
          </p:cNvSpPr>
          <p:nvPr/>
        </p:nvSpPr>
        <p:spPr bwMode="auto">
          <a:xfrm>
            <a:off x="838200" y="2362200"/>
            <a:ext cx="18938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b="1"/>
              <a:t>Uncontrolled</a:t>
            </a:r>
          </a:p>
          <a:p>
            <a:pPr algn="ctr"/>
            <a:r>
              <a:rPr lang="en-US" b="1"/>
              <a:t>(wild) flow</a:t>
            </a:r>
            <a:endParaRPr lang="en-US"/>
          </a:p>
        </p:txBody>
      </p:sp>
      <p:sp>
        <p:nvSpPr>
          <p:cNvPr id="33816" name="Text Box 31"/>
          <p:cNvSpPr txBox="1">
            <a:spLocks noChangeArrowheads="1"/>
          </p:cNvSpPr>
          <p:nvPr/>
        </p:nvSpPr>
        <p:spPr bwMode="auto">
          <a:xfrm>
            <a:off x="1066800" y="5638800"/>
            <a:ext cx="18605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b="1"/>
              <a:t>Manipulated</a:t>
            </a:r>
          </a:p>
          <a:p>
            <a:pPr algn="ctr"/>
            <a:r>
              <a:rPr lang="en-US" b="1"/>
              <a:t>flow</a:t>
            </a:r>
            <a:endParaRPr lang="en-US"/>
          </a:p>
        </p:txBody>
      </p:sp>
      <p:grpSp>
        <p:nvGrpSpPr>
          <p:cNvPr id="33817" name="Group 32"/>
          <p:cNvGrpSpPr>
            <a:grpSpLocks/>
          </p:cNvGrpSpPr>
          <p:nvPr/>
        </p:nvGrpSpPr>
        <p:grpSpPr bwMode="auto">
          <a:xfrm flipH="1">
            <a:off x="6172200" y="5181600"/>
            <a:ext cx="457200" cy="847725"/>
            <a:chOff x="528" y="3103"/>
            <a:chExt cx="442" cy="774"/>
          </a:xfrm>
        </p:grpSpPr>
        <p:sp>
          <p:nvSpPr>
            <p:cNvPr id="33831" name="Freeform 33"/>
            <p:cNvSpPr>
              <a:spLocks/>
            </p:cNvSpPr>
            <p:nvPr/>
          </p:nvSpPr>
          <p:spPr bwMode="auto">
            <a:xfrm>
              <a:off x="558" y="3134"/>
              <a:ext cx="151" cy="179"/>
            </a:xfrm>
            <a:custGeom>
              <a:avLst/>
              <a:gdLst>
                <a:gd name="T0" fmla="*/ 100 w 453"/>
                <a:gd name="T1" fmla="*/ 45 h 538"/>
                <a:gd name="T2" fmla="*/ 88 w 453"/>
                <a:gd name="T3" fmla="*/ 26 h 538"/>
                <a:gd name="T4" fmla="*/ 67 w 453"/>
                <a:gd name="T5" fmla="*/ 14 h 538"/>
                <a:gd name="T6" fmla="*/ 45 w 453"/>
                <a:gd name="T7" fmla="*/ 12 h 538"/>
                <a:gd name="T8" fmla="*/ 23 w 453"/>
                <a:gd name="T9" fmla="*/ 19 h 538"/>
                <a:gd name="T10" fmla="*/ 7 w 453"/>
                <a:gd name="T11" fmla="*/ 38 h 538"/>
                <a:gd name="T12" fmla="*/ 0 w 453"/>
                <a:gd name="T13" fmla="*/ 71 h 538"/>
                <a:gd name="T14" fmla="*/ 6 w 453"/>
                <a:gd name="T15" fmla="*/ 110 h 538"/>
                <a:gd name="T16" fmla="*/ 19 w 453"/>
                <a:gd name="T17" fmla="*/ 144 h 538"/>
                <a:gd name="T18" fmla="*/ 37 w 453"/>
                <a:gd name="T19" fmla="*/ 163 h 538"/>
                <a:gd name="T20" fmla="*/ 61 w 453"/>
                <a:gd name="T21" fmla="*/ 176 h 538"/>
                <a:gd name="T22" fmla="*/ 82 w 453"/>
                <a:gd name="T23" fmla="*/ 179 h 538"/>
                <a:gd name="T24" fmla="*/ 110 w 453"/>
                <a:gd name="T25" fmla="*/ 170 h 538"/>
                <a:gd name="T26" fmla="*/ 119 w 453"/>
                <a:gd name="T27" fmla="*/ 155 h 538"/>
                <a:gd name="T28" fmla="*/ 125 w 453"/>
                <a:gd name="T29" fmla="*/ 127 h 538"/>
                <a:gd name="T30" fmla="*/ 124 w 453"/>
                <a:gd name="T31" fmla="*/ 91 h 538"/>
                <a:gd name="T32" fmla="*/ 114 w 453"/>
                <a:gd name="T33" fmla="*/ 59 h 538"/>
                <a:gd name="T34" fmla="*/ 151 w 453"/>
                <a:gd name="T35" fmla="*/ 16 h 538"/>
                <a:gd name="T36" fmla="*/ 151 w 453"/>
                <a:gd name="T37" fmla="*/ 7 h 538"/>
                <a:gd name="T38" fmla="*/ 143 w 453"/>
                <a:gd name="T39" fmla="*/ 0 h 538"/>
                <a:gd name="T40" fmla="*/ 135 w 453"/>
                <a:gd name="T41" fmla="*/ 3 h 538"/>
                <a:gd name="T42" fmla="*/ 100 w 453"/>
                <a:gd name="T43" fmla="*/ 45 h 53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53" h="538">
                  <a:moveTo>
                    <a:pt x="299" y="135"/>
                  </a:moveTo>
                  <a:lnTo>
                    <a:pt x="265" y="78"/>
                  </a:lnTo>
                  <a:lnTo>
                    <a:pt x="200" y="42"/>
                  </a:lnTo>
                  <a:lnTo>
                    <a:pt x="135" y="36"/>
                  </a:lnTo>
                  <a:lnTo>
                    <a:pt x="70" y="57"/>
                  </a:lnTo>
                  <a:lnTo>
                    <a:pt x="22" y="114"/>
                  </a:lnTo>
                  <a:lnTo>
                    <a:pt x="0" y="212"/>
                  </a:lnTo>
                  <a:lnTo>
                    <a:pt x="17" y="331"/>
                  </a:lnTo>
                  <a:lnTo>
                    <a:pt x="58" y="434"/>
                  </a:lnTo>
                  <a:lnTo>
                    <a:pt x="111" y="491"/>
                  </a:lnTo>
                  <a:lnTo>
                    <a:pt x="182" y="528"/>
                  </a:lnTo>
                  <a:lnTo>
                    <a:pt x="247" y="538"/>
                  </a:lnTo>
                  <a:lnTo>
                    <a:pt x="329" y="511"/>
                  </a:lnTo>
                  <a:lnTo>
                    <a:pt x="358" y="466"/>
                  </a:lnTo>
                  <a:lnTo>
                    <a:pt x="376" y="383"/>
                  </a:lnTo>
                  <a:lnTo>
                    <a:pt x="371" y="274"/>
                  </a:lnTo>
                  <a:lnTo>
                    <a:pt x="341" y="176"/>
                  </a:lnTo>
                  <a:lnTo>
                    <a:pt x="453" y="47"/>
                  </a:lnTo>
                  <a:lnTo>
                    <a:pt x="453" y="21"/>
                  </a:lnTo>
                  <a:lnTo>
                    <a:pt x="429" y="0"/>
                  </a:lnTo>
                  <a:lnTo>
                    <a:pt x="406" y="10"/>
                  </a:lnTo>
                  <a:lnTo>
                    <a:pt x="299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2" name="Freeform 34"/>
            <p:cNvSpPr>
              <a:spLocks/>
            </p:cNvSpPr>
            <p:nvPr/>
          </p:nvSpPr>
          <p:spPr bwMode="auto">
            <a:xfrm rot="1793546">
              <a:off x="771" y="3103"/>
              <a:ext cx="199" cy="309"/>
            </a:xfrm>
            <a:custGeom>
              <a:avLst/>
              <a:gdLst>
                <a:gd name="T0" fmla="*/ 20 w 595"/>
                <a:gd name="T1" fmla="*/ 309 h 928"/>
                <a:gd name="T2" fmla="*/ 4 w 595"/>
                <a:gd name="T3" fmla="*/ 305 h 928"/>
                <a:gd name="T4" fmla="*/ 0 w 595"/>
                <a:gd name="T5" fmla="*/ 286 h 928"/>
                <a:gd name="T6" fmla="*/ 25 w 595"/>
                <a:gd name="T7" fmla="*/ 250 h 928"/>
                <a:gd name="T8" fmla="*/ 61 w 595"/>
                <a:gd name="T9" fmla="*/ 192 h 928"/>
                <a:gd name="T10" fmla="*/ 91 w 595"/>
                <a:gd name="T11" fmla="*/ 146 h 928"/>
                <a:gd name="T12" fmla="*/ 114 w 595"/>
                <a:gd name="T13" fmla="*/ 89 h 928"/>
                <a:gd name="T14" fmla="*/ 146 w 595"/>
                <a:gd name="T15" fmla="*/ 55 h 928"/>
                <a:gd name="T16" fmla="*/ 179 w 595"/>
                <a:gd name="T17" fmla="*/ 5 h 928"/>
                <a:gd name="T18" fmla="*/ 185 w 595"/>
                <a:gd name="T19" fmla="*/ 0 h 928"/>
                <a:gd name="T20" fmla="*/ 197 w 595"/>
                <a:gd name="T21" fmla="*/ 1 h 928"/>
                <a:gd name="T22" fmla="*/ 199 w 595"/>
                <a:gd name="T23" fmla="*/ 10 h 928"/>
                <a:gd name="T24" fmla="*/ 158 w 595"/>
                <a:gd name="T25" fmla="*/ 55 h 928"/>
                <a:gd name="T26" fmla="*/ 156 w 595"/>
                <a:gd name="T27" fmla="*/ 74 h 928"/>
                <a:gd name="T28" fmla="*/ 168 w 595"/>
                <a:gd name="T29" fmla="*/ 93 h 928"/>
                <a:gd name="T30" fmla="*/ 168 w 595"/>
                <a:gd name="T31" fmla="*/ 110 h 928"/>
                <a:gd name="T32" fmla="*/ 156 w 595"/>
                <a:gd name="T33" fmla="*/ 120 h 928"/>
                <a:gd name="T34" fmla="*/ 126 w 595"/>
                <a:gd name="T35" fmla="*/ 134 h 928"/>
                <a:gd name="T36" fmla="*/ 112 w 595"/>
                <a:gd name="T37" fmla="*/ 137 h 928"/>
                <a:gd name="T38" fmla="*/ 106 w 595"/>
                <a:gd name="T39" fmla="*/ 147 h 928"/>
                <a:gd name="T40" fmla="*/ 91 w 595"/>
                <a:gd name="T41" fmla="*/ 188 h 928"/>
                <a:gd name="T42" fmla="*/ 75 w 595"/>
                <a:gd name="T43" fmla="*/ 226 h 928"/>
                <a:gd name="T44" fmla="*/ 55 w 595"/>
                <a:gd name="T45" fmla="*/ 271 h 928"/>
                <a:gd name="T46" fmla="*/ 30 w 595"/>
                <a:gd name="T47" fmla="*/ 309 h 928"/>
                <a:gd name="T48" fmla="*/ 20 w 595"/>
                <a:gd name="T49" fmla="*/ 309 h 92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95" h="928">
                  <a:moveTo>
                    <a:pt x="59" y="928"/>
                  </a:moveTo>
                  <a:lnTo>
                    <a:pt x="11" y="917"/>
                  </a:lnTo>
                  <a:lnTo>
                    <a:pt x="0" y="860"/>
                  </a:lnTo>
                  <a:lnTo>
                    <a:pt x="76" y="752"/>
                  </a:lnTo>
                  <a:lnTo>
                    <a:pt x="183" y="577"/>
                  </a:lnTo>
                  <a:lnTo>
                    <a:pt x="271" y="437"/>
                  </a:lnTo>
                  <a:lnTo>
                    <a:pt x="341" y="268"/>
                  </a:lnTo>
                  <a:lnTo>
                    <a:pt x="436" y="164"/>
                  </a:lnTo>
                  <a:lnTo>
                    <a:pt x="536" y="15"/>
                  </a:lnTo>
                  <a:lnTo>
                    <a:pt x="554" y="0"/>
                  </a:lnTo>
                  <a:lnTo>
                    <a:pt x="589" y="4"/>
                  </a:lnTo>
                  <a:lnTo>
                    <a:pt x="595" y="31"/>
                  </a:lnTo>
                  <a:lnTo>
                    <a:pt x="471" y="164"/>
                  </a:lnTo>
                  <a:lnTo>
                    <a:pt x="465" y="221"/>
                  </a:lnTo>
                  <a:lnTo>
                    <a:pt x="501" y="278"/>
                  </a:lnTo>
                  <a:lnTo>
                    <a:pt x="501" y="329"/>
                  </a:lnTo>
                  <a:lnTo>
                    <a:pt x="465" y="361"/>
                  </a:lnTo>
                  <a:lnTo>
                    <a:pt x="377" y="401"/>
                  </a:lnTo>
                  <a:lnTo>
                    <a:pt x="336" y="412"/>
                  </a:lnTo>
                  <a:lnTo>
                    <a:pt x="317" y="442"/>
                  </a:lnTo>
                  <a:lnTo>
                    <a:pt x="271" y="566"/>
                  </a:lnTo>
                  <a:lnTo>
                    <a:pt x="224" y="680"/>
                  </a:lnTo>
                  <a:lnTo>
                    <a:pt x="165" y="814"/>
                  </a:lnTo>
                  <a:lnTo>
                    <a:pt x="89" y="928"/>
                  </a:lnTo>
                  <a:lnTo>
                    <a:pt x="59" y="9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3" name="Freeform 35"/>
            <p:cNvSpPr>
              <a:spLocks/>
            </p:cNvSpPr>
            <p:nvPr/>
          </p:nvSpPr>
          <p:spPr bwMode="auto">
            <a:xfrm>
              <a:off x="528" y="3340"/>
              <a:ext cx="117" cy="279"/>
            </a:xfrm>
            <a:custGeom>
              <a:avLst/>
              <a:gdLst>
                <a:gd name="T0" fmla="*/ 53 w 350"/>
                <a:gd name="T1" fmla="*/ 22 h 836"/>
                <a:gd name="T2" fmla="*/ 75 w 350"/>
                <a:gd name="T3" fmla="*/ 5 h 836"/>
                <a:gd name="T4" fmla="*/ 99 w 350"/>
                <a:gd name="T5" fmla="*/ 0 h 836"/>
                <a:gd name="T6" fmla="*/ 115 w 350"/>
                <a:gd name="T7" fmla="*/ 5 h 836"/>
                <a:gd name="T8" fmla="*/ 117 w 350"/>
                <a:gd name="T9" fmla="*/ 16 h 836"/>
                <a:gd name="T10" fmla="*/ 103 w 350"/>
                <a:gd name="T11" fmla="*/ 38 h 836"/>
                <a:gd name="T12" fmla="*/ 85 w 350"/>
                <a:gd name="T13" fmla="*/ 38 h 836"/>
                <a:gd name="T14" fmla="*/ 67 w 350"/>
                <a:gd name="T15" fmla="*/ 48 h 836"/>
                <a:gd name="T16" fmla="*/ 43 w 350"/>
                <a:gd name="T17" fmla="*/ 77 h 836"/>
                <a:gd name="T18" fmla="*/ 27 w 350"/>
                <a:gd name="T19" fmla="*/ 110 h 836"/>
                <a:gd name="T20" fmla="*/ 27 w 350"/>
                <a:gd name="T21" fmla="*/ 124 h 836"/>
                <a:gd name="T22" fmla="*/ 37 w 350"/>
                <a:gd name="T23" fmla="*/ 140 h 836"/>
                <a:gd name="T24" fmla="*/ 64 w 350"/>
                <a:gd name="T25" fmla="*/ 154 h 836"/>
                <a:gd name="T26" fmla="*/ 87 w 350"/>
                <a:gd name="T27" fmla="*/ 166 h 836"/>
                <a:gd name="T28" fmla="*/ 113 w 350"/>
                <a:gd name="T29" fmla="*/ 188 h 836"/>
                <a:gd name="T30" fmla="*/ 115 w 350"/>
                <a:gd name="T31" fmla="*/ 207 h 836"/>
                <a:gd name="T32" fmla="*/ 91 w 350"/>
                <a:gd name="T33" fmla="*/ 219 h 836"/>
                <a:gd name="T34" fmla="*/ 74 w 350"/>
                <a:gd name="T35" fmla="*/ 233 h 836"/>
                <a:gd name="T36" fmla="*/ 67 w 350"/>
                <a:gd name="T37" fmla="*/ 245 h 836"/>
                <a:gd name="T38" fmla="*/ 72 w 350"/>
                <a:gd name="T39" fmla="*/ 257 h 836"/>
                <a:gd name="T40" fmla="*/ 64 w 350"/>
                <a:gd name="T41" fmla="*/ 274 h 836"/>
                <a:gd name="T42" fmla="*/ 51 w 350"/>
                <a:gd name="T43" fmla="*/ 279 h 836"/>
                <a:gd name="T44" fmla="*/ 45 w 350"/>
                <a:gd name="T45" fmla="*/ 276 h 836"/>
                <a:gd name="T46" fmla="*/ 47 w 350"/>
                <a:gd name="T47" fmla="*/ 246 h 836"/>
                <a:gd name="T48" fmla="*/ 59 w 350"/>
                <a:gd name="T49" fmla="*/ 226 h 836"/>
                <a:gd name="T50" fmla="*/ 82 w 350"/>
                <a:gd name="T51" fmla="*/ 209 h 836"/>
                <a:gd name="T52" fmla="*/ 93 w 350"/>
                <a:gd name="T53" fmla="*/ 203 h 836"/>
                <a:gd name="T54" fmla="*/ 83 w 350"/>
                <a:gd name="T55" fmla="*/ 178 h 836"/>
                <a:gd name="T56" fmla="*/ 66 w 350"/>
                <a:gd name="T57" fmla="*/ 167 h 836"/>
                <a:gd name="T58" fmla="*/ 34 w 350"/>
                <a:gd name="T59" fmla="*/ 157 h 836"/>
                <a:gd name="T60" fmla="*/ 12 w 350"/>
                <a:gd name="T61" fmla="*/ 141 h 836"/>
                <a:gd name="T62" fmla="*/ 0 w 350"/>
                <a:gd name="T63" fmla="*/ 117 h 836"/>
                <a:gd name="T64" fmla="*/ 8 w 350"/>
                <a:gd name="T65" fmla="*/ 95 h 836"/>
                <a:gd name="T66" fmla="*/ 30 w 350"/>
                <a:gd name="T67" fmla="*/ 60 h 836"/>
                <a:gd name="T68" fmla="*/ 47 w 350"/>
                <a:gd name="T69" fmla="*/ 33 h 836"/>
                <a:gd name="T70" fmla="*/ 53 w 350"/>
                <a:gd name="T71" fmla="*/ 22 h 8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50" h="836">
                  <a:moveTo>
                    <a:pt x="160" y="66"/>
                  </a:moveTo>
                  <a:lnTo>
                    <a:pt x="225" y="15"/>
                  </a:lnTo>
                  <a:lnTo>
                    <a:pt x="296" y="0"/>
                  </a:lnTo>
                  <a:lnTo>
                    <a:pt x="344" y="15"/>
                  </a:lnTo>
                  <a:lnTo>
                    <a:pt x="350" y="47"/>
                  </a:lnTo>
                  <a:lnTo>
                    <a:pt x="309" y="113"/>
                  </a:lnTo>
                  <a:lnTo>
                    <a:pt x="255" y="113"/>
                  </a:lnTo>
                  <a:lnTo>
                    <a:pt x="201" y="144"/>
                  </a:lnTo>
                  <a:lnTo>
                    <a:pt x="130" y="232"/>
                  </a:lnTo>
                  <a:lnTo>
                    <a:pt x="82" y="331"/>
                  </a:lnTo>
                  <a:lnTo>
                    <a:pt x="82" y="371"/>
                  </a:lnTo>
                  <a:lnTo>
                    <a:pt x="112" y="418"/>
                  </a:lnTo>
                  <a:lnTo>
                    <a:pt x="190" y="460"/>
                  </a:lnTo>
                  <a:lnTo>
                    <a:pt x="261" y="496"/>
                  </a:lnTo>
                  <a:lnTo>
                    <a:pt x="339" y="562"/>
                  </a:lnTo>
                  <a:lnTo>
                    <a:pt x="344" y="619"/>
                  </a:lnTo>
                  <a:lnTo>
                    <a:pt x="272" y="656"/>
                  </a:lnTo>
                  <a:lnTo>
                    <a:pt x="220" y="697"/>
                  </a:lnTo>
                  <a:lnTo>
                    <a:pt x="201" y="733"/>
                  </a:lnTo>
                  <a:lnTo>
                    <a:pt x="214" y="770"/>
                  </a:lnTo>
                  <a:lnTo>
                    <a:pt x="190" y="821"/>
                  </a:lnTo>
                  <a:lnTo>
                    <a:pt x="154" y="836"/>
                  </a:lnTo>
                  <a:lnTo>
                    <a:pt x="136" y="827"/>
                  </a:lnTo>
                  <a:lnTo>
                    <a:pt x="142" y="738"/>
                  </a:lnTo>
                  <a:lnTo>
                    <a:pt x="177" y="676"/>
                  </a:lnTo>
                  <a:lnTo>
                    <a:pt x="244" y="625"/>
                  </a:lnTo>
                  <a:lnTo>
                    <a:pt x="279" y="609"/>
                  </a:lnTo>
                  <a:lnTo>
                    <a:pt x="249" y="532"/>
                  </a:lnTo>
                  <a:lnTo>
                    <a:pt x="196" y="501"/>
                  </a:lnTo>
                  <a:lnTo>
                    <a:pt x="101" y="469"/>
                  </a:lnTo>
                  <a:lnTo>
                    <a:pt x="35" y="423"/>
                  </a:lnTo>
                  <a:lnTo>
                    <a:pt x="0" y="351"/>
                  </a:lnTo>
                  <a:lnTo>
                    <a:pt x="24" y="284"/>
                  </a:lnTo>
                  <a:lnTo>
                    <a:pt x="89" y="180"/>
                  </a:lnTo>
                  <a:lnTo>
                    <a:pt x="142" y="98"/>
                  </a:lnTo>
                  <a:lnTo>
                    <a:pt x="160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4" name="Freeform 36"/>
            <p:cNvSpPr>
              <a:spLocks/>
            </p:cNvSpPr>
            <p:nvPr/>
          </p:nvSpPr>
          <p:spPr bwMode="auto">
            <a:xfrm>
              <a:off x="648" y="3318"/>
              <a:ext cx="122" cy="249"/>
            </a:xfrm>
            <a:custGeom>
              <a:avLst/>
              <a:gdLst>
                <a:gd name="T0" fmla="*/ 10 w 366"/>
                <a:gd name="T1" fmla="*/ 10 h 748"/>
                <a:gd name="T2" fmla="*/ 29 w 366"/>
                <a:gd name="T3" fmla="*/ 1 h 748"/>
                <a:gd name="T4" fmla="*/ 45 w 366"/>
                <a:gd name="T5" fmla="*/ 0 h 748"/>
                <a:gd name="T6" fmla="*/ 73 w 366"/>
                <a:gd name="T7" fmla="*/ 15 h 748"/>
                <a:gd name="T8" fmla="*/ 89 w 366"/>
                <a:gd name="T9" fmla="*/ 31 h 748"/>
                <a:gd name="T10" fmla="*/ 101 w 366"/>
                <a:gd name="T11" fmla="*/ 53 h 748"/>
                <a:gd name="T12" fmla="*/ 110 w 366"/>
                <a:gd name="T13" fmla="*/ 82 h 748"/>
                <a:gd name="T14" fmla="*/ 120 w 366"/>
                <a:gd name="T15" fmla="*/ 127 h 748"/>
                <a:gd name="T16" fmla="*/ 122 w 366"/>
                <a:gd name="T17" fmla="*/ 177 h 748"/>
                <a:gd name="T18" fmla="*/ 116 w 366"/>
                <a:gd name="T19" fmla="*/ 209 h 748"/>
                <a:gd name="T20" fmla="*/ 107 w 366"/>
                <a:gd name="T21" fmla="*/ 225 h 748"/>
                <a:gd name="T22" fmla="*/ 81 w 366"/>
                <a:gd name="T23" fmla="*/ 240 h 748"/>
                <a:gd name="T24" fmla="*/ 53 w 366"/>
                <a:gd name="T25" fmla="*/ 249 h 748"/>
                <a:gd name="T26" fmla="*/ 36 w 366"/>
                <a:gd name="T27" fmla="*/ 249 h 748"/>
                <a:gd name="T28" fmla="*/ 20 w 366"/>
                <a:gd name="T29" fmla="*/ 245 h 748"/>
                <a:gd name="T30" fmla="*/ 10 w 366"/>
                <a:gd name="T31" fmla="*/ 225 h 748"/>
                <a:gd name="T32" fmla="*/ 6 w 366"/>
                <a:gd name="T33" fmla="*/ 199 h 748"/>
                <a:gd name="T34" fmla="*/ 14 w 366"/>
                <a:gd name="T35" fmla="*/ 182 h 748"/>
                <a:gd name="T36" fmla="*/ 24 w 366"/>
                <a:gd name="T37" fmla="*/ 166 h 748"/>
                <a:gd name="T38" fmla="*/ 22 w 366"/>
                <a:gd name="T39" fmla="*/ 146 h 748"/>
                <a:gd name="T40" fmla="*/ 18 w 366"/>
                <a:gd name="T41" fmla="*/ 120 h 748"/>
                <a:gd name="T42" fmla="*/ 10 w 366"/>
                <a:gd name="T43" fmla="*/ 94 h 748"/>
                <a:gd name="T44" fmla="*/ 0 w 366"/>
                <a:gd name="T45" fmla="*/ 67 h 748"/>
                <a:gd name="T46" fmla="*/ 0 w 366"/>
                <a:gd name="T47" fmla="*/ 46 h 748"/>
                <a:gd name="T48" fmla="*/ 6 w 366"/>
                <a:gd name="T49" fmla="*/ 24 h 748"/>
                <a:gd name="T50" fmla="*/ 10 w 366"/>
                <a:gd name="T51" fmla="*/ 10 h 74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66" h="748">
                  <a:moveTo>
                    <a:pt x="30" y="31"/>
                  </a:moveTo>
                  <a:lnTo>
                    <a:pt x="88" y="4"/>
                  </a:lnTo>
                  <a:lnTo>
                    <a:pt x="136" y="0"/>
                  </a:lnTo>
                  <a:lnTo>
                    <a:pt x="218" y="46"/>
                  </a:lnTo>
                  <a:lnTo>
                    <a:pt x="266" y="93"/>
                  </a:lnTo>
                  <a:lnTo>
                    <a:pt x="302" y="159"/>
                  </a:lnTo>
                  <a:lnTo>
                    <a:pt x="331" y="247"/>
                  </a:lnTo>
                  <a:lnTo>
                    <a:pt x="361" y="381"/>
                  </a:lnTo>
                  <a:lnTo>
                    <a:pt x="366" y="531"/>
                  </a:lnTo>
                  <a:lnTo>
                    <a:pt x="348" y="629"/>
                  </a:lnTo>
                  <a:lnTo>
                    <a:pt x="320" y="675"/>
                  </a:lnTo>
                  <a:lnTo>
                    <a:pt x="242" y="722"/>
                  </a:lnTo>
                  <a:lnTo>
                    <a:pt x="160" y="748"/>
                  </a:lnTo>
                  <a:lnTo>
                    <a:pt x="107" y="748"/>
                  </a:lnTo>
                  <a:lnTo>
                    <a:pt x="60" y="737"/>
                  </a:lnTo>
                  <a:lnTo>
                    <a:pt x="30" y="675"/>
                  </a:lnTo>
                  <a:lnTo>
                    <a:pt x="18" y="599"/>
                  </a:lnTo>
                  <a:lnTo>
                    <a:pt x="42" y="546"/>
                  </a:lnTo>
                  <a:lnTo>
                    <a:pt x="71" y="500"/>
                  </a:lnTo>
                  <a:lnTo>
                    <a:pt x="65" y="438"/>
                  </a:lnTo>
                  <a:lnTo>
                    <a:pt x="53" y="360"/>
                  </a:lnTo>
                  <a:lnTo>
                    <a:pt x="30" y="283"/>
                  </a:lnTo>
                  <a:lnTo>
                    <a:pt x="0" y="201"/>
                  </a:lnTo>
                  <a:lnTo>
                    <a:pt x="0" y="139"/>
                  </a:lnTo>
                  <a:lnTo>
                    <a:pt x="18" y="72"/>
                  </a:lnTo>
                  <a:lnTo>
                    <a:pt x="3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5" name="Freeform 37"/>
            <p:cNvSpPr>
              <a:spLocks/>
            </p:cNvSpPr>
            <p:nvPr/>
          </p:nvSpPr>
          <p:spPr bwMode="auto">
            <a:xfrm>
              <a:off x="718" y="3517"/>
              <a:ext cx="159" cy="320"/>
            </a:xfrm>
            <a:custGeom>
              <a:avLst/>
              <a:gdLst>
                <a:gd name="T0" fmla="*/ 0 w 477"/>
                <a:gd name="T1" fmla="*/ 28 h 959"/>
                <a:gd name="T2" fmla="*/ 0 w 477"/>
                <a:gd name="T3" fmla="*/ 14 h 959"/>
                <a:gd name="T4" fmla="*/ 14 w 477"/>
                <a:gd name="T5" fmla="*/ 0 h 959"/>
                <a:gd name="T6" fmla="*/ 24 w 477"/>
                <a:gd name="T7" fmla="*/ 5 h 959"/>
                <a:gd name="T8" fmla="*/ 71 w 477"/>
                <a:gd name="T9" fmla="*/ 60 h 959"/>
                <a:gd name="T10" fmla="*/ 94 w 477"/>
                <a:gd name="T11" fmla="*/ 91 h 959"/>
                <a:gd name="T12" fmla="*/ 100 w 477"/>
                <a:gd name="T13" fmla="*/ 119 h 959"/>
                <a:gd name="T14" fmla="*/ 102 w 477"/>
                <a:gd name="T15" fmla="*/ 148 h 959"/>
                <a:gd name="T16" fmla="*/ 98 w 477"/>
                <a:gd name="T17" fmla="*/ 188 h 959"/>
                <a:gd name="T18" fmla="*/ 84 w 477"/>
                <a:gd name="T19" fmla="*/ 231 h 959"/>
                <a:gd name="T20" fmla="*/ 71 w 477"/>
                <a:gd name="T21" fmla="*/ 256 h 959"/>
                <a:gd name="T22" fmla="*/ 65 w 477"/>
                <a:gd name="T23" fmla="*/ 282 h 959"/>
                <a:gd name="T24" fmla="*/ 67 w 477"/>
                <a:gd name="T25" fmla="*/ 294 h 959"/>
                <a:gd name="T26" fmla="*/ 74 w 477"/>
                <a:gd name="T27" fmla="*/ 298 h 959"/>
                <a:gd name="T28" fmla="*/ 122 w 477"/>
                <a:gd name="T29" fmla="*/ 296 h 959"/>
                <a:gd name="T30" fmla="*/ 153 w 477"/>
                <a:gd name="T31" fmla="*/ 301 h 959"/>
                <a:gd name="T32" fmla="*/ 159 w 477"/>
                <a:gd name="T33" fmla="*/ 308 h 959"/>
                <a:gd name="T34" fmla="*/ 159 w 477"/>
                <a:gd name="T35" fmla="*/ 313 h 959"/>
                <a:gd name="T36" fmla="*/ 134 w 477"/>
                <a:gd name="T37" fmla="*/ 320 h 959"/>
                <a:gd name="T38" fmla="*/ 128 w 477"/>
                <a:gd name="T39" fmla="*/ 318 h 959"/>
                <a:gd name="T40" fmla="*/ 106 w 477"/>
                <a:gd name="T41" fmla="*/ 310 h 959"/>
                <a:gd name="T42" fmla="*/ 84 w 477"/>
                <a:gd name="T43" fmla="*/ 310 h 959"/>
                <a:gd name="T44" fmla="*/ 55 w 477"/>
                <a:gd name="T45" fmla="*/ 310 h 959"/>
                <a:gd name="T46" fmla="*/ 45 w 477"/>
                <a:gd name="T47" fmla="*/ 311 h 959"/>
                <a:gd name="T48" fmla="*/ 41 w 477"/>
                <a:gd name="T49" fmla="*/ 305 h 959"/>
                <a:gd name="T50" fmla="*/ 41 w 477"/>
                <a:gd name="T51" fmla="*/ 294 h 959"/>
                <a:gd name="T52" fmla="*/ 51 w 477"/>
                <a:gd name="T53" fmla="*/ 262 h 959"/>
                <a:gd name="T54" fmla="*/ 69 w 477"/>
                <a:gd name="T55" fmla="*/ 227 h 959"/>
                <a:gd name="T56" fmla="*/ 80 w 477"/>
                <a:gd name="T57" fmla="*/ 193 h 959"/>
                <a:gd name="T58" fmla="*/ 82 w 477"/>
                <a:gd name="T59" fmla="*/ 167 h 959"/>
                <a:gd name="T60" fmla="*/ 80 w 477"/>
                <a:gd name="T61" fmla="*/ 131 h 959"/>
                <a:gd name="T62" fmla="*/ 72 w 477"/>
                <a:gd name="T63" fmla="*/ 110 h 959"/>
                <a:gd name="T64" fmla="*/ 53 w 477"/>
                <a:gd name="T65" fmla="*/ 84 h 959"/>
                <a:gd name="T66" fmla="*/ 25 w 477"/>
                <a:gd name="T67" fmla="*/ 60 h 959"/>
                <a:gd name="T68" fmla="*/ 6 w 477"/>
                <a:gd name="T69" fmla="*/ 46 h 959"/>
                <a:gd name="T70" fmla="*/ 0 w 477"/>
                <a:gd name="T71" fmla="*/ 38 h 959"/>
                <a:gd name="T72" fmla="*/ 0 w 477"/>
                <a:gd name="T73" fmla="*/ 28 h 9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77" h="959">
                  <a:moveTo>
                    <a:pt x="0" y="83"/>
                  </a:moveTo>
                  <a:lnTo>
                    <a:pt x="0" y="41"/>
                  </a:lnTo>
                  <a:lnTo>
                    <a:pt x="41" y="0"/>
                  </a:lnTo>
                  <a:lnTo>
                    <a:pt x="71" y="15"/>
                  </a:lnTo>
                  <a:lnTo>
                    <a:pt x="212" y="180"/>
                  </a:lnTo>
                  <a:lnTo>
                    <a:pt x="282" y="273"/>
                  </a:lnTo>
                  <a:lnTo>
                    <a:pt x="301" y="356"/>
                  </a:lnTo>
                  <a:lnTo>
                    <a:pt x="306" y="443"/>
                  </a:lnTo>
                  <a:lnTo>
                    <a:pt x="295" y="562"/>
                  </a:lnTo>
                  <a:lnTo>
                    <a:pt x="253" y="691"/>
                  </a:lnTo>
                  <a:lnTo>
                    <a:pt x="212" y="768"/>
                  </a:lnTo>
                  <a:lnTo>
                    <a:pt x="195" y="845"/>
                  </a:lnTo>
                  <a:lnTo>
                    <a:pt x="200" y="881"/>
                  </a:lnTo>
                  <a:lnTo>
                    <a:pt x="223" y="892"/>
                  </a:lnTo>
                  <a:lnTo>
                    <a:pt x="365" y="887"/>
                  </a:lnTo>
                  <a:lnTo>
                    <a:pt x="460" y="902"/>
                  </a:lnTo>
                  <a:lnTo>
                    <a:pt x="477" y="923"/>
                  </a:lnTo>
                  <a:lnTo>
                    <a:pt x="477" y="938"/>
                  </a:lnTo>
                  <a:lnTo>
                    <a:pt x="401" y="959"/>
                  </a:lnTo>
                  <a:lnTo>
                    <a:pt x="383" y="953"/>
                  </a:lnTo>
                  <a:lnTo>
                    <a:pt x="318" y="928"/>
                  </a:lnTo>
                  <a:lnTo>
                    <a:pt x="253" y="928"/>
                  </a:lnTo>
                  <a:lnTo>
                    <a:pt x="165" y="928"/>
                  </a:lnTo>
                  <a:lnTo>
                    <a:pt x="135" y="933"/>
                  </a:lnTo>
                  <a:lnTo>
                    <a:pt x="124" y="913"/>
                  </a:lnTo>
                  <a:lnTo>
                    <a:pt x="124" y="881"/>
                  </a:lnTo>
                  <a:lnTo>
                    <a:pt x="154" y="784"/>
                  </a:lnTo>
                  <a:lnTo>
                    <a:pt x="206" y="680"/>
                  </a:lnTo>
                  <a:lnTo>
                    <a:pt x="241" y="578"/>
                  </a:lnTo>
                  <a:lnTo>
                    <a:pt x="247" y="500"/>
                  </a:lnTo>
                  <a:lnTo>
                    <a:pt x="241" y="392"/>
                  </a:lnTo>
                  <a:lnTo>
                    <a:pt x="217" y="330"/>
                  </a:lnTo>
                  <a:lnTo>
                    <a:pt x="159" y="252"/>
                  </a:lnTo>
                  <a:lnTo>
                    <a:pt x="76" y="180"/>
                  </a:lnTo>
                  <a:lnTo>
                    <a:pt x="17" y="138"/>
                  </a:lnTo>
                  <a:lnTo>
                    <a:pt x="0" y="11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6" name="Freeform 38"/>
            <p:cNvSpPr>
              <a:spLocks/>
            </p:cNvSpPr>
            <p:nvPr/>
          </p:nvSpPr>
          <p:spPr bwMode="auto">
            <a:xfrm>
              <a:off x="575" y="3535"/>
              <a:ext cx="133" cy="342"/>
            </a:xfrm>
            <a:custGeom>
              <a:avLst/>
              <a:gdLst>
                <a:gd name="T0" fmla="*/ 94 w 401"/>
                <a:gd name="T1" fmla="*/ 8 h 1026"/>
                <a:gd name="T2" fmla="*/ 105 w 401"/>
                <a:gd name="T3" fmla="*/ 0 h 1026"/>
                <a:gd name="T4" fmla="*/ 129 w 401"/>
                <a:gd name="T5" fmla="*/ 0 h 1026"/>
                <a:gd name="T6" fmla="*/ 133 w 401"/>
                <a:gd name="T7" fmla="*/ 10 h 1026"/>
                <a:gd name="T8" fmla="*/ 129 w 401"/>
                <a:gd name="T9" fmla="*/ 38 h 1026"/>
                <a:gd name="T10" fmla="*/ 108 w 401"/>
                <a:gd name="T11" fmla="*/ 72 h 1026"/>
                <a:gd name="T12" fmla="*/ 98 w 401"/>
                <a:gd name="T13" fmla="*/ 110 h 1026"/>
                <a:gd name="T14" fmla="*/ 94 w 401"/>
                <a:gd name="T15" fmla="*/ 156 h 1026"/>
                <a:gd name="T16" fmla="*/ 108 w 401"/>
                <a:gd name="T17" fmla="*/ 209 h 1026"/>
                <a:gd name="T18" fmla="*/ 125 w 401"/>
                <a:gd name="T19" fmla="*/ 261 h 1026"/>
                <a:gd name="T20" fmla="*/ 127 w 401"/>
                <a:gd name="T21" fmla="*/ 282 h 1026"/>
                <a:gd name="T22" fmla="*/ 119 w 401"/>
                <a:gd name="T23" fmla="*/ 288 h 1026"/>
                <a:gd name="T24" fmla="*/ 92 w 401"/>
                <a:gd name="T25" fmla="*/ 288 h 1026"/>
                <a:gd name="T26" fmla="*/ 65 w 401"/>
                <a:gd name="T27" fmla="*/ 297 h 1026"/>
                <a:gd name="T28" fmla="*/ 47 w 401"/>
                <a:gd name="T29" fmla="*/ 319 h 1026"/>
                <a:gd name="T30" fmla="*/ 32 w 401"/>
                <a:gd name="T31" fmla="*/ 340 h 1026"/>
                <a:gd name="T32" fmla="*/ 24 w 401"/>
                <a:gd name="T33" fmla="*/ 342 h 1026"/>
                <a:gd name="T34" fmla="*/ 0 w 401"/>
                <a:gd name="T35" fmla="*/ 330 h 1026"/>
                <a:gd name="T36" fmla="*/ 0 w 401"/>
                <a:gd name="T37" fmla="*/ 321 h 1026"/>
                <a:gd name="T38" fmla="*/ 32 w 401"/>
                <a:gd name="T39" fmla="*/ 297 h 1026"/>
                <a:gd name="T40" fmla="*/ 69 w 401"/>
                <a:gd name="T41" fmla="*/ 282 h 1026"/>
                <a:gd name="T42" fmla="*/ 98 w 401"/>
                <a:gd name="T43" fmla="*/ 273 h 1026"/>
                <a:gd name="T44" fmla="*/ 104 w 401"/>
                <a:gd name="T45" fmla="*/ 269 h 1026"/>
                <a:gd name="T46" fmla="*/ 102 w 401"/>
                <a:gd name="T47" fmla="*/ 254 h 1026"/>
                <a:gd name="T48" fmla="*/ 92 w 401"/>
                <a:gd name="T49" fmla="*/ 216 h 1026"/>
                <a:gd name="T50" fmla="*/ 80 w 401"/>
                <a:gd name="T51" fmla="*/ 173 h 1026"/>
                <a:gd name="T52" fmla="*/ 75 w 401"/>
                <a:gd name="T53" fmla="*/ 151 h 1026"/>
                <a:gd name="T54" fmla="*/ 73 w 401"/>
                <a:gd name="T55" fmla="*/ 125 h 1026"/>
                <a:gd name="T56" fmla="*/ 77 w 401"/>
                <a:gd name="T57" fmla="*/ 96 h 1026"/>
                <a:gd name="T58" fmla="*/ 84 w 401"/>
                <a:gd name="T59" fmla="*/ 48 h 1026"/>
                <a:gd name="T60" fmla="*/ 94 w 401"/>
                <a:gd name="T61" fmla="*/ 8 h 102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01" h="1026">
                  <a:moveTo>
                    <a:pt x="283" y="25"/>
                  </a:moveTo>
                  <a:lnTo>
                    <a:pt x="318" y="0"/>
                  </a:lnTo>
                  <a:lnTo>
                    <a:pt x="390" y="0"/>
                  </a:lnTo>
                  <a:lnTo>
                    <a:pt x="401" y="31"/>
                  </a:lnTo>
                  <a:lnTo>
                    <a:pt x="390" y="113"/>
                  </a:lnTo>
                  <a:lnTo>
                    <a:pt x="325" y="216"/>
                  </a:lnTo>
                  <a:lnTo>
                    <a:pt x="296" y="329"/>
                  </a:lnTo>
                  <a:lnTo>
                    <a:pt x="283" y="469"/>
                  </a:lnTo>
                  <a:lnTo>
                    <a:pt x="325" y="628"/>
                  </a:lnTo>
                  <a:lnTo>
                    <a:pt x="378" y="783"/>
                  </a:lnTo>
                  <a:lnTo>
                    <a:pt x="383" y="845"/>
                  </a:lnTo>
                  <a:lnTo>
                    <a:pt x="360" y="865"/>
                  </a:lnTo>
                  <a:lnTo>
                    <a:pt x="277" y="865"/>
                  </a:lnTo>
                  <a:lnTo>
                    <a:pt x="195" y="892"/>
                  </a:lnTo>
                  <a:lnTo>
                    <a:pt x="142" y="958"/>
                  </a:lnTo>
                  <a:lnTo>
                    <a:pt x="95" y="1020"/>
                  </a:lnTo>
                  <a:lnTo>
                    <a:pt x="71" y="1026"/>
                  </a:lnTo>
                  <a:lnTo>
                    <a:pt x="0" y="989"/>
                  </a:lnTo>
                  <a:lnTo>
                    <a:pt x="0" y="964"/>
                  </a:lnTo>
                  <a:lnTo>
                    <a:pt x="95" y="892"/>
                  </a:lnTo>
                  <a:lnTo>
                    <a:pt x="207" y="845"/>
                  </a:lnTo>
                  <a:lnTo>
                    <a:pt x="296" y="819"/>
                  </a:lnTo>
                  <a:lnTo>
                    <a:pt x="313" y="808"/>
                  </a:lnTo>
                  <a:lnTo>
                    <a:pt x="307" y="763"/>
                  </a:lnTo>
                  <a:lnTo>
                    <a:pt x="277" y="649"/>
                  </a:lnTo>
                  <a:lnTo>
                    <a:pt x="242" y="520"/>
                  </a:lnTo>
                  <a:lnTo>
                    <a:pt x="225" y="453"/>
                  </a:lnTo>
                  <a:lnTo>
                    <a:pt x="219" y="376"/>
                  </a:lnTo>
                  <a:lnTo>
                    <a:pt x="231" y="288"/>
                  </a:lnTo>
                  <a:lnTo>
                    <a:pt x="253" y="144"/>
                  </a:lnTo>
                  <a:lnTo>
                    <a:pt x="283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818" name="AutoShape 39"/>
          <p:cNvSpPr>
            <a:spLocks noChangeArrowheads="1"/>
          </p:cNvSpPr>
          <p:nvPr/>
        </p:nvSpPr>
        <p:spPr bwMode="auto">
          <a:xfrm>
            <a:off x="6934200" y="4419600"/>
            <a:ext cx="1828800" cy="1371600"/>
          </a:xfrm>
          <a:prstGeom prst="wedgeRoundRectCallout">
            <a:avLst>
              <a:gd name="adj1" fmla="val -69185"/>
              <a:gd name="adj2" fmla="val -5324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Goal is to keep</a:t>
            </a:r>
          </a:p>
          <a:p>
            <a:pPr algn="ctr"/>
            <a:r>
              <a:rPr lang="en-US" sz="2000" b="1">
                <a:solidFill>
                  <a:srgbClr val="FF0000"/>
                </a:solidFill>
              </a:rPr>
              <a:t>A1</a:t>
            </a:r>
            <a:endParaRPr lang="en-US" sz="2000" b="1"/>
          </a:p>
          <a:p>
            <a:pPr algn="ctr"/>
            <a:r>
              <a:rPr lang="en-US" sz="2000" b="1"/>
              <a:t>constant.</a:t>
            </a:r>
          </a:p>
        </p:txBody>
      </p:sp>
      <p:sp>
        <p:nvSpPr>
          <p:cNvPr id="33819" name="Text Box 40"/>
          <p:cNvSpPr txBox="1">
            <a:spLocks noChangeArrowheads="1"/>
          </p:cNvSpPr>
          <p:nvPr/>
        </p:nvSpPr>
        <p:spPr bwMode="auto">
          <a:xfrm>
            <a:off x="612775" y="4806950"/>
            <a:ext cx="13985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/>
              <a:t>SP</a:t>
            </a:r>
            <a:r>
              <a:rPr lang="en-US" sz="1800" b="1" baseline="-25000"/>
              <a:t>F1</a:t>
            </a:r>
            <a:r>
              <a:rPr lang="en-US" sz="1800" b="1"/>
              <a:t> = F2*R</a:t>
            </a:r>
          </a:p>
        </p:txBody>
      </p:sp>
      <p:sp>
        <p:nvSpPr>
          <p:cNvPr id="33820" name="Line 41"/>
          <p:cNvSpPr>
            <a:spLocks noChangeShapeType="1"/>
          </p:cNvSpPr>
          <p:nvPr/>
        </p:nvSpPr>
        <p:spPr bwMode="auto">
          <a:xfrm flipV="1">
            <a:off x="1995488" y="4876800"/>
            <a:ext cx="685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21" name="Line 42"/>
          <p:cNvSpPr>
            <a:spLocks noChangeShapeType="1"/>
          </p:cNvSpPr>
          <p:nvPr/>
        </p:nvSpPr>
        <p:spPr bwMode="auto">
          <a:xfrm flipH="1" flipV="1">
            <a:off x="2528888" y="4800600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22" name="Line 43"/>
          <p:cNvSpPr>
            <a:spLocks noChangeShapeType="1"/>
          </p:cNvSpPr>
          <p:nvPr/>
        </p:nvSpPr>
        <p:spPr bwMode="auto">
          <a:xfrm flipV="1">
            <a:off x="2528888" y="4724400"/>
            <a:ext cx="685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23" name="Oval 44"/>
          <p:cNvSpPr>
            <a:spLocks noChangeArrowheads="1"/>
          </p:cNvSpPr>
          <p:nvPr/>
        </p:nvSpPr>
        <p:spPr bwMode="auto">
          <a:xfrm>
            <a:off x="5791200" y="3200400"/>
            <a:ext cx="6096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FF0000"/>
                </a:solidFill>
                <a:latin typeface="Arial" charset="0"/>
              </a:rPr>
              <a:t>AC</a:t>
            </a:r>
          </a:p>
          <a:p>
            <a:pPr algn="ctr"/>
            <a:r>
              <a:rPr lang="en-US" sz="1600" b="1">
                <a:solidFill>
                  <a:srgbClr val="FF0000"/>
                </a:solidFill>
                <a:latin typeface="Arial" charset="0"/>
              </a:rPr>
              <a:t>1</a:t>
            </a:r>
          </a:p>
        </p:txBody>
      </p:sp>
      <p:sp>
        <p:nvSpPr>
          <p:cNvPr id="33824" name="Line 45"/>
          <p:cNvSpPr>
            <a:spLocks noChangeShapeType="1"/>
          </p:cNvSpPr>
          <p:nvPr/>
        </p:nvSpPr>
        <p:spPr bwMode="auto">
          <a:xfrm>
            <a:off x="6096000" y="3810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25" name="Line 46"/>
          <p:cNvSpPr>
            <a:spLocks noChangeShapeType="1"/>
          </p:cNvSpPr>
          <p:nvPr/>
        </p:nvSpPr>
        <p:spPr bwMode="auto">
          <a:xfrm flipH="1">
            <a:off x="5486400" y="3505200"/>
            <a:ext cx="3048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26" name="Line 47"/>
          <p:cNvSpPr>
            <a:spLocks noChangeShapeType="1"/>
          </p:cNvSpPr>
          <p:nvPr/>
        </p:nvSpPr>
        <p:spPr bwMode="auto">
          <a:xfrm flipV="1">
            <a:off x="5486400" y="2209800"/>
            <a:ext cx="0" cy="129540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27" name="Line 48"/>
          <p:cNvSpPr>
            <a:spLocks noChangeShapeType="1"/>
          </p:cNvSpPr>
          <p:nvPr/>
        </p:nvSpPr>
        <p:spPr bwMode="auto">
          <a:xfrm flipH="1">
            <a:off x="533400" y="2209800"/>
            <a:ext cx="49530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28" name="Line 49"/>
          <p:cNvSpPr>
            <a:spLocks noChangeShapeType="1"/>
          </p:cNvSpPr>
          <p:nvPr/>
        </p:nvSpPr>
        <p:spPr bwMode="auto">
          <a:xfrm>
            <a:off x="533400" y="2209800"/>
            <a:ext cx="0" cy="198120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29" name="Line 50"/>
          <p:cNvSpPr>
            <a:spLocks noChangeShapeType="1"/>
          </p:cNvSpPr>
          <p:nvPr/>
        </p:nvSpPr>
        <p:spPr bwMode="auto">
          <a:xfrm>
            <a:off x="533400" y="4191000"/>
            <a:ext cx="15240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30" name="Text Box 51"/>
          <p:cNvSpPr txBox="1">
            <a:spLocks noChangeArrowheads="1"/>
          </p:cNvSpPr>
          <p:nvPr/>
        </p:nvSpPr>
        <p:spPr bwMode="auto">
          <a:xfrm>
            <a:off x="6324600" y="2667000"/>
            <a:ext cx="2362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Arial" charset="0"/>
              </a:rPr>
              <a:t>Feedback PID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685800" y="3810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15: FEEDFORWARD CONTROL</a:t>
            </a:r>
            <a:endParaRPr lang="en-US" sz="3200"/>
          </a:p>
        </p:txBody>
      </p:sp>
      <p:sp>
        <p:nvSpPr>
          <p:cNvPr id="34819" name="Text Box 5"/>
          <p:cNvSpPr txBox="1">
            <a:spLocks noChangeArrowheads="1"/>
          </p:cNvSpPr>
          <p:nvPr/>
        </p:nvSpPr>
        <p:spPr bwMode="auto">
          <a:xfrm>
            <a:off x="685800" y="955675"/>
            <a:ext cx="7848600" cy="119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/>
              <a:t>In many organizations, we take actions on inputs to prevent large disturbances to outputs.  Sometimes, these are called “pre-actions”.</a:t>
            </a:r>
            <a:endParaRPr lang="en-US"/>
          </a:p>
        </p:txBody>
      </p:sp>
      <p:graphicFrame>
        <p:nvGraphicFramePr>
          <p:cNvPr id="34820" name="Object 6"/>
          <p:cNvGraphicFramePr>
            <a:graphicFrameLocks noChangeAspect="1"/>
          </p:cNvGraphicFramePr>
          <p:nvPr/>
        </p:nvGraphicFramePr>
        <p:xfrm>
          <a:off x="609600" y="2514600"/>
          <a:ext cx="2209800" cy="197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4" name="Clip" r:id="rId4" imgW="2943225" imgH="2628900" progId="MS_ClipArt_Gallery.5">
                  <p:embed/>
                </p:oleObj>
              </mc:Choice>
              <mc:Fallback>
                <p:oleObj name="Clip" r:id="rId4" imgW="2943225" imgH="2628900" progId="MS_ClipArt_Gallery.5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514600"/>
                        <a:ext cx="2209800" cy="197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1" name="Text Box 7"/>
          <p:cNvSpPr txBox="1">
            <a:spLocks noChangeArrowheads="1"/>
          </p:cNvSpPr>
          <p:nvPr/>
        </p:nvSpPr>
        <p:spPr bwMode="auto">
          <a:xfrm>
            <a:off x="457200" y="4800600"/>
            <a:ext cx="2895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/>
              <a:t>After you have measured the change, you have some time to react before it hits you</a:t>
            </a:r>
          </a:p>
        </p:txBody>
      </p:sp>
      <p:sp>
        <p:nvSpPr>
          <p:cNvPr id="34822" name="Text Box 8"/>
          <p:cNvSpPr txBox="1">
            <a:spLocks noChangeArrowheads="1"/>
          </p:cNvSpPr>
          <p:nvPr/>
        </p:nvSpPr>
        <p:spPr bwMode="auto">
          <a:xfrm>
            <a:off x="3255963" y="2216150"/>
            <a:ext cx="5278437" cy="4483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222250" indent="-2222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/>
              <a:t>What would you do if?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 dirty="0"/>
              <a:t>Number of births per year increases by 10% in your country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 dirty="0"/>
              <a:t>A drought occurs in in the most fertile area of your country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 dirty="0"/>
              <a:t>New legislation will impose stricter emissions regulations in three years</a:t>
            </a:r>
          </a:p>
          <a:p>
            <a:pPr>
              <a:spcBef>
                <a:spcPct val="50000"/>
              </a:spcBef>
            </a:pPr>
            <a:r>
              <a:rPr lang="en-US" dirty="0"/>
              <a:t>	</a:t>
            </a:r>
            <a:r>
              <a:rPr lang="en-US" b="1" dirty="0"/>
              <a:t>Do we need feedback?  What is your algorithm?  What would you do if the measurement were noisy?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7848600" cy="466725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CHAPTER 15:  FEEDFORWARD WORKSHOP 1</a:t>
            </a:r>
            <a:endParaRPr lang="en-US"/>
          </a:p>
        </p:txBody>
      </p:sp>
      <p:grpSp>
        <p:nvGrpSpPr>
          <p:cNvPr id="35843" name="Group 3"/>
          <p:cNvGrpSpPr>
            <a:grpSpLocks/>
          </p:cNvGrpSpPr>
          <p:nvPr/>
        </p:nvGrpSpPr>
        <p:grpSpPr bwMode="auto">
          <a:xfrm>
            <a:off x="1524000" y="2362200"/>
            <a:ext cx="6556375" cy="4243388"/>
            <a:chOff x="144" y="336"/>
            <a:chExt cx="5427" cy="3699"/>
          </a:xfrm>
        </p:grpSpPr>
        <p:grpSp>
          <p:nvGrpSpPr>
            <p:cNvPr id="35845" name="Group 4"/>
            <p:cNvGrpSpPr>
              <a:grpSpLocks/>
            </p:cNvGrpSpPr>
            <p:nvPr/>
          </p:nvGrpSpPr>
          <p:grpSpPr bwMode="auto">
            <a:xfrm>
              <a:off x="2042" y="2457"/>
              <a:ext cx="760" cy="742"/>
              <a:chOff x="1680" y="2544"/>
              <a:chExt cx="672" cy="672"/>
            </a:xfrm>
          </p:grpSpPr>
          <p:sp>
            <p:nvSpPr>
              <p:cNvPr id="35892" name="Oval 5"/>
              <p:cNvSpPr>
                <a:spLocks noChangeArrowheads="1"/>
              </p:cNvSpPr>
              <p:nvPr/>
            </p:nvSpPr>
            <p:spPr bwMode="auto">
              <a:xfrm>
                <a:off x="1680" y="2544"/>
                <a:ext cx="192" cy="33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93" name="Oval 6"/>
              <p:cNvSpPr>
                <a:spLocks noChangeArrowheads="1"/>
              </p:cNvSpPr>
              <p:nvPr/>
            </p:nvSpPr>
            <p:spPr bwMode="auto">
              <a:xfrm>
                <a:off x="1776" y="2544"/>
                <a:ext cx="192" cy="33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94" name="Oval 7"/>
              <p:cNvSpPr>
                <a:spLocks noChangeArrowheads="1"/>
              </p:cNvSpPr>
              <p:nvPr/>
            </p:nvSpPr>
            <p:spPr bwMode="auto">
              <a:xfrm>
                <a:off x="1872" y="2544"/>
                <a:ext cx="192" cy="33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95" name="Oval 8"/>
              <p:cNvSpPr>
                <a:spLocks noChangeArrowheads="1"/>
              </p:cNvSpPr>
              <p:nvPr/>
            </p:nvSpPr>
            <p:spPr bwMode="auto">
              <a:xfrm>
                <a:off x="1968" y="2544"/>
                <a:ext cx="192" cy="33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96" name="Oval 9"/>
              <p:cNvSpPr>
                <a:spLocks noChangeArrowheads="1"/>
              </p:cNvSpPr>
              <p:nvPr/>
            </p:nvSpPr>
            <p:spPr bwMode="auto">
              <a:xfrm>
                <a:off x="2064" y="2544"/>
                <a:ext cx="192" cy="33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97" name="Oval 10"/>
              <p:cNvSpPr>
                <a:spLocks noChangeArrowheads="1"/>
              </p:cNvSpPr>
              <p:nvPr/>
            </p:nvSpPr>
            <p:spPr bwMode="auto">
              <a:xfrm>
                <a:off x="2160" y="2544"/>
                <a:ext cx="192" cy="33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98" name="Line 11"/>
              <p:cNvSpPr>
                <a:spLocks noChangeShapeType="1"/>
              </p:cNvSpPr>
              <p:nvPr/>
            </p:nvSpPr>
            <p:spPr bwMode="auto">
              <a:xfrm>
                <a:off x="2339" y="2688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99" name="Line 12"/>
              <p:cNvSpPr>
                <a:spLocks noChangeShapeType="1"/>
              </p:cNvSpPr>
              <p:nvPr/>
            </p:nvSpPr>
            <p:spPr bwMode="auto">
              <a:xfrm>
                <a:off x="1680" y="2640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5846" name="Line 13"/>
            <p:cNvSpPr>
              <a:spLocks noChangeShapeType="1"/>
            </p:cNvSpPr>
            <p:nvPr/>
          </p:nvSpPr>
          <p:spPr bwMode="auto">
            <a:xfrm>
              <a:off x="1608" y="1343"/>
              <a:ext cx="0" cy="15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7" name="Line 14"/>
            <p:cNvSpPr>
              <a:spLocks noChangeShapeType="1"/>
            </p:cNvSpPr>
            <p:nvPr/>
          </p:nvSpPr>
          <p:spPr bwMode="auto">
            <a:xfrm>
              <a:off x="1608" y="2934"/>
              <a:ext cx="16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8" name="Line 15"/>
            <p:cNvSpPr>
              <a:spLocks noChangeShapeType="1"/>
            </p:cNvSpPr>
            <p:nvPr/>
          </p:nvSpPr>
          <p:spPr bwMode="auto">
            <a:xfrm flipV="1">
              <a:off x="3290" y="1608"/>
              <a:ext cx="0" cy="13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9" name="AutoShape 16"/>
            <p:cNvSpPr>
              <a:spLocks noChangeArrowheads="1"/>
            </p:cNvSpPr>
            <p:nvPr/>
          </p:nvSpPr>
          <p:spPr bwMode="auto">
            <a:xfrm rot="5400000">
              <a:off x="3317" y="1408"/>
              <a:ext cx="159" cy="271"/>
            </a:xfrm>
            <a:prstGeom prst="can">
              <a:avLst>
                <a:gd name="adj" fmla="val 4261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0" name="Line 17"/>
            <p:cNvSpPr>
              <a:spLocks noChangeShapeType="1"/>
            </p:cNvSpPr>
            <p:nvPr/>
          </p:nvSpPr>
          <p:spPr bwMode="auto">
            <a:xfrm flipV="1">
              <a:off x="3290" y="1290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5851" name="Group 18"/>
            <p:cNvGrpSpPr>
              <a:grpSpLocks/>
            </p:cNvGrpSpPr>
            <p:nvPr/>
          </p:nvGrpSpPr>
          <p:grpSpPr bwMode="auto">
            <a:xfrm>
              <a:off x="2042" y="1131"/>
              <a:ext cx="767" cy="1008"/>
              <a:chOff x="2010" y="480"/>
              <a:chExt cx="678" cy="912"/>
            </a:xfrm>
          </p:grpSpPr>
          <p:sp>
            <p:nvSpPr>
              <p:cNvPr id="35889" name="Line 19"/>
              <p:cNvSpPr>
                <a:spLocks noChangeShapeType="1"/>
              </p:cNvSpPr>
              <p:nvPr/>
            </p:nvSpPr>
            <p:spPr bwMode="auto">
              <a:xfrm>
                <a:off x="2352" y="480"/>
                <a:ext cx="0" cy="8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90" name="Oval 20"/>
              <p:cNvSpPr>
                <a:spLocks noChangeArrowheads="1"/>
              </p:cNvSpPr>
              <p:nvPr/>
            </p:nvSpPr>
            <p:spPr bwMode="auto">
              <a:xfrm>
                <a:off x="2010" y="1152"/>
                <a:ext cx="336" cy="2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91" name="Oval 21"/>
              <p:cNvSpPr>
                <a:spLocks noChangeArrowheads="1"/>
              </p:cNvSpPr>
              <p:nvPr/>
            </p:nvSpPr>
            <p:spPr bwMode="auto">
              <a:xfrm>
                <a:off x="2352" y="1152"/>
                <a:ext cx="336" cy="2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5852" name="Freeform 22"/>
            <p:cNvSpPr>
              <a:spLocks/>
            </p:cNvSpPr>
            <p:nvPr/>
          </p:nvSpPr>
          <p:spPr bwMode="auto">
            <a:xfrm>
              <a:off x="1611" y="1534"/>
              <a:ext cx="1645" cy="101"/>
            </a:xfrm>
            <a:custGeom>
              <a:avLst/>
              <a:gdLst>
                <a:gd name="T0" fmla="*/ 1645 w 1456"/>
                <a:gd name="T1" fmla="*/ 61 h 91"/>
                <a:gd name="T2" fmla="*/ 1341 w 1456"/>
                <a:gd name="T3" fmla="*/ 61 h 91"/>
                <a:gd name="T4" fmla="*/ 1010 w 1456"/>
                <a:gd name="T5" fmla="*/ 4 h 91"/>
                <a:gd name="T6" fmla="*/ 895 w 1456"/>
                <a:gd name="T7" fmla="*/ 19 h 91"/>
                <a:gd name="T8" fmla="*/ 851 w 1456"/>
                <a:gd name="T9" fmla="*/ 32 h 91"/>
                <a:gd name="T10" fmla="*/ 650 w 1456"/>
                <a:gd name="T11" fmla="*/ 61 h 91"/>
                <a:gd name="T12" fmla="*/ 275 w 1456"/>
                <a:gd name="T13" fmla="*/ 32 h 91"/>
                <a:gd name="T14" fmla="*/ 0 w 1456"/>
                <a:gd name="T15" fmla="*/ 61 h 9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56" h="91">
                  <a:moveTo>
                    <a:pt x="1456" y="55"/>
                  </a:moveTo>
                  <a:cubicBezTo>
                    <a:pt x="1349" y="0"/>
                    <a:pt x="1299" y="18"/>
                    <a:pt x="1187" y="55"/>
                  </a:cubicBezTo>
                  <a:cubicBezTo>
                    <a:pt x="880" y="37"/>
                    <a:pt x="1053" y="58"/>
                    <a:pt x="894" y="4"/>
                  </a:cubicBezTo>
                  <a:cubicBezTo>
                    <a:pt x="860" y="8"/>
                    <a:pt x="826" y="11"/>
                    <a:pt x="792" y="17"/>
                  </a:cubicBezTo>
                  <a:cubicBezTo>
                    <a:pt x="779" y="19"/>
                    <a:pt x="766" y="27"/>
                    <a:pt x="753" y="29"/>
                  </a:cubicBezTo>
                  <a:cubicBezTo>
                    <a:pt x="694" y="39"/>
                    <a:pt x="575" y="55"/>
                    <a:pt x="575" y="55"/>
                  </a:cubicBezTo>
                  <a:cubicBezTo>
                    <a:pt x="467" y="91"/>
                    <a:pt x="348" y="65"/>
                    <a:pt x="243" y="29"/>
                  </a:cubicBezTo>
                  <a:cubicBezTo>
                    <a:pt x="25" y="57"/>
                    <a:pt x="107" y="55"/>
                    <a:pt x="0" y="5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3" name="AutoShape 23"/>
            <p:cNvSpPr>
              <a:spLocks noChangeArrowheads="1"/>
            </p:cNvSpPr>
            <p:nvPr/>
          </p:nvSpPr>
          <p:spPr bwMode="auto">
            <a:xfrm>
              <a:off x="2314" y="1078"/>
              <a:ext cx="217" cy="265"/>
            </a:xfrm>
            <a:prstGeom prst="curvedRightArrow">
              <a:avLst>
                <a:gd name="adj1" fmla="val 1447"/>
                <a:gd name="adj2" fmla="val 48848"/>
                <a:gd name="adj3" fmla="val 33333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4" name="Line 24"/>
            <p:cNvSpPr>
              <a:spLocks noChangeShapeType="1"/>
            </p:cNvSpPr>
            <p:nvPr/>
          </p:nvSpPr>
          <p:spPr bwMode="auto">
            <a:xfrm>
              <a:off x="686" y="919"/>
              <a:ext cx="1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5" name="Line 25"/>
            <p:cNvSpPr>
              <a:spLocks noChangeShapeType="1"/>
            </p:cNvSpPr>
            <p:nvPr/>
          </p:nvSpPr>
          <p:spPr bwMode="auto">
            <a:xfrm>
              <a:off x="1934" y="919"/>
              <a:ext cx="0" cy="5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6" name="Line 26"/>
            <p:cNvSpPr>
              <a:spLocks noChangeShapeType="1"/>
            </p:cNvSpPr>
            <p:nvPr/>
          </p:nvSpPr>
          <p:spPr bwMode="auto">
            <a:xfrm>
              <a:off x="3507" y="1555"/>
              <a:ext cx="206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7" name="Oval 27"/>
            <p:cNvSpPr>
              <a:spLocks noChangeArrowheads="1"/>
            </p:cNvSpPr>
            <p:nvPr/>
          </p:nvSpPr>
          <p:spPr bwMode="auto">
            <a:xfrm>
              <a:off x="3832" y="1767"/>
              <a:ext cx="380" cy="37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>
                  <a:latin typeface="Arial" charset="0"/>
                </a:rPr>
                <a:t>TC</a:t>
              </a:r>
            </a:p>
            <a:p>
              <a:pPr algn="ctr"/>
              <a:r>
                <a:rPr lang="en-US" sz="1400">
                  <a:latin typeface="Arial" charset="0"/>
                </a:rPr>
                <a:t>2</a:t>
              </a:r>
            </a:p>
          </p:txBody>
        </p:sp>
        <p:sp>
          <p:nvSpPr>
            <p:cNvPr id="35858" name="Oval 28"/>
            <p:cNvSpPr>
              <a:spLocks noChangeArrowheads="1"/>
            </p:cNvSpPr>
            <p:nvPr/>
          </p:nvSpPr>
          <p:spPr bwMode="auto">
            <a:xfrm>
              <a:off x="795" y="1131"/>
              <a:ext cx="380" cy="37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>
                  <a:latin typeface="Arial" charset="0"/>
                </a:rPr>
                <a:t>T</a:t>
              </a:r>
            </a:p>
            <a:p>
              <a:pPr algn="ctr"/>
              <a:r>
                <a:rPr lang="en-US" sz="1400">
                  <a:latin typeface="Arial" charset="0"/>
                </a:rPr>
                <a:t>1</a:t>
              </a:r>
            </a:p>
          </p:txBody>
        </p:sp>
        <p:sp>
          <p:nvSpPr>
            <p:cNvPr id="35859" name="Oval 29"/>
            <p:cNvSpPr>
              <a:spLocks noChangeArrowheads="1"/>
            </p:cNvSpPr>
            <p:nvPr/>
          </p:nvSpPr>
          <p:spPr bwMode="auto">
            <a:xfrm>
              <a:off x="1175" y="336"/>
              <a:ext cx="379" cy="37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>
                  <a:latin typeface="Arial" charset="0"/>
                </a:rPr>
                <a:t>F</a:t>
              </a:r>
            </a:p>
            <a:p>
              <a:pPr algn="ctr"/>
              <a:r>
                <a:rPr lang="en-US" sz="1400">
                  <a:latin typeface="Arial" charset="0"/>
                </a:rPr>
                <a:t>1</a:t>
              </a:r>
            </a:p>
          </p:txBody>
        </p:sp>
        <p:grpSp>
          <p:nvGrpSpPr>
            <p:cNvPr id="35860" name="Group 30"/>
            <p:cNvGrpSpPr>
              <a:grpSpLocks/>
            </p:cNvGrpSpPr>
            <p:nvPr/>
          </p:nvGrpSpPr>
          <p:grpSpPr bwMode="auto">
            <a:xfrm rot="5400000">
              <a:off x="2742" y="3088"/>
              <a:ext cx="265" cy="488"/>
              <a:chOff x="2736" y="1872"/>
              <a:chExt cx="240" cy="432"/>
            </a:xfrm>
          </p:grpSpPr>
          <p:sp>
            <p:nvSpPr>
              <p:cNvPr id="35882" name="Line 31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83" name="Line 32"/>
              <p:cNvSpPr>
                <a:spLocks noChangeShapeType="1"/>
              </p:cNvSpPr>
              <p:nvPr/>
            </p:nvSpPr>
            <p:spPr bwMode="auto">
              <a:xfrm>
                <a:off x="297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84" name="Line 33"/>
              <p:cNvSpPr>
                <a:spLocks noChangeShapeType="1"/>
              </p:cNvSpPr>
              <p:nvPr/>
            </p:nvSpPr>
            <p:spPr bwMode="auto">
              <a:xfrm flipH="1"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85" name="Line 34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86" name="Line 35"/>
              <p:cNvSpPr>
                <a:spLocks noChangeShapeType="1"/>
              </p:cNvSpPr>
              <p:nvPr/>
            </p:nvSpPr>
            <p:spPr bwMode="auto">
              <a:xfrm flipV="1">
                <a:off x="2853" y="1932"/>
                <a:ext cx="0" cy="2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87" name="Line 36"/>
              <p:cNvSpPr>
                <a:spLocks noChangeShapeType="1"/>
              </p:cNvSpPr>
              <p:nvPr/>
            </p:nvSpPr>
            <p:spPr bwMode="auto">
              <a:xfrm>
                <a:off x="2781" y="1929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88" name="AutoShape 37"/>
              <p:cNvSpPr>
                <a:spLocks noChangeArrowheads="1"/>
              </p:cNvSpPr>
              <p:nvPr/>
            </p:nvSpPr>
            <p:spPr bwMode="auto">
              <a:xfrm>
                <a:off x="2772" y="1872"/>
                <a:ext cx="159" cy="132"/>
              </a:xfrm>
              <a:custGeom>
                <a:avLst/>
                <a:gdLst>
                  <a:gd name="T0" fmla="*/ 80 w 21600"/>
                  <a:gd name="T1" fmla="*/ 0 h 21600"/>
                  <a:gd name="T2" fmla="*/ 2 w 21600"/>
                  <a:gd name="T3" fmla="*/ 52 h 21600"/>
                  <a:gd name="T4" fmla="*/ 80 w 21600"/>
                  <a:gd name="T5" fmla="*/ 0 h 21600"/>
                  <a:gd name="T6" fmla="*/ 157 w 21600"/>
                  <a:gd name="T7" fmla="*/ 52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145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28" y="8590"/>
                    </a:moveTo>
                    <a:cubicBezTo>
                      <a:pt x="1274" y="3585"/>
                      <a:pt x="5686" y="-1"/>
                      <a:pt x="10800" y="0"/>
                    </a:cubicBezTo>
                    <a:cubicBezTo>
                      <a:pt x="15913" y="0"/>
                      <a:pt x="20325" y="3585"/>
                      <a:pt x="21371" y="8590"/>
                    </a:cubicBezTo>
                    <a:cubicBezTo>
                      <a:pt x="20325" y="3585"/>
                      <a:pt x="15913" y="-1"/>
                      <a:pt x="10799" y="0"/>
                    </a:cubicBezTo>
                    <a:cubicBezTo>
                      <a:pt x="5686" y="0"/>
                      <a:pt x="1274" y="3585"/>
                      <a:pt x="228" y="859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5861" name="Line 38"/>
            <p:cNvSpPr>
              <a:spLocks noChangeShapeType="1"/>
            </p:cNvSpPr>
            <p:nvPr/>
          </p:nvSpPr>
          <p:spPr bwMode="auto">
            <a:xfrm>
              <a:off x="2777" y="3462"/>
              <a:ext cx="0" cy="3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2" name="Line 39"/>
            <p:cNvSpPr>
              <a:spLocks noChangeShapeType="1"/>
            </p:cNvSpPr>
            <p:nvPr/>
          </p:nvSpPr>
          <p:spPr bwMode="auto">
            <a:xfrm>
              <a:off x="2777" y="3871"/>
              <a:ext cx="151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3" name="Oval 40"/>
            <p:cNvSpPr>
              <a:spLocks noChangeArrowheads="1"/>
            </p:cNvSpPr>
            <p:nvPr/>
          </p:nvSpPr>
          <p:spPr bwMode="auto">
            <a:xfrm>
              <a:off x="3778" y="3146"/>
              <a:ext cx="380" cy="37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>
                  <a:latin typeface="Arial" charset="0"/>
                </a:rPr>
                <a:t>F</a:t>
              </a:r>
            </a:p>
            <a:p>
              <a:pPr algn="ctr"/>
              <a:r>
                <a:rPr lang="en-US" sz="1400">
                  <a:latin typeface="Arial" charset="0"/>
                </a:rPr>
                <a:t>2</a:t>
              </a:r>
            </a:p>
          </p:txBody>
        </p:sp>
        <p:sp>
          <p:nvSpPr>
            <p:cNvPr id="35864" name="Line 41"/>
            <p:cNvSpPr>
              <a:spLocks noChangeShapeType="1"/>
            </p:cNvSpPr>
            <p:nvPr/>
          </p:nvSpPr>
          <p:spPr bwMode="auto">
            <a:xfrm flipV="1">
              <a:off x="4018" y="1544"/>
              <a:ext cx="0" cy="2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5" name="Line 42"/>
            <p:cNvSpPr>
              <a:spLocks noChangeShapeType="1"/>
            </p:cNvSpPr>
            <p:nvPr/>
          </p:nvSpPr>
          <p:spPr bwMode="auto">
            <a:xfrm>
              <a:off x="3945" y="3518"/>
              <a:ext cx="0" cy="3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6" name="Line 43"/>
            <p:cNvSpPr>
              <a:spLocks noChangeShapeType="1"/>
            </p:cNvSpPr>
            <p:nvPr/>
          </p:nvSpPr>
          <p:spPr bwMode="auto">
            <a:xfrm flipV="1">
              <a:off x="973" y="909"/>
              <a:ext cx="0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7" name="Line 44"/>
            <p:cNvSpPr>
              <a:spLocks noChangeShapeType="1"/>
            </p:cNvSpPr>
            <p:nvPr/>
          </p:nvSpPr>
          <p:spPr bwMode="auto">
            <a:xfrm>
              <a:off x="1349" y="712"/>
              <a:ext cx="0" cy="2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8" name="Line 45"/>
            <p:cNvSpPr>
              <a:spLocks noChangeShapeType="1"/>
            </p:cNvSpPr>
            <p:nvPr/>
          </p:nvSpPr>
          <p:spPr bwMode="auto">
            <a:xfrm flipH="1">
              <a:off x="1089" y="3151"/>
              <a:ext cx="9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9" name="Oval 46"/>
            <p:cNvSpPr>
              <a:spLocks noChangeArrowheads="1"/>
            </p:cNvSpPr>
            <p:nvPr/>
          </p:nvSpPr>
          <p:spPr bwMode="auto">
            <a:xfrm>
              <a:off x="1323" y="3358"/>
              <a:ext cx="379" cy="37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>
                  <a:latin typeface="Arial" charset="0"/>
                </a:rPr>
                <a:t>T</a:t>
              </a:r>
            </a:p>
            <a:p>
              <a:pPr algn="ctr"/>
              <a:r>
                <a:rPr lang="en-US" sz="1400">
                  <a:latin typeface="Arial" charset="0"/>
                </a:rPr>
                <a:t>3</a:t>
              </a:r>
            </a:p>
          </p:txBody>
        </p:sp>
        <p:sp>
          <p:nvSpPr>
            <p:cNvPr id="35870" name="Line 47"/>
            <p:cNvSpPr>
              <a:spLocks noChangeShapeType="1"/>
            </p:cNvSpPr>
            <p:nvPr/>
          </p:nvSpPr>
          <p:spPr bwMode="auto">
            <a:xfrm flipV="1">
              <a:off x="1508" y="3135"/>
              <a:ext cx="0" cy="2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1" name="Oval 48"/>
            <p:cNvSpPr>
              <a:spLocks noChangeArrowheads="1"/>
            </p:cNvSpPr>
            <p:nvPr/>
          </p:nvSpPr>
          <p:spPr bwMode="auto">
            <a:xfrm>
              <a:off x="2910" y="1449"/>
              <a:ext cx="163" cy="159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2" name="Line 49"/>
            <p:cNvSpPr>
              <a:spLocks noChangeShapeType="1"/>
            </p:cNvSpPr>
            <p:nvPr/>
          </p:nvSpPr>
          <p:spPr bwMode="auto">
            <a:xfrm flipV="1">
              <a:off x="2993" y="613"/>
              <a:ext cx="0" cy="8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3" name="Oval 50"/>
            <p:cNvSpPr>
              <a:spLocks noChangeArrowheads="1"/>
            </p:cNvSpPr>
            <p:nvPr/>
          </p:nvSpPr>
          <p:spPr bwMode="auto">
            <a:xfrm>
              <a:off x="3181" y="548"/>
              <a:ext cx="380" cy="37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>
                  <a:latin typeface="Arial" charset="0"/>
                </a:rPr>
                <a:t>L</a:t>
              </a:r>
            </a:p>
            <a:p>
              <a:pPr algn="ctr"/>
              <a:r>
                <a:rPr lang="en-US" sz="1400">
                  <a:latin typeface="Arial" charset="0"/>
                </a:rPr>
                <a:t>1</a:t>
              </a:r>
            </a:p>
          </p:txBody>
        </p:sp>
        <p:sp>
          <p:nvSpPr>
            <p:cNvPr id="35874" name="Line 51"/>
            <p:cNvSpPr>
              <a:spLocks noChangeShapeType="1"/>
            </p:cNvSpPr>
            <p:nvPr/>
          </p:nvSpPr>
          <p:spPr bwMode="auto">
            <a:xfrm flipH="1">
              <a:off x="2993" y="726"/>
              <a:ext cx="1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5" name="Line 52"/>
            <p:cNvSpPr>
              <a:spLocks noChangeShapeType="1"/>
            </p:cNvSpPr>
            <p:nvPr/>
          </p:nvSpPr>
          <p:spPr bwMode="auto">
            <a:xfrm>
              <a:off x="3995" y="2139"/>
              <a:ext cx="0" cy="7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6" name="Line 53"/>
            <p:cNvSpPr>
              <a:spLocks noChangeShapeType="1"/>
            </p:cNvSpPr>
            <p:nvPr/>
          </p:nvSpPr>
          <p:spPr bwMode="auto">
            <a:xfrm flipH="1">
              <a:off x="3507" y="2881"/>
              <a:ext cx="4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7" name="Line 54"/>
            <p:cNvSpPr>
              <a:spLocks noChangeShapeType="1"/>
            </p:cNvSpPr>
            <p:nvPr/>
          </p:nvSpPr>
          <p:spPr bwMode="auto">
            <a:xfrm>
              <a:off x="3126" y="3330"/>
              <a:ext cx="3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8" name="Line 55"/>
            <p:cNvSpPr>
              <a:spLocks noChangeShapeType="1"/>
            </p:cNvSpPr>
            <p:nvPr/>
          </p:nvSpPr>
          <p:spPr bwMode="auto">
            <a:xfrm flipV="1">
              <a:off x="3515" y="2893"/>
              <a:ext cx="0" cy="4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9" name="Text Box 56"/>
            <p:cNvSpPr txBox="1">
              <a:spLocks noChangeArrowheads="1"/>
            </p:cNvSpPr>
            <p:nvPr/>
          </p:nvSpPr>
          <p:spPr bwMode="auto">
            <a:xfrm>
              <a:off x="144" y="801"/>
              <a:ext cx="414" cy="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400" b="1"/>
                <a:t>feed</a:t>
              </a:r>
              <a:endParaRPr lang="en-US" sz="1400"/>
            </a:p>
          </p:txBody>
        </p:sp>
        <p:sp>
          <p:nvSpPr>
            <p:cNvPr id="35880" name="Text Box 57"/>
            <p:cNvSpPr txBox="1">
              <a:spLocks noChangeArrowheads="1"/>
            </p:cNvSpPr>
            <p:nvPr/>
          </p:nvSpPr>
          <p:spPr bwMode="auto">
            <a:xfrm>
              <a:off x="4809" y="1170"/>
              <a:ext cx="650" cy="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400" b="1"/>
                <a:t>product</a:t>
              </a:r>
              <a:endParaRPr lang="en-US" sz="1400"/>
            </a:p>
          </p:txBody>
        </p:sp>
        <p:sp>
          <p:nvSpPr>
            <p:cNvPr id="35881" name="Text Box 58"/>
            <p:cNvSpPr txBox="1">
              <a:spLocks noChangeArrowheads="1"/>
            </p:cNvSpPr>
            <p:nvPr/>
          </p:nvSpPr>
          <p:spPr bwMode="auto">
            <a:xfrm>
              <a:off x="4483" y="3769"/>
              <a:ext cx="1088" cy="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400" b="1"/>
                <a:t>heating stream</a:t>
              </a:r>
              <a:endParaRPr lang="en-US" sz="1400"/>
            </a:p>
          </p:txBody>
        </p:sp>
      </p:grpSp>
      <p:sp>
        <p:nvSpPr>
          <p:cNvPr id="35844" name="Text Box 59"/>
          <p:cNvSpPr txBox="1">
            <a:spLocks noChangeArrowheads="1"/>
          </p:cNvSpPr>
          <p:nvPr/>
        </p:nvSpPr>
        <p:spPr bwMode="auto">
          <a:xfrm>
            <a:off x="746125" y="1066800"/>
            <a:ext cx="7772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Evaluate feedforward control for a disturbance in the heating medium inlet temperature.  You may add a sensor but make no other changes to the equipment.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7848600" cy="466725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CHAPTER 15:  FEEDFORWARD WORKSHOP 2</a:t>
            </a:r>
            <a:endParaRPr lang="en-US"/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685800" y="990600"/>
            <a:ext cx="78486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Prepare a flowchart for the calculations performed by the packed bed feedforward controller.  Show every calculation and use process variable symbols (e.g., A1), not generic symbols (CV</a:t>
            </a:r>
            <a:r>
              <a:rPr lang="en-US" b="1" baseline="-25000"/>
              <a:t>1</a:t>
            </a:r>
            <a:r>
              <a:rPr lang="en-US" b="1"/>
              <a:t>).  Report the equations for digital control.</a:t>
            </a:r>
          </a:p>
        </p:txBody>
      </p:sp>
      <p:grpSp>
        <p:nvGrpSpPr>
          <p:cNvPr id="36868" name="Group 79"/>
          <p:cNvGrpSpPr>
            <a:grpSpLocks/>
          </p:cNvGrpSpPr>
          <p:nvPr/>
        </p:nvGrpSpPr>
        <p:grpSpPr bwMode="auto">
          <a:xfrm>
            <a:off x="1787525" y="2854325"/>
            <a:ext cx="6062663" cy="3844925"/>
            <a:chOff x="960" y="1811"/>
            <a:chExt cx="3737" cy="2324"/>
          </a:xfrm>
        </p:grpSpPr>
        <p:grpSp>
          <p:nvGrpSpPr>
            <p:cNvPr id="36869" name="Group 4"/>
            <p:cNvGrpSpPr>
              <a:grpSpLocks/>
            </p:cNvGrpSpPr>
            <p:nvPr/>
          </p:nvGrpSpPr>
          <p:grpSpPr bwMode="auto">
            <a:xfrm>
              <a:off x="3001" y="3112"/>
              <a:ext cx="457" cy="800"/>
              <a:chOff x="2688" y="1782"/>
              <a:chExt cx="816" cy="1662"/>
            </a:xfrm>
          </p:grpSpPr>
          <p:sp>
            <p:nvSpPr>
              <p:cNvPr id="36937" name="Rectangle 5"/>
              <p:cNvSpPr>
                <a:spLocks noChangeArrowheads="1"/>
              </p:cNvSpPr>
              <p:nvPr/>
            </p:nvSpPr>
            <p:spPr bwMode="auto">
              <a:xfrm>
                <a:off x="2688" y="1968"/>
                <a:ext cx="816" cy="129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38" name="Line 6"/>
              <p:cNvSpPr>
                <a:spLocks noChangeShapeType="1"/>
              </p:cNvSpPr>
              <p:nvPr/>
            </p:nvSpPr>
            <p:spPr bwMode="auto">
              <a:xfrm flipH="1">
                <a:off x="2688" y="1968"/>
                <a:ext cx="816" cy="12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39" name="Line 7"/>
              <p:cNvSpPr>
                <a:spLocks noChangeShapeType="1"/>
              </p:cNvSpPr>
              <p:nvPr/>
            </p:nvSpPr>
            <p:spPr bwMode="auto">
              <a:xfrm>
                <a:off x="2688" y="1968"/>
                <a:ext cx="816" cy="12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40" name="AutoShape 8"/>
              <p:cNvSpPr>
                <a:spLocks noChangeArrowheads="1"/>
              </p:cNvSpPr>
              <p:nvPr/>
            </p:nvSpPr>
            <p:spPr bwMode="auto">
              <a:xfrm>
                <a:off x="2688" y="1782"/>
                <a:ext cx="816" cy="336"/>
              </a:xfrm>
              <a:custGeom>
                <a:avLst/>
                <a:gdLst>
                  <a:gd name="T0" fmla="*/ 408 w 21600"/>
                  <a:gd name="T1" fmla="*/ 0 h 21600"/>
                  <a:gd name="T2" fmla="*/ 0 w 21600"/>
                  <a:gd name="T3" fmla="*/ 174 h 21600"/>
                  <a:gd name="T4" fmla="*/ 408 w 21600"/>
                  <a:gd name="T5" fmla="*/ 0 h 21600"/>
                  <a:gd name="T6" fmla="*/ 816 w 21600"/>
                  <a:gd name="T7" fmla="*/ 174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6" y="11185"/>
                    </a:moveTo>
                    <a:cubicBezTo>
                      <a:pt x="2" y="11057"/>
                      <a:pt x="0" y="10928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cubicBezTo>
                      <a:pt x="21600" y="10928"/>
                      <a:pt x="21597" y="11057"/>
                      <a:pt x="21593" y="11185"/>
                    </a:cubicBezTo>
                    <a:cubicBezTo>
                      <a:pt x="21597" y="11057"/>
                      <a:pt x="21600" y="10928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0928"/>
                      <a:pt x="2" y="11057"/>
                      <a:pt x="6" y="1118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41" name="AutoShape 9"/>
              <p:cNvSpPr>
                <a:spLocks noChangeArrowheads="1"/>
              </p:cNvSpPr>
              <p:nvPr/>
            </p:nvSpPr>
            <p:spPr bwMode="auto">
              <a:xfrm flipV="1">
                <a:off x="2688" y="3108"/>
                <a:ext cx="816" cy="336"/>
              </a:xfrm>
              <a:custGeom>
                <a:avLst/>
                <a:gdLst>
                  <a:gd name="T0" fmla="*/ 408 w 21600"/>
                  <a:gd name="T1" fmla="*/ 0 h 21600"/>
                  <a:gd name="T2" fmla="*/ 0 w 21600"/>
                  <a:gd name="T3" fmla="*/ 174 h 21600"/>
                  <a:gd name="T4" fmla="*/ 408 w 21600"/>
                  <a:gd name="T5" fmla="*/ 0 h 21600"/>
                  <a:gd name="T6" fmla="*/ 816 w 21600"/>
                  <a:gd name="T7" fmla="*/ 174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6" y="11185"/>
                    </a:moveTo>
                    <a:cubicBezTo>
                      <a:pt x="2" y="11057"/>
                      <a:pt x="0" y="10928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cubicBezTo>
                      <a:pt x="21600" y="10928"/>
                      <a:pt x="21597" y="11057"/>
                      <a:pt x="21593" y="11185"/>
                    </a:cubicBezTo>
                    <a:cubicBezTo>
                      <a:pt x="21597" y="11057"/>
                      <a:pt x="21600" y="10928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0928"/>
                      <a:pt x="2" y="11057"/>
                      <a:pt x="6" y="1118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6870" name="Line 10"/>
            <p:cNvSpPr>
              <a:spLocks noChangeShapeType="1"/>
            </p:cNvSpPr>
            <p:nvPr/>
          </p:nvSpPr>
          <p:spPr bwMode="auto">
            <a:xfrm>
              <a:off x="3230" y="3912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1" name="Line 11"/>
            <p:cNvSpPr>
              <a:spLocks noChangeShapeType="1"/>
            </p:cNvSpPr>
            <p:nvPr/>
          </p:nvSpPr>
          <p:spPr bwMode="auto">
            <a:xfrm>
              <a:off x="3230" y="4066"/>
              <a:ext cx="101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2" name="Oval 12"/>
            <p:cNvSpPr>
              <a:spLocks noChangeArrowheads="1"/>
            </p:cNvSpPr>
            <p:nvPr/>
          </p:nvSpPr>
          <p:spPr bwMode="auto">
            <a:xfrm>
              <a:off x="2089" y="2666"/>
              <a:ext cx="358" cy="30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3" name="Line 13"/>
            <p:cNvSpPr>
              <a:spLocks noChangeShapeType="1"/>
            </p:cNvSpPr>
            <p:nvPr/>
          </p:nvSpPr>
          <p:spPr bwMode="auto">
            <a:xfrm>
              <a:off x="2260" y="2973"/>
              <a:ext cx="0" cy="3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4" name="Line 14"/>
            <p:cNvSpPr>
              <a:spLocks noChangeShapeType="1"/>
            </p:cNvSpPr>
            <p:nvPr/>
          </p:nvSpPr>
          <p:spPr bwMode="auto">
            <a:xfrm flipH="1">
              <a:off x="2170" y="2666"/>
              <a:ext cx="9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5" name="Line 15"/>
            <p:cNvSpPr>
              <a:spLocks noChangeShapeType="1"/>
            </p:cNvSpPr>
            <p:nvPr/>
          </p:nvSpPr>
          <p:spPr bwMode="auto">
            <a:xfrm>
              <a:off x="2170" y="2766"/>
              <a:ext cx="179" cy="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6" name="Line 16"/>
            <p:cNvSpPr>
              <a:spLocks noChangeShapeType="1"/>
            </p:cNvSpPr>
            <p:nvPr/>
          </p:nvSpPr>
          <p:spPr bwMode="auto">
            <a:xfrm flipH="1">
              <a:off x="2260" y="2896"/>
              <a:ext cx="85" cy="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6877" name="Group 17"/>
            <p:cNvGrpSpPr>
              <a:grpSpLocks/>
            </p:cNvGrpSpPr>
            <p:nvPr/>
          </p:nvGrpSpPr>
          <p:grpSpPr bwMode="auto">
            <a:xfrm rot="5400000">
              <a:off x="2235" y="2266"/>
              <a:ext cx="154" cy="294"/>
              <a:chOff x="2736" y="1872"/>
              <a:chExt cx="240" cy="432"/>
            </a:xfrm>
          </p:grpSpPr>
          <p:sp>
            <p:nvSpPr>
              <p:cNvPr id="36930" name="Line 18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31" name="Line 19"/>
              <p:cNvSpPr>
                <a:spLocks noChangeShapeType="1"/>
              </p:cNvSpPr>
              <p:nvPr/>
            </p:nvSpPr>
            <p:spPr bwMode="auto">
              <a:xfrm>
                <a:off x="297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32" name="Line 20"/>
              <p:cNvSpPr>
                <a:spLocks noChangeShapeType="1"/>
              </p:cNvSpPr>
              <p:nvPr/>
            </p:nvSpPr>
            <p:spPr bwMode="auto">
              <a:xfrm flipH="1"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33" name="Line 21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34" name="Line 22"/>
              <p:cNvSpPr>
                <a:spLocks noChangeShapeType="1"/>
              </p:cNvSpPr>
              <p:nvPr/>
            </p:nvSpPr>
            <p:spPr bwMode="auto">
              <a:xfrm flipV="1">
                <a:off x="2853" y="1932"/>
                <a:ext cx="0" cy="2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35" name="Line 23"/>
              <p:cNvSpPr>
                <a:spLocks noChangeShapeType="1"/>
              </p:cNvSpPr>
              <p:nvPr/>
            </p:nvSpPr>
            <p:spPr bwMode="auto">
              <a:xfrm>
                <a:off x="2781" y="1929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36" name="AutoShape 24"/>
              <p:cNvSpPr>
                <a:spLocks noChangeArrowheads="1"/>
              </p:cNvSpPr>
              <p:nvPr/>
            </p:nvSpPr>
            <p:spPr bwMode="auto">
              <a:xfrm>
                <a:off x="2772" y="1872"/>
                <a:ext cx="159" cy="132"/>
              </a:xfrm>
              <a:custGeom>
                <a:avLst/>
                <a:gdLst>
                  <a:gd name="T0" fmla="*/ 80 w 21600"/>
                  <a:gd name="T1" fmla="*/ 0 h 21600"/>
                  <a:gd name="T2" fmla="*/ 2 w 21600"/>
                  <a:gd name="T3" fmla="*/ 52 h 21600"/>
                  <a:gd name="T4" fmla="*/ 80 w 21600"/>
                  <a:gd name="T5" fmla="*/ 0 h 21600"/>
                  <a:gd name="T6" fmla="*/ 157 w 21600"/>
                  <a:gd name="T7" fmla="*/ 52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145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28" y="8590"/>
                    </a:moveTo>
                    <a:cubicBezTo>
                      <a:pt x="1274" y="3585"/>
                      <a:pt x="5686" y="-1"/>
                      <a:pt x="10800" y="0"/>
                    </a:cubicBezTo>
                    <a:cubicBezTo>
                      <a:pt x="15913" y="0"/>
                      <a:pt x="20325" y="3585"/>
                      <a:pt x="21371" y="8590"/>
                    </a:cubicBezTo>
                    <a:cubicBezTo>
                      <a:pt x="20325" y="3585"/>
                      <a:pt x="15913" y="-1"/>
                      <a:pt x="10799" y="0"/>
                    </a:cubicBezTo>
                    <a:cubicBezTo>
                      <a:pt x="5686" y="0"/>
                      <a:pt x="1274" y="3585"/>
                      <a:pt x="228" y="859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6878" name="Line 25"/>
            <p:cNvSpPr>
              <a:spLocks noChangeShapeType="1"/>
            </p:cNvSpPr>
            <p:nvPr/>
          </p:nvSpPr>
          <p:spPr bwMode="auto">
            <a:xfrm flipV="1">
              <a:off x="2260" y="2491"/>
              <a:ext cx="0" cy="1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9" name="Freeform 26"/>
            <p:cNvSpPr>
              <a:spLocks/>
            </p:cNvSpPr>
            <p:nvPr/>
          </p:nvSpPr>
          <p:spPr bwMode="auto">
            <a:xfrm>
              <a:off x="2260" y="1949"/>
              <a:ext cx="1" cy="380"/>
            </a:xfrm>
            <a:custGeom>
              <a:avLst/>
              <a:gdLst>
                <a:gd name="T0" fmla="*/ 0 w 1"/>
                <a:gd name="T1" fmla="*/ 380 h 594"/>
                <a:gd name="T2" fmla="*/ 0 w 1"/>
                <a:gd name="T3" fmla="*/ 0 h 59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594">
                  <a:moveTo>
                    <a:pt x="0" y="594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0" name="Line 27"/>
            <p:cNvSpPr>
              <a:spLocks noChangeShapeType="1"/>
            </p:cNvSpPr>
            <p:nvPr/>
          </p:nvSpPr>
          <p:spPr bwMode="auto">
            <a:xfrm>
              <a:off x="2451" y="2820"/>
              <a:ext cx="78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1" name="Freeform 28"/>
            <p:cNvSpPr>
              <a:spLocks/>
            </p:cNvSpPr>
            <p:nvPr/>
          </p:nvSpPr>
          <p:spPr bwMode="auto">
            <a:xfrm>
              <a:off x="3230" y="2820"/>
              <a:ext cx="1" cy="294"/>
            </a:xfrm>
            <a:custGeom>
              <a:avLst/>
              <a:gdLst>
                <a:gd name="T0" fmla="*/ 0 w 1"/>
                <a:gd name="T1" fmla="*/ 0 h 458"/>
                <a:gd name="T2" fmla="*/ 1 w 1"/>
                <a:gd name="T3" fmla="*/ 294 h 45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458">
                  <a:moveTo>
                    <a:pt x="0" y="0"/>
                  </a:moveTo>
                  <a:lnTo>
                    <a:pt x="1" y="45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2" name="Freeform 29"/>
            <p:cNvSpPr>
              <a:spLocks/>
            </p:cNvSpPr>
            <p:nvPr/>
          </p:nvSpPr>
          <p:spPr bwMode="auto">
            <a:xfrm>
              <a:off x="1524" y="2829"/>
              <a:ext cx="565" cy="1"/>
            </a:xfrm>
            <a:custGeom>
              <a:avLst/>
              <a:gdLst>
                <a:gd name="T0" fmla="*/ 565 w 831"/>
                <a:gd name="T1" fmla="*/ 0 h 1"/>
                <a:gd name="T2" fmla="*/ 0 w 831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31" h="1">
                  <a:moveTo>
                    <a:pt x="831" y="0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3" name="Text Box 30"/>
            <p:cNvSpPr txBox="1">
              <a:spLocks noChangeArrowheads="1"/>
            </p:cNvSpPr>
            <p:nvPr/>
          </p:nvSpPr>
          <p:spPr bwMode="auto">
            <a:xfrm>
              <a:off x="1208" y="3016"/>
              <a:ext cx="280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200" b="1"/>
                <a:t>feed</a:t>
              </a:r>
              <a:endParaRPr lang="en-US" sz="1200"/>
            </a:p>
          </p:txBody>
        </p:sp>
        <p:sp>
          <p:nvSpPr>
            <p:cNvPr id="36884" name="Text Box 32"/>
            <p:cNvSpPr txBox="1">
              <a:spLocks noChangeArrowheads="1"/>
            </p:cNvSpPr>
            <p:nvPr/>
          </p:nvSpPr>
          <p:spPr bwMode="auto">
            <a:xfrm>
              <a:off x="1477" y="2025"/>
              <a:ext cx="711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200" b="1"/>
                <a:t>heating stream</a:t>
              </a:r>
              <a:endParaRPr lang="en-US" sz="1200"/>
            </a:p>
          </p:txBody>
        </p:sp>
        <p:sp>
          <p:nvSpPr>
            <p:cNvPr id="36885" name="Text Box 33"/>
            <p:cNvSpPr txBox="1">
              <a:spLocks noChangeArrowheads="1"/>
            </p:cNvSpPr>
            <p:nvPr/>
          </p:nvSpPr>
          <p:spPr bwMode="auto">
            <a:xfrm>
              <a:off x="2382" y="3413"/>
              <a:ext cx="569" cy="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200" b="1"/>
                <a:t>packed bed</a:t>
              </a:r>
            </a:p>
            <a:p>
              <a:r>
                <a:rPr lang="en-US" sz="1200" b="1"/>
                <a:t> reactor</a:t>
              </a:r>
              <a:endParaRPr lang="en-US" sz="1200"/>
            </a:p>
          </p:txBody>
        </p:sp>
        <p:grpSp>
          <p:nvGrpSpPr>
            <p:cNvPr id="36886" name="Group 34"/>
            <p:cNvGrpSpPr>
              <a:grpSpLocks/>
            </p:cNvGrpSpPr>
            <p:nvPr/>
          </p:nvGrpSpPr>
          <p:grpSpPr bwMode="auto">
            <a:xfrm>
              <a:off x="1363" y="2651"/>
              <a:ext cx="163" cy="277"/>
              <a:chOff x="2736" y="1872"/>
              <a:chExt cx="240" cy="432"/>
            </a:xfrm>
          </p:grpSpPr>
          <p:sp>
            <p:nvSpPr>
              <p:cNvPr id="36923" name="Line 35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24" name="Line 36"/>
              <p:cNvSpPr>
                <a:spLocks noChangeShapeType="1"/>
              </p:cNvSpPr>
              <p:nvPr/>
            </p:nvSpPr>
            <p:spPr bwMode="auto">
              <a:xfrm>
                <a:off x="297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25" name="Line 37"/>
              <p:cNvSpPr>
                <a:spLocks noChangeShapeType="1"/>
              </p:cNvSpPr>
              <p:nvPr/>
            </p:nvSpPr>
            <p:spPr bwMode="auto">
              <a:xfrm flipH="1"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26" name="Line 38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27" name="Line 39"/>
              <p:cNvSpPr>
                <a:spLocks noChangeShapeType="1"/>
              </p:cNvSpPr>
              <p:nvPr/>
            </p:nvSpPr>
            <p:spPr bwMode="auto">
              <a:xfrm flipV="1">
                <a:off x="2853" y="1932"/>
                <a:ext cx="0" cy="2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28" name="Line 40"/>
              <p:cNvSpPr>
                <a:spLocks noChangeShapeType="1"/>
              </p:cNvSpPr>
              <p:nvPr/>
            </p:nvSpPr>
            <p:spPr bwMode="auto">
              <a:xfrm>
                <a:off x="2781" y="1929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29" name="AutoShape 41"/>
              <p:cNvSpPr>
                <a:spLocks noChangeArrowheads="1"/>
              </p:cNvSpPr>
              <p:nvPr/>
            </p:nvSpPr>
            <p:spPr bwMode="auto">
              <a:xfrm>
                <a:off x="2772" y="1872"/>
                <a:ext cx="159" cy="132"/>
              </a:xfrm>
              <a:custGeom>
                <a:avLst/>
                <a:gdLst>
                  <a:gd name="T0" fmla="*/ 80 w 21600"/>
                  <a:gd name="T1" fmla="*/ 0 h 21600"/>
                  <a:gd name="T2" fmla="*/ 2 w 21600"/>
                  <a:gd name="T3" fmla="*/ 52 h 21600"/>
                  <a:gd name="T4" fmla="*/ 80 w 21600"/>
                  <a:gd name="T5" fmla="*/ 0 h 21600"/>
                  <a:gd name="T6" fmla="*/ 157 w 21600"/>
                  <a:gd name="T7" fmla="*/ 52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145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28" y="8590"/>
                    </a:moveTo>
                    <a:cubicBezTo>
                      <a:pt x="1274" y="3585"/>
                      <a:pt x="5686" y="-1"/>
                      <a:pt x="10800" y="0"/>
                    </a:cubicBezTo>
                    <a:cubicBezTo>
                      <a:pt x="15913" y="0"/>
                      <a:pt x="20325" y="3585"/>
                      <a:pt x="21371" y="8590"/>
                    </a:cubicBezTo>
                    <a:cubicBezTo>
                      <a:pt x="20325" y="3585"/>
                      <a:pt x="15913" y="-1"/>
                      <a:pt x="10799" y="0"/>
                    </a:cubicBezTo>
                    <a:cubicBezTo>
                      <a:pt x="5686" y="0"/>
                      <a:pt x="1274" y="3585"/>
                      <a:pt x="228" y="859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6887" name="Line 42"/>
            <p:cNvSpPr>
              <a:spLocks noChangeShapeType="1"/>
            </p:cNvSpPr>
            <p:nvPr/>
          </p:nvSpPr>
          <p:spPr bwMode="auto">
            <a:xfrm flipH="1">
              <a:off x="1265" y="2836"/>
              <a:ext cx="9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8" name="Oval 43"/>
            <p:cNvSpPr>
              <a:spLocks noChangeArrowheads="1"/>
            </p:cNvSpPr>
            <p:nvPr/>
          </p:nvSpPr>
          <p:spPr bwMode="auto">
            <a:xfrm>
              <a:off x="3843" y="3772"/>
              <a:ext cx="229" cy="215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>
                  <a:latin typeface="Arial" charset="0"/>
                </a:rPr>
                <a:t>AC</a:t>
              </a:r>
            </a:p>
            <a:p>
              <a:pPr algn="ctr"/>
              <a:r>
                <a:rPr lang="en-US" sz="1200">
                  <a:latin typeface="Arial" charset="0"/>
                </a:rPr>
                <a:t>1</a:t>
              </a:r>
            </a:p>
          </p:txBody>
        </p:sp>
        <p:sp>
          <p:nvSpPr>
            <p:cNvPr id="36889" name="Oval 44"/>
            <p:cNvSpPr>
              <a:spLocks noChangeArrowheads="1"/>
            </p:cNvSpPr>
            <p:nvPr/>
          </p:nvSpPr>
          <p:spPr bwMode="auto">
            <a:xfrm>
              <a:off x="3393" y="2836"/>
              <a:ext cx="228" cy="21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>
                  <a:latin typeface="Arial" charset="0"/>
                </a:rPr>
                <a:t>T</a:t>
              </a:r>
            </a:p>
            <a:p>
              <a:pPr algn="ctr"/>
              <a:r>
                <a:rPr lang="en-US" sz="1200">
                  <a:latin typeface="Arial" charset="0"/>
                </a:rPr>
                <a:t>3</a:t>
              </a:r>
            </a:p>
          </p:txBody>
        </p:sp>
        <p:sp>
          <p:nvSpPr>
            <p:cNvPr id="36890" name="Oval 45"/>
            <p:cNvSpPr>
              <a:spLocks noChangeArrowheads="1"/>
            </p:cNvSpPr>
            <p:nvPr/>
          </p:nvSpPr>
          <p:spPr bwMode="auto">
            <a:xfrm>
              <a:off x="2488" y="2474"/>
              <a:ext cx="228" cy="21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>
                  <a:latin typeface="Arial" charset="0"/>
                </a:rPr>
                <a:t>T</a:t>
              </a:r>
            </a:p>
            <a:p>
              <a:pPr algn="ctr"/>
              <a:r>
                <a:rPr lang="en-US" sz="1200">
                  <a:latin typeface="Arial" charset="0"/>
                </a:rPr>
                <a:t>2</a:t>
              </a:r>
            </a:p>
          </p:txBody>
        </p:sp>
        <p:sp>
          <p:nvSpPr>
            <p:cNvPr id="36891" name="Oval 46"/>
            <p:cNvSpPr>
              <a:spLocks noChangeArrowheads="1"/>
            </p:cNvSpPr>
            <p:nvPr/>
          </p:nvSpPr>
          <p:spPr bwMode="auto">
            <a:xfrm>
              <a:off x="2480" y="2005"/>
              <a:ext cx="228" cy="21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>
                  <a:latin typeface="Arial" charset="0"/>
                </a:rPr>
                <a:t>F</a:t>
              </a:r>
            </a:p>
            <a:p>
              <a:pPr algn="ctr"/>
              <a:r>
                <a:rPr lang="en-US" sz="1200">
                  <a:latin typeface="Arial" charset="0"/>
                </a:rPr>
                <a:t>2</a:t>
              </a:r>
            </a:p>
          </p:txBody>
        </p:sp>
        <p:sp>
          <p:nvSpPr>
            <p:cNvPr id="36892" name="Oval 47"/>
            <p:cNvSpPr>
              <a:spLocks noChangeArrowheads="1"/>
            </p:cNvSpPr>
            <p:nvPr/>
          </p:nvSpPr>
          <p:spPr bwMode="auto">
            <a:xfrm>
              <a:off x="1624" y="2405"/>
              <a:ext cx="228" cy="21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>
                  <a:latin typeface="Arial" charset="0"/>
                </a:rPr>
                <a:t>F</a:t>
              </a:r>
            </a:p>
            <a:p>
              <a:pPr algn="ctr"/>
              <a:r>
                <a:rPr lang="en-US" sz="1200">
                  <a:latin typeface="Arial" charset="0"/>
                </a:rPr>
                <a:t>1</a:t>
              </a:r>
            </a:p>
          </p:txBody>
        </p:sp>
        <p:sp>
          <p:nvSpPr>
            <p:cNvPr id="36893" name="Oval 48"/>
            <p:cNvSpPr>
              <a:spLocks noChangeArrowheads="1"/>
            </p:cNvSpPr>
            <p:nvPr/>
          </p:nvSpPr>
          <p:spPr bwMode="auto">
            <a:xfrm>
              <a:off x="1559" y="2958"/>
              <a:ext cx="228" cy="21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>
                  <a:latin typeface="Arial" charset="0"/>
                </a:rPr>
                <a:t>T</a:t>
              </a:r>
            </a:p>
            <a:p>
              <a:pPr algn="ctr"/>
              <a:r>
                <a:rPr lang="en-US" sz="1200">
                  <a:latin typeface="Arial" charset="0"/>
                </a:rPr>
                <a:t>1</a:t>
              </a:r>
            </a:p>
          </p:txBody>
        </p:sp>
        <p:sp>
          <p:nvSpPr>
            <p:cNvPr id="36894" name="Oval 49"/>
            <p:cNvSpPr>
              <a:spLocks noChangeArrowheads="1"/>
            </p:cNvSpPr>
            <p:nvPr/>
          </p:nvSpPr>
          <p:spPr bwMode="auto">
            <a:xfrm>
              <a:off x="1852" y="2958"/>
              <a:ext cx="228" cy="216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>
                  <a:latin typeface="Arial" charset="0"/>
                </a:rPr>
                <a:t>A</a:t>
              </a:r>
            </a:p>
            <a:p>
              <a:pPr algn="ctr"/>
              <a:r>
                <a:rPr lang="en-US" sz="1200">
                  <a:latin typeface="Arial" charset="0"/>
                </a:rPr>
                <a:t>2</a:t>
              </a:r>
            </a:p>
          </p:txBody>
        </p:sp>
        <p:sp>
          <p:nvSpPr>
            <p:cNvPr id="36895" name="Line 50"/>
            <p:cNvSpPr>
              <a:spLocks noChangeShapeType="1"/>
            </p:cNvSpPr>
            <p:nvPr/>
          </p:nvSpPr>
          <p:spPr bwMode="auto">
            <a:xfrm flipH="1">
              <a:off x="2260" y="2113"/>
              <a:ext cx="2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6" name="Line 51"/>
            <p:cNvSpPr>
              <a:spLocks noChangeShapeType="1"/>
            </p:cNvSpPr>
            <p:nvPr/>
          </p:nvSpPr>
          <p:spPr bwMode="auto">
            <a:xfrm flipH="1">
              <a:off x="2260" y="2586"/>
              <a:ext cx="2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7" name="Line 52"/>
            <p:cNvSpPr>
              <a:spLocks noChangeShapeType="1"/>
            </p:cNvSpPr>
            <p:nvPr/>
          </p:nvSpPr>
          <p:spPr bwMode="auto">
            <a:xfrm flipH="1">
              <a:off x="3232" y="2939"/>
              <a:ext cx="1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8" name="Line 53"/>
            <p:cNvSpPr>
              <a:spLocks noChangeShapeType="1"/>
            </p:cNvSpPr>
            <p:nvPr/>
          </p:nvSpPr>
          <p:spPr bwMode="auto">
            <a:xfrm>
              <a:off x="3961" y="3978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9" name="Line 54"/>
            <p:cNvSpPr>
              <a:spLocks noChangeShapeType="1"/>
            </p:cNvSpPr>
            <p:nvPr/>
          </p:nvSpPr>
          <p:spPr bwMode="auto">
            <a:xfrm>
              <a:off x="1741" y="2628"/>
              <a:ext cx="0" cy="1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00" name="Line 55"/>
            <p:cNvSpPr>
              <a:spLocks noChangeShapeType="1"/>
            </p:cNvSpPr>
            <p:nvPr/>
          </p:nvSpPr>
          <p:spPr bwMode="auto">
            <a:xfrm flipV="1">
              <a:off x="1671" y="2832"/>
              <a:ext cx="0" cy="1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01" name="Line 56"/>
            <p:cNvSpPr>
              <a:spLocks noChangeShapeType="1"/>
            </p:cNvSpPr>
            <p:nvPr/>
          </p:nvSpPr>
          <p:spPr bwMode="auto">
            <a:xfrm flipV="1">
              <a:off x="1966" y="2832"/>
              <a:ext cx="0" cy="1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02" name="Line 57"/>
            <p:cNvSpPr>
              <a:spLocks noChangeShapeType="1"/>
            </p:cNvSpPr>
            <p:nvPr/>
          </p:nvSpPr>
          <p:spPr bwMode="auto">
            <a:xfrm flipV="1">
              <a:off x="1445" y="2530"/>
              <a:ext cx="0" cy="1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03" name="Line 58"/>
            <p:cNvSpPr>
              <a:spLocks noChangeShapeType="1"/>
            </p:cNvSpPr>
            <p:nvPr/>
          </p:nvSpPr>
          <p:spPr bwMode="auto">
            <a:xfrm flipH="1">
              <a:off x="1198" y="2528"/>
              <a:ext cx="2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04" name="Freeform 59"/>
            <p:cNvSpPr>
              <a:spLocks/>
            </p:cNvSpPr>
            <p:nvPr/>
          </p:nvSpPr>
          <p:spPr bwMode="auto">
            <a:xfrm>
              <a:off x="3946" y="2510"/>
              <a:ext cx="2" cy="1247"/>
            </a:xfrm>
            <a:custGeom>
              <a:avLst/>
              <a:gdLst>
                <a:gd name="T0" fmla="*/ 0 w 2"/>
                <a:gd name="T1" fmla="*/ 1247 h 1740"/>
                <a:gd name="T2" fmla="*/ 2 w 2"/>
                <a:gd name="T3" fmla="*/ 0 h 17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1740">
                  <a:moveTo>
                    <a:pt x="0" y="1740"/>
                  </a:moveTo>
                  <a:lnTo>
                    <a:pt x="2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prstDash val="dash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05" name="Freeform 60"/>
            <p:cNvSpPr>
              <a:spLocks/>
            </p:cNvSpPr>
            <p:nvPr/>
          </p:nvSpPr>
          <p:spPr bwMode="auto">
            <a:xfrm>
              <a:off x="2464" y="2409"/>
              <a:ext cx="1368" cy="0"/>
            </a:xfrm>
            <a:custGeom>
              <a:avLst/>
              <a:gdLst>
                <a:gd name="T0" fmla="*/ 0 w 1813"/>
                <a:gd name="T1" fmla="*/ 0 h 1"/>
                <a:gd name="T2" fmla="*/ 1368 w 1813"/>
                <a:gd name="T3" fmla="*/ 1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13" h="1">
                  <a:moveTo>
                    <a:pt x="0" y="0"/>
                  </a:moveTo>
                  <a:lnTo>
                    <a:pt x="1813" y="1"/>
                  </a:lnTo>
                </a:path>
              </a:pathLst>
            </a:custGeom>
            <a:noFill/>
            <a:ln w="2857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06" name="Text Box 61"/>
            <p:cNvSpPr txBox="1">
              <a:spLocks noChangeArrowheads="1"/>
            </p:cNvSpPr>
            <p:nvPr/>
          </p:nvSpPr>
          <p:spPr bwMode="auto">
            <a:xfrm>
              <a:off x="4220" y="3786"/>
              <a:ext cx="477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200" b="1">
                  <a:solidFill>
                    <a:schemeClr val="accent2"/>
                  </a:solidFill>
                </a:rPr>
                <a:t>SP</a:t>
              </a:r>
              <a:r>
                <a:rPr lang="en-US" sz="1200" b="1" baseline="-25000">
                  <a:solidFill>
                    <a:schemeClr val="accent2"/>
                  </a:solidFill>
                </a:rPr>
                <a:t>1</a:t>
              </a:r>
              <a:r>
                <a:rPr lang="en-US" sz="1200" b="1">
                  <a:solidFill>
                    <a:schemeClr val="accent2"/>
                  </a:solidFill>
                </a:rPr>
                <a:t> from</a:t>
              </a:r>
            </a:p>
            <a:p>
              <a:r>
                <a:rPr lang="en-US" sz="1200" b="1">
                  <a:solidFill>
                    <a:schemeClr val="accent2"/>
                  </a:solidFill>
                </a:rPr>
                <a:t> person</a:t>
              </a:r>
              <a:endParaRPr lang="en-US" sz="1200"/>
            </a:p>
          </p:txBody>
        </p:sp>
        <p:sp>
          <p:nvSpPr>
            <p:cNvPr id="36907" name="Text Box 62"/>
            <p:cNvSpPr txBox="1">
              <a:spLocks noChangeArrowheads="1"/>
            </p:cNvSpPr>
            <p:nvPr/>
          </p:nvSpPr>
          <p:spPr bwMode="auto">
            <a:xfrm>
              <a:off x="3980" y="3263"/>
              <a:ext cx="326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200" b="1">
                  <a:solidFill>
                    <a:schemeClr val="accent2"/>
                  </a:solidFill>
                </a:rPr>
                <a:t>MV</a:t>
              </a:r>
              <a:r>
                <a:rPr lang="en-US" sz="1200" b="1" baseline="-25000">
                  <a:solidFill>
                    <a:schemeClr val="accent2"/>
                  </a:solidFill>
                </a:rPr>
                <a:t>fb</a:t>
              </a:r>
              <a:endParaRPr lang="en-US" sz="1200"/>
            </a:p>
          </p:txBody>
        </p:sp>
        <p:sp>
          <p:nvSpPr>
            <p:cNvPr id="36908" name="Text Box 63"/>
            <p:cNvSpPr txBox="1">
              <a:spLocks noChangeArrowheads="1"/>
            </p:cNvSpPr>
            <p:nvPr/>
          </p:nvSpPr>
          <p:spPr bwMode="auto">
            <a:xfrm>
              <a:off x="3619" y="3969"/>
              <a:ext cx="303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200" b="1">
                  <a:solidFill>
                    <a:schemeClr val="accent2"/>
                  </a:solidFill>
                </a:rPr>
                <a:t>CV</a:t>
              </a:r>
              <a:r>
                <a:rPr lang="en-US" sz="1200" b="1" baseline="-25000">
                  <a:solidFill>
                    <a:schemeClr val="accent2"/>
                  </a:solidFill>
                </a:rPr>
                <a:t>1</a:t>
              </a:r>
              <a:r>
                <a:rPr lang="en-US" sz="1200" b="1">
                  <a:solidFill>
                    <a:schemeClr val="accent2"/>
                  </a:solidFill>
                </a:rPr>
                <a:t> </a:t>
              </a:r>
              <a:endParaRPr lang="en-US" sz="1200"/>
            </a:p>
          </p:txBody>
        </p:sp>
        <p:sp>
          <p:nvSpPr>
            <p:cNvPr id="36909" name="Line 64"/>
            <p:cNvSpPr>
              <a:spLocks noChangeShapeType="1"/>
            </p:cNvSpPr>
            <p:nvPr/>
          </p:nvSpPr>
          <p:spPr bwMode="auto">
            <a:xfrm flipH="1">
              <a:off x="4090" y="3853"/>
              <a:ext cx="98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10" name="Oval 65"/>
            <p:cNvSpPr>
              <a:spLocks noChangeArrowheads="1"/>
            </p:cNvSpPr>
            <p:nvPr/>
          </p:nvSpPr>
          <p:spPr bwMode="auto">
            <a:xfrm>
              <a:off x="1324" y="3428"/>
              <a:ext cx="228" cy="215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>
                  <a:latin typeface="Arial" charset="0"/>
                </a:rPr>
                <a:t>AY</a:t>
              </a:r>
            </a:p>
            <a:p>
              <a:pPr algn="ctr"/>
              <a:r>
                <a:rPr lang="en-US" sz="1200">
                  <a:latin typeface="Arial" charset="0"/>
                </a:rPr>
                <a:t>2</a:t>
              </a:r>
            </a:p>
          </p:txBody>
        </p:sp>
        <p:sp>
          <p:nvSpPr>
            <p:cNvPr id="36911" name="Line 66"/>
            <p:cNvSpPr>
              <a:spLocks noChangeShapeType="1"/>
            </p:cNvSpPr>
            <p:nvPr/>
          </p:nvSpPr>
          <p:spPr bwMode="auto">
            <a:xfrm>
              <a:off x="1963" y="3165"/>
              <a:ext cx="0" cy="3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12" name="Line 67"/>
            <p:cNvSpPr>
              <a:spLocks noChangeShapeType="1"/>
            </p:cNvSpPr>
            <p:nvPr/>
          </p:nvSpPr>
          <p:spPr bwMode="auto">
            <a:xfrm flipH="1">
              <a:off x="1538" y="3532"/>
              <a:ext cx="41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13" name="Line 68"/>
            <p:cNvSpPr>
              <a:spLocks noChangeShapeType="1"/>
            </p:cNvSpPr>
            <p:nvPr/>
          </p:nvSpPr>
          <p:spPr bwMode="auto">
            <a:xfrm flipH="1">
              <a:off x="960" y="3532"/>
              <a:ext cx="35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14" name="Line 69"/>
            <p:cNvSpPr>
              <a:spLocks noChangeShapeType="1"/>
            </p:cNvSpPr>
            <p:nvPr/>
          </p:nvSpPr>
          <p:spPr bwMode="auto">
            <a:xfrm flipV="1">
              <a:off x="960" y="1811"/>
              <a:ext cx="0" cy="17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15" name="Freeform 70"/>
            <p:cNvSpPr>
              <a:spLocks/>
            </p:cNvSpPr>
            <p:nvPr/>
          </p:nvSpPr>
          <p:spPr bwMode="auto">
            <a:xfrm>
              <a:off x="960" y="1811"/>
              <a:ext cx="2988" cy="1"/>
            </a:xfrm>
            <a:custGeom>
              <a:avLst/>
              <a:gdLst>
                <a:gd name="T0" fmla="*/ 0 w 3958"/>
                <a:gd name="T1" fmla="*/ 0 h 1"/>
                <a:gd name="T2" fmla="*/ 2988 w 3958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958" h="1">
                  <a:moveTo>
                    <a:pt x="0" y="0"/>
                  </a:moveTo>
                  <a:lnTo>
                    <a:pt x="3958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16" name="Oval 71"/>
            <p:cNvSpPr>
              <a:spLocks noChangeArrowheads="1"/>
            </p:cNvSpPr>
            <p:nvPr/>
          </p:nvSpPr>
          <p:spPr bwMode="auto">
            <a:xfrm>
              <a:off x="3843" y="2293"/>
              <a:ext cx="229" cy="215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>
                  <a:latin typeface="Arial" charset="0"/>
                </a:rPr>
                <a:t>AC</a:t>
              </a:r>
            </a:p>
            <a:p>
              <a:pPr algn="ctr"/>
              <a:r>
                <a:rPr lang="en-US" sz="1200">
                  <a:latin typeface="Arial" charset="0"/>
                </a:rPr>
                <a:t>1</a:t>
              </a:r>
            </a:p>
          </p:txBody>
        </p:sp>
        <p:sp>
          <p:nvSpPr>
            <p:cNvPr id="36917" name="Line 72"/>
            <p:cNvSpPr>
              <a:spLocks noChangeShapeType="1"/>
            </p:cNvSpPr>
            <p:nvPr/>
          </p:nvSpPr>
          <p:spPr bwMode="auto">
            <a:xfrm flipV="1">
              <a:off x="3952" y="1811"/>
              <a:ext cx="0" cy="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18" name="Text Box 73"/>
            <p:cNvSpPr txBox="1">
              <a:spLocks noChangeArrowheads="1"/>
            </p:cNvSpPr>
            <p:nvPr/>
          </p:nvSpPr>
          <p:spPr bwMode="auto">
            <a:xfrm>
              <a:off x="4043" y="2228"/>
              <a:ext cx="168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200" b="1"/>
                <a:t>+</a:t>
              </a:r>
              <a:endParaRPr lang="en-US" sz="1200"/>
            </a:p>
          </p:txBody>
        </p:sp>
        <p:sp>
          <p:nvSpPr>
            <p:cNvPr id="36919" name="Text Box 74"/>
            <p:cNvSpPr txBox="1">
              <a:spLocks noChangeArrowheads="1"/>
            </p:cNvSpPr>
            <p:nvPr/>
          </p:nvSpPr>
          <p:spPr bwMode="auto">
            <a:xfrm>
              <a:off x="4002" y="1920"/>
              <a:ext cx="311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200" b="1">
                  <a:solidFill>
                    <a:schemeClr val="accent2"/>
                  </a:solidFill>
                </a:rPr>
                <a:t>MV</a:t>
              </a:r>
              <a:r>
                <a:rPr lang="en-US" sz="1200" b="1" baseline="-25000">
                  <a:solidFill>
                    <a:schemeClr val="accent2"/>
                  </a:solidFill>
                </a:rPr>
                <a:t>ff</a:t>
              </a:r>
              <a:endParaRPr lang="en-US" sz="1200" b="1">
                <a:solidFill>
                  <a:schemeClr val="accent2"/>
                </a:solidFill>
              </a:endParaRPr>
            </a:p>
          </p:txBody>
        </p:sp>
        <p:sp>
          <p:nvSpPr>
            <p:cNvPr id="36920" name="Text Box 75"/>
            <p:cNvSpPr txBox="1">
              <a:spLocks noChangeArrowheads="1"/>
            </p:cNvSpPr>
            <p:nvPr/>
          </p:nvSpPr>
          <p:spPr bwMode="auto">
            <a:xfrm>
              <a:off x="3116" y="2195"/>
              <a:ext cx="270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200" b="1">
                  <a:solidFill>
                    <a:schemeClr val="accent2"/>
                  </a:solidFill>
                </a:rPr>
                <a:t>MV</a:t>
              </a:r>
            </a:p>
          </p:txBody>
        </p:sp>
        <p:sp>
          <p:nvSpPr>
            <p:cNvPr id="36921" name="Text Box 76"/>
            <p:cNvSpPr txBox="1">
              <a:spLocks noChangeArrowheads="1"/>
            </p:cNvSpPr>
            <p:nvPr/>
          </p:nvSpPr>
          <p:spPr bwMode="auto">
            <a:xfrm>
              <a:off x="1527" y="3340"/>
              <a:ext cx="229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200" b="1"/>
                <a:t>FF</a:t>
              </a:r>
              <a:endParaRPr lang="en-US" sz="1200"/>
            </a:p>
          </p:txBody>
        </p:sp>
        <p:sp>
          <p:nvSpPr>
            <p:cNvPr id="36922" name="Text Box 77"/>
            <p:cNvSpPr txBox="1">
              <a:spLocks noChangeArrowheads="1"/>
            </p:cNvSpPr>
            <p:nvPr/>
          </p:nvSpPr>
          <p:spPr bwMode="auto">
            <a:xfrm>
              <a:off x="1997" y="3261"/>
              <a:ext cx="233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200" b="1">
                  <a:solidFill>
                    <a:schemeClr val="accent2"/>
                  </a:solidFill>
                </a:rPr>
                <a:t>D</a:t>
              </a:r>
              <a:r>
                <a:rPr lang="en-US" sz="1200" b="1" baseline="-25000">
                  <a:solidFill>
                    <a:schemeClr val="accent2"/>
                  </a:solidFill>
                </a:rPr>
                <a:t>m</a:t>
              </a:r>
              <a:endParaRPr lang="en-US" sz="1200" b="1">
                <a:solidFill>
                  <a:schemeClr val="accent2"/>
                </a:solidFill>
              </a:endParaRPr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7848600" cy="466725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CHAPTER 15:  FEEDFORWARD WORKSHOP 3</a:t>
            </a:r>
            <a:endParaRPr lang="en-US"/>
          </a:p>
        </p:txBody>
      </p:sp>
      <p:sp>
        <p:nvSpPr>
          <p:cNvPr id="37891" name="Text Box 5"/>
          <p:cNvSpPr txBox="1">
            <a:spLocks noChangeArrowheads="1"/>
          </p:cNvSpPr>
          <p:nvPr/>
        </p:nvSpPr>
        <p:spPr bwMode="auto">
          <a:xfrm>
            <a:off x="685800" y="1193800"/>
            <a:ext cx="7853363" cy="502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911225" indent="-9112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Answer each of the following questions true or false</a:t>
            </a:r>
          </a:p>
          <a:p>
            <a:pPr>
              <a:spcBef>
                <a:spcPct val="50000"/>
              </a:spcBef>
            </a:pPr>
            <a:endParaRPr lang="en-US" b="1"/>
          </a:p>
          <a:p>
            <a:pPr>
              <a:spcBef>
                <a:spcPct val="50000"/>
              </a:spcBef>
            </a:pPr>
            <a:r>
              <a:rPr lang="en-US" b="1"/>
              <a:t>1.	The feedback controller tuning does not change when combined with feedforward compensation.</a:t>
            </a:r>
          </a:p>
          <a:p>
            <a:pPr>
              <a:spcBef>
                <a:spcPct val="50000"/>
              </a:spcBef>
            </a:pPr>
            <a:r>
              <a:rPr lang="en-US" b="1"/>
              <a:t>2.	The feedforward controller has no tuning parameter.</a:t>
            </a:r>
          </a:p>
          <a:p>
            <a:pPr>
              <a:spcBef>
                <a:spcPct val="50000"/>
              </a:spcBef>
            </a:pPr>
            <a:r>
              <a:rPr lang="en-US" b="1"/>
              <a:t>3.	The feedforward controller should react immediately when the measured disturbance is measured.</a:t>
            </a:r>
          </a:p>
          <a:p>
            <a:pPr>
              <a:spcBef>
                <a:spcPct val="50000"/>
              </a:spcBef>
            </a:pPr>
            <a:r>
              <a:rPr lang="en-US" b="1"/>
              <a:t>4.	Feedforward could be applied for a set point change.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7848600" cy="466725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CHAPTER 15:  FEEDFORWARD WORKSHOP 4</a:t>
            </a:r>
            <a:endParaRPr lang="en-US"/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685800" y="1524000"/>
            <a:ext cx="7821613" cy="2657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Identify a process that would benefit from ratio control.  You may select from examples in your summer/co-op jobs, engineering laboratories, and course projects.</a:t>
            </a:r>
          </a:p>
          <a:p>
            <a:pPr>
              <a:spcBef>
                <a:spcPct val="50000"/>
              </a:spcBef>
            </a:pPr>
            <a:endParaRPr lang="en-US" b="1"/>
          </a:p>
          <a:p>
            <a:pPr>
              <a:spcBef>
                <a:spcPct val="50000"/>
              </a:spcBef>
            </a:pPr>
            <a:r>
              <a:rPr lang="en-US" b="1"/>
              <a:t>Draw a sketch of the process with ratio control.  Explain the advantages and any disadvantages of the design.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685800" y="5029200"/>
          <a:ext cx="636588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6" name="Clip" r:id="rId4" imgW="1857375" imgH="3995738" progId="MS_ClipArt_Gallery.5">
                  <p:embed/>
                </p:oleObj>
              </mc:Choice>
              <mc:Fallback>
                <p:oleObj name="Clip" r:id="rId4" imgW="1857375" imgH="3995738" progId="MS_ClipArt_Gallery.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029200"/>
                        <a:ext cx="636588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39" name="AutoShape 3"/>
          <p:cNvSpPr>
            <a:spLocks noChangeArrowheads="1"/>
          </p:cNvSpPr>
          <p:nvPr/>
        </p:nvSpPr>
        <p:spPr bwMode="auto">
          <a:xfrm>
            <a:off x="1960563" y="4987925"/>
            <a:ext cx="6477000" cy="1676400"/>
          </a:xfrm>
          <a:prstGeom prst="wedgeRoundRectCallout">
            <a:avLst>
              <a:gd name="adj1" fmla="val -59880"/>
              <a:gd name="adj2" fmla="val -32671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8600" indent="-228600"/>
            <a:r>
              <a:rPr lang="en-US" sz="1800" b="1">
                <a:solidFill>
                  <a:schemeClr val="accent2"/>
                </a:solidFill>
              </a:rPr>
              <a:t>Lot’s of improvement</a:t>
            </a:r>
            <a:r>
              <a:rPr lang="en-US" sz="1800" b="1"/>
              <a:t>, but we need some more study!</a:t>
            </a:r>
          </a:p>
          <a:p>
            <a:pPr marL="228600" indent="-228600">
              <a:buFontTx/>
              <a:buChar char="•"/>
            </a:pPr>
            <a:r>
              <a:rPr lang="en-US" sz="1800" b="1"/>
              <a:t>Read the textbook</a:t>
            </a:r>
          </a:p>
          <a:p>
            <a:pPr marL="228600" indent="-228600">
              <a:buFontTx/>
              <a:buChar char="•"/>
            </a:pPr>
            <a:r>
              <a:rPr lang="en-US" sz="1800" b="1"/>
              <a:t>Review the notes, especially learning goals and workshop</a:t>
            </a:r>
          </a:p>
          <a:p>
            <a:pPr marL="228600" indent="-228600">
              <a:buFontTx/>
              <a:buChar char="•"/>
            </a:pPr>
            <a:r>
              <a:rPr lang="en-US" sz="1800" b="1"/>
              <a:t>Try out the self-study suggestions</a:t>
            </a:r>
          </a:p>
          <a:p>
            <a:pPr marL="228600" indent="-228600">
              <a:buFontTx/>
              <a:buChar char="•"/>
            </a:pPr>
            <a:r>
              <a:rPr lang="en-US" sz="1800" b="1"/>
              <a:t>Naturally, we’ll have an assignment!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685800" y="533400"/>
            <a:ext cx="7848600" cy="588963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CHAPTER 15: FEEDFORWARD</a:t>
            </a:r>
            <a:endParaRPr lang="en-US" sz="3200"/>
          </a:p>
        </p:txBody>
      </p:sp>
      <p:graphicFrame>
        <p:nvGraphicFramePr>
          <p:cNvPr id="39941" name="Object 5"/>
          <p:cNvGraphicFramePr>
            <a:graphicFrameLocks noChangeAspect="1"/>
          </p:cNvGraphicFramePr>
          <p:nvPr/>
        </p:nvGraphicFramePr>
        <p:xfrm>
          <a:off x="762000" y="1524000"/>
          <a:ext cx="903288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7" name="Clip" r:id="rId6" imgW="2701925" imgH="4019550" progId="MS_ClipArt_Gallery.5">
                  <p:embed/>
                </p:oleObj>
              </mc:Choice>
              <mc:Fallback>
                <p:oleObj name="Clip" r:id="rId6" imgW="2701925" imgH="4019550" progId="MS_ClipArt_Gallery.5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524000"/>
                        <a:ext cx="903288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2" name="AutoShape 6"/>
          <p:cNvSpPr>
            <a:spLocks noChangeArrowheads="1"/>
          </p:cNvSpPr>
          <p:nvPr/>
        </p:nvSpPr>
        <p:spPr bwMode="auto">
          <a:xfrm>
            <a:off x="2590800" y="1295400"/>
            <a:ext cx="5867400" cy="914400"/>
          </a:xfrm>
          <a:prstGeom prst="wedgeRoundRectCallout">
            <a:avLst>
              <a:gd name="adj1" fmla="val -66560"/>
              <a:gd name="adj2" fmla="val -7463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When I complete this chapter, I want to be </a:t>
            </a:r>
          </a:p>
          <a:p>
            <a:pPr algn="ctr"/>
            <a:r>
              <a:rPr lang="en-US" sz="2000" b="1"/>
              <a:t>able to do the following.</a:t>
            </a:r>
          </a:p>
        </p:txBody>
      </p:sp>
      <p:sp>
        <p:nvSpPr>
          <p:cNvPr id="39943" name="Text Box 8"/>
          <p:cNvSpPr txBox="1">
            <a:spLocks noChangeArrowheads="1"/>
          </p:cNvSpPr>
          <p:nvPr/>
        </p:nvSpPr>
        <p:spPr bwMode="auto">
          <a:xfrm>
            <a:off x="2286000" y="2514600"/>
            <a:ext cx="6096000" cy="2235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/>
              <a:t>Identify situations for which feedforward is a good control enhancement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/>
              <a:t>Design feedforward control using the five design rules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/>
              <a:t>Apply the feedforward principle to other challenges in life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3200400" y="4419600"/>
            <a:ext cx="1066800" cy="1066800"/>
            <a:chOff x="1680" y="2544"/>
            <a:chExt cx="672" cy="672"/>
          </a:xfrm>
        </p:grpSpPr>
        <p:sp>
          <p:nvSpPr>
            <p:cNvPr id="4156" name="Oval 3"/>
            <p:cNvSpPr>
              <a:spLocks noChangeArrowheads="1"/>
            </p:cNvSpPr>
            <p:nvPr/>
          </p:nvSpPr>
          <p:spPr bwMode="auto">
            <a:xfrm>
              <a:off x="1680" y="2544"/>
              <a:ext cx="192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7" name="Oval 4"/>
            <p:cNvSpPr>
              <a:spLocks noChangeArrowheads="1"/>
            </p:cNvSpPr>
            <p:nvPr/>
          </p:nvSpPr>
          <p:spPr bwMode="auto">
            <a:xfrm>
              <a:off x="1776" y="2544"/>
              <a:ext cx="192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8" name="Oval 5"/>
            <p:cNvSpPr>
              <a:spLocks noChangeArrowheads="1"/>
            </p:cNvSpPr>
            <p:nvPr/>
          </p:nvSpPr>
          <p:spPr bwMode="auto">
            <a:xfrm>
              <a:off x="1872" y="2544"/>
              <a:ext cx="192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9" name="Oval 6"/>
            <p:cNvSpPr>
              <a:spLocks noChangeArrowheads="1"/>
            </p:cNvSpPr>
            <p:nvPr/>
          </p:nvSpPr>
          <p:spPr bwMode="auto">
            <a:xfrm>
              <a:off x="1968" y="2544"/>
              <a:ext cx="192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60" name="Oval 7"/>
            <p:cNvSpPr>
              <a:spLocks noChangeArrowheads="1"/>
            </p:cNvSpPr>
            <p:nvPr/>
          </p:nvSpPr>
          <p:spPr bwMode="auto">
            <a:xfrm>
              <a:off x="2064" y="2544"/>
              <a:ext cx="192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61" name="Oval 8"/>
            <p:cNvSpPr>
              <a:spLocks noChangeArrowheads="1"/>
            </p:cNvSpPr>
            <p:nvPr/>
          </p:nvSpPr>
          <p:spPr bwMode="auto">
            <a:xfrm>
              <a:off x="2160" y="2544"/>
              <a:ext cx="192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62" name="Line 9"/>
            <p:cNvSpPr>
              <a:spLocks noChangeShapeType="1"/>
            </p:cNvSpPr>
            <p:nvPr/>
          </p:nvSpPr>
          <p:spPr bwMode="auto">
            <a:xfrm>
              <a:off x="2339" y="268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63" name="Line 10"/>
            <p:cNvSpPr>
              <a:spLocks noChangeShapeType="1"/>
            </p:cNvSpPr>
            <p:nvPr/>
          </p:nvSpPr>
          <p:spPr bwMode="auto">
            <a:xfrm>
              <a:off x="1680" y="264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99" name="Line 11"/>
          <p:cNvSpPr>
            <a:spLocks noChangeShapeType="1"/>
          </p:cNvSpPr>
          <p:nvPr/>
        </p:nvSpPr>
        <p:spPr bwMode="auto">
          <a:xfrm>
            <a:off x="2590800" y="2819400"/>
            <a:ext cx="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Line 12"/>
          <p:cNvSpPr>
            <a:spLocks noChangeShapeType="1"/>
          </p:cNvSpPr>
          <p:nvPr/>
        </p:nvSpPr>
        <p:spPr bwMode="auto">
          <a:xfrm>
            <a:off x="2590800" y="51054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1" name="Line 13"/>
          <p:cNvSpPr>
            <a:spLocks noChangeShapeType="1"/>
          </p:cNvSpPr>
          <p:nvPr/>
        </p:nvSpPr>
        <p:spPr bwMode="auto">
          <a:xfrm flipV="1">
            <a:off x="4953000" y="3200400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2" name="AutoShape 14"/>
          <p:cNvSpPr>
            <a:spLocks noChangeArrowheads="1"/>
          </p:cNvSpPr>
          <p:nvPr/>
        </p:nvSpPr>
        <p:spPr bwMode="auto">
          <a:xfrm rot="5400000">
            <a:off x="4987925" y="2916238"/>
            <a:ext cx="228600" cy="381000"/>
          </a:xfrm>
          <a:prstGeom prst="can">
            <a:avLst>
              <a:gd name="adj" fmla="val 41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3" name="Line 15"/>
          <p:cNvSpPr>
            <a:spLocks noChangeShapeType="1"/>
          </p:cNvSpPr>
          <p:nvPr/>
        </p:nvSpPr>
        <p:spPr bwMode="auto">
          <a:xfrm flipV="1">
            <a:off x="4953000" y="2743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04" name="Group 16"/>
          <p:cNvGrpSpPr>
            <a:grpSpLocks/>
          </p:cNvGrpSpPr>
          <p:nvPr/>
        </p:nvGrpSpPr>
        <p:grpSpPr bwMode="auto">
          <a:xfrm>
            <a:off x="3200400" y="2514600"/>
            <a:ext cx="1076325" cy="1447800"/>
            <a:chOff x="2010" y="480"/>
            <a:chExt cx="678" cy="912"/>
          </a:xfrm>
        </p:grpSpPr>
        <p:sp>
          <p:nvSpPr>
            <p:cNvPr id="4153" name="Line 17"/>
            <p:cNvSpPr>
              <a:spLocks noChangeShapeType="1"/>
            </p:cNvSpPr>
            <p:nvPr/>
          </p:nvSpPr>
          <p:spPr bwMode="auto">
            <a:xfrm>
              <a:off x="2352" y="480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4" name="Oval 18"/>
            <p:cNvSpPr>
              <a:spLocks noChangeArrowheads="1"/>
            </p:cNvSpPr>
            <p:nvPr/>
          </p:nvSpPr>
          <p:spPr bwMode="auto">
            <a:xfrm>
              <a:off x="2010" y="1152"/>
              <a:ext cx="336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5" name="Oval 19"/>
            <p:cNvSpPr>
              <a:spLocks noChangeArrowheads="1"/>
            </p:cNvSpPr>
            <p:nvPr/>
          </p:nvSpPr>
          <p:spPr bwMode="auto">
            <a:xfrm>
              <a:off x="2352" y="1152"/>
              <a:ext cx="336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05" name="Freeform 20"/>
          <p:cNvSpPr>
            <a:spLocks/>
          </p:cNvSpPr>
          <p:nvPr/>
        </p:nvSpPr>
        <p:spPr bwMode="auto">
          <a:xfrm>
            <a:off x="2593975" y="3094038"/>
            <a:ext cx="2311400" cy="144462"/>
          </a:xfrm>
          <a:custGeom>
            <a:avLst/>
            <a:gdLst>
              <a:gd name="T0" fmla="*/ 2311400 w 1456"/>
              <a:gd name="T1" fmla="*/ 87312 h 91"/>
              <a:gd name="T2" fmla="*/ 1884363 w 1456"/>
              <a:gd name="T3" fmla="*/ 87312 h 91"/>
              <a:gd name="T4" fmla="*/ 1419225 w 1456"/>
              <a:gd name="T5" fmla="*/ 6350 h 91"/>
              <a:gd name="T6" fmla="*/ 1257300 w 1456"/>
              <a:gd name="T7" fmla="*/ 26987 h 91"/>
              <a:gd name="T8" fmla="*/ 1195388 w 1456"/>
              <a:gd name="T9" fmla="*/ 46037 h 91"/>
              <a:gd name="T10" fmla="*/ 912813 w 1456"/>
              <a:gd name="T11" fmla="*/ 87312 h 91"/>
              <a:gd name="T12" fmla="*/ 385763 w 1456"/>
              <a:gd name="T13" fmla="*/ 46037 h 91"/>
              <a:gd name="T14" fmla="*/ 0 w 1456"/>
              <a:gd name="T15" fmla="*/ 87312 h 9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456" h="91">
                <a:moveTo>
                  <a:pt x="1456" y="55"/>
                </a:moveTo>
                <a:cubicBezTo>
                  <a:pt x="1349" y="0"/>
                  <a:pt x="1299" y="18"/>
                  <a:pt x="1187" y="55"/>
                </a:cubicBezTo>
                <a:cubicBezTo>
                  <a:pt x="880" y="37"/>
                  <a:pt x="1053" y="58"/>
                  <a:pt x="894" y="4"/>
                </a:cubicBezTo>
                <a:cubicBezTo>
                  <a:pt x="860" y="8"/>
                  <a:pt x="826" y="11"/>
                  <a:pt x="792" y="17"/>
                </a:cubicBezTo>
                <a:cubicBezTo>
                  <a:pt x="779" y="19"/>
                  <a:pt x="766" y="27"/>
                  <a:pt x="753" y="29"/>
                </a:cubicBezTo>
                <a:cubicBezTo>
                  <a:pt x="694" y="39"/>
                  <a:pt x="575" y="55"/>
                  <a:pt x="575" y="55"/>
                </a:cubicBezTo>
                <a:cubicBezTo>
                  <a:pt x="467" y="91"/>
                  <a:pt x="348" y="65"/>
                  <a:pt x="243" y="29"/>
                </a:cubicBezTo>
                <a:cubicBezTo>
                  <a:pt x="25" y="57"/>
                  <a:pt x="107" y="55"/>
                  <a:pt x="0" y="5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6" name="AutoShape 21"/>
          <p:cNvSpPr>
            <a:spLocks noChangeArrowheads="1"/>
          </p:cNvSpPr>
          <p:nvPr/>
        </p:nvSpPr>
        <p:spPr bwMode="auto">
          <a:xfrm>
            <a:off x="3581400" y="2438400"/>
            <a:ext cx="304800" cy="381000"/>
          </a:xfrm>
          <a:prstGeom prst="curvedRightArrow">
            <a:avLst>
              <a:gd name="adj1" fmla="val 1481"/>
              <a:gd name="adj2" fmla="val 50000"/>
              <a:gd name="adj3" fmla="val 3333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7" name="Line 22"/>
          <p:cNvSpPr>
            <a:spLocks noChangeShapeType="1"/>
          </p:cNvSpPr>
          <p:nvPr/>
        </p:nvSpPr>
        <p:spPr bwMode="auto">
          <a:xfrm>
            <a:off x="1295400" y="22098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8" name="Line 23"/>
          <p:cNvSpPr>
            <a:spLocks noChangeShapeType="1"/>
          </p:cNvSpPr>
          <p:nvPr/>
        </p:nvSpPr>
        <p:spPr bwMode="auto">
          <a:xfrm>
            <a:off x="3048000" y="22098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9" name="Line 24"/>
          <p:cNvSpPr>
            <a:spLocks noChangeShapeType="1"/>
          </p:cNvSpPr>
          <p:nvPr/>
        </p:nvSpPr>
        <p:spPr bwMode="auto">
          <a:xfrm>
            <a:off x="5257800" y="3124200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0" name="Oval 25"/>
          <p:cNvSpPr>
            <a:spLocks noChangeArrowheads="1"/>
          </p:cNvSpPr>
          <p:nvPr/>
        </p:nvSpPr>
        <p:spPr bwMode="auto">
          <a:xfrm>
            <a:off x="5715000" y="34290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</a:rPr>
              <a:t>TC</a:t>
            </a:r>
          </a:p>
          <a:p>
            <a:pPr algn="ctr"/>
            <a:r>
              <a:rPr lang="en-US" sz="1600">
                <a:latin typeface="Arial" charset="0"/>
              </a:rPr>
              <a:t>2</a:t>
            </a:r>
          </a:p>
        </p:txBody>
      </p:sp>
      <p:sp>
        <p:nvSpPr>
          <p:cNvPr id="4111" name="Oval 26"/>
          <p:cNvSpPr>
            <a:spLocks noChangeArrowheads="1"/>
          </p:cNvSpPr>
          <p:nvPr/>
        </p:nvSpPr>
        <p:spPr bwMode="auto">
          <a:xfrm>
            <a:off x="1447800" y="25146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</a:rPr>
              <a:t>T</a:t>
            </a:r>
          </a:p>
          <a:p>
            <a:pPr algn="ctr"/>
            <a:r>
              <a:rPr lang="en-US" sz="1600">
                <a:latin typeface="Arial" charset="0"/>
              </a:rPr>
              <a:t>1</a:t>
            </a:r>
          </a:p>
        </p:txBody>
      </p:sp>
      <p:sp>
        <p:nvSpPr>
          <p:cNvPr id="4112" name="Oval 27"/>
          <p:cNvSpPr>
            <a:spLocks noChangeArrowheads="1"/>
          </p:cNvSpPr>
          <p:nvPr/>
        </p:nvSpPr>
        <p:spPr bwMode="auto">
          <a:xfrm>
            <a:off x="1981200" y="13716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</a:rPr>
              <a:t>F</a:t>
            </a:r>
          </a:p>
          <a:p>
            <a:pPr algn="ctr"/>
            <a:r>
              <a:rPr lang="en-US" sz="1600">
                <a:latin typeface="Arial" charset="0"/>
              </a:rPr>
              <a:t>1</a:t>
            </a:r>
          </a:p>
        </p:txBody>
      </p:sp>
      <p:grpSp>
        <p:nvGrpSpPr>
          <p:cNvPr id="4113" name="Group 28"/>
          <p:cNvGrpSpPr>
            <a:grpSpLocks/>
          </p:cNvGrpSpPr>
          <p:nvPr/>
        </p:nvGrpSpPr>
        <p:grpSpPr bwMode="auto">
          <a:xfrm rot="5400000">
            <a:off x="4179888" y="5334000"/>
            <a:ext cx="381000" cy="685800"/>
            <a:chOff x="2736" y="1872"/>
            <a:chExt cx="240" cy="432"/>
          </a:xfrm>
        </p:grpSpPr>
        <p:sp>
          <p:nvSpPr>
            <p:cNvPr id="4146" name="Line 29"/>
            <p:cNvSpPr>
              <a:spLocks noChangeShapeType="1"/>
            </p:cNvSpPr>
            <p:nvPr/>
          </p:nvSpPr>
          <p:spPr bwMode="auto">
            <a:xfrm>
              <a:off x="2736" y="201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7" name="Line 30"/>
            <p:cNvSpPr>
              <a:spLocks noChangeShapeType="1"/>
            </p:cNvSpPr>
            <p:nvPr/>
          </p:nvSpPr>
          <p:spPr bwMode="auto">
            <a:xfrm>
              <a:off x="2976" y="201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8" name="Line 31"/>
            <p:cNvSpPr>
              <a:spLocks noChangeShapeType="1"/>
            </p:cNvSpPr>
            <p:nvPr/>
          </p:nvSpPr>
          <p:spPr bwMode="auto">
            <a:xfrm flipH="1">
              <a:off x="2736" y="2016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9" name="Line 32"/>
            <p:cNvSpPr>
              <a:spLocks noChangeShapeType="1"/>
            </p:cNvSpPr>
            <p:nvPr/>
          </p:nvSpPr>
          <p:spPr bwMode="auto">
            <a:xfrm>
              <a:off x="2736" y="2016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0" name="Line 33"/>
            <p:cNvSpPr>
              <a:spLocks noChangeShapeType="1"/>
            </p:cNvSpPr>
            <p:nvPr/>
          </p:nvSpPr>
          <p:spPr bwMode="auto">
            <a:xfrm flipV="1">
              <a:off x="2853" y="1932"/>
              <a:ext cx="0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1" name="Line 34"/>
            <p:cNvSpPr>
              <a:spLocks noChangeShapeType="1"/>
            </p:cNvSpPr>
            <p:nvPr/>
          </p:nvSpPr>
          <p:spPr bwMode="auto">
            <a:xfrm>
              <a:off x="2781" y="1929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2" name="AutoShape 35"/>
            <p:cNvSpPr>
              <a:spLocks noChangeArrowheads="1"/>
            </p:cNvSpPr>
            <p:nvPr/>
          </p:nvSpPr>
          <p:spPr bwMode="auto">
            <a:xfrm>
              <a:off x="2772" y="1872"/>
              <a:ext cx="159" cy="132"/>
            </a:xfrm>
            <a:custGeom>
              <a:avLst/>
              <a:gdLst>
                <a:gd name="T0" fmla="*/ 80 w 21600"/>
                <a:gd name="T1" fmla="*/ 0 h 21600"/>
                <a:gd name="T2" fmla="*/ 2 w 21600"/>
                <a:gd name="T3" fmla="*/ 52 h 21600"/>
                <a:gd name="T4" fmla="*/ 80 w 21600"/>
                <a:gd name="T5" fmla="*/ 0 h 21600"/>
                <a:gd name="T6" fmla="*/ 157 w 21600"/>
                <a:gd name="T7" fmla="*/ 52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1145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28" y="8590"/>
                  </a:moveTo>
                  <a:cubicBezTo>
                    <a:pt x="1274" y="3585"/>
                    <a:pt x="5686" y="-1"/>
                    <a:pt x="10800" y="0"/>
                  </a:cubicBezTo>
                  <a:cubicBezTo>
                    <a:pt x="15913" y="0"/>
                    <a:pt x="20325" y="3585"/>
                    <a:pt x="21371" y="8590"/>
                  </a:cubicBezTo>
                  <a:cubicBezTo>
                    <a:pt x="20325" y="3585"/>
                    <a:pt x="15913" y="-1"/>
                    <a:pt x="10799" y="0"/>
                  </a:cubicBezTo>
                  <a:cubicBezTo>
                    <a:pt x="5686" y="0"/>
                    <a:pt x="1274" y="3585"/>
                    <a:pt x="228" y="859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14" name="Line 36"/>
          <p:cNvSpPr>
            <a:spLocks noChangeShapeType="1"/>
          </p:cNvSpPr>
          <p:nvPr/>
        </p:nvSpPr>
        <p:spPr bwMode="auto">
          <a:xfrm>
            <a:off x="4232275" y="5864225"/>
            <a:ext cx="0" cy="568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5" name="Line 37"/>
          <p:cNvSpPr>
            <a:spLocks noChangeShapeType="1"/>
          </p:cNvSpPr>
          <p:nvPr/>
        </p:nvSpPr>
        <p:spPr bwMode="auto">
          <a:xfrm>
            <a:off x="4232275" y="6451600"/>
            <a:ext cx="2127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6" name="Oval 38"/>
          <p:cNvSpPr>
            <a:spLocks noChangeArrowheads="1"/>
          </p:cNvSpPr>
          <p:nvPr/>
        </p:nvSpPr>
        <p:spPr bwMode="auto">
          <a:xfrm>
            <a:off x="5638800" y="54102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</a:rPr>
              <a:t>F</a:t>
            </a:r>
          </a:p>
          <a:p>
            <a:pPr algn="ctr"/>
            <a:r>
              <a:rPr lang="en-US" sz="1600">
                <a:latin typeface="Arial" charset="0"/>
              </a:rPr>
              <a:t>2</a:t>
            </a:r>
          </a:p>
        </p:txBody>
      </p:sp>
      <p:sp>
        <p:nvSpPr>
          <p:cNvPr id="4117" name="Line 39"/>
          <p:cNvSpPr>
            <a:spLocks noChangeShapeType="1"/>
          </p:cNvSpPr>
          <p:nvPr/>
        </p:nvSpPr>
        <p:spPr bwMode="auto">
          <a:xfrm flipV="1">
            <a:off x="5975350" y="3108325"/>
            <a:ext cx="0" cy="303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8" name="Line 40"/>
          <p:cNvSpPr>
            <a:spLocks noChangeShapeType="1"/>
          </p:cNvSpPr>
          <p:nvPr/>
        </p:nvSpPr>
        <p:spPr bwMode="auto">
          <a:xfrm>
            <a:off x="5873750" y="5945188"/>
            <a:ext cx="0" cy="527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9" name="Line 41"/>
          <p:cNvSpPr>
            <a:spLocks noChangeShapeType="1"/>
          </p:cNvSpPr>
          <p:nvPr/>
        </p:nvSpPr>
        <p:spPr bwMode="auto">
          <a:xfrm flipV="1">
            <a:off x="1698625" y="2195513"/>
            <a:ext cx="0" cy="323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20" name="Line 42"/>
          <p:cNvSpPr>
            <a:spLocks noChangeShapeType="1"/>
          </p:cNvSpPr>
          <p:nvPr/>
        </p:nvSpPr>
        <p:spPr bwMode="auto">
          <a:xfrm>
            <a:off x="2225675" y="191135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21" name="Line 43"/>
          <p:cNvSpPr>
            <a:spLocks noChangeShapeType="1"/>
          </p:cNvSpPr>
          <p:nvPr/>
        </p:nvSpPr>
        <p:spPr bwMode="auto">
          <a:xfrm flipH="1">
            <a:off x="1860550" y="5418138"/>
            <a:ext cx="1338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22" name="Oval 44"/>
          <p:cNvSpPr>
            <a:spLocks noChangeArrowheads="1"/>
          </p:cNvSpPr>
          <p:nvPr/>
        </p:nvSpPr>
        <p:spPr bwMode="auto">
          <a:xfrm>
            <a:off x="2189163" y="57150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</a:rPr>
              <a:t>T</a:t>
            </a:r>
          </a:p>
          <a:p>
            <a:pPr algn="ctr"/>
            <a:r>
              <a:rPr lang="en-US" sz="1600">
                <a:latin typeface="Arial" charset="0"/>
              </a:rPr>
              <a:t>3</a:t>
            </a:r>
          </a:p>
        </p:txBody>
      </p:sp>
      <p:sp>
        <p:nvSpPr>
          <p:cNvPr id="4123" name="Line 45"/>
          <p:cNvSpPr>
            <a:spLocks noChangeShapeType="1"/>
          </p:cNvSpPr>
          <p:nvPr/>
        </p:nvSpPr>
        <p:spPr bwMode="auto">
          <a:xfrm flipV="1">
            <a:off x="2449513" y="5394325"/>
            <a:ext cx="0" cy="303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24" name="Oval 46"/>
          <p:cNvSpPr>
            <a:spLocks noChangeArrowheads="1"/>
          </p:cNvSpPr>
          <p:nvPr/>
        </p:nvSpPr>
        <p:spPr bwMode="auto">
          <a:xfrm>
            <a:off x="4419600" y="2971800"/>
            <a:ext cx="228600" cy="2286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25" name="Line 47"/>
          <p:cNvSpPr>
            <a:spLocks noChangeShapeType="1"/>
          </p:cNvSpPr>
          <p:nvPr/>
        </p:nvSpPr>
        <p:spPr bwMode="auto">
          <a:xfrm flipV="1">
            <a:off x="4535488" y="1770063"/>
            <a:ext cx="0" cy="1195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26" name="Oval 48"/>
          <p:cNvSpPr>
            <a:spLocks noChangeArrowheads="1"/>
          </p:cNvSpPr>
          <p:nvPr/>
        </p:nvSpPr>
        <p:spPr bwMode="auto">
          <a:xfrm>
            <a:off x="4800600" y="16764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</a:rPr>
              <a:t>L</a:t>
            </a:r>
          </a:p>
          <a:p>
            <a:pPr algn="ctr"/>
            <a:r>
              <a:rPr lang="en-US" sz="1600">
                <a:latin typeface="Arial" charset="0"/>
              </a:rPr>
              <a:t>1</a:t>
            </a:r>
          </a:p>
        </p:txBody>
      </p:sp>
      <p:sp>
        <p:nvSpPr>
          <p:cNvPr id="4127" name="Line 49"/>
          <p:cNvSpPr>
            <a:spLocks noChangeShapeType="1"/>
          </p:cNvSpPr>
          <p:nvPr/>
        </p:nvSpPr>
        <p:spPr bwMode="auto">
          <a:xfrm flipH="1">
            <a:off x="4535488" y="1931988"/>
            <a:ext cx="263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28" name="Line 50"/>
          <p:cNvSpPr>
            <a:spLocks noChangeShapeType="1"/>
          </p:cNvSpPr>
          <p:nvPr/>
        </p:nvSpPr>
        <p:spPr bwMode="auto">
          <a:xfrm>
            <a:off x="5943600" y="39624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29" name="Line 51"/>
          <p:cNvSpPr>
            <a:spLocks noChangeShapeType="1"/>
          </p:cNvSpPr>
          <p:nvPr/>
        </p:nvSpPr>
        <p:spPr bwMode="auto">
          <a:xfrm flipH="1">
            <a:off x="5257800" y="50292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0" name="Line 52"/>
          <p:cNvSpPr>
            <a:spLocks noChangeShapeType="1"/>
          </p:cNvSpPr>
          <p:nvPr/>
        </p:nvSpPr>
        <p:spPr bwMode="auto">
          <a:xfrm>
            <a:off x="4722813" y="5675313"/>
            <a:ext cx="5461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1" name="Line 53"/>
          <p:cNvSpPr>
            <a:spLocks noChangeShapeType="1"/>
          </p:cNvSpPr>
          <p:nvPr/>
        </p:nvSpPr>
        <p:spPr bwMode="auto">
          <a:xfrm flipV="1">
            <a:off x="5268913" y="5046663"/>
            <a:ext cx="0" cy="6492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2" name="Text Box 54"/>
          <p:cNvSpPr txBox="1">
            <a:spLocks noChangeArrowheads="1"/>
          </p:cNvSpPr>
          <p:nvPr/>
        </p:nvSpPr>
        <p:spPr bwMode="auto">
          <a:xfrm>
            <a:off x="533400" y="1981200"/>
            <a:ext cx="590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b="1"/>
              <a:t>feed</a:t>
            </a:r>
            <a:endParaRPr lang="en-US"/>
          </a:p>
        </p:txBody>
      </p:sp>
      <p:sp>
        <p:nvSpPr>
          <p:cNvPr id="4133" name="Text Box 55"/>
          <p:cNvSpPr txBox="1">
            <a:spLocks noChangeArrowheads="1"/>
          </p:cNvSpPr>
          <p:nvPr/>
        </p:nvSpPr>
        <p:spPr bwMode="auto">
          <a:xfrm>
            <a:off x="7086600" y="2514600"/>
            <a:ext cx="958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b="1"/>
              <a:t>product</a:t>
            </a:r>
            <a:endParaRPr lang="en-US"/>
          </a:p>
        </p:txBody>
      </p:sp>
      <p:sp>
        <p:nvSpPr>
          <p:cNvPr id="4134" name="Text Box 56"/>
          <p:cNvSpPr txBox="1">
            <a:spLocks noChangeArrowheads="1"/>
          </p:cNvSpPr>
          <p:nvPr/>
        </p:nvSpPr>
        <p:spPr bwMode="auto">
          <a:xfrm>
            <a:off x="6629400" y="6248400"/>
            <a:ext cx="1638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b="1"/>
              <a:t>heating stream</a:t>
            </a:r>
            <a:endParaRPr lang="en-US"/>
          </a:p>
        </p:txBody>
      </p:sp>
      <p:sp>
        <p:nvSpPr>
          <p:cNvPr id="4135" name="AutoShape 58"/>
          <p:cNvSpPr>
            <a:spLocks noChangeArrowheads="1"/>
          </p:cNvSpPr>
          <p:nvPr/>
        </p:nvSpPr>
        <p:spPr bwMode="auto">
          <a:xfrm>
            <a:off x="381000" y="3200400"/>
            <a:ext cx="1828800" cy="1447800"/>
          </a:xfrm>
          <a:prstGeom prst="wedgeRoundRectCallout">
            <a:avLst>
              <a:gd name="adj1" fmla="val -11630"/>
              <a:gd name="adj2" fmla="val 69958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Discuss this</a:t>
            </a:r>
          </a:p>
          <a:p>
            <a:pPr algn="ctr"/>
            <a:r>
              <a:rPr lang="en-US" sz="2000" b="1"/>
              <a:t>stirred tank</a:t>
            </a:r>
          </a:p>
          <a:p>
            <a:pPr algn="ctr"/>
            <a:r>
              <a:rPr lang="en-US" sz="2000" b="1"/>
              <a:t>heat exchanger.</a:t>
            </a:r>
          </a:p>
        </p:txBody>
      </p:sp>
      <p:grpSp>
        <p:nvGrpSpPr>
          <p:cNvPr id="4136" name="Group 59"/>
          <p:cNvGrpSpPr>
            <a:grpSpLocks/>
          </p:cNvGrpSpPr>
          <p:nvPr/>
        </p:nvGrpSpPr>
        <p:grpSpPr bwMode="auto">
          <a:xfrm>
            <a:off x="838200" y="4926013"/>
            <a:ext cx="701675" cy="1228725"/>
            <a:chOff x="528" y="3103"/>
            <a:chExt cx="442" cy="774"/>
          </a:xfrm>
        </p:grpSpPr>
        <p:sp>
          <p:nvSpPr>
            <p:cNvPr id="4140" name="Freeform 60"/>
            <p:cNvSpPr>
              <a:spLocks/>
            </p:cNvSpPr>
            <p:nvPr/>
          </p:nvSpPr>
          <p:spPr bwMode="auto">
            <a:xfrm>
              <a:off x="558" y="3134"/>
              <a:ext cx="151" cy="179"/>
            </a:xfrm>
            <a:custGeom>
              <a:avLst/>
              <a:gdLst>
                <a:gd name="T0" fmla="*/ 100 w 453"/>
                <a:gd name="T1" fmla="*/ 45 h 538"/>
                <a:gd name="T2" fmla="*/ 88 w 453"/>
                <a:gd name="T3" fmla="*/ 26 h 538"/>
                <a:gd name="T4" fmla="*/ 67 w 453"/>
                <a:gd name="T5" fmla="*/ 14 h 538"/>
                <a:gd name="T6" fmla="*/ 45 w 453"/>
                <a:gd name="T7" fmla="*/ 12 h 538"/>
                <a:gd name="T8" fmla="*/ 23 w 453"/>
                <a:gd name="T9" fmla="*/ 19 h 538"/>
                <a:gd name="T10" fmla="*/ 7 w 453"/>
                <a:gd name="T11" fmla="*/ 38 h 538"/>
                <a:gd name="T12" fmla="*/ 0 w 453"/>
                <a:gd name="T13" fmla="*/ 71 h 538"/>
                <a:gd name="T14" fmla="*/ 6 w 453"/>
                <a:gd name="T15" fmla="*/ 110 h 538"/>
                <a:gd name="T16" fmla="*/ 19 w 453"/>
                <a:gd name="T17" fmla="*/ 144 h 538"/>
                <a:gd name="T18" fmla="*/ 37 w 453"/>
                <a:gd name="T19" fmla="*/ 163 h 538"/>
                <a:gd name="T20" fmla="*/ 61 w 453"/>
                <a:gd name="T21" fmla="*/ 176 h 538"/>
                <a:gd name="T22" fmla="*/ 82 w 453"/>
                <a:gd name="T23" fmla="*/ 179 h 538"/>
                <a:gd name="T24" fmla="*/ 110 w 453"/>
                <a:gd name="T25" fmla="*/ 170 h 538"/>
                <a:gd name="T26" fmla="*/ 119 w 453"/>
                <a:gd name="T27" fmla="*/ 155 h 538"/>
                <a:gd name="T28" fmla="*/ 125 w 453"/>
                <a:gd name="T29" fmla="*/ 127 h 538"/>
                <a:gd name="T30" fmla="*/ 124 w 453"/>
                <a:gd name="T31" fmla="*/ 91 h 538"/>
                <a:gd name="T32" fmla="*/ 114 w 453"/>
                <a:gd name="T33" fmla="*/ 59 h 538"/>
                <a:gd name="T34" fmla="*/ 151 w 453"/>
                <a:gd name="T35" fmla="*/ 16 h 538"/>
                <a:gd name="T36" fmla="*/ 151 w 453"/>
                <a:gd name="T37" fmla="*/ 7 h 538"/>
                <a:gd name="T38" fmla="*/ 143 w 453"/>
                <a:gd name="T39" fmla="*/ 0 h 538"/>
                <a:gd name="T40" fmla="*/ 135 w 453"/>
                <a:gd name="T41" fmla="*/ 3 h 538"/>
                <a:gd name="T42" fmla="*/ 100 w 453"/>
                <a:gd name="T43" fmla="*/ 45 h 53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53" h="538">
                  <a:moveTo>
                    <a:pt x="299" y="135"/>
                  </a:moveTo>
                  <a:lnTo>
                    <a:pt x="265" y="78"/>
                  </a:lnTo>
                  <a:lnTo>
                    <a:pt x="200" y="42"/>
                  </a:lnTo>
                  <a:lnTo>
                    <a:pt x="135" y="36"/>
                  </a:lnTo>
                  <a:lnTo>
                    <a:pt x="70" y="57"/>
                  </a:lnTo>
                  <a:lnTo>
                    <a:pt x="22" y="114"/>
                  </a:lnTo>
                  <a:lnTo>
                    <a:pt x="0" y="212"/>
                  </a:lnTo>
                  <a:lnTo>
                    <a:pt x="17" y="331"/>
                  </a:lnTo>
                  <a:lnTo>
                    <a:pt x="58" y="434"/>
                  </a:lnTo>
                  <a:lnTo>
                    <a:pt x="111" y="491"/>
                  </a:lnTo>
                  <a:lnTo>
                    <a:pt x="182" y="528"/>
                  </a:lnTo>
                  <a:lnTo>
                    <a:pt x="247" y="538"/>
                  </a:lnTo>
                  <a:lnTo>
                    <a:pt x="329" y="511"/>
                  </a:lnTo>
                  <a:lnTo>
                    <a:pt x="358" y="466"/>
                  </a:lnTo>
                  <a:lnTo>
                    <a:pt x="376" y="383"/>
                  </a:lnTo>
                  <a:lnTo>
                    <a:pt x="371" y="274"/>
                  </a:lnTo>
                  <a:lnTo>
                    <a:pt x="341" y="176"/>
                  </a:lnTo>
                  <a:lnTo>
                    <a:pt x="453" y="47"/>
                  </a:lnTo>
                  <a:lnTo>
                    <a:pt x="453" y="21"/>
                  </a:lnTo>
                  <a:lnTo>
                    <a:pt x="429" y="0"/>
                  </a:lnTo>
                  <a:lnTo>
                    <a:pt x="406" y="10"/>
                  </a:lnTo>
                  <a:lnTo>
                    <a:pt x="299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1" name="Freeform 61"/>
            <p:cNvSpPr>
              <a:spLocks/>
            </p:cNvSpPr>
            <p:nvPr/>
          </p:nvSpPr>
          <p:spPr bwMode="auto">
            <a:xfrm rot="1793546">
              <a:off x="771" y="3103"/>
              <a:ext cx="199" cy="309"/>
            </a:xfrm>
            <a:custGeom>
              <a:avLst/>
              <a:gdLst>
                <a:gd name="T0" fmla="*/ 20 w 595"/>
                <a:gd name="T1" fmla="*/ 309 h 928"/>
                <a:gd name="T2" fmla="*/ 4 w 595"/>
                <a:gd name="T3" fmla="*/ 305 h 928"/>
                <a:gd name="T4" fmla="*/ 0 w 595"/>
                <a:gd name="T5" fmla="*/ 286 h 928"/>
                <a:gd name="T6" fmla="*/ 25 w 595"/>
                <a:gd name="T7" fmla="*/ 250 h 928"/>
                <a:gd name="T8" fmla="*/ 61 w 595"/>
                <a:gd name="T9" fmla="*/ 192 h 928"/>
                <a:gd name="T10" fmla="*/ 91 w 595"/>
                <a:gd name="T11" fmla="*/ 146 h 928"/>
                <a:gd name="T12" fmla="*/ 114 w 595"/>
                <a:gd name="T13" fmla="*/ 89 h 928"/>
                <a:gd name="T14" fmla="*/ 146 w 595"/>
                <a:gd name="T15" fmla="*/ 55 h 928"/>
                <a:gd name="T16" fmla="*/ 179 w 595"/>
                <a:gd name="T17" fmla="*/ 5 h 928"/>
                <a:gd name="T18" fmla="*/ 185 w 595"/>
                <a:gd name="T19" fmla="*/ 0 h 928"/>
                <a:gd name="T20" fmla="*/ 197 w 595"/>
                <a:gd name="T21" fmla="*/ 1 h 928"/>
                <a:gd name="T22" fmla="*/ 199 w 595"/>
                <a:gd name="T23" fmla="*/ 10 h 928"/>
                <a:gd name="T24" fmla="*/ 158 w 595"/>
                <a:gd name="T25" fmla="*/ 55 h 928"/>
                <a:gd name="T26" fmla="*/ 156 w 595"/>
                <a:gd name="T27" fmla="*/ 74 h 928"/>
                <a:gd name="T28" fmla="*/ 168 w 595"/>
                <a:gd name="T29" fmla="*/ 93 h 928"/>
                <a:gd name="T30" fmla="*/ 168 w 595"/>
                <a:gd name="T31" fmla="*/ 110 h 928"/>
                <a:gd name="T32" fmla="*/ 156 w 595"/>
                <a:gd name="T33" fmla="*/ 120 h 928"/>
                <a:gd name="T34" fmla="*/ 126 w 595"/>
                <a:gd name="T35" fmla="*/ 134 h 928"/>
                <a:gd name="T36" fmla="*/ 112 w 595"/>
                <a:gd name="T37" fmla="*/ 137 h 928"/>
                <a:gd name="T38" fmla="*/ 106 w 595"/>
                <a:gd name="T39" fmla="*/ 147 h 928"/>
                <a:gd name="T40" fmla="*/ 91 w 595"/>
                <a:gd name="T41" fmla="*/ 188 h 928"/>
                <a:gd name="T42" fmla="*/ 75 w 595"/>
                <a:gd name="T43" fmla="*/ 226 h 928"/>
                <a:gd name="T44" fmla="*/ 55 w 595"/>
                <a:gd name="T45" fmla="*/ 271 h 928"/>
                <a:gd name="T46" fmla="*/ 30 w 595"/>
                <a:gd name="T47" fmla="*/ 309 h 928"/>
                <a:gd name="T48" fmla="*/ 20 w 595"/>
                <a:gd name="T49" fmla="*/ 309 h 92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95" h="928">
                  <a:moveTo>
                    <a:pt x="59" y="928"/>
                  </a:moveTo>
                  <a:lnTo>
                    <a:pt x="11" y="917"/>
                  </a:lnTo>
                  <a:lnTo>
                    <a:pt x="0" y="860"/>
                  </a:lnTo>
                  <a:lnTo>
                    <a:pt x="76" y="752"/>
                  </a:lnTo>
                  <a:lnTo>
                    <a:pt x="183" y="577"/>
                  </a:lnTo>
                  <a:lnTo>
                    <a:pt x="271" y="437"/>
                  </a:lnTo>
                  <a:lnTo>
                    <a:pt x="341" y="268"/>
                  </a:lnTo>
                  <a:lnTo>
                    <a:pt x="436" y="164"/>
                  </a:lnTo>
                  <a:lnTo>
                    <a:pt x="536" y="15"/>
                  </a:lnTo>
                  <a:lnTo>
                    <a:pt x="554" y="0"/>
                  </a:lnTo>
                  <a:lnTo>
                    <a:pt x="589" y="4"/>
                  </a:lnTo>
                  <a:lnTo>
                    <a:pt x="595" y="31"/>
                  </a:lnTo>
                  <a:lnTo>
                    <a:pt x="471" y="164"/>
                  </a:lnTo>
                  <a:lnTo>
                    <a:pt x="465" y="221"/>
                  </a:lnTo>
                  <a:lnTo>
                    <a:pt x="501" y="278"/>
                  </a:lnTo>
                  <a:lnTo>
                    <a:pt x="501" y="329"/>
                  </a:lnTo>
                  <a:lnTo>
                    <a:pt x="465" y="361"/>
                  </a:lnTo>
                  <a:lnTo>
                    <a:pt x="377" y="401"/>
                  </a:lnTo>
                  <a:lnTo>
                    <a:pt x="336" y="412"/>
                  </a:lnTo>
                  <a:lnTo>
                    <a:pt x="317" y="442"/>
                  </a:lnTo>
                  <a:lnTo>
                    <a:pt x="271" y="566"/>
                  </a:lnTo>
                  <a:lnTo>
                    <a:pt x="224" y="680"/>
                  </a:lnTo>
                  <a:lnTo>
                    <a:pt x="165" y="814"/>
                  </a:lnTo>
                  <a:lnTo>
                    <a:pt x="89" y="928"/>
                  </a:lnTo>
                  <a:lnTo>
                    <a:pt x="59" y="9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2" name="Freeform 62"/>
            <p:cNvSpPr>
              <a:spLocks/>
            </p:cNvSpPr>
            <p:nvPr/>
          </p:nvSpPr>
          <p:spPr bwMode="auto">
            <a:xfrm>
              <a:off x="528" y="3340"/>
              <a:ext cx="117" cy="279"/>
            </a:xfrm>
            <a:custGeom>
              <a:avLst/>
              <a:gdLst>
                <a:gd name="T0" fmla="*/ 53 w 350"/>
                <a:gd name="T1" fmla="*/ 22 h 836"/>
                <a:gd name="T2" fmla="*/ 75 w 350"/>
                <a:gd name="T3" fmla="*/ 5 h 836"/>
                <a:gd name="T4" fmla="*/ 99 w 350"/>
                <a:gd name="T5" fmla="*/ 0 h 836"/>
                <a:gd name="T6" fmla="*/ 115 w 350"/>
                <a:gd name="T7" fmla="*/ 5 h 836"/>
                <a:gd name="T8" fmla="*/ 117 w 350"/>
                <a:gd name="T9" fmla="*/ 16 h 836"/>
                <a:gd name="T10" fmla="*/ 103 w 350"/>
                <a:gd name="T11" fmla="*/ 38 h 836"/>
                <a:gd name="T12" fmla="*/ 85 w 350"/>
                <a:gd name="T13" fmla="*/ 38 h 836"/>
                <a:gd name="T14" fmla="*/ 67 w 350"/>
                <a:gd name="T15" fmla="*/ 48 h 836"/>
                <a:gd name="T16" fmla="*/ 43 w 350"/>
                <a:gd name="T17" fmla="*/ 77 h 836"/>
                <a:gd name="T18" fmla="*/ 27 w 350"/>
                <a:gd name="T19" fmla="*/ 110 h 836"/>
                <a:gd name="T20" fmla="*/ 27 w 350"/>
                <a:gd name="T21" fmla="*/ 124 h 836"/>
                <a:gd name="T22" fmla="*/ 37 w 350"/>
                <a:gd name="T23" fmla="*/ 140 h 836"/>
                <a:gd name="T24" fmla="*/ 64 w 350"/>
                <a:gd name="T25" fmla="*/ 154 h 836"/>
                <a:gd name="T26" fmla="*/ 87 w 350"/>
                <a:gd name="T27" fmla="*/ 166 h 836"/>
                <a:gd name="T28" fmla="*/ 113 w 350"/>
                <a:gd name="T29" fmla="*/ 188 h 836"/>
                <a:gd name="T30" fmla="*/ 115 w 350"/>
                <a:gd name="T31" fmla="*/ 207 h 836"/>
                <a:gd name="T32" fmla="*/ 91 w 350"/>
                <a:gd name="T33" fmla="*/ 219 h 836"/>
                <a:gd name="T34" fmla="*/ 74 w 350"/>
                <a:gd name="T35" fmla="*/ 233 h 836"/>
                <a:gd name="T36" fmla="*/ 67 w 350"/>
                <a:gd name="T37" fmla="*/ 245 h 836"/>
                <a:gd name="T38" fmla="*/ 72 w 350"/>
                <a:gd name="T39" fmla="*/ 257 h 836"/>
                <a:gd name="T40" fmla="*/ 64 w 350"/>
                <a:gd name="T41" fmla="*/ 274 h 836"/>
                <a:gd name="T42" fmla="*/ 51 w 350"/>
                <a:gd name="T43" fmla="*/ 279 h 836"/>
                <a:gd name="T44" fmla="*/ 45 w 350"/>
                <a:gd name="T45" fmla="*/ 276 h 836"/>
                <a:gd name="T46" fmla="*/ 47 w 350"/>
                <a:gd name="T47" fmla="*/ 246 h 836"/>
                <a:gd name="T48" fmla="*/ 59 w 350"/>
                <a:gd name="T49" fmla="*/ 226 h 836"/>
                <a:gd name="T50" fmla="*/ 82 w 350"/>
                <a:gd name="T51" fmla="*/ 209 h 836"/>
                <a:gd name="T52" fmla="*/ 93 w 350"/>
                <a:gd name="T53" fmla="*/ 203 h 836"/>
                <a:gd name="T54" fmla="*/ 83 w 350"/>
                <a:gd name="T55" fmla="*/ 178 h 836"/>
                <a:gd name="T56" fmla="*/ 66 w 350"/>
                <a:gd name="T57" fmla="*/ 167 h 836"/>
                <a:gd name="T58" fmla="*/ 34 w 350"/>
                <a:gd name="T59" fmla="*/ 157 h 836"/>
                <a:gd name="T60" fmla="*/ 12 w 350"/>
                <a:gd name="T61" fmla="*/ 141 h 836"/>
                <a:gd name="T62" fmla="*/ 0 w 350"/>
                <a:gd name="T63" fmla="*/ 117 h 836"/>
                <a:gd name="T64" fmla="*/ 8 w 350"/>
                <a:gd name="T65" fmla="*/ 95 h 836"/>
                <a:gd name="T66" fmla="*/ 30 w 350"/>
                <a:gd name="T67" fmla="*/ 60 h 836"/>
                <a:gd name="T68" fmla="*/ 47 w 350"/>
                <a:gd name="T69" fmla="*/ 33 h 836"/>
                <a:gd name="T70" fmla="*/ 53 w 350"/>
                <a:gd name="T71" fmla="*/ 22 h 8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50" h="836">
                  <a:moveTo>
                    <a:pt x="160" y="66"/>
                  </a:moveTo>
                  <a:lnTo>
                    <a:pt x="225" y="15"/>
                  </a:lnTo>
                  <a:lnTo>
                    <a:pt x="296" y="0"/>
                  </a:lnTo>
                  <a:lnTo>
                    <a:pt x="344" y="15"/>
                  </a:lnTo>
                  <a:lnTo>
                    <a:pt x="350" y="47"/>
                  </a:lnTo>
                  <a:lnTo>
                    <a:pt x="309" y="113"/>
                  </a:lnTo>
                  <a:lnTo>
                    <a:pt x="255" y="113"/>
                  </a:lnTo>
                  <a:lnTo>
                    <a:pt x="201" y="144"/>
                  </a:lnTo>
                  <a:lnTo>
                    <a:pt x="130" y="232"/>
                  </a:lnTo>
                  <a:lnTo>
                    <a:pt x="82" y="331"/>
                  </a:lnTo>
                  <a:lnTo>
                    <a:pt x="82" y="371"/>
                  </a:lnTo>
                  <a:lnTo>
                    <a:pt x="112" y="418"/>
                  </a:lnTo>
                  <a:lnTo>
                    <a:pt x="190" y="460"/>
                  </a:lnTo>
                  <a:lnTo>
                    <a:pt x="261" y="496"/>
                  </a:lnTo>
                  <a:lnTo>
                    <a:pt x="339" y="562"/>
                  </a:lnTo>
                  <a:lnTo>
                    <a:pt x="344" y="619"/>
                  </a:lnTo>
                  <a:lnTo>
                    <a:pt x="272" y="656"/>
                  </a:lnTo>
                  <a:lnTo>
                    <a:pt x="220" y="697"/>
                  </a:lnTo>
                  <a:lnTo>
                    <a:pt x="201" y="733"/>
                  </a:lnTo>
                  <a:lnTo>
                    <a:pt x="214" y="770"/>
                  </a:lnTo>
                  <a:lnTo>
                    <a:pt x="190" y="821"/>
                  </a:lnTo>
                  <a:lnTo>
                    <a:pt x="154" y="836"/>
                  </a:lnTo>
                  <a:lnTo>
                    <a:pt x="136" y="827"/>
                  </a:lnTo>
                  <a:lnTo>
                    <a:pt x="142" y="738"/>
                  </a:lnTo>
                  <a:lnTo>
                    <a:pt x="177" y="676"/>
                  </a:lnTo>
                  <a:lnTo>
                    <a:pt x="244" y="625"/>
                  </a:lnTo>
                  <a:lnTo>
                    <a:pt x="279" y="609"/>
                  </a:lnTo>
                  <a:lnTo>
                    <a:pt x="249" y="532"/>
                  </a:lnTo>
                  <a:lnTo>
                    <a:pt x="196" y="501"/>
                  </a:lnTo>
                  <a:lnTo>
                    <a:pt x="101" y="469"/>
                  </a:lnTo>
                  <a:lnTo>
                    <a:pt x="35" y="423"/>
                  </a:lnTo>
                  <a:lnTo>
                    <a:pt x="0" y="351"/>
                  </a:lnTo>
                  <a:lnTo>
                    <a:pt x="24" y="284"/>
                  </a:lnTo>
                  <a:lnTo>
                    <a:pt x="89" y="180"/>
                  </a:lnTo>
                  <a:lnTo>
                    <a:pt x="142" y="98"/>
                  </a:lnTo>
                  <a:lnTo>
                    <a:pt x="160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3" name="Freeform 63"/>
            <p:cNvSpPr>
              <a:spLocks/>
            </p:cNvSpPr>
            <p:nvPr/>
          </p:nvSpPr>
          <p:spPr bwMode="auto">
            <a:xfrm>
              <a:off x="648" y="3318"/>
              <a:ext cx="122" cy="249"/>
            </a:xfrm>
            <a:custGeom>
              <a:avLst/>
              <a:gdLst>
                <a:gd name="T0" fmla="*/ 10 w 366"/>
                <a:gd name="T1" fmla="*/ 10 h 748"/>
                <a:gd name="T2" fmla="*/ 29 w 366"/>
                <a:gd name="T3" fmla="*/ 1 h 748"/>
                <a:gd name="T4" fmla="*/ 45 w 366"/>
                <a:gd name="T5" fmla="*/ 0 h 748"/>
                <a:gd name="T6" fmla="*/ 73 w 366"/>
                <a:gd name="T7" fmla="*/ 15 h 748"/>
                <a:gd name="T8" fmla="*/ 89 w 366"/>
                <a:gd name="T9" fmla="*/ 31 h 748"/>
                <a:gd name="T10" fmla="*/ 101 w 366"/>
                <a:gd name="T11" fmla="*/ 53 h 748"/>
                <a:gd name="T12" fmla="*/ 110 w 366"/>
                <a:gd name="T13" fmla="*/ 82 h 748"/>
                <a:gd name="T14" fmla="*/ 120 w 366"/>
                <a:gd name="T15" fmla="*/ 127 h 748"/>
                <a:gd name="T16" fmla="*/ 122 w 366"/>
                <a:gd name="T17" fmla="*/ 177 h 748"/>
                <a:gd name="T18" fmla="*/ 116 w 366"/>
                <a:gd name="T19" fmla="*/ 209 h 748"/>
                <a:gd name="T20" fmla="*/ 107 w 366"/>
                <a:gd name="T21" fmla="*/ 225 h 748"/>
                <a:gd name="T22" fmla="*/ 81 w 366"/>
                <a:gd name="T23" fmla="*/ 240 h 748"/>
                <a:gd name="T24" fmla="*/ 53 w 366"/>
                <a:gd name="T25" fmla="*/ 249 h 748"/>
                <a:gd name="T26" fmla="*/ 36 w 366"/>
                <a:gd name="T27" fmla="*/ 249 h 748"/>
                <a:gd name="T28" fmla="*/ 20 w 366"/>
                <a:gd name="T29" fmla="*/ 245 h 748"/>
                <a:gd name="T30" fmla="*/ 10 w 366"/>
                <a:gd name="T31" fmla="*/ 225 h 748"/>
                <a:gd name="T32" fmla="*/ 6 w 366"/>
                <a:gd name="T33" fmla="*/ 199 h 748"/>
                <a:gd name="T34" fmla="*/ 14 w 366"/>
                <a:gd name="T35" fmla="*/ 182 h 748"/>
                <a:gd name="T36" fmla="*/ 24 w 366"/>
                <a:gd name="T37" fmla="*/ 166 h 748"/>
                <a:gd name="T38" fmla="*/ 22 w 366"/>
                <a:gd name="T39" fmla="*/ 146 h 748"/>
                <a:gd name="T40" fmla="*/ 18 w 366"/>
                <a:gd name="T41" fmla="*/ 120 h 748"/>
                <a:gd name="T42" fmla="*/ 10 w 366"/>
                <a:gd name="T43" fmla="*/ 94 h 748"/>
                <a:gd name="T44" fmla="*/ 0 w 366"/>
                <a:gd name="T45" fmla="*/ 67 h 748"/>
                <a:gd name="T46" fmla="*/ 0 w 366"/>
                <a:gd name="T47" fmla="*/ 46 h 748"/>
                <a:gd name="T48" fmla="*/ 6 w 366"/>
                <a:gd name="T49" fmla="*/ 24 h 748"/>
                <a:gd name="T50" fmla="*/ 10 w 366"/>
                <a:gd name="T51" fmla="*/ 10 h 74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66" h="748">
                  <a:moveTo>
                    <a:pt x="30" y="31"/>
                  </a:moveTo>
                  <a:lnTo>
                    <a:pt x="88" y="4"/>
                  </a:lnTo>
                  <a:lnTo>
                    <a:pt x="136" y="0"/>
                  </a:lnTo>
                  <a:lnTo>
                    <a:pt x="218" y="46"/>
                  </a:lnTo>
                  <a:lnTo>
                    <a:pt x="266" y="93"/>
                  </a:lnTo>
                  <a:lnTo>
                    <a:pt x="302" y="159"/>
                  </a:lnTo>
                  <a:lnTo>
                    <a:pt x="331" y="247"/>
                  </a:lnTo>
                  <a:lnTo>
                    <a:pt x="361" y="381"/>
                  </a:lnTo>
                  <a:lnTo>
                    <a:pt x="366" y="531"/>
                  </a:lnTo>
                  <a:lnTo>
                    <a:pt x="348" y="629"/>
                  </a:lnTo>
                  <a:lnTo>
                    <a:pt x="320" y="675"/>
                  </a:lnTo>
                  <a:lnTo>
                    <a:pt x="242" y="722"/>
                  </a:lnTo>
                  <a:lnTo>
                    <a:pt x="160" y="748"/>
                  </a:lnTo>
                  <a:lnTo>
                    <a:pt x="107" y="748"/>
                  </a:lnTo>
                  <a:lnTo>
                    <a:pt x="60" y="737"/>
                  </a:lnTo>
                  <a:lnTo>
                    <a:pt x="30" y="675"/>
                  </a:lnTo>
                  <a:lnTo>
                    <a:pt x="18" y="599"/>
                  </a:lnTo>
                  <a:lnTo>
                    <a:pt x="42" y="546"/>
                  </a:lnTo>
                  <a:lnTo>
                    <a:pt x="71" y="500"/>
                  </a:lnTo>
                  <a:lnTo>
                    <a:pt x="65" y="438"/>
                  </a:lnTo>
                  <a:lnTo>
                    <a:pt x="53" y="360"/>
                  </a:lnTo>
                  <a:lnTo>
                    <a:pt x="30" y="283"/>
                  </a:lnTo>
                  <a:lnTo>
                    <a:pt x="0" y="201"/>
                  </a:lnTo>
                  <a:lnTo>
                    <a:pt x="0" y="139"/>
                  </a:lnTo>
                  <a:lnTo>
                    <a:pt x="18" y="72"/>
                  </a:lnTo>
                  <a:lnTo>
                    <a:pt x="3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4" name="Freeform 64"/>
            <p:cNvSpPr>
              <a:spLocks/>
            </p:cNvSpPr>
            <p:nvPr/>
          </p:nvSpPr>
          <p:spPr bwMode="auto">
            <a:xfrm>
              <a:off x="718" y="3517"/>
              <a:ext cx="159" cy="320"/>
            </a:xfrm>
            <a:custGeom>
              <a:avLst/>
              <a:gdLst>
                <a:gd name="T0" fmla="*/ 0 w 477"/>
                <a:gd name="T1" fmla="*/ 28 h 959"/>
                <a:gd name="T2" fmla="*/ 0 w 477"/>
                <a:gd name="T3" fmla="*/ 14 h 959"/>
                <a:gd name="T4" fmla="*/ 14 w 477"/>
                <a:gd name="T5" fmla="*/ 0 h 959"/>
                <a:gd name="T6" fmla="*/ 24 w 477"/>
                <a:gd name="T7" fmla="*/ 5 h 959"/>
                <a:gd name="T8" fmla="*/ 71 w 477"/>
                <a:gd name="T9" fmla="*/ 60 h 959"/>
                <a:gd name="T10" fmla="*/ 94 w 477"/>
                <a:gd name="T11" fmla="*/ 91 h 959"/>
                <a:gd name="T12" fmla="*/ 100 w 477"/>
                <a:gd name="T13" fmla="*/ 119 h 959"/>
                <a:gd name="T14" fmla="*/ 102 w 477"/>
                <a:gd name="T15" fmla="*/ 148 h 959"/>
                <a:gd name="T16" fmla="*/ 98 w 477"/>
                <a:gd name="T17" fmla="*/ 188 h 959"/>
                <a:gd name="T18" fmla="*/ 84 w 477"/>
                <a:gd name="T19" fmla="*/ 231 h 959"/>
                <a:gd name="T20" fmla="*/ 71 w 477"/>
                <a:gd name="T21" fmla="*/ 256 h 959"/>
                <a:gd name="T22" fmla="*/ 65 w 477"/>
                <a:gd name="T23" fmla="*/ 282 h 959"/>
                <a:gd name="T24" fmla="*/ 67 w 477"/>
                <a:gd name="T25" fmla="*/ 294 h 959"/>
                <a:gd name="T26" fmla="*/ 74 w 477"/>
                <a:gd name="T27" fmla="*/ 298 h 959"/>
                <a:gd name="T28" fmla="*/ 122 w 477"/>
                <a:gd name="T29" fmla="*/ 296 h 959"/>
                <a:gd name="T30" fmla="*/ 153 w 477"/>
                <a:gd name="T31" fmla="*/ 301 h 959"/>
                <a:gd name="T32" fmla="*/ 159 w 477"/>
                <a:gd name="T33" fmla="*/ 308 h 959"/>
                <a:gd name="T34" fmla="*/ 159 w 477"/>
                <a:gd name="T35" fmla="*/ 313 h 959"/>
                <a:gd name="T36" fmla="*/ 134 w 477"/>
                <a:gd name="T37" fmla="*/ 320 h 959"/>
                <a:gd name="T38" fmla="*/ 128 w 477"/>
                <a:gd name="T39" fmla="*/ 318 h 959"/>
                <a:gd name="T40" fmla="*/ 106 w 477"/>
                <a:gd name="T41" fmla="*/ 310 h 959"/>
                <a:gd name="T42" fmla="*/ 84 w 477"/>
                <a:gd name="T43" fmla="*/ 310 h 959"/>
                <a:gd name="T44" fmla="*/ 55 w 477"/>
                <a:gd name="T45" fmla="*/ 310 h 959"/>
                <a:gd name="T46" fmla="*/ 45 w 477"/>
                <a:gd name="T47" fmla="*/ 311 h 959"/>
                <a:gd name="T48" fmla="*/ 41 w 477"/>
                <a:gd name="T49" fmla="*/ 305 h 959"/>
                <a:gd name="T50" fmla="*/ 41 w 477"/>
                <a:gd name="T51" fmla="*/ 294 h 959"/>
                <a:gd name="T52" fmla="*/ 51 w 477"/>
                <a:gd name="T53" fmla="*/ 262 h 959"/>
                <a:gd name="T54" fmla="*/ 69 w 477"/>
                <a:gd name="T55" fmla="*/ 227 h 959"/>
                <a:gd name="T56" fmla="*/ 80 w 477"/>
                <a:gd name="T57" fmla="*/ 193 h 959"/>
                <a:gd name="T58" fmla="*/ 82 w 477"/>
                <a:gd name="T59" fmla="*/ 167 h 959"/>
                <a:gd name="T60" fmla="*/ 80 w 477"/>
                <a:gd name="T61" fmla="*/ 131 h 959"/>
                <a:gd name="T62" fmla="*/ 72 w 477"/>
                <a:gd name="T63" fmla="*/ 110 h 959"/>
                <a:gd name="T64" fmla="*/ 53 w 477"/>
                <a:gd name="T65" fmla="*/ 84 h 959"/>
                <a:gd name="T66" fmla="*/ 25 w 477"/>
                <a:gd name="T67" fmla="*/ 60 h 959"/>
                <a:gd name="T68" fmla="*/ 6 w 477"/>
                <a:gd name="T69" fmla="*/ 46 h 959"/>
                <a:gd name="T70" fmla="*/ 0 w 477"/>
                <a:gd name="T71" fmla="*/ 38 h 959"/>
                <a:gd name="T72" fmla="*/ 0 w 477"/>
                <a:gd name="T73" fmla="*/ 28 h 9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77" h="959">
                  <a:moveTo>
                    <a:pt x="0" y="83"/>
                  </a:moveTo>
                  <a:lnTo>
                    <a:pt x="0" y="41"/>
                  </a:lnTo>
                  <a:lnTo>
                    <a:pt x="41" y="0"/>
                  </a:lnTo>
                  <a:lnTo>
                    <a:pt x="71" y="15"/>
                  </a:lnTo>
                  <a:lnTo>
                    <a:pt x="212" y="180"/>
                  </a:lnTo>
                  <a:lnTo>
                    <a:pt x="282" y="273"/>
                  </a:lnTo>
                  <a:lnTo>
                    <a:pt x="301" y="356"/>
                  </a:lnTo>
                  <a:lnTo>
                    <a:pt x="306" y="443"/>
                  </a:lnTo>
                  <a:lnTo>
                    <a:pt x="295" y="562"/>
                  </a:lnTo>
                  <a:lnTo>
                    <a:pt x="253" y="691"/>
                  </a:lnTo>
                  <a:lnTo>
                    <a:pt x="212" y="768"/>
                  </a:lnTo>
                  <a:lnTo>
                    <a:pt x="195" y="845"/>
                  </a:lnTo>
                  <a:lnTo>
                    <a:pt x="200" y="881"/>
                  </a:lnTo>
                  <a:lnTo>
                    <a:pt x="223" y="892"/>
                  </a:lnTo>
                  <a:lnTo>
                    <a:pt x="365" y="887"/>
                  </a:lnTo>
                  <a:lnTo>
                    <a:pt x="460" y="902"/>
                  </a:lnTo>
                  <a:lnTo>
                    <a:pt x="477" y="923"/>
                  </a:lnTo>
                  <a:lnTo>
                    <a:pt x="477" y="938"/>
                  </a:lnTo>
                  <a:lnTo>
                    <a:pt x="401" y="959"/>
                  </a:lnTo>
                  <a:lnTo>
                    <a:pt x="383" y="953"/>
                  </a:lnTo>
                  <a:lnTo>
                    <a:pt x="318" y="928"/>
                  </a:lnTo>
                  <a:lnTo>
                    <a:pt x="253" y="928"/>
                  </a:lnTo>
                  <a:lnTo>
                    <a:pt x="165" y="928"/>
                  </a:lnTo>
                  <a:lnTo>
                    <a:pt x="135" y="933"/>
                  </a:lnTo>
                  <a:lnTo>
                    <a:pt x="124" y="913"/>
                  </a:lnTo>
                  <a:lnTo>
                    <a:pt x="124" y="881"/>
                  </a:lnTo>
                  <a:lnTo>
                    <a:pt x="154" y="784"/>
                  </a:lnTo>
                  <a:lnTo>
                    <a:pt x="206" y="680"/>
                  </a:lnTo>
                  <a:lnTo>
                    <a:pt x="241" y="578"/>
                  </a:lnTo>
                  <a:lnTo>
                    <a:pt x="247" y="500"/>
                  </a:lnTo>
                  <a:lnTo>
                    <a:pt x="241" y="392"/>
                  </a:lnTo>
                  <a:lnTo>
                    <a:pt x="217" y="330"/>
                  </a:lnTo>
                  <a:lnTo>
                    <a:pt x="159" y="252"/>
                  </a:lnTo>
                  <a:lnTo>
                    <a:pt x="76" y="180"/>
                  </a:lnTo>
                  <a:lnTo>
                    <a:pt x="17" y="138"/>
                  </a:lnTo>
                  <a:lnTo>
                    <a:pt x="0" y="11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5" name="Freeform 65"/>
            <p:cNvSpPr>
              <a:spLocks/>
            </p:cNvSpPr>
            <p:nvPr/>
          </p:nvSpPr>
          <p:spPr bwMode="auto">
            <a:xfrm>
              <a:off x="575" y="3535"/>
              <a:ext cx="133" cy="342"/>
            </a:xfrm>
            <a:custGeom>
              <a:avLst/>
              <a:gdLst>
                <a:gd name="T0" fmla="*/ 94 w 401"/>
                <a:gd name="T1" fmla="*/ 8 h 1026"/>
                <a:gd name="T2" fmla="*/ 105 w 401"/>
                <a:gd name="T3" fmla="*/ 0 h 1026"/>
                <a:gd name="T4" fmla="*/ 129 w 401"/>
                <a:gd name="T5" fmla="*/ 0 h 1026"/>
                <a:gd name="T6" fmla="*/ 133 w 401"/>
                <a:gd name="T7" fmla="*/ 10 h 1026"/>
                <a:gd name="T8" fmla="*/ 129 w 401"/>
                <a:gd name="T9" fmla="*/ 38 h 1026"/>
                <a:gd name="T10" fmla="*/ 108 w 401"/>
                <a:gd name="T11" fmla="*/ 72 h 1026"/>
                <a:gd name="T12" fmla="*/ 98 w 401"/>
                <a:gd name="T13" fmla="*/ 110 h 1026"/>
                <a:gd name="T14" fmla="*/ 94 w 401"/>
                <a:gd name="T15" fmla="*/ 156 h 1026"/>
                <a:gd name="T16" fmla="*/ 108 w 401"/>
                <a:gd name="T17" fmla="*/ 209 h 1026"/>
                <a:gd name="T18" fmla="*/ 125 w 401"/>
                <a:gd name="T19" fmla="*/ 261 h 1026"/>
                <a:gd name="T20" fmla="*/ 127 w 401"/>
                <a:gd name="T21" fmla="*/ 282 h 1026"/>
                <a:gd name="T22" fmla="*/ 119 w 401"/>
                <a:gd name="T23" fmla="*/ 288 h 1026"/>
                <a:gd name="T24" fmla="*/ 92 w 401"/>
                <a:gd name="T25" fmla="*/ 288 h 1026"/>
                <a:gd name="T26" fmla="*/ 65 w 401"/>
                <a:gd name="T27" fmla="*/ 297 h 1026"/>
                <a:gd name="T28" fmla="*/ 47 w 401"/>
                <a:gd name="T29" fmla="*/ 319 h 1026"/>
                <a:gd name="T30" fmla="*/ 32 w 401"/>
                <a:gd name="T31" fmla="*/ 340 h 1026"/>
                <a:gd name="T32" fmla="*/ 24 w 401"/>
                <a:gd name="T33" fmla="*/ 342 h 1026"/>
                <a:gd name="T34" fmla="*/ 0 w 401"/>
                <a:gd name="T35" fmla="*/ 330 h 1026"/>
                <a:gd name="T36" fmla="*/ 0 w 401"/>
                <a:gd name="T37" fmla="*/ 321 h 1026"/>
                <a:gd name="T38" fmla="*/ 32 w 401"/>
                <a:gd name="T39" fmla="*/ 297 h 1026"/>
                <a:gd name="T40" fmla="*/ 69 w 401"/>
                <a:gd name="T41" fmla="*/ 282 h 1026"/>
                <a:gd name="T42" fmla="*/ 98 w 401"/>
                <a:gd name="T43" fmla="*/ 273 h 1026"/>
                <a:gd name="T44" fmla="*/ 104 w 401"/>
                <a:gd name="T45" fmla="*/ 269 h 1026"/>
                <a:gd name="T46" fmla="*/ 102 w 401"/>
                <a:gd name="T47" fmla="*/ 254 h 1026"/>
                <a:gd name="T48" fmla="*/ 92 w 401"/>
                <a:gd name="T49" fmla="*/ 216 h 1026"/>
                <a:gd name="T50" fmla="*/ 80 w 401"/>
                <a:gd name="T51" fmla="*/ 173 h 1026"/>
                <a:gd name="T52" fmla="*/ 75 w 401"/>
                <a:gd name="T53" fmla="*/ 151 h 1026"/>
                <a:gd name="T54" fmla="*/ 73 w 401"/>
                <a:gd name="T55" fmla="*/ 125 h 1026"/>
                <a:gd name="T56" fmla="*/ 77 w 401"/>
                <a:gd name="T57" fmla="*/ 96 h 1026"/>
                <a:gd name="T58" fmla="*/ 84 w 401"/>
                <a:gd name="T59" fmla="*/ 48 h 1026"/>
                <a:gd name="T60" fmla="*/ 94 w 401"/>
                <a:gd name="T61" fmla="*/ 8 h 102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01" h="1026">
                  <a:moveTo>
                    <a:pt x="283" y="25"/>
                  </a:moveTo>
                  <a:lnTo>
                    <a:pt x="318" y="0"/>
                  </a:lnTo>
                  <a:lnTo>
                    <a:pt x="390" y="0"/>
                  </a:lnTo>
                  <a:lnTo>
                    <a:pt x="401" y="31"/>
                  </a:lnTo>
                  <a:lnTo>
                    <a:pt x="390" y="113"/>
                  </a:lnTo>
                  <a:lnTo>
                    <a:pt x="325" y="216"/>
                  </a:lnTo>
                  <a:lnTo>
                    <a:pt x="296" y="329"/>
                  </a:lnTo>
                  <a:lnTo>
                    <a:pt x="283" y="469"/>
                  </a:lnTo>
                  <a:lnTo>
                    <a:pt x="325" y="628"/>
                  </a:lnTo>
                  <a:lnTo>
                    <a:pt x="378" y="783"/>
                  </a:lnTo>
                  <a:lnTo>
                    <a:pt x="383" y="845"/>
                  </a:lnTo>
                  <a:lnTo>
                    <a:pt x="360" y="865"/>
                  </a:lnTo>
                  <a:lnTo>
                    <a:pt x="277" y="865"/>
                  </a:lnTo>
                  <a:lnTo>
                    <a:pt x="195" y="892"/>
                  </a:lnTo>
                  <a:lnTo>
                    <a:pt x="142" y="958"/>
                  </a:lnTo>
                  <a:lnTo>
                    <a:pt x="95" y="1020"/>
                  </a:lnTo>
                  <a:lnTo>
                    <a:pt x="71" y="1026"/>
                  </a:lnTo>
                  <a:lnTo>
                    <a:pt x="0" y="989"/>
                  </a:lnTo>
                  <a:lnTo>
                    <a:pt x="0" y="964"/>
                  </a:lnTo>
                  <a:lnTo>
                    <a:pt x="95" y="892"/>
                  </a:lnTo>
                  <a:lnTo>
                    <a:pt x="207" y="845"/>
                  </a:lnTo>
                  <a:lnTo>
                    <a:pt x="296" y="819"/>
                  </a:lnTo>
                  <a:lnTo>
                    <a:pt x="313" y="808"/>
                  </a:lnTo>
                  <a:lnTo>
                    <a:pt x="307" y="763"/>
                  </a:lnTo>
                  <a:lnTo>
                    <a:pt x="277" y="649"/>
                  </a:lnTo>
                  <a:lnTo>
                    <a:pt x="242" y="520"/>
                  </a:lnTo>
                  <a:lnTo>
                    <a:pt x="225" y="453"/>
                  </a:lnTo>
                  <a:lnTo>
                    <a:pt x="219" y="376"/>
                  </a:lnTo>
                  <a:lnTo>
                    <a:pt x="231" y="288"/>
                  </a:lnTo>
                  <a:lnTo>
                    <a:pt x="253" y="144"/>
                  </a:lnTo>
                  <a:lnTo>
                    <a:pt x="283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37" name="Line 66"/>
          <p:cNvSpPr>
            <a:spLocks noChangeShapeType="1"/>
          </p:cNvSpPr>
          <p:nvPr/>
        </p:nvSpPr>
        <p:spPr bwMode="auto">
          <a:xfrm flipH="1">
            <a:off x="6400800" y="3657600"/>
            <a:ext cx="5334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8" name="Text Box 67"/>
          <p:cNvSpPr txBox="1">
            <a:spLocks noChangeArrowheads="1"/>
          </p:cNvSpPr>
          <p:nvPr/>
        </p:nvSpPr>
        <p:spPr bwMode="auto">
          <a:xfrm>
            <a:off x="7051675" y="3424238"/>
            <a:ext cx="1828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</a:rPr>
              <a:t>PID controller</a:t>
            </a:r>
            <a:endParaRPr lang="en-US"/>
          </a:p>
        </p:txBody>
      </p:sp>
      <p:sp>
        <p:nvSpPr>
          <p:cNvPr id="4139" name="Text Box 68"/>
          <p:cNvSpPr txBox="1">
            <a:spLocks noChangeArrowheads="1"/>
          </p:cNvSpPr>
          <p:nvPr/>
        </p:nvSpPr>
        <p:spPr bwMode="auto">
          <a:xfrm>
            <a:off x="685800" y="5334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15: FEEDFORWARD CONTROL</a:t>
            </a:r>
            <a:endParaRPr lang="en-US" sz="32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533400" y="527050"/>
            <a:ext cx="80010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15: LEARNING RESOURCES</a:t>
            </a:r>
            <a:endParaRPr lang="en-US"/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762000" y="1676400"/>
            <a:ext cx="75438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66725" indent="-4667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b="1" u="sng"/>
              <a:t>SITE PC-EDUCATION WEB </a:t>
            </a:r>
          </a:p>
          <a:p>
            <a:r>
              <a:rPr lang="en-US" b="1"/>
              <a:t>	- Instrumentation Notes</a:t>
            </a:r>
          </a:p>
          <a:p>
            <a:r>
              <a:rPr lang="en-US" b="1"/>
              <a:t>	- Interactive Learning Module 	(Chapter 15)</a:t>
            </a:r>
          </a:p>
          <a:p>
            <a:r>
              <a:rPr lang="en-US" b="1"/>
              <a:t>	- Tutorials (Chapter 15)</a:t>
            </a:r>
          </a:p>
          <a:p>
            <a:endParaRPr lang="en-US" b="1"/>
          </a:p>
          <a:p>
            <a:pPr>
              <a:buFontTx/>
              <a:buChar char="•"/>
            </a:pPr>
            <a:r>
              <a:rPr lang="en-US" b="1"/>
              <a:t>The Textbook, naturally, for many more examples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533400" y="527050"/>
            <a:ext cx="8001000" cy="466725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CHAPTER 15: SUGGESTIONS FOR SELF-STUDY</a:t>
            </a:r>
            <a:endParaRPr lang="en-US"/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533400" y="1295400"/>
            <a:ext cx="8077200" cy="520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06413" indent="-5064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1.	Suggest some methods for fine-tuning a feedforward controller.</a:t>
            </a:r>
          </a:p>
          <a:p>
            <a:pPr>
              <a:spcBef>
                <a:spcPct val="50000"/>
              </a:spcBef>
            </a:pPr>
            <a:r>
              <a:rPr lang="en-US" b="1"/>
              <a:t>2.	Program a feedforward controller for one of the processes modelled in Chapters 3-5.</a:t>
            </a:r>
          </a:p>
          <a:p>
            <a:pPr>
              <a:spcBef>
                <a:spcPct val="50000"/>
              </a:spcBef>
            </a:pPr>
            <a:r>
              <a:rPr lang="en-US" b="1"/>
              <a:t>3. 	Explain why the feedforward compensation should not be much slower than the disturbance.  Why doesn’t this guideline apply when no feedback is implemented?</a:t>
            </a:r>
          </a:p>
          <a:p>
            <a:pPr>
              <a:spcBef>
                <a:spcPct val="50000"/>
              </a:spcBef>
            </a:pPr>
            <a:r>
              <a:rPr lang="en-US" b="1"/>
              <a:t>4.	Discuss whether you would recommend more than one feedforward controller on the same process.</a:t>
            </a:r>
          </a:p>
          <a:p>
            <a:pPr>
              <a:spcBef>
                <a:spcPct val="50000"/>
              </a:spcBef>
            </a:pPr>
            <a:r>
              <a:rPr lang="en-US" b="1"/>
              <a:t>5.	Write a memorandum explaining feedforward compensation for a company with non-technical employees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533400" y="527050"/>
            <a:ext cx="8001000" cy="466725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CHAPTER 15: SUGGESTIONS FOR SELF-STUDY</a:t>
            </a:r>
            <a:endParaRPr lang="en-US"/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533400" y="1295400"/>
            <a:ext cx="8077200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06413" indent="-5064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6.	A friend asks whether the general sketch for feedback, textbook Figure 1.4, applies to feedforward.  Answer completely, including any changes to the sketch.</a:t>
            </a:r>
          </a:p>
          <a:p>
            <a:pPr>
              <a:spcBef>
                <a:spcPct val="50000"/>
              </a:spcBef>
            </a:pPr>
            <a:r>
              <a:rPr lang="en-US" b="1"/>
              <a:t>7.	Discuss why the feedforward controller dead time must be positive.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08"/>
          <p:cNvSpPr>
            <a:spLocks noChangeArrowheads="1"/>
          </p:cNvSpPr>
          <p:nvPr/>
        </p:nvSpPr>
        <p:spPr bwMode="auto">
          <a:xfrm>
            <a:off x="4968875" y="1219200"/>
            <a:ext cx="3871913" cy="22098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123" name="Group 4"/>
          <p:cNvGrpSpPr>
            <a:grpSpLocks/>
          </p:cNvGrpSpPr>
          <p:nvPr/>
        </p:nvGrpSpPr>
        <p:grpSpPr bwMode="auto">
          <a:xfrm>
            <a:off x="2873375" y="4676775"/>
            <a:ext cx="939800" cy="942975"/>
            <a:chOff x="1680" y="2544"/>
            <a:chExt cx="672" cy="672"/>
          </a:xfrm>
        </p:grpSpPr>
        <p:sp>
          <p:nvSpPr>
            <p:cNvPr id="5263" name="Oval 5"/>
            <p:cNvSpPr>
              <a:spLocks noChangeArrowheads="1"/>
            </p:cNvSpPr>
            <p:nvPr/>
          </p:nvSpPr>
          <p:spPr bwMode="auto">
            <a:xfrm>
              <a:off x="1680" y="2544"/>
              <a:ext cx="192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64" name="Oval 6"/>
            <p:cNvSpPr>
              <a:spLocks noChangeArrowheads="1"/>
            </p:cNvSpPr>
            <p:nvPr/>
          </p:nvSpPr>
          <p:spPr bwMode="auto">
            <a:xfrm>
              <a:off x="1776" y="2544"/>
              <a:ext cx="192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65" name="Oval 7"/>
            <p:cNvSpPr>
              <a:spLocks noChangeArrowheads="1"/>
            </p:cNvSpPr>
            <p:nvPr/>
          </p:nvSpPr>
          <p:spPr bwMode="auto">
            <a:xfrm>
              <a:off x="1872" y="2544"/>
              <a:ext cx="192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66" name="Oval 8"/>
            <p:cNvSpPr>
              <a:spLocks noChangeArrowheads="1"/>
            </p:cNvSpPr>
            <p:nvPr/>
          </p:nvSpPr>
          <p:spPr bwMode="auto">
            <a:xfrm>
              <a:off x="1968" y="2544"/>
              <a:ext cx="192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67" name="Oval 9"/>
            <p:cNvSpPr>
              <a:spLocks noChangeArrowheads="1"/>
            </p:cNvSpPr>
            <p:nvPr/>
          </p:nvSpPr>
          <p:spPr bwMode="auto">
            <a:xfrm>
              <a:off x="2064" y="2544"/>
              <a:ext cx="192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68" name="Oval 10"/>
            <p:cNvSpPr>
              <a:spLocks noChangeArrowheads="1"/>
            </p:cNvSpPr>
            <p:nvPr/>
          </p:nvSpPr>
          <p:spPr bwMode="auto">
            <a:xfrm>
              <a:off x="2160" y="2544"/>
              <a:ext cx="192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69" name="Line 11"/>
            <p:cNvSpPr>
              <a:spLocks noChangeShapeType="1"/>
            </p:cNvSpPr>
            <p:nvPr/>
          </p:nvSpPr>
          <p:spPr bwMode="auto">
            <a:xfrm>
              <a:off x="2339" y="268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70" name="Line 12"/>
            <p:cNvSpPr>
              <a:spLocks noChangeShapeType="1"/>
            </p:cNvSpPr>
            <p:nvPr/>
          </p:nvSpPr>
          <p:spPr bwMode="auto">
            <a:xfrm>
              <a:off x="1680" y="264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24" name="Line 13"/>
          <p:cNvSpPr>
            <a:spLocks noChangeShapeType="1"/>
          </p:cNvSpPr>
          <p:nvPr/>
        </p:nvSpPr>
        <p:spPr bwMode="auto">
          <a:xfrm>
            <a:off x="2336800" y="3260725"/>
            <a:ext cx="0" cy="2022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Line 14"/>
          <p:cNvSpPr>
            <a:spLocks noChangeShapeType="1"/>
          </p:cNvSpPr>
          <p:nvPr/>
        </p:nvSpPr>
        <p:spPr bwMode="auto">
          <a:xfrm>
            <a:off x="2336800" y="5283200"/>
            <a:ext cx="2079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6" name="Line 15"/>
          <p:cNvSpPr>
            <a:spLocks noChangeShapeType="1"/>
          </p:cNvSpPr>
          <p:nvPr/>
        </p:nvSpPr>
        <p:spPr bwMode="auto">
          <a:xfrm flipV="1">
            <a:off x="4416425" y="3598863"/>
            <a:ext cx="0" cy="1684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7" name="AutoShape 16"/>
          <p:cNvSpPr>
            <a:spLocks noChangeArrowheads="1"/>
          </p:cNvSpPr>
          <p:nvPr/>
        </p:nvSpPr>
        <p:spPr bwMode="auto">
          <a:xfrm rot="5400000">
            <a:off x="4447382" y="3347244"/>
            <a:ext cx="201612" cy="336550"/>
          </a:xfrm>
          <a:prstGeom prst="can">
            <a:avLst>
              <a:gd name="adj" fmla="val 41732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8" name="Line 17"/>
          <p:cNvSpPr>
            <a:spLocks noChangeShapeType="1"/>
          </p:cNvSpPr>
          <p:nvPr/>
        </p:nvSpPr>
        <p:spPr bwMode="auto">
          <a:xfrm flipV="1">
            <a:off x="4416425" y="3194050"/>
            <a:ext cx="0" cy="201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129" name="Group 18"/>
          <p:cNvGrpSpPr>
            <a:grpSpLocks/>
          </p:cNvGrpSpPr>
          <p:nvPr/>
        </p:nvGrpSpPr>
        <p:grpSpPr bwMode="auto">
          <a:xfrm>
            <a:off x="2873375" y="2992438"/>
            <a:ext cx="947738" cy="1279525"/>
            <a:chOff x="2010" y="480"/>
            <a:chExt cx="678" cy="912"/>
          </a:xfrm>
        </p:grpSpPr>
        <p:sp>
          <p:nvSpPr>
            <p:cNvPr id="5260" name="Line 19"/>
            <p:cNvSpPr>
              <a:spLocks noChangeShapeType="1"/>
            </p:cNvSpPr>
            <p:nvPr/>
          </p:nvSpPr>
          <p:spPr bwMode="auto">
            <a:xfrm>
              <a:off x="2352" y="480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61" name="Oval 20"/>
            <p:cNvSpPr>
              <a:spLocks noChangeArrowheads="1"/>
            </p:cNvSpPr>
            <p:nvPr/>
          </p:nvSpPr>
          <p:spPr bwMode="auto">
            <a:xfrm>
              <a:off x="2010" y="1152"/>
              <a:ext cx="336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62" name="Oval 21"/>
            <p:cNvSpPr>
              <a:spLocks noChangeArrowheads="1"/>
            </p:cNvSpPr>
            <p:nvPr/>
          </p:nvSpPr>
          <p:spPr bwMode="auto">
            <a:xfrm>
              <a:off x="2352" y="1152"/>
              <a:ext cx="336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30" name="Freeform 22"/>
          <p:cNvSpPr>
            <a:spLocks/>
          </p:cNvSpPr>
          <p:nvPr/>
        </p:nvSpPr>
        <p:spPr bwMode="auto">
          <a:xfrm>
            <a:off x="2338388" y="3503613"/>
            <a:ext cx="2036762" cy="128587"/>
          </a:xfrm>
          <a:custGeom>
            <a:avLst/>
            <a:gdLst>
              <a:gd name="T0" fmla="*/ 2036762 w 1456"/>
              <a:gd name="T1" fmla="*/ 77717 h 91"/>
              <a:gd name="T2" fmla="*/ 1660465 w 1456"/>
              <a:gd name="T3" fmla="*/ 77717 h 91"/>
              <a:gd name="T4" fmla="*/ 1250594 w 1456"/>
              <a:gd name="T5" fmla="*/ 5652 h 91"/>
              <a:gd name="T6" fmla="*/ 1107909 w 1456"/>
              <a:gd name="T7" fmla="*/ 24022 h 91"/>
              <a:gd name="T8" fmla="*/ 1053353 w 1456"/>
              <a:gd name="T9" fmla="*/ 40978 h 91"/>
              <a:gd name="T10" fmla="*/ 804353 w 1456"/>
              <a:gd name="T11" fmla="*/ 77717 h 91"/>
              <a:gd name="T12" fmla="*/ 339927 w 1456"/>
              <a:gd name="T13" fmla="*/ 40978 h 91"/>
              <a:gd name="T14" fmla="*/ 0 w 1456"/>
              <a:gd name="T15" fmla="*/ 77717 h 9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456" h="91">
                <a:moveTo>
                  <a:pt x="1456" y="55"/>
                </a:moveTo>
                <a:cubicBezTo>
                  <a:pt x="1349" y="0"/>
                  <a:pt x="1299" y="18"/>
                  <a:pt x="1187" y="55"/>
                </a:cubicBezTo>
                <a:cubicBezTo>
                  <a:pt x="880" y="37"/>
                  <a:pt x="1053" y="58"/>
                  <a:pt x="894" y="4"/>
                </a:cubicBezTo>
                <a:cubicBezTo>
                  <a:pt x="860" y="8"/>
                  <a:pt x="826" y="11"/>
                  <a:pt x="792" y="17"/>
                </a:cubicBezTo>
                <a:cubicBezTo>
                  <a:pt x="779" y="19"/>
                  <a:pt x="766" y="27"/>
                  <a:pt x="753" y="29"/>
                </a:cubicBezTo>
                <a:cubicBezTo>
                  <a:pt x="694" y="39"/>
                  <a:pt x="575" y="55"/>
                  <a:pt x="575" y="55"/>
                </a:cubicBezTo>
                <a:cubicBezTo>
                  <a:pt x="467" y="91"/>
                  <a:pt x="348" y="65"/>
                  <a:pt x="243" y="29"/>
                </a:cubicBezTo>
                <a:cubicBezTo>
                  <a:pt x="25" y="57"/>
                  <a:pt x="107" y="55"/>
                  <a:pt x="0" y="5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1" name="AutoShape 23"/>
          <p:cNvSpPr>
            <a:spLocks noChangeArrowheads="1"/>
          </p:cNvSpPr>
          <p:nvPr/>
        </p:nvSpPr>
        <p:spPr bwMode="auto">
          <a:xfrm>
            <a:off x="3208338" y="2924175"/>
            <a:ext cx="268287" cy="336550"/>
          </a:xfrm>
          <a:prstGeom prst="curvedRightArrow">
            <a:avLst>
              <a:gd name="adj1" fmla="val 1487"/>
              <a:gd name="adj2" fmla="val 50178"/>
              <a:gd name="adj3" fmla="val 3333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2" name="Line 24"/>
          <p:cNvSpPr>
            <a:spLocks noChangeShapeType="1"/>
          </p:cNvSpPr>
          <p:nvPr/>
        </p:nvSpPr>
        <p:spPr bwMode="auto">
          <a:xfrm>
            <a:off x="1195388" y="2722563"/>
            <a:ext cx="1543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3" name="Line 25"/>
          <p:cNvSpPr>
            <a:spLocks noChangeShapeType="1"/>
          </p:cNvSpPr>
          <p:nvPr/>
        </p:nvSpPr>
        <p:spPr bwMode="auto">
          <a:xfrm>
            <a:off x="2738438" y="2722563"/>
            <a:ext cx="0" cy="673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4" name="Line 26"/>
          <p:cNvSpPr>
            <a:spLocks noChangeShapeType="1"/>
          </p:cNvSpPr>
          <p:nvPr/>
        </p:nvSpPr>
        <p:spPr bwMode="auto">
          <a:xfrm>
            <a:off x="4684713" y="3530600"/>
            <a:ext cx="25511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5" name="Oval 27"/>
          <p:cNvSpPr>
            <a:spLocks noChangeArrowheads="1"/>
          </p:cNvSpPr>
          <p:nvPr/>
        </p:nvSpPr>
        <p:spPr bwMode="auto">
          <a:xfrm>
            <a:off x="5087938" y="3800475"/>
            <a:ext cx="469900" cy="471488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</a:rPr>
              <a:t>TC</a:t>
            </a:r>
          </a:p>
          <a:p>
            <a:pPr algn="ctr"/>
            <a:r>
              <a:rPr lang="en-US" sz="1600">
                <a:latin typeface="Arial" charset="0"/>
              </a:rPr>
              <a:t>2</a:t>
            </a:r>
          </a:p>
        </p:txBody>
      </p:sp>
      <p:sp>
        <p:nvSpPr>
          <p:cNvPr id="5136" name="Oval 28"/>
          <p:cNvSpPr>
            <a:spLocks noChangeArrowheads="1"/>
          </p:cNvSpPr>
          <p:nvPr/>
        </p:nvSpPr>
        <p:spPr bwMode="auto">
          <a:xfrm>
            <a:off x="1330325" y="2992438"/>
            <a:ext cx="469900" cy="4714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</a:rPr>
              <a:t>T</a:t>
            </a:r>
          </a:p>
          <a:p>
            <a:pPr algn="ctr"/>
            <a:r>
              <a:rPr lang="en-US" sz="1600">
                <a:latin typeface="Arial" charset="0"/>
              </a:rPr>
              <a:t>1</a:t>
            </a:r>
          </a:p>
        </p:txBody>
      </p:sp>
      <p:sp>
        <p:nvSpPr>
          <p:cNvPr id="5137" name="Oval 29"/>
          <p:cNvSpPr>
            <a:spLocks noChangeArrowheads="1"/>
          </p:cNvSpPr>
          <p:nvPr/>
        </p:nvSpPr>
        <p:spPr bwMode="auto">
          <a:xfrm>
            <a:off x="1800225" y="1981200"/>
            <a:ext cx="468313" cy="4714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</a:rPr>
              <a:t>F</a:t>
            </a:r>
          </a:p>
          <a:p>
            <a:pPr algn="ctr"/>
            <a:r>
              <a:rPr lang="en-US" sz="1600">
                <a:latin typeface="Arial" charset="0"/>
              </a:rPr>
              <a:t>1</a:t>
            </a:r>
          </a:p>
        </p:txBody>
      </p:sp>
      <p:grpSp>
        <p:nvGrpSpPr>
          <p:cNvPr id="5138" name="Group 30"/>
          <p:cNvGrpSpPr>
            <a:grpSpLocks/>
          </p:cNvGrpSpPr>
          <p:nvPr/>
        </p:nvGrpSpPr>
        <p:grpSpPr bwMode="auto">
          <a:xfrm rot="5400000">
            <a:off x="3735388" y="5486400"/>
            <a:ext cx="336550" cy="603250"/>
            <a:chOff x="2736" y="1872"/>
            <a:chExt cx="240" cy="432"/>
          </a:xfrm>
        </p:grpSpPr>
        <p:sp>
          <p:nvSpPr>
            <p:cNvPr id="5253" name="Line 31"/>
            <p:cNvSpPr>
              <a:spLocks noChangeShapeType="1"/>
            </p:cNvSpPr>
            <p:nvPr/>
          </p:nvSpPr>
          <p:spPr bwMode="auto">
            <a:xfrm>
              <a:off x="2736" y="201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54" name="Line 32"/>
            <p:cNvSpPr>
              <a:spLocks noChangeShapeType="1"/>
            </p:cNvSpPr>
            <p:nvPr/>
          </p:nvSpPr>
          <p:spPr bwMode="auto">
            <a:xfrm>
              <a:off x="2976" y="201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55" name="Line 33"/>
            <p:cNvSpPr>
              <a:spLocks noChangeShapeType="1"/>
            </p:cNvSpPr>
            <p:nvPr/>
          </p:nvSpPr>
          <p:spPr bwMode="auto">
            <a:xfrm flipH="1">
              <a:off x="2736" y="2016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56" name="Line 34"/>
            <p:cNvSpPr>
              <a:spLocks noChangeShapeType="1"/>
            </p:cNvSpPr>
            <p:nvPr/>
          </p:nvSpPr>
          <p:spPr bwMode="auto">
            <a:xfrm>
              <a:off x="2736" y="2016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57" name="Line 35"/>
            <p:cNvSpPr>
              <a:spLocks noChangeShapeType="1"/>
            </p:cNvSpPr>
            <p:nvPr/>
          </p:nvSpPr>
          <p:spPr bwMode="auto">
            <a:xfrm flipV="1">
              <a:off x="2853" y="1932"/>
              <a:ext cx="0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58" name="Line 36"/>
            <p:cNvSpPr>
              <a:spLocks noChangeShapeType="1"/>
            </p:cNvSpPr>
            <p:nvPr/>
          </p:nvSpPr>
          <p:spPr bwMode="auto">
            <a:xfrm>
              <a:off x="2781" y="1929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59" name="AutoShape 37"/>
            <p:cNvSpPr>
              <a:spLocks noChangeArrowheads="1"/>
            </p:cNvSpPr>
            <p:nvPr/>
          </p:nvSpPr>
          <p:spPr bwMode="auto">
            <a:xfrm>
              <a:off x="2772" y="1872"/>
              <a:ext cx="159" cy="132"/>
            </a:xfrm>
            <a:custGeom>
              <a:avLst/>
              <a:gdLst>
                <a:gd name="T0" fmla="*/ 80 w 21600"/>
                <a:gd name="T1" fmla="*/ 0 h 21600"/>
                <a:gd name="T2" fmla="*/ 2 w 21600"/>
                <a:gd name="T3" fmla="*/ 52 h 21600"/>
                <a:gd name="T4" fmla="*/ 80 w 21600"/>
                <a:gd name="T5" fmla="*/ 0 h 21600"/>
                <a:gd name="T6" fmla="*/ 157 w 21600"/>
                <a:gd name="T7" fmla="*/ 52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1145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28" y="8590"/>
                  </a:moveTo>
                  <a:cubicBezTo>
                    <a:pt x="1274" y="3585"/>
                    <a:pt x="5686" y="-1"/>
                    <a:pt x="10800" y="0"/>
                  </a:cubicBezTo>
                  <a:cubicBezTo>
                    <a:pt x="15913" y="0"/>
                    <a:pt x="20325" y="3585"/>
                    <a:pt x="21371" y="8590"/>
                  </a:cubicBezTo>
                  <a:cubicBezTo>
                    <a:pt x="20325" y="3585"/>
                    <a:pt x="15913" y="-1"/>
                    <a:pt x="10799" y="0"/>
                  </a:cubicBezTo>
                  <a:cubicBezTo>
                    <a:pt x="5686" y="0"/>
                    <a:pt x="1274" y="3585"/>
                    <a:pt x="228" y="859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39" name="Line 38"/>
          <p:cNvSpPr>
            <a:spLocks noChangeShapeType="1"/>
          </p:cNvSpPr>
          <p:nvPr/>
        </p:nvSpPr>
        <p:spPr bwMode="auto">
          <a:xfrm>
            <a:off x="3781425" y="5953125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0" name="Line 39"/>
          <p:cNvSpPr>
            <a:spLocks noChangeShapeType="1"/>
          </p:cNvSpPr>
          <p:nvPr/>
        </p:nvSpPr>
        <p:spPr bwMode="auto">
          <a:xfrm>
            <a:off x="3781425" y="6472238"/>
            <a:ext cx="18748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1" name="Oval 40"/>
          <p:cNvSpPr>
            <a:spLocks noChangeArrowheads="1"/>
          </p:cNvSpPr>
          <p:nvPr/>
        </p:nvSpPr>
        <p:spPr bwMode="auto">
          <a:xfrm>
            <a:off x="5021263" y="5551488"/>
            <a:ext cx="469900" cy="4714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</a:rPr>
              <a:t>F</a:t>
            </a:r>
          </a:p>
          <a:p>
            <a:pPr algn="ctr"/>
            <a:r>
              <a:rPr lang="en-US" sz="1600">
                <a:latin typeface="Arial" charset="0"/>
              </a:rPr>
              <a:t>2</a:t>
            </a:r>
          </a:p>
        </p:txBody>
      </p:sp>
      <p:sp>
        <p:nvSpPr>
          <p:cNvPr id="5142" name="Line 41"/>
          <p:cNvSpPr>
            <a:spLocks noChangeShapeType="1"/>
          </p:cNvSpPr>
          <p:nvPr/>
        </p:nvSpPr>
        <p:spPr bwMode="auto">
          <a:xfrm flipV="1">
            <a:off x="5316538" y="3516313"/>
            <a:ext cx="0" cy="268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3" name="Line 42"/>
          <p:cNvSpPr>
            <a:spLocks noChangeShapeType="1"/>
          </p:cNvSpPr>
          <p:nvPr/>
        </p:nvSpPr>
        <p:spPr bwMode="auto">
          <a:xfrm>
            <a:off x="5227638" y="6024563"/>
            <a:ext cx="0" cy="466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4" name="Line 43"/>
          <p:cNvSpPr>
            <a:spLocks noChangeShapeType="1"/>
          </p:cNvSpPr>
          <p:nvPr/>
        </p:nvSpPr>
        <p:spPr bwMode="auto">
          <a:xfrm flipV="1">
            <a:off x="1550988" y="2709863"/>
            <a:ext cx="0" cy="285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5" name="Line 44"/>
          <p:cNvSpPr>
            <a:spLocks noChangeShapeType="1"/>
          </p:cNvSpPr>
          <p:nvPr/>
        </p:nvSpPr>
        <p:spPr bwMode="auto">
          <a:xfrm>
            <a:off x="2014538" y="2459038"/>
            <a:ext cx="0" cy="268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6" name="Line 45"/>
          <p:cNvSpPr>
            <a:spLocks noChangeShapeType="1"/>
          </p:cNvSpPr>
          <p:nvPr/>
        </p:nvSpPr>
        <p:spPr bwMode="auto">
          <a:xfrm flipH="1">
            <a:off x="1693863" y="5559425"/>
            <a:ext cx="1177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7" name="Oval 46"/>
          <p:cNvSpPr>
            <a:spLocks noChangeArrowheads="1"/>
          </p:cNvSpPr>
          <p:nvPr/>
        </p:nvSpPr>
        <p:spPr bwMode="auto">
          <a:xfrm>
            <a:off x="1982788" y="5821363"/>
            <a:ext cx="469900" cy="4714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</a:rPr>
              <a:t>T</a:t>
            </a:r>
          </a:p>
          <a:p>
            <a:pPr algn="ctr"/>
            <a:r>
              <a:rPr lang="en-US" sz="1600">
                <a:latin typeface="Arial" charset="0"/>
              </a:rPr>
              <a:t>3</a:t>
            </a:r>
          </a:p>
        </p:txBody>
      </p:sp>
      <p:sp>
        <p:nvSpPr>
          <p:cNvPr id="5148" name="Oval 48"/>
          <p:cNvSpPr>
            <a:spLocks noChangeArrowheads="1"/>
          </p:cNvSpPr>
          <p:nvPr/>
        </p:nvSpPr>
        <p:spPr bwMode="auto">
          <a:xfrm>
            <a:off x="3946525" y="3395663"/>
            <a:ext cx="201613" cy="203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9" name="Line 49"/>
          <p:cNvSpPr>
            <a:spLocks noChangeShapeType="1"/>
          </p:cNvSpPr>
          <p:nvPr/>
        </p:nvSpPr>
        <p:spPr bwMode="auto">
          <a:xfrm flipV="1">
            <a:off x="4049713" y="2333625"/>
            <a:ext cx="0" cy="1057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50" name="Oval 50"/>
          <p:cNvSpPr>
            <a:spLocks noChangeArrowheads="1"/>
          </p:cNvSpPr>
          <p:nvPr/>
        </p:nvSpPr>
        <p:spPr bwMode="auto">
          <a:xfrm>
            <a:off x="4283075" y="2251075"/>
            <a:ext cx="469900" cy="4714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</a:rPr>
              <a:t>L</a:t>
            </a:r>
          </a:p>
          <a:p>
            <a:pPr algn="ctr"/>
            <a:r>
              <a:rPr lang="en-US" sz="1600">
                <a:latin typeface="Arial" charset="0"/>
              </a:rPr>
              <a:t>1</a:t>
            </a:r>
          </a:p>
        </p:txBody>
      </p:sp>
      <p:sp>
        <p:nvSpPr>
          <p:cNvPr id="5151" name="Line 51"/>
          <p:cNvSpPr>
            <a:spLocks noChangeShapeType="1"/>
          </p:cNvSpPr>
          <p:nvPr/>
        </p:nvSpPr>
        <p:spPr bwMode="auto">
          <a:xfrm flipH="1">
            <a:off x="4049713" y="2476500"/>
            <a:ext cx="231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52" name="Line 52"/>
          <p:cNvSpPr>
            <a:spLocks noChangeShapeType="1"/>
          </p:cNvSpPr>
          <p:nvPr/>
        </p:nvSpPr>
        <p:spPr bwMode="auto">
          <a:xfrm>
            <a:off x="5289550" y="4271963"/>
            <a:ext cx="0" cy="9429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53" name="Line 53"/>
          <p:cNvSpPr>
            <a:spLocks noChangeShapeType="1"/>
          </p:cNvSpPr>
          <p:nvPr/>
        </p:nvSpPr>
        <p:spPr bwMode="auto">
          <a:xfrm flipH="1">
            <a:off x="4684713" y="5214938"/>
            <a:ext cx="60483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54" name="Line 54"/>
          <p:cNvSpPr>
            <a:spLocks noChangeShapeType="1"/>
          </p:cNvSpPr>
          <p:nvPr/>
        </p:nvSpPr>
        <p:spPr bwMode="auto">
          <a:xfrm>
            <a:off x="4214813" y="5786438"/>
            <a:ext cx="48101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55" name="Line 55"/>
          <p:cNvSpPr>
            <a:spLocks noChangeShapeType="1"/>
          </p:cNvSpPr>
          <p:nvPr/>
        </p:nvSpPr>
        <p:spPr bwMode="auto">
          <a:xfrm flipV="1">
            <a:off x="4695825" y="5230813"/>
            <a:ext cx="0" cy="5746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56" name="Text Box 56"/>
          <p:cNvSpPr txBox="1">
            <a:spLocks noChangeArrowheads="1"/>
          </p:cNvSpPr>
          <p:nvPr/>
        </p:nvSpPr>
        <p:spPr bwMode="auto">
          <a:xfrm>
            <a:off x="523875" y="2520950"/>
            <a:ext cx="590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b="1"/>
              <a:t>feed</a:t>
            </a:r>
            <a:endParaRPr lang="en-US"/>
          </a:p>
        </p:txBody>
      </p:sp>
      <p:sp>
        <p:nvSpPr>
          <p:cNvPr id="5157" name="Text Box 57"/>
          <p:cNvSpPr txBox="1">
            <a:spLocks noChangeArrowheads="1"/>
          </p:cNvSpPr>
          <p:nvPr/>
        </p:nvSpPr>
        <p:spPr bwMode="auto">
          <a:xfrm>
            <a:off x="5892800" y="6292850"/>
            <a:ext cx="1638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b="1"/>
              <a:t>heating stream</a:t>
            </a:r>
            <a:endParaRPr lang="en-US"/>
          </a:p>
        </p:txBody>
      </p:sp>
      <p:sp>
        <p:nvSpPr>
          <p:cNvPr id="5158" name="AutoShape 58"/>
          <p:cNvSpPr>
            <a:spLocks noChangeArrowheads="1"/>
          </p:cNvSpPr>
          <p:nvPr/>
        </p:nvSpPr>
        <p:spPr bwMode="auto">
          <a:xfrm>
            <a:off x="457200" y="3463925"/>
            <a:ext cx="1611313" cy="1684338"/>
          </a:xfrm>
          <a:prstGeom prst="wedgeRoundRectCallout">
            <a:avLst>
              <a:gd name="adj1" fmla="val -15796"/>
              <a:gd name="adj2" fmla="val 77917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b="1"/>
              <a:t>Disturbance = </a:t>
            </a:r>
          </a:p>
          <a:p>
            <a:pPr algn="ctr"/>
            <a:r>
              <a:rPr lang="en-US" sz="1600" b="1"/>
              <a:t>feed temperature</a:t>
            </a:r>
          </a:p>
          <a:p>
            <a:pPr algn="ctr"/>
            <a:endParaRPr lang="en-US" sz="1600" b="1"/>
          </a:p>
          <a:p>
            <a:pPr algn="ctr"/>
            <a:r>
              <a:rPr lang="en-US" sz="1600" b="1">
                <a:solidFill>
                  <a:srgbClr val="FF0000"/>
                </a:solidFill>
              </a:rPr>
              <a:t>Control</a:t>
            </a:r>
          </a:p>
          <a:p>
            <a:pPr algn="ctr"/>
            <a:r>
              <a:rPr lang="en-US" sz="1600" b="1">
                <a:solidFill>
                  <a:srgbClr val="FF0000"/>
                </a:solidFill>
              </a:rPr>
              <a:t>performance</a:t>
            </a:r>
          </a:p>
          <a:p>
            <a:pPr algn="ctr"/>
            <a:r>
              <a:rPr lang="en-US" sz="1600" b="1">
                <a:solidFill>
                  <a:srgbClr val="FF0000"/>
                </a:solidFill>
              </a:rPr>
              <a:t>not acceptable!</a:t>
            </a:r>
          </a:p>
        </p:txBody>
      </p:sp>
      <p:grpSp>
        <p:nvGrpSpPr>
          <p:cNvPr id="5159" name="Group 63"/>
          <p:cNvGrpSpPr>
            <a:grpSpLocks/>
          </p:cNvGrpSpPr>
          <p:nvPr/>
        </p:nvGrpSpPr>
        <p:grpSpPr bwMode="auto">
          <a:xfrm flipV="1">
            <a:off x="533400" y="3048000"/>
            <a:ext cx="671513" cy="269875"/>
            <a:chOff x="4473" y="3285"/>
            <a:chExt cx="423" cy="170"/>
          </a:xfrm>
        </p:grpSpPr>
        <p:sp>
          <p:nvSpPr>
            <p:cNvPr id="5250" name="Line 64"/>
            <p:cNvSpPr>
              <a:spLocks noChangeShapeType="1"/>
            </p:cNvSpPr>
            <p:nvPr/>
          </p:nvSpPr>
          <p:spPr bwMode="auto">
            <a:xfrm>
              <a:off x="4473" y="3455"/>
              <a:ext cx="21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51" name="Line 65"/>
            <p:cNvSpPr>
              <a:spLocks noChangeShapeType="1"/>
            </p:cNvSpPr>
            <p:nvPr/>
          </p:nvSpPr>
          <p:spPr bwMode="auto">
            <a:xfrm flipV="1">
              <a:off x="4685" y="3285"/>
              <a:ext cx="0" cy="17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52" name="Line 66"/>
            <p:cNvSpPr>
              <a:spLocks noChangeShapeType="1"/>
            </p:cNvSpPr>
            <p:nvPr/>
          </p:nvSpPr>
          <p:spPr bwMode="auto">
            <a:xfrm>
              <a:off x="4685" y="3285"/>
              <a:ext cx="21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160" name="Group 67"/>
          <p:cNvGrpSpPr>
            <a:grpSpLocks/>
          </p:cNvGrpSpPr>
          <p:nvPr/>
        </p:nvGrpSpPr>
        <p:grpSpPr bwMode="auto">
          <a:xfrm>
            <a:off x="650875" y="5549900"/>
            <a:ext cx="617538" cy="1085850"/>
            <a:chOff x="528" y="3103"/>
            <a:chExt cx="442" cy="774"/>
          </a:xfrm>
        </p:grpSpPr>
        <p:sp>
          <p:nvSpPr>
            <p:cNvPr id="5244" name="Freeform 68"/>
            <p:cNvSpPr>
              <a:spLocks/>
            </p:cNvSpPr>
            <p:nvPr/>
          </p:nvSpPr>
          <p:spPr bwMode="auto">
            <a:xfrm>
              <a:off x="558" y="3134"/>
              <a:ext cx="151" cy="179"/>
            </a:xfrm>
            <a:custGeom>
              <a:avLst/>
              <a:gdLst>
                <a:gd name="T0" fmla="*/ 100 w 453"/>
                <a:gd name="T1" fmla="*/ 45 h 538"/>
                <a:gd name="T2" fmla="*/ 88 w 453"/>
                <a:gd name="T3" fmla="*/ 26 h 538"/>
                <a:gd name="T4" fmla="*/ 67 w 453"/>
                <a:gd name="T5" fmla="*/ 14 h 538"/>
                <a:gd name="T6" fmla="*/ 45 w 453"/>
                <a:gd name="T7" fmla="*/ 12 h 538"/>
                <a:gd name="T8" fmla="*/ 23 w 453"/>
                <a:gd name="T9" fmla="*/ 19 h 538"/>
                <a:gd name="T10" fmla="*/ 7 w 453"/>
                <a:gd name="T11" fmla="*/ 38 h 538"/>
                <a:gd name="T12" fmla="*/ 0 w 453"/>
                <a:gd name="T13" fmla="*/ 71 h 538"/>
                <a:gd name="T14" fmla="*/ 6 w 453"/>
                <a:gd name="T15" fmla="*/ 110 h 538"/>
                <a:gd name="T16" fmla="*/ 19 w 453"/>
                <a:gd name="T17" fmla="*/ 144 h 538"/>
                <a:gd name="T18" fmla="*/ 37 w 453"/>
                <a:gd name="T19" fmla="*/ 163 h 538"/>
                <a:gd name="T20" fmla="*/ 61 w 453"/>
                <a:gd name="T21" fmla="*/ 176 h 538"/>
                <a:gd name="T22" fmla="*/ 82 w 453"/>
                <a:gd name="T23" fmla="*/ 179 h 538"/>
                <a:gd name="T24" fmla="*/ 110 w 453"/>
                <a:gd name="T25" fmla="*/ 170 h 538"/>
                <a:gd name="T26" fmla="*/ 119 w 453"/>
                <a:gd name="T27" fmla="*/ 155 h 538"/>
                <a:gd name="T28" fmla="*/ 125 w 453"/>
                <a:gd name="T29" fmla="*/ 127 h 538"/>
                <a:gd name="T30" fmla="*/ 124 w 453"/>
                <a:gd name="T31" fmla="*/ 91 h 538"/>
                <a:gd name="T32" fmla="*/ 114 w 453"/>
                <a:gd name="T33" fmla="*/ 59 h 538"/>
                <a:gd name="T34" fmla="*/ 151 w 453"/>
                <a:gd name="T35" fmla="*/ 16 h 538"/>
                <a:gd name="T36" fmla="*/ 151 w 453"/>
                <a:gd name="T37" fmla="*/ 7 h 538"/>
                <a:gd name="T38" fmla="*/ 143 w 453"/>
                <a:gd name="T39" fmla="*/ 0 h 538"/>
                <a:gd name="T40" fmla="*/ 135 w 453"/>
                <a:gd name="T41" fmla="*/ 3 h 538"/>
                <a:gd name="T42" fmla="*/ 100 w 453"/>
                <a:gd name="T43" fmla="*/ 45 h 53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53" h="538">
                  <a:moveTo>
                    <a:pt x="299" y="135"/>
                  </a:moveTo>
                  <a:lnTo>
                    <a:pt x="265" y="78"/>
                  </a:lnTo>
                  <a:lnTo>
                    <a:pt x="200" y="42"/>
                  </a:lnTo>
                  <a:lnTo>
                    <a:pt x="135" y="36"/>
                  </a:lnTo>
                  <a:lnTo>
                    <a:pt x="70" y="57"/>
                  </a:lnTo>
                  <a:lnTo>
                    <a:pt x="22" y="114"/>
                  </a:lnTo>
                  <a:lnTo>
                    <a:pt x="0" y="212"/>
                  </a:lnTo>
                  <a:lnTo>
                    <a:pt x="17" y="331"/>
                  </a:lnTo>
                  <a:lnTo>
                    <a:pt x="58" y="434"/>
                  </a:lnTo>
                  <a:lnTo>
                    <a:pt x="111" y="491"/>
                  </a:lnTo>
                  <a:lnTo>
                    <a:pt x="182" y="528"/>
                  </a:lnTo>
                  <a:lnTo>
                    <a:pt x="247" y="538"/>
                  </a:lnTo>
                  <a:lnTo>
                    <a:pt x="329" y="511"/>
                  </a:lnTo>
                  <a:lnTo>
                    <a:pt x="358" y="466"/>
                  </a:lnTo>
                  <a:lnTo>
                    <a:pt x="376" y="383"/>
                  </a:lnTo>
                  <a:lnTo>
                    <a:pt x="371" y="274"/>
                  </a:lnTo>
                  <a:lnTo>
                    <a:pt x="341" y="176"/>
                  </a:lnTo>
                  <a:lnTo>
                    <a:pt x="453" y="47"/>
                  </a:lnTo>
                  <a:lnTo>
                    <a:pt x="453" y="21"/>
                  </a:lnTo>
                  <a:lnTo>
                    <a:pt x="429" y="0"/>
                  </a:lnTo>
                  <a:lnTo>
                    <a:pt x="406" y="10"/>
                  </a:lnTo>
                  <a:lnTo>
                    <a:pt x="299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45" name="Freeform 69"/>
            <p:cNvSpPr>
              <a:spLocks/>
            </p:cNvSpPr>
            <p:nvPr/>
          </p:nvSpPr>
          <p:spPr bwMode="auto">
            <a:xfrm rot="1793546">
              <a:off x="771" y="3103"/>
              <a:ext cx="199" cy="309"/>
            </a:xfrm>
            <a:custGeom>
              <a:avLst/>
              <a:gdLst>
                <a:gd name="T0" fmla="*/ 20 w 595"/>
                <a:gd name="T1" fmla="*/ 309 h 928"/>
                <a:gd name="T2" fmla="*/ 4 w 595"/>
                <a:gd name="T3" fmla="*/ 305 h 928"/>
                <a:gd name="T4" fmla="*/ 0 w 595"/>
                <a:gd name="T5" fmla="*/ 286 h 928"/>
                <a:gd name="T6" fmla="*/ 25 w 595"/>
                <a:gd name="T7" fmla="*/ 250 h 928"/>
                <a:gd name="T8" fmla="*/ 61 w 595"/>
                <a:gd name="T9" fmla="*/ 192 h 928"/>
                <a:gd name="T10" fmla="*/ 91 w 595"/>
                <a:gd name="T11" fmla="*/ 146 h 928"/>
                <a:gd name="T12" fmla="*/ 114 w 595"/>
                <a:gd name="T13" fmla="*/ 89 h 928"/>
                <a:gd name="T14" fmla="*/ 146 w 595"/>
                <a:gd name="T15" fmla="*/ 55 h 928"/>
                <a:gd name="T16" fmla="*/ 179 w 595"/>
                <a:gd name="T17" fmla="*/ 5 h 928"/>
                <a:gd name="T18" fmla="*/ 185 w 595"/>
                <a:gd name="T19" fmla="*/ 0 h 928"/>
                <a:gd name="T20" fmla="*/ 197 w 595"/>
                <a:gd name="T21" fmla="*/ 1 h 928"/>
                <a:gd name="T22" fmla="*/ 199 w 595"/>
                <a:gd name="T23" fmla="*/ 10 h 928"/>
                <a:gd name="T24" fmla="*/ 158 w 595"/>
                <a:gd name="T25" fmla="*/ 55 h 928"/>
                <a:gd name="T26" fmla="*/ 156 w 595"/>
                <a:gd name="T27" fmla="*/ 74 h 928"/>
                <a:gd name="T28" fmla="*/ 168 w 595"/>
                <a:gd name="T29" fmla="*/ 93 h 928"/>
                <a:gd name="T30" fmla="*/ 168 w 595"/>
                <a:gd name="T31" fmla="*/ 110 h 928"/>
                <a:gd name="T32" fmla="*/ 156 w 595"/>
                <a:gd name="T33" fmla="*/ 120 h 928"/>
                <a:gd name="T34" fmla="*/ 126 w 595"/>
                <a:gd name="T35" fmla="*/ 134 h 928"/>
                <a:gd name="T36" fmla="*/ 112 w 595"/>
                <a:gd name="T37" fmla="*/ 137 h 928"/>
                <a:gd name="T38" fmla="*/ 106 w 595"/>
                <a:gd name="T39" fmla="*/ 147 h 928"/>
                <a:gd name="T40" fmla="*/ 91 w 595"/>
                <a:gd name="T41" fmla="*/ 188 h 928"/>
                <a:gd name="T42" fmla="*/ 75 w 595"/>
                <a:gd name="T43" fmla="*/ 226 h 928"/>
                <a:gd name="T44" fmla="*/ 55 w 595"/>
                <a:gd name="T45" fmla="*/ 271 h 928"/>
                <a:gd name="T46" fmla="*/ 30 w 595"/>
                <a:gd name="T47" fmla="*/ 309 h 928"/>
                <a:gd name="T48" fmla="*/ 20 w 595"/>
                <a:gd name="T49" fmla="*/ 309 h 92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95" h="928">
                  <a:moveTo>
                    <a:pt x="59" y="928"/>
                  </a:moveTo>
                  <a:lnTo>
                    <a:pt x="11" y="917"/>
                  </a:lnTo>
                  <a:lnTo>
                    <a:pt x="0" y="860"/>
                  </a:lnTo>
                  <a:lnTo>
                    <a:pt x="76" y="752"/>
                  </a:lnTo>
                  <a:lnTo>
                    <a:pt x="183" y="577"/>
                  </a:lnTo>
                  <a:lnTo>
                    <a:pt x="271" y="437"/>
                  </a:lnTo>
                  <a:lnTo>
                    <a:pt x="341" y="268"/>
                  </a:lnTo>
                  <a:lnTo>
                    <a:pt x="436" y="164"/>
                  </a:lnTo>
                  <a:lnTo>
                    <a:pt x="536" y="15"/>
                  </a:lnTo>
                  <a:lnTo>
                    <a:pt x="554" y="0"/>
                  </a:lnTo>
                  <a:lnTo>
                    <a:pt x="589" y="4"/>
                  </a:lnTo>
                  <a:lnTo>
                    <a:pt x="595" y="31"/>
                  </a:lnTo>
                  <a:lnTo>
                    <a:pt x="471" y="164"/>
                  </a:lnTo>
                  <a:lnTo>
                    <a:pt x="465" y="221"/>
                  </a:lnTo>
                  <a:lnTo>
                    <a:pt x="501" y="278"/>
                  </a:lnTo>
                  <a:lnTo>
                    <a:pt x="501" y="329"/>
                  </a:lnTo>
                  <a:lnTo>
                    <a:pt x="465" y="361"/>
                  </a:lnTo>
                  <a:lnTo>
                    <a:pt x="377" y="401"/>
                  </a:lnTo>
                  <a:lnTo>
                    <a:pt x="336" y="412"/>
                  </a:lnTo>
                  <a:lnTo>
                    <a:pt x="317" y="442"/>
                  </a:lnTo>
                  <a:lnTo>
                    <a:pt x="271" y="566"/>
                  </a:lnTo>
                  <a:lnTo>
                    <a:pt x="224" y="680"/>
                  </a:lnTo>
                  <a:lnTo>
                    <a:pt x="165" y="814"/>
                  </a:lnTo>
                  <a:lnTo>
                    <a:pt x="89" y="928"/>
                  </a:lnTo>
                  <a:lnTo>
                    <a:pt x="59" y="9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46" name="Freeform 70"/>
            <p:cNvSpPr>
              <a:spLocks/>
            </p:cNvSpPr>
            <p:nvPr/>
          </p:nvSpPr>
          <p:spPr bwMode="auto">
            <a:xfrm>
              <a:off x="528" y="3340"/>
              <a:ext cx="117" cy="279"/>
            </a:xfrm>
            <a:custGeom>
              <a:avLst/>
              <a:gdLst>
                <a:gd name="T0" fmla="*/ 53 w 350"/>
                <a:gd name="T1" fmla="*/ 22 h 836"/>
                <a:gd name="T2" fmla="*/ 75 w 350"/>
                <a:gd name="T3" fmla="*/ 5 h 836"/>
                <a:gd name="T4" fmla="*/ 99 w 350"/>
                <a:gd name="T5" fmla="*/ 0 h 836"/>
                <a:gd name="T6" fmla="*/ 115 w 350"/>
                <a:gd name="T7" fmla="*/ 5 h 836"/>
                <a:gd name="T8" fmla="*/ 117 w 350"/>
                <a:gd name="T9" fmla="*/ 16 h 836"/>
                <a:gd name="T10" fmla="*/ 103 w 350"/>
                <a:gd name="T11" fmla="*/ 38 h 836"/>
                <a:gd name="T12" fmla="*/ 85 w 350"/>
                <a:gd name="T13" fmla="*/ 38 h 836"/>
                <a:gd name="T14" fmla="*/ 67 w 350"/>
                <a:gd name="T15" fmla="*/ 48 h 836"/>
                <a:gd name="T16" fmla="*/ 43 w 350"/>
                <a:gd name="T17" fmla="*/ 77 h 836"/>
                <a:gd name="T18" fmla="*/ 27 w 350"/>
                <a:gd name="T19" fmla="*/ 110 h 836"/>
                <a:gd name="T20" fmla="*/ 27 w 350"/>
                <a:gd name="T21" fmla="*/ 124 h 836"/>
                <a:gd name="T22" fmla="*/ 37 w 350"/>
                <a:gd name="T23" fmla="*/ 140 h 836"/>
                <a:gd name="T24" fmla="*/ 64 w 350"/>
                <a:gd name="T25" fmla="*/ 154 h 836"/>
                <a:gd name="T26" fmla="*/ 87 w 350"/>
                <a:gd name="T27" fmla="*/ 166 h 836"/>
                <a:gd name="T28" fmla="*/ 113 w 350"/>
                <a:gd name="T29" fmla="*/ 188 h 836"/>
                <a:gd name="T30" fmla="*/ 115 w 350"/>
                <a:gd name="T31" fmla="*/ 207 h 836"/>
                <a:gd name="T32" fmla="*/ 91 w 350"/>
                <a:gd name="T33" fmla="*/ 219 h 836"/>
                <a:gd name="T34" fmla="*/ 74 w 350"/>
                <a:gd name="T35" fmla="*/ 233 h 836"/>
                <a:gd name="T36" fmla="*/ 67 w 350"/>
                <a:gd name="T37" fmla="*/ 245 h 836"/>
                <a:gd name="T38" fmla="*/ 72 w 350"/>
                <a:gd name="T39" fmla="*/ 257 h 836"/>
                <a:gd name="T40" fmla="*/ 64 w 350"/>
                <a:gd name="T41" fmla="*/ 274 h 836"/>
                <a:gd name="T42" fmla="*/ 51 w 350"/>
                <a:gd name="T43" fmla="*/ 279 h 836"/>
                <a:gd name="T44" fmla="*/ 45 w 350"/>
                <a:gd name="T45" fmla="*/ 276 h 836"/>
                <a:gd name="T46" fmla="*/ 47 w 350"/>
                <a:gd name="T47" fmla="*/ 246 h 836"/>
                <a:gd name="T48" fmla="*/ 59 w 350"/>
                <a:gd name="T49" fmla="*/ 226 h 836"/>
                <a:gd name="T50" fmla="*/ 82 w 350"/>
                <a:gd name="T51" fmla="*/ 209 h 836"/>
                <a:gd name="T52" fmla="*/ 93 w 350"/>
                <a:gd name="T53" fmla="*/ 203 h 836"/>
                <a:gd name="T54" fmla="*/ 83 w 350"/>
                <a:gd name="T55" fmla="*/ 178 h 836"/>
                <a:gd name="T56" fmla="*/ 66 w 350"/>
                <a:gd name="T57" fmla="*/ 167 h 836"/>
                <a:gd name="T58" fmla="*/ 34 w 350"/>
                <a:gd name="T59" fmla="*/ 157 h 836"/>
                <a:gd name="T60" fmla="*/ 12 w 350"/>
                <a:gd name="T61" fmla="*/ 141 h 836"/>
                <a:gd name="T62" fmla="*/ 0 w 350"/>
                <a:gd name="T63" fmla="*/ 117 h 836"/>
                <a:gd name="T64" fmla="*/ 8 w 350"/>
                <a:gd name="T65" fmla="*/ 95 h 836"/>
                <a:gd name="T66" fmla="*/ 30 w 350"/>
                <a:gd name="T67" fmla="*/ 60 h 836"/>
                <a:gd name="T68" fmla="*/ 47 w 350"/>
                <a:gd name="T69" fmla="*/ 33 h 836"/>
                <a:gd name="T70" fmla="*/ 53 w 350"/>
                <a:gd name="T71" fmla="*/ 22 h 8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50" h="836">
                  <a:moveTo>
                    <a:pt x="160" y="66"/>
                  </a:moveTo>
                  <a:lnTo>
                    <a:pt x="225" y="15"/>
                  </a:lnTo>
                  <a:lnTo>
                    <a:pt x="296" y="0"/>
                  </a:lnTo>
                  <a:lnTo>
                    <a:pt x="344" y="15"/>
                  </a:lnTo>
                  <a:lnTo>
                    <a:pt x="350" y="47"/>
                  </a:lnTo>
                  <a:lnTo>
                    <a:pt x="309" y="113"/>
                  </a:lnTo>
                  <a:lnTo>
                    <a:pt x="255" y="113"/>
                  </a:lnTo>
                  <a:lnTo>
                    <a:pt x="201" y="144"/>
                  </a:lnTo>
                  <a:lnTo>
                    <a:pt x="130" y="232"/>
                  </a:lnTo>
                  <a:lnTo>
                    <a:pt x="82" y="331"/>
                  </a:lnTo>
                  <a:lnTo>
                    <a:pt x="82" y="371"/>
                  </a:lnTo>
                  <a:lnTo>
                    <a:pt x="112" y="418"/>
                  </a:lnTo>
                  <a:lnTo>
                    <a:pt x="190" y="460"/>
                  </a:lnTo>
                  <a:lnTo>
                    <a:pt x="261" y="496"/>
                  </a:lnTo>
                  <a:lnTo>
                    <a:pt x="339" y="562"/>
                  </a:lnTo>
                  <a:lnTo>
                    <a:pt x="344" y="619"/>
                  </a:lnTo>
                  <a:lnTo>
                    <a:pt x="272" y="656"/>
                  </a:lnTo>
                  <a:lnTo>
                    <a:pt x="220" y="697"/>
                  </a:lnTo>
                  <a:lnTo>
                    <a:pt x="201" y="733"/>
                  </a:lnTo>
                  <a:lnTo>
                    <a:pt x="214" y="770"/>
                  </a:lnTo>
                  <a:lnTo>
                    <a:pt x="190" y="821"/>
                  </a:lnTo>
                  <a:lnTo>
                    <a:pt x="154" y="836"/>
                  </a:lnTo>
                  <a:lnTo>
                    <a:pt x="136" y="827"/>
                  </a:lnTo>
                  <a:lnTo>
                    <a:pt x="142" y="738"/>
                  </a:lnTo>
                  <a:lnTo>
                    <a:pt x="177" y="676"/>
                  </a:lnTo>
                  <a:lnTo>
                    <a:pt x="244" y="625"/>
                  </a:lnTo>
                  <a:lnTo>
                    <a:pt x="279" y="609"/>
                  </a:lnTo>
                  <a:lnTo>
                    <a:pt x="249" y="532"/>
                  </a:lnTo>
                  <a:lnTo>
                    <a:pt x="196" y="501"/>
                  </a:lnTo>
                  <a:lnTo>
                    <a:pt x="101" y="469"/>
                  </a:lnTo>
                  <a:lnTo>
                    <a:pt x="35" y="423"/>
                  </a:lnTo>
                  <a:lnTo>
                    <a:pt x="0" y="351"/>
                  </a:lnTo>
                  <a:lnTo>
                    <a:pt x="24" y="284"/>
                  </a:lnTo>
                  <a:lnTo>
                    <a:pt x="89" y="180"/>
                  </a:lnTo>
                  <a:lnTo>
                    <a:pt x="142" y="98"/>
                  </a:lnTo>
                  <a:lnTo>
                    <a:pt x="160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47" name="Freeform 71"/>
            <p:cNvSpPr>
              <a:spLocks/>
            </p:cNvSpPr>
            <p:nvPr/>
          </p:nvSpPr>
          <p:spPr bwMode="auto">
            <a:xfrm>
              <a:off x="648" y="3318"/>
              <a:ext cx="122" cy="249"/>
            </a:xfrm>
            <a:custGeom>
              <a:avLst/>
              <a:gdLst>
                <a:gd name="T0" fmla="*/ 10 w 366"/>
                <a:gd name="T1" fmla="*/ 10 h 748"/>
                <a:gd name="T2" fmla="*/ 29 w 366"/>
                <a:gd name="T3" fmla="*/ 1 h 748"/>
                <a:gd name="T4" fmla="*/ 45 w 366"/>
                <a:gd name="T5" fmla="*/ 0 h 748"/>
                <a:gd name="T6" fmla="*/ 73 w 366"/>
                <a:gd name="T7" fmla="*/ 15 h 748"/>
                <a:gd name="T8" fmla="*/ 89 w 366"/>
                <a:gd name="T9" fmla="*/ 31 h 748"/>
                <a:gd name="T10" fmla="*/ 101 w 366"/>
                <a:gd name="T11" fmla="*/ 53 h 748"/>
                <a:gd name="T12" fmla="*/ 110 w 366"/>
                <a:gd name="T13" fmla="*/ 82 h 748"/>
                <a:gd name="T14" fmla="*/ 120 w 366"/>
                <a:gd name="T15" fmla="*/ 127 h 748"/>
                <a:gd name="T16" fmla="*/ 122 w 366"/>
                <a:gd name="T17" fmla="*/ 177 h 748"/>
                <a:gd name="T18" fmla="*/ 116 w 366"/>
                <a:gd name="T19" fmla="*/ 209 h 748"/>
                <a:gd name="T20" fmla="*/ 107 w 366"/>
                <a:gd name="T21" fmla="*/ 225 h 748"/>
                <a:gd name="T22" fmla="*/ 81 w 366"/>
                <a:gd name="T23" fmla="*/ 240 h 748"/>
                <a:gd name="T24" fmla="*/ 53 w 366"/>
                <a:gd name="T25" fmla="*/ 249 h 748"/>
                <a:gd name="T26" fmla="*/ 36 w 366"/>
                <a:gd name="T27" fmla="*/ 249 h 748"/>
                <a:gd name="T28" fmla="*/ 20 w 366"/>
                <a:gd name="T29" fmla="*/ 245 h 748"/>
                <a:gd name="T30" fmla="*/ 10 w 366"/>
                <a:gd name="T31" fmla="*/ 225 h 748"/>
                <a:gd name="T32" fmla="*/ 6 w 366"/>
                <a:gd name="T33" fmla="*/ 199 h 748"/>
                <a:gd name="T34" fmla="*/ 14 w 366"/>
                <a:gd name="T35" fmla="*/ 182 h 748"/>
                <a:gd name="T36" fmla="*/ 24 w 366"/>
                <a:gd name="T37" fmla="*/ 166 h 748"/>
                <a:gd name="T38" fmla="*/ 22 w 366"/>
                <a:gd name="T39" fmla="*/ 146 h 748"/>
                <a:gd name="T40" fmla="*/ 18 w 366"/>
                <a:gd name="T41" fmla="*/ 120 h 748"/>
                <a:gd name="T42" fmla="*/ 10 w 366"/>
                <a:gd name="T43" fmla="*/ 94 h 748"/>
                <a:gd name="T44" fmla="*/ 0 w 366"/>
                <a:gd name="T45" fmla="*/ 67 h 748"/>
                <a:gd name="T46" fmla="*/ 0 w 366"/>
                <a:gd name="T47" fmla="*/ 46 h 748"/>
                <a:gd name="T48" fmla="*/ 6 w 366"/>
                <a:gd name="T49" fmla="*/ 24 h 748"/>
                <a:gd name="T50" fmla="*/ 10 w 366"/>
                <a:gd name="T51" fmla="*/ 10 h 74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66" h="748">
                  <a:moveTo>
                    <a:pt x="30" y="31"/>
                  </a:moveTo>
                  <a:lnTo>
                    <a:pt x="88" y="4"/>
                  </a:lnTo>
                  <a:lnTo>
                    <a:pt x="136" y="0"/>
                  </a:lnTo>
                  <a:lnTo>
                    <a:pt x="218" y="46"/>
                  </a:lnTo>
                  <a:lnTo>
                    <a:pt x="266" y="93"/>
                  </a:lnTo>
                  <a:lnTo>
                    <a:pt x="302" y="159"/>
                  </a:lnTo>
                  <a:lnTo>
                    <a:pt x="331" y="247"/>
                  </a:lnTo>
                  <a:lnTo>
                    <a:pt x="361" y="381"/>
                  </a:lnTo>
                  <a:lnTo>
                    <a:pt x="366" y="531"/>
                  </a:lnTo>
                  <a:lnTo>
                    <a:pt x="348" y="629"/>
                  </a:lnTo>
                  <a:lnTo>
                    <a:pt x="320" y="675"/>
                  </a:lnTo>
                  <a:lnTo>
                    <a:pt x="242" y="722"/>
                  </a:lnTo>
                  <a:lnTo>
                    <a:pt x="160" y="748"/>
                  </a:lnTo>
                  <a:lnTo>
                    <a:pt x="107" y="748"/>
                  </a:lnTo>
                  <a:lnTo>
                    <a:pt x="60" y="737"/>
                  </a:lnTo>
                  <a:lnTo>
                    <a:pt x="30" y="675"/>
                  </a:lnTo>
                  <a:lnTo>
                    <a:pt x="18" y="599"/>
                  </a:lnTo>
                  <a:lnTo>
                    <a:pt x="42" y="546"/>
                  </a:lnTo>
                  <a:lnTo>
                    <a:pt x="71" y="500"/>
                  </a:lnTo>
                  <a:lnTo>
                    <a:pt x="65" y="438"/>
                  </a:lnTo>
                  <a:lnTo>
                    <a:pt x="53" y="360"/>
                  </a:lnTo>
                  <a:lnTo>
                    <a:pt x="30" y="283"/>
                  </a:lnTo>
                  <a:lnTo>
                    <a:pt x="0" y="201"/>
                  </a:lnTo>
                  <a:lnTo>
                    <a:pt x="0" y="139"/>
                  </a:lnTo>
                  <a:lnTo>
                    <a:pt x="18" y="72"/>
                  </a:lnTo>
                  <a:lnTo>
                    <a:pt x="3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48" name="Freeform 72"/>
            <p:cNvSpPr>
              <a:spLocks/>
            </p:cNvSpPr>
            <p:nvPr/>
          </p:nvSpPr>
          <p:spPr bwMode="auto">
            <a:xfrm>
              <a:off x="718" y="3517"/>
              <a:ext cx="159" cy="320"/>
            </a:xfrm>
            <a:custGeom>
              <a:avLst/>
              <a:gdLst>
                <a:gd name="T0" fmla="*/ 0 w 477"/>
                <a:gd name="T1" fmla="*/ 28 h 959"/>
                <a:gd name="T2" fmla="*/ 0 w 477"/>
                <a:gd name="T3" fmla="*/ 14 h 959"/>
                <a:gd name="T4" fmla="*/ 14 w 477"/>
                <a:gd name="T5" fmla="*/ 0 h 959"/>
                <a:gd name="T6" fmla="*/ 24 w 477"/>
                <a:gd name="T7" fmla="*/ 5 h 959"/>
                <a:gd name="T8" fmla="*/ 71 w 477"/>
                <a:gd name="T9" fmla="*/ 60 h 959"/>
                <a:gd name="T10" fmla="*/ 94 w 477"/>
                <a:gd name="T11" fmla="*/ 91 h 959"/>
                <a:gd name="T12" fmla="*/ 100 w 477"/>
                <a:gd name="T13" fmla="*/ 119 h 959"/>
                <a:gd name="T14" fmla="*/ 102 w 477"/>
                <a:gd name="T15" fmla="*/ 148 h 959"/>
                <a:gd name="T16" fmla="*/ 98 w 477"/>
                <a:gd name="T17" fmla="*/ 188 h 959"/>
                <a:gd name="T18" fmla="*/ 84 w 477"/>
                <a:gd name="T19" fmla="*/ 231 h 959"/>
                <a:gd name="T20" fmla="*/ 71 w 477"/>
                <a:gd name="T21" fmla="*/ 256 h 959"/>
                <a:gd name="T22" fmla="*/ 65 w 477"/>
                <a:gd name="T23" fmla="*/ 282 h 959"/>
                <a:gd name="T24" fmla="*/ 67 w 477"/>
                <a:gd name="T25" fmla="*/ 294 h 959"/>
                <a:gd name="T26" fmla="*/ 74 w 477"/>
                <a:gd name="T27" fmla="*/ 298 h 959"/>
                <a:gd name="T28" fmla="*/ 122 w 477"/>
                <a:gd name="T29" fmla="*/ 296 h 959"/>
                <a:gd name="T30" fmla="*/ 153 w 477"/>
                <a:gd name="T31" fmla="*/ 301 h 959"/>
                <a:gd name="T32" fmla="*/ 159 w 477"/>
                <a:gd name="T33" fmla="*/ 308 h 959"/>
                <a:gd name="T34" fmla="*/ 159 w 477"/>
                <a:gd name="T35" fmla="*/ 313 h 959"/>
                <a:gd name="T36" fmla="*/ 134 w 477"/>
                <a:gd name="T37" fmla="*/ 320 h 959"/>
                <a:gd name="T38" fmla="*/ 128 w 477"/>
                <a:gd name="T39" fmla="*/ 318 h 959"/>
                <a:gd name="T40" fmla="*/ 106 w 477"/>
                <a:gd name="T41" fmla="*/ 310 h 959"/>
                <a:gd name="T42" fmla="*/ 84 w 477"/>
                <a:gd name="T43" fmla="*/ 310 h 959"/>
                <a:gd name="T44" fmla="*/ 55 w 477"/>
                <a:gd name="T45" fmla="*/ 310 h 959"/>
                <a:gd name="T46" fmla="*/ 45 w 477"/>
                <a:gd name="T47" fmla="*/ 311 h 959"/>
                <a:gd name="T48" fmla="*/ 41 w 477"/>
                <a:gd name="T49" fmla="*/ 305 h 959"/>
                <a:gd name="T50" fmla="*/ 41 w 477"/>
                <a:gd name="T51" fmla="*/ 294 h 959"/>
                <a:gd name="T52" fmla="*/ 51 w 477"/>
                <a:gd name="T53" fmla="*/ 262 h 959"/>
                <a:gd name="T54" fmla="*/ 69 w 477"/>
                <a:gd name="T55" fmla="*/ 227 h 959"/>
                <a:gd name="T56" fmla="*/ 80 w 477"/>
                <a:gd name="T57" fmla="*/ 193 h 959"/>
                <a:gd name="T58" fmla="*/ 82 w 477"/>
                <a:gd name="T59" fmla="*/ 167 h 959"/>
                <a:gd name="T60" fmla="*/ 80 w 477"/>
                <a:gd name="T61" fmla="*/ 131 h 959"/>
                <a:gd name="T62" fmla="*/ 72 w 477"/>
                <a:gd name="T63" fmla="*/ 110 h 959"/>
                <a:gd name="T64" fmla="*/ 53 w 477"/>
                <a:gd name="T65" fmla="*/ 84 h 959"/>
                <a:gd name="T66" fmla="*/ 25 w 477"/>
                <a:gd name="T67" fmla="*/ 60 h 959"/>
                <a:gd name="T68" fmla="*/ 6 w 477"/>
                <a:gd name="T69" fmla="*/ 46 h 959"/>
                <a:gd name="T70" fmla="*/ 0 w 477"/>
                <a:gd name="T71" fmla="*/ 38 h 959"/>
                <a:gd name="T72" fmla="*/ 0 w 477"/>
                <a:gd name="T73" fmla="*/ 28 h 9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77" h="959">
                  <a:moveTo>
                    <a:pt x="0" y="83"/>
                  </a:moveTo>
                  <a:lnTo>
                    <a:pt x="0" y="41"/>
                  </a:lnTo>
                  <a:lnTo>
                    <a:pt x="41" y="0"/>
                  </a:lnTo>
                  <a:lnTo>
                    <a:pt x="71" y="15"/>
                  </a:lnTo>
                  <a:lnTo>
                    <a:pt x="212" y="180"/>
                  </a:lnTo>
                  <a:lnTo>
                    <a:pt x="282" y="273"/>
                  </a:lnTo>
                  <a:lnTo>
                    <a:pt x="301" y="356"/>
                  </a:lnTo>
                  <a:lnTo>
                    <a:pt x="306" y="443"/>
                  </a:lnTo>
                  <a:lnTo>
                    <a:pt x="295" y="562"/>
                  </a:lnTo>
                  <a:lnTo>
                    <a:pt x="253" y="691"/>
                  </a:lnTo>
                  <a:lnTo>
                    <a:pt x="212" y="768"/>
                  </a:lnTo>
                  <a:lnTo>
                    <a:pt x="195" y="845"/>
                  </a:lnTo>
                  <a:lnTo>
                    <a:pt x="200" y="881"/>
                  </a:lnTo>
                  <a:lnTo>
                    <a:pt x="223" y="892"/>
                  </a:lnTo>
                  <a:lnTo>
                    <a:pt x="365" y="887"/>
                  </a:lnTo>
                  <a:lnTo>
                    <a:pt x="460" y="902"/>
                  </a:lnTo>
                  <a:lnTo>
                    <a:pt x="477" y="923"/>
                  </a:lnTo>
                  <a:lnTo>
                    <a:pt x="477" y="938"/>
                  </a:lnTo>
                  <a:lnTo>
                    <a:pt x="401" y="959"/>
                  </a:lnTo>
                  <a:lnTo>
                    <a:pt x="383" y="953"/>
                  </a:lnTo>
                  <a:lnTo>
                    <a:pt x="318" y="928"/>
                  </a:lnTo>
                  <a:lnTo>
                    <a:pt x="253" y="928"/>
                  </a:lnTo>
                  <a:lnTo>
                    <a:pt x="165" y="928"/>
                  </a:lnTo>
                  <a:lnTo>
                    <a:pt x="135" y="933"/>
                  </a:lnTo>
                  <a:lnTo>
                    <a:pt x="124" y="913"/>
                  </a:lnTo>
                  <a:lnTo>
                    <a:pt x="124" y="881"/>
                  </a:lnTo>
                  <a:lnTo>
                    <a:pt x="154" y="784"/>
                  </a:lnTo>
                  <a:lnTo>
                    <a:pt x="206" y="680"/>
                  </a:lnTo>
                  <a:lnTo>
                    <a:pt x="241" y="578"/>
                  </a:lnTo>
                  <a:lnTo>
                    <a:pt x="247" y="500"/>
                  </a:lnTo>
                  <a:lnTo>
                    <a:pt x="241" y="392"/>
                  </a:lnTo>
                  <a:lnTo>
                    <a:pt x="217" y="330"/>
                  </a:lnTo>
                  <a:lnTo>
                    <a:pt x="159" y="252"/>
                  </a:lnTo>
                  <a:lnTo>
                    <a:pt x="76" y="180"/>
                  </a:lnTo>
                  <a:lnTo>
                    <a:pt x="17" y="138"/>
                  </a:lnTo>
                  <a:lnTo>
                    <a:pt x="0" y="11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49" name="Freeform 73"/>
            <p:cNvSpPr>
              <a:spLocks/>
            </p:cNvSpPr>
            <p:nvPr/>
          </p:nvSpPr>
          <p:spPr bwMode="auto">
            <a:xfrm>
              <a:off x="575" y="3535"/>
              <a:ext cx="133" cy="342"/>
            </a:xfrm>
            <a:custGeom>
              <a:avLst/>
              <a:gdLst>
                <a:gd name="T0" fmla="*/ 94 w 401"/>
                <a:gd name="T1" fmla="*/ 8 h 1026"/>
                <a:gd name="T2" fmla="*/ 105 w 401"/>
                <a:gd name="T3" fmla="*/ 0 h 1026"/>
                <a:gd name="T4" fmla="*/ 129 w 401"/>
                <a:gd name="T5" fmla="*/ 0 h 1026"/>
                <a:gd name="T6" fmla="*/ 133 w 401"/>
                <a:gd name="T7" fmla="*/ 10 h 1026"/>
                <a:gd name="T8" fmla="*/ 129 w 401"/>
                <a:gd name="T9" fmla="*/ 38 h 1026"/>
                <a:gd name="T10" fmla="*/ 108 w 401"/>
                <a:gd name="T11" fmla="*/ 72 h 1026"/>
                <a:gd name="T12" fmla="*/ 98 w 401"/>
                <a:gd name="T13" fmla="*/ 110 h 1026"/>
                <a:gd name="T14" fmla="*/ 94 w 401"/>
                <a:gd name="T15" fmla="*/ 156 h 1026"/>
                <a:gd name="T16" fmla="*/ 108 w 401"/>
                <a:gd name="T17" fmla="*/ 209 h 1026"/>
                <a:gd name="T18" fmla="*/ 125 w 401"/>
                <a:gd name="T19" fmla="*/ 261 h 1026"/>
                <a:gd name="T20" fmla="*/ 127 w 401"/>
                <a:gd name="T21" fmla="*/ 282 h 1026"/>
                <a:gd name="T22" fmla="*/ 119 w 401"/>
                <a:gd name="T23" fmla="*/ 288 h 1026"/>
                <a:gd name="T24" fmla="*/ 92 w 401"/>
                <a:gd name="T25" fmla="*/ 288 h 1026"/>
                <a:gd name="T26" fmla="*/ 65 w 401"/>
                <a:gd name="T27" fmla="*/ 297 h 1026"/>
                <a:gd name="T28" fmla="*/ 47 w 401"/>
                <a:gd name="T29" fmla="*/ 319 h 1026"/>
                <a:gd name="T30" fmla="*/ 32 w 401"/>
                <a:gd name="T31" fmla="*/ 340 h 1026"/>
                <a:gd name="T32" fmla="*/ 24 w 401"/>
                <a:gd name="T33" fmla="*/ 342 h 1026"/>
                <a:gd name="T34" fmla="*/ 0 w 401"/>
                <a:gd name="T35" fmla="*/ 330 h 1026"/>
                <a:gd name="T36" fmla="*/ 0 w 401"/>
                <a:gd name="T37" fmla="*/ 321 h 1026"/>
                <a:gd name="T38" fmla="*/ 32 w 401"/>
                <a:gd name="T39" fmla="*/ 297 h 1026"/>
                <a:gd name="T40" fmla="*/ 69 w 401"/>
                <a:gd name="T41" fmla="*/ 282 h 1026"/>
                <a:gd name="T42" fmla="*/ 98 w 401"/>
                <a:gd name="T43" fmla="*/ 273 h 1026"/>
                <a:gd name="T44" fmla="*/ 104 w 401"/>
                <a:gd name="T45" fmla="*/ 269 h 1026"/>
                <a:gd name="T46" fmla="*/ 102 w 401"/>
                <a:gd name="T47" fmla="*/ 254 h 1026"/>
                <a:gd name="T48" fmla="*/ 92 w 401"/>
                <a:gd name="T49" fmla="*/ 216 h 1026"/>
                <a:gd name="T50" fmla="*/ 80 w 401"/>
                <a:gd name="T51" fmla="*/ 173 h 1026"/>
                <a:gd name="T52" fmla="*/ 75 w 401"/>
                <a:gd name="T53" fmla="*/ 151 h 1026"/>
                <a:gd name="T54" fmla="*/ 73 w 401"/>
                <a:gd name="T55" fmla="*/ 125 h 1026"/>
                <a:gd name="T56" fmla="*/ 77 w 401"/>
                <a:gd name="T57" fmla="*/ 96 h 1026"/>
                <a:gd name="T58" fmla="*/ 84 w 401"/>
                <a:gd name="T59" fmla="*/ 48 h 1026"/>
                <a:gd name="T60" fmla="*/ 94 w 401"/>
                <a:gd name="T61" fmla="*/ 8 h 102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01" h="1026">
                  <a:moveTo>
                    <a:pt x="283" y="25"/>
                  </a:moveTo>
                  <a:lnTo>
                    <a:pt x="318" y="0"/>
                  </a:lnTo>
                  <a:lnTo>
                    <a:pt x="390" y="0"/>
                  </a:lnTo>
                  <a:lnTo>
                    <a:pt x="401" y="31"/>
                  </a:lnTo>
                  <a:lnTo>
                    <a:pt x="390" y="113"/>
                  </a:lnTo>
                  <a:lnTo>
                    <a:pt x="325" y="216"/>
                  </a:lnTo>
                  <a:lnTo>
                    <a:pt x="296" y="329"/>
                  </a:lnTo>
                  <a:lnTo>
                    <a:pt x="283" y="469"/>
                  </a:lnTo>
                  <a:lnTo>
                    <a:pt x="325" y="628"/>
                  </a:lnTo>
                  <a:lnTo>
                    <a:pt x="378" y="783"/>
                  </a:lnTo>
                  <a:lnTo>
                    <a:pt x="383" y="845"/>
                  </a:lnTo>
                  <a:lnTo>
                    <a:pt x="360" y="865"/>
                  </a:lnTo>
                  <a:lnTo>
                    <a:pt x="277" y="865"/>
                  </a:lnTo>
                  <a:lnTo>
                    <a:pt x="195" y="892"/>
                  </a:lnTo>
                  <a:lnTo>
                    <a:pt x="142" y="958"/>
                  </a:lnTo>
                  <a:lnTo>
                    <a:pt x="95" y="1020"/>
                  </a:lnTo>
                  <a:lnTo>
                    <a:pt x="71" y="1026"/>
                  </a:lnTo>
                  <a:lnTo>
                    <a:pt x="0" y="989"/>
                  </a:lnTo>
                  <a:lnTo>
                    <a:pt x="0" y="964"/>
                  </a:lnTo>
                  <a:lnTo>
                    <a:pt x="95" y="892"/>
                  </a:lnTo>
                  <a:lnTo>
                    <a:pt x="207" y="845"/>
                  </a:lnTo>
                  <a:lnTo>
                    <a:pt x="296" y="819"/>
                  </a:lnTo>
                  <a:lnTo>
                    <a:pt x="313" y="808"/>
                  </a:lnTo>
                  <a:lnTo>
                    <a:pt x="307" y="763"/>
                  </a:lnTo>
                  <a:lnTo>
                    <a:pt x="277" y="649"/>
                  </a:lnTo>
                  <a:lnTo>
                    <a:pt x="242" y="520"/>
                  </a:lnTo>
                  <a:lnTo>
                    <a:pt x="225" y="453"/>
                  </a:lnTo>
                  <a:lnTo>
                    <a:pt x="219" y="376"/>
                  </a:lnTo>
                  <a:lnTo>
                    <a:pt x="231" y="288"/>
                  </a:lnTo>
                  <a:lnTo>
                    <a:pt x="253" y="144"/>
                  </a:lnTo>
                  <a:lnTo>
                    <a:pt x="283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61" name="Text Box 141"/>
          <p:cNvSpPr txBox="1">
            <a:spLocks noChangeArrowheads="1"/>
          </p:cNvSpPr>
          <p:nvPr/>
        </p:nvSpPr>
        <p:spPr bwMode="auto">
          <a:xfrm>
            <a:off x="685800" y="1143000"/>
            <a:ext cx="3124200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</a:rPr>
              <a:t>Class exercise</a:t>
            </a:r>
            <a:r>
              <a:rPr lang="en-US" sz="2000" b="1"/>
              <a:t>: What do</a:t>
            </a:r>
          </a:p>
          <a:p>
            <a:r>
              <a:rPr lang="en-US" sz="2000" b="1"/>
              <a:t>	             we do?</a:t>
            </a:r>
          </a:p>
        </p:txBody>
      </p:sp>
      <p:sp>
        <p:nvSpPr>
          <p:cNvPr id="5162" name="Text Box 143"/>
          <p:cNvSpPr txBox="1">
            <a:spLocks noChangeArrowheads="1"/>
          </p:cNvSpPr>
          <p:nvPr/>
        </p:nvSpPr>
        <p:spPr bwMode="auto">
          <a:xfrm>
            <a:off x="685800" y="5334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15: FEEDFORWARD CONTROL</a:t>
            </a:r>
            <a:endParaRPr lang="en-US" sz="3200"/>
          </a:p>
        </p:txBody>
      </p:sp>
      <p:grpSp>
        <p:nvGrpSpPr>
          <p:cNvPr id="5163" name="Group 144"/>
          <p:cNvGrpSpPr>
            <a:grpSpLocks/>
          </p:cNvGrpSpPr>
          <p:nvPr/>
        </p:nvGrpSpPr>
        <p:grpSpPr bwMode="auto">
          <a:xfrm>
            <a:off x="5027613" y="1295400"/>
            <a:ext cx="3656012" cy="2024063"/>
            <a:chOff x="645" y="651"/>
            <a:chExt cx="4241" cy="1275"/>
          </a:xfrm>
        </p:grpSpPr>
        <p:sp>
          <p:nvSpPr>
            <p:cNvPr id="5185" name="Rectangle 145"/>
            <p:cNvSpPr>
              <a:spLocks noChangeArrowheads="1"/>
            </p:cNvSpPr>
            <p:nvPr/>
          </p:nvSpPr>
          <p:spPr bwMode="auto">
            <a:xfrm>
              <a:off x="889" y="795"/>
              <a:ext cx="3863" cy="10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86" name="Rectangle 146"/>
            <p:cNvSpPr>
              <a:spLocks noChangeArrowheads="1"/>
            </p:cNvSpPr>
            <p:nvPr/>
          </p:nvSpPr>
          <p:spPr bwMode="auto">
            <a:xfrm>
              <a:off x="889" y="795"/>
              <a:ext cx="3863" cy="1029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87" name="Line 147"/>
            <p:cNvSpPr>
              <a:spLocks noChangeShapeType="1"/>
            </p:cNvSpPr>
            <p:nvPr/>
          </p:nvSpPr>
          <p:spPr bwMode="auto">
            <a:xfrm>
              <a:off x="889" y="795"/>
              <a:ext cx="386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88" name="Freeform 148"/>
            <p:cNvSpPr>
              <a:spLocks/>
            </p:cNvSpPr>
            <p:nvPr/>
          </p:nvSpPr>
          <p:spPr bwMode="auto">
            <a:xfrm>
              <a:off x="889" y="795"/>
              <a:ext cx="3863" cy="1029"/>
            </a:xfrm>
            <a:custGeom>
              <a:avLst/>
              <a:gdLst>
                <a:gd name="T0" fmla="*/ 0 w 619"/>
                <a:gd name="T1" fmla="*/ 1029 h 164"/>
                <a:gd name="T2" fmla="*/ 3863 w 619"/>
                <a:gd name="T3" fmla="*/ 1029 h 164"/>
                <a:gd name="T4" fmla="*/ 3863 w 619"/>
                <a:gd name="T5" fmla="*/ 0 h 1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19" h="164">
                  <a:moveTo>
                    <a:pt x="0" y="164"/>
                  </a:moveTo>
                  <a:lnTo>
                    <a:pt x="619" y="164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89" name="Line 149"/>
            <p:cNvSpPr>
              <a:spLocks noChangeShapeType="1"/>
            </p:cNvSpPr>
            <p:nvPr/>
          </p:nvSpPr>
          <p:spPr bwMode="auto">
            <a:xfrm flipV="1">
              <a:off x="889" y="795"/>
              <a:ext cx="1" cy="10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90" name="Line 150"/>
            <p:cNvSpPr>
              <a:spLocks noChangeShapeType="1"/>
            </p:cNvSpPr>
            <p:nvPr/>
          </p:nvSpPr>
          <p:spPr bwMode="auto">
            <a:xfrm>
              <a:off x="889" y="1824"/>
              <a:ext cx="386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91" name="Line 151"/>
            <p:cNvSpPr>
              <a:spLocks noChangeShapeType="1"/>
            </p:cNvSpPr>
            <p:nvPr/>
          </p:nvSpPr>
          <p:spPr bwMode="auto">
            <a:xfrm flipV="1">
              <a:off x="889" y="795"/>
              <a:ext cx="1" cy="10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92" name="Line 152"/>
            <p:cNvSpPr>
              <a:spLocks noChangeShapeType="1"/>
            </p:cNvSpPr>
            <p:nvPr/>
          </p:nvSpPr>
          <p:spPr bwMode="auto">
            <a:xfrm flipV="1">
              <a:off x="889" y="1786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93" name="Line 153"/>
            <p:cNvSpPr>
              <a:spLocks noChangeShapeType="1"/>
            </p:cNvSpPr>
            <p:nvPr/>
          </p:nvSpPr>
          <p:spPr bwMode="auto">
            <a:xfrm>
              <a:off x="889" y="795"/>
              <a:ext cx="1" cy="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94" name="Rectangle 154"/>
            <p:cNvSpPr>
              <a:spLocks noChangeArrowheads="1"/>
            </p:cNvSpPr>
            <p:nvPr/>
          </p:nvSpPr>
          <p:spPr bwMode="auto">
            <a:xfrm>
              <a:off x="870" y="1849"/>
              <a:ext cx="6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 sz="800"/>
            </a:p>
          </p:txBody>
        </p:sp>
        <p:sp>
          <p:nvSpPr>
            <p:cNvPr id="5195" name="Line 155"/>
            <p:cNvSpPr>
              <a:spLocks noChangeShapeType="1"/>
            </p:cNvSpPr>
            <p:nvPr/>
          </p:nvSpPr>
          <p:spPr bwMode="auto">
            <a:xfrm flipV="1">
              <a:off x="1276" y="1786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96" name="Line 156"/>
            <p:cNvSpPr>
              <a:spLocks noChangeShapeType="1"/>
            </p:cNvSpPr>
            <p:nvPr/>
          </p:nvSpPr>
          <p:spPr bwMode="auto">
            <a:xfrm>
              <a:off x="1276" y="795"/>
              <a:ext cx="1" cy="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97" name="Rectangle 157"/>
            <p:cNvSpPr>
              <a:spLocks noChangeArrowheads="1"/>
            </p:cNvSpPr>
            <p:nvPr/>
          </p:nvSpPr>
          <p:spPr bwMode="auto">
            <a:xfrm>
              <a:off x="1231" y="1849"/>
              <a:ext cx="13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20</a:t>
              </a:r>
              <a:endParaRPr lang="en-US" sz="800"/>
            </a:p>
          </p:txBody>
        </p:sp>
        <p:sp>
          <p:nvSpPr>
            <p:cNvPr id="5198" name="Line 158"/>
            <p:cNvSpPr>
              <a:spLocks noChangeShapeType="1"/>
            </p:cNvSpPr>
            <p:nvPr/>
          </p:nvSpPr>
          <p:spPr bwMode="auto">
            <a:xfrm flipV="1">
              <a:off x="1663" y="1786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99" name="Line 159"/>
            <p:cNvSpPr>
              <a:spLocks noChangeShapeType="1"/>
            </p:cNvSpPr>
            <p:nvPr/>
          </p:nvSpPr>
          <p:spPr bwMode="auto">
            <a:xfrm>
              <a:off x="1663" y="795"/>
              <a:ext cx="1" cy="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00" name="Rectangle 160"/>
            <p:cNvSpPr>
              <a:spLocks noChangeArrowheads="1"/>
            </p:cNvSpPr>
            <p:nvPr/>
          </p:nvSpPr>
          <p:spPr bwMode="auto">
            <a:xfrm>
              <a:off x="1619" y="1849"/>
              <a:ext cx="13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40</a:t>
              </a:r>
              <a:endParaRPr lang="en-US" sz="800"/>
            </a:p>
          </p:txBody>
        </p:sp>
        <p:sp>
          <p:nvSpPr>
            <p:cNvPr id="5201" name="Line 161"/>
            <p:cNvSpPr>
              <a:spLocks noChangeShapeType="1"/>
            </p:cNvSpPr>
            <p:nvPr/>
          </p:nvSpPr>
          <p:spPr bwMode="auto">
            <a:xfrm flipV="1">
              <a:off x="2050" y="1786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02" name="Line 162"/>
            <p:cNvSpPr>
              <a:spLocks noChangeShapeType="1"/>
            </p:cNvSpPr>
            <p:nvPr/>
          </p:nvSpPr>
          <p:spPr bwMode="auto">
            <a:xfrm>
              <a:off x="2050" y="795"/>
              <a:ext cx="1" cy="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03" name="Rectangle 163"/>
            <p:cNvSpPr>
              <a:spLocks noChangeArrowheads="1"/>
            </p:cNvSpPr>
            <p:nvPr/>
          </p:nvSpPr>
          <p:spPr bwMode="auto">
            <a:xfrm>
              <a:off x="2004" y="1849"/>
              <a:ext cx="13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60</a:t>
              </a:r>
              <a:endParaRPr lang="en-US" sz="800"/>
            </a:p>
          </p:txBody>
        </p:sp>
        <p:sp>
          <p:nvSpPr>
            <p:cNvPr id="5204" name="Line 164"/>
            <p:cNvSpPr>
              <a:spLocks noChangeShapeType="1"/>
            </p:cNvSpPr>
            <p:nvPr/>
          </p:nvSpPr>
          <p:spPr bwMode="auto">
            <a:xfrm flipV="1">
              <a:off x="2436" y="1786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05" name="Line 165"/>
            <p:cNvSpPr>
              <a:spLocks noChangeShapeType="1"/>
            </p:cNvSpPr>
            <p:nvPr/>
          </p:nvSpPr>
          <p:spPr bwMode="auto">
            <a:xfrm>
              <a:off x="2436" y="795"/>
              <a:ext cx="1" cy="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06" name="Rectangle 166"/>
            <p:cNvSpPr>
              <a:spLocks noChangeArrowheads="1"/>
            </p:cNvSpPr>
            <p:nvPr/>
          </p:nvSpPr>
          <p:spPr bwMode="auto">
            <a:xfrm>
              <a:off x="2393" y="1849"/>
              <a:ext cx="13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80</a:t>
              </a:r>
              <a:endParaRPr lang="en-US" sz="800"/>
            </a:p>
          </p:txBody>
        </p:sp>
        <p:sp>
          <p:nvSpPr>
            <p:cNvPr id="5207" name="Line 167"/>
            <p:cNvSpPr>
              <a:spLocks noChangeShapeType="1"/>
            </p:cNvSpPr>
            <p:nvPr/>
          </p:nvSpPr>
          <p:spPr bwMode="auto">
            <a:xfrm flipV="1">
              <a:off x="2823" y="1786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08" name="Line 168"/>
            <p:cNvSpPr>
              <a:spLocks noChangeShapeType="1"/>
            </p:cNvSpPr>
            <p:nvPr/>
          </p:nvSpPr>
          <p:spPr bwMode="auto">
            <a:xfrm>
              <a:off x="2823" y="795"/>
              <a:ext cx="1" cy="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09" name="Rectangle 169"/>
            <p:cNvSpPr>
              <a:spLocks noChangeArrowheads="1"/>
            </p:cNvSpPr>
            <p:nvPr/>
          </p:nvSpPr>
          <p:spPr bwMode="auto">
            <a:xfrm>
              <a:off x="2761" y="1849"/>
              <a:ext cx="19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100</a:t>
              </a:r>
              <a:endParaRPr lang="en-US" sz="800"/>
            </a:p>
          </p:txBody>
        </p:sp>
        <p:sp>
          <p:nvSpPr>
            <p:cNvPr id="5210" name="Line 170"/>
            <p:cNvSpPr>
              <a:spLocks noChangeShapeType="1"/>
            </p:cNvSpPr>
            <p:nvPr/>
          </p:nvSpPr>
          <p:spPr bwMode="auto">
            <a:xfrm flipV="1">
              <a:off x="3204" y="1786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11" name="Line 171"/>
            <p:cNvSpPr>
              <a:spLocks noChangeShapeType="1"/>
            </p:cNvSpPr>
            <p:nvPr/>
          </p:nvSpPr>
          <p:spPr bwMode="auto">
            <a:xfrm>
              <a:off x="3204" y="795"/>
              <a:ext cx="1" cy="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12" name="Rectangle 172"/>
            <p:cNvSpPr>
              <a:spLocks noChangeArrowheads="1"/>
            </p:cNvSpPr>
            <p:nvPr/>
          </p:nvSpPr>
          <p:spPr bwMode="auto">
            <a:xfrm>
              <a:off x="3142" y="1849"/>
              <a:ext cx="19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120</a:t>
              </a:r>
              <a:endParaRPr lang="en-US" sz="800"/>
            </a:p>
          </p:txBody>
        </p:sp>
        <p:sp>
          <p:nvSpPr>
            <p:cNvPr id="5213" name="Line 173"/>
            <p:cNvSpPr>
              <a:spLocks noChangeShapeType="1"/>
            </p:cNvSpPr>
            <p:nvPr/>
          </p:nvSpPr>
          <p:spPr bwMode="auto">
            <a:xfrm flipV="1">
              <a:off x="3591" y="1786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14" name="Line 174"/>
            <p:cNvSpPr>
              <a:spLocks noChangeShapeType="1"/>
            </p:cNvSpPr>
            <p:nvPr/>
          </p:nvSpPr>
          <p:spPr bwMode="auto">
            <a:xfrm>
              <a:off x="3591" y="795"/>
              <a:ext cx="1" cy="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15" name="Rectangle 175"/>
            <p:cNvSpPr>
              <a:spLocks noChangeArrowheads="1"/>
            </p:cNvSpPr>
            <p:nvPr/>
          </p:nvSpPr>
          <p:spPr bwMode="auto">
            <a:xfrm>
              <a:off x="3527" y="1849"/>
              <a:ext cx="19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140</a:t>
              </a:r>
              <a:endParaRPr lang="en-US" sz="800"/>
            </a:p>
          </p:txBody>
        </p:sp>
        <p:sp>
          <p:nvSpPr>
            <p:cNvPr id="5216" name="Line 176"/>
            <p:cNvSpPr>
              <a:spLocks noChangeShapeType="1"/>
            </p:cNvSpPr>
            <p:nvPr/>
          </p:nvSpPr>
          <p:spPr bwMode="auto">
            <a:xfrm flipV="1">
              <a:off x="3978" y="1786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17" name="Line 177"/>
            <p:cNvSpPr>
              <a:spLocks noChangeShapeType="1"/>
            </p:cNvSpPr>
            <p:nvPr/>
          </p:nvSpPr>
          <p:spPr bwMode="auto">
            <a:xfrm>
              <a:off x="3978" y="795"/>
              <a:ext cx="1" cy="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18" name="Rectangle 178"/>
            <p:cNvSpPr>
              <a:spLocks noChangeArrowheads="1"/>
            </p:cNvSpPr>
            <p:nvPr/>
          </p:nvSpPr>
          <p:spPr bwMode="auto">
            <a:xfrm>
              <a:off x="3915" y="1849"/>
              <a:ext cx="19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160</a:t>
              </a:r>
              <a:endParaRPr lang="en-US" sz="800"/>
            </a:p>
          </p:txBody>
        </p:sp>
        <p:sp>
          <p:nvSpPr>
            <p:cNvPr id="5219" name="Line 179"/>
            <p:cNvSpPr>
              <a:spLocks noChangeShapeType="1"/>
            </p:cNvSpPr>
            <p:nvPr/>
          </p:nvSpPr>
          <p:spPr bwMode="auto">
            <a:xfrm flipV="1">
              <a:off x="4365" y="1786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0" name="Line 180"/>
            <p:cNvSpPr>
              <a:spLocks noChangeShapeType="1"/>
            </p:cNvSpPr>
            <p:nvPr/>
          </p:nvSpPr>
          <p:spPr bwMode="auto">
            <a:xfrm>
              <a:off x="4365" y="795"/>
              <a:ext cx="1" cy="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1" name="Rectangle 181"/>
            <p:cNvSpPr>
              <a:spLocks noChangeArrowheads="1"/>
            </p:cNvSpPr>
            <p:nvPr/>
          </p:nvSpPr>
          <p:spPr bwMode="auto">
            <a:xfrm>
              <a:off x="4302" y="1849"/>
              <a:ext cx="19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180</a:t>
              </a:r>
              <a:endParaRPr lang="en-US" sz="800"/>
            </a:p>
          </p:txBody>
        </p:sp>
        <p:sp>
          <p:nvSpPr>
            <p:cNvPr id="5222" name="Line 182"/>
            <p:cNvSpPr>
              <a:spLocks noChangeShapeType="1"/>
            </p:cNvSpPr>
            <p:nvPr/>
          </p:nvSpPr>
          <p:spPr bwMode="auto">
            <a:xfrm flipV="1">
              <a:off x="4752" y="1786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3" name="Line 183"/>
            <p:cNvSpPr>
              <a:spLocks noChangeShapeType="1"/>
            </p:cNvSpPr>
            <p:nvPr/>
          </p:nvSpPr>
          <p:spPr bwMode="auto">
            <a:xfrm>
              <a:off x="4752" y="795"/>
              <a:ext cx="1" cy="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4" name="Rectangle 184"/>
            <p:cNvSpPr>
              <a:spLocks noChangeArrowheads="1"/>
            </p:cNvSpPr>
            <p:nvPr/>
          </p:nvSpPr>
          <p:spPr bwMode="auto">
            <a:xfrm>
              <a:off x="4687" y="1849"/>
              <a:ext cx="19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200</a:t>
              </a:r>
              <a:endParaRPr lang="en-US" sz="800"/>
            </a:p>
          </p:txBody>
        </p:sp>
        <p:sp>
          <p:nvSpPr>
            <p:cNvPr id="5225" name="Line 185"/>
            <p:cNvSpPr>
              <a:spLocks noChangeShapeType="1"/>
            </p:cNvSpPr>
            <p:nvPr/>
          </p:nvSpPr>
          <p:spPr bwMode="auto">
            <a:xfrm>
              <a:off x="889" y="1824"/>
              <a:ext cx="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6" name="Line 186"/>
            <p:cNvSpPr>
              <a:spLocks noChangeShapeType="1"/>
            </p:cNvSpPr>
            <p:nvPr/>
          </p:nvSpPr>
          <p:spPr bwMode="auto">
            <a:xfrm flipH="1">
              <a:off x="4714" y="1824"/>
              <a:ext cx="3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7" name="Rectangle 187"/>
            <p:cNvSpPr>
              <a:spLocks noChangeArrowheads="1"/>
            </p:cNvSpPr>
            <p:nvPr/>
          </p:nvSpPr>
          <p:spPr bwMode="auto">
            <a:xfrm>
              <a:off x="776" y="1774"/>
              <a:ext cx="13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70</a:t>
              </a:r>
              <a:endParaRPr lang="en-US" sz="800"/>
            </a:p>
          </p:txBody>
        </p:sp>
        <p:sp>
          <p:nvSpPr>
            <p:cNvPr id="5228" name="Line 188"/>
            <p:cNvSpPr>
              <a:spLocks noChangeShapeType="1"/>
            </p:cNvSpPr>
            <p:nvPr/>
          </p:nvSpPr>
          <p:spPr bwMode="auto">
            <a:xfrm>
              <a:off x="889" y="1479"/>
              <a:ext cx="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9" name="Line 189"/>
            <p:cNvSpPr>
              <a:spLocks noChangeShapeType="1"/>
            </p:cNvSpPr>
            <p:nvPr/>
          </p:nvSpPr>
          <p:spPr bwMode="auto">
            <a:xfrm flipH="1">
              <a:off x="4714" y="1479"/>
              <a:ext cx="3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0" name="Rectangle 190"/>
            <p:cNvSpPr>
              <a:spLocks noChangeArrowheads="1"/>
            </p:cNvSpPr>
            <p:nvPr/>
          </p:nvSpPr>
          <p:spPr bwMode="auto">
            <a:xfrm>
              <a:off x="776" y="1428"/>
              <a:ext cx="13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72</a:t>
              </a:r>
              <a:endParaRPr lang="en-US" sz="800"/>
            </a:p>
          </p:txBody>
        </p:sp>
        <p:sp>
          <p:nvSpPr>
            <p:cNvPr id="5231" name="Line 191"/>
            <p:cNvSpPr>
              <a:spLocks noChangeShapeType="1"/>
            </p:cNvSpPr>
            <p:nvPr/>
          </p:nvSpPr>
          <p:spPr bwMode="auto">
            <a:xfrm>
              <a:off x="889" y="1140"/>
              <a:ext cx="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2" name="Line 192"/>
            <p:cNvSpPr>
              <a:spLocks noChangeShapeType="1"/>
            </p:cNvSpPr>
            <p:nvPr/>
          </p:nvSpPr>
          <p:spPr bwMode="auto">
            <a:xfrm flipH="1">
              <a:off x="4714" y="1140"/>
              <a:ext cx="3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3" name="Rectangle 193"/>
            <p:cNvSpPr>
              <a:spLocks noChangeArrowheads="1"/>
            </p:cNvSpPr>
            <p:nvPr/>
          </p:nvSpPr>
          <p:spPr bwMode="auto">
            <a:xfrm>
              <a:off x="776" y="1090"/>
              <a:ext cx="13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74</a:t>
              </a:r>
              <a:endParaRPr lang="en-US" sz="800"/>
            </a:p>
          </p:txBody>
        </p:sp>
        <p:sp>
          <p:nvSpPr>
            <p:cNvPr id="5234" name="Line 194"/>
            <p:cNvSpPr>
              <a:spLocks noChangeShapeType="1"/>
            </p:cNvSpPr>
            <p:nvPr/>
          </p:nvSpPr>
          <p:spPr bwMode="auto">
            <a:xfrm>
              <a:off x="889" y="795"/>
              <a:ext cx="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5" name="Line 195"/>
            <p:cNvSpPr>
              <a:spLocks noChangeShapeType="1"/>
            </p:cNvSpPr>
            <p:nvPr/>
          </p:nvSpPr>
          <p:spPr bwMode="auto">
            <a:xfrm flipH="1">
              <a:off x="4714" y="795"/>
              <a:ext cx="3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6" name="Rectangle 196"/>
            <p:cNvSpPr>
              <a:spLocks noChangeArrowheads="1"/>
            </p:cNvSpPr>
            <p:nvPr/>
          </p:nvSpPr>
          <p:spPr bwMode="auto">
            <a:xfrm>
              <a:off x="776" y="745"/>
              <a:ext cx="13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76</a:t>
              </a:r>
              <a:endParaRPr lang="en-US" sz="800"/>
            </a:p>
          </p:txBody>
        </p:sp>
        <p:sp>
          <p:nvSpPr>
            <p:cNvPr id="5237" name="Line 197"/>
            <p:cNvSpPr>
              <a:spLocks noChangeShapeType="1"/>
            </p:cNvSpPr>
            <p:nvPr/>
          </p:nvSpPr>
          <p:spPr bwMode="auto">
            <a:xfrm>
              <a:off x="889" y="795"/>
              <a:ext cx="386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8" name="Freeform 198"/>
            <p:cNvSpPr>
              <a:spLocks/>
            </p:cNvSpPr>
            <p:nvPr/>
          </p:nvSpPr>
          <p:spPr bwMode="auto">
            <a:xfrm>
              <a:off x="889" y="795"/>
              <a:ext cx="3863" cy="1029"/>
            </a:xfrm>
            <a:custGeom>
              <a:avLst/>
              <a:gdLst>
                <a:gd name="T0" fmla="*/ 0 w 619"/>
                <a:gd name="T1" fmla="*/ 1029 h 164"/>
                <a:gd name="T2" fmla="*/ 3863 w 619"/>
                <a:gd name="T3" fmla="*/ 1029 h 164"/>
                <a:gd name="T4" fmla="*/ 3863 w 619"/>
                <a:gd name="T5" fmla="*/ 0 h 1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19" h="164">
                  <a:moveTo>
                    <a:pt x="0" y="164"/>
                  </a:moveTo>
                  <a:lnTo>
                    <a:pt x="619" y="164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9" name="Line 199"/>
            <p:cNvSpPr>
              <a:spLocks noChangeShapeType="1"/>
            </p:cNvSpPr>
            <p:nvPr/>
          </p:nvSpPr>
          <p:spPr bwMode="auto">
            <a:xfrm flipV="1">
              <a:off x="889" y="795"/>
              <a:ext cx="1" cy="10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40" name="Freeform 200"/>
            <p:cNvSpPr>
              <a:spLocks/>
            </p:cNvSpPr>
            <p:nvPr/>
          </p:nvSpPr>
          <p:spPr bwMode="auto">
            <a:xfrm>
              <a:off x="889" y="870"/>
              <a:ext cx="3863" cy="878"/>
            </a:xfrm>
            <a:custGeom>
              <a:avLst/>
              <a:gdLst>
                <a:gd name="T0" fmla="*/ 62 w 3863"/>
                <a:gd name="T1" fmla="*/ 94 h 878"/>
                <a:gd name="T2" fmla="*/ 131 w 3863"/>
                <a:gd name="T3" fmla="*/ 94 h 878"/>
                <a:gd name="T4" fmla="*/ 200 w 3863"/>
                <a:gd name="T5" fmla="*/ 94 h 878"/>
                <a:gd name="T6" fmla="*/ 268 w 3863"/>
                <a:gd name="T7" fmla="*/ 94 h 878"/>
                <a:gd name="T8" fmla="*/ 337 w 3863"/>
                <a:gd name="T9" fmla="*/ 94 h 878"/>
                <a:gd name="T10" fmla="*/ 406 w 3863"/>
                <a:gd name="T11" fmla="*/ 94 h 878"/>
                <a:gd name="T12" fmla="*/ 474 w 3863"/>
                <a:gd name="T13" fmla="*/ 94 h 878"/>
                <a:gd name="T14" fmla="*/ 543 w 3863"/>
                <a:gd name="T15" fmla="*/ 94 h 878"/>
                <a:gd name="T16" fmla="*/ 611 w 3863"/>
                <a:gd name="T17" fmla="*/ 94 h 878"/>
                <a:gd name="T18" fmla="*/ 680 w 3863"/>
                <a:gd name="T19" fmla="*/ 94 h 878"/>
                <a:gd name="T20" fmla="*/ 749 w 3863"/>
                <a:gd name="T21" fmla="*/ 94 h 878"/>
                <a:gd name="T22" fmla="*/ 792 w 3863"/>
                <a:gd name="T23" fmla="*/ 144 h 878"/>
                <a:gd name="T24" fmla="*/ 824 w 3863"/>
                <a:gd name="T25" fmla="*/ 213 h 878"/>
                <a:gd name="T26" fmla="*/ 855 w 3863"/>
                <a:gd name="T27" fmla="*/ 282 h 878"/>
                <a:gd name="T28" fmla="*/ 892 w 3863"/>
                <a:gd name="T29" fmla="*/ 351 h 878"/>
                <a:gd name="T30" fmla="*/ 930 w 3863"/>
                <a:gd name="T31" fmla="*/ 420 h 878"/>
                <a:gd name="T32" fmla="*/ 967 w 3863"/>
                <a:gd name="T33" fmla="*/ 489 h 878"/>
                <a:gd name="T34" fmla="*/ 1011 w 3863"/>
                <a:gd name="T35" fmla="*/ 558 h 878"/>
                <a:gd name="T36" fmla="*/ 1061 w 3863"/>
                <a:gd name="T37" fmla="*/ 627 h 878"/>
                <a:gd name="T38" fmla="*/ 1104 w 3863"/>
                <a:gd name="T39" fmla="*/ 696 h 878"/>
                <a:gd name="T40" fmla="*/ 1167 w 3863"/>
                <a:gd name="T41" fmla="*/ 765 h 878"/>
                <a:gd name="T42" fmla="*/ 1235 w 3863"/>
                <a:gd name="T43" fmla="*/ 828 h 878"/>
                <a:gd name="T44" fmla="*/ 1304 w 3863"/>
                <a:gd name="T45" fmla="*/ 866 h 878"/>
                <a:gd name="T46" fmla="*/ 1373 w 3863"/>
                <a:gd name="T47" fmla="*/ 878 h 878"/>
                <a:gd name="T48" fmla="*/ 1441 w 3863"/>
                <a:gd name="T49" fmla="*/ 872 h 878"/>
                <a:gd name="T50" fmla="*/ 1510 w 3863"/>
                <a:gd name="T51" fmla="*/ 841 h 878"/>
                <a:gd name="T52" fmla="*/ 1579 w 3863"/>
                <a:gd name="T53" fmla="*/ 797 h 878"/>
                <a:gd name="T54" fmla="*/ 1647 w 3863"/>
                <a:gd name="T55" fmla="*/ 747 h 878"/>
                <a:gd name="T56" fmla="*/ 1716 w 3863"/>
                <a:gd name="T57" fmla="*/ 684 h 878"/>
                <a:gd name="T58" fmla="*/ 1785 w 3863"/>
                <a:gd name="T59" fmla="*/ 615 h 878"/>
                <a:gd name="T60" fmla="*/ 1847 w 3863"/>
                <a:gd name="T61" fmla="*/ 546 h 878"/>
                <a:gd name="T62" fmla="*/ 1909 w 3863"/>
                <a:gd name="T63" fmla="*/ 477 h 878"/>
                <a:gd name="T64" fmla="*/ 1978 w 3863"/>
                <a:gd name="T65" fmla="*/ 408 h 878"/>
                <a:gd name="T66" fmla="*/ 2047 w 3863"/>
                <a:gd name="T67" fmla="*/ 339 h 878"/>
                <a:gd name="T68" fmla="*/ 2115 w 3863"/>
                <a:gd name="T69" fmla="*/ 270 h 878"/>
                <a:gd name="T70" fmla="*/ 2184 w 3863"/>
                <a:gd name="T71" fmla="*/ 207 h 878"/>
                <a:gd name="T72" fmla="*/ 2253 w 3863"/>
                <a:gd name="T73" fmla="*/ 157 h 878"/>
                <a:gd name="T74" fmla="*/ 2321 w 3863"/>
                <a:gd name="T75" fmla="*/ 113 h 878"/>
                <a:gd name="T76" fmla="*/ 2390 w 3863"/>
                <a:gd name="T77" fmla="*/ 75 h 878"/>
                <a:gd name="T78" fmla="*/ 2459 w 3863"/>
                <a:gd name="T79" fmla="*/ 50 h 878"/>
                <a:gd name="T80" fmla="*/ 2527 w 3863"/>
                <a:gd name="T81" fmla="*/ 31 h 878"/>
                <a:gd name="T82" fmla="*/ 2596 w 3863"/>
                <a:gd name="T83" fmla="*/ 13 h 878"/>
                <a:gd name="T84" fmla="*/ 2664 w 3863"/>
                <a:gd name="T85" fmla="*/ 6 h 878"/>
                <a:gd name="T86" fmla="*/ 2733 w 3863"/>
                <a:gd name="T87" fmla="*/ 0 h 878"/>
                <a:gd name="T88" fmla="*/ 2802 w 3863"/>
                <a:gd name="T89" fmla="*/ 0 h 878"/>
                <a:gd name="T90" fmla="*/ 2870 w 3863"/>
                <a:gd name="T91" fmla="*/ 6 h 878"/>
                <a:gd name="T92" fmla="*/ 2939 w 3863"/>
                <a:gd name="T93" fmla="*/ 13 h 878"/>
                <a:gd name="T94" fmla="*/ 3008 w 3863"/>
                <a:gd name="T95" fmla="*/ 19 h 878"/>
                <a:gd name="T96" fmla="*/ 3076 w 3863"/>
                <a:gd name="T97" fmla="*/ 31 h 878"/>
                <a:gd name="T98" fmla="*/ 3145 w 3863"/>
                <a:gd name="T99" fmla="*/ 44 h 878"/>
                <a:gd name="T100" fmla="*/ 3214 w 3863"/>
                <a:gd name="T101" fmla="*/ 57 h 878"/>
                <a:gd name="T102" fmla="*/ 3282 w 3863"/>
                <a:gd name="T103" fmla="*/ 63 h 878"/>
                <a:gd name="T104" fmla="*/ 3351 w 3863"/>
                <a:gd name="T105" fmla="*/ 75 h 878"/>
                <a:gd name="T106" fmla="*/ 3419 w 3863"/>
                <a:gd name="T107" fmla="*/ 82 h 878"/>
                <a:gd name="T108" fmla="*/ 3488 w 3863"/>
                <a:gd name="T109" fmla="*/ 94 h 878"/>
                <a:gd name="T110" fmla="*/ 3557 w 3863"/>
                <a:gd name="T111" fmla="*/ 101 h 878"/>
                <a:gd name="T112" fmla="*/ 3625 w 3863"/>
                <a:gd name="T113" fmla="*/ 107 h 878"/>
                <a:gd name="T114" fmla="*/ 3694 w 3863"/>
                <a:gd name="T115" fmla="*/ 113 h 878"/>
                <a:gd name="T116" fmla="*/ 3763 w 3863"/>
                <a:gd name="T117" fmla="*/ 113 h 878"/>
                <a:gd name="T118" fmla="*/ 3831 w 3863"/>
                <a:gd name="T119" fmla="*/ 113 h 87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863" h="878">
                  <a:moveTo>
                    <a:pt x="0" y="94"/>
                  </a:moveTo>
                  <a:lnTo>
                    <a:pt x="6" y="94"/>
                  </a:lnTo>
                  <a:lnTo>
                    <a:pt x="12" y="94"/>
                  </a:lnTo>
                  <a:lnTo>
                    <a:pt x="19" y="94"/>
                  </a:lnTo>
                  <a:lnTo>
                    <a:pt x="25" y="94"/>
                  </a:lnTo>
                  <a:lnTo>
                    <a:pt x="31" y="94"/>
                  </a:lnTo>
                  <a:lnTo>
                    <a:pt x="37" y="94"/>
                  </a:lnTo>
                  <a:lnTo>
                    <a:pt x="44" y="94"/>
                  </a:lnTo>
                  <a:lnTo>
                    <a:pt x="50" y="94"/>
                  </a:lnTo>
                  <a:lnTo>
                    <a:pt x="56" y="94"/>
                  </a:lnTo>
                  <a:lnTo>
                    <a:pt x="62" y="94"/>
                  </a:lnTo>
                  <a:lnTo>
                    <a:pt x="69" y="94"/>
                  </a:lnTo>
                  <a:lnTo>
                    <a:pt x="75" y="94"/>
                  </a:lnTo>
                  <a:lnTo>
                    <a:pt x="81" y="94"/>
                  </a:lnTo>
                  <a:lnTo>
                    <a:pt x="87" y="94"/>
                  </a:lnTo>
                  <a:lnTo>
                    <a:pt x="94" y="94"/>
                  </a:lnTo>
                  <a:lnTo>
                    <a:pt x="100" y="94"/>
                  </a:lnTo>
                  <a:lnTo>
                    <a:pt x="106" y="94"/>
                  </a:lnTo>
                  <a:lnTo>
                    <a:pt x="112" y="94"/>
                  </a:lnTo>
                  <a:lnTo>
                    <a:pt x="119" y="94"/>
                  </a:lnTo>
                  <a:lnTo>
                    <a:pt x="125" y="94"/>
                  </a:lnTo>
                  <a:lnTo>
                    <a:pt x="131" y="94"/>
                  </a:lnTo>
                  <a:lnTo>
                    <a:pt x="137" y="94"/>
                  </a:lnTo>
                  <a:lnTo>
                    <a:pt x="143" y="94"/>
                  </a:lnTo>
                  <a:lnTo>
                    <a:pt x="150" y="94"/>
                  </a:lnTo>
                  <a:lnTo>
                    <a:pt x="156" y="94"/>
                  </a:lnTo>
                  <a:lnTo>
                    <a:pt x="162" y="94"/>
                  </a:lnTo>
                  <a:lnTo>
                    <a:pt x="168" y="94"/>
                  </a:lnTo>
                  <a:lnTo>
                    <a:pt x="175" y="94"/>
                  </a:lnTo>
                  <a:lnTo>
                    <a:pt x="181" y="94"/>
                  </a:lnTo>
                  <a:lnTo>
                    <a:pt x="187" y="94"/>
                  </a:lnTo>
                  <a:lnTo>
                    <a:pt x="193" y="94"/>
                  </a:lnTo>
                  <a:lnTo>
                    <a:pt x="200" y="94"/>
                  </a:lnTo>
                  <a:lnTo>
                    <a:pt x="206" y="94"/>
                  </a:lnTo>
                  <a:lnTo>
                    <a:pt x="212" y="94"/>
                  </a:lnTo>
                  <a:lnTo>
                    <a:pt x="218" y="94"/>
                  </a:lnTo>
                  <a:lnTo>
                    <a:pt x="225" y="94"/>
                  </a:lnTo>
                  <a:lnTo>
                    <a:pt x="231" y="94"/>
                  </a:lnTo>
                  <a:lnTo>
                    <a:pt x="237" y="94"/>
                  </a:lnTo>
                  <a:lnTo>
                    <a:pt x="243" y="94"/>
                  </a:lnTo>
                  <a:lnTo>
                    <a:pt x="250" y="94"/>
                  </a:lnTo>
                  <a:lnTo>
                    <a:pt x="256" y="94"/>
                  </a:lnTo>
                  <a:lnTo>
                    <a:pt x="262" y="94"/>
                  </a:lnTo>
                  <a:lnTo>
                    <a:pt x="268" y="94"/>
                  </a:lnTo>
                  <a:lnTo>
                    <a:pt x="275" y="94"/>
                  </a:lnTo>
                  <a:lnTo>
                    <a:pt x="281" y="94"/>
                  </a:lnTo>
                  <a:lnTo>
                    <a:pt x="287" y="94"/>
                  </a:lnTo>
                  <a:lnTo>
                    <a:pt x="293" y="94"/>
                  </a:lnTo>
                  <a:lnTo>
                    <a:pt x="299" y="94"/>
                  </a:lnTo>
                  <a:lnTo>
                    <a:pt x="306" y="94"/>
                  </a:lnTo>
                  <a:lnTo>
                    <a:pt x="312" y="94"/>
                  </a:lnTo>
                  <a:lnTo>
                    <a:pt x="318" y="94"/>
                  </a:lnTo>
                  <a:lnTo>
                    <a:pt x="324" y="94"/>
                  </a:lnTo>
                  <a:lnTo>
                    <a:pt x="331" y="94"/>
                  </a:lnTo>
                  <a:lnTo>
                    <a:pt x="337" y="94"/>
                  </a:lnTo>
                  <a:lnTo>
                    <a:pt x="343" y="94"/>
                  </a:lnTo>
                  <a:lnTo>
                    <a:pt x="349" y="94"/>
                  </a:lnTo>
                  <a:lnTo>
                    <a:pt x="356" y="94"/>
                  </a:lnTo>
                  <a:lnTo>
                    <a:pt x="362" y="94"/>
                  </a:lnTo>
                  <a:lnTo>
                    <a:pt x="368" y="94"/>
                  </a:lnTo>
                  <a:lnTo>
                    <a:pt x="374" y="94"/>
                  </a:lnTo>
                  <a:lnTo>
                    <a:pt x="381" y="94"/>
                  </a:lnTo>
                  <a:lnTo>
                    <a:pt x="387" y="94"/>
                  </a:lnTo>
                  <a:lnTo>
                    <a:pt x="393" y="94"/>
                  </a:lnTo>
                  <a:lnTo>
                    <a:pt x="399" y="94"/>
                  </a:lnTo>
                  <a:lnTo>
                    <a:pt x="406" y="94"/>
                  </a:lnTo>
                  <a:lnTo>
                    <a:pt x="412" y="94"/>
                  </a:lnTo>
                  <a:lnTo>
                    <a:pt x="418" y="94"/>
                  </a:lnTo>
                  <a:lnTo>
                    <a:pt x="424" y="94"/>
                  </a:lnTo>
                  <a:lnTo>
                    <a:pt x="431" y="94"/>
                  </a:lnTo>
                  <a:lnTo>
                    <a:pt x="437" y="94"/>
                  </a:lnTo>
                  <a:lnTo>
                    <a:pt x="443" y="94"/>
                  </a:lnTo>
                  <a:lnTo>
                    <a:pt x="449" y="94"/>
                  </a:lnTo>
                  <a:lnTo>
                    <a:pt x="455" y="94"/>
                  </a:lnTo>
                  <a:lnTo>
                    <a:pt x="462" y="94"/>
                  </a:lnTo>
                  <a:lnTo>
                    <a:pt x="468" y="94"/>
                  </a:lnTo>
                  <a:lnTo>
                    <a:pt x="474" y="94"/>
                  </a:lnTo>
                  <a:lnTo>
                    <a:pt x="480" y="94"/>
                  </a:lnTo>
                  <a:lnTo>
                    <a:pt x="487" y="94"/>
                  </a:lnTo>
                  <a:lnTo>
                    <a:pt x="493" y="94"/>
                  </a:lnTo>
                  <a:lnTo>
                    <a:pt x="499" y="94"/>
                  </a:lnTo>
                  <a:lnTo>
                    <a:pt x="505" y="94"/>
                  </a:lnTo>
                  <a:lnTo>
                    <a:pt x="512" y="94"/>
                  </a:lnTo>
                  <a:lnTo>
                    <a:pt x="518" y="94"/>
                  </a:lnTo>
                  <a:lnTo>
                    <a:pt x="524" y="94"/>
                  </a:lnTo>
                  <a:lnTo>
                    <a:pt x="530" y="94"/>
                  </a:lnTo>
                  <a:lnTo>
                    <a:pt x="537" y="94"/>
                  </a:lnTo>
                  <a:lnTo>
                    <a:pt x="543" y="94"/>
                  </a:lnTo>
                  <a:lnTo>
                    <a:pt x="549" y="94"/>
                  </a:lnTo>
                  <a:lnTo>
                    <a:pt x="555" y="94"/>
                  </a:lnTo>
                  <a:lnTo>
                    <a:pt x="562" y="94"/>
                  </a:lnTo>
                  <a:lnTo>
                    <a:pt x="568" y="94"/>
                  </a:lnTo>
                  <a:lnTo>
                    <a:pt x="574" y="94"/>
                  </a:lnTo>
                  <a:lnTo>
                    <a:pt x="580" y="94"/>
                  </a:lnTo>
                  <a:lnTo>
                    <a:pt x="587" y="94"/>
                  </a:lnTo>
                  <a:lnTo>
                    <a:pt x="593" y="94"/>
                  </a:lnTo>
                  <a:lnTo>
                    <a:pt x="599" y="94"/>
                  </a:lnTo>
                  <a:lnTo>
                    <a:pt x="605" y="94"/>
                  </a:lnTo>
                  <a:lnTo>
                    <a:pt x="611" y="94"/>
                  </a:lnTo>
                  <a:lnTo>
                    <a:pt x="618" y="94"/>
                  </a:lnTo>
                  <a:lnTo>
                    <a:pt x="624" y="94"/>
                  </a:lnTo>
                  <a:lnTo>
                    <a:pt x="630" y="94"/>
                  </a:lnTo>
                  <a:lnTo>
                    <a:pt x="636" y="94"/>
                  </a:lnTo>
                  <a:lnTo>
                    <a:pt x="643" y="94"/>
                  </a:lnTo>
                  <a:lnTo>
                    <a:pt x="649" y="94"/>
                  </a:lnTo>
                  <a:lnTo>
                    <a:pt x="655" y="94"/>
                  </a:lnTo>
                  <a:lnTo>
                    <a:pt x="661" y="94"/>
                  </a:lnTo>
                  <a:lnTo>
                    <a:pt x="668" y="94"/>
                  </a:lnTo>
                  <a:lnTo>
                    <a:pt x="674" y="94"/>
                  </a:lnTo>
                  <a:lnTo>
                    <a:pt x="680" y="94"/>
                  </a:lnTo>
                  <a:lnTo>
                    <a:pt x="686" y="94"/>
                  </a:lnTo>
                  <a:lnTo>
                    <a:pt x="693" y="94"/>
                  </a:lnTo>
                  <a:lnTo>
                    <a:pt x="699" y="94"/>
                  </a:lnTo>
                  <a:lnTo>
                    <a:pt x="705" y="94"/>
                  </a:lnTo>
                  <a:lnTo>
                    <a:pt x="711" y="94"/>
                  </a:lnTo>
                  <a:lnTo>
                    <a:pt x="718" y="94"/>
                  </a:lnTo>
                  <a:lnTo>
                    <a:pt x="724" y="94"/>
                  </a:lnTo>
                  <a:lnTo>
                    <a:pt x="730" y="94"/>
                  </a:lnTo>
                  <a:lnTo>
                    <a:pt x="736" y="94"/>
                  </a:lnTo>
                  <a:lnTo>
                    <a:pt x="743" y="94"/>
                  </a:lnTo>
                  <a:lnTo>
                    <a:pt x="749" y="94"/>
                  </a:lnTo>
                  <a:lnTo>
                    <a:pt x="755" y="94"/>
                  </a:lnTo>
                  <a:lnTo>
                    <a:pt x="761" y="94"/>
                  </a:lnTo>
                  <a:lnTo>
                    <a:pt x="767" y="94"/>
                  </a:lnTo>
                  <a:lnTo>
                    <a:pt x="774" y="101"/>
                  </a:lnTo>
                  <a:lnTo>
                    <a:pt x="774" y="107"/>
                  </a:lnTo>
                  <a:lnTo>
                    <a:pt x="780" y="113"/>
                  </a:lnTo>
                  <a:lnTo>
                    <a:pt x="780" y="119"/>
                  </a:lnTo>
                  <a:lnTo>
                    <a:pt x="786" y="126"/>
                  </a:lnTo>
                  <a:lnTo>
                    <a:pt x="786" y="132"/>
                  </a:lnTo>
                  <a:lnTo>
                    <a:pt x="792" y="138"/>
                  </a:lnTo>
                  <a:lnTo>
                    <a:pt x="792" y="144"/>
                  </a:lnTo>
                  <a:lnTo>
                    <a:pt x="799" y="151"/>
                  </a:lnTo>
                  <a:lnTo>
                    <a:pt x="799" y="157"/>
                  </a:lnTo>
                  <a:lnTo>
                    <a:pt x="799" y="163"/>
                  </a:lnTo>
                  <a:lnTo>
                    <a:pt x="805" y="170"/>
                  </a:lnTo>
                  <a:lnTo>
                    <a:pt x="805" y="176"/>
                  </a:lnTo>
                  <a:lnTo>
                    <a:pt x="811" y="182"/>
                  </a:lnTo>
                  <a:lnTo>
                    <a:pt x="811" y="188"/>
                  </a:lnTo>
                  <a:lnTo>
                    <a:pt x="817" y="195"/>
                  </a:lnTo>
                  <a:lnTo>
                    <a:pt x="817" y="201"/>
                  </a:lnTo>
                  <a:lnTo>
                    <a:pt x="824" y="207"/>
                  </a:lnTo>
                  <a:lnTo>
                    <a:pt x="824" y="213"/>
                  </a:lnTo>
                  <a:lnTo>
                    <a:pt x="830" y="220"/>
                  </a:lnTo>
                  <a:lnTo>
                    <a:pt x="830" y="226"/>
                  </a:lnTo>
                  <a:lnTo>
                    <a:pt x="836" y="232"/>
                  </a:lnTo>
                  <a:lnTo>
                    <a:pt x="836" y="239"/>
                  </a:lnTo>
                  <a:lnTo>
                    <a:pt x="842" y="245"/>
                  </a:lnTo>
                  <a:lnTo>
                    <a:pt x="842" y="251"/>
                  </a:lnTo>
                  <a:lnTo>
                    <a:pt x="849" y="257"/>
                  </a:lnTo>
                  <a:lnTo>
                    <a:pt x="849" y="264"/>
                  </a:lnTo>
                  <a:lnTo>
                    <a:pt x="849" y="270"/>
                  </a:lnTo>
                  <a:lnTo>
                    <a:pt x="855" y="276"/>
                  </a:lnTo>
                  <a:lnTo>
                    <a:pt x="855" y="282"/>
                  </a:lnTo>
                  <a:lnTo>
                    <a:pt x="861" y="289"/>
                  </a:lnTo>
                  <a:lnTo>
                    <a:pt x="861" y="295"/>
                  </a:lnTo>
                  <a:lnTo>
                    <a:pt x="867" y="301"/>
                  </a:lnTo>
                  <a:lnTo>
                    <a:pt x="867" y="308"/>
                  </a:lnTo>
                  <a:lnTo>
                    <a:pt x="874" y="314"/>
                  </a:lnTo>
                  <a:lnTo>
                    <a:pt x="880" y="320"/>
                  </a:lnTo>
                  <a:lnTo>
                    <a:pt x="880" y="326"/>
                  </a:lnTo>
                  <a:lnTo>
                    <a:pt x="880" y="333"/>
                  </a:lnTo>
                  <a:lnTo>
                    <a:pt x="886" y="339"/>
                  </a:lnTo>
                  <a:lnTo>
                    <a:pt x="886" y="345"/>
                  </a:lnTo>
                  <a:lnTo>
                    <a:pt x="892" y="351"/>
                  </a:lnTo>
                  <a:lnTo>
                    <a:pt x="899" y="358"/>
                  </a:lnTo>
                  <a:lnTo>
                    <a:pt x="899" y="364"/>
                  </a:lnTo>
                  <a:lnTo>
                    <a:pt x="905" y="370"/>
                  </a:lnTo>
                  <a:lnTo>
                    <a:pt x="905" y="377"/>
                  </a:lnTo>
                  <a:lnTo>
                    <a:pt x="911" y="383"/>
                  </a:lnTo>
                  <a:lnTo>
                    <a:pt x="911" y="389"/>
                  </a:lnTo>
                  <a:lnTo>
                    <a:pt x="917" y="395"/>
                  </a:lnTo>
                  <a:lnTo>
                    <a:pt x="917" y="402"/>
                  </a:lnTo>
                  <a:lnTo>
                    <a:pt x="923" y="408"/>
                  </a:lnTo>
                  <a:lnTo>
                    <a:pt x="923" y="414"/>
                  </a:lnTo>
                  <a:lnTo>
                    <a:pt x="930" y="420"/>
                  </a:lnTo>
                  <a:lnTo>
                    <a:pt x="930" y="427"/>
                  </a:lnTo>
                  <a:lnTo>
                    <a:pt x="936" y="433"/>
                  </a:lnTo>
                  <a:lnTo>
                    <a:pt x="942" y="439"/>
                  </a:lnTo>
                  <a:lnTo>
                    <a:pt x="942" y="446"/>
                  </a:lnTo>
                  <a:lnTo>
                    <a:pt x="948" y="452"/>
                  </a:lnTo>
                  <a:lnTo>
                    <a:pt x="948" y="458"/>
                  </a:lnTo>
                  <a:lnTo>
                    <a:pt x="955" y="464"/>
                  </a:lnTo>
                  <a:lnTo>
                    <a:pt x="961" y="471"/>
                  </a:lnTo>
                  <a:lnTo>
                    <a:pt x="961" y="477"/>
                  </a:lnTo>
                  <a:lnTo>
                    <a:pt x="967" y="483"/>
                  </a:lnTo>
                  <a:lnTo>
                    <a:pt x="967" y="489"/>
                  </a:lnTo>
                  <a:lnTo>
                    <a:pt x="973" y="496"/>
                  </a:lnTo>
                  <a:lnTo>
                    <a:pt x="980" y="502"/>
                  </a:lnTo>
                  <a:lnTo>
                    <a:pt x="980" y="508"/>
                  </a:lnTo>
                  <a:lnTo>
                    <a:pt x="986" y="515"/>
                  </a:lnTo>
                  <a:lnTo>
                    <a:pt x="986" y="521"/>
                  </a:lnTo>
                  <a:lnTo>
                    <a:pt x="992" y="527"/>
                  </a:lnTo>
                  <a:lnTo>
                    <a:pt x="998" y="533"/>
                  </a:lnTo>
                  <a:lnTo>
                    <a:pt x="998" y="540"/>
                  </a:lnTo>
                  <a:lnTo>
                    <a:pt x="1005" y="546"/>
                  </a:lnTo>
                  <a:lnTo>
                    <a:pt x="1011" y="552"/>
                  </a:lnTo>
                  <a:lnTo>
                    <a:pt x="1011" y="558"/>
                  </a:lnTo>
                  <a:lnTo>
                    <a:pt x="1017" y="565"/>
                  </a:lnTo>
                  <a:lnTo>
                    <a:pt x="1017" y="571"/>
                  </a:lnTo>
                  <a:lnTo>
                    <a:pt x="1023" y="577"/>
                  </a:lnTo>
                  <a:lnTo>
                    <a:pt x="1030" y="584"/>
                  </a:lnTo>
                  <a:lnTo>
                    <a:pt x="1030" y="590"/>
                  </a:lnTo>
                  <a:lnTo>
                    <a:pt x="1036" y="596"/>
                  </a:lnTo>
                  <a:lnTo>
                    <a:pt x="1042" y="602"/>
                  </a:lnTo>
                  <a:lnTo>
                    <a:pt x="1042" y="609"/>
                  </a:lnTo>
                  <a:lnTo>
                    <a:pt x="1048" y="615"/>
                  </a:lnTo>
                  <a:lnTo>
                    <a:pt x="1055" y="621"/>
                  </a:lnTo>
                  <a:lnTo>
                    <a:pt x="1061" y="627"/>
                  </a:lnTo>
                  <a:lnTo>
                    <a:pt x="1061" y="634"/>
                  </a:lnTo>
                  <a:lnTo>
                    <a:pt x="1067" y="640"/>
                  </a:lnTo>
                  <a:lnTo>
                    <a:pt x="1067" y="646"/>
                  </a:lnTo>
                  <a:lnTo>
                    <a:pt x="1073" y="653"/>
                  </a:lnTo>
                  <a:lnTo>
                    <a:pt x="1079" y="659"/>
                  </a:lnTo>
                  <a:lnTo>
                    <a:pt x="1086" y="665"/>
                  </a:lnTo>
                  <a:lnTo>
                    <a:pt x="1092" y="671"/>
                  </a:lnTo>
                  <a:lnTo>
                    <a:pt x="1092" y="678"/>
                  </a:lnTo>
                  <a:lnTo>
                    <a:pt x="1098" y="684"/>
                  </a:lnTo>
                  <a:lnTo>
                    <a:pt x="1104" y="690"/>
                  </a:lnTo>
                  <a:lnTo>
                    <a:pt x="1104" y="696"/>
                  </a:lnTo>
                  <a:lnTo>
                    <a:pt x="1111" y="703"/>
                  </a:lnTo>
                  <a:lnTo>
                    <a:pt x="1117" y="709"/>
                  </a:lnTo>
                  <a:lnTo>
                    <a:pt x="1123" y="715"/>
                  </a:lnTo>
                  <a:lnTo>
                    <a:pt x="1129" y="722"/>
                  </a:lnTo>
                  <a:lnTo>
                    <a:pt x="1129" y="728"/>
                  </a:lnTo>
                  <a:lnTo>
                    <a:pt x="1136" y="734"/>
                  </a:lnTo>
                  <a:lnTo>
                    <a:pt x="1142" y="740"/>
                  </a:lnTo>
                  <a:lnTo>
                    <a:pt x="1148" y="747"/>
                  </a:lnTo>
                  <a:lnTo>
                    <a:pt x="1154" y="753"/>
                  </a:lnTo>
                  <a:lnTo>
                    <a:pt x="1161" y="759"/>
                  </a:lnTo>
                  <a:lnTo>
                    <a:pt x="1167" y="765"/>
                  </a:lnTo>
                  <a:lnTo>
                    <a:pt x="1173" y="772"/>
                  </a:lnTo>
                  <a:lnTo>
                    <a:pt x="1179" y="778"/>
                  </a:lnTo>
                  <a:lnTo>
                    <a:pt x="1186" y="784"/>
                  </a:lnTo>
                  <a:lnTo>
                    <a:pt x="1192" y="791"/>
                  </a:lnTo>
                  <a:lnTo>
                    <a:pt x="1198" y="797"/>
                  </a:lnTo>
                  <a:lnTo>
                    <a:pt x="1204" y="803"/>
                  </a:lnTo>
                  <a:lnTo>
                    <a:pt x="1211" y="809"/>
                  </a:lnTo>
                  <a:lnTo>
                    <a:pt x="1217" y="816"/>
                  </a:lnTo>
                  <a:lnTo>
                    <a:pt x="1223" y="822"/>
                  </a:lnTo>
                  <a:lnTo>
                    <a:pt x="1229" y="828"/>
                  </a:lnTo>
                  <a:lnTo>
                    <a:pt x="1235" y="828"/>
                  </a:lnTo>
                  <a:lnTo>
                    <a:pt x="1242" y="835"/>
                  </a:lnTo>
                  <a:lnTo>
                    <a:pt x="1248" y="841"/>
                  </a:lnTo>
                  <a:lnTo>
                    <a:pt x="1254" y="841"/>
                  </a:lnTo>
                  <a:lnTo>
                    <a:pt x="1260" y="847"/>
                  </a:lnTo>
                  <a:lnTo>
                    <a:pt x="1267" y="847"/>
                  </a:lnTo>
                  <a:lnTo>
                    <a:pt x="1273" y="853"/>
                  </a:lnTo>
                  <a:lnTo>
                    <a:pt x="1279" y="853"/>
                  </a:lnTo>
                  <a:lnTo>
                    <a:pt x="1285" y="860"/>
                  </a:lnTo>
                  <a:lnTo>
                    <a:pt x="1292" y="860"/>
                  </a:lnTo>
                  <a:lnTo>
                    <a:pt x="1298" y="860"/>
                  </a:lnTo>
                  <a:lnTo>
                    <a:pt x="1304" y="866"/>
                  </a:lnTo>
                  <a:lnTo>
                    <a:pt x="1310" y="866"/>
                  </a:lnTo>
                  <a:lnTo>
                    <a:pt x="1317" y="866"/>
                  </a:lnTo>
                  <a:lnTo>
                    <a:pt x="1323" y="872"/>
                  </a:lnTo>
                  <a:lnTo>
                    <a:pt x="1329" y="872"/>
                  </a:lnTo>
                  <a:lnTo>
                    <a:pt x="1335" y="872"/>
                  </a:lnTo>
                  <a:lnTo>
                    <a:pt x="1342" y="872"/>
                  </a:lnTo>
                  <a:lnTo>
                    <a:pt x="1348" y="878"/>
                  </a:lnTo>
                  <a:lnTo>
                    <a:pt x="1354" y="878"/>
                  </a:lnTo>
                  <a:lnTo>
                    <a:pt x="1360" y="878"/>
                  </a:lnTo>
                  <a:lnTo>
                    <a:pt x="1367" y="878"/>
                  </a:lnTo>
                  <a:lnTo>
                    <a:pt x="1373" y="878"/>
                  </a:lnTo>
                  <a:lnTo>
                    <a:pt x="1379" y="878"/>
                  </a:lnTo>
                  <a:lnTo>
                    <a:pt x="1385" y="878"/>
                  </a:lnTo>
                  <a:lnTo>
                    <a:pt x="1391" y="878"/>
                  </a:lnTo>
                  <a:lnTo>
                    <a:pt x="1398" y="878"/>
                  </a:lnTo>
                  <a:lnTo>
                    <a:pt x="1404" y="878"/>
                  </a:lnTo>
                  <a:lnTo>
                    <a:pt x="1410" y="878"/>
                  </a:lnTo>
                  <a:lnTo>
                    <a:pt x="1416" y="872"/>
                  </a:lnTo>
                  <a:lnTo>
                    <a:pt x="1423" y="872"/>
                  </a:lnTo>
                  <a:lnTo>
                    <a:pt x="1429" y="872"/>
                  </a:lnTo>
                  <a:lnTo>
                    <a:pt x="1435" y="872"/>
                  </a:lnTo>
                  <a:lnTo>
                    <a:pt x="1441" y="872"/>
                  </a:lnTo>
                  <a:lnTo>
                    <a:pt x="1448" y="866"/>
                  </a:lnTo>
                  <a:lnTo>
                    <a:pt x="1454" y="866"/>
                  </a:lnTo>
                  <a:lnTo>
                    <a:pt x="1460" y="866"/>
                  </a:lnTo>
                  <a:lnTo>
                    <a:pt x="1466" y="860"/>
                  </a:lnTo>
                  <a:lnTo>
                    <a:pt x="1473" y="860"/>
                  </a:lnTo>
                  <a:lnTo>
                    <a:pt x="1479" y="860"/>
                  </a:lnTo>
                  <a:lnTo>
                    <a:pt x="1485" y="853"/>
                  </a:lnTo>
                  <a:lnTo>
                    <a:pt x="1491" y="853"/>
                  </a:lnTo>
                  <a:lnTo>
                    <a:pt x="1498" y="847"/>
                  </a:lnTo>
                  <a:lnTo>
                    <a:pt x="1504" y="847"/>
                  </a:lnTo>
                  <a:lnTo>
                    <a:pt x="1510" y="841"/>
                  </a:lnTo>
                  <a:lnTo>
                    <a:pt x="1516" y="841"/>
                  </a:lnTo>
                  <a:lnTo>
                    <a:pt x="1523" y="835"/>
                  </a:lnTo>
                  <a:lnTo>
                    <a:pt x="1529" y="835"/>
                  </a:lnTo>
                  <a:lnTo>
                    <a:pt x="1535" y="828"/>
                  </a:lnTo>
                  <a:lnTo>
                    <a:pt x="1541" y="828"/>
                  </a:lnTo>
                  <a:lnTo>
                    <a:pt x="1547" y="822"/>
                  </a:lnTo>
                  <a:lnTo>
                    <a:pt x="1554" y="816"/>
                  </a:lnTo>
                  <a:lnTo>
                    <a:pt x="1560" y="816"/>
                  </a:lnTo>
                  <a:lnTo>
                    <a:pt x="1566" y="809"/>
                  </a:lnTo>
                  <a:lnTo>
                    <a:pt x="1572" y="803"/>
                  </a:lnTo>
                  <a:lnTo>
                    <a:pt x="1579" y="797"/>
                  </a:lnTo>
                  <a:lnTo>
                    <a:pt x="1585" y="797"/>
                  </a:lnTo>
                  <a:lnTo>
                    <a:pt x="1591" y="791"/>
                  </a:lnTo>
                  <a:lnTo>
                    <a:pt x="1597" y="784"/>
                  </a:lnTo>
                  <a:lnTo>
                    <a:pt x="1604" y="784"/>
                  </a:lnTo>
                  <a:lnTo>
                    <a:pt x="1610" y="778"/>
                  </a:lnTo>
                  <a:lnTo>
                    <a:pt x="1616" y="772"/>
                  </a:lnTo>
                  <a:lnTo>
                    <a:pt x="1622" y="765"/>
                  </a:lnTo>
                  <a:lnTo>
                    <a:pt x="1629" y="759"/>
                  </a:lnTo>
                  <a:lnTo>
                    <a:pt x="1635" y="753"/>
                  </a:lnTo>
                  <a:lnTo>
                    <a:pt x="1641" y="753"/>
                  </a:lnTo>
                  <a:lnTo>
                    <a:pt x="1647" y="747"/>
                  </a:lnTo>
                  <a:lnTo>
                    <a:pt x="1654" y="740"/>
                  </a:lnTo>
                  <a:lnTo>
                    <a:pt x="1660" y="734"/>
                  </a:lnTo>
                  <a:lnTo>
                    <a:pt x="1666" y="728"/>
                  </a:lnTo>
                  <a:lnTo>
                    <a:pt x="1672" y="722"/>
                  </a:lnTo>
                  <a:lnTo>
                    <a:pt x="1679" y="715"/>
                  </a:lnTo>
                  <a:lnTo>
                    <a:pt x="1685" y="709"/>
                  </a:lnTo>
                  <a:lnTo>
                    <a:pt x="1691" y="703"/>
                  </a:lnTo>
                  <a:lnTo>
                    <a:pt x="1697" y="696"/>
                  </a:lnTo>
                  <a:lnTo>
                    <a:pt x="1703" y="696"/>
                  </a:lnTo>
                  <a:lnTo>
                    <a:pt x="1710" y="690"/>
                  </a:lnTo>
                  <a:lnTo>
                    <a:pt x="1716" y="684"/>
                  </a:lnTo>
                  <a:lnTo>
                    <a:pt x="1722" y="678"/>
                  </a:lnTo>
                  <a:lnTo>
                    <a:pt x="1728" y="671"/>
                  </a:lnTo>
                  <a:lnTo>
                    <a:pt x="1735" y="665"/>
                  </a:lnTo>
                  <a:lnTo>
                    <a:pt x="1741" y="659"/>
                  </a:lnTo>
                  <a:lnTo>
                    <a:pt x="1747" y="653"/>
                  </a:lnTo>
                  <a:lnTo>
                    <a:pt x="1753" y="646"/>
                  </a:lnTo>
                  <a:lnTo>
                    <a:pt x="1760" y="640"/>
                  </a:lnTo>
                  <a:lnTo>
                    <a:pt x="1766" y="634"/>
                  </a:lnTo>
                  <a:lnTo>
                    <a:pt x="1772" y="627"/>
                  </a:lnTo>
                  <a:lnTo>
                    <a:pt x="1778" y="621"/>
                  </a:lnTo>
                  <a:lnTo>
                    <a:pt x="1785" y="615"/>
                  </a:lnTo>
                  <a:lnTo>
                    <a:pt x="1791" y="609"/>
                  </a:lnTo>
                  <a:lnTo>
                    <a:pt x="1797" y="602"/>
                  </a:lnTo>
                  <a:lnTo>
                    <a:pt x="1803" y="596"/>
                  </a:lnTo>
                  <a:lnTo>
                    <a:pt x="1810" y="590"/>
                  </a:lnTo>
                  <a:lnTo>
                    <a:pt x="1816" y="584"/>
                  </a:lnTo>
                  <a:lnTo>
                    <a:pt x="1822" y="577"/>
                  </a:lnTo>
                  <a:lnTo>
                    <a:pt x="1822" y="571"/>
                  </a:lnTo>
                  <a:lnTo>
                    <a:pt x="1828" y="565"/>
                  </a:lnTo>
                  <a:lnTo>
                    <a:pt x="1835" y="558"/>
                  </a:lnTo>
                  <a:lnTo>
                    <a:pt x="1841" y="552"/>
                  </a:lnTo>
                  <a:lnTo>
                    <a:pt x="1847" y="546"/>
                  </a:lnTo>
                  <a:lnTo>
                    <a:pt x="1853" y="540"/>
                  </a:lnTo>
                  <a:lnTo>
                    <a:pt x="1859" y="533"/>
                  </a:lnTo>
                  <a:lnTo>
                    <a:pt x="1866" y="527"/>
                  </a:lnTo>
                  <a:lnTo>
                    <a:pt x="1872" y="521"/>
                  </a:lnTo>
                  <a:lnTo>
                    <a:pt x="1878" y="515"/>
                  </a:lnTo>
                  <a:lnTo>
                    <a:pt x="1884" y="508"/>
                  </a:lnTo>
                  <a:lnTo>
                    <a:pt x="1891" y="502"/>
                  </a:lnTo>
                  <a:lnTo>
                    <a:pt x="1897" y="496"/>
                  </a:lnTo>
                  <a:lnTo>
                    <a:pt x="1903" y="489"/>
                  </a:lnTo>
                  <a:lnTo>
                    <a:pt x="1903" y="483"/>
                  </a:lnTo>
                  <a:lnTo>
                    <a:pt x="1909" y="477"/>
                  </a:lnTo>
                  <a:lnTo>
                    <a:pt x="1916" y="471"/>
                  </a:lnTo>
                  <a:lnTo>
                    <a:pt x="1922" y="464"/>
                  </a:lnTo>
                  <a:lnTo>
                    <a:pt x="1928" y="458"/>
                  </a:lnTo>
                  <a:lnTo>
                    <a:pt x="1934" y="452"/>
                  </a:lnTo>
                  <a:lnTo>
                    <a:pt x="1941" y="446"/>
                  </a:lnTo>
                  <a:lnTo>
                    <a:pt x="1947" y="439"/>
                  </a:lnTo>
                  <a:lnTo>
                    <a:pt x="1953" y="433"/>
                  </a:lnTo>
                  <a:lnTo>
                    <a:pt x="1959" y="427"/>
                  </a:lnTo>
                  <a:lnTo>
                    <a:pt x="1966" y="420"/>
                  </a:lnTo>
                  <a:lnTo>
                    <a:pt x="1972" y="414"/>
                  </a:lnTo>
                  <a:lnTo>
                    <a:pt x="1978" y="408"/>
                  </a:lnTo>
                  <a:lnTo>
                    <a:pt x="1984" y="402"/>
                  </a:lnTo>
                  <a:lnTo>
                    <a:pt x="1991" y="395"/>
                  </a:lnTo>
                  <a:lnTo>
                    <a:pt x="1997" y="389"/>
                  </a:lnTo>
                  <a:lnTo>
                    <a:pt x="2003" y="383"/>
                  </a:lnTo>
                  <a:lnTo>
                    <a:pt x="2009" y="377"/>
                  </a:lnTo>
                  <a:lnTo>
                    <a:pt x="2015" y="370"/>
                  </a:lnTo>
                  <a:lnTo>
                    <a:pt x="2022" y="364"/>
                  </a:lnTo>
                  <a:lnTo>
                    <a:pt x="2028" y="358"/>
                  </a:lnTo>
                  <a:lnTo>
                    <a:pt x="2034" y="351"/>
                  </a:lnTo>
                  <a:lnTo>
                    <a:pt x="2040" y="345"/>
                  </a:lnTo>
                  <a:lnTo>
                    <a:pt x="2047" y="339"/>
                  </a:lnTo>
                  <a:lnTo>
                    <a:pt x="2053" y="333"/>
                  </a:lnTo>
                  <a:lnTo>
                    <a:pt x="2059" y="326"/>
                  </a:lnTo>
                  <a:lnTo>
                    <a:pt x="2065" y="320"/>
                  </a:lnTo>
                  <a:lnTo>
                    <a:pt x="2072" y="314"/>
                  </a:lnTo>
                  <a:lnTo>
                    <a:pt x="2078" y="308"/>
                  </a:lnTo>
                  <a:lnTo>
                    <a:pt x="2084" y="301"/>
                  </a:lnTo>
                  <a:lnTo>
                    <a:pt x="2090" y="295"/>
                  </a:lnTo>
                  <a:lnTo>
                    <a:pt x="2097" y="289"/>
                  </a:lnTo>
                  <a:lnTo>
                    <a:pt x="2103" y="282"/>
                  </a:lnTo>
                  <a:lnTo>
                    <a:pt x="2109" y="276"/>
                  </a:lnTo>
                  <a:lnTo>
                    <a:pt x="2115" y="270"/>
                  </a:lnTo>
                  <a:lnTo>
                    <a:pt x="2122" y="264"/>
                  </a:lnTo>
                  <a:lnTo>
                    <a:pt x="2128" y="257"/>
                  </a:lnTo>
                  <a:lnTo>
                    <a:pt x="2134" y="251"/>
                  </a:lnTo>
                  <a:lnTo>
                    <a:pt x="2140" y="245"/>
                  </a:lnTo>
                  <a:lnTo>
                    <a:pt x="2147" y="239"/>
                  </a:lnTo>
                  <a:lnTo>
                    <a:pt x="2153" y="239"/>
                  </a:lnTo>
                  <a:lnTo>
                    <a:pt x="2159" y="232"/>
                  </a:lnTo>
                  <a:lnTo>
                    <a:pt x="2165" y="226"/>
                  </a:lnTo>
                  <a:lnTo>
                    <a:pt x="2171" y="220"/>
                  </a:lnTo>
                  <a:lnTo>
                    <a:pt x="2178" y="213"/>
                  </a:lnTo>
                  <a:lnTo>
                    <a:pt x="2184" y="207"/>
                  </a:lnTo>
                  <a:lnTo>
                    <a:pt x="2190" y="207"/>
                  </a:lnTo>
                  <a:lnTo>
                    <a:pt x="2196" y="201"/>
                  </a:lnTo>
                  <a:lnTo>
                    <a:pt x="2203" y="195"/>
                  </a:lnTo>
                  <a:lnTo>
                    <a:pt x="2209" y="188"/>
                  </a:lnTo>
                  <a:lnTo>
                    <a:pt x="2215" y="188"/>
                  </a:lnTo>
                  <a:lnTo>
                    <a:pt x="2221" y="182"/>
                  </a:lnTo>
                  <a:lnTo>
                    <a:pt x="2228" y="176"/>
                  </a:lnTo>
                  <a:lnTo>
                    <a:pt x="2234" y="170"/>
                  </a:lnTo>
                  <a:lnTo>
                    <a:pt x="2240" y="170"/>
                  </a:lnTo>
                  <a:lnTo>
                    <a:pt x="2246" y="163"/>
                  </a:lnTo>
                  <a:lnTo>
                    <a:pt x="2253" y="157"/>
                  </a:lnTo>
                  <a:lnTo>
                    <a:pt x="2259" y="157"/>
                  </a:lnTo>
                  <a:lnTo>
                    <a:pt x="2265" y="151"/>
                  </a:lnTo>
                  <a:lnTo>
                    <a:pt x="2271" y="144"/>
                  </a:lnTo>
                  <a:lnTo>
                    <a:pt x="2278" y="144"/>
                  </a:lnTo>
                  <a:lnTo>
                    <a:pt x="2284" y="138"/>
                  </a:lnTo>
                  <a:lnTo>
                    <a:pt x="2290" y="132"/>
                  </a:lnTo>
                  <a:lnTo>
                    <a:pt x="2296" y="132"/>
                  </a:lnTo>
                  <a:lnTo>
                    <a:pt x="2303" y="126"/>
                  </a:lnTo>
                  <a:lnTo>
                    <a:pt x="2309" y="119"/>
                  </a:lnTo>
                  <a:lnTo>
                    <a:pt x="2315" y="119"/>
                  </a:lnTo>
                  <a:lnTo>
                    <a:pt x="2321" y="113"/>
                  </a:lnTo>
                  <a:lnTo>
                    <a:pt x="2327" y="113"/>
                  </a:lnTo>
                  <a:lnTo>
                    <a:pt x="2334" y="107"/>
                  </a:lnTo>
                  <a:lnTo>
                    <a:pt x="2340" y="107"/>
                  </a:lnTo>
                  <a:lnTo>
                    <a:pt x="2346" y="101"/>
                  </a:lnTo>
                  <a:lnTo>
                    <a:pt x="2352" y="101"/>
                  </a:lnTo>
                  <a:lnTo>
                    <a:pt x="2359" y="94"/>
                  </a:lnTo>
                  <a:lnTo>
                    <a:pt x="2365" y="88"/>
                  </a:lnTo>
                  <a:lnTo>
                    <a:pt x="2371" y="88"/>
                  </a:lnTo>
                  <a:lnTo>
                    <a:pt x="2377" y="88"/>
                  </a:lnTo>
                  <a:lnTo>
                    <a:pt x="2384" y="82"/>
                  </a:lnTo>
                  <a:lnTo>
                    <a:pt x="2390" y="75"/>
                  </a:lnTo>
                  <a:lnTo>
                    <a:pt x="2396" y="75"/>
                  </a:lnTo>
                  <a:lnTo>
                    <a:pt x="2402" y="75"/>
                  </a:lnTo>
                  <a:lnTo>
                    <a:pt x="2409" y="69"/>
                  </a:lnTo>
                  <a:lnTo>
                    <a:pt x="2415" y="69"/>
                  </a:lnTo>
                  <a:lnTo>
                    <a:pt x="2421" y="63"/>
                  </a:lnTo>
                  <a:lnTo>
                    <a:pt x="2427" y="63"/>
                  </a:lnTo>
                  <a:lnTo>
                    <a:pt x="2434" y="63"/>
                  </a:lnTo>
                  <a:lnTo>
                    <a:pt x="2440" y="57"/>
                  </a:lnTo>
                  <a:lnTo>
                    <a:pt x="2446" y="57"/>
                  </a:lnTo>
                  <a:lnTo>
                    <a:pt x="2452" y="50"/>
                  </a:lnTo>
                  <a:lnTo>
                    <a:pt x="2459" y="50"/>
                  </a:lnTo>
                  <a:lnTo>
                    <a:pt x="2465" y="50"/>
                  </a:lnTo>
                  <a:lnTo>
                    <a:pt x="2471" y="44"/>
                  </a:lnTo>
                  <a:lnTo>
                    <a:pt x="2477" y="44"/>
                  </a:lnTo>
                  <a:lnTo>
                    <a:pt x="2483" y="44"/>
                  </a:lnTo>
                  <a:lnTo>
                    <a:pt x="2490" y="38"/>
                  </a:lnTo>
                  <a:lnTo>
                    <a:pt x="2496" y="38"/>
                  </a:lnTo>
                  <a:lnTo>
                    <a:pt x="2502" y="38"/>
                  </a:lnTo>
                  <a:lnTo>
                    <a:pt x="2508" y="31"/>
                  </a:lnTo>
                  <a:lnTo>
                    <a:pt x="2515" y="31"/>
                  </a:lnTo>
                  <a:lnTo>
                    <a:pt x="2521" y="31"/>
                  </a:lnTo>
                  <a:lnTo>
                    <a:pt x="2527" y="31"/>
                  </a:lnTo>
                  <a:lnTo>
                    <a:pt x="2533" y="25"/>
                  </a:lnTo>
                  <a:lnTo>
                    <a:pt x="2540" y="25"/>
                  </a:lnTo>
                  <a:lnTo>
                    <a:pt x="2546" y="25"/>
                  </a:lnTo>
                  <a:lnTo>
                    <a:pt x="2552" y="25"/>
                  </a:lnTo>
                  <a:lnTo>
                    <a:pt x="2558" y="19"/>
                  </a:lnTo>
                  <a:lnTo>
                    <a:pt x="2565" y="19"/>
                  </a:lnTo>
                  <a:lnTo>
                    <a:pt x="2571" y="19"/>
                  </a:lnTo>
                  <a:lnTo>
                    <a:pt x="2577" y="19"/>
                  </a:lnTo>
                  <a:lnTo>
                    <a:pt x="2583" y="19"/>
                  </a:lnTo>
                  <a:lnTo>
                    <a:pt x="2590" y="13"/>
                  </a:lnTo>
                  <a:lnTo>
                    <a:pt x="2596" y="13"/>
                  </a:lnTo>
                  <a:lnTo>
                    <a:pt x="2602" y="13"/>
                  </a:lnTo>
                  <a:lnTo>
                    <a:pt x="2608" y="13"/>
                  </a:lnTo>
                  <a:lnTo>
                    <a:pt x="2615" y="13"/>
                  </a:lnTo>
                  <a:lnTo>
                    <a:pt x="2621" y="13"/>
                  </a:lnTo>
                  <a:lnTo>
                    <a:pt x="2627" y="6"/>
                  </a:lnTo>
                  <a:lnTo>
                    <a:pt x="2633" y="6"/>
                  </a:lnTo>
                  <a:lnTo>
                    <a:pt x="2639" y="6"/>
                  </a:lnTo>
                  <a:lnTo>
                    <a:pt x="2646" y="6"/>
                  </a:lnTo>
                  <a:lnTo>
                    <a:pt x="2652" y="6"/>
                  </a:lnTo>
                  <a:lnTo>
                    <a:pt x="2658" y="6"/>
                  </a:lnTo>
                  <a:lnTo>
                    <a:pt x="2664" y="6"/>
                  </a:lnTo>
                  <a:lnTo>
                    <a:pt x="2671" y="6"/>
                  </a:lnTo>
                  <a:lnTo>
                    <a:pt x="2677" y="6"/>
                  </a:lnTo>
                  <a:lnTo>
                    <a:pt x="2683" y="0"/>
                  </a:lnTo>
                  <a:lnTo>
                    <a:pt x="2689" y="0"/>
                  </a:lnTo>
                  <a:lnTo>
                    <a:pt x="2696" y="0"/>
                  </a:lnTo>
                  <a:lnTo>
                    <a:pt x="2702" y="0"/>
                  </a:lnTo>
                  <a:lnTo>
                    <a:pt x="2708" y="0"/>
                  </a:lnTo>
                  <a:lnTo>
                    <a:pt x="2714" y="0"/>
                  </a:lnTo>
                  <a:lnTo>
                    <a:pt x="2721" y="0"/>
                  </a:lnTo>
                  <a:lnTo>
                    <a:pt x="2727" y="0"/>
                  </a:lnTo>
                  <a:lnTo>
                    <a:pt x="2733" y="0"/>
                  </a:lnTo>
                  <a:lnTo>
                    <a:pt x="2739" y="0"/>
                  </a:lnTo>
                  <a:lnTo>
                    <a:pt x="2746" y="0"/>
                  </a:lnTo>
                  <a:lnTo>
                    <a:pt x="2752" y="0"/>
                  </a:lnTo>
                  <a:lnTo>
                    <a:pt x="2758" y="0"/>
                  </a:lnTo>
                  <a:lnTo>
                    <a:pt x="2764" y="0"/>
                  </a:lnTo>
                  <a:lnTo>
                    <a:pt x="2771" y="0"/>
                  </a:lnTo>
                  <a:lnTo>
                    <a:pt x="2777" y="0"/>
                  </a:lnTo>
                  <a:lnTo>
                    <a:pt x="2783" y="0"/>
                  </a:lnTo>
                  <a:lnTo>
                    <a:pt x="2789" y="0"/>
                  </a:lnTo>
                  <a:lnTo>
                    <a:pt x="2795" y="0"/>
                  </a:lnTo>
                  <a:lnTo>
                    <a:pt x="2802" y="0"/>
                  </a:lnTo>
                  <a:lnTo>
                    <a:pt x="2808" y="0"/>
                  </a:lnTo>
                  <a:lnTo>
                    <a:pt x="2814" y="0"/>
                  </a:lnTo>
                  <a:lnTo>
                    <a:pt x="2820" y="0"/>
                  </a:lnTo>
                  <a:lnTo>
                    <a:pt x="2827" y="0"/>
                  </a:lnTo>
                  <a:lnTo>
                    <a:pt x="2833" y="0"/>
                  </a:lnTo>
                  <a:lnTo>
                    <a:pt x="2839" y="6"/>
                  </a:lnTo>
                  <a:lnTo>
                    <a:pt x="2845" y="6"/>
                  </a:lnTo>
                  <a:lnTo>
                    <a:pt x="2852" y="6"/>
                  </a:lnTo>
                  <a:lnTo>
                    <a:pt x="2858" y="6"/>
                  </a:lnTo>
                  <a:lnTo>
                    <a:pt x="2864" y="6"/>
                  </a:lnTo>
                  <a:lnTo>
                    <a:pt x="2870" y="6"/>
                  </a:lnTo>
                  <a:lnTo>
                    <a:pt x="2877" y="6"/>
                  </a:lnTo>
                  <a:lnTo>
                    <a:pt x="2883" y="6"/>
                  </a:lnTo>
                  <a:lnTo>
                    <a:pt x="2889" y="6"/>
                  </a:lnTo>
                  <a:lnTo>
                    <a:pt x="2895" y="6"/>
                  </a:lnTo>
                  <a:lnTo>
                    <a:pt x="2902" y="6"/>
                  </a:lnTo>
                  <a:lnTo>
                    <a:pt x="2908" y="6"/>
                  </a:lnTo>
                  <a:lnTo>
                    <a:pt x="2914" y="13"/>
                  </a:lnTo>
                  <a:lnTo>
                    <a:pt x="2920" y="13"/>
                  </a:lnTo>
                  <a:lnTo>
                    <a:pt x="2927" y="13"/>
                  </a:lnTo>
                  <a:lnTo>
                    <a:pt x="2933" y="13"/>
                  </a:lnTo>
                  <a:lnTo>
                    <a:pt x="2939" y="13"/>
                  </a:lnTo>
                  <a:lnTo>
                    <a:pt x="2945" y="13"/>
                  </a:lnTo>
                  <a:lnTo>
                    <a:pt x="2951" y="13"/>
                  </a:lnTo>
                  <a:lnTo>
                    <a:pt x="2958" y="13"/>
                  </a:lnTo>
                  <a:lnTo>
                    <a:pt x="2964" y="13"/>
                  </a:lnTo>
                  <a:lnTo>
                    <a:pt x="2970" y="19"/>
                  </a:lnTo>
                  <a:lnTo>
                    <a:pt x="2976" y="19"/>
                  </a:lnTo>
                  <a:lnTo>
                    <a:pt x="2983" y="19"/>
                  </a:lnTo>
                  <a:lnTo>
                    <a:pt x="2989" y="19"/>
                  </a:lnTo>
                  <a:lnTo>
                    <a:pt x="2995" y="19"/>
                  </a:lnTo>
                  <a:lnTo>
                    <a:pt x="3001" y="19"/>
                  </a:lnTo>
                  <a:lnTo>
                    <a:pt x="3008" y="19"/>
                  </a:lnTo>
                  <a:lnTo>
                    <a:pt x="3014" y="25"/>
                  </a:lnTo>
                  <a:lnTo>
                    <a:pt x="3020" y="25"/>
                  </a:lnTo>
                  <a:lnTo>
                    <a:pt x="3026" y="25"/>
                  </a:lnTo>
                  <a:lnTo>
                    <a:pt x="3033" y="25"/>
                  </a:lnTo>
                  <a:lnTo>
                    <a:pt x="3039" y="25"/>
                  </a:lnTo>
                  <a:lnTo>
                    <a:pt x="3045" y="25"/>
                  </a:lnTo>
                  <a:lnTo>
                    <a:pt x="3051" y="25"/>
                  </a:lnTo>
                  <a:lnTo>
                    <a:pt x="3058" y="31"/>
                  </a:lnTo>
                  <a:lnTo>
                    <a:pt x="3064" y="31"/>
                  </a:lnTo>
                  <a:lnTo>
                    <a:pt x="3070" y="31"/>
                  </a:lnTo>
                  <a:lnTo>
                    <a:pt x="3076" y="31"/>
                  </a:lnTo>
                  <a:lnTo>
                    <a:pt x="3083" y="31"/>
                  </a:lnTo>
                  <a:lnTo>
                    <a:pt x="3089" y="31"/>
                  </a:lnTo>
                  <a:lnTo>
                    <a:pt x="3095" y="38"/>
                  </a:lnTo>
                  <a:lnTo>
                    <a:pt x="3101" y="38"/>
                  </a:lnTo>
                  <a:lnTo>
                    <a:pt x="3107" y="38"/>
                  </a:lnTo>
                  <a:lnTo>
                    <a:pt x="3114" y="38"/>
                  </a:lnTo>
                  <a:lnTo>
                    <a:pt x="3120" y="38"/>
                  </a:lnTo>
                  <a:lnTo>
                    <a:pt x="3126" y="38"/>
                  </a:lnTo>
                  <a:lnTo>
                    <a:pt x="3132" y="38"/>
                  </a:lnTo>
                  <a:lnTo>
                    <a:pt x="3139" y="44"/>
                  </a:lnTo>
                  <a:lnTo>
                    <a:pt x="3145" y="44"/>
                  </a:lnTo>
                  <a:lnTo>
                    <a:pt x="3151" y="44"/>
                  </a:lnTo>
                  <a:lnTo>
                    <a:pt x="3157" y="44"/>
                  </a:lnTo>
                  <a:lnTo>
                    <a:pt x="3164" y="44"/>
                  </a:lnTo>
                  <a:lnTo>
                    <a:pt x="3170" y="44"/>
                  </a:lnTo>
                  <a:lnTo>
                    <a:pt x="3176" y="50"/>
                  </a:lnTo>
                  <a:lnTo>
                    <a:pt x="3182" y="50"/>
                  </a:lnTo>
                  <a:lnTo>
                    <a:pt x="3189" y="50"/>
                  </a:lnTo>
                  <a:lnTo>
                    <a:pt x="3195" y="50"/>
                  </a:lnTo>
                  <a:lnTo>
                    <a:pt x="3201" y="50"/>
                  </a:lnTo>
                  <a:lnTo>
                    <a:pt x="3207" y="50"/>
                  </a:lnTo>
                  <a:lnTo>
                    <a:pt x="3214" y="57"/>
                  </a:lnTo>
                  <a:lnTo>
                    <a:pt x="3220" y="57"/>
                  </a:lnTo>
                  <a:lnTo>
                    <a:pt x="3226" y="57"/>
                  </a:lnTo>
                  <a:lnTo>
                    <a:pt x="3232" y="57"/>
                  </a:lnTo>
                  <a:lnTo>
                    <a:pt x="3239" y="57"/>
                  </a:lnTo>
                  <a:lnTo>
                    <a:pt x="3245" y="57"/>
                  </a:lnTo>
                  <a:lnTo>
                    <a:pt x="3251" y="63"/>
                  </a:lnTo>
                  <a:lnTo>
                    <a:pt x="3257" y="63"/>
                  </a:lnTo>
                  <a:lnTo>
                    <a:pt x="3263" y="63"/>
                  </a:lnTo>
                  <a:lnTo>
                    <a:pt x="3270" y="63"/>
                  </a:lnTo>
                  <a:lnTo>
                    <a:pt x="3276" y="63"/>
                  </a:lnTo>
                  <a:lnTo>
                    <a:pt x="3282" y="63"/>
                  </a:lnTo>
                  <a:lnTo>
                    <a:pt x="3288" y="63"/>
                  </a:lnTo>
                  <a:lnTo>
                    <a:pt x="3295" y="69"/>
                  </a:lnTo>
                  <a:lnTo>
                    <a:pt x="3301" y="69"/>
                  </a:lnTo>
                  <a:lnTo>
                    <a:pt x="3307" y="69"/>
                  </a:lnTo>
                  <a:lnTo>
                    <a:pt x="3313" y="69"/>
                  </a:lnTo>
                  <a:lnTo>
                    <a:pt x="3320" y="69"/>
                  </a:lnTo>
                  <a:lnTo>
                    <a:pt x="3326" y="69"/>
                  </a:lnTo>
                  <a:lnTo>
                    <a:pt x="3332" y="75"/>
                  </a:lnTo>
                  <a:lnTo>
                    <a:pt x="3338" y="75"/>
                  </a:lnTo>
                  <a:lnTo>
                    <a:pt x="3345" y="75"/>
                  </a:lnTo>
                  <a:lnTo>
                    <a:pt x="3351" y="75"/>
                  </a:lnTo>
                  <a:lnTo>
                    <a:pt x="3357" y="75"/>
                  </a:lnTo>
                  <a:lnTo>
                    <a:pt x="3363" y="75"/>
                  </a:lnTo>
                  <a:lnTo>
                    <a:pt x="3370" y="75"/>
                  </a:lnTo>
                  <a:lnTo>
                    <a:pt x="3376" y="82"/>
                  </a:lnTo>
                  <a:lnTo>
                    <a:pt x="3382" y="82"/>
                  </a:lnTo>
                  <a:lnTo>
                    <a:pt x="3388" y="82"/>
                  </a:lnTo>
                  <a:lnTo>
                    <a:pt x="3395" y="82"/>
                  </a:lnTo>
                  <a:lnTo>
                    <a:pt x="3401" y="82"/>
                  </a:lnTo>
                  <a:lnTo>
                    <a:pt x="3407" y="82"/>
                  </a:lnTo>
                  <a:lnTo>
                    <a:pt x="3413" y="82"/>
                  </a:lnTo>
                  <a:lnTo>
                    <a:pt x="3419" y="82"/>
                  </a:lnTo>
                  <a:lnTo>
                    <a:pt x="3426" y="88"/>
                  </a:lnTo>
                  <a:lnTo>
                    <a:pt x="3432" y="88"/>
                  </a:lnTo>
                  <a:lnTo>
                    <a:pt x="3438" y="88"/>
                  </a:lnTo>
                  <a:lnTo>
                    <a:pt x="3444" y="88"/>
                  </a:lnTo>
                  <a:lnTo>
                    <a:pt x="3451" y="88"/>
                  </a:lnTo>
                  <a:lnTo>
                    <a:pt x="3457" y="88"/>
                  </a:lnTo>
                  <a:lnTo>
                    <a:pt x="3463" y="88"/>
                  </a:lnTo>
                  <a:lnTo>
                    <a:pt x="3469" y="88"/>
                  </a:lnTo>
                  <a:lnTo>
                    <a:pt x="3476" y="94"/>
                  </a:lnTo>
                  <a:lnTo>
                    <a:pt x="3482" y="94"/>
                  </a:lnTo>
                  <a:lnTo>
                    <a:pt x="3488" y="94"/>
                  </a:lnTo>
                  <a:lnTo>
                    <a:pt x="3494" y="94"/>
                  </a:lnTo>
                  <a:lnTo>
                    <a:pt x="3501" y="94"/>
                  </a:lnTo>
                  <a:lnTo>
                    <a:pt x="3507" y="94"/>
                  </a:lnTo>
                  <a:lnTo>
                    <a:pt x="3513" y="94"/>
                  </a:lnTo>
                  <a:lnTo>
                    <a:pt x="3519" y="94"/>
                  </a:lnTo>
                  <a:lnTo>
                    <a:pt x="3526" y="94"/>
                  </a:lnTo>
                  <a:lnTo>
                    <a:pt x="3532" y="101"/>
                  </a:lnTo>
                  <a:lnTo>
                    <a:pt x="3538" y="101"/>
                  </a:lnTo>
                  <a:lnTo>
                    <a:pt x="3544" y="101"/>
                  </a:lnTo>
                  <a:lnTo>
                    <a:pt x="3551" y="101"/>
                  </a:lnTo>
                  <a:lnTo>
                    <a:pt x="3557" y="101"/>
                  </a:lnTo>
                  <a:lnTo>
                    <a:pt x="3563" y="101"/>
                  </a:lnTo>
                  <a:lnTo>
                    <a:pt x="3569" y="101"/>
                  </a:lnTo>
                  <a:lnTo>
                    <a:pt x="3575" y="101"/>
                  </a:lnTo>
                  <a:lnTo>
                    <a:pt x="3582" y="101"/>
                  </a:lnTo>
                  <a:lnTo>
                    <a:pt x="3588" y="101"/>
                  </a:lnTo>
                  <a:lnTo>
                    <a:pt x="3594" y="101"/>
                  </a:lnTo>
                  <a:lnTo>
                    <a:pt x="3600" y="101"/>
                  </a:lnTo>
                  <a:lnTo>
                    <a:pt x="3607" y="107"/>
                  </a:lnTo>
                  <a:lnTo>
                    <a:pt x="3613" y="107"/>
                  </a:lnTo>
                  <a:lnTo>
                    <a:pt x="3619" y="107"/>
                  </a:lnTo>
                  <a:lnTo>
                    <a:pt x="3625" y="107"/>
                  </a:lnTo>
                  <a:lnTo>
                    <a:pt x="3632" y="107"/>
                  </a:lnTo>
                  <a:lnTo>
                    <a:pt x="3638" y="107"/>
                  </a:lnTo>
                  <a:lnTo>
                    <a:pt x="3644" y="107"/>
                  </a:lnTo>
                  <a:lnTo>
                    <a:pt x="3650" y="107"/>
                  </a:lnTo>
                  <a:lnTo>
                    <a:pt x="3657" y="107"/>
                  </a:lnTo>
                  <a:lnTo>
                    <a:pt x="3663" y="107"/>
                  </a:lnTo>
                  <a:lnTo>
                    <a:pt x="3669" y="107"/>
                  </a:lnTo>
                  <a:lnTo>
                    <a:pt x="3675" y="107"/>
                  </a:lnTo>
                  <a:lnTo>
                    <a:pt x="3682" y="107"/>
                  </a:lnTo>
                  <a:lnTo>
                    <a:pt x="3688" y="107"/>
                  </a:lnTo>
                  <a:lnTo>
                    <a:pt x="3694" y="113"/>
                  </a:lnTo>
                  <a:lnTo>
                    <a:pt x="3700" y="113"/>
                  </a:lnTo>
                  <a:lnTo>
                    <a:pt x="3707" y="113"/>
                  </a:lnTo>
                  <a:lnTo>
                    <a:pt x="3713" y="113"/>
                  </a:lnTo>
                  <a:lnTo>
                    <a:pt x="3719" y="113"/>
                  </a:lnTo>
                  <a:lnTo>
                    <a:pt x="3725" y="113"/>
                  </a:lnTo>
                  <a:lnTo>
                    <a:pt x="3731" y="113"/>
                  </a:lnTo>
                  <a:lnTo>
                    <a:pt x="3738" y="113"/>
                  </a:lnTo>
                  <a:lnTo>
                    <a:pt x="3744" y="113"/>
                  </a:lnTo>
                  <a:lnTo>
                    <a:pt x="3750" y="113"/>
                  </a:lnTo>
                  <a:lnTo>
                    <a:pt x="3756" y="113"/>
                  </a:lnTo>
                  <a:lnTo>
                    <a:pt x="3763" y="113"/>
                  </a:lnTo>
                  <a:lnTo>
                    <a:pt x="3769" y="113"/>
                  </a:lnTo>
                  <a:lnTo>
                    <a:pt x="3775" y="113"/>
                  </a:lnTo>
                  <a:lnTo>
                    <a:pt x="3781" y="113"/>
                  </a:lnTo>
                  <a:lnTo>
                    <a:pt x="3788" y="113"/>
                  </a:lnTo>
                  <a:lnTo>
                    <a:pt x="3794" y="113"/>
                  </a:lnTo>
                  <a:lnTo>
                    <a:pt x="3800" y="113"/>
                  </a:lnTo>
                  <a:lnTo>
                    <a:pt x="3806" y="113"/>
                  </a:lnTo>
                  <a:lnTo>
                    <a:pt x="3813" y="113"/>
                  </a:lnTo>
                  <a:lnTo>
                    <a:pt x="3819" y="113"/>
                  </a:lnTo>
                  <a:lnTo>
                    <a:pt x="3825" y="113"/>
                  </a:lnTo>
                  <a:lnTo>
                    <a:pt x="3831" y="113"/>
                  </a:lnTo>
                  <a:lnTo>
                    <a:pt x="3838" y="113"/>
                  </a:lnTo>
                  <a:lnTo>
                    <a:pt x="3844" y="113"/>
                  </a:lnTo>
                  <a:lnTo>
                    <a:pt x="3850" y="113"/>
                  </a:lnTo>
                  <a:lnTo>
                    <a:pt x="3856" y="113"/>
                  </a:lnTo>
                  <a:lnTo>
                    <a:pt x="3863" y="113"/>
                  </a:lnTo>
                </a:path>
              </a:pathLst>
            </a:custGeom>
            <a:noFill/>
            <a:ln w="19050" cmpd="sng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41" name="Freeform 201"/>
            <p:cNvSpPr>
              <a:spLocks/>
            </p:cNvSpPr>
            <p:nvPr/>
          </p:nvSpPr>
          <p:spPr bwMode="auto">
            <a:xfrm>
              <a:off x="889" y="964"/>
              <a:ext cx="3863" cy="1"/>
            </a:xfrm>
            <a:custGeom>
              <a:avLst/>
              <a:gdLst>
                <a:gd name="T0" fmla="*/ 56 w 3863"/>
                <a:gd name="T1" fmla="*/ 0 h 1"/>
                <a:gd name="T2" fmla="*/ 119 w 3863"/>
                <a:gd name="T3" fmla="*/ 0 h 1"/>
                <a:gd name="T4" fmla="*/ 181 w 3863"/>
                <a:gd name="T5" fmla="*/ 0 h 1"/>
                <a:gd name="T6" fmla="*/ 243 w 3863"/>
                <a:gd name="T7" fmla="*/ 0 h 1"/>
                <a:gd name="T8" fmla="*/ 306 w 3863"/>
                <a:gd name="T9" fmla="*/ 0 h 1"/>
                <a:gd name="T10" fmla="*/ 368 w 3863"/>
                <a:gd name="T11" fmla="*/ 0 h 1"/>
                <a:gd name="T12" fmla="*/ 431 w 3863"/>
                <a:gd name="T13" fmla="*/ 0 h 1"/>
                <a:gd name="T14" fmla="*/ 493 w 3863"/>
                <a:gd name="T15" fmla="*/ 0 h 1"/>
                <a:gd name="T16" fmla="*/ 555 w 3863"/>
                <a:gd name="T17" fmla="*/ 0 h 1"/>
                <a:gd name="T18" fmla="*/ 618 w 3863"/>
                <a:gd name="T19" fmla="*/ 0 h 1"/>
                <a:gd name="T20" fmla="*/ 680 w 3863"/>
                <a:gd name="T21" fmla="*/ 0 h 1"/>
                <a:gd name="T22" fmla="*/ 743 w 3863"/>
                <a:gd name="T23" fmla="*/ 0 h 1"/>
                <a:gd name="T24" fmla="*/ 805 w 3863"/>
                <a:gd name="T25" fmla="*/ 0 h 1"/>
                <a:gd name="T26" fmla="*/ 867 w 3863"/>
                <a:gd name="T27" fmla="*/ 0 h 1"/>
                <a:gd name="T28" fmla="*/ 930 w 3863"/>
                <a:gd name="T29" fmla="*/ 0 h 1"/>
                <a:gd name="T30" fmla="*/ 992 w 3863"/>
                <a:gd name="T31" fmla="*/ 0 h 1"/>
                <a:gd name="T32" fmla="*/ 1055 w 3863"/>
                <a:gd name="T33" fmla="*/ 0 h 1"/>
                <a:gd name="T34" fmla="*/ 1117 w 3863"/>
                <a:gd name="T35" fmla="*/ 0 h 1"/>
                <a:gd name="T36" fmla="*/ 1179 w 3863"/>
                <a:gd name="T37" fmla="*/ 0 h 1"/>
                <a:gd name="T38" fmla="*/ 1242 w 3863"/>
                <a:gd name="T39" fmla="*/ 0 h 1"/>
                <a:gd name="T40" fmla="*/ 1304 w 3863"/>
                <a:gd name="T41" fmla="*/ 0 h 1"/>
                <a:gd name="T42" fmla="*/ 1367 w 3863"/>
                <a:gd name="T43" fmla="*/ 0 h 1"/>
                <a:gd name="T44" fmla="*/ 1429 w 3863"/>
                <a:gd name="T45" fmla="*/ 0 h 1"/>
                <a:gd name="T46" fmla="*/ 1491 w 3863"/>
                <a:gd name="T47" fmla="*/ 0 h 1"/>
                <a:gd name="T48" fmla="*/ 1554 w 3863"/>
                <a:gd name="T49" fmla="*/ 0 h 1"/>
                <a:gd name="T50" fmla="*/ 1616 w 3863"/>
                <a:gd name="T51" fmla="*/ 0 h 1"/>
                <a:gd name="T52" fmla="*/ 1679 w 3863"/>
                <a:gd name="T53" fmla="*/ 0 h 1"/>
                <a:gd name="T54" fmla="*/ 1741 w 3863"/>
                <a:gd name="T55" fmla="*/ 0 h 1"/>
                <a:gd name="T56" fmla="*/ 1803 w 3863"/>
                <a:gd name="T57" fmla="*/ 0 h 1"/>
                <a:gd name="T58" fmla="*/ 1866 w 3863"/>
                <a:gd name="T59" fmla="*/ 0 h 1"/>
                <a:gd name="T60" fmla="*/ 1928 w 3863"/>
                <a:gd name="T61" fmla="*/ 0 h 1"/>
                <a:gd name="T62" fmla="*/ 1991 w 3863"/>
                <a:gd name="T63" fmla="*/ 0 h 1"/>
                <a:gd name="T64" fmla="*/ 2053 w 3863"/>
                <a:gd name="T65" fmla="*/ 0 h 1"/>
                <a:gd name="T66" fmla="*/ 2115 w 3863"/>
                <a:gd name="T67" fmla="*/ 0 h 1"/>
                <a:gd name="T68" fmla="*/ 2178 w 3863"/>
                <a:gd name="T69" fmla="*/ 0 h 1"/>
                <a:gd name="T70" fmla="*/ 2240 w 3863"/>
                <a:gd name="T71" fmla="*/ 0 h 1"/>
                <a:gd name="T72" fmla="*/ 2303 w 3863"/>
                <a:gd name="T73" fmla="*/ 0 h 1"/>
                <a:gd name="T74" fmla="*/ 2365 w 3863"/>
                <a:gd name="T75" fmla="*/ 0 h 1"/>
                <a:gd name="T76" fmla="*/ 2427 w 3863"/>
                <a:gd name="T77" fmla="*/ 0 h 1"/>
                <a:gd name="T78" fmla="*/ 2490 w 3863"/>
                <a:gd name="T79" fmla="*/ 0 h 1"/>
                <a:gd name="T80" fmla="*/ 2552 w 3863"/>
                <a:gd name="T81" fmla="*/ 0 h 1"/>
                <a:gd name="T82" fmla="*/ 2615 w 3863"/>
                <a:gd name="T83" fmla="*/ 0 h 1"/>
                <a:gd name="T84" fmla="*/ 2677 w 3863"/>
                <a:gd name="T85" fmla="*/ 0 h 1"/>
                <a:gd name="T86" fmla="*/ 2739 w 3863"/>
                <a:gd name="T87" fmla="*/ 0 h 1"/>
                <a:gd name="T88" fmla="*/ 2802 w 3863"/>
                <a:gd name="T89" fmla="*/ 0 h 1"/>
                <a:gd name="T90" fmla="*/ 2864 w 3863"/>
                <a:gd name="T91" fmla="*/ 0 h 1"/>
                <a:gd name="T92" fmla="*/ 2927 w 3863"/>
                <a:gd name="T93" fmla="*/ 0 h 1"/>
                <a:gd name="T94" fmla="*/ 2989 w 3863"/>
                <a:gd name="T95" fmla="*/ 0 h 1"/>
                <a:gd name="T96" fmla="*/ 3051 w 3863"/>
                <a:gd name="T97" fmla="*/ 0 h 1"/>
                <a:gd name="T98" fmla="*/ 3114 w 3863"/>
                <a:gd name="T99" fmla="*/ 0 h 1"/>
                <a:gd name="T100" fmla="*/ 3176 w 3863"/>
                <a:gd name="T101" fmla="*/ 0 h 1"/>
                <a:gd name="T102" fmla="*/ 3239 w 3863"/>
                <a:gd name="T103" fmla="*/ 0 h 1"/>
                <a:gd name="T104" fmla="*/ 3301 w 3863"/>
                <a:gd name="T105" fmla="*/ 0 h 1"/>
                <a:gd name="T106" fmla="*/ 3363 w 3863"/>
                <a:gd name="T107" fmla="*/ 0 h 1"/>
                <a:gd name="T108" fmla="*/ 3426 w 3863"/>
                <a:gd name="T109" fmla="*/ 0 h 1"/>
                <a:gd name="T110" fmla="*/ 3488 w 3863"/>
                <a:gd name="T111" fmla="*/ 0 h 1"/>
                <a:gd name="T112" fmla="*/ 3551 w 3863"/>
                <a:gd name="T113" fmla="*/ 0 h 1"/>
                <a:gd name="T114" fmla="*/ 3613 w 3863"/>
                <a:gd name="T115" fmla="*/ 0 h 1"/>
                <a:gd name="T116" fmla="*/ 3675 w 3863"/>
                <a:gd name="T117" fmla="*/ 0 h 1"/>
                <a:gd name="T118" fmla="*/ 3738 w 3863"/>
                <a:gd name="T119" fmla="*/ 0 h 1"/>
                <a:gd name="T120" fmla="*/ 3800 w 3863"/>
                <a:gd name="T121" fmla="*/ 0 h 1"/>
                <a:gd name="T122" fmla="*/ 3863 w 3863"/>
                <a:gd name="T123" fmla="*/ 0 h 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863" h="1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7" y="0"/>
                  </a:lnTo>
                  <a:lnTo>
                    <a:pt x="44" y="0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2" y="0"/>
                  </a:lnTo>
                  <a:lnTo>
                    <a:pt x="69" y="0"/>
                  </a:lnTo>
                  <a:lnTo>
                    <a:pt x="75" y="0"/>
                  </a:lnTo>
                  <a:lnTo>
                    <a:pt x="81" y="0"/>
                  </a:lnTo>
                  <a:lnTo>
                    <a:pt x="87" y="0"/>
                  </a:lnTo>
                  <a:lnTo>
                    <a:pt x="94" y="0"/>
                  </a:lnTo>
                  <a:lnTo>
                    <a:pt x="100" y="0"/>
                  </a:lnTo>
                  <a:lnTo>
                    <a:pt x="106" y="0"/>
                  </a:lnTo>
                  <a:lnTo>
                    <a:pt x="112" y="0"/>
                  </a:lnTo>
                  <a:lnTo>
                    <a:pt x="119" y="0"/>
                  </a:lnTo>
                  <a:lnTo>
                    <a:pt x="125" y="0"/>
                  </a:lnTo>
                  <a:lnTo>
                    <a:pt x="131" y="0"/>
                  </a:lnTo>
                  <a:lnTo>
                    <a:pt x="137" y="0"/>
                  </a:lnTo>
                  <a:lnTo>
                    <a:pt x="143" y="0"/>
                  </a:lnTo>
                  <a:lnTo>
                    <a:pt x="150" y="0"/>
                  </a:lnTo>
                  <a:lnTo>
                    <a:pt x="156" y="0"/>
                  </a:lnTo>
                  <a:lnTo>
                    <a:pt x="162" y="0"/>
                  </a:lnTo>
                  <a:lnTo>
                    <a:pt x="168" y="0"/>
                  </a:lnTo>
                  <a:lnTo>
                    <a:pt x="175" y="0"/>
                  </a:lnTo>
                  <a:lnTo>
                    <a:pt x="181" y="0"/>
                  </a:lnTo>
                  <a:lnTo>
                    <a:pt x="187" y="0"/>
                  </a:lnTo>
                  <a:lnTo>
                    <a:pt x="193" y="0"/>
                  </a:lnTo>
                  <a:lnTo>
                    <a:pt x="200" y="0"/>
                  </a:lnTo>
                  <a:lnTo>
                    <a:pt x="206" y="0"/>
                  </a:lnTo>
                  <a:lnTo>
                    <a:pt x="212" y="0"/>
                  </a:lnTo>
                  <a:lnTo>
                    <a:pt x="218" y="0"/>
                  </a:lnTo>
                  <a:lnTo>
                    <a:pt x="225" y="0"/>
                  </a:lnTo>
                  <a:lnTo>
                    <a:pt x="231" y="0"/>
                  </a:lnTo>
                  <a:lnTo>
                    <a:pt x="237" y="0"/>
                  </a:lnTo>
                  <a:lnTo>
                    <a:pt x="243" y="0"/>
                  </a:lnTo>
                  <a:lnTo>
                    <a:pt x="250" y="0"/>
                  </a:lnTo>
                  <a:lnTo>
                    <a:pt x="256" y="0"/>
                  </a:lnTo>
                  <a:lnTo>
                    <a:pt x="262" y="0"/>
                  </a:lnTo>
                  <a:lnTo>
                    <a:pt x="268" y="0"/>
                  </a:lnTo>
                  <a:lnTo>
                    <a:pt x="275" y="0"/>
                  </a:lnTo>
                  <a:lnTo>
                    <a:pt x="281" y="0"/>
                  </a:lnTo>
                  <a:lnTo>
                    <a:pt x="287" y="0"/>
                  </a:lnTo>
                  <a:lnTo>
                    <a:pt x="293" y="0"/>
                  </a:lnTo>
                  <a:lnTo>
                    <a:pt x="299" y="0"/>
                  </a:lnTo>
                  <a:lnTo>
                    <a:pt x="306" y="0"/>
                  </a:lnTo>
                  <a:lnTo>
                    <a:pt x="312" y="0"/>
                  </a:lnTo>
                  <a:lnTo>
                    <a:pt x="318" y="0"/>
                  </a:lnTo>
                  <a:lnTo>
                    <a:pt x="324" y="0"/>
                  </a:lnTo>
                  <a:lnTo>
                    <a:pt x="331" y="0"/>
                  </a:lnTo>
                  <a:lnTo>
                    <a:pt x="337" y="0"/>
                  </a:lnTo>
                  <a:lnTo>
                    <a:pt x="343" y="0"/>
                  </a:lnTo>
                  <a:lnTo>
                    <a:pt x="349" y="0"/>
                  </a:lnTo>
                  <a:lnTo>
                    <a:pt x="356" y="0"/>
                  </a:lnTo>
                  <a:lnTo>
                    <a:pt x="362" y="0"/>
                  </a:lnTo>
                  <a:lnTo>
                    <a:pt x="368" y="0"/>
                  </a:lnTo>
                  <a:lnTo>
                    <a:pt x="374" y="0"/>
                  </a:lnTo>
                  <a:lnTo>
                    <a:pt x="381" y="0"/>
                  </a:lnTo>
                  <a:lnTo>
                    <a:pt x="387" y="0"/>
                  </a:lnTo>
                  <a:lnTo>
                    <a:pt x="393" y="0"/>
                  </a:lnTo>
                  <a:lnTo>
                    <a:pt x="399" y="0"/>
                  </a:lnTo>
                  <a:lnTo>
                    <a:pt x="406" y="0"/>
                  </a:lnTo>
                  <a:lnTo>
                    <a:pt x="412" y="0"/>
                  </a:lnTo>
                  <a:lnTo>
                    <a:pt x="418" y="0"/>
                  </a:lnTo>
                  <a:lnTo>
                    <a:pt x="424" y="0"/>
                  </a:lnTo>
                  <a:lnTo>
                    <a:pt x="431" y="0"/>
                  </a:lnTo>
                  <a:lnTo>
                    <a:pt x="437" y="0"/>
                  </a:lnTo>
                  <a:lnTo>
                    <a:pt x="443" y="0"/>
                  </a:lnTo>
                  <a:lnTo>
                    <a:pt x="449" y="0"/>
                  </a:lnTo>
                  <a:lnTo>
                    <a:pt x="455" y="0"/>
                  </a:lnTo>
                  <a:lnTo>
                    <a:pt x="462" y="0"/>
                  </a:lnTo>
                  <a:lnTo>
                    <a:pt x="468" y="0"/>
                  </a:lnTo>
                  <a:lnTo>
                    <a:pt x="474" y="0"/>
                  </a:lnTo>
                  <a:lnTo>
                    <a:pt x="480" y="0"/>
                  </a:lnTo>
                  <a:lnTo>
                    <a:pt x="487" y="0"/>
                  </a:lnTo>
                  <a:lnTo>
                    <a:pt x="493" y="0"/>
                  </a:lnTo>
                  <a:lnTo>
                    <a:pt x="499" y="0"/>
                  </a:lnTo>
                  <a:lnTo>
                    <a:pt x="505" y="0"/>
                  </a:lnTo>
                  <a:lnTo>
                    <a:pt x="512" y="0"/>
                  </a:lnTo>
                  <a:lnTo>
                    <a:pt x="518" y="0"/>
                  </a:lnTo>
                  <a:lnTo>
                    <a:pt x="524" y="0"/>
                  </a:lnTo>
                  <a:lnTo>
                    <a:pt x="530" y="0"/>
                  </a:lnTo>
                  <a:lnTo>
                    <a:pt x="537" y="0"/>
                  </a:lnTo>
                  <a:lnTo>
                    <a:pt x="543" y="0"/>
                  </a:lnTo>
                  <a:lnTo>
                    <a:pt x="549" y="0"/>
                  </a:lnTo>
                  <a:lnTo>
                    <a:pt x="555" y="0"/>
                  </a:lnTo>
                  <a:lnTo>
                    <a:pt x="562" y="0"/>
                  </a:lnTo>
                  <a:lnTo>
                    <a:pt x="568" y="0"/>
                  </a:lnTo>
                  <a:lnTo>
                    <a:pt x="574" y="0"/>
                  </a:lnTo>
                  <a:lnTo>
                    <a:pt x="580" y="0"/>
                  </a:lnTo>
                  <a:lnTo>
                    <a:pt x="587" y="0"/>
                  </a:lnTo>
                  <a:lnTo>
                    <a:pt x="593" y="0"/>
                  </a:lnTo>
                  <a:lnTo>
                    <a:pt x="599" y="0"/>
                  </a:lnTo>
                  <a:lnTo>
                    <a:pt x="605" y="0"/>
                  </a:lnTo>
                  <a:lnTo>
                    <a:pt x="611" y="0"/>
                  </a:lnTo>
                  <a:lnTo>
                    <a:pt x="618" y="0"/>
                  </a:lnTo>
                  <a:lnTo>
                    <a:pt x="624" y="0"/>
                  </a:lnTo>
                  <a:lnTo>
                    <a:pt x="630" y="0"/>
                  </a:lnTo>
                  <a:lnTo>
                    <a:pt x="636" y="0"/>
                  </a:lnTo>
                  <a:lnTo>
                    <a:pt x="643" y="0"/>
                  </a:lnTo>
                  <a:lnTo>
                    <a:pt x="649" y="0"/>
                  </a:lnTo>
                  <a:lnTo>
                    <a:pt x="655" y="0"/>
                  </a:lnTo>
                  <a:lnTo>
                    <a:pt x="661" y="0"/>
                  </a:lnTo>
                  <a:lnTo>
                    <a:pt x="668" y="0"/>
                  </a:lnTo>
                  <a:lnTo>
                    <a:pt x="674" y="0"/>
                  </a:lnTo>
                  <a:lnTo>
                    <a:pt x="680" y="0"/>
                  </a:lnTo>
                  <a:lnTo>
                    <a:pt x="686" y="0"/>
                  </a:lnTo>
                  <a:lnTo>
                    <a:pt x="693" y="0"/>
                  </a:lnTo>
                  <a:lnTo>
                    <a:pt x="699" y="0"/>
                  </a:lnTo>
                  <a:lnTo>
                    <a:pt x="705" y="0"/>
                  </a:lnTo>
                  <a:lnTo>
                    <a:pt x="711" y="0"/>
                  </a:lnTo>
                  <a:lnTo>
                    <a:pt x="718" y="0"/>
                  </a:lnTo>
                  <a:lnTo>
                    <a:pt x="724" y="0"/>
                  </a:lnTo>
                  <a:lnTo>
                    <a:pt x="730" y="0"/>
                  </a:lnTo>
                  <a:lnTo>
                    <a:pt x="736" y="0"/>
                  </a:lnTo>
                  <a:lnTo>
                    <a:pt x="743" y="0"/>
                  </a:lnTo>
                  <a:lnTo>
                    <a:pt x="749" y="0"/>
                  </a:lnTo>
                  <a:lnTo>
                    <a:pt x="755" y="0"/>
                  </a:lnTo>
                  <a:lnTo>
                    <a:pt x="761" y="0"/>
                  </a:lnTo>
                  <a:lnTo>
                    <a:pt x="767" y="0"/>
                  </a:lnTo>
                  <a:lnTo>
                    <a:pt x="774" y="0"/>
                  </a:lnTo>
                  <a:lnTo>
                    <a:pt x="780" y="0"/>
                  </a:lnTo>
                  <a:lnTo>
                    <a:pt x="786" y="0"/>
                  </a:lnTo>
                  <a:lnTo>
                    <a:pt x="792" y="0"/>
                  </a:lnTo>
                  <a:lnTo>
                    <a:pt x="799" y="0"/>
                  </a:lnTo>
                  <a:lnTo>
                    <a:pt x="805" y="0"/>
                  </a:lnTo>
                  <a:lnTo>
                    <a:pt x="811" y="0"/>
                  </a:lnTo>
                  <a:lnTo>
                    <a:pt x="817" y="0"/>
                  </a:lnTo>
                  <a:lnTo>
                    <a:pt x="824" y="0"/>
                  </a:lnTo>
                  <a:lnTo>
                    <a:pt x="830" y="0"/>
                  </a:lnTo>
                  <a:lnTo>
                    <a:pt x="836" y="0"/>
                  </a:lnTo>
                  <a:lnTo>
                    <a:pt x="842" y="0"/>
                  </a:lnTo>
                  <a:lnTo>
                    <a:pt x="849" y="0"/>
                  </a:lnTo>
                  <a:lnTo>
                    <a:pt x="855" y="0"/>
                  </a:lnTo>
                  <a:lnTo>
                    <a:pt x="861" y="0"/>
                  </a:lnTo>
                  <a:lnTo>
                    <a:pt x="867" y="0"/>
                  </a:lnTo>
                  <a:lnTo>
                    <a:pt x="874" y="0"/>
                  </a:lnTo>
                  <a:lnTo>
                    <a:pt x="880" y="0"/>
                  </a:lnTo>
                  <a:lnTo>
                    <a:pt x="886" y="0"/>
                  </a:lnTo>
                  <a:lnTo>
                    <a:pt x="892" y="0"/>
                  </a:lnTo>
                  <a:lnTo>
                    <a:pt x="899" y="0"/>
                  </a:lnTo>
                  <a:lnTo>
                    <a:pt x="905" y="0"/>
                  </a:lnTo>
                  <a:lnTo>
                    <a:pt x="911" y="0"/>
                  </a:lnTo>
                  <a:lnTo>
                    <a:pt x="917" y="0"/>
                  </a:lnTo>
                  <a:lnTo>
                    <a:pt x="923" y="0"/>
                  </a:lnTo>
                  <a:lnTo>
                    <a:pt x="930" y="0"/>
                  </a:lnTo>
                  <a:lnTo>
                    <a:pt x="936" y="0"/>
                  </a:lnTo>
                  <a:lnTo>
                    <a:pt x="942" y="0"/>
                  </a:lnTo>
                  <a:lnTo>
                    <a:pt x="948" y="0"/>
                  </a:lnTo>
                  <a:lnTo>
                    <a:pt x="955" y="0"/>
                  </a:lnTo>
                  <a:lnTo>
                    <a:pt x="961" y="0"/>
                  </a:lnTo>
                  <a:lnTo>
                    <a:pt x="967" y="0"/>
                  </a:lnTo>
                  <a:lnTo>
                    <a:pt x="973" y="0"/>
                  </a:lnTo>
                  <a:lnTo>
                    <a:pt x="980" y="0"/>
                  </a:lnTo>
                  <a:lnTo>
                    <a:pt x="986" y="0"/>
                  </a:lnTo>
                  <a:lnTo>
                    <a:pt x="992" y="0"/>
                  </a:lnTo>
                  <a:lnTo>
                    <a:pt x="998" y="0"/>
                  </a:lnTo>
                  <a:lnTo>
                    <a:pt x="1005" y="0"/>
                  </a:lnTo>
                  <a:lnTo>
                    <a:pt x="1011" y="0"/>
                  </a:lnTo>
                  <a:lnTo>
                    <a:pt x="1017" y="0"/>
                  </a:lnTo>
                  <a:lnTo>
                    <a:pt x="1023" y="0"/>
                  </a:lnTo>
                  <a:lnTo>
                    <a:pt x="1030" y="0"/>
                  </a:lnTo>
                  <a:lnTo>
                    <a:pt x="1036" y="0"/>
                  </a:lnTo>
                  <a:lnTo>
                    <a:pt x="1042" y="0"/>
                  </a:lnTo>
                  <a:lnTo>
                    <a:pt x="1048" y="0"/>
                  </a:lnTo>
                  <a:lnTo>
                    <a:pt x="1055" y="0"/>
                  </a:lnTo>
                  <a:lnTo>
                    <a:pt x="1061" y="0"/>
                  </a:lnTo>
                  <a:lnTo>
                    <a:pt x="1067" y="0"/>
                  </a:lnTo>
                  <a:lnTo>
                    <a:pt x="1073" y="0"/>
                  </a:lnTo>
                  <a:lnTo>
                    <a:pt x="1079" y="0"/>
                  </a:lnTo>
                  <a:lnTo>
                    <a:pt x="1086" y="0"/>
                  </a:lnTo>
                  <a:lnTo>
                    <a:pt x="1092" y="0"/>
                  </a:lnTo>
                  <a:lnTo>
                    <a:pt x="1098" y="0"/>
                  </a:lnTo>
                  <a:lnTo>
                    <a:pt x="1104" y="0"/>
                  </a:lnTo>
                  <a:lnTo>
                    <a:pt x="1111" y="0"/>
                  </a:lnTo>
                  <a:lnTo>
                    <a:pt x="1117" y="0"/>
                  </a:lnTo>
                  <a:lnTo>
                    <a:pt x="1123" y="0"/>
                  </a:lnTo>
                  <a:lnTo>
                    <a:pt x="1129" y="0"/>
                  </a:lnTo>
                  <a:lnTo>
                    <a:pt x="1136" y="0"/>
                  </a:lnTo>
                  <a:lnTo>
                    <a:pt x="1142" y="0"/>
                  </a:lnTo>
                  <a:lnTo>
                    <a:pt x="1148" y="0"/>
                  </a:lnTo>
                  <a:lnTo>
                    <a:pt x="1154" y="0"/>
                  </a:lnTo>
                  <a:lnTo>
                    <a:pt x="1161" y="0"/>
                  </a:lnTo>
                  <a:lnTo>
                    <a:pt x="1167" y="0"/>
                  </a:lnTo>
                  <a:lnTo>
                    <a:pt x="1173" y="0"/>
                  </a:lnTo>
                  <a:lnTo>
                    <a:pt x="1179" y="0"/>
                  </a:lnTo>
                  <a:lnTo>
                    <a:pt x="1186" y="0"/>
                  </a:lnTo>
                  <a:lnTo>
                    <a:pt x="1192" y="0"/>
                  </a:lnTo>
                  <a:lnTo>
                    <a:pt x="1198" y="0"/>
                  </a:lnTo>
                  <a:lnTo>
                    <a:pt x="1204" y="0"/>
                  </a:lnTo>
                  <a:lnTo>
                    <a:pt x="1211" y="0"/>
                  </a:lnTo>
                  <a:lnTo>
                    <a:pt x="1217" y="0"/>
                  </a:lnTo>
                  <a:lnTo>
                    <a:pt x="1223" y="0"/>
                  </a:lnTo>
                  <a:lnTo>
                    <a:pt x="1229" y="0"/>
                  </a:lnTo>
                  <a:lnTo>
                    <a:pt x="1235" y="0"/>
                  </a:lnTo>
                  <a:lnTo>
                    <a:pt x="1242" y="0"/>
                  </a:lnTo>
                  <a:lnTo>
                    <a:pt x="1248" y="0"/>
                  </a:lnTo>
                  <a:lnTo>
                    <a:pt x="1254" y="0"/>
                  </a:lnTo>
                  <a:lnTo>
                    <a:pt x="1260" y="0"/>
                  </a:lnTo>
                  <a:lnTo>
                    <a:pt x="1267" y="0"/>
                  </a:lnTo>
                  <a:lnTo>
                    <a:pt x="1273" y="0"/>
                  </a:lnTo>
                  <a:lnTo>
                    <a:pt x="1279" y="0"/>
                  </a:lnTo>
                  <a:lnTo>
                    <a:pt x="1285" y="0"/>
                  </a:lnTo>
                  <a:lnTo>
                    <a:pt x="1292" y="0"/>
                  </a:lnTo>
                  <a:lnTo>
                    <a:pt x="1298" y="0"/>
                  </a:lnTo>
                  <a:lnTo>
                    <a:pt x="1304" y="0"/>
                  </a:lnTo>
                  <a:lnTo>
                    <a:pt x="1310" y="0"/>
                  </a:lnTo>
                  <a:lnTo>
                    <a:pt x="1317" y="0"/>
                  </a:lnTo>
                  <a:lnTo>
                    <a:pt x="1323" y="0"/>
                  </a:lnTo>
                  <a:lnTo>
                    <a:pt x="1329" y="0"/>
                  </a:lnTo>
                  <a:lnTo>
                    <a:pt x="1335" y="0"/>
                  </a:lnTo>
                  <a:lnTo>
                    <a:pt x="1342" y="0"/>
                  </a:lnTo>
                  <a:lnTo>
                    <a:pt x="1348" y="0"/>
                  </a:lnTo>
                  <a:lnTo>
                    <a:pt x="1354" y="0"/>
                  </a:lnTo>
                  <a:lnTo>
                    <a:pt x="1360" y="0"/>
                  </a:lnTo>
                  <a:lnTo>
                    <a:pt x="1367" y="0"/>
                  </a:lnTo>
                  <a:lnTo>
                    <a:pt x="1373" y="0"/>
                  </a:lnTo>
                  <a:lnTo>
                    <a:pt x="1379" y="0"/>
                  </a:lnTo>
                  <a:lnTo>
                    <a:pt x="1385" y="0"/>
                  </a:lnTo>
                  <a:lnTo>
                    <a:pt x="1391" y="0"/>
                  </a:lnTo>
                  <a:lnTo>
                    <a:pt x="1398" y="0"/>
                  </a:lnTo>
                  <a:lnTo>
                    <a:pt x="1404" y="0"/>
                  </a:lnTo>
                  <a:lnTo>
                    <a:pt x="1410" y="0"/>
                  </a:lnTo>
                  <a:lnTo>
                    <a:pt x="1416" y="0"/>
                  </a:lnTo>
                  <a:lnTo>
                    <a:pt x="1423" y="0"/>
                  </a:lnTo>
                  <a:lnTo>
                    <a:pt x="1429" y="0"/>
                  </a:lnTo>
                  <a:lnTo>
                    <a:pt x="1435" y="0"/>
                  </a:lnTo>
                  <a:lnTo>
                    <a:pt x="1441" y="0"/>
                  </a:lnTo>
                  <a:lnTo>
                    <a:pt x="1448" y="0"/>
                  </a:lnTo>
                  <a:lnTo>
                    <a:pt x="1454" y="0"/>
                  </a:lnTo>
                  <a:lnTo>
                    <a:pt x="1460" y="0"/>
                  </a:lnTo>
                  <a:lnTo>
                    <a:pt x="1466" y="0"/>
                  </a:lnTo>
                  <a:lnTo>
                    <a:pt x="1473" y="0"/>
                  </a:lnTo>
                  <a:lnTo>
                    <a:pt x="1479" y="0"/>
                  </a:lnTo>
                  <a:lnTo>
                    <a:pt x="1485" y="0"/>
                  </a:lnTo>
                  <a:lnTo>
                    <a:pt x="1491" y="0"/>
                  </a:lnTo>
                  <a:lnTo>
                    <a:pt x="1498" y="0"/>
                  </a:lnTo>
                  <a:lnTo>
                    <a:pt x="1504" y="0"/>
                  </a:lnTo>
                  <a:lnTo>
                    <a:pt x="1510" y="0"/>
                  </a:lnTo>
                  <a:lnTo>
                    <a:pt x="1516" y="0"/>
                  </a:lnTo>
                  <a:lnTo>
                    <a:pt x="1523" y="0"/>
                  </a:lnTo>
                  <a:lnTo>
                    <a:pt x="1529" y="0"/>
                  </a:lnTo>
                  <a:lnTo>
                    <a:pt x="1535" y="0"/>
                  </a:lnTo>
                  <a:lnTo>
                    <a:pt x="1541" y="0"/>
                  </a:lnTo>
                  <a:lnTo>
                    <a:pt x="1547" y="0"/>
                  </a:lnTo>
                  <a:lnTo>
                    <a:pt x="1554" y="0"/>
                  </a:lnTo>
                  <a:lnTo>
                    <a:pt x="1560" y="0"/>
                  </a:lnTo>
                  <a:lnTo>
                    <a:pt x="1566" y="0"/>
                  </a:lnTo>
                  <a:lnTo>
                    <a:pt x="1572" y="0"/>
                  </a:lnTo>
                  <a:lnTo>
                    <a:pt x="1579" y="0"/>
                  </a:lnTo>
                  <a:lnTo>
                    <a:pt x="1585" y="0"/>
                  </a:lnTo>
                  <a:lnTo>
                    <a:pt x="1591" y="0"/>
                  </a:lnTo>
                  <a:lnTo>
                    <a:pt x="1597" y="0"/>
                  </a:lnTo>
                  <a:lnTo>
                    <a:pt x="1604" y="0"/>
                  </a:lnTo>
                  <a:lnTo>
                    <a:pt x="1610" y="0"/>
                  </a:lnTo>
                  <a:lnTo>
                    <a:pt x="1616" y="0"/>
                  </a:lnTo>
                  <a:lnTo>
                    <a:pt x="1622" y="0"/>
                  </a:lnTo>
                  <a:lnTo>
                    <a:pt x="1629" y="0"/>
                  </a:lnTo>
                  <a:lnTo>
                    <a:pt x="1635" y="0"/>
                  </a:lnTo>
                  <a:lnTo>
                    <a:pt x="1641" y="0"/>
                  </a:lnTo>
                  <a:lnTo>
                    <a:pt x="1647" y="0"/>
                  </a:lnTo>
                  <a:lnTo>
                    <a:pt x="1654" y="0"/>
                  </a:lnTo>
                  <a:lnTo>
                    <a:pt x="1660" y="0"/>
                  </a:lnTo>
                  <a:lnTo>
                    <a:pt x="1666" y="0"/>
                  </a:lnTo>
                  <a:lnTo>
                    <a:pt x="1672" y="0"/>
                  </a:lnTo>
                  <a:lnTo>
                    <a:pt x="1679" y="0"/>
                  </a:lnTo>
                  <a:lnTo>
                    <a:pt x="1685" y="0"/>
                  </a:lnTo>
                  <a:lnTo>
                    <a:pt x="1691" y="0"/>
                  </a:lnTo>
                  <a:lnTo>
                    <a:pt x="1697" y="0"/>
                  </a:lnTo>
                  <a:lnTo>
                    <a:pt x="1703" y="0"/>
                  </a:lnTo>
                  <a:lnTo>
                    <a:pt x="1710" y="0"/>
                  </a:lnTo>
                  <a:lnTo>
                    <a:pt x="1716" y="0"/>
                  </a:lnTo>
                  <a:lnTo>
                    <a:pt x="1722" y="0"/>
                  </a:lnTo>
                  <a:lnTo>
                    <a:pt x="1728" y="0"/>
                  </a:lnTo>
                  <a:lnTo>
                    <a:pt x="1735" y="0"/>
                  </a:lnTo>
                  <a:lnTo>
                    <a:pt x="1741" y="0"/>
                  </a:lnTo>
                  <a:lnTo>
                    <a:pt x="1747" y="0"/>
                  </a:lnTo>
                  <a:lnTo>
                    <a:pt x="1753" y="0"/>
                  </a:lnTo>
                  <a:lnTo>
                    <a:pt x="1760" y="0"/>
                  </a:lnTo>
                  <a:lnTo>
                    <a:pt x="1766" y="0"/>
                  </a:lnTo>
                  <a:lnTo>
                    <a:pt x="1772" y="0"/>
                  </a:lnTo>
                  <a:lnTo>
                    <a:pt x="1778" y="0"/>
                  </a:lnTo>
                  <a:lnTo>
                    <a:pt x="1785" y="0"/>
                  </a:lnTo>
                  <a:lnTo>
                    <a:pt x="1791" y="0"/>
                  </a:lnTo>
                  <a:lnTo>
                    <a:pt x="1797" y="0"/>
                  </a:lnTo>
                  <a:lnTo>
                    <a:pt x="1803" y="0"/>
                  </a:lnTo>
                  <a:lnTo>
                    <a:pt x="1810" y="0"/>
                  </a:lnTo>
                  <a:lnTo>
                    <a:pt x="1816" y="0"/>
                  </a:lnTo>
                  <a:lnTo>
                    <a:pt x="1822" y="0"/>
                  </a:lnTo>
                  <a:lnTo>
                    <a:pt x="1828" y="0"/>
                  </a:lnTo>
                  <a:lnTo>
                    <a:pt x="1835" y="0"/>
                  </a:lnTo>
                  <a:lnTo>
                    <a:pt x="1841" y="0"/>
                  </a:lnTo>
                  <a:lnTo>
                    <a:pt x="1847" y="0"/>
                  </a:lnTo>
                  <a:lnTo>
                    <a:pt x="1853" y="0"/>
                  </a:lnTo>
                  <a:lnTo>
                    <a:pt x="1859" y="0"/>
                  </a:lnTo>
                  <a:lnTo>
                    <a:pt x="1866" y="0"/>
                  </a:lnTo>
                  <a:lnTo>
                    <a:pt x="1872" y="0"/>
                  </a:lnTo>
                  <a:lnTo>
                    <a:pt x="1878" y="0"/>
                  </a:lnTo>
                  <a:lnTo>
                    <a:pt x="1884" y="0"/>
                  </a:lnTo>
                  <a:lnTo>
                    <a:pt x="1891" y="0"/>
                  </a:lnTo>
                  <a:lnTo>
                    <a:pt x="1897" y="0"/>
                  </a:lnTo>
                  <a:lnTo>
                    <a:pt x="1903" y="0"/>
                  </a:lnTo>
                  <a:lnTo>
                    <a:pt x="1909" y="0"/>
                  </a:lnTo>
                  <a:lnTo>
                    <a:pt x="1916" y="0"/>
                  </a:lnTo>
                  <a:lnTo>
                    <a:pt x="1922" y="0"/>
                  </a:lnTo>
                  <a:lnTo>
                    <a:pt x="1928" y="0"/>
                  </a:lnTo>
                  <a:lnTo>
                    <a:pt x="1934" y="0"/>
                  </a:lnTo>
                  <a:lnTo>
                    <a:pt x="1941" y="0"/>
                  </a:lnTo>
                  <a:lnTo>
                    <a:pt x="1947" y="0"/>
                  </a:lnTo>
                  <a:lnTo>
                    <a:pt x="1953" y="0"/>
                  </a:lnTo>
                  <a:lnTo>
                    <a:pt x="1959" y="0"/>
                  </a:lnTo>
                  <a:lnTo>
                    <a:pt x="1966" y="0"/>
                  </a:lnTo>
                  <a:lnTo>
                    <a:pt x="1972" y="0"/>
                  </a:lnTo>
                  <a:lnTo>
                    <a:pt x="1978" y="0"/>
                  </a:lnTo>
                  <a:lnTo>
                    <a:pt x="1984" y="0"/>
                  </a:lnTo>
                  <a:lnTo>
                    <a:pt x="1991" y="0"/>
                  </a:lnTo>
                  <a:lnTo>
                    <a:pt x="1997" y="0"/>
                  </a:lnTo>
                  <a:lnTo>
                    <a:pt x="2003" y="0"/>
                  </a:lnTo>
                  <a:lnTo>
                    <a:pt x="2009" y="0"/>
                  </a:lnTo>
                  <a:lnTo>
                    <a:pt x="2015" y="0"/>
                  </a:lnTo>
                  <a:lnTo>
                    <a:pt x="2022" y="0"/>
                  </a:lnTo>
                  <a:lnTo>
                    <a:pt x="2028" y="0"/>
                  </a:lnTo>
                  <a:lnTo>
                    <a:pt x="2034" y="0"/>
                  </a:lnTo>
                  <a:lnTo>
                    <a:pt x="2040" y="0"/>
                  </a:lnTo>
                  <a:lnTo>
                    <a:pt x="2047" y="0"/>
                  </a:lnTo>
                  <a:lnTo>
                    <a:pt x="2053" y="0"/>
                  </a:lnTo>
                  <a:lnTo>
                    <a:pt x="2059" y="0"/>
                  </a:lnTo>
                  <a:lnTo>
                    <a:pt x="2065" y="0"/>
                  </a:lnTo>
                  <a:lnTo>
                    <a:pt x="2072" y="0"/>
                  </a:lnTo>
                  <a:lnTo>
                    <a:pt x="2078" y="0"/>
                  </a:lnTo>
                  <a:lnTo>
                    <a:pt x="2084" y="0"/>
                  </a:lnTo>
                  <a:lnTo>
                    <a:pt x="2090" y="0"/>
                  </a:lnTo>
                  <a:lnTo>
                    <a:pt x="2097" y="0"/>
                  </a:lnTo>
                  <a:lnTo>
                    <a:pt x="2103" y="0"/>
                  </a:lnTo>
                  <a:lnTo>
                    <a:pt x="2109" y="0"/>
                  </a:lnTo>
                  <a:lnTo>
                    <a:pt x="2115" y="0"/>
                  </a:lnTo>
                  <a:lnTo>
                    <a:pt x="2122" y="0"/>
                  </a:lnTo>
                  <a:lnTo>
                    <a:pt x="2128" y="0"/>
                  </a:lnTo>
                  <a:lnTo>
                    <a:pt x="2134" y="0"/>
                  </a:lnTo>
                  <a:lnTo>
                    <a:pt x="2140" y="0"/>
                  </a:lnTo>
                  <a:lnTo>
                    <a:pt x="2147" y="0"/>
                  </a:lnTo>
                  <a:lnTo>
                    <a:pt x="2153" y="0"/>
                  </a:lnTo>
                  <a:lnTo>
                    <a:pt x="2159" y="0"/>
                  </a:lnTo>
                  <a:lnTo>
                    <a:pt x="2165" y="0"/>
                  </a:lnTo>
                  <a:lnTo>
                    <a:pt x="2171" y="0"/>
                  </a:lnTo>
                  <a:lnTo>
                    <a:pt x="2178" y="0"/>
                  </a:lnTo>
                  <a:lnTo>
                    <a:pt x="2184" y="0"/>
                  </a:lnTo>
                  <a:lnTo>
                    <a:pt x="2190" y="0"/>
                  </a:lnTo>
                  <a:lnTo>
                    <a:pt x="2196" y="0"/>
                  </a:lnTo>
                  <a:lnTo>
                    <a:pt x="2203" y="0"/>
                  </a:lnTo>
                  <a:lnTo>
                    <a:pt x="2209" y="0"/>
                  </a:lnTo>
                  <a:lnTo>
                    <a:pt x="2215" y="0"/>
                  </a:lnTo>
                  <a:lnTo>
                    <a:pt x="2221" y="0"/>
                  </a:lnTo>
                  <a:lnTo>
                    <a:pt x="2228" y="0"/>
                  </a:lnTo>
                  <a:lnTo>
                    <a:pt x="2234" y="0"/>
                  </a:lnTo>
                  <a:lnTo>
                    <a:pt x="2240" y="0"/>
                  </a:lnTo>
                  <a:lnTo>
                    <a:pt x="2246" y="0"/>
                  </a:lnTo>
                  <a:lnTo>
                    <a:pt x="2253" y="0"/>
                  </a:lnTo>
                  <a:lnTo>
                    <a:pt x="2259" y="0"/>
                  </a:lnTo>
                  <a:lnTo>
                    <a:pt x="2265" y="0"/>
                  </a:lnTo>
                  <a:lnTo>
                    <a:pt x="2271" y="0"/>
                  </a:lnTo>
                  <a:lnTo>
                    <a:pt x="2278" y="0"/>
                  </a:lnTo>
                  <a:lnTo>
                    <a:pt x="2284" y="0"/>
                  </a:lnTo>
                  <a:lnTo>
                    <a:pt x="2290" y="0"/>
                  </a:lnTo>
                  <a:lnTo>
                    <a:pt x="2296" y="0"/>
                  </a:lnTo>
                  <a:lnTo>
                    <a:pt x="2303" y="0"/>
                  </a:lnTo>
                  <a:lnTo>
                    <a:pt x="2309" y="0"/>
                  </a:lnTo>
                  <a:lnTo>
                    <a:pt x="2315" y="0"/>
                  </a:lnTo>
                  <a:lnTo>
                    <a:pt x="2321" y="0"/>
                  </a:lnTo>
                  <a:lnTo>
                    <a:pt x="2327" y="0"/>
                  </a:lnTo>
                  <a:lnTo>
                    <a:pt x="2334" y="0"/>
                  </a:lnTo>
                  <a:lnTo>
                    <a:pt x="2340" y="0"/>
                  </a:lnTo>
                  <a:lnTo>
                    <a:pt x="2346" y="0"/>
                  </a:lnTo>
                  <a:lnTo>
                    <a:pt x="2352" y="0"/>
                  </a:lnTo>
                  <a:lnTo>
                    <a:pt x="2359" y="0"/>
                  </a:lnTo>
                  <a:lnTo>
                    <a:pt x="2365" y="0"/>
                  </a:lnTo>
                  <a:lnTo>
                    <a:pt x="2371" y="0"/>
                  </a:lnTo>
                  <a:lnTo>
                    <a:pt x="2377" y="0"/>
                  </a:lnTo>
                  <a:lnTo>
                    <a:pt x="2384" y="0"/>
                  </a:lnTo>
                  <a:lnTo>
                    <a:pt x="2390" y="0"/>
                  </a:lnTo>
                  <a:lnTo>
                    <a:pt x="2396" y="0"/>
                  </a:lnTo>
                  <a:lnTo>
                    <a:pt x="2402" y="0"/>
                  </a:lnTo>
                  <a:lnTo>
                    <a:pt x="2409" y="0"/>
                  </a:lnTo>
                  <a:lnTo>
                    <a:pt x="2415" y="0"/>
                  </a:lnTo>
                  <a:lnTo>
                    <a:pt x="2421" y="0"/>
                  </a:lnTo>
                  <a:lnTo>
                    <a:pt x="2427" y="0"/>
                  </a:lnTo>
                  <a:lnTo>
                    <a:pt x="2434" y="0"/>
                  </a:lnTo>
                  <a:lnTo>
                    <a:pt x="2440" y="0"/>
                  </a:lnTo>
                  <a:lnTo>
                    <a:pt x="2446" y="0"/>
                  </a:lnTo>
                  <a:lnTo>
                    <a:pt x="2452" y="0"/>
                  </a:lnTo>
                  <a:lnTo>
                    <a:pt x="2459" y="0"/>
                  </a:lnTo>
                  <a:lnTo>
                    <a:pt x="2465" y="0"/>
                  </a:lnTo>
                  <a:lnTo>
                    <a:pt x="2471" y="0"/>
                  </a:lnTo>
                  <a:lnTo>
                    <a:pt x="2477" y="0"/>
                  </a:lnTo>
                  <a:lnTo>
                    <a:pt x="2483" y="0"/>
                  </a:lnTo>
                  <a:lnTo>
                    <a:pt x="2490" y="0"/>
                  </a:lnTo>
                  <a:lnTo>
                    <a:pt x="2496" y="0"/>
                  </a:lnTo>
                  <a:lnTo>
                    <a:pt x="2502" y="0"/>
                  </a:lnTo>
                  <a:lnTo>
                    <a:pt x="2508" y="0"/>
                  </a:lnTo>
                  <a:lnTo>
                    <a:pt x="2515" y="0"/>
                  </a:lnTo>
                  <a:lnTo>
                    <a:pt x="2521" y="0"/>
                  </a:lnTo>
                  <a:lnTo>
                    <a:pt x="2527" y="0"/>
                  </a:lnTo>
                  <a:lnTo>
                    <a:pt x="2533" y="0"/>
                  </a:lnTo>
                  <a:lnTo>
                    <a:pt x="2540" y="0"/>
                  </a:lnTo>
                  <a:lnTo>
                    <a:pt x="2546" y="0"/>
                  </a:lnTo>
                  <a:lnTo>
                    <a:pt x="2552" y="0"/>
                  </a:lnTo>
                  <a:lnTo>
                    <a:pt x="2558" y="0"/>
                  </a:lnTo>
                  <a:lnTo>
                    <a:pt x="2565" y="0"/>
                  </a:lnTo>
                  <a:lnTo>
                    <a:pt x="2571" y="0"/>
                  </a:lnTo>
                  <a:lnTo>
                    <a:pt x="2577" y="0"/>
                  </a:lnTo>
                  <a:lnTo>
                    <a:pt x="2583" y="0"/>
                  </a:lnTo>
                  <a:lnTo>
                    <a:pt x="2590" y="0"/>
                  </a:lnTo>
                  <a:lnTo>
                    <a:pt x="2596" y="0"/>
                  </a:lnTo>
                  <a:lnTo>
                    <a:pt x="2602" y="0"/>
                  </a:lnTo>
                  <a:lnTo>
                    <a:pt x="2608" y="0"/>
                  </a:lnTo>
                  <a:lnTo>
                    <a:pt x="2615" y="0"/>
                  </a:lnTo>
                  <a:lnTo>
                    <a:pt x="2621" y="0"/>
                  </a:lnTo>
                  <a:lnTo>
                    <a:pt x="2627" y="0"/>
                  </a:lnTo>
                  <a:lnTo>
                    <a:pt x="2633" y="0"/>
                  </a:lnTo>
                  <a:lnTo>
                    <a:pt x="2639" y="0"/>
                  </a:lnTo>
                  <a:lnTo>
                    <a:pt x="2646" y="0"/>
                  </a:lnTo>
                  <a:lnTo>
                    <a:pt x="2652" y="0"/>
                  </a:lnTo>
                  <a:lnTo>
                    <a:pt x="2658" y="0"/>
                  </a:lnTo>
                  <a:lnTo>
                    <a:pt x="2664" y="0"/>
                  </a:lnTo>
                  <a:lnTo>
                    <a:pt x="2671" y="0"/>
                  </a:lnTo>
                  <a:lnTo>
                    <a:pt x="2677" y="0"/>
                  </a:lnTo>
                  <a:lnTo>
                    <a:pt x="2683" y="0"/>
                  </a:lnTo>
                  <a:lnTo>
                    <a:pt x="2689" y="0"/>
                  </a:lnTo>
                  <a:lnTo>
                    <a:pt x="2696" y="0"/>
                  </a:lnTo>
                  <a:lnTo>
                    <a:pt x="2702" y="0"/>
                  </a:lnTo>
                  <a:lnTo>
                    <a:pt x="2708" y="0"/>
                  </a:lnTo>
                  <a:lnTo>
                    <a:pt x="2714" y="0"/>
                  </a:lnTo>
                  <a:lnTo>
                    <a:pt x="2721" y="0"/>
                  </a:lnTo>
                  <a:lnTo>
                    <a:pt x="2727" y="0"/>
                  </a:lnTo>
                  <a:lnTo>
                    <a:pt x="2733" y="0"/>
                  </a:lnTo>
                  <a:lnTo>
                    <a:pt x="2739" y="0"/>
                  </a:lnTo>
                  <a:lnTo>
                    <a:pt x="2746" y="0"/>
                  </a:lnTo>
                  <a:lnTo>
                    <a:pt x="2752" y="0"/>
                  </a:lnTo>
                  <a:lnTo>
                    <a:pt x="2758" y="0"/>
                  </a:lnTo>
                  <a:lnTo>
                    <a:pt x="2764" y="0"/>
                  </a:lnTo>
                  <a:lnTo>
                    <a:pt x="2771" y="0"/>
                  </a:lnTo>
                  <a:lnTo>
                    <a:pt x="2777" y="0"/>
                  </a:lnTo>
                  <a:lnTo>
                    <a:pt x="2783" y="0"/>
                  </a:lnTo>
                  <a:lnTo>
                    <a:pt x="2789" y="0"/>
                  </a:lnTo>
                  <a:lnTo>
                    <a:pt x="2795" y="0"/>
                  </a:lnTo>
                  <a:lnTo>
                    <a:pt x="2802" y="0"/>
                  </a:lnTo>
                  <a:lnTo>
                    <a:pt x="2808" y="0"/>
                  </a:lnTo>
                  <a:lnTo>
                    <a:pt x="2814" y="0"/>
                  </a:lnTo>
                  <a:lnTo>
                    <a:pt x="2820" y="0"/>
                  </a:lnTo>
                  <a:lnTo>
                    <a:pt x="2827" y="0"/>
                  </a:lnTo>
                  <a:lnTo>
                    <a:pt x="2833" y="0"/>
                  </a:lnTo>
                  <a:lnTo>
                    <a:pt x="2839" y="0"/>
                  </a:lnTo>
                  <a:lnTo>
                    <a:pt x="2845" y="0"/>
                  </a:lnTo>
                  <a:lnTo>
                    <a:pt x="2852" y="0"/>
                  </a:lnTo>
                  <a:lnTo>
                    <a:pt x="2858" y="0"/>
                  </a:lnTo>
                  <a:lnTo>
                    <a:pt x="2864" y="0"/>
                  </a:lnTo>
                  <a:lnTo>
                    <a:pt x="2870" y="0"/>
                  </a:lnTo>
                  <a:lnTo>
                    <a:pt x="2877" y="0"/>
                  </a:lnTo>
                  <a:lnTo>
                    <a:pt x="2883" y="0"/>
                  </a:lnTo>
                  <a:lnTo>
                    <a:pt x="2889" y="0"/>
                  </a:lnTo>
                  <a:lnTo>
                    <a:pt x="2895" y="0"/>
                  </a:lnTo>
                  <a:lnTo>
                    <a:pt x="2902" y="0"/>
                  </a:lnTo>
                  <a:lnTo>
                    <a:pt x="2908" y="0"/>
                  </a:lnTo>
                  <a:lnTo>
                    <a:pt x="2914" y="0"/>
                  </a:lnTo>
                  <a:lnTo>
                    <a:pt x="2920" y="0"/>
                  </a:lnTo>
                  <a:lnTo>
                    <a:pt x="2927" y="0"/>
                  </a:lnTo>
                  <a:lnTo>
                    <a:pt x="2933" y="0"/>
                  </a:lnTo>
                  <a:lnTo>
                    <a:pt x="2939" y="0"/>
                  </a:lnTo>
                  <a:lnTo>
                    <a:pt x="2945" y="0"/>
                  </a:lnTo>
                  <a:lnTo>
                    <a:pt x="2951" y="0"/>
                  </a:lnTo>
                  <a:lnTo>
                    <a:pt x="2958" y="0"/>
                  </a:lnTo>
                  <a:lnTo>
                    <a:pt x="2964" y="0"/>
                  </a:lnTo>
                  <a:lnTo>
                    <a:pt x="2970" y="0"/>
                  </a:lnTo>
                  <a:lnTo>
                    <a:pt x="2976" y="0"/>
                  </a:lnTo>
                  <a:lnTo>
                    <a:pt x="2983" y="0"/>
                  </a:lnTo>
                  <a:lnTo>
                    <a:pt x="2989" y="0"/>
                  </a:lnTo>
                  <a:lnTo>
                    <a:pt x="2995" y="0"/>
                  </a:lnTo>
                  <a:lnTo>
                    <a:pt x="3001" y="0"/>
                  </a:lnTo>
                  <a:lnTo>
                    <a:pt x="3008" y="0"/>
                  </a:lnTo>
                  <a:lnTo>
                    <a:pt x="3014" y="0"/>
                  </a:lnTo>
                  <a:lnTo>
                    <a:pt x="3020" y="0"/>
                  </a:lnTo>
                  <a:lnTo>
                    <a:pt x="3026" y="0"/>
                  </a:lnTo>
                  <a:lnTo>
                    <a:pt x="3033" y="0"/>
                  </a:lnTo>
                  <a:lnTo>
                    <a:pt x="3039" y="0"/>
                  </a:lnTo>
                  <a:lnTo>
                    <a:pt x="3045" y="0"/>
                  </a:lnTo>
                  <a:lnTo>
                    <a:pt x="3051" y="0"/>
                  </a:lnTo>
                  <a:lnTo>
                    <a:pt x="3058" y="0"/>
                  </a:lnTo>
                  <a:lnTo>
                    <a:pt x="3064" y="0"/>
                  </a:lnTo>
                  <a:lnTo>
                    <a:pt x="3070" y="0"/>
                  </a:lnTo>
                  <a:lnTo>
                    <a:pt x="3076" y="0"/>
                  </a:lnTo>
                  <a:lnTo>
                    <a:pt x="3083" y="0"/>
                  </a:lnTo>
                  <a:lnTo>
                    <a:pt x="3089" y="0"/>
                  </a:lnTo>
                  <a:lnTo>
                    <a:pt x="3095" y="0"/>
                  </a:lnTo>
                  <a:lnTo>
                    <a:pt x="3101" y="0"/>
                  </a:lnTo>
                  <a:lnTo>
                    <a:pt x="3107" y="0"/>
                  </a:lnTo>
                  <a:lnTo>
                    <a:pt x="3114" y="0"/>
                  </a:lnTo>
                  <a:lnTo>
                    <a:pt x="3120" y="0"/>
                  </a:lnTo>
                  <a:lnTo>
                    <a:pt x="3126" y="0"/>
                  </a:lnTo>
                  <a:lnTo>
                    <a:pt x="3132" y="0"/>
                  </a:lnTo>
                  <a:lnTo>
                    <a:pt x="3139" y="0"/>
                  </a:lnTo>
                  <a:lnTo>
                    <a:pt x="3145" y="0"/>
                  </a:lnTo>
                  <a:lnTo>
                    <a:pt x="3151" y="0"/>
                  </a:lnTo>
                  <a:lnTo>
                    <a:pt x="3157" y="0"/>
                  </a:lnTo>
                  <a:lnTo>
                    <a:pt x="3164" y="0"/>
                  </a:lnTo>
                  <a:lnTo>
                    <a:pt x="3170" y="0"/>
                  </a:lnTo>
                  <a:lnTo>
                    <a:pt x="3176" y="0"/>
                  </a:lnTo>
                  <a:lnTo>
                    <a:pt x="3182" y="0"/>
                  </a:lnTo>
                  <a:lnTo>
                    <a:pt x="3189" y="0"/>
                  </a:lnTo>
                  <a:lnTo>
                    <a:pt x="3195" y="0"/>
                  </a:lnTo>
                  <a:lnTo>
                    <a:pt x="3201" y="0"/>
                  </a:lnTo>
                  <a:lnTo>
                    <a:pt x="3207" y="0"/>
                  </a:lnTo>
                  <a:lnTo>
                    <a:pt x="3214" y="0"/>
                  </a:lnTo>
                  <a:lnTo>
                    <a:pt x="3220" y="0"/>
                  </a:lnTo>
                  <a:lnTo>
                    <a:pt x="3226" y="0"/>
                  </a:lnTo>
                  <a:lnTo>
                    <a:pt x="3232" y="0"/>
                  </a:lnTo>
                  <a:lnTo>
                    <a:pt x="3239" y="0"/>
                  </a:lnTo>
                  <a:lnTo>
                    <a:pt x="3245" y="0"/>
                  </a:lnTo>
                  <a:lnTo>
                    <a:pt x="3251" y="0"/>
                  </a:lnTo>
                  <a:lnTo>
                    <a:pt x="3257" y="0"/>
                  </a:lnTo>
                  <a:lnTo>
                    <a:pt x="3263" y="0"/>
                  </a:lnTo>
                  <a:lnTo>
                    <a:pt x="3270" y="0"/>
                  </a:lnTo>
                  <a:lnTo>
                    <a:pt x="3276" y="0"/>
                  </a:lnTo>
                  <a:lnTo>
                    <a:pt x="3282" y="0"/>
                  </a:lnTo>
                  <a:lnTo>
                    <a:pt x="3288" y="0"/>
                  </a:lnTo>
                  <a:lnTo>
                    <a:pt x="3295" y="0"/>
                  </a:lnTo>
                  <a:lnTo>
                    <a:pt x="3301" y="0"/>
                  </a:lnTo>
                  <a:lnTo>
                    <a:pt x="3307" y="0"/>
                  </a:lnTo>
                  <a:lnTo>
                    <a:pt x="3313" y="0"/>
                  </a:lnTo>
                  <a:lnTo>
                    <a:pt x="3320" y="0"/>
                  </a:lnTo>
                  <a:lnTo>
                    <a:pt x="3326" y="0"/>
                  </a:lnTo>
                  <a:lnTo>
                    <a:pt x="3332" y="0"/>
                  </a:lnTo>
                  <a:lnTo>
                    <a:pt x="3338" y="0"/>
                  </a:lnTo>
                  <a:lnTo>
                    <a:pt x="3345" y="0"/>
                  </a:lnTo>
                  <a:lnTo>
                    <a:pt x="3351" y="0"/>
                  </a:lnTo>
                  <a:lnTo>
                    <a:pt x="3357" y="0"/>
                  </a:lnTo>
                  <a:lnTo>
                    <a:pt x="3363" y="0"/>
                  </a:lnTo>
                  <a:lnTo>
                    <a:pt x="3370" y="0"/>
                  </a:lnTo>
                  <a:lnTo>
                    <a:pt x="3376" y="0"/>
                  </a:lnTo>
                  <a:lnTo>
                    <a:pt x="3382" y="0"/>
                  </a:lnTo>
                  <a:lnTo>
                    <a:pt x="3388" y="0"/>
                  </a:lnTo>
                  <a:lnTo>
                    <a:pt x="3395" y="0"/>
                  </a:lnTo>
                  <a:lnTo>
                    <a:pt x="3401" y="0"/>
                  </a:lnTo>
                  <a:lnTo>
                    <a:pt x="3407" y="0"/>
                  </a:lnTo>
                  <a:lnTo>
                    <a:pt x="3413" y="0"/>
                  </a:lnTo>
                  <a:lnTo>
                    <a:pt x="3419" y="0"/>
                  </a:lnTo>
                  <a:lnTo>
                    <a:pt x="3426" y="0"/>
                  </a:lnTo>
                  <a:lnTo>
                    <a:pt x="3432" y="0"/>
                  </a:lnTo>
                  <a:lnTo>
                    <a:pt x="3438" y="0"/>
                  </a:lnTo>
                  <a:lnTo>
                    <a:pt x="3444" y="0"/>
                  </a:lnTo>
                  <a:lnTo>
                    <a:pt x="3451" y="0"/>
                  </a:lnTo>
                  <a:lnTo>
                    <a:pt x="3457" y="0"/>
                  </a:lnTo>
                  <a:lnTo>
                    <a:pt x="3463" y="0"/>
                  </a:lnTo>
                  <a:lnTo>
                    <a:pt x="3469" y="0"/>
                  </a:lnTo>
                  <a:lnTo>
                    <a:pt x="3476" y="0"/>
                  </a:lnTo>
                  <a:lnTo>
                    <a:pt x="3482" y="0"/>
                  </a:lnTo>
                  <a:lnTo>
                    <a:pt x="3488" y="0"/>
                  </a:lnTo>
                  <a:lnTo>
                    <a:pt x="3494" y="0"/>
                  </a:lnTo>
                  <a:lnTo>
                    <a:pt x="3501" y="0"/>
                  </a:lnTo>
                  <a:lnTo>
                    <a:pt x="3507" y="0"/>
                  </a:lnTo>
                  <a:lnTo>
                    <a:pt x="3513" y="0"/>
                  </a:lnTo>
                  <a:lnTo>
                    <a:pt x="3519" y="0"/>
                  </a:lnTo>
                  <a:lnTo>
                    <a:pt x="3526" y="0"/>
                  </a:lnTo>
                  <a:lnTo>
                    <a:pt x="3532" y="0"/>
                  </a:lnTo>
                  <a:lnTo>
                    <a:pt x="3538" y="0"/>
                  </a:lnTo>
                  <a:lnTo>
                    <a:pt x="3544" y="0"/>
                  </a:lnTo>
                  <a:lnTo>
                    <a:pt x="3551" y="0"/>
                  </a:lnTo>
                  <a:lnTo>
                    <a:pt x="3557" y="0"/>
                  </a:lnTo>
                  <a:lnTo>
                    <a:pt x="3563" y="0"/>
                  </a:lnTo>
                  <a:lnTo>
                    <a:pt x="3569" y="0"/>
                  </a:lnTo>
                  <a:lnTo>
                    <a:pt x="3575" y="0"/>
                  </a:lnTo>
                  <a:lnTo>
                    <a:pt x="3582" y="0"/>
                  </a:lnTo>
                  <a:lnTo>
                    <a:pt x="3588" y="0"/>
                  </a:lnTo>
                  <a:lnTo>
                    <a:pt x="3594" y="0"/>
                  </a:lnTo>
                  <a:lnTo>
                    <a:pt x="3600" y="0"/>
                  </a:lnTo>
                  <a:lnTo>
                    <a:pt x="3607" y="0"/>
                  </a:lnTo>
                  <a:lnTo>
                    <a:pt x="3613" y="0"/>
                  </a:lnTo>
                  <a:lnTo>
                    <a:pt x="3619" y="0"/>
                  </a:lnTo>
                  <a:lnTo>
                    <a:pt x="3625" y="0"/>
                  </a:lnTo>
                  <a:lnTo>
                    <a:pt x="3632" y="0"/>
                  </a:lnTo>
                  <a:lnTo>
                    <a:pt x="3638" y="0"/>
                  </a:lnTo>
                  <a:lnTo>
                    <a:pt x="3644" y="0"/>
                  </a:lnTo>
                  <a:lnTo>
                    <a:pt x="3650" y="0"/>
                  </a:lnTo>
                  <a:lnTo>
                    <a:pt x="3657" y="0"/>
                  </a:lnTo>
                  <a:lnTo>
                    <a:pt x="3663" y="0"/>
                  </a:lnTo>
                  <a:lnTo>
                    <a:pt x="3669" y="0"/>
                  </a:lnTo>
                  <a:lnTo>
                    <a:pt x="3675" y="0"/>
                  </a:lnTo>
                  <a:lnTo>
                    <a:pt x="3682" y="0"/>
                  </a:lnTo>
                  <a:lnTo>
                    <a:pt x="3688" y="0"/>
                  </a:lnTo>
                  <a:lnTo>
                    <a:pt x="3694" y="0"/>
                  </a:lnTo>
                  <a:lnTo>
                    <a:pt x="3700" y="0"/>
                  </a:lnTo>
                  <a:lnTo>
                    <a:pt x="3707" y="0"/>
                  </a:lnTo>
                  <a:lnTo>
                    <a:pt x="3713" y="0"/>
                  </a:lnTo>
                  <a:lnTo>
                    <a:pt x="3719" y="0"/>
                  </a:lnTo>
                  <a:lnTo>
                    <a:pt x="3725" y="0"/>
                  </a:lnTo>
                  <a:lnTo>
                    <a:pt x="3731" y="0"/>
                  </a:lnTo>
                  <a:lnTo>
                    <a:pt x="3738" y="0"/>
                  </a:lnTo>
                  <a:lnTo>
                    <a:pt x="3744" y="0"/>
                  </a:lnTo>
                  <a:lnTo>
                    <a:pt x="3750" y="0"/>
                  </a:lnTo>
                  <a:lnTo>
                    <a:pt x="3756" y="0"/>
                  </a:lnTo>
                  <a:lnTo>
                    <a:pt x="3763" y="0"/>
                  </a:lnTo>
                  <a:lnTo>
                    <a:pt x="3769" y="0"/>
                  </a:lnTo>
                  <a:lnTo>
                    <a:pt x="3775" y="0"/>
                  </a:lnTo>
                  <a:lnTo>
                    <a:pt x="3781" y="0"/>
                  </a:lnTo>
                  <a:lnTo>
                    <a:pt x="3788" y="0"/>
                  </a:lnTo>
                  <a:lnTo>
                    <a:pt x="3794" y="0"/>
                  </a:lnTo>
                  <a:lnTo>
                    <a:pt x="3800" y="0"/>
                  </a:lnTo>
                  <a:lnTo>
                    <a:pt x="3806" y="0"/>
                  </a:lnTo>
                  <a:lnTo>
                    <a:pt x="3813" y="0"/>
                  </a:lnTo>
                  <a:lnTo>
                    <a:pt x="3819" y="0"/>
                  </a:lnTo>
                  <a:lnTo>
                    <a:pt x="3825" y="0"/>
                  </a:lnTo>
                  <a:lnTo>
                    <a:pt x="3831" y="0"/>
                  </a:lnTo>
                  <a:lnTo>
                    <a:pt x="3838" y="0"/>
                  </a:lnTo>
                  <a:lnTo>
                    <a:pt x="3844" y="0"/>
                  </a:lnTo>
                  <a:lnTo>
                    <a:pt x="3850" y="0"/>
                  </a:lnTo>
                  <a:lnTo>
                    <a:pt x="3856" y="0"/>
                  </a:lnTo>
                  <a:lnTo>
                    <a:pt x="3863" y="0"/>
                  </a:lnTo>
                </a:path>
              </a:pathLst>
            </a:custGeom>
            <a:noFill/>
            <a:ln w="19050" cmpd="sng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42" name="Rectangle 202"/>
            <p:cNvSpPr>
              <a:spLocks noChangeArrowheads="1"/>
            </p:cNvSpPr>
            <p:nvPr/>
          </p:nvSpPr>
          <p:spPr bwMode="auto">
            <a:xfrm>
              <a:off x="2262" y="651"/>
              <a:ext cx="161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IAE = 237.6971 ISE = 758.425</a:t>
              </a:r>
              <a:endParaRPr lang="en-US" sz="800"/>
            </a:p>
          </p:txBody>
        </p:sp>
        <p:sp>
          <p:nvSpPr>
            <p:cNvPr id="5243" name="Rectangle 203"/>
            <p:cNvSpPr>
              <a:spLocks noChangeArrowheads="1"/>
            </p:cNvSpPr>
            <p:nvPr/>
          </p:nvSpPr>
          <p:spPr bwMode="auto">
            <a:xfrm rot="-5400000">
              <a:off x="542" y="1286"/>
              <a:ext cx="347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temperature</a:t>
              </a:r>
              <a:endParaRPr lang="en-US" sz="800"/>
            </a:p>
          </p:txBody>
        </p:sp>
      </p:grpSp>
      <p:sp>
        <p:nvSpPr>
          <p:cNvPr id="5164" name="Line 204"/>
          <p:cNvSpPr>
            <a:spLocks noChangeShapeType="1"/>
          </p:cNvSpPr>
          <p:nvPr/>
        </p:nvSpPr>
        <p:spPr bwMode="auto">
          <a:xfrm flipV="1">
            <a:off x="5257800" y="2047875"/>
            <a:ext cx="3314700" cy="9525"/>
          </a:xfrm>
          <a:prstGeom prst="line">
            <a:avLst/>
          </a:prstGeom>
          <a:noFill/>
          <a:ln w="19050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65" name="Text Box 205"/>
          <p:cNvSpPr txBox="1">
            <a:spLocks noChangeArrowheads="1"/>
          </p:cNvSpPr>
          <p:nvPr/>
        </p:nvSpPr>
        <p:spPr bwMode="auto">
          <a:xfrm>
            <a:off x="7010400" y="2590800"/>
            <a:ext cx="1295400" cy="40640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/>
              <a:t>minimum</a:t>
            </a:r>
            <a:endParaRPr lang="en-US"/>
          </a:p>
        </p:txBody>
      </p:sp>
      <p:sp>
        <p:nvSpPr>
          <p:cNvPr id="5166" name="Line 206"/>
          <p:cNvSpPr>
            <a:spLocks noChangeShapeType="1"/>
          </p:cNvSpPr>
          <p:nvPr/>
        </p:nvSpPr>
        <p:spPr bwMode="auto">
          <a:xfrm flipH="1" flipV="1">
            <a:off x="7467600" y="2057400"/>
            <a:ext cx="228600" cy="53340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67" name="Oval 207"/>
          <p:cNvSpPr>
            <a:spLocks noChangeArrowheads="1"/>
          </p:cNvSpPr>
          <p:nvPr/>
        </p:nvSpPr>
        <p:spPr bwMode="auto">
          <a:xfrm>
            <a:off x="5410200" y="1219200"/>
            <a:ext cx="609600" cy="6096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>
                <a:latin typeface="Arial" charset="0"/>
              </a:rPr>
              <a:t>TC</a:t>
            </a:r>
          </a:p>
        </p:txBody>
      </p:sp>
      <p:grpSp>
        <p:nvGrpSpPr>
          <p:cNvPr id="5168" name="Group 223"/>
          <p:cNvGrpSpPr>
            <a:grpSpLocks/>
          </p:cNvGrpSpPr>
          <p:nvPr/>
        </p:nvGrpSpPr>
        <p:grpSpPr bwMode="auto">
          <a:xfrm flipH="1">
            <a:off x="7772400" y="5105400"/>
            <a:ext cx="519113" cy="1343025"/>
            <a:chOff x="4560" y="2832"/>
            <a:chExt cx="327" cy="846"/>
          </a:xfrm>
        </p:grpSpPr>
        <p:grpSp>
          <p:nvGrpSpPr>
            <p:cNvPr id="5172" name="Group 215"/>
            <p:cNvGrpSpPr>
              <a:grpSpLocks/>
            </p:cNvGrpSpPr>
            <p:nvPr/>
          </p:nvGrpSpPr>
          <p:grpSpPr bwMode="auto">
            <a:xfrm>
              <a:off x="4607" y="2832"/>
              <a:ext cx="178" cy="148"/>
              <a:chOff x="4607" y="2832"/>
              <a:chExt cx="178" cy="148"/>
            </a:xfrm>
          </p:grpSpPr>
          <p:sp>
            <p:nvSpPr>
              <p:cNvPr id="5180" name="Freeform 210"/>
              <p:cNvSpPr>
                <a:spLocks/>
              </p:cNvSpPr>
              <p:nvPr/>
            </p:nvSpPr>
            <p:spPr bwMode="auto">
              <a:xfrm>
                <a:off x="4671" y="2889"/>
                <a:ext cx="60" cy="91"/>
              </a:xfrm>
              <a:custGeom>
                <a:avLst/>
                <a:gdLst>
                  <a:gd name="T0" fmla="*/ 19 w 180"/>
                  <a:gd name="T1" fmla="*/ 83 h 272"/>
                  <a:gd name="T2" fmla="*/ 20 w 180"/>
                  <a:gd name="T3" fmla="*/ 68 h 272"/>
                  <a:gd name="T4" fmla="*/ 16 w 180"/>
                  <a:gd name="T5" fmla="*/ 57 h 272"/>
                  <a:gd name="T6" fmla="*/ 9 w 180"/>
                  <a:gd name="T7" fmla="*/ 47 h 272"/>
                  <a:gd name="T8" fmla="*/ 0 w 180"/>
                  <a:gd name="T9" fmla="*/ 32 h 272"/>
                  <a:gd name="T10" fmla="*/ 1 w 180"/>
                  <a:gd name="T11" fmla="*/ 22 h 272"/>
                  <a:gd name="T12" fmla="*/ 7 w 180"/>
                  <a:gd name="T13" fmla="*/ 10 h 272"/>
                  <a:gd name="T14" fmla="*/ 18 w 180"/>
                  <a:gd name="T15" fmla="*/ 3 h 272"/>
                  <a:gd name="T16" fmla="*/ 28 w 180"/>
                  <a:gd name="T17" fmla="*/ 0 h 272"/>
                  <a:gd name="T18" fmla="*/ 39 w 180"/>
                  <a:gd name="T19" fmla="*/ 2 h 272"/>
                  <a:gd name="T20" fmla="*/ 45 w 180"/>
                  <a:gd name="T21" fmla="*/ 5 h 272"/>
                  <a:gd name="T22" fmla="*/ 55 w 180"/>
                  <a:gd name="T23" fmla="*/ 12 h 272"/>
                  <a:gd name="T24" fmla="*/ 60 w 180"/>
                  <a:gd name="T25" fmla="*/ 22 h 272"/>
                  <a:gd name="T26" fmla="*/ 58 w 180"/>
                  <a:gd name="T27" fmla="*/ 33 h 272"/>
                  <a:gd name="T28" fmla="*/ 51 w 180"/>
                  <a:gd name="T29" fmla="*/ 42 h 272"/>
                  <a:gd name="T30" fmla="*/ 41 w 180"/>
                  <a:gd name="T31" fmla="*/ 57 h 272"/>
                  <a:gd name="T32" fmla="*/ 39 w 180"/>
                  <a:gd name="T33" fmla="*/ 68 h 272"/>
                  <a:gd name="T34" fmla="*/ 39 w 180"/>
                  <a:gd name="T35" fmla="*/ 76 h 272"/>
                  <a:gd name="T36" fmla="*/ 35 w 180"/>
                  <a:gd name="T37" fmla="*/ 85 h 272"/>
                  <a:gd name="T38" fmla="*/ 29 w 180"/>
                  <a:gd name="T39" fmla="*/ 91 h 272"/>
                  <a:gd name="T40" fmla="*/ 19 w 180"/>
                  <a:gd name="T41" fmla="*/ 83 h 27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80" h="272">
                    <a:moveTo>
                      <a:pt x="58" y="247"/>
                    </a:moveTo>
                    <a:lnTo>
                      <a:pt x="61" y="202"/>
                    </a:lnTo>
                    <a:lnTo>
                      <a:pt x="49" y="169"/>
                    </a:lnTo>
                    <a:lnTo>
                      <a:pt x="27" y="140"/>
                    </a:lnTo>
                    <a:lnTo>
                      <a:pt x="0" y="96"/>
                    </a:lnTo>
                    <a:lnTo>
                      <a:pt x="3" y="67"/>
                    </a:lnTo>
                    <a:lnTo>
                      <a:pt x="21" y="31"/>
                    </a:lnTo>
                    <a:lnTo>
                      <a:pt x="55" y="8"/>
                    </a:lnTo>
                    <a:lnTo>
                      <a:pt x="85" y="0"/>
                    </a:lnTo>
                    <a:lnTo>
                      <a:pt x="116" y="5"/>
                    </a:lnTo>
                    <a:lnTo>
                      <a:pt x="136" y="16"/>
                    </a:lnTo>
                    <a:lnTo>
                      <a:pt x="164" y="36"/>
                    </a:lnTo>
                    <a:lnTo>
                      <a:pt x="180" y="67"/>
                    </a:lnTo>
                    <a:lnTo>
                      <a:pt x="174" y="99"/>
                    </a:lnTo>
                    <a:lnTo>
                      <a:pt x="152" y="127"/>
                    </a:lnTo>
                    <a:lnTo>
                      <a:pt x="122" y="171"/>
                    </a:lnTo>
                    <a:lnTo>
                      <a:pt x="116" y="202"/>
                    </a:lnTo>
                    <a:lnTo>
                      <a:pt x="118" y="228"/>
                    </a:lnTo>
                    <a:lnTo>
                      <a:pt x="104" y="254"/>
                    </a:lnTo>
                    <a:lnTo>
                      <a:pt x="88" y="272"/>
                    </a:lnTo>
                    <a:lnTo>
                      <a:pt x="58" y="247"/>
                    </a:lnTo>
                    <a:close/>
                  </a:path>
                </a:pathLst>
              </a:custGeom>
              <a:solidFill>
                <a:srgbClr val="FFFF00"/>
              </a:solidFill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1" name="Freeform 211"/>
              <p:cNvSpPr>
                <a:spLocks/>
              </p:cNvSpPr>
              <p:nvPr/>
            </p:nvSpPr>
            <p:spPr bwMode="auto">
              <a:xfrm>
                <a:off x="4607" y="2885"/>
                <a:ext cx="44" cy="17"/>
              </a:xfrm>
              <a:custGeom>
                <a:avLst/>
                <a:gdLst>
                  <a:gd name="T0" fmla="*/ 44 w 131"/>
                  <a:gd name="T1" fmla="*/ 17 h 52"/>
                  <a:gd name="T2" fmla="*/ 7 w 131"/>
                  <a:gd name="T3" fmla="*/ 12 h 52"/>
                  <a:gd name="T4" fmla="*/ 0 w 131"/>
                  <a:gd name="T5" fmla="*/ 6 h 52"/>
                  <a:gd name="T6" fmla="*/ 3 w 131"/>
                  <a:gd name="T7" fmla="*/ 1 h 52"/>
                  <a:gd name="T8" fmla="*/ 11 w 131"/>
                  <a:gd name="T9" fmla="*/ 0 h 52"/>
                  <a:gd name="T10" fmla="*/ 44 w 131"/>
                  <a:gd name="T11" fmla="*/ 17 h 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1" h="52">
                    <a:moveTo>
                      <a:pt x="131" y="52"/>
                    </a:moveTo>
                    <a:lnTo>
                      <a:pt x="21" y="36"/>
                    </a:lnTo>
                    <a:lnTo>
                      <a:pt x="0" y="17"/>
                    </a:lnTo>
                    <a:lnTo>
                      <a:pt x="8" y="2"/>
                    </a:lnTo>
                    <a:lnTo>
                      <a:pt x="34" y="0"/>
                    </a:lnTo>
                    <a:lnTo>
                      <a:pt x="131" y="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2" name="Freeform 212"/>
              <p:cNvSpPr>
                <a:spLocks/>
              </p:cNvSpPr>
              <p:nvPr/>
            </p:nvSpPr>
            <p:spPr bwMode="auto">
              <a:xfrm>
                <a:off x="4651" y="2839"/>
                <a:ext cx="19" cy="29"/>
              </a:xfrm>
              <a:custGeom>
                <a:avLst/>
                <a:gdLst>
                  <a:gd name="T0" fmla="*/ 19 w 58"/>
                  <a:gd name="T1" fmla="*/ 29 h 86"/>
                  <a:gd name="T2" fmla="*/ 0 w 58"/>
                  <a:gd name="T3" fmla="*/ 10 h 86"/>
                  <a:gd name="T4" fmla="*/ 2 w 58"/>
                  <a:gd name="T5" fmla="*/ 3 h 86"/>
                  <a:gd name="T6" fmla="*/ 11 w 58"/>
                  <a:gd name="T7" fmla="*/ 0 h 86"/>
                  <a:gd name="T8" fmla="*/ 16 w 58"/>
                  <a:gd name="T9" fmla="*/ 5 h 86"/>
                  <a:gd name="T10" fmla="*/ 19 w 58"/>
                  <a:gd name="T11" fmla="*/ 29 h 8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8" h="86">
                    <a:moveTo>
                      <a:pt x="58" y="86"/>
                    </a:moveTo>
                    <a:lnTo>
                      <a:pt x="0" y="31"/>
                    </a:lnTo>
                    <a:lnTo>
                      <a:pt x="6" y="8"/>
                    </a:lnTo>
                    <a:lnTo>
                      <a:pt x="34" y="0"/>
                    </a:lnTo>
                    <a:lnTo>
                      <a:pt x="49" y="16"/>
                    </a:lnTo>
                    <a:lnTo>
                      <a:pt x="58" y="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3" name="Freeform 213"/>
              <p:cNvSpPr>
                <a:spLocks/>
              </p:cNvSpPr>
              <p:nvPr/>
            </p:nvSpPr>
            <p:spPr bwMode="auto">
              <a:xfrm>
                <a:off x="4712" y="2832"/>
                <a:ext cx="17" cy="34"/>
              </a:xfrm>
              <a:custGeom>
                <a:avLst/>
                <a:gdLst>
                  <a:gd name="T0" fmla="*/ 3 w 50"/>
                  <a:gd name="T1" fmla="*/ 34 h 104"/>
                  <a:gd name="T2" fmla="*/ 0 w 50"/>
                  <a:gd name="T3" fmla="*/ 9 h 104"/>
                  <a:gd name="T4" fmla="*/ 9 w 50"/>
                  <a:gd name="T5" fmla="*/ 0 h 104"/>
                  <a:gd name="T6" fmla="*/ 17 w 50"/>
                  <a:gd name="T7" fmla="*/ 4 h 104"/>
                  <a:gd name="T8" fmla="*/ 16 w 50"/>
                  <a:gd name="T9" fmla="*/ 10 h 104"/>
                  <a:gd name="T10" fmla="*/ 3 w 50"/>
                  <a:gd name="T11" fmla="*/ 34 h 10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0" h="104">
                    <a:moveTo>
                      <a:pt x="8" y="104"/>
                    </a:moveTo>
                    <a:lnTo>
                      <a:pt x="0" y="27"/>
                    </a:lnTo>
                    <a:lnTo>
                      <a:pt x="27" y="0"/>
                    </a:lnTo>
                    <a:lnTo>
                      <a:pt x="50" y="11"/>
                    </a:lnTo>
                    <a:lnTo>
                      <a:pt x="46" y="32"/>
                    </a:lnTo>
                    <a:lnTo>
                      <a:pt x="8" y="10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4" name="Freeform 214"/>
              <p:cNvSpPr>
                <a:spLocks/>
              </p:cNvSpPr>
              <p:nvPr/>
            </p:nvSpPr>
            <p:spPr bwMode="auto">
              <a:xfrm>
                <a:off x="4746" y="2858"/>
                <a:ext cx="39" cy="22"/>
              </a:xfrm>
              <a:custGeom>
                <a:avLst/>
                <a:gdLst>
                  <a:gd name="T0" fmla="*/ 0 w 117"/>
                  <a:gd name="T1" fmla="*/ 22 h 65"/>
                  <a:gd name="T2" fmla="*/ 29 w 117"/>
                  <a:gd name="T3" fmla="*/ 0 h 65"/>
                  <a:gd name="T4" fmla="*/ 39 w 117"/>
                  <a:gd name="T5" fmla="*/ 4 h 65"/>
                  <a:gd name="T6" fmla="*/ 38 w 117"/>
                  <a:gd name="T7" fmla="*/ 12 h 65"/>
                  <a:gd name="T8" fmla="*/ 33 w 117"/>
                  <a:gd name="T9" fmla="*/ 15 h 65"/>
                  <a:gd name="T10" fmla="*/ 0 w 117"/>
                  <a:gd name="T11" fmla="*/ 22 h 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7" h="65">
                    <a:moveTo>
                      <a:pt x="0" y="65"/>
                    </a:moveTo>
                    <a:lnTo>
                      <a:pt x="87" y="0"/>
                    </a:lnTo>
                    <a:lnTo>
                      <a:pt x="117" y="12"/>
                    </a:lnTo>
                    <a:lnTo>
                      <a:pt x="115" y="34"/>
                    </a:lnTo>
                    <a:lnTo>
                      <a:pt x="99" y="44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73" name="Group 222"/>
            <p:cNvGrpSpPr>
              <a:grpSpLocks/>
            </p:cNvGrpSpPr>
            <p:nvPr/>
          </p:nvGrpSpPr>
          <p:grpSpPr bwMode="auto">
            <a:xfrm>
              <a:off x="4560" y="2882"/>
              <a:ext cx="327" cy="796"/>
              <a:chOff x="4560" y="2882"/>
              <a:chExt cx="327" cy="796"/>
            </a:xfrm>
          </p:grpSpPr>
          <p:sp>
            <p:nvSpPr>
              <p:cNvPr id="5174" name="Freeform 216"/>
              <p:cNvSpPr>
                <a:spLocks/>
              </p:cNvSpPr>
              <p:nvPr/>
            </p:nvSpPr>
            <p:spPr bwMode="auto">
              <a:xfrm>
                <a:off x="4619" y="3013"/>
                <a:ext cx="164" cy="139"/>
              </a:xfrm>
              <a:custGeom>
                <a:avLst/>
                <a:gdLst>
                  <a:gd name="T0" fmla="*/ 107 w 492"/>
                  <a:gd name="T1" fmla="*/ 40 h 415"/>
                  <a:gd name="T2" fmla="*/ 87 w 492"/>
                  <a:gd name="T3" fmla="*/ 14 h 415"/>
                  <a:gd name="T4" fmla="*/ 67 w 492"/>
                  <a:gd name="T5" fmla="*/ 0 h 415"/>
                  <a:gd name="T6" fmla="*/ 43 w 492"/>
                  <a:gd name="T7" fmla="*/ 0 h 415"/>
                  <a:gd name="T8" fmla="*/ 16 w 492"/>
                  <a:gd name="T9" fmla="*/ 9 h 415"/>
                  <a:gd name="T10" fmla="*/ 4 w 492"/>
                  <a:gd name="T11" fmla="*/ 24 h 415"/>
                  <a:gd name="T12" fmla="*/ 0 w 492"/>
                  <a:gd name="T13" fmla="*/ 45 h 415"/>
                  <a:gd name="T14" fmla="*/ 4 w 492"/>
                  <a:gd name="T15" fmla="*/ 73 h 415"/>
                  <a:gd name="T16" fmla="*/ 20 w 492"/>
                  <a:gd name="T17" fmla="*/ 105 h 415"/>
                  <a:gd name="T18" fmla="*/ 49 w 492"/>
                  <a:gd name="T19" fmla="*/ 125 h 415"/>
                  <a:gd name="T20" fmla="*/ 71 w 492"/>
                  <a:gd name="T21" fmla="*/ 136 h 415"/>
                  <a:gd name="T22" fmla="*/ 93 w 492"/>
                  <a:gd name="T23" fmla="*/ 139 h 415"/>
                  <a:gd name="T24" fmla="*/ 111 w 492"/>
                  <a:gd name="T25" fmla="*/ 134 h 415"/>
                  <a:gd name="T26" fmla="*/ 121 w 492"/>
                  <a:gd name="T27" fmla="*/ 125 h 415"/>
                  <a:gd name="T28" fmla="*/ 128 w 492"/>
                  <a:gd name="T29" fmla="*/ 105 h 415"/>
                  <a:gd name="T30" fmla="*/ 126 w 492"/>
                  <a:gd name="T31" fmla="*/ 80 h 415"/>
                  <a:gd name="T32" fmla="*/ 119 w 492"/>
                  <a:gd name="T33" fmla="*/ 59 h 415"/>
                  <a:gd name="T34" fmla="*/ 160 w 492"/>
                  <a:gd name="T35" fmla="*/ 40 h 415"/>
                  <a:gd name="T36" fmla="*/ 164 w 492"/>
                  <a:gd name="T37" fmla="*/ 31 h 415"/>
                  <a:gd name="T38" fmla="*/ 160 w 492"/>
                  <a:gd name="T39" fmla="*/ 28 h 415"/>
                  <a:gd name="T40" fmla="*/ 115 w 492"/>
                  <a:gd name="T41" fmla="*/ 51 h 415"/>
                  <a:gd name="T42" fmla="*/ 107 w 492"/>
                  <a:gd name="T43" fmla="*/ 40 h 41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492" h="415">
                    <a:moveTo>
                      <a:pt x="321" y="120"/>
                    </a:moveTo>
                    <a:lnTo>
                      <a:pt x="261" y="42"/>
                    </a:lnTo>
                    <a:lnTo>
                      <a:pt x="200" y="0"/>
                    </a:lnTo>
                    <a:lnTo>
                      <a:pt x="128" y="0"/>
                    </a:lnTo>
                    <a:lnTo>
                      <a:pt x="48" y="26"/>
                    </a:lnTo>
                    <a:lnTo>
                      <a:pt x="12" y="73"/>
                    </a:lnTo>
                    <a:lnTo>
                      <a:pt x="0" y="135"/>
                    </a:lnTo>
                    <a:lnTo>
                      <a:pt x="12" y="218"/>
                    </a:lnTo>
                    <a:lnTo>
                      <a:pt x="60" y="312"/>
                    </a:lnTo>
                    <a:lnTo>
                      <a:pt x="146" y="374"/>
                    </a:lnTo>
                    <a:lnTo>
                      <a:pt x="212" y="405"/>
                    </a:lnTo>
                    <a:lnTo>
                      <a:pt x="279" y="415"/>
                    </a:lnTo>
                    <a:lnTo>
                      <a:pt x="333" y="400"/>
                    </a:lnTo>
                    <a:lnTo>
                      <a:pt x="363" y="374"/>
                    </a:lnTo>
                    <a:lnTo>
                      <a:pt x="383" y="312"/>
                    </a:lnTo>
                    <a:lnTo>
                      <a:pt x="377" y="239"/>
                    </a:lnTo>
                    <a:lnTo>
                      <a:pt x="357" y="177"/>
                    </a:lnTo>
                    <a:lnTo>
                      <a:pt x="479" y="120"/>
                    </a:lnTo>
                    <a:lnTo>
                      <a:pt x="492" y="94"/>
                    </a:lnTo>
                    <a:lnTo>
                      <a:pt x="479" y="83"/>
                    </a:lnTo>
                    <a:lnTo>
                      <a:pt x="345" y="151"/>
                    </a:lnTo>
                    <a:lnTo>
                      <a:pt x="321" y="1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5" name="Freeform 217"/>
              <p:cNvSpPr>
                <a:spLocks/>
              </p:cNvSpPr>
              <p:nvPr/>
            </p:nvSpPr>
            <p:spPr bwMode="auto">
              <a:xfrm>
                <a:off x="4737" y="2882"/>
                <a:ext cx="146" cy="309"/>
              </a:xfrm>
              <a:custGeom>
                <a:avLst/>
                <a:gdLst>
                  <a:gd name="T0" fmla="*/ 40 w 438"/>
                  <a:gd name="T1" fmla="*/ 261 h 928"/>
                  <a:gd name="T2" fmla="*/ 14 w 438"/>
                  <a:gd name="T3" fmla="*/ 278 h 928"/>
                  <a:gd name="T4" fmla="*/ 6 w 438"/>
                  <a:gd name="T5" fmla="*/ 283 h 928"/>
                  <a:gd name="T6" fmla="*/ 0 w 438"/>
                  <a:gd name="T7" fmla="*/ 295 h 928"/>
                  <a:gd name="T8" fmla="*/ 8 w 438"/>
                  <a:gd name="T9" fmla="*/ 307 h 928"/>
                  <a:gd name="T10" fmla="*/ 16 w 438"/>
                  <a:gd name="T11" fmla="*/ 309 h 928"/>
                  <a:gd name="T12" fmla="*/ 40 w 438"/>
                  <a:gd name="T13" fmla="*/ 302 h 928"/>
                  <a:gd name="T14" fmla="*/ 77 w 438"/>
                  <a:gd name="T15" fmla="*/ 278 h 928"/>
                  <a:gd name="T16" fmla="*/ 109 w 438"/>
                  <a:gd name="T17" fmla="*/ 249 h 928"/>
                  <a:gd name="T18" fmla="*/ 144 w 438"/>
                  <a:gd name="T19" fmla="*/ 216 h 928"/>
                  <a:gd name="T20" fmla="*/ 146 w 438"/>
                  <a:gd name="T21" fmla="*/ 202 h 928"/>
                  <a:gd name="T22" fmla="*/ 146 w 438"/>
                  <a:gd name="T23" fmla="*/ 164 h 928"/>
                  <a:gd name="T24" fmla="*/ 136 w 438"/>
                  <a:gd name="T25" fmla="*/ 106 h 928"/>
                  <a:gd name="T26" fmla="*/ 142 w 438"/>
                  <a:gd name="T27" fmla="*/ 71 h 928"/>
                  <a:gd name="T28" fmla="*/ 146 w 438"/>
                  <a:gd name="T29" fmla="*/ 57 h 928"/>
                  <a:gd name="T30" fmla="*/ 140 w 438"/>
                  <a:gd name="T31" fmla="*/ 50 h 928"/>
                  <a:gd name="T32" fmla="*/ 125 w 438"/>
                  <a:gd name="T33" fmla="*/ 43 h 928"/>
                  <a:gd name="T34" fmla="*/ 115 w 438"/>
                  <a:gd name="T35" fmla="*/ 38 h 928"/>
                  <a:gd name="T36" fmla="*/ 121 w 438"/>
                  <a:gd name="T37" fmla="*/ 7 h 928"/>
                  <a:gd name="T38" fmla="*/ 117 w 438"/>
                  <a:gd name="T39" fmla="*/ 0 h 928"/>
                  <a:gd name="T40" fmla="*/ 109 w 438"/>
                  <a:gd name="T41" fmla="*/ 2 h 928"/>
                  <a:gd name="T42" fmla="*/ 105 w 438"/>
                  <a:gd name="T43" fmla="*/ 42 h 928"/>
                  <a:gd name="T44" fmla="*/ 101 w 438"/>
                  <a:gd name="T45" fmla="*/ 52 h 928"/>
                  <a:gd name="T46" fmla="*/ 99 w 438"/>
                  <a:gd name="T47" fmla="*/ 59 h 928"/>
                  <a:gd name="T48" fmla="*/ 83 w 438"/>
                  <a:gd name="T49" fmla="*/ 54 h 928"/>
                  <a:gd name="T50" fmla="*/ 71 w 438"/>
                  <a:gd name="T51" fmla="*/ 54 h 928"/>
                  <a:gd name="T52" fmla="*/ 71 w 438"/>
                  <a:gd name="T53" fmla="*/ 60 h 928"/>
                  <a:gd name="T54" fmla="*/ 79 w 438"/>
                  <a:gd name="T55" fmla="*/ 66 h 928"/>
                  <a:gd name="T56" fmla="*/ 93 w 438"/>
                  <a:gd name="T57" fmla="*/ 66 h 928"/>
                  <a:gd name="T58" fmla="*/ 103 w 438"/>
                  <a:gd name="T59" fmla="*/ 73 h 928"/>
                  <a:gd name="T60" fmla="*/ 111 w 438"/>
                  <a:gd name="T61" fmla="*/ 85 h 928"/>
                  <a:gd name="T62" fmla="*/ 119 w 438"/>
                  <a:gd name="T63" fmla="*/ 104 h 928"/>
                  <a:gd name="T64" fmla="*/ 125 w 438"/>
                  <a:gd name="T65" fmla="*/ 142 h 928"/>
                  <a:gd name="T66" fmla="*/ 125 w 438"/>
                  <a:gd name="T67" fmla="*/ 176 h 928"/>
                  <a:gd name="T68" fmla="*/ 121 w 438"/>
                  <a:gd name="T69" fmla="*/ 204 h 928"/>
                  <a:gd name="T70" fmla="*/ 113 w 438"/>
                  <a:gd name="T71" fmla="*/ 216 h 928"/>
                  <a:gd name="T72" fmla="*/ 85 w 438"/>
                  <a:gd name="T73" fmla="*/ 233 h 928"/>
                  <a:gd name="T74" fmla="*/ 54 w 438"/>
                  <a:gd name="T75" fmla="*/ 249 h 928"/>
                  <a:gd name="T76" fmla="*/ 40 w 438"/>
                  <a:gd name="T77" fmla="*/ 261 h 92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438" h="928">
                    <a:moveTo>
                      <a:pt x="121" y="784"/>
                    </a:moveTo>
                    <a:lnTo>
                      <a:pt x="42" y="835"/>
                    </a:lnTo>
                    <a:lnTo>
                      <a:pt x="18" y="851"/>
                    </a:lnTo>
                    <a:lnTo>
                      <a:pt x="0" y="887"/>
                    </a:lnTo>
                    <a:lnTo>
                      <a:pt x="24" y="923"/>
                    </a:lnTo>
                    <a:lnTo>
                      <a:pt x="48" y="928"/>
                    </a:lnTo>
                    <a:lnTo>
                      <a:pt x="121" y="908"/>
                    </a:lnTo>
                    <a:lnTo>
                      <a:pt x="231" y="835"/>
                    </a:lnTo>
                    <a:lnTo>
                      <a:pt x="328" y="748"/>
                    </a:lnTo>
                    <a:lnTo>
                      <a:pt x="432" y="648"/>
                    </a:lnTo>
                    <a:lnTo>
                      <a:pt x="438" y="607"/>
                    </a:lnTo>
                    <a:lnTo>
                      <a:pt x="438" y="493"/>
                    </a:lnTo>
                    <a:lnTo>
                      <a:pt x="408" y="317"/>
                    </a:lnTo>
                    <a:lnTo>
                      <a:pt x="426" y="213"/>
                    </a:lnTo>
                    <a:lnTo>
                      <a:pt x="438" y="171"/>
                    </a:lnTo>
                    <a:lnTo>
                      <a:pt x="420" y="151"/>
                    </a:lnTo>
                    <a:lnTo>
                      <a:pt x="376" y="130"/>
                    </a:lnTo>
                    <a:lnTo>
                      <a:pt x="346" y="115"/>
                    </a:lnTo>
                    <a:lnTo>
                      <a:pt x="364" y="21"/>
                    </a:lnTo>
                    <a:lnTo>
                      <a:pt x="352" y="0"/>
                    </a:lnTo>
                    <a:lnTo>
                      <a:pt x="328" y="6"/>
                    </a:lnTo>
                    <a:lnTo>
                      <a:pt x="316" y="125"/>
                    </a:lnTo>
                    <a:lnTo>
                      <a:pt x="304" y="156"/>
                    </a:lnTo>
                    <a:lnTo>
                      <a:pt x="298" y="176"/>
                    </a:lnTo>
                    <a:lnTo>
                      <a:pt x="249" y="161"/>
                    </a:lnTo>
                    <a:lnTo>
                      <a:pt x="213" y="161"/>
                    </a:lnTo>
                    <a:lnTo>
                      <a:pt x="213" y="181"/>
                    </a:lnTo>
                    <a:lnTo>
                      <a:pt x="237" y="198"/>
                    </a:lnTo>
                    <a:lnTo>
                      <a:pt x="280" y="198"/>
                    </a:lnTo>
                    <a:lnTo>
                      <a:pt x="310" y="218"/>
                    </a:lnTo>
                    <a:lnTo>
                      <a:pt x="334" y="254"/>
                    </a:lnTo>
                    <a:lnTo>
                      <a:pt x="358" y="312"/>
                    </a:lnTo>
                    <a:lnTo>
                      <a:pt x="376" y="426"/>
                    </a:lnTo>
                    <a:lnTo>
                      <a:pt x="376" y="529"/>
                    </a:lnTo>
                    <a:lnTo>
                      <a:pt x="364" y="612"/>
                    </a:lnTo>
                    <a:lnTo>
                      <a:pt x="340" y="648"/>
                    </a:lnTo>
                    <a:lnTo>
                      <a:pt x="255" y="700"/>
                    </a:lnTo>
                    <a:lnTo>
                      <a:pt x="163" y="748"/>
                    </a:lnTo>
                    <a:lnTo>
                      <a:pt x="121" y="78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6" name="Freeform 218"/>
              <p:cNvSpPr>
                <a:spLocks/>
              </p:cNvSpPr>
              <p:nvPr/>
            </p:nvSpPr>
            <p:spPr bwMode="auto">
              <a:xfrm>
                <a:off x="4560" y="3167"/>
                <a:ext cx="132" cy="187"/>
              </a:xfrm>
              <a:custGeom>
                <a:avLst/>
                <a:gdLst>
                  <a:gd name="T0" fmla="*/ 132 w 396"/>
                  <a:gd name="T1" fmla="*/ 5 h 561"/>
                  <a:gd name="T2" fmla="*/ 118 w 396"/>
                  <a:gd name="T3" fmla="*/ 0 h 561"/>
                  <a:gd name="T4" fmla="*/ 87 w 396"/>
                  <a:gd name="T5" fmla="*/ 2 h 561"/>
                  <a:gd name="T6" fmla="*/ 61 w 396"/>
                  <a:gd name="T7" fmla="*/ 19 h 561"/>
                  <a:gd name="T8" fmla="*/ 22 w 396"/>
                  <a:gd name="T9" fmla="*/ 56 h 561"/>
                  <a:gd name="T10" fmla="*/ 2 w 396"/>
                  <a:gd name="T11" fmla="*/ 85 h 561"/>
                  <a:gd name="T12" fmla="*/ 0 w 396"/>
                  <a:gd name="T13" fmla="*/ 95 h 561"/>
                  <a:gd name="T14" fmla="*/ 10 w 396"/>
                  <a:gd name="T15" fmla="*/ 114 h 561"/>
                  <a:gd name="T16" fmla="*/ 32 w 396"/>
                  <a:gd name="T17" fmla="*/ 123 h 561"/>
                  <a:gd name="T18" fmla="*/ 61 w 396"/>
                  <a:gd name="T19" fmla="*/ 133 h 561"/>
                  <a:gd name="T20" fmla="*/ 83 w 396"/>
                  <a:gd name="T21" fmla="*/ 138 h 561"/>
                  <a:gd name="T22" fmla="*/ 93 w 396"/>
                  <a:gd name="T23" fmla="*/ 147 h 561"/>
                  <a:gd name="T24" fmla="*/ 87 w 396"/>
                  <a:gd name="T25" fmla="*/ 159 h 561"/>
                  <a:gd name="T26" fmla="*/ 71 w 396"/>
                  <a:gd name="T27" fmla="*/ 173 h 561"/>
                  <a:gd name="T28" fmla="*/ 51 w 396"/>
                  <a:gd name="T29" fmla="*/ 175 h 561"/>
                  <a:gd name="T30" fmla="*/ 37 w 396"/>
                  <a:gd name="T31" fmla="*/ 169 h 561"/>
                  <a:gd name="T32" fmla="*/ 28 w 396"/>
                  <a:gd name="T33" fmla="*/ 175 h 561"/>
                  <a:gd name="T34" fmla="*/ 30 w 396"/>
                  <a:gd name="T35" fmla="*/ 182 h 561"/>
                  <a:gd name="T36" fmla="*/ 47 w 396"/>
                  <a:gd name="T37" fmla="*/ 187 h 561"/>
                  <a:gd name="T38" fmla="*/ 71 w 396"/>
                  <a:gd name="T39" fmla="*/ 187 h 561"/>
                  <a:gd name="T40" fmla="*/ 93 w 396"/>
                  <a:gd name="T41" fmla="*/ 182 h 561"/>
                  <a:gd name="T42" fmla="*/ 106 w 396"/>
                  <a:gd name="T43" fmla="*/ 175 h 561"/>
                  <a:gd name="T44" fmla="*/ 114 w 396"/>
                  <a:gd name="T45" fmla="*/ 163 h 561"/>
                  <a:gd name="T46" fmla="*/ 118 w 396"/>
                  <a:gd name="T47" fmla="*/ 149 h 561"/>
                  <a:gd name="T48" fmla="*/ 108 w 396"/>
                  <a:gd name="T49" fmla="*/ 137 h 561"/>
                  <a:gd name="T50" fmla="*/ 83 w 396"/>
                  <a:gd name="T51" fmla="*/ 128 h 561"/>
                  <a:gd name="T52" fmla="*/ 55 w 396"/>
                  <a:gd name="T53" fmla="*/ 121 h 561"/>
                  <a:gd name="T54" fmla="*/ 30 w 396"/>
                  <a:gd name="T55" fmla="*/ 109 h 561"/>
                  <a:gd name="T56" fmla="*/ 24 w 396"/>
                  <a:gd name="T57" fmla="*/ 99 h 561"/>
                  <a:gd name="T58" fmla="*/ 28 w 396"/>
                  <a:gd name="T59" fmla="*/ 80 h 561"/>
                  <a:gd name="T60" fmla="*/ 47 w 396"/>
                  <a:gd name="T61" fmla="*/ 56 h 561"/>
                  <a:gd name="T62" fmla="*/ 69 w 396"/>
                  <a:gd name="T63" fmla="*/ 42 h 561"/>
                  <a:gd name="T64" fmla="*/ 104 w 396"/>
                  <a:gd name="T65" fmla="*/ 31 h 561"/>
                  <a:gd name="T66" fmla="*/ 132 w 396"/>
                  <a:gd name="T67" fmla="*/ 26 h 561"/>
                  <a:gd name="T68" fmla="*/ 132 w 396"/>
                  <a:gd name="T69" fmla="*/ 12 h 561"/>
                  <a:gd name="T70" fmla="*/ 132 w 396"/>
                  <a:gd name="T71" fmla="*/ 5 h 56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96" h="561">
                    <a:moveTo>
                      <a:pt x="396" y="16"/>
                    </a:moveTo>
                    <a:lnTo>
                      <a:pt x="353" y="0"/>
                    </a:lnTo>
                    <a:lnTo>
                      <a:pt x="261" y="6"/>
                    </a:lnTo>
                    <a:lnTo>
                      <a:pt x="182" y="58"/>
                    </a:lnTo>
                    <a:lnTo>
                      <a:pt x="66" y="167"/>
                    </a:lnTo>
                    <a:lnTo>
                      <a:pt x="6" y="255"/>
                    </a:lnTo>
                    <a:lnTo>
                      <a:pt x="0" y="286"/>
                    </a:lnTo>
                    <a:lnTo>
                      <a:pt x="30" y="343"/>
                    </a:lnTo>
                    <a:lnTo>
                      <a:pt x="96" y="369"/>
                    </a:lnTo>
                    <a:lnTo>
                      <a:pt x="182" y="399"/>
                    </a:lnTo>
                    <a:lnTo>
                      <a:pt x="249" y="415"/>
                    </a:lnTo>
                    <a:lnTo>
                      <a:pt x="279" y="442"/>
                    </a:lnTo>
                    <a:lnTo>
                      <a:pt x="261" y="477"/>
                    </a:lnTo>
                    <a:lnTo>
                      <a:pt x="213" y="519"/>
                    </a:lnTo>
                    <a:lnTo>
                      <a:pt x="152" y="525"/>
                    </a:lnTo>
                    <a:lnTo>
                      <a:pt x="110" y="508"/>
                    </a:lnTo>
                    <a:lnTo>
                      <a:pt x="84" y="525"/>
                    </a:lnTo>
                    <a:lnTo>
                      <a:pt x="90" y="545"/>
                    </a:lnTo>
                    <a:lnTo>
                      <a:pt x="140" y="561"/>
                    </a:lnTo>
                    <a:lnTo>
                      <a:pt x="213" y="561"/>
                    </a:lnTo>
                    <a:lnTo>
                      <a:pt x="279" y="545"/>
                    </a:lnTo>
                    <a:lnTo>
                      <a:pt x="317" y="525"/>
                    </a:lnTo>
                    <a:lnTo>
                      <a:pt x="341" y="488"/>
                    </a:lnTo>
                    <a:lnTo>
                      <a:pt x="353" y="447"/>
                    </a:lnTo>
                    <a:lnTo>
                      <a:pt x="323" y="410"/>
                    </a:lnTo>
                    <a:lnTo>
                      <a:pt x="249" y="384"/>
                    </a:lnTo>
                    <a:lnTo>
                      <a:pt x="164" y="364"/>
                    </a:lnTo>
                    <a:lnTo>
                      <a:pt x="90" y="328"/>
                    </a:lnTo>
                    <a:lnTo>
                      <a:pt x="72" y="296"/>
                    </a:lnTo>
                    <a:lnTo>
                      <a:pt x="84" y="239"/>
                    </a:lnTo>
                    <a:lnTo>
                      <a:pt x="140" y="167"/>
                    </a:lnTo>
                    <a:lnTo>
                      <a:pt x="207" y="125"/>
                    </a:lnTo>
                    <a:lnTo>
                      <a:pt x="311" y="94"/>
                    </a:lnTo>
                    <a:lnTo>
                      <a:pt x="396" y="78"/>
                    </a:lnTo>
                    <a:lnTo>
                      <a:pt x="396" y="36"/>
                    </a:lnTo>
                    <a:lnTo>
                      <a:pt x="396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7" name="Freeform 219"/>
              <p:cNvSpPr>
                <a:spLocks/>
              </p:cNvSpPr>
              <p:nvPr/>
            </p:nvSpPr>
            <p:spPr bwMode="auto">
              <a:xfrm>
                <a:off x="4668" y="3159"/>
                <a:ext cx="123" cy="230"/>
              </a:xfrm>
              <a:custGeom>
                <a:avLst/>
                <a:gdLst>
                  <a:gd name="T0" fmla="*/ 107 w 370"/>
                  <a:gd name="T1" fmla="*/ 72 h 689"/>
                  <a:gd name="T2" fmla="*/ 95 w 370"/>
                  <a:gd name="T3" fmla="*/ 29 h 689"/>
                  <a:gd name="T4" fmla="*/ 81 w 370"/>
                  <a:gd name="T5" fmla="*/ 8 h 689"/>
                  <a:gd name="T6" fmla="*/ 50 w 370"/>
                  <a:gd name="T7" fmla="*/ 0 h 689"/>
                  <a:gd name="T8" fmla="*/ 20 w 370"/>
                  <a:gd name="T9" fmla="*/ 3 h 689"/>
                  <a:gd name="T10" fmla="*/ 6 w 370"/>
                  <a:gd name="T11" fmla="*/ 26 h 689"/>
                  <a:gd name="T12" fmla="*/ 8 w 370"/>
                  <a:gd name="T13" fmla="*/ 54 h 689"/>
                  <a:gd name="T14" fmla="*/ 16 w 370"/>
                  <a:gd name="T15" fmla="*/ 98 h 689"/>
                  <a:gd name="T16" fmla="*/ 16 w 370"/>
                  <a:gd name="T17" fmla="*/ 138 h 689"/>
                  <a:gd name="T18" fmla="*/ 6 w 370"/>
                  <a:gd name="T19" fmla="*/ 173 h 689"/>
                  <a:gd name="T20" fmla="*/ 0 w 370"/>
                  <a:gd name="T21" fmla="*/ 192 h 689"/>
                  <a:gd name="T22" fmla="*/ 4 w 370"/>
                  <a:gd name="T23" fmla="*/ 209 h 689"/>
                  <a:gd name="T24" fmla="*/ 18 w 370"/>
                  <a:gd name="T25" fmla="*/ 218 h 689"/>
                  <a:gd name="T26" fmla="*/ 36 w 370"/>
                  <a:gd name="T27" fmla="*/ 227 h 689"/>
                  <a:gd name="T28" fmla="*/ 54 w 370"/>
                  <a:gd name="T29" fmla="*/ 230 h 689"/>
                  <a:gd name="T30" fmla="*/ 77 w 370"/>
                  <a:gd name="T31" fmla="*/ 230 h 689"/>
                  <a:gd name="T32" fmla="*/ 103 w 370"/>
                  <a:gd name="T33" fmla="*/ 213 h 689"/>
                  <a:gd name="T34" fmla="*/ 123 w 370"/>
                  <a:gd name="T35" fmla="*/ 176 h 689"/>
                  <a:gd name="T36" fmla="*/ 121 w 370"/>
                  <a:gd name="T37" fmla="*/ 144 h 689"/>
                  <a:gd name="T38" fmla="*/ 109 w 370"/>
                  <a:gd name="T39" fmla="*/ 105 h 689"/>
                  <a:gd name="T40" fmla="*/ 107 w 370"/>
                  <a:gd name="T41" fmla="*/ 72 h 68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370" h="689">
                    <a:moveTo>
                      <a:pt x="322" y="217"/>
                    </a:moveTo>
                    <a:lnTo>
                      <a:pt x="285" y="88"/>
                    </a:lnTo>
                    <a:lnTo>
                      <a:pt x="243" y="25"/>
                    </a:lnTo>
                    <a:lnTo>
                      <a:pt x="151" y="0"/>
                    </a:lnTo>
                    <a:lnTo>
                      <a:pt x="60" y="10"/>
                    </a:lnTo>
                    <a:lnTo>
                      <a:pt x="18" y="78"/>
                    </a:lnTo>
                    <a:lnTo>
                      <a:pt x="24" y="161"/>
                    </a:lnTo>
                    <a:lnTo>
                      <a:pt x="48" y="295"/>
                    </a:lnTo>
                    <a:lnTo>
                      <a:pt x="48" y="414"/>
                    </a:lnTo>
                    <a:lnTo>
                      <a:pt x="18" y="518"/>
                    </a:lnTo>
                    <a:lnTo>
                      <a:pt x="0" y="575"/>
                    </a:lnTo>
                    <a:lnTo>
                      <a:pt x="12" y="627"/>
                    </a:lnTo>
                    <a:lnTo>
                      <a:pt x="54" y="653"/>
                    </a:lnTo>
                    <a:lnTo>
                      <a:pt x="109" y="679"/>
                    </a:lnTo>
                    <a:lnTo>
                      <a:pt x="163" y="689"/>
                    </a:lnTo>
                    <a:lnTo>
                      <a:pt x="231" y="689"/>
                    </a:lnTo>
                    <a:lnTo>
                      <a:pt x="310" y="637"/>
                    </a:lnTo>
                    <a:lnTo>
                      <a:pt x="370" y="528"/>
                    </a:lnTo>
                    <a:lnTo>
                      <a:pt x="364" y="430"/>
                    </a:lnTo>
                    <a:lnTo>
                      <a:pt x="328" y="316"/>
                    </a:lnTo>
                    <a:lnTo>
                      <a:pt x="322" y="2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8" name="Freeform 220"/>
              <p:cNvSpPr>
                <a:spLocks/>
              </p:cNvSpPr>
              <p:nvPr/>
            </p:nvSpPr>
            <p:spPr bwMode="auto">
              <a:xfrm>
                <a:off x="4631" y="3346"/>
                <a:ext cx="94" cy="332"/>
              </a:xfrm>
              <a:custGeom>
                <a:avLst/>
                <a:gdLst>
                  <a:gd name="T0" fmla="*/ 89 w 282"/>
                  <a:gd name="T1" fmla="*/ 5 h 996"/>
                  <a:gd name="T2" fmla="*/ 65 w 282"/>
                  <a:gd name="T3" fmla="*/ 0 h 996"/>
                  <a:gd name="T4" fmla="*/ 51 w 282"/>
                  <a:gd name="T5" fmla="*/ 5 h 996"/>
                  <a:gd name="T6" fmla="*/ 45 w 282"/>
                  <a:gd name="T7" fmla="*/ 22 h 996"/>
                  <a:gd name="T8" fmla="*/ 51 w 282"/>
                  <a:gd name="T9" fmla="*/ 117 h 996"/>
                  <a:gd name="T10" fmla="*/ 51 w 282"/>
                  <a:gd name="T11" fmla="*/ 140 h 996"/>
                  <a:gd name="T12" fmla="*/ 43 w 282"/>
                  <a:gd name="T13" fmla="*/ 182 h 996"/>
                  <a:gd name="T14" fmla="*/ 41 w 282"/>
                  <a:gd name="T15" fmla="*/ 230 h 996"/>
                  <a:gd name="T16" fmla="*/ 45 w 282"/>
                  <a:gd name="T17" fmla="*/ 254 h 996"/>
                  <a:gd name="T18" fmla="*/ 41 w 282"/>
                  <a:gd name="T19" fmla="*/ 268 h 996"/>
                  <a:gd name="T20" fmla="*/ 12 w 282"/>
                  <a:gd name="T21" fmla="*/ 289 h 996"/>
                  <a:gd name="T22" fmla="*/ 0 w 282"/>
                  <a:gd name="T23" fmla="*/ 315 h 996"/>
                  <a:gd name="T24" fmla="*/ 2 w 282"/>
                  <a:gd name="T25" fmla="*/ 323 h 996"/>
                  <a:gd name="T26" fmla="*/ 24 w 282"/>
                  <a:gd name="T27" fmla="*/ 332 h 996"/>
                  <a:gd name="T28" fmla="*/ 30 w 282"/>
                  <a:gd name="T29" fmla="*/ 328 h 996"/>
                  <a:gd name="T30" fmla="*/ 33 w 282"/>
                  <a:gd name="T31" fmla="*/ 313 h 996"/>
                  <a:gd name="T32" fmla="*/ 39 w 282"/>
                  <a:gd name="T33" fmla="*/ 290 h 996"/>
                  <a:gd name="T34" fmla="*/ 49 w 282"/>
                  <a:gd name="T35" fmla="*/ 280 h 996"/>
                  <a:gd name="T36" fmla="*/ 61 w 282"/>
                  <a:gd name="T37" fmla="*/ 273 h 996"/>
                  <a:gd name="T38" fmla="*/ 71 w 282"/>
                  <a:gd name="T39" fmla="*/ 264 h 996"/>
                  <a:gd name="T40" fmla="*/ 73 w 282"/>
                  <a:gd name="T41" fmla="*/ 257 h 996"/>
                  <a:gd name="T42" fmla="*/ 67 w 282"/>
                  <a:gd name="T43" fmla="*/ 249 h 996"/>
                  <a:gd name="T44" fmla="*/ 61 w 282"/>
                  <a:gd name="T45" fmla="*/ 244 h 996"/>
                  <a:gd name="T46" fmla="*/ 57 w 282"/>
                  <a:gd name="T47" fmla="*/ 223 h 996"/>
                  <a:gd name="T48" fmla="*/ 61 w 282"/>
                  <a:gd name="T49" fmla="*/ 179 h 996"/>
                  <a:gd name="T50" fmla="*/ 75 w 282"/>
                  <a:gd name="T51" fmla="*/ 130 h 996"/>
                  <a:gd name="T52" fmla="*/ 89 w 282"/>
                  <a:gd name="T53" fmla="*/ 90 h 996"/>
                  <a:gd name="T54" fmla="*/ 94 w 282"/>
                  <a:gd name="T55" fmla="*/ 41 h 996"/>
                  <a:gd name="T56" fmla="*/ 89 w 282"/>
                  <a:gd name="T57" fmla="*/ 5 h 99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82" h="996">
                    <a:moveTo>
                      <a:pt x="268" y="15"/>
                    </a:moveTo>
                    <a:lnTo>
                      <a:pt x="196" y="0"/>
                    </a:lnTo>
                    <a:lnTo>
                      <a:pt x="153" y="15"/>
                    </a:lnTo>
                    <a:lnTo>
                      <a:pt x="135" y="67"/>
                    </a:lnTo>
                    <a:lnTo>
                      <a:pt x="153" y="352"/>
                    </a:lnTo>
                    <a:lnTo>
                      <a:pt x="153" y="419"/>
                    </a:lnTo>
                    <a:lnTo>
                      <a:pt x="129" y="545"/>
                    </a:lnTo>
                    <a:lnTo>
                      <a:pt x="123" y="689"/>
                    </a:lnTo>
                    <a:lnTo>
                      <a:pt x="135" y="762"/>
                    </a:lnTo>
                    <a:lnTo>
                      <a:pt x="123" y="803"/>
                    </a:lnTo>
                    <a:lnTo>
                      <a:pt x="37" y="866"/>
                    </a:lnTo>
                    <a:lnTo>
                      <a:pt x="0" y="944"/>
                    </a:lnTo>
                    <a:lnTo>
                      <a:pt x="7" y="969"/>
                    </a:lnTo>
                    <a:lnTo>
                      <a:pt x="73" y="996"/>
                    </a:lnTo>
                    <a:lnTo>
                      <a:pt x="91" y="985"/>
                    </a:lnTo>
                    <a:lnTo>
                      <a:pt x="99" y="939"/>
                    </a:lnTo>
                    <a:lnTo>
                      <a:pt x="117" y="871"/>
                    </a:lnTo>
                    <a:lnTo>
                      <a:pt x="147" y="840"/>
                    </a:lnTo>
                    <a:lnTo>
                      <a:pt x="183" y="820"/>
                    </a:lnTo>
                    <a:lnTo>
                      <a:pt x="214" y="793"/>
                    </a:lnTo>
                    <a:lnTo>
                      <a:pt x="220" y="772"/>
                    </a:lnTo>
                    <a:lnTo>
                      <a:pt x="202" y="747"/>
                    </a:lnTo>
                    <a:lnTo>
                      <a:pt x="183" y="731"/>
                    </a:lnTo>
                    <a:lnTo>
                      <a:pt x="171" y="669"/>
                    </a:lnTo>
                    <a:lnTo>
                      <a:pt x="183" y="538"/>
                    </a:lnTo>
                    <a:lnTo>
                      <a:pt x="226" y="389"/>
                    </a:lnTo>
                    <a:lnTo>
                      <a:pt x="268" y="269"/>
                    </a:lnTo>
                    <a:lnTo>
                      <a:pt x="282" y="124"/>
                    </a:lnTo>
                    <a:lnTo>
                      <a:pt x="268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9" name="Freeform 221"/>
              <p:cNvSpPr>
                <a:spLocks/>
              </p:cNvSpPr>
              <p:nvPr/>
            </p:nvSpPr>
            <p:spPr bwMode="auto">
              <a:xfrm>
                <a:off x="4733" y="3346"/>
                <a:ext cx="154" cy="280"/>
              </a:xfrm>
              <a:custGeom>
                <a:avLst/>
                <a:gdLst>
                  <a:gd name="T0" fmla="*/ 50 w 462"/>
                  <a:gd name="T1" fmla="*/ 41 h 840"/>
                  <a:gd name="T2" fmla="*/ 46 w 462"/>
                  <a:gd name="T3" fmla="*/ 14 h 840"/>
                  <a:gd name="T4" fmla="*/ 28 w 462"/>
                  <a:gd name="T5" fmla="*/ 0 h 840"/>
                  <a:gd name="T6" fmla="*/ 2 w 462"/>
                  <a:gd name="T7" fmla="*/ 2 h 840"/>
                  <a:gd name="T8" fmla="*/ 0 w 462"/>
                  <a:gd name="T9" fmla="*/ 14 h 840"/>
                  <a:gd name="T10" fmla="*/ 2 w 462"/>
                  <a:gd name="T11" fmla="*/ 40 h 840"/>
                  <a:gd name="T12" fmla="*/ 16 w 462"/>
                  <a:gd name="T13" fmla="*/ 79 h 840"/>
                  <a:gd name="T14" fmla="*/ 26 w 462"/>
                  <a:gd name="T15" fmla="*/ 109 h 840"/>
                  <a:gd name="T16" fmla="*/ 38 w 462"/>
                  <a:gd name="T17" fmla="*/ 148 h 840"/>
                  <a:gd name="T18" fmla="*/ 42 w 462"/>
                  <a:gd name="T19" fmla="*/ 183 h 840"/>
                  <a:gd name="T20" fmla="*/ 42 w 462"/>
                  <a:gd name="T21" fmla="*/ 211 h 840"/>
                  <a:gd name="T22" fmla="*/ 36 w 462"/>
                  <a:gd name="T23" fmla="*/ 231 h 840"/>
                  <a:gd name="T24" fmla="*/ 30 w 462"/>
                  <a:gd name="T25" fmla="*/ 238 h 840"/>
                  <a:gd name="T26" fmla="*/ 30 w 462"/>
                  <a:gd name="T27" fmla="*/ 245 h 840"/>
                  <a:gd name="T28" fmla="*/ 38 w 462"/>
                  <a:gd name="T29" fmla="*/ 256 h 840"/>
                  <a:gd name="T30" fmla="*/ 52 w 462"/>
                  <a:gd name="T31" fmla="*/ 259 h 840"/>
                  <a:gd name="T32" fmla="*/ 75 w 462"/>
                  <a:gd name="T33" fmla="*/ 259 h 840"/>
                  <a:gd name="T34" fmla="*/ 115 w 462"/>
                  <a:gd name="T35" fmla="*/ 268 h 840"/>
                  <a:gd name="T36" fmla="*/ 127 w 462"/>
                  <a:gd name="T37" fmla="*/ 280 h 840"/>
                  <a:gd name="T38" fmla="*/ 146 w 462"/>
                  <a:gd name="T39" fmla="*/ 273 h 840"/>
                  <a:gd name="T40" fmla="*/ 154 w 462"/>
                  <a:gd name="T41" fmla="*/ 256 h 840"/>
                  <a:gd name="T42" fmla="*/ 146 w 462"/>
                  <a:gd name="T43" fmla="*/ 249 h 840"/>
                  <a:gd name="T44" fmla="*/ 111 w 462"/>
                  <a:gd name="T45" fmla="*/ 245 h 840"/>
                  <a:gd name="T46" fmla="*/ 73 w 462"/>
                  <a:gd name="T47" fmla="*/ 245 h 840"/>
                  <a:gd name="T48" fmla="*/ 56 w 462"/>
                  <a:gd name="T49" fmla="*/ 243 h 840"/>
                  <a:gd name="T50" fmla="*/ 52 w 462"/>
                  <a:gd name="T51" fmla="*/ 233 h 840"/>
                  <a:gd name="T52" fmla="*/ 56 w 462"/>
                  <a:gd name="T53" fmla="*/ 214 h 840"/>
                  <a:gd name="T54" fmla="*/ 59 w 462"/>
                  <a:gd name="T55" fmla="*/ 181 h 840"/>
                  <a:gd name="T56" fmla="*/ 54 w 462"/>
                  <a:gd name="T57" fmla="*/ 145 h 840"/>
                  <a:gd name="T58" fmla="*/ 48 w 462"/>
                  <a:gd name="T59" fmla="*/ 97 h 840"/>
                  <a:gd name="T60" fmla="*/ 50 w 462"/>
                  <a:gd name="T61" fmla="*/ 55 h 840"/>
                  <a:gd name="T62" fmla="*/ 50 w 462"/>
                  <a:gd name="T63" fmla="*/ 41 h 84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462" h="840">
                    <a:moveTo>
                      <a:pt x="151" y="124"/>
                    </a:moveTo>
                    <a:lnTo>
                      <a:pt x="139" y="41"/>
                    </a:lnTo>
                    <a:lnTo>
                      <a:pt x="85" y="0"/>
                    </a:lnTo>
                    <a:lnTo>
                      <a:pt x="6" y="5"/>
                    </a:lnTo>
                    <a:lnTo>
                      <a:pt x="0" y="41"/>
                    </a:lnTo>
                    <a:lnTo>
                      <a:pt x="6" y="119"/>
                    </a:lnTo>
                    <a:lnTo>
                      <a:pt x="48" y="238"/>
                    </a:lnTo>
                    <a:lnTo>
                      <a:pt x="79" y="326"/>
                    </a:lnTo>
                    <a:lnTo>
                      <a:pt x="115" y="445"/>
                    </a:lnTo>
                    <a:lnTo>
                      <a:pt x="127" y="549"/>
                    </a:lnTo>
                    <a:lnTo>
                      <a:pt x="127" y="632"/>
                    </a:lnTo>
                    <a:lnTo>
                      <a:pt x="109" y="694"/>
                    </a:lnTo>
                    <a:lnTo>
                      <a:pt x="91" y="715"/>
                    </a:lnTo>
                    <a:lnTo>
                      <a:pt x="91" y="735"/>
                    </a:lnTo>
                    <a:lnTo>
                      <a:pt x="115" y="767"/>
                    </a:lnTo>
                    <a:lnTo>
                      <a:pt x="157" y="777"/>
                    </a:lnTo>
                    <a:lnTo>
                      <a:pt x="225" y="777"/>
                    </a:lnTo>
                    <a:lnTo>
                      <a:pt x="346" y="803"/>
                    </a:lnTo>
                    <a:lnTo>
                      <a:pt x="382" y="840"/>
                    </a:lnTo>
                    <a:lnTo>
                      <a:pt x="438" y="818"/>
                    </a:lnTo>
                    <a:lnTo>
                      <a:pt x="462" y="767"/>
                    </a:lnTo>
                    <a:lnTo>
                      <a:pt x="438" y="747"/>
                    </a:lnTo>
                    <a:lnTo>
                      <a:pt x="334" y="735"/>
                    </a:lnTo>
                    <a:lnTo>
                      <a:pt x="219" y="735"/>
                    </a:lnTo>
                    <a:lnTo>
                      <a:pt x="169" y="730"/>
                    </a:lnTo>
                    <a:lnTo>
                      <a:pt x="157" y="699"/>
                    </a:lnTo>
                    <a:lnTo>
                      <a:pt x="169" y="642"/>
                    </a:lnTo>
                    <a:lnTo>
                      <a:pt x="177" y="544"/>
                    </a:lnTo>
                    <a:lnTo>
                      <a:pt x="163" y="435"/>
                    </a:lnTo>
                    <a:lnTo>
                      <a:pt x="145" y="290"/>
                    </a:lnTo>
                    <a:lnTo>
                      <a:pt x="151" y="165"/>
                    </a:lnTo>
                    <a:lnTo>
                      <a:pt x="151" y="1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169" name="AutoShape 224"/>
          <p:cNvSpPr>
            <a:spLocks noChangeArrowheads="1"/>
          </p:cNvSpPr>
          <p:nvPr/>
        </p:nvSpPr>
        <p:spPr bwMode="auto">
          <a:xfrm>
            <a:off x="6705600" y="3810000"/>
            <a:ext cx="1752600" cy="914400"/>
          </a:xfrm>
          <a:prstGeom prst="wedgeRoundRectCallout">
            <a:avLst>
              <a:gd name="adj1" fmla="val 36051"/>
              <a:gd name="adj2" fmla="val 85417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Let’s use </a:t>
            </a:r>
          </a:p>
          <a:p>
            <a:pPr algn="ctr"/>
            <a:r>
              <a:rPr lang="en-US" sz="2000" b="1"/>
              <a:t>cascade</a:t>
            </a:r>
          </a:p>
        </p:txBody>
      </p:sp>
      <p:sp>
        <p:nvSpPr>
          <p:cNvPr id="5170" name="Line 225"/>
          <p:cNvSpPr>
            <a:spLocks noChangeShapeType="1"/>
          </p:cNvSpPr>
          <p:nvPr/>
        </p:nvSpPr>
        <p:spPr bwMode="auto">
          <a:xfrm flipH="1" flipV="1">
            <a:off x="685800" y="3124200"/>
            <a:ext cx="76200" cy="457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71" name="Line 226"/>
          <p:cNvSpPr>
            <a:spLocks noChangeShapeType="1"/>
          </p:cNvSpPr>
          <p:nvPr/>
        </p:nvSpPr>
        <p:spPr bwMode="auto">
          <a:xfrm flipH="1" flipV="1">
            <a:off x="2203450" y="5561013"/>
            <a:ext cx="6350" cy="230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685800" y="3810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15: FEEDFORWARD CONTROL</a:t>
            </a:r>
            <a:endParaRPr lang="en-US" sz="3200"/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219200" y="1295400"/>
            <a:ext cx="6934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911225" indent="-9112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/>
              <a:t>CASCADE DESIGN CRITERIA </a:t>
            </a:r>
            <a:r>
              <a:rPr lang="en-US" b="1" u="sng">
                <a:solidFill>
                  <a:srgbClr val="FF00FF"/>
                </a:solidFill>
              </a:rPr>
              <a:t>FOR T1</a:t>
            </a:r>
            <a:endParaRPr lang="en-US" b="1"/>
          </a:p>
          <a:p>
            <a:pPr>
              <a:spcBef>
                <a:spcPct val="50000"/>
              </a:spcBef>
            </a:pPr>
            <a:r>
              <a:rPr lang="en-US" sz="2000" b="1" u="sng"/>
              <a:t>Cascade is desired when</a:t>
            </a:r>
            <a:endParaRPr lang="en-US" sz="2000" b="1"/>
          </a:p>
          <a:p>
            <a:pPr>
              <a:spcBef>
                <a:spcPct val="50000"/>
              </a:spcBef>
            </a:pPr>
            <a:r>
              <a:rPr lang="en-US" sz="2000" b="1"/>
              <a:t>1.	Single-loop performance </a:t>
            </a:r>
            <a:r>
              <a:rPr lang="en-US" sz="2000" b="1">
                <a:solidFill>
                  <a:schemeClr val="accent2"/>
                </a:solidFill>
              </a:rPr>
              <a:t>unacceptable</a:t>
            </a:r>
            <a:endParaRPr lang="en-US" sz="2000" b="1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000" b="1"/>
              <a:t>2.	A </a:t>
            </a:r>
            <a:r>
              <a:rPr lang="en-US" sz="2000" b="1">
                <a:solidFill>
                  <a:schemeClr val="accent2"/>
                </a:solidFill>
              </a:rPr>
              <a:t>measured</a:t>
            </a:r>
            <a:r>
              <a:rPr lang="en-US" sz="2000" b="1"/>
              <a:t> variable is available</a:t>
            </a:r>
          </a:p>
          <a:p>
            <a:pPr>
              <a:spcBef>
                <a:spcPct val="50000"/>
              </a:spcBef>
            </a:pPr>
            <a:endParaRPr lang="en-US" sz="2000" b="1"/>
          </a:p>
          <a:p>
            <a:pPr>
              <a:spcBef>
                <a:spcPct val="50000"/>
              </a:spcBef>
            </a:pPr>
            <a:r>
              <a:rPr lang="en-US" sz="2000" b="1" u="sng"/>
              <a:t>A secondary variable must</a:t>
            </a:r>
            <a:endParaRPr lang="en-US" sz="2000" b="1"/>
          </a:p>
          <a:p>
            <a:pPr>
              <a:spcBef>
                <a:spcPct val="50000"/>
              </a:spcBef>
            </a:pPr>
            <a:r>
              <a:rPr lang="en-US" sz="2000" b="1"/>
              <a:t>3.	Indicate the occurrence of an</a:t>
            </a:r>
            <a:r>
              <a:rPr lang="en-US" sz="2000" b="1">
                <a:solidFill>
                  <a:schemeClr val="accent2"/>
                </a:solidFill>
              </a:rPr>
              <a:t> important</a:t>
            </a:r>
            <a:r>
              <a:rPr lang="en-US" sz="2000" b="1"/>
              <a:t> disturbance</a:t>
            </a:r>
          </a:p>
          <a:p>
            <a:pPr>
              <a:spcBef>
                <a:spcPct val="50000"/>
              </a:spcBef>
            </a:pPr>
            <a:r>
              <a:rPr lang="en-US" sz="2000" b="1"/>
              <a:t>4.	Have a </a:t>
            </a:r>
            <a:r>
              <a:rPr lang="en-US" sz="2000" b="1">
                <a:solidFill>
                  <a:schemeClr val="accent2"/>
                </a:solidFill>
              </a:rPr>
              <a:t>causal </a:t>
            </a:r>
            <a:r>
              <a:rPr lang="en-US" sz="2000" b="1"/>
              <a:t>relationship from valve to secondary</a:t>
            </a:r>
          </a:p>
          <a:p>
            <a:pPr>
              <a:spcBef>
                <a:spcPct val="50000"/>
              </a:spcBef>
            </a:pPr>
            <a:r>
              <a:rPr lang="en-US" sz="2000" b="1"/>
              <a:t>5.	Have a </a:t>
            </a:r>
            <a:r>
              <a:rPr lang="en-US" sz="2000" b="1">
                <a:solidFill>
                  <a:schemeClr val="accent2"/>
                </a:solidFill>
              </a:rPr>
              <a:t>faster </a:t>
            </a:r>
            <a:r>
              <a:rPr lang="en-US" sz="2000" b="1"/>
              <a:t>response than the primary</a:t>
            </a:r>
            <a:endParaRPr lang="en-US" b="1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 rot="-743853">
            <a:off x="457200" y="2133600"/>
            <a:ext cx="838200" cy="4667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339933"/>
                </a:solidFill>
              </a:rPr>
              <a:t>OK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 rot="-743853">
            <a:off x="457200" y="2743200"/>
            <a:ext cx="838200" cy="4667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339933"/>
                </a:solidFill>
              </a:rPr>
              <a:t>OK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 rot="-743853">
            <a:off x="457200" y="4038600"/>
            <a:ext cx="838200" cy="4667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339933"/>
                </a:solidFill>
              </a:rPr>
              <a:t>OK</a:t>
            </a:r>
          </a:p>
        </p:txBody>
      </p:sp>
      <p:grpSp>
        <p:nvGrpSpPr>
          <p:cNvPr id="9227" name="Group 11"/>
          <p:cNvGrpSpPr>
            <a:grpSpLocks/>
          </p:cNvGrpSpPr>
          <p:nvPr/>
        </p:nvGrpSpPr>
        <p:grpSpPr bwMode="auto">
          <a:xfrm>
            <a:off x="762000" y="4572000"/>
            <a:ext cx="8382000" cy="1685925"/>
            <a:chOff x="480" y="2880"/>
            <a:chExt cx="5280" cy="1062"/>
          </a:xfrm>
        </p:grpSpPr>
        <p:sp>
          <p:nvSpPr>
            <p:cNvPr id="6152" name="Rectangle 7"/>
            <p:cNvSpPr>
              <a:spLocks noChangeArrowheads="1"/>
            </p:cNvSpPr>
            <p:nvPr/>
          </p:nvSpPr>
          <p:spPr bwMode="auto">
            <a:xfrm>
              <a:off x="672" y="2880"/>
              <a:ext cx="4512" cy="288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3" name="Text Box 8"/>
            <p:cNvSpPr txBox="1">
              <a:spLocks noChangeArrowheads="1"/>
            </p:cNvSpPr>
            <p:nvPr/>
          </p:nvSpPr>
          <p:spPr bwMode="auto">
            <a:xfrm rot="-743853">
              <a:off x="480" y="3648"/>
              <a:ext cx="528" cy="29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rgbClr val="FF0000"/>
                  </a:solidFill>
                </a:rPr>
                <a:t>NO!</a:t>
              </a:r>
              <a:endParaRPr lang="en-US" b="1">
                <a:solidFill>
                  <a:srgbClr val="339933"/>
                </a:solidFill>
              </a:endParaRPr>
            </a:p>
          </p:txBody>
        </p:sp>
        <p:sp>
          <p:nvSpPr>
            <p:cNvPr id="6154" name="Line 9"/>
            <p:cNvSpPr>
              <a:spLocks noChangeShapeType="1"/>
            </p:cNvSpPr>
            <p:nvPr/>
          </p:nvSpPr>
          <p:spPr bwMode="auto">
            <a:xfrm flipV="1">
              <a:off x="720" y="3168"/>
              <a:ext cx="0" cy="48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5" name="Text Box 10"/>
            <p:cNvSpPr txBox="1">
              <a:spLocks noChangeArrowheads="1"/>
            </p:cNvSpPr>
            <p:nvPr/>
          </p:nvSpPr>
          <p:spPr bwMode="auto">
            <a:xfrm>
              <a:off x="1152" y="3648"/>
              <a:ext cx="46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FF0000"/>
                  </a:solidFill>
                </a:rPr>
                <a:t>Cascade not possible.  We need </a:t>
              </a:r>
              <a:r>
                <a:rPr lang="en-US" b="1" u="sng">
                  <a:solidFill>
                    <a:srgbClr val="FF0000"/>
                  </a:solidFill>
                </a:rPr>
                <a:t>another enhancement</a:t>
              </a:r>
              <a:r>
                <a:rPr lang="en-US" b="1">
                  <a:solidFill>
                    <a:srgbClr val="FF0000"/>
                  </a:solidFill>
                </a:rPr>
                <a:t>!</a:t>
              </a: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 autoUpdateAnimBg="0"/>
      <p:bldP spid="9221" grpId="0" animBg="1" autoUpdateAnimBg="0"/>
      <p:bldP spid="9222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5"/>
          <p:cNvSpPr>
            <a:spLocks noChangeArrowheads="1"/>
          </p:cNvSpPr>
          <p:nvPr/>
        </p:nvSpPr>
        <p:spPr bwMode="auto">
          <a:xfrm>
            <a:off x="4191000" y="990600"/>
            <a:ext cx="4573588" cy="3430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171" name="Group 125"/>
          <p:cNvGrpSpPr>
            <a:grpSpLocks/>
          </p:cNvGrpSpPr>
          <p:nvPr/>
        </p:nvGrpSpPr>
        <p:grpSpPr bwMode="auto">
          <a:xfrm>
            <a:off x="4305300" y="1257300"/>
            <a:ext cx="4306888" cy="2878138"/>
            <a:chOff x="2712" y="792"/>
            <a:chExt cx="2713" cy="1813"/>
          </a:xfrm>
        </p:grpSpPr>
        <p:grpSp>
          <p:nvGrpSpPr>
            <p:cNvPr id="7182" name="Group 24"/>
            <p:cNvGrpSpPr>
              <a:grpSpLocks/>
            </p:cNvGrpSpPr>
            <p:nvPr/>
          </p:nvGrpSpPr>
          <p:grpSpPr bwMode="auto">
            <a:xfrm>
              <a:off x="3660" y="1855"/>
              <a:ext cx="384" cy="372"/>
              <a:chOff x="3660" y="1855"/>
              <a:chExt cx="384" cy="372"/>
            </a:xfrm>
          </p:grpSpPr>
          <p:sp>
            <p:nvSpPr>
              <p:cNvPr id="7283" name="Oval 16"/>
              <p:cNvSpPr>
                <a:spLocks noChangeArrowheads="1"/>
              </p:cNvSpPr>
              <p:nvPr/>
            </p:nvSpPr>
            <p:spPr bwMode="auto">
              <a:xfrm>
                <a:off x="3660" y="1855"/>
                <a:ext cx="108" cy="186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4" name="Oval 17"/>
              <p:cNvSpPr>
                <a:spLocks noChangeArrowheads="1"/>
              </p:cNvSpPr>
              <p:nvPr/>
            </p:nvSpPr>
            <p:spPr bwMode="auto">
              <a:xfrm>
                <a:off x="3714" y="1855"/>
                <a:ext cx="108" cy="186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5" name="Oval 18"/>
              <p:cNvSpPr>
                <a:spLocks noChangeArrowheads="1"/>
              </p:cNvSpPr>
              <p:nvPr/>
            </p:nvSpPr>
            <p:spPr bwMode="auto">
              <a:xfrm>
                <a:off x="3768" y="1855"/>
                <a:ext cx="108" cy="186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6" name="Oval 19"/>
              <p:cNvSpPr>
                <a:spLocks noChangeArrowheads="1"/>
              </p:cNvSpPr>
              <p:nvPr/>
            </p:nvSpPr>
            <p:spPr bwMode="auto">
              <a:xfrm>
                <a:off x="3822" y="1855"/>
                <a:ext cx="108" cy="186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7" name="Oval 20"/>
              <p:cNvSpPr>
                <a:spLocks noChangeArrowheads="1"/>
              </p:cNvSpPr>
              <p:nvPr/>
            </p:nvSpPr>
            <p:spPr bwMode="auto">
              <a:xfrm>
                <a:off x="3876" y="1855"/>
                <a:ext cx="108" cy="186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8" name="Oval 21"/>
              <p:cNvSpPr>
                <a:spLocks noChangeArrowheads="1"/>
              </p:cNvSpPr>
              <p:nvPr/>
            </p:nvSpPr>
            <p:spPr bwMode="auto">
              <a:xfrm>
                <a:off x="3930" y="1855"/>
                <a:ext cx="114" cy="186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9" name="Line 22"/>
              <p:cNvSpPr>
                <a:spLocks noChangeShapeType="1"/>
              </p:cNvSpPr>
              <p:nvPr/>
            </p:nvSpPr>
            <p:spPr bwMode="auto">
              <a:xfrm>
                <a:off x="4032" y="1933"/>
                <a:ext cx="1" cy="29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0" name="Line 23"/>
              <p:cNvSpPr>
                <a:spLocks noChangeShapeType="1"/>
              </p:cNvSpPr>
              <p:nvPr/>
            </p:nvSpPr>
            <p:spPr bwMode="auto">
              <a:xfrm>
                <a:off x="3660" y="1909"/>
                <a:ext cx="1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183" name="Line 25"/>
            <p:cNvSpPr>
              <a:spLocks noChangeShapeType="1"/>
            </p:cNvSpPr>
            <p:nvPr/>
          </p:nvSpPr>
          <p:spPr bwMode="auto">
            <a:xfrm>
              <a:off x="3444" y="1296"/>
              <a:ext cx="1" cy="7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4" name="Line 26"/>
            <p:cNvSpPr>
              <a:spLocks noChangeShapeType="1"/>
            </p:cNvSpPr>
            <p:nvPr/>
          </p:nvSpPr>
          <p:spPr bwMode="auto">
            <a:xfrm>
              <a:off x="3444" y="2089"/>
              <a:ext cx="84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5" name="Line 27"/>
            <p:cNvSpPr>
              <a:spLocks noChangeShapeType="1"/>
            </p:cNvSpPr>
            <p:nvPr/>
          </p:nvSpPr>
          <p:spPr bwMode="auto">
            <a:xfrm flipV="1">
              <a:off x="4285" y="1428"/>
              <a:ext cx="1" cy="66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186" name="Group 30"/>
            <p:cNvGrpSpPr>
              <a:grpSpLocks/>
            </p:cNvGrpSpPr>
            <p:nvPr/>
          </p:nvGrpSpPr>
          <p:grpSpPr bwMode="auto">
            <a:xfrm>
              <a:off x="4273" y="1356"/>
              <a:ext cx="132" cy="78"/>
              <a:chOff x="4273" y="1356"/>
              <a:chExt cx="132" cy="78"/>
            </a:xfrm>
          </p:grpSpPr>
          <p:sp>
            <p:nvSpPr>
              <p:cNvPr id="7281" name="Freeform 28"/>
              <p:cNvSpPr>
                <a:spLocks/>
              </p:cNvSpPr>
              <p:nvPr/>
            </p:nvSpPr>
            <p:spPr bwMode="auto">
              <a:xfrm>
                <a:off x="4273" y="1356"/>
                <a:ext cx="132" cy="78"/>
              </a:xfrm>
              <a:custGeom>
                <a:avLst/>
                <a:gdLst>
                  <a:gd name="T0" fmla="*/ 132 w 22"/>
                  <a:gd name="T1" fmla="*/ 42 h 13"/>
                  <a:gd name="T2" fmla="*/ 120 w 22"/>
                  <a:gd name="T3" fmla="*/ 0 h 13"/>
                  <a:gd name="T4" fmla="*/ 18 w 22"/>
                  <a:gd name="T5" fmla="*/ 0 h 13"/>
                  <a:gd name="T6" fmla="*/ 0 w 22"/>
                  <a:gd name="T7" fmla="*/ 42 h 13"/>
                  <a:gd name="T8" fmla="*/ 18 w 22"/>
                  <a:gd name="T9" fmla="*/ 78 h 13"/>
                  <a:gd name="T10" fmla="*/ 120 w 22"/>
                  <a:gd name="T11" fmla="*/ 78 h 13"/>
                  <a:gd name="T12" fmla="*/ 132 w 22"/>
                  <a:gd name="T13" fmla="*/ 42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" h="13">
                    <a:moveTo>
                      <a:pt x="22" y="7"/>
                    </a:moveTo>
                    <a:cubicBezTo>
                      <a:pt x="22" y="3"/>
                      <a:pt x="21" y="0"/>
                      <a:pt x="20" y="0"/>
                    </a:cubicBezTo>
                    <a:lnTo>
                      <a:pt x="3" y="0"/>
                    </a:lnTo>
                    <a:cubicBezTo>
                      <a:pt x="1" y="0"/>
                      <a:pt x="0" y="3"/>
                      <a:pt x="0" y="7"/>
                    </a:cubicBezTo>
                    <a:cubicBezTo>
                      <a:pt x="0" y="10"/>
                      <a:pt x="1" y="13"/>
                      <a:pt x="3" y="13"/>
                    </a:cubicBezTo>
                    <a:lnTo>
                      <a:pt x="20" y="13"/>
                    </a:lnTo>
                    <a:cubicBezTo>
                      <a:pt x="21" y="13"/>
                      <a:pt x="22" y="10"/>
                      <a:pt x="22" y="7"/>
                    </a:cubicBez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2" name="Freeform 29"/>
              <p:cNvSpPr>
                <a:spLocks/>
              </p:cNvSpPr>
              <p:nvPr/>
            </p:nvSpPr>
            <p:spPr bwMode="auto">
              <a:xfrm>
                <a:off x="4375" y="1356"/>
                <a:ext cx="18" cy="78"/>
              </a:xfrm>
              <a:custGeom>
                <a:avLst/>
                <a:gdLst>
                  <a:gd name="T0" fmla="*/ 18 w 3"/>
                  <a:gd name="T1" fmla="*/ 0 h 13"/>
                  <a:gd name="T2" fmla="*/ 0 w 3"/>
                  <a:gd name="T3" fmla="*/ 42 h 13"/>
                  <a:gd name="T4" fmla="*/ 18 w 3"/>
                  <a:gd name="T5" fmla="*/ 78 h 1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13">
                    <a:moveTo>
                      <a:pt x="3" y="0"/>
                    </a:moveTo>
                    <a:cubicBezTo>
                      <a:pt x="1" y="0"/>
                      <a:pt x="0" y="3"/>
                      <a:pt x="0" y="7"/>
                    </a:cubicBezTo>
                    <a:cubicBezTo>
                      <a:pt x="0" y="10"/>
                      <a:pt x="1" y="13"/>
                      <a:pt x="3" y="13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187" name="Line 31"/>
            <p:cNvSpPr>
              <a:spLocks noChangeShapeType="1"/>
            </p:cNvSpPr>
            <p:nvPr/>
          </p:nvSpPr>
          <p:spPr bwMode="auto">
            <a:xfrm flipV="1">
              <a:off x="4285" y="1266"/>
              <a:ext cx="1" cy="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188" name="Group 35"/>
            <p:cNvGrpSpPr>
              <a:grpSpLocks/>
            </p:cNvGrpSpPr>
            <p:nvPr/>
          </p:nvGrpSpPr>
          <p:grpSpPr bwMode="auto">
            <a:xfrm>
              <a:off x="3660" y="1188"/>
              <a:ext cx="384" cy="504"/>
              <a:chOff x="3660" y="1188"/>
              <a:chExt cx="384" cy="504"/>
            </a:xfrm>
          </p:grpSpPr>
          <p:sp>
            <p:nvSpPr>
              <p:cNvPr id="7278" name="Line 32"/>
              <p:cNvSpPr>
                <a:spLocks noChangeShapeType="1"/>
              </p:cNvSpPr>
              <p:nvPr/>
            </p:nvSpPr>
            <p:spPr bwMode="auto">
              <a:xfrm>
                <a:off x="3852" y="1188"/>
                <a:ext cx="1" cy="45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9" name="Oval 33"/>
              <p:cNvSpPr>
                <a:spLocks noChangeArrowheads="1"/>
              </p:cNvSpPr>
              <p:nvPr/>
            </p:nvSpPr>
            <p:spPr bwMode="auto">
              <a:xfrm>
                <a:off x="3660" y="1560"/>
                <a:ext cx="192" cy="13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0" name="Oval 34"/>
              <p:cNvSpPr>
                <a:spLocks noChangeArrowheads="1"/>
              </p:cNvSpPr>
              <p:nvPr/>
            </p:nvSpPr>
            <p:spPr bwMode="auto">
              <a:xfrm>
                <a:off x="3852" y="1560"/>
                <a:ext cx="192" cy="13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189" name="Freeform 36"/>
            <p:cNvSpPr>
              <a:spLocks/>
            </p:cNvSpPr>
            <p:nvPr/>
          </p:nvSpPr>
          <p:spPr bwMode="auto">
            <a:xfrm>
              <a:off x="3444" y="1392"/>
              <a:ext cx="823" cy="48"/>
            </a:xfrm>
            <a:custGeom>
              <a:avLst/>
              <a:gdLst>
                <a:gd name="T0" fmla="*/ 823 w 137"/>
                <a:gd name="T1" fmla="*/ 30 h 8"/>
                <a:gd name="T2" fmla="*/ 673 w 137"/>
                <a:gd name="T3" fmla="*/ 30 h 8"/>
                <a:gd name="T4" fmla="*/ 505 w 137"/>
                <a:gd name="T5" fmla="*/ 0 h 8"/>
                <a:gd name="T6" fmla="*/ 451 w 137"/>
                <a:gd name="T7" fmla="*/ 6 h 8"/>
                <a:gd name="T8" fmla="*/ 427 w 137"/>
                <a:gd name="T9" fmla="*/ 18 h 8"/>
                <a:gd name="T10" fmla="*/ 324 w 137"/>
                <a:gd name="T11" fmla="*/ 30 h 8"/>
                <a:gd name="T12" fmla="*/ 138 w 137"/>
                <a:gd name="T13" fmla="*/ 18 h 8"/>
                <a:gd name="T14" fmla="*/ 0 w 137"/>
                <a:gd name="T15" fmla="*/ 30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7" h="8">
                  <a:moveTo>
                    <a:pt x="137" y="5"/>
                  </a:moveTo>
                  <a:cubicBezTo>
                    <a:pt x="127" y="0"/>
                    <a:pt x="123" y="1"/>
                    <a:pt x="112" y="5"/>
                  </a:cubicBezTo>
                  <a:cubicBezTo>
                    <a:pt x="83" y="3"/>
                    <a:pt x="99" y="5"/>
                    <a:pt x="84" y="0"/>
                  </a:cubicBezTo>
                  <a:cubicBezTo>
                    <a:pt x="81" y="1"/>
                    <a:pt x="78" y="1"/>
                    <a:pt x="75" y="1"/>
                  </a:cubicBezTo>
                  <a:cubicBezTo>
                    <a:pt x="74" y="2"/>
                    <a:pt x="72" y="2"/>
                    <a:pt x="71" y="3"/>
                  </a:cubicBezTo>
                  <a:cubicBezTo>
                    <a:pt x="66" y="3"/>
                    <a:pt x="54" y="5"/>
                    <a:pt x="54" y="5"/>
                  </a:cubicBezTo>
                  <a:cubicBezTo>
                    <a:pt x="44" y="8"/>
                    <a:pt x="33" y="6"/>
                    <a:pt x="23" y="3"/>
                  </a:cubicBezTo>
                  <a:cubicBezTo>
                    <a:pt x="3" y="5"/>
                    <a:pt x="10" y="5"/>
                    <a:pt x="0" y="5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190" name="Group 41"/>
            <p:cNvGrpSpPr>
              <a:grpSpLocks/>
            </p:cNvGrpSpPr>
            <p:nvPr/>
          </p:nvGrpSpPr>
          <p:grpSpPr bwMode="auto">
            <a:xfrm>
              <a:off x="3798" y="1164"/>
              <a:ext cx="108" cy="126"/>
              <a:chOff x="3798" y="1164"/>
              <a:chExt cx="108" cy="126"/>
            </a:xfrm>
          </p:grpSpPr>
          <p:sp>
            <p:nvSpPr>
              <p:cNvPr id="7274" name="Freeform 37"/>
              <p:cNvSpPr>
                <a:spLocks/>
              </p:cNvSpPr>
              <p:nvPr/>
            </p:nvSpPr>
            <p:spPr bwMode="auto">
              <a:xfrm>
                <a:off x="3798" y="1164"/>
                <a:ext cx="108" cy="126"/>
              </a:xfrm>
              <a:custGeom>
                <a:avLst/>
                <a:gdLst>
                  <a:gd name="T0" fmla="*/ 108 w 18"/>
                  <a:gd name="T1" fmla="*/ 0 h 21"/>
                  <a:gd name="T2" fmla="*/ 0 w 18"/>
                  <a:gd name="T3" fmla="*/ 54 h 21"/>
                  <a:gd name="T4" fmla="*/ 0 w 18"/>
                  <a:gd name="T5" fmla="*/ 54 h 21"/>
                  <a:gd name="T6" fmla="*/ 72 w 18"/>
                  <a:gd name="T7" fmla="*/ 102 h 21"/>
                  <a:gd name="T8" fmla="*/ 72 w 18"/>
                  <a:gd name="T9" fmla="*/ 126 h 21"/>
                  <a:gd name="T10" fmla="*/ 108 w 18"/>
                  <a:gd name="T11" fmla="*/ 102 h 21"/>
                  <a:gd name="T12" fmla="*/ 72 w 18"/>
                  <a:gd name="T13" fmla="*/ 78 h 21"/>
                  <a:gd name="T14" fmla="*/ 72 w 18"/>
                  <a:gd name="T15" fmla="*/ 102 h 21"/>
                  <a:gd name="T16" fmla="*/ 0 w 18"/>
                  <a:gd name="T17" fmla="*/ 54 h 21"/>
                  <a:gd name="T18" fmla="*/ 0 w 18"/>
                  <a:gd name="T19" fmla="*/ 54 h 21"/>
                  <a:gd name="T20" fmla="*/ 108 w 18"/>
                  <a:gd name="T21" fmla="*/ 0 h 2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" h="21">
                    <a:moveTo>
                      <a:pt x="18" y="0"/>
                    </a:moveTo>
                    <a:cubicBezTo>
                      <a:pt x="8" y="0"/>
                      <a:pt x="0" y="4"/>
                      <a:pt x="0" y="9"/>
                    </a:cubicBezTo>
                    <a:cubicBezTo>
                      <a:pt x="0" y="13"/>
                      <a:pt x="5" y="16"/>
                      <a:pt x="12" y="17"/>
                    </a:cubicBezTo>
                    <a:lnTo>
                      <a:pt x="12" y="21"/>
                    </a:lnTo>
                    <a:lnTo>
                      <a:pt x="18" y="17"/>
                    </a:lnTo>
                    <a:lnTo>
                      <a:pt x="12" y="13"/>
                    </a:lnTo>
                    <a:lnTo>
                      <a:pt x="12" y="17"/>
                    </a:lnTo>
                    <a:cubicBezTo>
                      <a:pt x="5" y="16"/>
                      <a:pt x="0" y="12"/>
                      <a:pt x="0" y="9"/>
                    </a:cubicBezTo>
                    <a:cubicBezTo>
                      <a:pt x="0" y="4"/>
                      <a:pt x="8" y="0"/>
                      <a:pt x="1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5" name="Freeform 38"/>
              <p:cNvSpPr>
                <a:spLocks/>
              </p:cNvSpPr>
              <p:nvPr/>
            </p:nvSpPr>
            <p:spPr bwMode="auto">
              <a:xfrm>
                <a:off x="3798" y="1164"/>
                <a:ext cx="108" cy="54"/>
              </a:xfrm>
              <a:custGeom>
                <a:avLst/>
                <a:gdLst>
                  <a:gd name="T0" fmla="*/ 108 w 18"/>
                  <a:gd name="T1" fmla="*/ 0 h 9"/>
                  <a:gd name="T2" fmla="*/ 0 w 18"/>
                  <a:gd name="T3" fmla="*/ 54 h 9"/>
                  <a:gd name="T4" fmla="*/ 0 w 18"/>
                  <a:gd name="T5" fmla="*/ 54 h 9"/>
                  <a:gd name="T6" fmla="*/ 0 w 18"/>
                  <a:gd name="T7" fmla="*/ 54 h 9"/>
                  <a:gd name="T8" fmla="*/ 108 w 18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9">
                    <a:moveTo>
                      <a:pt x="18" y="0"/>
                    </a:moveTo>
                    <a:cubicBezTo>
                      <a:pt x="8" y="0"/>
                      <a:pt x="0" y="4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8" y="0"/>
                      <a:pt x="1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6" name="Freeform 39"/>
              <p:cNvSpPr>
                <a:spLocks/>
              </p:cNvSpPr>
              <p:nvPr/>
            </p:nvSpPr>
            <p:spPr bwMode="auto">
              <a:xfrm>
                <a:off x="3798" y="1164"/>
                <a:ext cx="108" cy="126"/>
              </a:xfrm>
              <a:custGeom>
                <a:avLst/>
                <a:gdLst>
                  <a:gd name="T0" fmla="*/ 108 w 18"/>
                  <a:gd name="T1" fmla="*/ 0 h 21"/>
                  <a:gd name="T2" fmla="*/ 0 w 18"/>
                  <a:gd name="T3" fmla="*/ 54 h 21"/>
                  <a:gd name="T4" fmla="*/ 0 w 18"/>
                  <a:gd name="T5" fmla="*/ 54 h 21"/>
                  <a:gd name="T6" fmla="*/ 72 w 18"/>
                  <a:gd name="T7" fmla="*/ 102 h 21"/>
                  <a:gd name="T8" fmla="*/ 72 w 18"/>
                  <a:gd name="T9" fmla="*/ 126 h 21"/>
                  <a:gd name="T10" fmla="*/ 108 w 18"/>
                  <a:gd name="T11" fmla="*/ 102 h 21"/>
                  <a:gd name="T12" fmla="*/ 72 w 18"/>
                  <a:gd name="T13" fmla="*/ 78 h 21"/>
                  <a:gd name="T14" fmla="*/ 72 w 18"/>
                  <a:gd name="T15" fmla="*/ 102 h 21"/>
                  <a:gd name="T16" fmla="*/ 0 w 18"/>
                  <a:gd name="T17" fmla="*/ 54 h 21"/>
                  <a:gd name="T18" fmla="*/ 0 w 18"/>
                  <a:gd name="T19" fmla="*/ 54 h 21"/>
                  <a:gd name="T20" fmla="*/ 108 w 18"/>
                  <a:gd name="T21" fmla="*/ 0 h 2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" h="21">
                    <a:moveTo>
                      <a:pt x="18" y="0"/>
                    </a:moveTo>
                    <a:cubicBezTo>
                      <a:pt x="8" y="0"/>
                      <a:pt x="0" y="4"/>
                      <a:pt x="0" y="9"/>
                    </a:cubicBezTo>
                    <a:cubicBezTo>
                      <a:pt x="0" y="13"/>
                      <a:pt x="5" y="16"/>
                      <a:pt x="12" y="17"/>
                    </a:cubicBezTo>
                    <a:lnTo>
                      <a:pt x="12" y="21"/>
                    </a:lnTo>
                    <a:lnTo>
                      <a:pt x="18" y="17"/>
                    </a:lnTo>
                    <a:lnTo>
                      <a:pt x="12" y="13"/>
                    </a:lnTo>
                    <a:lnTo>
                      <a:pt x="12" y="17"/>
                    </a:lnTo>
                    <a:cubicBezTo>
                      <a:pt x="5" y="16"/>
                      <a:pt x="0" y="12"/>
                      <a:pt x="0" y="9"/>
                    </a:cubicBezTo>
                    <a:cubicBezTo>
                      <a:pt x="0" y="4"/>
                      <a:pt x="8" y="0"/>
                      <a:pt x="18" y="0"/>
                    </a:cubicBez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7" name="Rectangle 40"/>
              <p:cNvSpPr>
                <a:spLocks noChangeArrowheads="1"/>
              </p:cNvSpPr>
              <p:nvPr/>
            </p:nvSpPr>
            <p:spPr bwMode="auto">
              <a:xfrm>
                <a:off x="3798" y="1218"/>
                <a:ext cx="1" cy="1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191" name="Line 42"/>
            <p:cNvSpPr>
              <a:spLocks noChangeShapeType="1"/>
            </p:cNvSpPr>
            <p:nvPr/>
          </p:nvSpPr>
          <p:spPr bwMode="auto">
            <a:xfrm>
              <a:off x="2982" y="1086"/>
              <a:ext cx="6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192" name="Group 45"/>
            <p:cNvGrpSpPr>
              <a:grpSpLocks/>
            </p:cNvGrpSpPr>
            <p:nvPr/>
          </p:nvGrpSpPr>
          <p:grpSpPr bwMode="auto">
            <a:xfrm>
              <a:off x="3588" y="1086"/>
              <a:ext cx="30" cy="264"/>
              <a:chOff x="3588" y="1086"/>
              <a:chExt cx="30" cy="264"/>
            </a:xfrm>
          </p:grpSpPr>
          <p:sp>
            <p:nvSpPr>
              <p:cNvPr id="7272" name="Line 43"/>
              <p:cNvSpPr>
                <a:spLocks noChangeShapeType="1"/>
              </p:cNvSpPr>
              <p:nvPr/>
            </p:nvSpPr>
            <p:spPr bwMode="auto">
              <a:xfrm>
                <a:off x="3606" y="1086"/>
                <a:ext cx="1" cy="24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3" name="Freeform 44"/>
              <p:cNvSpPr>
                <a:spLocks/>
              </p:cNvSpPr>
              <p:nvPr/>
            </p:nvSpPr>
            <p:spPr bwMode="auto">
              <a:xfrm>
                <a:off x="3588" y="1320"/>
                <a:ext cx="30" cy="30"/>
              </a:xfrm>
              <a:custGeom>
                <a:avLst/>
                <a:gdLst>
                  <a:gd name="T0" fmla="*/ 0 w 30"/>
                  <a:gd name="T1" fmla="*/ 0 h 30"/>
                  <a:gd name="T2" fmla="*/ 18 w 30"/>
                  <a:gd name="T3" fmla="*/ 30 h 30"/>
                  <a:gd name="T4" fmla="*/ 30 w 30"/>
                  <a:gd name="T5" fmla="*/ 0 h 30"/>
                  <a:gd name="T6" fmla="*/ 0 w 30"/>
                  <a:gd name="T7" fmla="*/ 0 h 3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0" h="30">
                    <a:moveTo>
                      <a:pt x="0" y="0"/>
                    </a:moveTo>
                    <a:lnTo>
                      <a:pt x="18" y="30"/>
                    </a:lnTo>
                    <a:lnTo>
                      <a:pt x="3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193" name="Group 48"/>
            <p:cNvGrpSpPr>
              <a:grpSpLocks/>
            </p:cNvGrpSpPr>
            <p:nvPr/>
          </p:nvGrpSpPr>
          <p:grpSpPr bwMode="auto">
            <a:xfrm>
              <a:off x="4393" y="1392"/>
              <a:ext cx="1032" cy="30"/>
              <a:chOff x="4393" y="1392"/>
              <a:chExt cx="1032" cy="30"/>
            </a:xfrm>
          </p:grpSpPr>
          <p:sp>
            <p:nvSpPr>
              <p:cNvPr id="7270" name="Line 46"/>
              <p:cNvSpPr>
                <a:spLocks noChangeShapeType="1"/>
              </p:cNvSpPr>
              <p:nvPr/>
            </p:nvSpPr>
            <p:spPr bwMode="auto">
              <a:xfrm>
                <a:off x="4393" y="1404"/>
                <a:ext cx="1014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1" name="Freeform 47"/>
              <p:cNvSpPr>
                <a:spLocks/>
              </p:cNvSpPr>
              <p:nvPr/>
            </p:nvSpPr>
            <p:spPr bwMode="auto">
              <a:xfrm>
                <a:off x="5395" y="1392"/>
                <a:ext cx="30" cy="30"/>
              </a:xfrm>
              <a:custGeom>
                <a:avLst/>
                <a:gdLst>
                  <a:gd name="T0" fmla="*/ 0 w 30"/>
                  <a:gd name="T1" fmla="*/ 30 h 30"/>
                  <a:gd name="T2" fmla="*/ 30 w 30"/>
                  <a:gd name="T3" fmla="*/ 12 h 30"/>
                  <a:gd name="T4" fmla="*/ 0 w 30"/>
                  <a:gd name="T5" fmla="*/ 0 h 30"/>
                  <a:gd name="T6" fmla="*/ 0 w 30"/>
                  <a:gd name="T7" fmla="*/ 30 h 3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0" h="30">
                    <a:moveTo>
                      <a:pt x="0" y="30"/>
                    </a:moveTo>
                    <a:lnTo>
                      <a:pt x="30" y="12"/>
                    </a:lnTo>
                    <a:lnTo>
                      <a:pt x="0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194" name="Oval 49"/>
            <p:cNvSpPr>
              <a:spLocks noChangeArrowheads="1"/>
            </p:cNvSpPr>
            <p:nvPr/>
          </p:nvSpPr>
          <p:spPr bwMode="auto">
            <a:xfrm>
              <a:off x="4555" y="1506"/>
              <a:ext cx="192" cy="186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5" name="Rectangle 50"/>
            <p:cNvSpPr>
              <a:spLocks noChangeArrowheads="1"/>
            </p:cNvSpPr>
            <p:nvPr/>
          </p:nvSpPr>
          <p:spPr bwMode="auto">
            <a:xfrm>
              <a:off x="4615" y="1524"/>
              <a:ext cx="126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TC</a:t>
              </a:r>
              <a:endParaRPr lang="en-US"/>
            </a:p>
          </p:txBody>
        </p:sp>
        <p:sp>
          <p:nvSpPr>
            <p:cNvPr id="7196" name="Rectangle 51"/>
            <p:cNvSpPr>
              <a:spLocks noChangeArrowheads="1"/>
            </p:cNvSpPr>
            <p:nvPr/>
          </p:nvSpPr>
          <p:spPr bwMode="auto">
            <a:xfrm>
              <a:off x="4639" y="1602"/>
              <a:ext cx="72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2</a:t>
              </a:r>
              <a:endParaRPr lang="en-US"/>
            </a:p>
          </p:txBody>
        </p:sp>
        <p:sp>
          <p:nvSpPr>
            <p:cNvPr id="7197" name="Oval 52"/>
            <p:cNvSpPr>
              <a:spLocks noChangeArrowheads="1"/>
            </p:cNvSpPr>
            <p:nvPr/>
          </p:nvSpPr>
          <p:spPr bwMode="auto">
            <a:xfrm>
              <a:off x="3036" y="1188"/>
              <a:ext cx="192" cy="186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8" name="Rectangle 53"/>
            <p:cNvSpPr>
              <a:spLocks noChangeArrowheads="1"/>
            </p:cNvSpPr>
            <p:nvPr/>
          </p:nvSpPr>
          <p:spPr bwMode="auto">
            <a:xfrm>
              <a:off x="3114" y="1206"/>
              <a:ext cx="72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T</a:t>
              </a:r>
              <a:endParaRPr lang="en-US"/>
            </a:p>
          </p:txBody>
        </p:sp>
        <p:sp>
          <p:nvSpPr>
            <p:cNvPr id="7199" name="Rectangle 54"/>
            <p:cNvSpPr>
              <a:spLocks noChangeArrowheads="1"/>
            </p:cNvSpPr>
            <p:nvPr/>
          </p:nvSpPr>
          <p:spPr bwMode="auto">
            <a:xfrm>
              <a:off x="3120" y="1284"/>
              <a:ext cx="72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US"/>
            </a:p>
          </p:txBody>
        </p:sp>
        <p:sp>
          <p:nvSpPr>
            <p:cNvPr id="7200" name="Oval 55"/>
            <p:cNvSpPr>
              <a:spLocks noChangeArrowheads="1"/>
            </p:cNvSpPr>
            <p:nvPr/>
          </p:nvSpPr>
          <p:spPr bwMode="auto">
            <a:xfrm>
              <a:off x="3228" y="792"/>
              <a:ext cx="192" cy="186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1" name="Rectangle 56"/>
            <p:cNvSpPr>
              <a:spLocks noChangeArrowheads="1"/>
            </p:cNvSpPr>
            <p:nvPr/>
          </p:nvSpPr>
          <p:spPr bwMode="auto">
            <a:xfrm>
              <a:off x="3300" y="810"/>
              <a:ext cx="72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F</a:t>
              </a:r>
              <a:endParaRPr lang="en-US"/>
            </a:p>
          </p:txBody>
        </p:sp>
        <p:sp>
          <p:nvSpPr>
            <p:cNvPr id="7202" name="Rectangle 57"/>
            <p:cNvSpPr>
              <a:spLocks noChangeArrowheads="1"/>
            </p:cNvSpPr>
            <p:nvPr/>
          </p:nvSpPr>
          <p:spPr bwMode="auto">
            <a:xfrm>
              <a:off x="3306" y="888"/>
              <a:ext cx="72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US"/>
            </a:p>
          </p:txBody>
        </p:sp>
        <p:grpSp>
          <p:nvGrpSpPr>
            <p:cNvPr id="7203" name="Group 65"/>
            <p:cNvGrpSpPr>
              <a:grpSpLocks/>
            </p:cNvGrpSpPr>
            <p:nvPr/>
          </p:nvGrpSpPr>
          <p:grpSpPr bwMode="auto">
            <a:xfrm>
              <a:off x="3954" y="2221"/>
              <a:ext cx="247" cy="139"/>
              <a:chOff x="3954" y="2221"/>
              <a:chExt cx="247" cy="139"/>
            </a:xfrm>
          </p:grpSpPr>
          <p:sp>
            <p:nvSpPr>
              <p:cNvPr id="7263" name="Line 58"/>
              <p:cNvSpPr>
                <a:spLocks noChangeShapeType="1"/>
              </p:cNvSpPr>
              <p:nvPr/>
            </p:nvSpPr>
            <p:spPr bwMode="auto">
              <a:xfrm flipH="1">
                <a:off x="3954" y="2221"/>
                <a:ext cx="163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64" name="Line 59"/>
              <p:cNvSpPr>
                <a:spLocks noChangeShapeType="1"/>
              </p:cNvSpPr>
              <p:nvPr/>
            </p:nvSpPr>
            <p:spPr bwMode="auto">
              <a:xfrm flipH="1">
                <a:off x="3954" y="2359"/>
                <a:ext cx="163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65" name="Line 60"/>
              <p:cNvSpPr>
                <a:spLocks noChangeShapeType="1"/>
              </p:cNvSpPr>
              <p:nvPr/>
            </p:nvSpPr>
            <p:spPr bwMode="auto">
              <a:xfrm flipH="1" flipV="1">
                <a:off x="3954" y="2221"/>
                <a:ext cx="163" cy="1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66" name="Line 61"/>
              <p:cNvSpPr>
                <a:spLocks noChangeShapeType="1"/>
              </p:cNvSpPr>
              <p:nvPr/>
            </p:nvSpPr>
            <p:spPr bwMode="auto">
              <a:xfrm flipH="1">
                <a:off x="3954" y="2221"/>
                <a:ext cx="163" cy="1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67" name="Line 62"/>
              <p:cNvSpPr>
                <a:spLocks noChangeShapeType="1"/>
              </p:cNvSpPr>
              <p:nvPr/>
            </p:nvSpPr>
            <p:spPr bwMode="auto">
              <a:xfrm>
                <a:off x="4038" y="2287"/>
                <a:ext cx="12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68" name="Line 63"/>
              <p:cNvSpPr>
                <a:spLocks noChangeShapeType="1"/>
              </p:cNvSpPr>
              <p:nvPr/>
            </p:nvSpPr>
            <p:spPr bwMode="auto">
              <a:xfrm flipH="1">
                <a:off x="4165" y="2251"/>
                <a:ext cx="6" cy="7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69" name="Freeform 64"/>
              <p:cNvSpPr>
                <a:spLocks/>
              </p:cNvSpPr>
              <p:nvPr/>
            </p:nvSpPr>
            <p:spPr bwMode="auto">
              <a:xfrm>
                <a:off x="4171" y="2245"/>
                <a:ext cx="30" cy="84"/>
              </a:xfrm>
              <a:custGeom>
                <a:avLst/>
                <a:gdLst>
                  <a:gd name="T0" fmla="*/ 0 w 5"/>
                  <a:gd name="T1" fmla="*/ 0 h 14"/>
                  <a:gd name="T2" fmla="*/ 30 w 5"/>
                  <a:gd name="T3" fmla="*/ 42 h 14"/>
                  <a:gd name="T4" fmla="*/ 0 w 5"/>
                  <a:gd name="T5" fmla="*/ 84 h 14"/>
                  <a:gd name="T6" fmla="*/ 30 w 5"/>
                  <a:gd name="T7" fmla="*/ 42 h 14"/>
                  <a:gd name="T8" fmla="*/ 0 w 5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14">
                    <a:moveTo>
                      <a:pt x="0" y="0"/>
                    </a:moveTo>
                    <a:cubicBezTo>
                      <a:pt x="3" y="1"/>
                      <a:pt x="5" y="4"/>
                      <a:pt x="5" y="7"/>
                    </a:cubicBezTo>
                    <a:cubicBezTo>
                      <a:pt x="5" y="11"/>
                      <a:pt x="3" y="14"/>
                      <a:pt x="0" y="14"/>
                    </a:cubicBezTo>
                    <a:cubicBezTo>
                      <a:pt x="3" y="14"/>
                      <a:pt x="5" y="11"/>
                      <a:pt x="5" y="7"/>
                    </a:cubicBezTo>
                    <a:cubicBezTo>
                      <a:pt x="5" y="4"/>
                      <a:pt x="3" y="1"/>
                      <a:pt x="0" y="0"/>
                    </a:cubicBezTo>
                    <a:close/>
                  </a:path>
                </a:pathLst>
              </a:custGeom>
              <a:solidFill>
                <a:srgbClr val="00CC99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204" name="Line 66"/>
            <p:cNvSpPr>
              <a:spLocks noChangeShapeType="1"/>
            </p:cNvSpPr>
            <p:nvPr/>
          </p:nvSpPr>
          <p:spPr bwMode="auto">
            <a:xfrm>
              <a:off x="4026" y="2353"/>
              <a:ext cx="1" cy="19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5" name="Line 67"/>
            <p:cNvSpPr>
              <a:spLocks noChangeShapeType="1"/>
            </p:cNvSpPr>
            <p:nvPr/>
          </p:nvSpPr>
          <p:spPr bwMode="auto">
            <a:xfrm>
              <a:off x="4026" y="2563"/>
              <a:ext cx="76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6" name="Oval 68"/>
            <p:cNvSpPr>
              <a:spLocks noChangeArrowheads="1"/>
            </p:cNvSpPr>
            <p:nvPr/>
          </p:nvSpPr>
          <p:spPr bwMode="auto">
            <a:xfrm>
              <a:off x="4531" y="2197"/>
              <a:ext cx="192" cy="186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7" name="Rectangle 69"/>
            <p:cNvSpPr>
              <a:spLocks noChangeArrowheads="1"/>
            </p:cNvSpPr>
            <p:nvPr/>
          </p:nvSpPr>
          <p:spPr bwMode="auto">
            <a:xfrm>
              <a:off x="4603" y="2215"/>
              <a:ext cx="72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F</a:t>
              </a:r>
              <a:endParaRPr lang="en-US"/>
            </a:p>
          </p:txBody>
        </p:sp>
        <p:sp>
          <p:nvSpPr>
            <p:cNvPr id="7208" name="Rectangle 70"/>
            <p:cNvSpPr>
              <a:spLocks noChangeArrowheads="1"/>
            </p:cNvSpPr>
            <p:nvPr/>
          </p:nvSpPr>
          <p:spPr bwMode="auto">
            <a:xfrm>
              <a:off x="4609" y="2293"/>
              <a:ext cx="72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2</a:t>
              </a:r>
              <a:endParaRPr lang="en-US"/>
            </a:p>
          </p:txBody>
        </p:sp>
        <p:sp>
          <p:nvSpPr>
            <p:cNvPr id="7209" name="Line 71"/>
            <p:cNvSpPr>
              <a:spLocks noChangeShapeType="1"/>
            </p:cNvSpPr>
            <p:nvPr/>
          </p:nvSpPr>
          <p:spPr bwMode="auto">
            <a:xfrm flipV="1">
              <a:off x="4651" y="1398"/>
              <a:ext cx="1" cy="1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0" name="Line 72"/>
            <p:cNvSpPr>
              <a:spLocks noChangeShapeType="1"/>
            </p:cNvSpPr>
            <p:nvPr/>
          </p:nvSpPr>
          <p:spPr bwMode="auto">
            <a:xfrm>
              <a:off x="4615" y="2383"/>
              <a:ext cx="1" cy="18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1" name="Line 73"/>
            <p:cNvSpPr>
              <a:spLocks noChangeShapeType="1"/>
            </p:cNvSpPr>
            <p:nvPr/>
          </p:nvSpPr>
          <p:spPr bwMode="auto">
            <a:xfrm flipV="1">
              <a:off x="3126" y="1080"/>
              <a:ext cx="1" cy="1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2" name="Line 74"/>
            <p:cNvSpPr>
              <a:spLocks noChangeShapeType="1"/>
            </p:cNvSpPr>
            <p:nvPr/>
          </p:nvSpPr>
          <p:spPr bwMode="auto">
            <a:xfrm>
              <a:off x="3312" y="978"/>
              <a:ext cx="1" cy="1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213" name="Group 77"/>
            <p:cNvGrpSpPr>
              <a:grpSpLocks/>
            </p:cNvGrpSpPr>
            <p:nvPr/>
          </p:nvGrpSpPr>
          <p:grpSpPr bwMode="auto">
            <a:xfrm>
              <a:off x="3186" y="2185"/>
              <a:ext cx="474" cy="30"/>
              <a:chOff x="3186" y="2185"/>
              <a:chExt cx="474" cy="30"/>
            </a:xfrm>
          </p:grpSpPr>
          <p:sp>
            <p:nvSpPr>
              <p:cNvPr id="7261" name="Line 75"/>
              <p:cNvSpPr>
                <a:spLocks noChangeShapeType="1"/>
              </p:cNvSpPr>
              <p:nvPr/>
            </p:nvSpPr>
            <p:spPr bwMode="auto">
              <a:xfrm flipH="1">
                <a:off x="3204" y="2203"/>
                <a:ext cx="45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62" name="Freeform 76"/>
              <p:cNvSpPr>
                <a:spLocks/>
              </p:cNvSpPr>
              <p:nvPr/>
            </p:nvSpPr>
            <p:spPr bwMode="auto">
              <a:xfrm>
                <a:off x="3186" y="2185"/>
                <a:ext cx="30" cy="30"/>
              </a:xfrm>
              <a:custGeom>
                <a:avLst/>
                <a:gdLst>
                  <a:gd name="T0" fmla="*/ 30 w 30"/>
                  <a:gd name="T1" fmla="*/ 0 h 30"/>
                  <a:gd name="T2" fmla="*/ 0 w 30"/>
                  <a:gd name="T3" fmla="*/ 18 h 30"/>
                  <a:gd name="T4" fmla="*/ 30 w 30"/>
                  <a:gd name="T5" fmla="*/ 30 h 30"/>
                  <a:gd name="T6" fmla="*/ 30 w 30"/>
                  <a:gd name="T7" fmla="*/ 0 h 3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0" h="30">
                    <a:moveTo>
                      <a:pt x="30" y="0"/>
                    </a:moveTo>
                    <a:lnTo>
                      <a:pt x="0" y="18"/>
                    </a:lnTo>
                    <a:lnTo>
                      <a:pt x="30" y="3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214" name="Oval 78"/>
            <p:cNvSpPr>
              <a:spLocks noChangeArrowheads="1"/>
            </p:cNvSpPr>
            <p:nvPr/>
          </p:nvSpPr>
          <p:spPr bwMode="auto">
            <a:xfrm>
              <a:off x="3300" y="2305"/>
              <a:ext cx="192" cy="186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5" name="Rectangle 79"/>
            <p:cNvSpPr>
              <a:spLocks noChangeArrowheads="1"/>
            </p:cNvSpPr>
            <p:nvPr/>
          </p:nvSpPr>
          <p:spPr bwMode="auto">
            <a:xfrm>
              <a:off x="3378" y="2323"/>
              <a:ext cx="72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T</a:t>
              </a:r>
              <a:endParaRPr lang="en-US"/>
            </a:p>
          </p:txBody>
        </p:sp>
        <p:sp>
          <p:nvSpPr>
            <p:cNvPr id="7216" name="Rectangle 80"/>
            <p:cNvSpPr>
              <a:spLocks noChangeArrowheads="1"/>
            </p:cNvSpPr>
            <p:nvPr/>
          </p:nvSpPr>
          <p:spPr bwMode="auto">
            <a:xfrm>
              <a:off x="3384" y="2401"/>
              <a:ext cx="72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3</a:t>
              </a:r>
              <a:endParaRPr lang="en-US"/>
            </a:p>
          </p:txBody>
        </p:sp>
        <p:sp>
          <p:nvSpPr>
            <p:cNvPr id="7217" name="Line 81"/>
            <p:cNvSpPr>
              <a:spLocks noChangeShapeType="1"/>
            </p:cNvSpPr>
            <p:nvPr/>
          </p:nvSpPr>
          <p:spPr bwMode="auto">
            <a:xfrm flipV="1">
              <a:off x="3396" y="2191"/>
              <a:ext cx="1" cy="1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8" name="Oval 82"/>
            <p:cNvSpPr>
              <a:spLocks noChangeArrowheads="1"/>
            </p:cNvSpPr>
            <p:nvPr/>
          </p:nvSpPr>
          <p:spPr bwMode="auto">
            <a:xfrm>
              <a:off x="4099" y="1350"/>
              <a:ext cx="78" cy="78"/>
            </a:xfrm>
            <a:prstGeom prst="ellipse">
              <a:avLst/>
            </a:prstGeom>
            <a:solidFill>
              <a:srgbClr val="B2B2B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19" name="Line 83"/>
            <p:cNvSpPr>
              <a:spLocks noChangeShapeType="1"/>
            </p:cNvSpPr>
            <p:nvPr/>
          </p:nvSpPr>
          <p:spPr bwMode="auto">
            <a:xfrm flipV="1">
              <a:off x="4135" y="930"/>
              <a:ext cx="1" cy="4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0" name="Oval 84"/>
            <p:cNvSpPr>
              <a:spLocks noChangeArrowheads="1"/>
            </p:cNvSpPr>
            <p:nvPr/>
          </p:nvSpPr>
          <p:spPr bwMode="auto">
            <a:xfrm>
              <a:off x="4231" y="900"/>
              <a:ext cx="192" cy="186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1" name="Rectangle 85"/>
            <p:cNvSpPr>
              <a:spLocks noChangeArrowheads="1"/>
            </p:cNvSpPr>
            <p:nvPr/>
          </p:nvSpPr>
          <p:spPr bwMode="auto">
            <a:xfrm>
              <a:off x="4309" y="918"/>
              <a:ext cx="72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L</a:t>
              </a:r>
              <a:endParaRPr lang="en-US"/>
            </a:p>
          </p:txBody>
        </p:sp>
        <p:sp>
          <p:nvSpPr>
            <p:cNvPr id="7222" name="Rectangle 86"/>
            <p:cNvSpPr>
              <a:spLocks noChangeArrowheads="1"/>
            </p:cNvSpPr>
            <p:nvPr/>
          </p:nvSpPr>
          <p:spPr bwMode="auto">
            <a:xfrm>
              <a:off x="4309" y="996"/>
              <a:ext cx="72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US"/>
            </a:p>
          </p:txBody>
        </p:sp>
        <p:sp>
          <p:nvSpPr>
            <p:cNvPr id="7223" name="Line 87"/>
            <p:cNvSpPr>
              <a:spLocks noChangeShapeType="1"/>
            </p:cNvSpPr>
            <p:nvPr/>
          </p:nvSpPr>
          <p:spPr bwMode="auto">
            <a:xfrm flipH="1">
              <a:off x="4135" y="984"/>
              <a:ext cx="9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224" name="Group 97"/>
            <p:cNvGrpSpPr>
              <a:grpSpLocks/>
            </p:cNvGrpSpPr>
            <p:nvPr/>
          </p:nvGrpSpPr>
          <p:grpSpPr bwMode="auto">
            <a:xfrm>
              <a:off x="4639" y="1692"/>
              <a:ext cx="6" cy="361"/>
              <a:chOff x="4639" y="1692"/>
              <a:chExt cx="6" cy="361"/>
            </a:xfrm>
          </p:grpSpPr>
          <p:sp>
            <p:nvSpPr>
              <p:cNvPr id="7252" name="Freeform 88"/>
              <p:cNvSpPr>
                <a:spLocks/>
              </p:cNvSpPr>
              <p:nvPr/>
            </p:nvSpPr>
            <p:spPr bwMode="auto">
              <a:xfrm>
                <a:off x="4639" y="1692"/>
                <a:ext cx="6" cy="24"/>
              </a:xfrm>
              <a:custGeom>
                <a:avLst/>
                <a:gdLst>
                  <a:gd name="T0" fmla="*/ 6 w 6"/>
                  <a:gd name="T1" fmla="*/ 0 h 24"/>
                  <a:gd name="T2" fmla="*/ 0 w 6"/>
                  <a:gd name="T3" fmla="*/ 0 h 24"/>
                  <a:gd name="T4" fmla="*/ 0 w 6"/>
                  <a:gd name="T5" fmla="*/ 0 h 24"/>
                  <a:gd name="T6" fmla="*/ 0 w 6"/>
                  <a:gd name="T7" fmla="*/ 24 h 24"/>
                  <a:gd name="T8" fmla="*/ 0 w 6"/>
                  <a:gd name="T9" fmla="*/ 24 h 24"/>
                  <a:gd name="T10" fmla="*/ 6 w 6"/>
                  <a:gd name="T11" fmla="*/ 24 h 24"/>
                  <a:gd name="T12" fmla="*/ 6 w 6"/>
                  <a:gd name="T13" fmla="*/ 0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24">
                    <a:moveTo>
                      <a:pt x="6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6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3" name="Freeform 89"/>
              <p:cNvSpPr>
                <a:spLocks/>
              </p:cNvSpPr>
              <p:nvPr/>
            </p:nvSpPr>
            <p:spPr bwMode="auto">
              <a:xfrm>
                <a:off x="4639" y="1728"/>
                <a:ext cx="6" cy="30"/>
              </a:xfrm>
              <a:custGeom>
                <a:avLst/>
                <a:gdLst>
                  <a:gd name="T0" fmla="*/ 6 w 6"/>
                  <a:gd name="T1" fmla="*/ 6 h 30"/>
                  <a:gd name="T2" fmla="*/ 0 w 6"/>
                  <a:gd name="T3" fmla="*/ 0 h 30"/>
                  <a:gd name="T4" fmla="*/ 0 w 6"/>
                  <a:gd name="T5" fmla="*/ 6 h 30"/>
                  <a:gd name="T6" fmla="*/ 0 w 6"/>
                  <a:gd name="T7" fmla="*/ 30 h 30"/>
                  <a:gd name="T8" fmla="*/ 0 w 6"/>
                  <a:gd name="T9" fmla="*/ 30 h 30"/>
                  <a:gd name="T10" fmla="*/ 6 w 6"/>
                  <a:gd name="T11" fmla="*/ 30 h 30"/>
                  <a:gd name="T12" fmla="*/ 6 w 6"/>
                  <a:gd name="T13" fmla="*/ 6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30">
                    <a:moveTo>
                      <a:pt x="6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30"/>
                    </a:lnTo>
                    <a:lnTo>
                      <a:pt x="6" y="3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4" name="Freeform 90"/>
              <p:cNvSpPr>
                <a:spLocks/>
              </p:cNvSpPr>
              <p:nvPr/>
            </p:nvSpPr>
            <p:spPr bwMode="auto">
              <a:xfrm>
                <a:off x="4639" y="1770"/>
                <a:ext cx="6" cy="30"/>
              </a:xfrm>
              <a:custGeom>
                <a:avLst/>
                <a:gdLst>
                  <a:gd name="T0" fmla="*/ 6 w 6"/>
                  <a:gd name="T1" fmla="*/ 6 h 30"/>
                  <a:gd name="T2" fmla="*/ 0 w 6"/>
                  <a:gd name="T3" fmla="*/ 0 h 30"/>
                  <a:gd name="T4" fmla="*/ 0 w 6"/>
                  <a:gd name="T5" fmla="*/ 6 h 30"/>
                  <a:gd name="T6" fmla="*/ 0 w 6"/>
                  <a:gd name="T7" fmla="*/ 30 h 30"/>
                  <a:gd name="T8" fmla="*/ 0 w 6"/>
                  <a:gd name="T9" fmla="*/ 30 h 30"/>
                  <a:gd name="T10" fmla="*/ 6 w 6"/>
                  <a:gd name="T11" fmla="*/ 30 h 30"/>
                  <a:gd name="T12" fmla="*/ 6 w 6"/>
                  <a:gd name="T13" fmla="*/ 6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30">
                    <a:moveTo>
                      <a:pt x="6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30"/>
                    </a:lnTo>
                    <a:lnTo>
                      <a:pt x="6" y="3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5" name="Freeform 91"/>
              <p:cNvSpPr>
                <a:spLocks/>
              </p:cNvSpPr>
              <p:nvPr/>
            </p:nvSpPr>
            <p:spPr bwMode="auto">
              <a:xfrm>
                <a:off x="4639" y="1812"/>
                <a:ext cx="6" cy="31"/>
              </a:xfrm>
              <a:custGeom>
                <a:avLst/>
                <a:gdLst>
                  <a:gd name="T0" fmla="*/ 6 w 6"/>
                  <a:gd name="T1" fmla="*/ 6 h 31"/>
                  <a:gd name="T2" fmla="*/ 0 w 6"/>
                  <a:gd name="T3" fmla="*/ 0 h 31"/>
                  <a:gd name="T4" fmla="*/ 0 w 6"/>
                  <a:gd name="T5" fmla="*/ 6 h 31"/>
                  <a:gd name="T6" fmla="*/ 0 w 6"/>
                  <a:gd name="T7" fmla="*/ 31 h 31"/>
                  <a:gd name="T8" fmla="*/ 0 w 6"/>
                  <a:gd name="T9" fmla="*/ 31 h 31"/>
                  <a:gd name="T10" fmla="*/ 6 w 6"/>
                  <a:gd name="T11" fmla="*/ 31 h 31"/>
                  <a:gd name="T12" fmla="*/ 6 w 6"/>
                  <a:gd name="T13" fmla="*/ 6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31">
                    <a:moveTo>
                      <a:pt x="6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31"/>
                    </a:lnTo>
                    <a:lnTo>
                      <a:pt x="6" y="31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6" name="Freeform 92"/>
              <p:cNvSpPr>
                <a:spLocks/>
              </p:cNvSpPr>
              <p:nvPr/>
            </p:nvSpPr>
            <p:spPr bwMode="auto">
              <a:xfrm>
                <a:off x="4639" y="1855"/>
                <a:ext cx="6" cy="30"/>
              </a:xfrm>
              <a:custGeom>
                <a:avLst/>
                <a:gdLst>
                  <a:gd name="T0" fmla="*/ 6 w 6"/>
                  <a:gd name="T1" fmla="*/ 6 h 30"/>
                  <a:gd name="T2" fmla="*/ 0 w 6"/>
                  <a:gd name="T3" fmla="*/ 0 h 30"/>
                  <a:gd name="T4" fmla="*/ 0 w 6"/>
                  <a:gd name="T5" fmla="*/ 6 h 30"/>
                  <a:gd name="T6" fmla="*/ 0 w 6"/>
                  <a:gd name="T7" fmla="*/ 30 h 30"/>
                  <a:gd name="T8" fmla="*/ 0 w 6"/>
                  <a:gd name="T9" fmla="*/ 30 h 30"/>
                  <a:gd name="T10" fmla="*/ 6 w 6"/>
                  <a:gd name="T11" fmla="*/ 30 h 30"/>
                  <a:gd name="T12" fmla="*/ 6 w 6"/>
                  <a:gd name="T13" fmla="*/ 6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30">
                    <a:moveTo>
                      <a:pt x="6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30"/>
                    </a:lnTo>
                    <a:lnTo>
                      <a:pt x="6" y="3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7" name="Freeform 93"/>
              <p:cNvSpPr>
                <a:spLocks/>
              </p:cNvSpPr>
              <p:nvPr/>
            </p:nvSpPr>
            <p:spPr bwMode="auto">
              <a:xfrm>
                <a:off x="4639" y="1897"/>
                <a:ext cx="6" cy="30"/>
              </a:xfrm>
              <a:custGeom>
                <a:avLst/>
                <a:gdLst>
                  <a:gd name="T0" fmla="*/ 6 w 6"/>
                  <a:gd name="T1" fmla="*/ 6 h 30"/>
                  <a:gd name="T2" fmla="*/ 0 w 6"/>
                  <a:gd name="T3" fmla="*/ 0 h 30"/>
                  <a:gd name="T4" fmla="*/ 0 w 6"/>
                  <a:gd name="T5" fmla="*/ 6 h 30"/>
                  <a:gd name="T6" fmla="*/ 0 w 6"/>
                  <a:gd name="T7" fmla="*/ 30 h 30"/>
                  <a:gd name="T8" fmla="*/ 0 w 6"/>
                  <a:gd name="T9" fmla="*/ 30 h 30"/>
                  <a:gd name="T10" fmla="*/ 6 w 6"/>
                  <a:gd name="T11" fmla="*/ 30 h 30"/>
                  <a:gd name="T12" fmla="*/ 6 w 6"/>
                  <a:gd name="T13" fmla="*/ 6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30">
                    <a:moveTo>
                      <a:pt x="6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30"/>
                    </a:lnTo>
                    <a:lnTo>
                      <a:pt x="6" y="3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8" name="Freeform 94"/>
              <p:cNvSpPr>
                <a:spLocks/>
              </p:cNvSpPr>
              <p:nvPr/>
            </p:nvSpPr>
            <p:spPr bwMode="auto">
              <a:xfrm>
                <a:off x="4639" y="1939"/>
                <a:ext cx="6" cy="30"/>
              </a:xfrm>
              <a:custGeom>
                <a:avLst/>
                <a:gdLst>
                  <a:gd name="T0" fmla="*/ 6 w 6"/>
                  <a:gd name="T1" fmla="*/ 6 h 30"/>
                  <a:gd name="T2" fmla="*/ 0 w 6"/>
                  <a:gd name="T3" fmla="*/ 0 h 30"/>
                  <a:gd name="T4" fmla="*/ 0 w 6"/>
                  <a:gd name="T5" fmla="*/ 6 h 30"/>
                  <a:gd name="T6" fmla="*/ 0 w 6"/>
                  <a:gd name="T7" fmla="*/ 30 h 30"/>
                  <a:gd name="T8" fmla="*/ 0 w 6"/>
                  <a:gd name="T9" fmla="*/ 30 h 30"/>
                  <a:gd name="T10" fmla="*/ 6 w 6"/>
                  <a:gd name="T11" fmla="*/ 30 h 30"/>
                  <a:gd name="T12" fmla="*/ 6 w 6"/>
                  <a:gd name="T13" fmla="*/ 6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30">
                    <a:moveTo>
                      <a:pt x="6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30"/>
                    </a:lnTo>
                    <a:lnTo>
                      <a:pt x="6" y="3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9" name="Freeform 95"/>
              <p:cNvSpPr>
                <a:spLocks/>
              </p:cNvSpPr>
              <p:nvPr/>
            </p:nvSpPr>
            <p:spPr bwMode="auto">
              <a:xfrm>
                <a:off x="4639" y="1981"/>
                <a:ext cx="6" cy="30"/>
              </a:xfrm>
              <a:custGeom>
                <a:avLst/>
                <a:gdLst>
                  <a:gd name="T0" fmla="*/ 6 w 6"/>
                  <a:gd name="T1" fmla="*/ 6 h 30"/>
                  <a:gd name="T2" fmla="*/ 0 w 6"/>
                  <a:gd name="T3" fmla="*/ 0 h 30"/>
                  <a:gd name="T4" fmla="*/ 0 w 6"/>
                  <a:gd name="T5" fmla="*/ 6 h 30"/>
                  <a:gd name="T6" fmla="*/ 0 w 6"/>
                  <a:gd name="T7" fmla="*/ 30 h 30"/>
                  <a:gd name="T8" fmla="*/ 0 w 6"/>
                  <a:gd name="T9" fmla="*/ 30 h 30"/>
                  <a:gd name="T10" fmla="*/ 6 w 6"/>
                  <a:gd name="T11" fmla="*/ 30 h 30"/>
                  <a:gd name="T12" fmla="*/ 6 w 6"/>
                  <a:gd name="T13" fmla="*/ 6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30">
                    <a:moveTo>
                      <a:pt x="6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30"/>
                    </a:lnTo>
                    <a:lnTo>
                      <a:pt x="6" y="3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60" name="Freeform 96"/>
              <p:cNvSpPr>
                <a:spLocks/>
              </p:cNvSpPr>
              <p:nvPr/>
            </p:nvSpPr>
            <p:spPr bwMode="auto">
              <a:xfrm>
                <a:off x="4639" y="2023"/>
                <a:ext cx="6" cy="30"/>
              </a:xfrm>
              <a:custGeom>
                <a:avLst/>
                <a:gdLst>
                  <a:gd name="T0" fmla="*/ 6 w 6"/>
                  <a:gd name="T1" fmla="*/ 6 h 30"/>
                  <a:gd name="T2" fmla="*/ 0 w 6"/>
                  <a:gd name="T3" fmla="*/ 0 h 30"/>
                  <a:gd name="T4" fmla="*/ 0 w 6"/>
                  <a:gd name="T5" fmla="*/ 6 h 30"/>
                  <a:gd name="T6" fmla="*/ 0 w 6"/>
                  <a:gd name="T7" fmla="*/ 30 h 30"/>
                  <a:gd name="T8" fmla="*/ 0 w 6"/>
                  <a:gd name="T9" fmla="*/ 30 h 30"/>
                  <a:gd name="T10" fmla="*/ 6 w 6"/>
                  <a:gd name="T11" fmla="*/ 30 h 30"/>
                  <a:gd name="T12" fmla="*/ 6 w 6"/>
                  <a:gd name="T13" fmla="*/ 6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30">
                    <a:moveTo>
                      <a:pt x="6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30"/>
                    </a:lnTo>
                    <a:lnTo>
                      <a:pt x="6" y="3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225" name="Group 104"/>
            <p:cNvGrpSpPr>
              <a:grpSpLocks/>
            </p:cNvGrpSpPr>
            <p:nvPr/>
          </p:nvGrpSpPr>
          <p:grpSpPr bwMode="auto">
            <a:xfrm>
              <a:off x="4405" y="2065"/>
              <a:ext cx="234" cy="6"/>
              <a:chOff x="4405" y="2065"/>
              <a:chExt cx="234" cy="6"/>
            </a:xfrm>
          </p:grpSpPr>
          <p:sp>
            <p:nvSpPr>
              <p:cNvPr id="7246" name="Freeform 98"/>
              <p:cNvSpPr>
                <a:spLocks/>
              </p:cNvSpPr>
              <p:nvPr/>
            </p:nvSpPr>
            <p:spPr bwMode="auto">
              <a:xfrm>
                <a:off x="4615" y="2065"/>
                <a:ext cx="24" cy="6"/>
              </a:xfrm>
              <a:custGeom>
                <a:avLst/>
                <a:gdLst>
                  <a:gd name="T0" fmla="*/ 24 w 24"/>
                  <a:gd name="T1" fmla="*/ 6 h 6"/>
                  <a:gd name="T2" fmla="*/ 24 w 24"/>
                  <a:gd name="T3" fmla="*/ 0 h 6"/>
                  <a:gd name="T4" fmla="*/ 24 w 24"/>
                  <a:gd name="T5" fmla="*/ 0 h 6"/>
                  <a:gd name="T6" fmla="*/ 0 w 24"/>
                  <a:gd name="T7" fmla="*/ 0 h 6"/>
                  <a:gd name="T8" fmla="*/ 0 w 24"/>
                  <a:gd name="T9" fmla="*/ 0 h 6"/>
                  <a:gd name="T10" fmla="*/ 0 w 24"/>
                  <a:gd name="T11" fmla="*/ 6 h 6"/>
                  <a:gd name="T12" fmla="*/ 24 w 24"/>
                  <a:gd name="T13" fmla="*/ 6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4" h="6">
                    <a:moveTo>
                      <a:pt x="24" y="6"/>
                    </a:moveTo>
                    <a:lnTo>
                      <a:pt x="24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4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7" name="Freeform 99"/>
              <p:cNvSpPr>
                <a:spLocks/>
              </p:cNvSpPr>
              <p:nvPr/>
            </p:nvSpPr>
            <p:spPr bwMode="auto">
              <a:xfrm>
                <a:off x="4573" y="2065"/>
                <a:ext cx="24" cy="6"/>
              </a:xfrm>
              <a:custGeom>
                <a:avLst/>
                <a:gdLst>
                  <a:gd name="T0" fmla="*/ 24 w 24"/>
                  <a:gd name="T1" fmla="*/ 6 h 6"/>
                  <a:gd name="T2" fmla="*/ 24 w 24"/>
                  <a:gd name="T3" fmla="*/ 0 h 6"/>
                  <a:gd name="T4" fmla="*/ 24 w 24"/>
                  <a:gd name="T5" fmla="*/ 0 h 6"/>
                  <a:gd name="T6" fmla="*/ 0 w 24"/>
                  <a:gd name="T7" fmla="*/ 0 h 6"/>
                  <a:gd name="T8" fmla="*/ 0 w 24"/>
                  <a:gd name="T9" fmla="*/ 0 h 6"/>
                  <a:gd name="T10" fmla="*/ 0 w 24"/>
                  <a:gd name="T11" fmla="*/ 6 h 6"/>
                  <a:gd name="T12" fmla="*/ 24 w 24"/>
                  <a:gd name="T13" fmla="*/ 6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4" h="6">
                    <a:moveTo>
                      <a:pt x="24" y="6"/>
                    </a:moveTo>
                    <a:lnTo>
                      <a:pt x="24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4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8" name="Freeform 100"/>
              <p:cNvSpPr>
                <a:spLocks/>
              </p:cNvSpPr>
              <p:nvPr/>
            </p:nvSpPr>
            <p:spPr bwMode="auto">
              <a:xfrm>
                <a:off x="4531" y="2065"/>
                <a:ext cx="24" cy="6"/>
              </a:xfrm>
              <a:custGeom>
                <a:avLst/>
                <a:gdLst>
                  <a:gd name="T0" fmla="*/ 24 w 24"/>
                  <a:gd name="T1" fmla="*/ 6 h 6"/>
                  <a:gd name="T2" fmla="*/ 24 w 24"/>
                  <a:gd name="T3" fmla="*/ 0 h 6"/>
                  <a:gd name="T4" fmla="*/ 24 w 24"/>
                  <a:gd name="T5" fmla="*/ 0 h 6"/>
                  <a:gd name="T6" fmla="*/ 0 w 24"/>
                  <a:gd name="T7" fmla="*/ 0 h 6"/>
                  <a:gd name="T8" fmla="*/ 0 w 24"/>
                  <a:gd name="T9" fmla="*/ 0 h 6"/>
                  <a:gd name="T10" fmla="*/ 0 w 24"/>
                  <a:gd name="T11" fmla="*/ 6 h 6"/>
                  <a:gd name="T12" fmla="*/ 24 w 24"/>
                  <a:gd name="T13" fmla="*/ 6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4" h="6">
                    <a:moveTo>
                      <a:pt x="24" y="6"/>
                    </a:moveTo>
                    <a:lnTo>
                      <a:pt x="24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4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9" name="Freeform 101"/>
              <p:cNvSpPr>
                <a:spLocks/>
              </p:cNvSpPr>
              <p:nvPr/>
            </p:nvSpPr>
            <p:spPr bwMode="auto">
              <a:xfrm>
                <a:off x="4489" y="2065"/>
                <a:ext cx="24" cy="6"/>
              </a:xfrm>
              <a:custGeom>
                <a:avLst/>
                <a:gdLst>
                  <a:gd name="T0" fmla="*/ 24 w 24"/>
                  <a:gd name="T1" fmla="*/ 6 h 6"/>
                  <a:gd name="T2" fmla="*/ 24 w 24"/>
                  <a:gd name="T3" fmla="*/ 0 h 6"/>
                  <a:gd name="T4" fmla="*/ 24 w 24"/>
                  <a:gd name="T5" fmla="*/ 0 h 6"/>
                  <a:gd name="T6" fmla="*/ 0 w 24"/>
                  <a:gd name="T7" fmla="*/ 0 h 6"/>
                  <a:gd name="T8" fmla="*/ 0 w 24"/>
                  <a:gd name="T9" fmla="*/ 0 h 6"/>
                  <a:gd name="T10" fmla="*/ 0 w 24"/>
                  <a:gd name="T11" fmla="*/ 6 h 6"/>
                  <a:gd name="T12" fmla="*/ 24 w 24"/>
                  <a:gd name="T13" fmla="*/ 6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4" h="6">
                    <a:moveTo>
                      <a:pt x="24" y="6"/>
                    </a:moveTo>
                    <a:lnTo>
                      <a:pt x="24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4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0" name="Freeform 102"/>
              <p:cNvSpPr>
                <a:spLocks/>
              </p:cNvSpPr>
              <p:nvPr/>
            </p:nvSpPr>
            <p:spPr bwMode="auto">
              <a:xfrm>
                <a:off x="4447" y="2065"/>
                <a:ext cx="24" cy="6"/>
              </a:xfrm>
              <a:custGeom>
                <a:avLst/>
                <a:gdLst>
                  <a:gd name="T0" fmla="*/ 24 w 24"/>
                  <a:gd name="T1" fmla="*/ 6 h 6"/>
                  <a:gd name="T2" fmla="*/ 24 w 24"/>
                  <a:gd name="T3" fmla="*/ 0 h 6"/>
                  <a:gd name="T4" fmla="*/ 24 w 24"/>
                  <a:gd name="T5" fmla="*/ 0 h 6"/>
                  <a:gd name="T6" fmla="*/ 0 w 24"/>
                  <a:gd name="T7" fmla="*/ 0 h 6"/>
                  <a:gd name="T8" fmla="*/ 0 w 24"/>
                  <a:gd name="T9" fmla="*/ 0 h 6"/>
                  <a:gd name="T10" fmla="*/ 0 w 24"/>
                  <a:gd name="T11" fmla="*/ 6 h 6"/>
                  <a:gd name="T12" fmla="*/ 24 w 24"/>
                  <a:gd name="T13" fmla="*/ 6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4" h="6">
                    <a:moveTo>
                      <a:pt x="24" y="6"/>
                    </a:moveTo>
                    <a:lnTo>
                      <a:pt x="24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4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1" name="Freeform 103"/>
              <p:cNvSpPr>
                <a:spLocks/>
              </p:cNvSpPr>
              <p:nvPr/>
            </p:nvSpPr>
            <p:spPr bwMode="auto">
              <a:xfrm>
                <a:off x="4405" y="2065"/>
                <a:ext cx="24" cy="6"/>
              </a:xfrm>
              <a:custGeom>
                <a:avLst/>
                <a:gdLst>
                  <a:gd name="T0" fmla="*/ 24 w 24"/>
                  <a:gd name="T1" fmla="*/ 6 h 6"/>
                  <a:gd name="T2" fmla="*/ 24 w 24"/>
                  <a:gd name="T3" fmla="*/ 0 h 6"/>
                  <a:gd name="T4" fmla="*/ 24 w 24"/>
                  <a:gd name="T5" fmla="*/ 0 h 6"/>
                  <a:gd name="T6" fmla="*/ 0 w 24"/>
                  <a:gd name="T7" fmla="*/ 0 h 6"/>
                  <a:gd name="T8" fmla="*/ 0 w 24"/>
                  <a:gd name="T9" fmla="*/ 0 h 6"/>
                  <a:gd name="T10" fmla="*/ 0 w 24"/>
                  <a:gd name="T11" fmla="*/ 6 h 6"/>
                  <a:gd name="T12" fmla="*/ 24 w 24"/>
                  <a:gd name="T13" fmla="*/ 6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4" h="6">
                    <a:moveTo>
                      <a:pt x="24" y="6"/>
                    </a:moveTo>
                    <a:lnTo>
                      <a:pt x="24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4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226" name="Group 111"/>
            <p:cNvGrpSpPr>
              <a:grpSpLocks/>
            </p:cNvGrpSpPr>
            <p:nvPr/>
          </p:nvGrpSpPr>
          <p:grpSpPr bwMode="auto">
            <a:xfrm>
              <a:off x="4201" y="2269"/>
              <a:ext cx="198" cy="30"/>
              <a:chOff x="4201" y="2269"/>
              <a:chExt cx="198" cy="30"/>
            </a:xfrm>
          </p:grpSpPr>
          <p:sp>
            <p:nvSpPr>
              <p:cNvPr id="7240" name="Freeform 105"/>
              <p:cNvSpPr>
                <a:spLocks/>
              </p:cNvSpPr>
              <p:nvPr/>
            </p:nvSpPr>
            <p:spPr bwMode="auto">
              <a:xfrm>
                <a:off x="4219" y="2287"/>
                <a:ext cx="24" cy="6"/>
              </a:xfrm>
              <a:custGeom>
                <a:avLst/>
                <a:gdLst>
                  <a:gd name="T0" fmla="*/ 0 w 24"/>
                  <a:gd name="T1" fmla="*/ 0 h 6"/>
                  <a:gd name="T2" fmla="*/ 0 w 24"/>
                  <a:gd name="T3" fmla="*/ 0 h 6"/>
                  <a:gd name="T4" fmla="*/ 0 w 24"/>
                  <a:gd name="T5" fmla="*/ 6 h 6"/>
                  <a:gd name="T6" fmla="*/ 24 w 24"/>
                  <a:gd name="T7" fmla="*/ 6 h 6"/>
                  <a:gd name="T8" fmla="*/ 24 w 24"/>
                  <a:gd name="T9" fmla="*/ 0 h 6"/>
                  <a:gd name="T10" fmla="*/ 24 w 24"/>
                  <a:gd name="T11" fmla="*/ 0 h 6"/>
                  <a:gd name="T12" fmla="*/ 0 w 24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4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24" y="6"/>
                    </a:lnTo>
                    <a:lnTo>
                      <a:pt x="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1" name="Freeform 106"/>
              <p:cNvSpPr>
                <a:spLocks/>
              </p:cNvSpPr>
              <p:nvPr/>
            </p:nvSpPr>
            <p:spPr bwMode="auto">
              <a:xfrm>
                <a:off x="4255" y="2287"/>
                <a:ext cx="30" cy="6"/>
              </a:xfrm>
              <a:custGeom>
                <a:avLst/>
                <a:gdLst>
                  <a:gd name="T0" fmla="*/ 6 w 30"/>
                  <a:gd name="T1" fmla="*/ 0 h 6"/>
                  <a:gd name="T2" fmla="*/ 0 w 30"/>
                  <a:gd name="T3" fmla="*/ 0 h 6"/>
                  <a:gd name="T4" fmla="*/ 6 w 30"/>
                  <a:gd name="T5" fmla="*/ 6 h 6"/>
                  <a:gd name="T6" fmla="*/ 30 w 30"/>
                  <a:gd name="T7" fmla="*/ 6 h 6"/>
                  <a:gd name="T8" fmla="*/ 30 w 30"/>
                  <a:gd name="T9" fmla="*/ 0 h 6"/>
                  <a:gd name="T10" fmla="*/ 30 w 30"/>
                  <a:gd name="T11" fmla="*/ 0 h 6"/>
                  <a:gd name="T12" fmla="*/ 6 w 30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6">
                    <a:moveTo>
                      <a:pt x="6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30" y="6"/>
                    </a:lnTo>
                    <a:lnTo>
                      <a:pt x="3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2" name="Freeform 107"/>
              <p:cNvSpPr>
                <a:spLocks/>
              </p:cNvSpPr>
              <p:nvPr/>
            </p:nvSpPr>
            <p:spPr bwMode="auto">
              <a:xfrm>
                <a:off x="4297" y="2287"/>
                <a:ext cx="30" cy="6"/>
              </a:xfrm>
              <a:custGeom>
                <a:avLst/>
                <a:gdLst>
                  <a:gd name="T0" fmla="*/ 6 w 30"/>
                  <a:gd name="T1" fmla="*/ 0 h 6"/>
                  <a:gd name="T2" fmla="*/ 0 w 30"/>
                  <a:gd name="T3" fmla="*/ 0 h 6"/>
                  <a:gd name="T4" fmla="*/ 6 w 30"/>
                  <a:gd name="T5" fmla="*/ 6 h 6"/>
                  <a:gd name="T6" fmla="*/ 30 w 30"/>
                  <a:gd name="T7" fmla="*/ 6 h 6"/>
                  <a:gd name="T8" fmla="*/ 30 w 30"/>
                  <a:gd name="T9" fmla="*/ 6 h 6"/>
                  <a:gd name="T10" fmla="*/ 30 w 30"/>
                  <a:gd name="T11" fmla="*/ 0 h 6"/>
                  <a:gd name="T12" fmla="*/ 6 w 30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6">
                    <a:moveTo>
                      <a:pt x="6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30" y="6"/>
                    </a:lnTo>
                    <a:lnTo>
                      <a:pt x="3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3" name="Freeform 108"/>
              <p:cNvSpPr>
                <a:spLocks/>
              </p:cNvSpPr>
              <p:nvPr/>
            </p:nvSpPr>
            <p:spPr bwMode="auto">
              <a:xfrm>
                <a:off x="4339" y="2287"/>
                <a:ext cx="30" cy="6"/>
              </a:xfrm>
              <a:custGeom>
                <a:avLst/>
                <a:gdLst>
                  <a:gd name="T0" fmla="*/ 6 w 30"/>
                  <a:gd name="T1" fmla="*/ 0 h 6"/>
                  <a:gd name="T2" fmla="*/ 0 w 30"/>
                  <a:gd name="T3" fmla="*/ 6 h 6"/>
                  <a:gd name="T4" fmla="*/ 6 w 30"/>
                  <a:gd name="T5" fmla="*/ 6 h 6"/>
                  <a:gd name="T6" fmla="*/ 30 w 30"/>
                  <a:gd name="T7" fmla="*/ 6 h 6"/>
                  <a:gd name="T8" fmla="*/ 30 w 30"/>
                  <a:gd name="T9" fmla="*/ 6 h 6"/>
                  <a:gd name="T10" fmla="*/ 30 w 30"/>
                  <a:gd name="T11" fmla="*/ 0 h 6"/>
                  <a:gd name="T12" fmla="*/ 6 w 30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6">
                    <a:moveTo>
                      <a:pt x="6" y="0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30" y="6"/>
                    </a:lnTo>
                    <a:lnTo>
                      <a:pt x="3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4" name="Freeform 109"/>
              <p:cNvSpPr>
                <a:spLocks/>
              </p:cNvSpPr>
              <p:nvPr/>
            </p:nvSpPr>
            <p:spPr bwMode="auto">
              <a:xfrm>
                <a:off x="4381" y="2287"/>
                <a:ext cx="18" cy="12"/>
              </a:xfrm>
              <a:custGeom>
                <a:avLst/>
                <a:gdLst>
                  <a:gd name="T0" fmla="*/ 6 w 18"/>
                  <a:gd name="T1" fmla="*/ 0 h 12"/>
                  <a:gd name="T2" fmla="*/ 0 w 18"/>
                  <a:gd name="T3" fmla="*/ 6 h 12"/>
                  <a:gd name="T4" fmla="*/ 6 w 18"/>
                  <a:gd name="T5" fmla="*/ 6 h 12"/>
                  <a:gd name="T6" fmla="*/ 18 w 18"/>
                  <a:gd name="T7" fmla="*/ 12 h 12"/>
                  <a:gd name="T8" fmla="*/ 18 w 18"/>
                  <a:gd name="T9" fmla="*/ 6 h 12"/>
                  <a:gd name="T10" fmla="*/ 18 w 18"/>
                  <a:gd name="T11" fmla="*/ 6 h 12"/>
                  <a:gd name="T12" fmla="*/ 6 w 18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" h="12">
                    <a:moveTo>
                      <a:pt x="6" y="0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18" y="12"/>
                    </a:lnTo>
                    <a:lnTo>
                      <a:pt x="18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5" name="Freeform 110"/>
              <p:cNvSpPr>
                <a:spLocks/>
              </p:cNvSpPr>
              <p:nvPr/>
            </p:nvSpPr>
            <p:spPr bwMode="auto">
              <a:xfrm>
                <a:off x="4201" y="2269"/>
                <a:ext cx="30" cy="30"/>
              </a:xfrm>
              <a:custGeom>
                <a:avLst/>
                <a:gdLst>
                  <a:gd name="T0" fmla="*/ 30 w 30"/>
                  <a:gd name="T1" fmla="*/ 0 h 30"/>
                  <a:gd name="T2" fmla="*/ 0 w 30"/>
                  <a:gd name="T3" fmla="*/ 18 h 30"/>
                  <a:gd name="T4" fmla="*/ 30 w 30"/>
                  <a:gd name="T5" fmla="*/ 30 h 30"/>
                  <a:gd name="T6" fmla="*/ 30 w 30"/>
                  <a:gd name="T7" fmla="*/ 0 h 3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0" h="30">
                    <a:moveTo>
                      <a:pt x="30" y="0"/>
                    </a:moveTo>
                    <a:lnTo>
                      <a:pt x="0" y="18"/>
                    </a:lnTo>
                    <a:lnTo>
                      <a:pt x="30" y="3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227" name="Group 118"/>
            <p:cNvGrpSpPr>
              <a:grpSpLocks/>
            </p:cNvGrpSpPr>
            <p:nvPr/>
          </p:nvGrpSpPr>
          <p:grpSpPr bwMode="auto">
            <a:xfrm>
              <a:off x="4399" y="2071"/>
              <a:ext cx="6" cy="228"/>
              <a:chOff x="4399" y="2071"/>
              <a:chExt cx="6" cy="228"/>
            </a:xfrm>
          </p:grpSpPr>
          <p:sp>
            <p:nvSpPr>
              <p:cNvPr id="7234" name="Freeform 112"/>
              <p:cNvSpPr>
                <a:spLocks/>
              </p:cNvSpPr>
              <p:nvPr/>
            </p:nvSpPr>
            <p:spPr bwMode="auto">
              <a:xfrm>
                <a:off x="4399" y="2275"/>
                <a:ext cx="6" cy="24"/>
              </a:xfrm>
              <a:custGeom>
                <a:avLst/>
                <a:gdLst>
                  <a:gd name="T0" fmla="*/ 0 w 6"/>
                  <a:gd name="T1" fmla="*/ 24 h 24"/>
                  <a:gd name="T2" fmla="*/ 0 w 6"/>
                  <a:gd name="T3" fmla="*/ 24 h 24"/>
                  <a:gd name="T4" fmla="*/ 6 w 6"/>
                  <a:gd name="T5" fmla="*/ 24 h 24"/>
                  <a:gd name="T6" fmla="*/ 6 w 6"/>
                  <a:gd name="T7" fmla="*/ 0 h 24"/>
                  <a:gd name="T8" fmla="*/ 0 w 6"/>
                  <a:gd name="T9" fmla="*/ 0 h 24"/>
                  <a:gd name="T10" fmla="*/ 0 w 6"/>
                  <a:gd name="T11" fmla="*/ 0 h 24"/>
                  <a:gd name="T12" fmla="*/ 0 w 6"/>
                  <a:gd name="T13" fmla="*/ 24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24">
                    <a:moveTo>
                      <a:pt x="0" y="24"/>
                    </a:moveTo>
                    <a:lnTo>
                      <a:pt x="0" y="24"/>
                    </a:lnTo>
                    <a:lnTo>
                      <a:pt x="6" y="24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5" name="Freeform 113"/>
              <p:cNvSpPr>
                <a:spLocks/>
              </p:cNvSpPr>
              <p:nvPr/>
            </p:nvSpPr>
            <p:spPr bwMode="auto">
              <a:xfrm>
                <a:off x="4399" y="2233"/>
                <a:ext cx="6" cy="24"/>
              </a:xfrm>
              <a:custGeom>
                <a:avLst/>
                <a:gdLst>
                  <a:gd name="T0" fmla="*/ 0 w 6"/>
                  <a:gd name="T1" fmla="*/ 24 h 24"/>
                  <a:gd name="T2" fmla="*/ 0 w 6"/>
                  <a:gd name="T3" fmla="*/ 24 h 24"/>
                  <a:gd name="T4" fmla="*/ 6 w 6"/>
                  <a:gd name="T5" fmla="*/ 24 h 24"/>
                  <a:gd name="T6" fmla="*/ 6 w 6"/>
                  <a:gd name="T7" fmla="*/ 0 h 24"/>
                  <a:gd name="T8" fmla="*/ 0 w 6"/>
                  <a:gd name="T9" fmla="*/ 0 h 24"/>
                  <a:gd name="T10" fmla="*/ 0 w 6"/>
                  <a:gd name="T11" fmla="*/ 0 h 24"/>
                  <a:gd name="T12" fmla="*/ 0 w 6"/>
                  <a:gd name="T13" fmla="*/ 24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24">
                    <a:moveTo>
                      <a:pt x="0" y="24"/>
                    </a:moveTo>
                    <a:lnTo>
                      <a:pt x="0" y="24"/>
                    </a:lnTo>
                    <a:lnTo>
                      <a:pt x="6" y="24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6" name="Freeform 114"/>
              <p:cNvSpPr>
                <a:spLocks/>
              </p:cNvSpPr>
              <p:nvPr/>
            </p:nvSpPr>
            <p:spPr bwMode="auto">
              <a:xfrm>
                <a:off x="4399" y="2191"/>
                <a:ext cx="6" cy="24"/>
              </a:xfrm>
              <a:custGeom>
                <a:avLst/>
                <a:gdLst>
                  <a:gd name="T0" fmla="*/ 0 w 6"/>
                  <a:gd name="T1" fmla="*/ 24 h 24"/>
                  <a:gd name="T2" fmla="*/ 0 w 6"/>
                  <a:gd name="T3" fmla="*/ 24 h 24"/>
                  <a:gd name="T4" fmla="*/ 6 w 6"/>
                  <a:gd name="T5" fmla="*/ 24 h 24"/>
                  <a:gd name="T6" fmla="*/ 6 w 6"/>
                  <a:gd name="T7" fmla="*/ 0 h 24"/>
                  <a:gd name="T8" fmla="*/ 0 w 6"/>
                  <a:gd name="T9" fmla="*/ 0 h 24"/>
                  <a:gd name="T10" fmla="*/ 0 w 6"/>
                  <a:gd name="T11" fmla="*/ 0 h 24"/>
                  <a:gd name="T12" fmla="*/ 0 w 6"/>
                  <a:gd name="T13" fmla="*/ 24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24">
                    <a:moveTo>
                      <a:pt x="0" y="24"/>
                    </a:moveTo>
                    <a:lnTo>
                      <a:pt x="0" y="24"/>
                    </a:lnTo>
                    <a:lnTo>
                      <a:pt x="6" y="24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7" name="Freeform 115"/>
              <p:cNvSpPr>
                <a:spLocks/>
              </p:cNvSpPr>
              <p:nvPr/>
            </p:nvSpPr>
            <p:spPr bwMode="auto">
              <a:xfrm>
                <a:off x="4399" y="2149"/>
                <a:ext cx="6" cy="24"/>
              </a:xfrm>
              <a:custGeom>
                <a:avLst/>
                <a:gdLst>
                  <a:gd name="T0" fmla="*/ 0 w 6"/>
                  <a:gd name="T1" fmla="*/ 24 h 24"/>
                  <a:gd name="T2" fmla="*/ 0 w 6"/>
                  <a:gd name="T3" fmla="*/ 24 h 24"/>
                  <a:gd name="T4" fmla="*/ 6 w 6"/>
                  <a:gd name="T5" fmla="*/ 24 h 24"/>
                  <a:gd name="T6" fmla="*/ 6 w 6"/>
                  <a:gd name="T7" fmla="*/ 0 h 24"/>
                  <a:gd name="T8" fmla="*/ 0 w 6"/>
                  <a:gd name="T9" fmla="*/ 0 h 24"/>
                  <a:gd name="T10" fmla="*/ 0 w 6"/>
                  <a:gd name="T11" fmla="*/ 0 h 24"/>
                  <a:gd name="T12" fmla="*/ 0 w 6"/>
                  <a:gd name="T13" fmla="*/ 24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24">
                    <a:moveTo>
                      <a:pt x="0" y="24"/>
                    </a:moveTo>
                    <a:lnTo>
                      <a:pt x="0" y="24"/>
                    </a:lnTo>
                    <a:lnTo>
                      <a:pt x="6" y="24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8" name="Freeform 116"/>
              <p:cNvSpPr>
                <a:spLocks/>
              </p:cNvSpPr>
              <p:nvPr/>
            </p:nvSpPr>
            <p:spPr bwMode="auto">
              <a:xfrm>
                <a:off x="4399" y="2107"/>
                <a:ext cx="6" cy="24"/>
              </a:xfrm>
              <a:custGeom>
                <a:avLst/>
                <a:gdLst>
                  <a:gd name="T0" fmla="*/ 0 w 6"/>
                  <a:gd name="T1" fmla="*/ 24 h 24"/>
                  <a:gd name="T2" fmla="*/ 0 w 6"/>
                  <a:gd name="T3" fmla="*/ 24 h 24"/>
                  <a:gd name="T4" fmla="*/ 6 w 6"/>
                  <a:gd name="T5" fmla="*/ 24 h 24"/>
                  <a:gd name="T6" fmla="*/ 6 w 6"/>
                  <a:gd name="T7" fmla="*/ 0 h 24"/>
                  <a:gd name="T8" fmla="*/ 0 w 6"/>
                  <a:gd name="T9" fmla="*/ 0 h 24"/>
                  <a:gd name="T10" fmla="*/ 0 w 6"/>
                  <a:gd name="T11" fmla="*/ 0 h 24"/>
                  <a:gd name="T12" fmla="*/ 0 w 6"/>
                  <a:gd name="T13" fmla="*/ 24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24">
                    <a:moveTo>
                      <a:pt x="0" y="24"/>
                    </a:moveTo>
                    <a:lnTo>
                      <a:pt x="0" y="24"/>
                    </a:lnTo>
                    <a:lnTo>
                      <a:pt x="6" y="24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9" name="Freeform 117"/>
              <p:cNvSpPr>
                <a:spLocks/>
              </p:cNvSpPr>
              <p:nvPr/>
            </p:nvSpPr>
            <p:spPr bwMode="auto">
              <a:xfrm>
                <a:off x="4399" y="2071"/>
                <a:ext cx="6" cy="18"/>
              </a:xfrm>
              <a:custGeom>
                <a:avLst/>
                <a:gdLst>
                  <a:gd name="T0" fmla="*/ 0 w 6"/>
                  <a:gd name="T1" fmla="*/ 18 h 18"/>
                  <a:gd name="T2" fmla="*/ 0 w 6"/>
                  <a:gd name="T3" fmla="*/ 18 h 18"/>
                  <a:gd name="T4" fmla="*/ 6 w 6"/>
                  <a:gd name="T5" fmla="*/ 18 h 18"/>
                  <a:gd name="T6" fmla="*/ 6 w 6"/>
                  <a:gd name="T7" fmla="*/ 0 h 18"/>
                  <a:gd name="T8" fmla="*/ 0 w 6"/>
                  <a:gd name="T9" fmla="*/ 0 h 18"/>
                  <a:gd name="T10" fmla="*/ 0 w 6"/>
                  <a:gd name="T11" fmla="*/ 0 h 18"/>
                  <a:gd name="T12" fmla="*/ 0 w 6"/>
                  <a:gd name="T13" fmla="*/ 18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8">
                    <a:moveTo>
                      <a:pt x="0" y="18"/>
                    </a:moveTo>
                    <a:lnTo>
                      <a:pt x="0" y="18"/>
                    </a:lnTo>
                    <a:lnTo>
                      <a:pt x="6" y="18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228" name="Rectangle 119"/>
            <p:cNvSpPr>
              <a:spLocks noChangeArrowheads="1"/>
            </p:cNvSpPr>
            <p:nvPr/>
          </p:nvSpPr>
          <p:spPr bwMode="auto">
            <a:xfrm>
              <a:off x="2712" y="1002"/>
              <a:ext cx="186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9" name="Rectangle 120"/>
            <p:cNvSpPr>
              <a:spLocks noChangeArrowheads="1"/>
            </p:cNvSpPr>
            <p:nvPr/>
          </p:nvSpPr>
          <p:spPr bwMode="auto">
            <a:xfrm>
              <a:off x="2742" y="1020"/>
              <a:ext cx="156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 b="1">
                  <a:solidFill>
                    <a:srgbClr val="000000"/>
                  </a:solidFill>
                </a:rPr>
                <a:t>feed</a:t>
              </a:r>
              <a:endParaRPr lang="en-US"/>
            </a:p>
          </p:txBody>
        </p:sp>
        <p:sp>
          <p:nvSpPr>
            <p:cNvPr id="7230" name="Rectangle 121"/>
            <p:cNvSpPr>
              <a:spLocks noChangeArrowheads="1"/>
            </p:cNvSpPr>
            <p:nvPr/>
          </p:nvSpPr>
          <p:spPr bwMode="auto">
            <a:xfrm>
              <a:off x="5047" y="1188"/>
              <a:ext cx="300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31" name="Rectangle 122"/>
            <p:cNvSpPr>
              <a:spLocks noChangeArrowheads="1"/>
            </p:cNvSpPr>
            <p:nvPr/>
          </p:nvSpPr>
          <p:spPr bwMode="auto">
            <a:xfrm>
              <a:off x="5077" y="1206"/>
              <a:ext cx="276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 b="1">
                  <a:solidFill>
                    <a:srgbClr val="000000"/>
                  </a:solidFill>
                </a:rPr>
                <a:t>product</a:t>
              </a:r>
              <a:endParaRPr lang="en-US"/>
            </a:p>
          </p:txBody>
        </p:sp>
        <p:sp>
          <p:nvSpPr>
            <p:cNvPr id="7232" name="Rectangle 123"/>
            <p:cNvSpPr>
              <a:spLocks noChangeArrowheads="1"/>
            </p:cNvSpPr>
            <p:nvPr/>
          </p:nvSpPr>
          <p:spPr bwMode="auto">
            <a:xfrm>
              <a:off x="4885" y="2491"/>
              <a:ext cx="516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33" name="Rectangle 124"/>
            <p:cNvSpPr>
              <a:spLocks noChangeArrowheads="1"/>
            </p:cNvSpPr>
            <p:nvPr/>
          </p:nvSpPr>
          <p:spPr bwMode="auto">
            <a:xfrm>
              <a:off x="4915" y="2509"/>
              <a:ext cx="486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 b="1">
                  <a:solidFill>
                    <a:srgbClr val="000000"/>
                  </a:solidFill>
                </a:rPr>
                <a:t>heating stream</a:t>
              </a:r>
              <a:endParaRPr lang="en-US"/>
            </a:p>
          </p:txBody>
        </p:sp>
      </p:grpSp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762000" y="1219200"/>
            <a:ext cx="3429000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2250" indent="-2222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	</a:t>
            </a:r>
            <a:r>
              <a:rPr lang="en-US" b="1" u="sng"/>
              <a:t>Let’s think about the process behavior.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Causal relationship from T</a:t>
            </a:r>
            <a:r>
              <a:rPr lang="en-US" b="1" baseline="-25000"/>
              <a:t>1</a:t>
            </a:r>
            <a:r>
              <a:rPr lang="en-US" b="1"/>
              <a:t> disturbance to T</a:t>
            </a:r>
            <a:r>
              <a:rPr lang="en-US" b="1" baseline="-25000"/>
              <a:t>2</a:t>
            </a:r>
            <a:r>
              <a:rPr lang="en-US" b="1"/>
              <a:t> (without control)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How can we manipulate valve to compensate?</a:t>
            </a:r>
          </a:p>
        </p:txBody>
      </p:sp>
      <p:grpSp>
        <p:nvGrpSpPr>
          <p:cNvPr id="7173" name="Group 4"/>
          <p:cNvGrpSpPr>
            <a:grpSpLocks/>
          </p:cNvGrpSpPr>
          <p:nvPr/>
        </p:nvGrpSpPr>
        <p:grpSpPr bwMode="auto">
          <a:xfrm flipV="1">
            <a:off x="4267200" y="2057400"/>
            <a:ext cx="685800" cy="228600"/>
            <a:chOff x="4848" y="2256"/>
            <a:chExt cx="432" cy="144"/>
          </a:xfrm>
        </p:grpSpPr>
        <p:sp>
          <p:nvSpPr>
            <p:cNvPr id="7179" name="Line 5"/>
            <p:cNvSpPr>
              <a:spLocks noChangeShapeType="1"/>
            </p:cNvSpPr>
            <p:nvPr/>
          </p:nvSpPr>
          <p:spPr bwMode="auto">
            <a:xfrm>
              <a:off x="4848" y="2400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0" name="Line 6"/>
            <p:cNvSpPr>
              <a:spLocks noChangeShapeType="1"/>
            </p:cNvSpPr>
            <p:nvPr/>
          </p:nvSpPr>
          <p:spPr bwMode="auto">
            <a:xfrm flipV="1">
              <a:off x="5040" y="2256"/>
              <a:ext cx="0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1" name="Line 7"/>
            <p:cNvSpPr>
              <a:spLocks noChangeShapeType="1"/>
            </p:cNvSpPr>
            <p:nvPr/>
          </p:nvSpPr>
          <p:spPr bwMode="auto">
            <a:xfrm>
              <a:off x="5040" y="2256"/>
              <a:ext cx="24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74" name="Text Box 8"/>
          <p:cNvSpPr txBox="1">
            <a:spLocks noChangeArrowheads="1"/>
          </p:cNvSpPr>
          <p:nvPr/>
        </p:nvSpPr>
        <p:spPr bwMode="auto">
          <a:xfrm>
            <a:off x="1752600" y="51054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 </a:t>
            </a:r>
            <a:r>
              <a:rPr lang="en-US" b="1">
                <a:solidFill>
                  <a:schemeClr val="accent2"/>
                </a:solidFill>
              </a:rPr>
              <a:t>v (valve)  </a:t>
            </a:r>
            <a:r>
              <a:rPr lang="en-US" b="1">
                <a:solidFill>
                  <a:schemeClr val="accent2"/>
                </a:solidFill>
                <a:sym typeface="Symbol" pitchFamily="18" charset="2"/>
              </a:rPr>
              <a:t>     Q     </a:t>
            </a:r>
            <a:r>
              <a:rPr lang="en-US" b="1">
                <a:solidFill>
                  <a:schemeClr val="accent2"/>
                </a:solidFill>
              </a:rPr>
              <a:t>    TC</a:t>
            </a:r>
          </a:p>
        </p:txBody>
      </p:sp>
      <p:sp>
        <p:nvSpPr>
          <p:cNvPr id="7175" name="Text Box 10"/>
          <p:cNvSpPr txBox="1">
            <a:spLocks noChangeArrowheads="1"/>
          </p:cNvSpPr>
          <p:nvPr/>
        </p:nvSpPr>
        <p:spPr bwMode="auto">
          <a:xfrm>
            <a:off x="1219200" y="5715000"/>
            <a:ext cx="39036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        </a:t>
            </a:r>
            <a:r>
              <a:rPr lang="en-US" b="1">
                <a:solidFill>
                  <a:schemeClr val="accent2"/>
                </a:solidFill>
              </a:rPr>
              <a:t>T</a:t>
            </a:r>
            <a:r>
              <a:rPr lang="en-US" b="1" baseline="-25000">
                <a:solidFill>
                  <a:schemeClr val="accent2"/>
                </a:solidFill>
              </a:rPr>
              <a:t>0</a:t>
            </a:r>
            <a:r>
              <a:rPr lang="en-US" b="1">
                <a:solidFill>
                  <a:schemeClr val="accent2"/>
                </a:solidFill>
              </a:rPr>
              <a:t> </a:t>
            </a:r>
          </a:p>
          <a:p>
            <a:r>
              <a:rPr lang="en-US" b="1">
                <a:solidFill>
                  <a:schemeClr val="accent2"/>
                </a:solidFill>
              </a:rPr>
              <a:t>(Feed temperature)</a:t>
            </a:r>
          </a:p>
        </p:txBody>
      </p:sp>
      <p:sp>
        <p:nvSpPr>
          <p:cNvPr id="7176" name="Text Box 12"/>
          <p:cNvSpPr txBox="1">
            <a:spLocks noChangeArrowheads="1"/>
          </p:cNvSpPr>
          <p:nvPr/>
        </p:nvSpPr>
        <p:spPr bwMode="auto">
          <a:xfrm>
            <a:off x="685800" y="3810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15: FEEDFORWARD CONTROL</a:t>
            </a:r>
            <a:endParaRPr lang="en-US" sz="3200"/>
          </a:p>
        </p:txBody>
      </p:sp>
      <p:sp>
        <p:nvSpPr>
          <p:cNvPr id="7177" name="Line 13"/>
          <p:cNvSpPr>
            <a:spLocks noChangeShapeType="1"/>
          </p:cNvSpPr>
          <p:nvPr/>
        </p:nvSpPr>
        <p:spPr bwMode="auto">
          <a:xfrm>
            <a:off x="2635250" y="5938838"/>
            <a:ext cx="2674938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8" name="Line 14"/>
          <p:cNvSpPr>
            <a:spLocks noChangeShapeType="1"/>
          </p:cNvSpPr>
          <p:nvPr/>
        </p:nvSpPr>
        <p:spPr bwMode="auto">
          <a:xfrm flipV="1">
            <a:off x="5310188" y="5594350"/>
            <a:ext cx="0" cy="34448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2665413" y="2103438"/>
            <a:ext cx="5318125" cy="13922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2665413" y="2103438"/>
            <a:ext cx="5318125" cy="1392237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6" name="Freeform 7"/>
          <p:cNvSpPr>
            <a:spLocks/>
          </p:cNvSpPr>
          <p:nvPr/>
        </p:nvSpPr>
        <p:spPr bwMode="auto">
          <a:xfrm>
            <a:off x="2665413" y="2103438"/>
            <a:ext cx="5318125" cy="1392237"/>
          </a:xfrm>
          <a:custGeom>
            <a:avLst/>
            <a:gdLst>
              <a:gd name="T0" fmla="*/ 0 w 619"/>
              <a:gd name="T1" fmla="*/ 1392237 h 164"/>
              <a:gd name="T2" fmla="*/ 5318125 w 619"/>
              <a:gd name="T3" fmla="*/ 1392237 h 164"/>
              <a:gd name="T4" fmla="*/ 5318125 w 619"/>
              <a:gd name="T5" fmla="*/ 0 h 16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19" h="164">
                <a:moveTo>
                  <a:pt x="0" y="164"/>
                </a:moveTo>
                <a:lnTo>
                  <a:pt x="619" y="164"/>
                </a:lnTo>
                <a:lnTo>
                  <a:pt x="619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7" name="Line 8"/>
          <p:cNvSpPr>
            <a:spLocks noChangeShapeType="1"/>
          </p:cNvSpPr>
          <p:nvPr/>
        </p:nvSpPr>
        <p:spPr bwMode="auto">
          <a:xfrm flipV="1">
            <a:off x="2665413" y="2103438"/>
            <a:ext cx="1587" cy="13922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8" name="Line 9"/>
          <p:cNvSpPr>
            <a:spLocks noChangeShapeType="1"/>
          </p:cNvSpPr>
          <p:nvPr/>
        </p:nvSpPr>
        <p:spPr bwMode="auto">
          <a:xfrm>
            <a:off x="2665413" y="3495675"/>
            <a:ext cx="53181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9" name="Line 10"/>
          <p:cNvSpPr>
            <a:spLocks noChangeShapeType="1"/>
          </p:cNvSpPr>
          <p:nvPr/>
        </p:nvSpPr>
        <p:spPr bwMode="auto">
          <a:xfrm flipV="1">
            <a:off x="2665413" y="2103438"/>
            <a:ext cx="1587" cy="13922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0" name="Line 11"/>
          <p:cNvSpPr>
            <a:spLocks noChangeShapeType="1"/>
          </p:cNvSpPr>
          <p:nvPr/>
        </p:nvSpPr>
        <p:spPr bwMode="auto">
          <a:xfrm flipV="1">
            <a:off x="2665413" y="3443288"/>
            <a:ext cx="1587" cy="523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1" name="Line 12"/>
          <p:cNvSpPr>
            <a:spLocks noChangeShapeType="1"/>
          </p:cNvSpPr>
          <p:nvPr/>
        </p:nvSpPr>
        <p:spPr bwMode="auto">
          <a:xfrm>
            <a:off x="2665413" y="2103438"/>
            <a:ext cx="1587" cy="492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2" name="Rectangle 13"/>
          <p:cNvSpPr>
            <a:spLocks noChangeArrowheads="1"/>
          </p:cNvSpPr>
          <p:nvPr/>
        </p:nvSpPr>
        <p:spPr bwMode="auto">
          <a:xfrm>
            <a:off x="2638425" y="3529013"/>
            <a:ext cx="698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Helvetica" pitchFamily="34" charset="0"/>
              </a:rPr>
              <a:t>0</a:t>
            </a:r>
            <a:endParaRPr lang="en-US"/>
          </a:p>
        </p:txBody>
      </p:sp>
      <p:sp>
        <p:nvSpPr>
          <p:cNvPr id="8203" name="Line 14"/>
          <p:cNvSpPr>
            <a:spLocks noChangeShapeType="1"/>
          </p:cNvSpPr>
          <p:nvPr/>
        </p:nvSpPr>
        <p:spPr bwMode="auto">
          <a:xfrm flipV="1">
            <a:off x="3197225" y="3443288"/>
            <a:ext cx="1588" cy="523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4" name="Rectangle 16"/>
          <p:cNvSpPr>
            <a:spLocks noChangeArrowheads="1"/>
          </p:cNvSpPr>
          <p:nvPr/>
        </p:nvSpPr>
        <p:spPr bwMode="auto">
          <a:xfrm>
            <a:off x="3136900" y="3529013"/>
            <a:ext cx="1397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Helvetica" pitchFamily="34" charset="0"/>
              </a:rPr>
              <a:t>20</a:t>
            </a:r>
            <a:endParaRPr lang="en-US"/>
          </a:p>
        </p:txBody>
      </p:sp>
      <p:sp>
        <p:nvSpPr>
          <p:cNvPr id="8205" name="Line 17"/>
          <p:cNvSpPr>
            <a:spLocks noChangeShapeType="1"/>
          </p:cNvSpPr>
          <p:nvPr/>
        </p:nvSpPr>
        <p:spPr bwMode="auto">
          <a:xfrm flipV="1">
            <a:off x="3730625" y="3443288"/>
            <a:ext cx="1588" cy="523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6" name="Rectangle 19"/>
          <p:cNvSpPr>
            <a:spLocks noChangeArrowheads="1"/>
          </p:cNvSpPr>
          <p:nvPr/>
        </p:nvSpPr>
        <p:spPr bwMode="auto">
          <a:xfrm>
            <a:off x="3668713" y="3529013"/>
            <a:ext cx="1397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Helvetica" pitchFamily="34" charset="0"/>
              </a:rPr>
              <a:t>40</a:t>
            </a:r>
            <a:endParaRPr lang="en-US"/>
          </a:p>
        </p:txBody>
      </p:sp>
      <p:sp>
        <p:nvSpPr>
          <p:cNvPr id="8207" name="Line 20"/>
          <p:cNvSpPr>
            <a:spLocks noChangeShapeType="1"/>
          </p:cNvSpPr>
          <p:nvPr/>
        </p:nvSpPr>
        <p:spPr bwMode="auto">
          <a:xfrm flipV="1">
            <a:off x="4262438" y="3443288"/>
            <a:ext cx="1587" cy="523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8" name="Rectangle 22"/>
          <p:cNvSpPr>
            <a:spLocks noChangeArrowheads="1"/>
          </p:cNvSpPr>
          <p:nvPr/>
        </p:nvSpPr>
        <p:spPr bwMode="auto">
          <a:xfrm>
            <a:off x="4202113" y="3529013"/>
            <a:ext cx="1397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Helvetica" pitchFamily="34" charset="0"/>
              </a:rPr>
              <a:t>60</a:t>
            </a:r>
            <a:endParaRPr lang="en-US"/>
          </a:p>
        </p:txBody>
      </p:sp>
      <p:sp>
        <p:nvSpPr>
          <p:cNvPr id="8209" name="Line 23"/>
          <p:cNvSpPr>
            <a:spLocks noChangeShapeType="1"/>
          </p:cNvSpPr>
          <p:nvPr/>
        </p:nvSpPr>
        <p:spPr bwMode="auto">
          <a:xfrm flipV="1">
            <a:off x="4795838" y="3443288"/>
            <a:ext cx="1587" cy="523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0" name="Rectangle 25"/>
          <p:cNvSpPr>
            <a:spLocks noChangeArrowheads="1"/>
          </p:cNvSpPr>
          <p:nvPr/>
        </p:nvSpPr>
        <p:spPr bwMode="auto">
          <a:xfrm>
            <a:off x="4735513" y="3529013"/>
            <a:ext cx="1397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Helvetica" pitchFamily="34" charset="0"/>
              </a:rPr>
              <a:t>80</a:t>
            </a:r>
            <a:endParaRPr lang="en-US"/>
          </a:p>
        </p:txBody>
      </p:sp>
      <p:sp>
        <p:nvSpPr>
          <p:cNvPr id="8211" name="Line 26"/>
          <p:cNvSpPr>
            <a:spLocks noChangeShapeType="1"/>
          </p:cNvSpPr>
          <p:nvPr/>
        </p:nvSpPr>
        <p:spPr bwMode="auto">
          <a:xfrm flipV="1">
            <a:off x="5327650" y="3443288"/>
            <a:ext cx="1588" cy="523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2" name="Rectangle 28"/>
          <p:cNvSpPr>
            <a:spLocks noChangeArrowheads="1"/>
          </p:cNvSpPr>
          <p:nvPr/>
        </p:nvSpPr>
        <p:spPr bwMode="auto">
          <a:xfrm>
            <a:off x="5241925" y="3529013"/>
            <a:ext cx="2095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Helvetica" pitchFamily="34" charset="0"/>
              </a:rPr>
              <a:t>100</a:t>
            </a:r>
            <a:endParaRPr lang="en-US"/>
          </a:p>
        </p:txBody>
      </p:sp>
      <p:sp>
        <p:nvSpPr>
          <p:cNvPr id="8213" name="Line 29"/>
          <p:cNvSpPr>
            <a:spLocks noChangeShapeType="1"/>
          </p:cNvSpPr>
          <p:nvPr/>
        </p:nvSpPr>
        <p:spPr bwMode="auto">
          <a:xfrm flipV="1">
            <a:off x="5853113" y="3443288"/>
            <a:ext cx="0" cy="523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4" name="Rectangle 31"/>
          <p:cNvSpPr>
            <a:spLocks noChangeArrowheads="1"/>
          </p:cNvSpPr>
          <p:nvPr/>
        </p:nvSpPr>
        <p:spPr bwMode="auto">
          <a:xfrm>
            <a:off x="5765800" y="3529013"/>
            <a:ext cx="2095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Helvetica" pitchFamily="34" charset="0"/>
              </a:rPr>
              <a:t>120</a:t>
            </a:r>
            <a:endParaRPr lang="en-US"/>
          </a:p>
        </p:txBody>
      </p:sp>
      <p:sp>
        <p:nvSpPr>
          <p:cNvPr id="8215" name="Line 32"/>
          <p:cNvSpPr>
            <a:spLocks noChangeShapeType="1"/>
          </p:cNvSpPr>
          <p:nvPr/>
        </p:nvSpPr>
        <p:spPr bwMode="auto">
          <a:xfrm flipV="1">
            <a:off x="6386513" y="3443288"/>
            <a:ext cx="0" cy="523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6" name="Rectangle 34"/>
          <p:cNvSpPr>
            <a:spLocks noChangeArrowheads="1"/>
          </p:cNvSpPr>
          <p:nvPr/>
        </p:nvSpPr>
        <p:spPr bwMode="auto">
          <a:xfrm>
            <a:off x="6299200" y="3529013"/>
            <a:ext cx="2095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Helvetica" pitchFamily="34" charset="0"/>
              </a:rPr>
              <a:t>140</a:t>
            </a:r>
            <a:endParaRPr lang="en-US"/>
          </a:p>
        </p:txBody>
      </p:sp>
      <p:sp>
        <p:nvSpPr>
          <p:cNvPr id="8217" name="Line 35"/>
          <p:cNvSpPr>
            <a:spLocks noChangeShapeType="1"/>
          </p:cNvSpPr>
          <p:nvPr/>
        </p:nvSpPr>
        <p:spPr bwMode="auto">
          <a:xfrm flipV="1">
            <a:off x="6918325" y="3443288"/>
            <a:ext cx="1588" cy="523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8" name="Rectangle 37"/>
          <p:cNvSpPr>
            <a:spLocks noChangeArrowheads="1"/>
          </p:cNvSpPr>
          <p:nvPr/>
        </p:nvSpPr>
        <p:spPr bwMode="auto">
          <a:xfrm>
            <a:off x="6831013" y="3529013"/>
            <a:ext cx="2095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Helvetica" pitchFamily="34" charset="0"/>
              </a:rPr>
              <a:t>160</a:t>
            </a:r>
            <a:endParaRPr lang="en-US"/>
          </a:p>
        </p:txBody>
      </p:sp>
      <p:sp>
        <p:nvSpPr>
          <p:cNvPr id="8219" name="Line 38"/>
          <p:cNvSpPr>
            <a:spLocks noChangeShapeType="1"/>
          </p:cNvSpPr>
          <p:nvPr/>
        </p:nvSpPr>
        <p:spPr bwMode="auto">
          <a:xfrm flipV="1">
            <a:off x="7451725" y="3443288"/>
            <a:ext cx="1588" cy="523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0" name="Rectangle 40"/>
          <p:cNvSpPr>
            <a:spLocks noChangeArrowheads="1"/>
          </p:cNvSpPr>
          <p:nvPr/>
        </p:nvSpPr>
        <p:spPr bwMode="auto">
          <a:xfrm>
            <a:off x="7364413" y="3529013"/>
            <a:ext cx="2095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Helvetica" pitchFamily="34" charset="0"/>
              </a:rPr>
              <a:t>180</a:t>
            </a:r>
            <a:endParaRPr lang="en-US"/>
          </a:p>
        </p:txBody>
      </p:sp>
      <p:sp>
        <p:nvSpPr>
          <p:cNvPr id="8221" name="Line 41"/>
          <p:cNvSpPr>
            <a:spLocks noChangeShapeType="1"/>
          </p:cNvSpPr>
          <p:nvPr/>
        </p:nvSpPr>
        <p:spPr bwMode="auto">
          <a:xfrm flipV="1">
            <a:off x="7983538" y="3443288"/>
            <a:ext cx="1587" cy="523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2" name="Rectangle 43"/>
          <p:cNvSpPr>
            <a:spLocks noChangeArrowheads="1"/>
          </p:cNvSpPr>
          <p:nvPr/>
        </p:nvSpPr>
        <p:spPr bwMode="auto">
          <a:xfrm>
            <a:off x="7896225" y="3529013"/>
            <a:ext cx="2095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Helvetica" pitchFamily="34" charset="0"/>
              </a:rPr>
              <a:t>200</a:t>
            </a:r>
            <a:endParaRPr lang="en-US"/>
          </a:p>
        </p:txBody>
      </p:sp>
      <p:sp>
        <p:nvSpPr>
          <p:cNvPr id="8223" name="Line 44"/>
          <p:cNvSpPr>
            <a:spLocks noChangeShapeType="1"/>
          </p:cNvSpPr>
          <p:nvPr/>
        </p:nvSpPr>
        <p:spPr bwMode="auto">
          <a:xfrm>
            <a:off x="2665413" y="3495675"/>
            <a:ext cx="508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4" name="Line 45"/>
          <p:cNvSpPr>
            <a:spLocks noChangeShapeType="1"/>
          </p:cNvSpPr>
          <p:nvPr/>
        </p:nvSpPr>
        <p:spPr bwMode="auto">
          <a:xfrm flipH="1">
            <a:off x="7931150" y="3495675"/>
            <a:ext cx="52388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5" name="Rectangle 46"/>
          <p:cNvSpPr>
            <a:spLocks noChangeArrowheads="1"/>
          </p:cNvSpPr>
          <p:nvPr/>
        </p:nvSpPr>
        <p:spPr bwMode="auto">
          <a:xfrm>
            <a:off x="2509838" y="3427413"/>
            <a:ext cx="1397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Helvetica" pitchFamily="34" charset="0"/>
              </a:rPr>
              <a:t>66</a:t>
            </a:r>
            <a:endParaRPr lang="en-US"/>
          </a:p>
        </p:txBody>
      </p:sp>
      <p:sp>
        <p:nvSpPr>
          <p:cNvPr id="8226" name="Line 47"/>
          <p:cNvSpPr>
            <a:spLocks noChangeShapeType="1"/>
          </p:cNvSpPr>
          <p:nvPr/>
        </p:nvSpPr>
        <p:spPr bwMode="auto">
          <a:xfrm>
            <a:off x="2665413" y="3214688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7" name="Line 48"/>
          <p:cNvSpPr>
            <a:spLocks noChangeShapeType="1"/>
          </p:cNvSpPr>
          <p:nvPr/>
        </p:nvSpPr>
        <p:spPr bwMode="auto">
          <a:xfrm flipH="1">
            <a:off x="7931150" y="3214688"/>
            <a:ext cx="523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8" name="Rectangle 49"/>
          <p:cNvSpPr>
            <a:spLocks noChangeArrowheads="1"/>
          </p:cNvSpPr>
          <p:nvPr/>
        </p:nvSpPr>
        <p:spPr bwMode="auto">
          <a:xfrm>
            <a:off x="2509838" y="3146425"/>
            <a:ext cx="1397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Helvetica" pitchFamily="34" charset="0"/>
              </a:rPr>
              <a:t>68</a:t>
            </a:r>
            <a:endParaRPr lang="en-US"/>
          </a:p>
        </p:txBody>
      </p:sp>
      <p:sp>
        <p:nvSpPr>
          <p:cNvPr id="8229" name="Line 50"/>
          <p:cNvSpPr>
            <a:spLocks noChangeShapeType="1"/>
          </p:cNvSpPr>
          <p:nvPr/>
        </p:nvSpPr>
        <p:spPr bwMode="auto">
          <a:xfrm>
            <a:off x="2665413" y="2935288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30" name="Line 51"/>
          <p:cNvSpPr>
            <a:spLocks noChangeShapeType="1"/>
          </p:cNvSpPr>
          <p:nvPr/>
        </p:nvSpPr>
        <p:spPr bwMode="auto">
          <a:xfrm flipH="1">
            <a:off x="7931150" y="2935288"/>
            <a:ext cx="523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31" name="Rectangle 52"/>
          <p:cNvSpPr>
            <a:spLocks noChangeArrowheads="1"/>
          </p:cNvSpPr>
          <p:nvPr/>
        </p:nvSpPr>
        <p:spPr bwMode="auto">
          <a:xfrm>
            <a:off x="2509838" y="2867025"/>
            <a:ext cx="1397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Helvetica" pitchFamily="34" charset="0"/>
              </a:rPr>
              <a:t>70</a:t>
            </a:r>
            <a:endParaRPr lang="en-US"/>
          </a:p>
        </p:txBody>
      </p:sp>
      <p:sp>
        <p:nvSpPr>
          <p:cNvPr id="8232" name="Line 53"/>
          <p:cNvSpPr>
            <a:spLocks noChangeShapeType="1"/>
          </p:cNvSpPr>
          <p:nvPr/>
        </p:nvSpPr>
        <p:spPr bwMode="auto">
          <a:xfrm>
            <a:off x="2665413" y="2662238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33" name="Line 54"/>
          <p:cNvSpPr>
            <a:spLocks noChangeShapeType="1"/>
          </p:cNvSpPr>
          <p:nvPr/>
        </p:nvSpPr>
        <p:spPr bwMode="auto">
          <a:xfrm flipH="1">
            <a:off x="7931150" y="2662238"/>
            <a:ext cx="523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34" name="Rectangle 55"/>
          <p:cNvSpPr>
            <a:spLocks noChangeArrowheads="1"/>
          </p:cNvSpPr>
          <p:nvPr/>
        </p:nvSpPr>
        <p:spPr bwMode="auto">
          <a:xfrm>
            <a:off x="2509838" y="2595563"/>
            <a:ext cx="1397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Helvetica" pitchFamily="34" charset="0"/>
              </a:rPr>
              <a:t>72</a:t>
            </a:r>
            <a:endParaRPr lang="en-US"/>
          </a:p>
        </p:txBody>
      </p:sp>
      <p:sp>
        <p:nvSpPr>
          <p:cNvPr id="8235" name="Line 56"/>
          <p:cNvSpPr>
            <a:spLocks noChangeShapeType="1"/>
          </p:cNvSpPr>
          <p:nvPr/>
        </p:nvSpPr>
        <p:spPr bwMode="auto">
          <a:xfrm>
            <a:off x="2665413" y="2382838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36" name="Rectangle 58"/>
          <p:cNvSpPr>
            <a:spLocks noChangeArrowheads="1"/>
          </p:cNvSpPr>
          <p:nvPr/>
        </p:nvSpPr>
        <p:spPr bwMode="auto">
          <a:xfrm>
            <a:off x="2509838" y="2316163"/>
            <a:ext cx="1397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Helvetica" pitchFamily="34" charset="0"/>
              </a:rPr>
              <a:t>74</a:t>
            </a:r>
            <a:endParaRPr lang="en-US"/>
          </a:p>
        </p:txBody>
      </p:sp>
      <p:sp>
        <p:nvSpPr>
          <p:cNvPr id="8237" name="Line 59"/>
          <p:cNvSpPr>
            <a:spLocks noChangeShapeType="1"/>
          </p:cNvSpPr>
          <p:nvPr/>
        </p:nvSpPr>
        <p:spPr bwMode="auto">
          <a:xfrm>
            <a:off x="2665413" y="2103438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38" name="Rectangle 61"/>
          <p:cNvSpPr>
            <a:spLocks noChangeArrowheads="1"/>
          </p:cNvSpPr>
          <p:nvPr/>
        </p:nvSpPr>
        <p:spPr bwMode="auto">
          <a:xfrm>
            <a:off x="2509838" y="2035175"/>
            <a:ext cx="1397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Helvetica" pitchFamily="34" charset="0"/>
              </a:rPr>
              <a:t>76</a:t>
            </a:r>
            <a:endParaRPr lang="en-US"/>
          </a:p>
        </p:txBody>
      </p:sp>
      <p:sp>
        <p:nvSpPr>
          <p:cNvPr id="8239" name="Freeform 63"/>
          <p:cNvSpPr>
            <a:spLocks/>
          </p:cNvSpPr>
          <p:nvPr/>
        </p:nvSpPr>
        <p:spPr bwMode="auto">
          <a:xfrm>
            <a:off x="2665413" y="2103438"/>
            <a:ext cx="5318125" cy="1392237"/>
          </a:xfrm>
          <a:custGeom>
            <a:avLst/>
            <a:gdLst>
              <a:gd name="T0" fmla="*/ 0 w 619"/>
              <a:gd name="T1" fmla="*/ 1392237 h 164"/>
              <a:gd name="T2" fmla="*/ 5318125 w 619"/>
              <a:gd name="T3" fmla="*/ 1392237 h 164"/>
              <a:gd name="T4" fmla="*/ 5318125 w 619"/>
              <a:gd name="T5" fmla="*/ 0 h 16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19" h="164">
                <a:moveTo>
                  <a:pt x="0" y="164"/>
                </a:moveTo>
                <a:lnTo>
                  <a:pt x="619" y="164"/>
                </a:lnTo>
                <a:lnTo>
                  <a:pt x="619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40" name="Line 64"/>
          <p:cNvSpPr>
            <a:spLocks noChangeShapeType="1"/>
          </p:cNvSpPr>
          <p:nvPr/>
        </p:nvSpPr>
        <p:spPr bwMode="auto">
          <a:xfrm flipV="1">
            <a:off x="2665413" y="2103438"/>
            <a:ext cx="1587" cy="13922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41" name="Text Box 138"/>
          <p:cNvSpPr txBox="1">
            <a:spLocks noChangeArrowheads="1"/>
          </p:cNvSpPr>
          <p:nvPr/>
        </p:nvSpPr>
        <p:spPr bwMode="auto">
          <a:xfrm>
            <a:off x="1981200" y="2624138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>
                <a:solidFill>
                  <a:schemeClr val="accent2"/>
                </a:solidFill>
              </a:rPr>
              <a:t>T</a:t>
            </a:r>
            <a:endParaRPr lang="en-US"/>
          </a:p>
        </p:txBody>
      </p:sp>
      <p:grpSp>
        <p:nvGrpSpPr>
          <p:cNvPr id="8242" name="Group 225"/>
          <p:cNvGrpSpPr>
            <a:grpSpLocks/>
          </p:cNvGrpSpPr>
          <p:nvPr/>
        </p:nvGrpSpPr>
        <p:grpSpPr bwMode="auto">
          <a:xfrm>
            <a:off x="1981200" y="5102225"/>
            <a:ext cx="6099175" cy="1433513"/>
            <a:chOff x="1248" y="3214"/>
            <a:chExt cx="3842" cy="903"/>
          </a:xfrm>
        </p:grpSpPr>
        <p:sp>
          <p:nvSpPr>
            <p:cNvPr id="8328" name="Rectangle 69"/>
            <p:cNvSpPr>
              <a:spLocks noChangeArrowheads="1"/>
            </p:cNvSpPr>
            <p:nvPr/>
          </p:nvSpPr>
          <p:spPr bwMode="auto">
            <a:xfrm>
              <a:off x="1662" y="3302"/>
              <a:ext cx="3350" cy="6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9" name="Rectangle 70"/>
            <p:cNvSpPr>
              <a:spLocks noChangeArrowheads="1"/>
            </p:cNvSpPr>
            <p:nvPr/>
          </p:nvSpPr>
          <p:spPr bwMode="auto">
            <a:xfrm>
              <a:off x="1662" y="3302"/>
              <a:ext cx="3350" cy="637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30" name="Line 71"/>
            <p:cNvSpPr>
              <a:spLocks noChangeShapeType="1"/>
            </p:cNvSpPr>
            <p:nvPr/>
          </p:nvSpPr>
          <p:spPr bwMode="auto">
            <a:xfrm>
              <a:off x="1662" y="3302"/>
              <a:ext cx="335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31" name="Freeform 72"/>
            <p:cNvSpPr>
              <a:spLocks/>
            </p:cNvSpPr>
            <p:nvPr/>
          </p:nvSpPr>
          <p:spPr bwMode="auto">
            <a:xfrm>
              <a:off x="1662" y="3302"/>
              <a:ext cx="3350" cy="637"/>
            </a:xfrm>
            <a:custGeom>
              <a:avLst/>
              <a:gdLst>
                <a:gd name="T0" fmla="*/ 0 w 619"/>
                <a:gd name="T1" fmla="*/ 637 h 163"/>
                <a:gd name="T2" fmla="*/ 3350 w 619"/>
                <a:gd name="T3" fmla="*/ 637 h 163"/>
                <a:gd name="T4" fmla="*/ 3350 w 619"/>
                <a:gd name="T5" fmla="*/ 0 h 1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19" h="163">
                  <a:moveTo>
                    <a:pt x="0" y="163"/>
                  </a:moveTo>
                  <a:lnTo>
                    <a:pt x="619" y="163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32" name="Line 73"/>
            <p:cNvSpPr>
              <a:spLocks noChangeShapeType="1"/>
            </p:cNvSpPr>
            <p:nvPr/>
          </p:nvSpPr>
          <p:spPr bwMode="auto">
            <a:xfrm flipV="1">
              <a:off x="1662" y="3302"/>
              <a:ext cx="1" cy="6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33" name="Line 74"/>
            <p:cNvSpPr>
              <a:spLocks noChangeShapeType="1"/>
            </p:cNvSpPr>
            <p:nvPr/>
          </p:nvSpPr>
          <p:spPr bwMode="auto">
            <a:xfrm>
              <a:off x="1662" y="3939"/>
              <a:ext cx="335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34" name="Line 75"/>
            <p:cNvSpPr>
              <a:spLocks noChangeShapeType="1"/>
            </p:cNvSpPr>
            <p:nvPr/>
          </p:nvSpPr>
          <p:spPr bwMode="auto">
            <a:xfrm flipV="1">
              <a:off x="1662" y="3302"/>
              <a:ext cx="1" cy="6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35" name="Line 76"/>
            <p:cNvSpPr>
              <a:spLocks noChangeShapeType="1"/>
            </p:cNvSpPr>
            <p:nvPr/>
          </p:nvSpPr>
          <p:spPr bwMode="auto">
            <a:xfrm flipV="1">
              <a:off x="1662" y="3915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36" name="Line 77"/>
            <p:cNvSpPr>
              <a:spLocks noChangeShapeType="1"/>
            </p:cNvSpPr>
            <p:nvPr/>
          </p:nvSpPr>
          <p:spPr bwMode="auto">
            <a:xfrm>
              <a:off x="1662" y="3302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37" name="Rectangle 78"/>
            <p:cNvSpPr>
              <a:spLocks noChangeArrowheads="1"/>
            </p:cNvSpPr>
            <p:nvPr/>
          </p:nvSpPr>
          <p:spPr bwMode="auto">
            <a:xfrm>
              <a:off x="1646" y="3954"/>
              <a:ext cx="4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8338" name="Line 79"/>
            <p:cNvSpPr>
              <a:spLocks noChangeShapeType="1"/>
            </p:cNvSpPr>
            <p:nvPr/>
          </p:nvSpPr>
          <p:spPr bwMode="auto">
            <a:xfrm flipV="1">
              <a:off x="1997" y="3915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39" name="Line 80"/>
            <p:cNvSpPr>
              <a:spLocks noChangeShapeType="1"/>
            </p:cNvSpPr>
            <p:nvPr/>
          </p:nvSpPr>
          <p:spPr bwMode="auto">
            <a:xfrm>
              <a:off x="1997" y="3302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0" name="Rectangle 81"/>
            <p:cNvSpPr>
              <a:spLocks noChangeArrowheads="1"/>
            </p:cNvSpPr>
            <p:nvPr/>
          </p:nvSpPr>
          <p:spPr bwMode="auto">
            <a:xfrm>
              <a:off x="1961" y="3954"/>
              <a:ext cx="8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20</a:t>
              </a:r>
              <a:endParaRPr lang="en-US"/>
            </a:p>
          </p:txBody>
        </p:sp>
        <p:sp>
          <p:nvSpPr>
            <p:cNvPr id="8341" name="Line 82"/>
            <p:cNvSpPr>
              <a:spLocks noChangeShapeType="1"/>
            </p:cNvSpPr>
            <p:nvPr/>
          </p:nvSpPr>
          <p:spPr bwMode="auto">
            <a:xfrm flipV="1">
              <a:off x="2333" y="3915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2" name="Line 83"/>
            <p:cNvSpPr>
              <a:spLocks noChangeShapeType="1"/>
            </p:cNvSpPr>
            <p:nvPr/>
          </p:nvSpPr>
          <p:spPr bwMode="auto">
            <a:xfrm>
              <a:off x="2333" y="3302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3" name="Rectangle 84"/>
            <p:cNvSpPr>
              <a:spLocks noChangeArrowheads="1"/>
            </p:cNvSpPr>
            <p:nvPr/>
          </p:nvSpPr>
          <p:spPr bwMode="auto">
            <a:xfrm>
              <a:off x="2295" y="3954"/>
              <a:ext cx="8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40</a:t>
              </a:r>
              <a:endParaRPr lang="en-US"/>
            </a:p>
          </p:txBody>
        </p:sp>
        <p:sp>
          <p:nvSpPr>
            <p:cNvPr id="8344" name="Line 85"/>
            <p:cNvSpPr>
              <a:spLocks noChangeShapeType="1"/>
            </p:cNvSpPr>
            <p:nvPr/>
          </p:nvSpPr>
          <p:spPr bwMode="auto">
            <a:xfrm flipV="1">
              <a:off x="2668" y="3915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5" name="Line 86"/>
            <p:cNvSpPr>
              <a:spLocks noChangeShapeType="1"/>
            </p:cNvSpPr>
            <p:nvPr/>
          </p:nvSpPr>
          <p:spPr bwMode="auto">
            <a:xfrm>
              <a:off x="2668" y="3302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6" name="Rectangle 87"/>
            <p:cNvSpPr>
              <a:spLocks noChangeArrowheads="1"/>
            </p:cNvSpPr>
            <p:nvPr/>
          </p:nvSpPr>
          <p:spPr bwMode="auto">
            <a:xfrm>
              <a:off x="2632" y="3954"/>
              <a:ext cx="8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60</a:t>
              </a:r>
              <a:endParaRPr lang="en-US"/>
            </a:p>
          </p:txBody>
        </p:sp>
        <p:sp>
          <p:nvSpPr>
            <p:cNvPr id="8347" name="Line 88"/>
            <p:cNvSpPr>
              <a:spLocks noChangeShapeType="1"/>
            </p:cNvSpPr>
            <p:nvPr/>
          </p:nvSpPr>
          <p:spPr bwMode="auto">
            <a:xfrm flipV="1">
              <a:off x="3004" y="3915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8" name="Line 89"/>
            <p:cNvSpPr>
              <a:spLocks noChangeShapeType="1"/>
            </p:cNvSpPr>
            <p:nvPr/>
          </p:nvSpPr>
          <p:spPr bwMode="auto">
            <a:xfrm>
              <a:off x="3004" y="3302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9" name="Rectangle 90"/>
            <p:cNvSpPr>
              <a:spLocks noChangeArrowheads="1"/>
            </p:cNvSpPr>
            <p:nvPr/>
          </p:nvSpPr>
          <p:spPr bwMode="auto">
            <a:xfrm>
              <a:off x="2966" y="3954"/>
              <a:ext cx="8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80</a:t>
              </a:r>
              <a:endParaRPr lang="en-US"/>
            </a:p>
          </p:txBody>
        </p:sp>
        <p:sp>
          <p:nvSpPr>
            <p:cNvPr id="8350" name="Line 91"/>
            <p:cNvSpPr>
              <a:spLocks noChangeShapeType="1"/>
            </p:cNvSpPr>
            <p:nvPr/>
          </p:nvSpPr>
          <p:spPr bwMode="auto">
            <a:xfrm flipV="1">
              <a:off x="3339" y="3915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51" name="Line 92"/>
            <p:cNvSpPr>
              <a:spLocks noChangeShapeType="1"/>
            </p:cNvSpPr>
            <p:nvPr/>
          </p:nvSpPr>
          <p:spPr bwMode="auto">
            <a:xfrm>
              <a:off x="3339" y="3302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52" name="Rectangle 93"/>
            <p:cNvSpPr>
              <a:spLocks noChangeArrowheads="1"/>
            </p:cNvSpPr>
            <p:nvPr/>
          </p:nvSpPr>
          <p:spPr bwMode="auto">
            <a:xfrm>
              <a:off x="3286" y="3954"/>
              <a:ext cx="13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100</a:t>
              </a:r>
              <a:endParaRPr lang="en-US"/>
            </a:p>
          </p:txBody>
        </p:sp>
        <p:sp>
          <p:nvSpPr>
            <p:cNvPr id="8353" name="Line 94"/>
            <p:cNvSpPr>
              <a:spLocks noChangeShapeType="1"/>
            </p:cNvSpPr>
            <p:nvPr/>
          </p:nvSpPr>
          <p:spPr bwMode="auto">
            <a:xfrm flipV="1">
              <a:off x="3670" y="3915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54" name="Line 95"/>
            <p:cNvSpPr>
              <a:spLocks noChangeShapeType="1"/>
            </p:cNvSpPr>
            <p:nvPr/>
          </p:nvSpPr>
          <p:spPr bwMode="auto">
            <a:xfrm>
              <a:off x="3670" y="3302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55" name="Rectangle 96"/>
            <p:cNvSpPr>
              <a:spLocks noChangeArrowheads="1"/>
            </p:cNvSpPr>
            <p:nvPr/>
          </p:nvSpPr>
          <p:spPr bwMode="auto">
            <a:xfrm>
              <a:off x="3616" y="3954"/>
              <a:ext cx="13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120</a:t>
              </a:r>
              <a:endParaRPr lang="en-US"/>
            </a:p>
          </p:txBody>
        </p:sp>
        <p:sp>
          <p:nvSpPr>
            <p:cNvPr id="8356" name="Line 97"/>
            <p:cNvSpPr>
              <a:spLocks noChangeShapeType="1"/>
            </p:cNvSpPr>
            <p:nvPr/>
          </p:nvSpPr>
          <p:spPr bwMode="auto">
            <a:xfrm flipV="1">
              <a:off x="4006" y="3915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57" name="Line 98"/>
            <p:cNvSpPr>
              <a:spLocks noChangeShapeType="1"/>
            </p:cNvSpPr>
            <p:nvPr/>
          </p:nvSpPr>
          <p:spPr bwMode="auto">
            <a:xfrm>
              <a:off x="4006" y="3302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58" name="Rectangle 99"/>
            <p:cNvSpPr>
              <a:spLocks noChangeArrowheads="1"/>
            </p:cNvSpPr>
            <p:nvPr/>
          </p:nvSpPr>
          <p:spPr bwMode="auto">
            <a:xfrm>
              <a:off x="3952" y="3954"/>
              <a:ext cx="13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140</a:t>
              </a:r>
              <a:endParaRPr lang="en-US"/>
            </a:p>
          </p:txBody>
        </p:sp>
        <p:sp>
          <p:nvSpPr>
            <p:cNvPr id="8359" name="Line 100"/>
            <p:cNvSpPr>
              <a:spLocks noChangeShapeType="1"/>
            </p:cNvSpPr>
            <p:nvPr/>
          </p:nvSpPr>
          <p:spPr bwMode="auto">
            <a:xfrm flipV="1">
              <a:off x="4341" y="3915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60" name="Line 101"/>
            <p:cNvSpPr>
              <a:spLocks noChangeShapeType="1"/>
            </p:cNvSpPr>
            <p:nvPr/>
          </p:nvSpPr>
          <p:spPr bwMode="auto">
            <a:xfrm>
              <a:off x="4341" y="3302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61" name="Rectangle 102"/>
            <p:cNvSpPr>
              <a:spLocks noChangeArrowheads="1"/>
            </p:cNvSpPr>
            <p:nvPr/>
          </p:nvSpPr>
          <p:spPr bwMode="auto">
            <a:xfrm>
              <a:off x="4287" y="3954"/>
              <a:ext cx="13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160</a:t>
              </a:r>
              <a:endParaRPr lang="en-US"/>
            </a:p>
          </p:txBody>
        </p:sp>
        <p:sp>
          <p:nvSpPr>
            <p:cNvPr id="8362" name="Line 103"/>
            <p:cNvSpPr>
              <a:spLocks noChangeShapeType="1"/>
            </p:cNvSpPr>
            <p:nvPr/>
          </p:nvSpPr>
          <p:spPr bwMode="auto">
            <a:xfrm flipV="1">
              <a:off x="4677" y="3915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63" name="Line 104"/>
            <p:cNvSpPr>
              <a:spLocks noChangeShapeType="1"/>
            </p:cNvSpPr>
            <p:nvPr/>
          </p:nvSpPr>
          <p:spPr bwMode="auto">
            <a:xfrm>
              <a:off x="4677" y="3302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64" name="Rectangle 105"/>
            <p:cNvSpPr>
              <a:spLocks noChangeArrowheads="1"/>
            </p:cNvSpPr>
            <p:nvPr/>
          </p:nvSpPr>
          <p:spPr bwMode="auto">
            <a:xfrm>
              <a:off x="4623" y="3954"/>
              <a:ext cx="13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180</a:t>
              </a:r>
              <a:endParaRPr lang="en-US"/>
            </a:p>
          </p:txBody>
        </p:sp>
        <p:sp>
          <p:nvSpPr>
            <p:cNvPr id="8365" name="Line 106"/>
            <p:cNvSpPr>
              <a:spLocks noChangeShapeType="1"/>
            </p:cNvSpPr>
            <p:nvPr/>
          </p:nvSpPr>
          <p:spPr bwMode="auto">
            <a:xfrm flipV="1">
              <a:off x="5012" y="3915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66" name="Line 107"/>
            <p:cNvSpPr>
              <a:spLocks noChangeShapeType="1"/>
            </p:cNvSpPr>
            <p:nvPr/>
          </p:nvSpPr>
          <p:spPr bwMode="auto">
            <a:xfrm>
              <a:off x="5012" y="3302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67" name="Rectangle 108"/>
            <p:cNvSpPr>
              <a:spLocks noChangeArrowheads="1"/>
            </p:cNvSpPr>
            <p:nvPr/>
          </p:nvSpPr>
          <p:spPr bwMode="auto">
            <a:xfrm>
              <a:off x="4958" y="3954"/>
              <a:ext cx="13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200</a:t>
              </a:r>
              <a:endParaRPr lang="en-US"/>
            </a:p>
          </p:txBody>
        </p:sp>
        <p:sp>
          <p:nvSpPr>
            <p:cNvPr id="8368" name="Line 109"/>
            <p:cNvSpPr>
              <a:spLocks noChangeShapeType="1"/>
            </p:cNvSpPr>
            <p:nvPr/>
          </p:nvSpPr>
          <p:spPr bwMode="auto">
            <a:xfrm>
              <a:off x="1662" y="3939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69" name="Line 110"/>
            <p:cNvSpPr>
              <a:spLocks noChangeShapeType="1"/>
            </p:cNvSpPr>
            <p:nvPr/>
          </p:nvSpPr>
          <p:spPr bwMode="auto">
            <a:xfrm flipH="1">
              <a:off x="4980" y="3939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70" name="Line 112"/>
            <p:cNvSpPr>
              <a:spLocks noChangeShapeType="1"/>
            </p:cNvSpPr>
            <p:nvPr/>
          </p:nvSpPr>
          <p:spPr bwMode="auto">
            <a:xfrm>
              <a:off x="1662" y="3779"/>
              <a:ext cx="3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71" name="Line 113"/>
            <p:cNvSpPr>
              <a:spLocks noChangeShapeType="1"/>
            </p:cNvSpPr>
            <p:nvPr/>
          </p:nvSpPr>
          <p:spPr bwMode="auto">
            <a:xfrm flipH="1">
              <a:off x="4980" y="3779"/>
              <a:ext cx="3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72" name="Line 115"/>
            <p:cNvSpPr>
              <a:spLocks noChangeShapeType="1"/>
            </p:cNvSpPr>
            <p:nvPr/>
          </p:nvSpPr>
          <p:spPr bwMode="auto">
            <a:xfrm>
              <a:off x="1662" y="3623"/>
              <a:ext cx="3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73" name="Line 116"/>
            <p:cNvSpPr>
              <a:spLocks noChangeShapeType="1"/>
            </p:cNvSpPr>
            <p:nvPr/>
          </p:nvSpPr>
          <p:spPr bwMode="auto">
            <a:xfrm flipH="1">
              <a:off x="4980" y="3623"/>
              <a:ext cx="3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74" name="Line 118"/>
            <p:cNvSpPr>
              <a:spLocks noChangeShapeType="1"/>
            </p:cNvSpPr>
            <p:nvPr/>
          </p:nvSpPr>
          <p:spPr bwMode="auto">
            <a:xfrm>
              <a:off x="1662" y="3462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75" name="Line 119"/>
            <p:cNvSpPr>
              <a:spLocks noChangeShapeType="1"/>
            </p:cNvSpPr>
            <p:nvPr/>
          </p:nvSpPr>
          <p:spPr bwMode="auto">
            <a:xfrm flipH="1">
              <a:off x="4980" y="3462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76" name="Line 121"/>
            <p:cNvSpPr>
              <a:spLocks noChangeShapeType="1"/>
            </p:cNvSpPr>
            <p:nvPr/>
          </p:nvSpPr>
          <p:spPr bwMode="auto">
            <a:xfrm>
              <a:off x="1662" y="3302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77" name="Line 122"/>
            <p:cNvSpPr>
              <a:spLocks noChangeShapeType="1"/>
            </p:cNvSpPr>
            <p:nvPr/>
          </p:nvSpPr>
          <p:spPr bwMode="auto">
            <a:xfrm flipH="1">
              <a:off x="4980" y="3302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78" name="Line 124"/>
            <p:cNvSpPr>
              <a:spLocks noChangeShapeType="1"/>
            </p:cNvSpPr>
            <p:nvPr/>
          </p:nvSpPr>
          <p:spPr bwMode="auto">
            <a:xfrm>
              <a:off x="1662" y="3302"/>
              <a:ext cx="335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79" name="Freeform 125"/>
            <p:cNvSpPr>
              <a:spLocks/>
            </p:cNvSpPr>
            <p:nvPr/>
          </p:nvSpPr>
          <p:spPr bwMode="auto">
            <a:xfrm>
              <a:off x="1662" y="3302"/>
              <a:ext cx="3350" cy="637"/>
            </a:xfrm>
            <a:custGeom>
              <a:avLst/>
              <a:gdLst>
                <a:gd name="T0" fmla="*/ 0 w 619"/>
                <a:gd name="T1" fmla="*/ 637 h 163"/>
                <a:gd name="T2" fmla="*/ 3350 w 619"/>
                <a:gd name="T3" fmla="*/ 637 h 163"/>
                <a:gd name="T4" fmla="*/ 3350 w 619"/>
                <a:gd name="T5" fmla="*/ 0 h 1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19" h="163">
                  <a:moveTo>
                    <a:pt x="0" y="163"/>
                  </a:moveTo>
                  <a:lnTo>
                    <a:pt x="619" y="163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80" name="Line 126"/>
            <p:cNvSpPr>
              <a:spLocks noChangeShapeType="1"/>
            </p:cNvSpPr>
            <p:nvPr/>
          </p:nvSpPr>
          <p:spPr bwMode="auto">
            <a:xfrm flipV="1">
              <a:off x="1662" y="3302"/>
              <a:ext cx="1" cy="6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81" name="Rectangle 129"/>
            <p:cNvSpPr>
              <a:spLocks noChangeArrowheads="1"/>
            </p:cNvSpPr>
            <p:nvPr/>
          </p:nvSpPr>
          <p:spPr bwMode="auto">
            <a:xfrm>
              <a:off x="3258" y="4021"/>
              <a:ext cx="17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Time</a:t>
              </a:r>
              <a:endParaRPr lang="en-US"/>
            </a:p>
          </p:txBody>
        </p:sp>
        <p:sp>
          <p:nvSpPr>
            <p:cNvPr id="8382" name="Line 133"/>
            <p:cNvSpPr>
              <a:spLocks noChangeShapeType="1"/>
            </p:cNvSpPr>
            <p:nvPr/>
          </p:nvSpPr>
          <p:spPr bwMode="auto">
            <a:xfrm>
              <a:off x="1673" y="3562"/>
              <a:ext cx="133" cy="0"/>
            </a:xfrm>
            <a:prstGeom prst="line">
              <a:avLst/>
            </a:prstGeom>
            <a:noFill/>
            <a:ln w="9525">
              <a:solidFill>
                <a:srgbClr val="33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83" name="Line 135"/>
            <p:cNvSpPr>
              <a:spLocks noChangeShapeType="1"/>
            </p:cNvSpPr>
            <p:nvPr/>
          </p:nvSpPr>
          <p:spPr bwMode="auto">
            <a:xfrm>
              <a:off x="1806" y="3562"/>
              <a:ext cx="0" cy="217"/>
            </a:xfrm>
            <a:prstGeom prst="line">
              <a:avLst/>
            </a:prstGeom>
            <a:noFill/>
            <a:ln w="9525">
              <a:solidFill>
                <a:srgbClr val="33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84" name="Line 136"/>
            <p:cNvSpPr>
              <a:spLocks noChangeShapeType="1"/>
            </p:cNvSpPr>
            <p:nvPr/>
          </p:nvSpPr>
          <p:spPr bwMode="auto">
            <a:xfrm>
              <a:off x="1806" y="3779"/>
              <a:ext cx="3181" cy="0"/>
            </a:xfrm>
            <a:prstGeom prst="line">
              <a:avLst/>
            </a:prstGeom>
            <a:noFill/>
            <a:ln w="9525">
              <a:solidFill>
                <a:srgbClr val="33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85" name="Text Box 137"/>
            <p:cNvSpPr txBox="1">
              <a:spLocks noChangeArrowheads="1"/>
            </p:cNvSpPr>
            <p:nvPr/>
          </p:nvSpPr>
          <p:spPr bwMode="auto">
            <a:xfrm>
              <a:off x="1248" y="3475"/>
              <a:ext cx="3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b="1">
                  <a:solidFill>
                    <a:srgbClr val="339933"/>
                  </a:solidFill>
                </a:rPr>
                <a:t>T</a:t>
              </a:r>
              <a:r>
                <a:rPr lang="en-US" b="1" baseline="-25000">
                  <a:solidFill>
                    <a:srgbClr val="339933"/>
                  </a:solidFill>
                </a:rPr>
                <a:t>0</a:t>
              </a:r>
              <a:endParaRPr lang="en-US"/>
            </a:p>
          </p:txBody>
        </p:sp>
        <p:sp>
          <p:nvSpPr>
            <p:cNvPr id="8386" name="Rectangle 203"/>
            <p:cNvSpPr>
              <a:spLocks noChangeArrowheads="1"/>
            </p:cNvSpPr>
            <p:nvPr/>
          </p:nvSpPr>
          <p:spPr bwMode="auto">
            <a:xfrm>
              <a:off x="3264" y="3214"/>
              <a:ext cx="17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Time</a:t>
              </a:r>
              <a:endParaRPr lang="en-US"/>
            </a:p>
          </p:txBody>
        </p:sp>
        <p:sp>
          <p:nvSpPr>
            <p:cNvPr id="8387" name="Text Box 205"/>
            <p:cNvSpPr txBox="1">
              <a:spLocks noChangeArrowheads="1"/>
            </p:cNvSpPr>
            <p:nvPr/>
          </p:nvSpPr>
          <p:spPr bwMode="auto">
            <a:xfrm>
              <a:off x="3281" y="3475"/>
              <a:ext cx="11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339933"/>
                  </a:solidFill>
                </a:rPr>
                <a:t>D</a:t>
              </a:r>
              <a:r>
                <a:rPr lang="en-US" b="1" baseline="-25000">
                  <a:solidFill>
                    <a:srgbClr val="339933"/>
                  </a:solidFill>
                </a:rPr>
                <a:t>m</a:t>
              </a:r>
              <a:r>
                <a:rPr lang="en-US" b="1">
                  <a:solidFill>
                    <a:srgbClr val="339933"/>
                  </a:solidFill>
                </a:rPr>
                <a:t>(t) = T</a:t>
              </a:r>
              <a:r>
                <a:rPr lang="en-US" b="1" baseline="-25000">
                  <a:solidFill>
                    <a:srgbClr val="339933"/>
                  </a:solidFill>
                </a:rPr>
                <a:t>0</a:t>
              </a:r>
              <a:endParaRPr lang="en-US" b="1">
                <a:solidFill>
                  <a:srgbClr val="339933"/>
                </a:solidFill>
              </a:endParaRPr>
            </a:p>
          </p:txBody>
        </p:sp>
      </p:grpSp>
      <p:grpSp>
        <p:nvGrpSpPr>
          <p:cNvPr id="11492" name="Group 228"/>
          <p:cNvGrpSpPr>
            <a:grpSpLocks/>
          </p:cNvGrpSpPr>
          <p:nvPr/>
        </p:nvGrpSpPr>
        <p:grpSpPr bwMode="auto">
          <a:xfrm>
            <a:off x="2644775" y="1143000"/>
            <a:ext cx="5634038" cy="1111250"/>
            <a:chOff x="1666" y="720"/>
            <a:chExt cx="3549" cy="700"/>
          </a:xfrm>
        </p:grpSpPr>
        <p:sp>
          <p:nvSpPr>
            <p:cNvPr id="8326" name="Freeform 131"/>
            <p:cNvSpPr>
              <a:spLocks/>
            </p:cNvSpPr>
            <p:nvPr/>
          </p:nvSpPr>
          <p:spPr bwMode="auto">
            <a:xfrm flipV="1">
              <a:off x="1666" y="720"/>
              <a:ext cx="3350" cy="700"/>
            </a:xfrm>
            <a:custGeom>
              <a:avLst/>
              <a:gdLst>
                <a:gd name="T0" fmla="*/ 48 w 3639"/>
                <a:gd name="T1" fmla="*/ 0 h 774"/>
                <a:gd name="T2" fmla="*/ 102 w 3639"/>
                <a:gd name="T3" fmla="*/ 0 h 774"/>
                <a:gd name="T4" fmla="*/ 156 w 3639"/>
                <a:gd name="T5" fmla="*/ 0 h 774"/>
                <a:gd name="T6" fmla="*/ 211 w 3639"/>
                <a:gd name="T7" fmla="*/ 0 h 774"/>
                <a:gd name="T8" fmla="*/ 265 w 3639"/>
                <a:gd name="T9" fmla="*/ 0 h 774"/>
                <a:gd name="T10" fmla="*/ 319 w 3639"/>
                <a:gd name="T11" fmla="*/ 0 h 774"/>
                <a:gd name="T12" fmla="*/ 373 w 3639"/>
                <a:gd name="T13" fmla="*/ 0 h 774"/>
                <a:gd name="T14" fmla="*/ 427 w 3639"/>
                <a:gd name="T15" fmla="*/ 0 h 774"/>
                <a:gd name="T16" fmla="*/ 481 w 3639"/>
                <a:gd name="T17" fmla="*/ 0 h 774"/>
                <a:gd name="T18" fmla="*/ 536 w 3639"/>
                <a:gd name="T19" fmla="*/ 0 h 774"/>
                <a:gd name="T20" fmla="*/ 589 w 3639"/>
                <a:gd name="T21" fmla="*/ 0 h 774"/>
                <a:gd name="T22" fmla="*/ 643 w 3639"/>
                <a:gd name="T23" fmla="*/ 0 h 774"/>
                <a:gd name="T24" fmla="*/ 692 w 3639"/>
                <a:gd name="T25" fmla="*/ 32 h 774"/>
                <a:gd name="T26" fmla="*/ 736 w 3639"/>
                <a:gd name="T27" fmla="*/ 85 h 774"/>
                <a:gd name="T28" fmla="*/ 779 w 3639"/>
                <a:gd name="T29" fmla="*/ 138 h 774"/>
                <a:gd name="T30" fmla="*/ 833 w 3639"/>
                <a:gd name="T31" fmla="*/ 192 h 774"/>
                <a:gd name="T32" fmla="*/ 882 w 3639"/>
                <a:gd name="T33" fmla="*/ 246 h 774"/>
                <a:gd name="T34" fmla="*/ 936 w 3639"/>
                <a:gd name="T35" fmla="*/ 294 h 774"/>
                <a:gd name="T36" fmla="*/ 991 w 3639"/>
                <a:gd name="T37" fmla="*/ 331 h 774"/>
                <a:gd name="T38" fmla="*/ 1044 w 3639"/>
                <a:gd name="T39" fmla="*/ 374 h 774"/>
                <a:gd name="T40" fmla="*/ 1098 w 3639"/>
                <a:gd name="T41" fmla="*/ 406 h 774"/>
                <a:gd name="T42" fmla="*/ 1153 w 3639"/>
                <a:gd name="T43" fmla="*/ 439 h 774"/>
                <a:gd name="T44" fmla="*/ 1207 w 3639"/>
                <a:gd name="T45" fmla="*/ 465 h 774"/>
                <a:gd name="T46" fmla="*/ 1261 w 3639"/>
                <a:gd name="T47" fmla="*/ 487 h 774"/>
                <a:gd name="T48" fmla="*/ 1315 w 3639"/>
                <a:gd name="T49" fmla="*/ 507 h 774"/>
                <a:gd name="T50" fmla="*/ 1369 w 3639"/>
                <a:gd name="T51" fmla="*/ 529 h 774"/>
                <a:gd name="T52" fmla="*/ 1423 w 3639"/>
                <a:gd name="T53" fmla="*/ 545 h 774"/>
                <a:gd name="T54" fmla="*/ 1478 w 3639"/>
                <a:gd name="T55" fmla="*/ 562 h 774"/>
                <a:gd name="T56" fmla="*/ 1532 w 3639"/>
                <a:gd name="T57" fmla="*/ 577 h 774"/>
                <a:gd name="T58" fmla="*/ 1585 w 3639"/>
                <a:gd name="T59" fmla="*/ 588 h 774"/>
                <a:gd name="T60" fmla="*/ 1640 w 3639"/>
                <a:gd name="T61" fmla="*/ 604 h 774"/>
                <a:gd name="T62" fmla="*/ 1694 w 3639"/>
                <a:gd name="T63" fmla="*/ 615 h 774"/>
                <a:gd name="T64" fmla="*/ 1748 w 3639"/>
                <a:gd name="T65" fmla="*/ 620 h 774"/>
                <a:gd name="T66" fmla="*/ 1803 w 3639"/>
                <a:gd name="T67" fmla="*/ 630 h 774"/>
                <a:gd name="T68" fmla="*/ 1856 w 3639"/>
                <a:gd name="T69" fmla="*/ 636 h 774"/>
                <a:gd name="T70" fmla="*/ 1910 w 3639"/>
                <a:gd name="T71" fmla="*/ 647 h 774"/>
                <a:gd name="T72" fmla="*/ 1965 w 3639"/>
                <a:gd name="T73" fmla="*/ 652 h 774"/>
                <a:gd name="T74" fmla="*/ 2019 w 3639"/>
                <a:gd name="T75" fmla="*/ 657 h 774"/>
                <a:gd name="T76" fmla="*/ 2073 w 3639"/>
                <a:gd name="T77" fmla="*/ 663 h 774"/>
                <a:gd name="T78" fmla="*/ 2127 w 3639"/>
                <a:gd name="T79" fmla="*/ 663 h 774"/>
                <a:gd name="T80" fmla="*/ 2181 w 3639"/>
                <a:gd name="T81" fmla="*/ 668 h 774"/>
                <a:gd name="T82" fmla="*/ 2235 w 3639"/>
                <a:gd name="T83" fmla="*/ 674 h 774"/>
                <a:gd name="T84" fmla="*/ 2289 w 3639"/>
                <a:gd name="T85" fmla="*/ 674 h 774"/>
                <a:gd name="T86" fmla="*/ 2344 w 3639"/>
                <a:gd name="T87" fmla="*/ 679 h 774"/>
                <a:gd name="T88" fmla="*/ 2397 w 3639"/>
                <a:gd name="T89" fmla="*/ 679 h 774"/>
                <a:gd name="T90" fmla="*/ 2452 w 3639"/>
                <a:gd name="T91" fmla="*/ 685 h 774"/>
                <a:gd name="T92" fmla="*/ 2506 w 3639"/>
                <a:gd name="T93" fmla="*/ 685 h 774"/>
                <a:gd name="T94" fmla="*/ 2560 w 3639"/>
                <a:gd name="T95" fmla="*/ 690 h 774"/>
                <a:gd name="T96" fmla="*/ 2614 w 3639"/>
                <a:gd name="T97" fmla="*/ 690 h 774"/>
                <a:gd name="T98" fmla="*/ 2668 w 3639"/>
                <a:gd name="T99" fmla="*/ 690 h 774"/>
                <a:gd name="T100" fmla="*/ 2722 w 3639"/>
                <a:gd name="T101" fmla="*/ 690 h 774"/>
                <a:gd name="T102" fmla="*/ 2776 w 3639"/>
                <a:gd name="T103" fmla="*/ 695 h 774"/>
                <a:gd name="T104" fmla="*/ 2831 w 3639"/>
                <a:gd name="T105" fmla="*/ 695 h 774"/>
                <a:gd name="T106" fmla="*/ 2885 w 3639"/>
                <a:gd name="T107" fmla="*/ 695 h 774"/>
                <a:gd name="T108" fmla="*/ 2938 w 3639"/>
                <a:gd name="T109" fmla="*/ 695 h 774"/>
                <a:gd name="T110" fmla="*/ 2993 w 3639"/>
                <a:gd name="T111" fmla="*/ 695 h 774"/>
                <a:gd name="T112" fmla="*/ 3047 w 3639"/>
                <a:gd name="T113" fmla="*/ 695 h 774"/>
                <a:gd name="T114" fmla="*/ 3101 w 3639"/>
                <a:gd name="T115" fmla="*/ 700 h 774"/>
                <a:gd name="T116" fmla="*/ 3156 w 3639"/>
                <a:gd name="T117" fmla="*/ 700 h 774"/>
                <a:gd name="T118" fmla="*/ 3209 w 3639"/>
                <a:gd name="T119" fmla="*/ 700 h 774"/>
                <a:gd name="T120" fmla="*/ 3263 w 3639"/>
                <a:gd name="T121" fmla="*/ 700 h 774"/>
                <a:gd name="T122" fmla="*/ 3318 w 3639"/>
                <a:gd name="T123" fmla="*/ 700 h 77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639" h="774">
                  <a:moveTo>
                    <a:pt x="0" y="0"/>
                  </a:moveTo>
                  <a:lnTo>
                    <a:pt x="5" y="0"/>
                  </a:lnTo>
                  <a:lnTo>
                    <a:pt x="11" y="0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41" y="0"/>
                  </a:lnTo>
                  <a:lnTo>
                    <a:pt x="47" y="0"/>
                  </a:lnTo>
                  <a:lnTo>
                    <a:pt x="52" y="0"/>
                  </a:lnTo>
                  <a:lnTo>
                    <a:pt x="58" y="0"/>
                  </a:lnTo>
                  <a:lnTo>
                    <a:pt x="64" y="0"/>
                  </a:lnTo>
                  <a:lnTo>
                    <a:pt x="70" y="0"/>
                  </a:lnTo>
                  <a:lnTo>
                    <a:pt x="76" y="0"/>
                  </a:lnTo>
                  <a:lnTo>
                    <a:pt x="82" y="0"/>
                  </a:lnTo>
                  <a:lnTo>
                    <a:pt x="88" y="0"/>
                  </a:lnTo>
                  <a:lnTo>
                    <a:pt x="94" y="0"/>
                  </a:lnTo>
                  <a:lnTo>
                    <a:pt x="99" y="0"/>
                  </a:lnTo>
                  <a:lnTo>
                    <a:pt x="105" y="0"/>
                  </a:lnTo>
                  <a:lnTo>
                    <a:pt x="111" y="0"/>
                  </a:lnTo>
                  <a:lnTo>
                    <a:pt x="117" y="0"/>
                  </a:lnTo>
                  <a:lnTo>
                    <a:pt x="123" y="0"/>
                  </a:lnTo>
                  <a:lnTo>
                    <a:pt x="129" y="0"/>
                  </a:lnTo>
                  <a:lnTo>
                    <a:pt x="135" y="0"/>
                  </a:lnTo>
                  <a:lnTo>
                    <a:pt x="141" y="0"/>
                  </a:lnTo>
                  <a:lnTo>
                    <a:pt x="147" y="0"/>
                  </a:lnTo>
                  <a:lnTo>
                    <a:pt x="152" y="0"/>
                  </a:lnTo>
                  <a:lnTo>
                    <a:pt x="158" y="0"/>
                  </a:lnTo>
                  <a:lnTo>
                    <a:pt x="164" y="0"/>
                  </a:lnTo>
                  <a:lnTo>
                    <a:pt x="170" y="0"/>
                  </a:lnTo>
                  <a:lnTo>
                    <a:pt x="176" y="0"/>
                  </a:lnTo>
                  <a:lnTo>
                    <a:pt x="182" y="0"/>
                  </a:lnTo>
                  <a:lnTo>
                    <a:pt x="188" y="0"/>
                  </a:lnTo>
                  <a:lnTo>
                    <a:pt x="194" y="0"/>
                  </a:lnTo>
                  <a:lnTo>
                    <a:pt x="199" y="0"/>
                  </a:lnTo>
                  <a:lnTo>
                    <a:pt x="205" y="0"/>
                  </a:lnTo>
                  <a:lnTo>
                    <a:pt x="211" y="0"/>
                  </a:lnTo>
                  <a:lnTo>
                    <a:pt x="217" y="0"/>
                  </a:lnTo>
                  <a:lnTo>
                    <a:pt x="223" y="0"/>
                  </a:lnTo>
                  <a:lnTo>
                    <a:pt x="229" y="0"/>
                  </a:lnTo>
                  <a:lnTo>
                    <a:pt x="235" y="0"/>
                  </a:lnTo>
                  <a:lnTo>
                    <a:pt x="241" y="0"/>
                  </a:lnTo>
                  <a:lnTo>
                    <a:pt x="246" y="0"/>
                  </a:lnTo>
                  <a:lnTo>
                    <a:pt x="252" y="0"/>
                  </a:lnTo>
                  <a:lnTo>
                    <a:pt x="258" y="0"/>
                  </a:lnTo>
                  <a:lnTo>
                    <a:pt x="264" y="0"/>
                  </a:lnTo>
                  <a:lnTo>
                    <a:pt x="270" y="0"/>
                  </a:lnTo>
                  <a:lnTo>
                    <a:pt x="276" y="0"/>
                  </a:lnTo>
                  <a:lnTo>
                    <a:pt x="282" y="0"/>
                  </a:lnTo>
                  <a:lnTo>
                    <a:pt x="288" y="0"/>
                  </a:lnTo>
                  <a:lnTo>
                    <a:pt x="294" y="0"/>
                  </a:lnTo>
                  <a:lnTo>
                    <a:pt x="299" y="0"/>
                  </a:lnTo>
                  <a:lnTo>
                    <a:pt x="305" y="0"/>
                  </a:lnTo>
                  <a:lnTo>
                    <a:pt x="311" y="0"/>
                  </a:lnTo>
                  <a:lnTo>
                    <a:pt x="317" y="0"/>
                  </a:lnTo>
                  <a:lnTo>
                    <a:pt x="323" y="0"/>
                  </a:lnTo>
                  <a:lnTo>
                    <a:pt x="329" y="0"/>
                  </a:lnTo>
                  <a:lnTo>
                    <a:pt x="335" y="0"/>
                  </a:lnTo>
                  <a:lnTo>
                    <a:pt x="341" y="0"/>
                  </a:lnTo>
                  <a:lnTo>
                    <a:pt x="346" y="0"/>
                  </a:lnTo>
                  <a:lnTo>
                    <a:pt x="352" y="0"/>
                  </a:lnTo>
                  <a:lnTo>
                    <a:pt x="358" y="0"/>
                  </a:lnTo>
                  <a:lnTo>
                    <a:pt x="364" y="0"/>
                  </a:lnTo>
                  <a:lnTo>
                    <a:pt x="370" y="0"/>
                  </a:lnTo>
                  <a:lnTo>
                    <a:pt x="376" y="0"/>
                  </a:lnTo>
                  <a:lnTo>
                    <a:pt x="382" y="0"/>
                  </a:lnTo>
                  <a:lnTo>
                    <a:pt x="388" y="0"/>
                  </a:lnTo>
                  <a:lnTo>
                    <a:pt x="393" y="0"/>
                  </a:lnTo>
                  <a:lnTo>
                    <a:pt x="399" y="0"/>
                  </a:lnTo>
                  <a:lnTo>
                    <a:pt x="405" y="0"/>
                  </a:lnTo>
                  <a:lnTo>
                    <a:pt x="411" y="0"/>
                  </a:lnTo>
                  <a:lnTo>
                    <a:pt x="417" y="0"/>
                  </a:lnTo>
                  <a:lnTo>
                    <a:pt x="423" y="0"/>
                  </a:lnTo>
                  <a:lnTo>
                    <a:pt x="429" y="0"/>
                  </a:lnTo>
                  <a:lnTo>
                    <a:pt x="435" y="0"/>
                  </a:lnTo>
                  <a:lnTo>
                    <a:pt x="441" y="0"/>
                  </a:lnTo>
                  <a:lnTo>
                    <a:pt x="446" y="0"/>
                  </a:lnTo>
                  <a:lnTo>
                    <a:pt x="452" y="0"/>
                  </a:lnTo>
                  <a:lnTo>
                    <a:pt x="458" y="0"/>
                  </a:lnTo>
                  <a:lnTo>
                    <a:pt x="464" y="0"/>
                  </a:lnTo>
                  <a:lnTo>
                    <a:pt x="470" y="0"/>
                  </a:lnTo>
                  <a:lnTo>
                    <a:pt x="476" y="0"/>
                  </a:lnTo>
                  <a:lnTo>
                    <a:pt x="482" y="0"/>
                  </a:lnTo>
                  <a:lnTo>
                    <a:pt x="488" y="0"/>
                  </a:lnTo>
                  <a:lnTo>
                    <a:pt x="493" y="0"/>
                  </a:lnTo>
                  <a:lnTo>
                    <a:pt x="499" y="0"/>
                  </a:lnTo>
                  <a:lnTo>
                    <a:pt x="505" y="0"/>
                  </a:lnTo>
                  <a:lnTo>
                    <a:pt x="511" y="0"/>
                  </a:lnTo>
                  <a:lnTo>
                    <a:pt x="517" y="0"/>
                  </a:lnTo>
                  <a:lnTo>
                    <a:pt x="523" y="0"/>
                  </a:lnTo>
                  <a:lnTo>
                    <a:pt x="529" y="0"/>
                  </a:lnTo>
                  <a:lnTo>
                    <a:pt x="535" y="0"/>
                  </a:lnTo>
                  <a:lnTo>
                    <a:pt x="540" y="0"/>
                  </a:lnTo>
                  <a:lnTo>
                    <a:pt x="546" y="0"/>
                  </a:lnTo>
                  <a:lnTo>
                    <a:pt x="552" y="0"/>
                  </a:lnTo>
                  <a:lnTo>
                    <a:pt x="558" y="0"/>
                  </a:lnTo>
                  <a:lnTo>
                    <a:pt x="564" y="0"/>
                  </a:lnTo>
                  <a:lnTo>
                    <a:pt x="570" y="0"/>
                  </a:lnTo>
                  <a:lnTo>
                    <a:pt x="576" y="0"/>
                  </a:lnTo>
                  <a:lnTo>
                    <a:pt x="582" y="0"/>
                  </a:lnTo>
                  <a:lnTo>
                    <a:pt x="588" y="0"/>
                  </a:lnTo>
                  <a:lnTo>
                    <a:pt x="593" y="0"/>
                  </a:lnTo>
                  <a:lnTo>
                    <a:pt x="599" y="0"/>
                  </a:lnTo>
                  <a:lnTo>
                    <a:pt x="605" y="0"/>
                  </a:lnTo>
                  <a:lnTo>
                    <a:pt x="611" y="0"/>
                  </a:lnTo>
                  <a:lnTo>
                    <a:pt x="617" y="0"/>
                  </a:lnTo>
                  <a:lnTo>
                    <a:pt x="623" y="0"/>
                  </a:lnTo>
                  <a:lnTo>
                    <a:pt x="629" y="0"/>
                  </a:lnTo>
                  <a:lnTo>
                    <a:pt x="635" y="0"/>
                  </a:lnTo>
                  <a:lnTo>
                    <a:pt x="640" y="0"/>
                  </a:lnTo>
                  <a:lnTo>
                    <a:pt x="646" y="0"/>
                  </a:lnTo>
                  <a:lnTo>
                    <a:pt x="652" y="0"/>
                  </a:lnTo>
                  <a:lnTo>
                    <a:pt x="658" y="0"/>
                  </a:lnTo>
                  <a:lnTo>
                    <a:pt x="664" y="0"/>
                  </a:lnTo>
                  <a:lnTo>
                    <a:pt x="670" y="0"/>
                  </a:lnTo>
                  <a:lnTo>
                    <a:pt x="676" y="0"/>
                  </a:lnTo>
                  <a:lnTo>
                    <a:pt x="682" y="0"/>
                  </a:lnTo>
                  <a:lnTo>
                    <a:pt x="687" y="0"/>
                  </a:lnTo>
                  <a:lnTo>
                    <a:pt x="693" y="0"/>
                  </a:lnTo>
                  <a:lnTo>
                    <a:pt x="699" y="0"/>
                  </a:lnTo>
                  <a:lnTo>
                    <a:pt x="705" y="0"/>
                  </a:lnTo>
                  <a:lnTo>
                    <a:pt x="711" y="0"/>
                  </a:lnTo>
                  <a:lnTo>
                    <a:pt x="717" y="0"/>
                  </a:lnTo>
                  <a:lnTo>
                    <a:pt x="723" y="0"/>
                  </a:lnTo>
                  <a:lnTo>
                    <a:pt x="729" y="5"/>
                  </a:lnTo>
                  <a:lnTo>
                    <a:pt x="735" y="11"/>
                  </a:lnTo>
                  <a:lnTo>
                    <a:pt x="740" y="17"/>
                  </a:lnTo>
                  <a:lnTo>
                    <a:pt x="746" y="23"/>
                  </a:lnTo>
                  <a:lnTo>
                    <a:pt x="746" y="29"/>
                  </a:lnTo>
                  <a:lnTo>
                    <a:pt x="752" y="35"/>
                  </a:lnTo>
                  <a:lnTo>
                    <a:pt x="758" y="41"/>
                  </a:lnTo>
                  <a:lnTo>
                    <a:pt x="764" y="47"/>
                  </a:lnTo>
                  <a:lnTo>
                    <a:pt x="764" y="53"/>
                  </a:lnTo>
                  <a:lnTo>
                    <a:pt x="770" y="59"/>
                  </a:lnTo>
                  <a:lnTo>
                    <a:pt x="776" y="65"/>
                  </a:lnTo>
                  <a:lnTo>
                    <a:pt x="782" y="71"/>
                  </a:lnTo>
                  <a:lnTo>
                    <a:pt x="782" y="76"/>
                  </a:lnTo>
                  <a:lnTo>
                    <a:pt x="787" y="82"/>
                  </a:lnTo>
                  <a:lnTo>
                    <a:pt x="793" y="88"/>
                  </a:lnTo>
                  <a:lnTo>
                    <a:pt x="799" y="94"/>
                  </a:lnTo>
                  <a:lnTo>
                    <a:pt x="799" y="100"/>
                  </a:lnTo>
                  <a:lnTo>
                    <a:pt x="805" y="106"/>
                  </a:lnTo>
                  <a:lnTo>
                    <a:pt x="811" y="112"/>
                  </a:lnTo>
                  <a:lnTo>
                    <a:pt x="817" y="118"/>
                  </a:lnTo>
                  <a:lnTo>
                    <a:pt x="823" y="124"/>
                  </a:lnTo>
                  <a:lnTo>
                    <a:pt x="829" y="130"/>
                  </a:lnTo>
                  <a:lnTo>
                    <a:pt x="834" y="136"/>
                  </a:lnTo>
                  <a:lnTo>
                    <a:pt x="834" y="141"/>
                  </a:lnTo>
                  <a:lnTo>
                    <a:pt x="840" y="147"/>
                  </a:lnTo>
                  <a:lnTo>
                    <a:pt x="846" y="153"/>
                  </a:lnTo>
                  <a:lnTo>
                    <a:pt x="852" y="159"/>
                  </a:lnTo>
                  <a:lnTo>
                    <a:pt x="858" y="165"/>
                  </a:lnTo>
                  <a:lnTo>
                    <a:pt x="864" y="171"/>
                  </a:lnTo>
                  <a:lnTo>
                    <a:pt x="870" y="177"/>
                  </a:lnTo>
                  <a:lnTo>
                    <a:pt x="876" y="183"/>
                  </a:lnTo>
                  <a:lnTo>
                    <a:pt x="882" y="189"/>
                  </a:lnTo>
                  <a:lnTo>
                    <a:pt x="887" y="195"/>
                  </a:lnTo>
                  <a:lnTo>
                    <a:pt x="893" y="201"/>
                  </a:lnTo>
                  <a:lnTo>
                    <a:pt x="899" y="207"/>
                  </a:lnTo>
                  <a:lnTo>
                    <a:pt x="905" y="212"/>
                  </a:lnTo>
                  <a:lnTo>
                    <a:pt x="905" y="218"/>
                  </a:lnTo>
                  <a:lnTo>
                    <a:pt x="911" y="224"/>
                  </a:lnTo>
                  <a:lnTo>
                    <a:pt x="917" y="230"/>
                  </a:lnTo>
                  <a:lnTo>
                    <a:pt x="923" y="236"/>
                  </a:lnTo>
                  <a:lnTo>
                    <a:pt x="929" y="242"/>
                  </a:lnTo>
                  <a:lnTo>
                    <a:pt x="934" y="248"/>
                  </a:lnTo>
                  <a:lnTo>
                    <a:pt x="940" y="254"/>
                  </a:lnTo>
                  <a:lnTo>
                    <a:pt x="946" y="260"/>
                  </a:lnTo>
                  <a:lnTo>
                    <a:pt x="952" y="266"/>
                  </a:lnTo>
                  <a:lnTo>
                    <a:pt x="958" y="272"/>
                  </a:lnTo>
                  <a:lnTo>
                    <a:pt x="964" y="278"/>
                  </a:lnTo>
                  <a:lnTo>
                    <a:pt x="970" y="283"/>
                  </a:lnTo>
                  <a:lnTo>
                    <a:pt x="976" y="283"/>
                  </a:lnTo>
                  <a:lnTo>
                    <a:pt x="981" y="289"/>
                  </a:lnTo>
                  <a:lnTo>
                    <a:pt x="987" y="295"/>
                  </a:lnTo>
                  <a:lnTo>
                    <a:pt x="993" y="301"/>
                  </a:lnTo>
                  <a:lnTo>
                    <a:pt x="999" y="307"/>
                  </a:lnTo>
                  <a:lnTo>
                    <a:pt x="1005" y="313"/>
                  </a:lnTo>
                  <a:lnTo>
                    <a:pt x="1011" y="319"/>
                  </a:lnTo>
                  <a:lnTo>
                    <a:pt x="1017" y="325"/>
                  </a:lnTo>
                  <a:lnTo>
                    <a:pt x="1023" y="325"/>
                  </a:lnTo>
                  <a:lnTo>
                    <a:pt x="1029" y="331"/>
                  </a:lnTo>
                  <a:lnTo>
                    <a:pt x="1034" y="337"/>
                  </a:lnTo>
                  <a:lnTo>
                    <a:pt x="1040" y="343"/>
                  </a:lnTo>
                  <a:lnTo>
                    <a:pt x="1046" y="348"/>
                  </a:lnTo>
                  <a:lnTo>
                    <a:pt x="1052" y="348"/>
                  </a:lnTo>
                  <a:lnTo>
                    <a:pt x="1058" y="354"/>
                  </a:lnTo>
                  <a:lnTo>
                    <a:pt x="1064" y="360"/>
                  </a:lnTo>
                  <a:lnTo>
                    <a:pt x="1070" y="366"/>
                  </a:lnTo>
                  <a:lnTo>
                    <a:pt x="1076" y="366"/>
                  </a:lnTo>
                  <a:lnTo>
                    <a:pt x="1081" y="372"/>
                  </a:lnTo>
                  <a:lnTo>
                    <a:pt x="1087" y="378"/>
                  </a:lnTo>
                  <a:lnTo>
                    <a:pt x="1093" y="384"/>
                  </a:lnTo>
                  <a:lnTo>
                    <a:pt x="1099" y="384"/>
                  </a:lnTo>
                  <a:lnTo>
                    <a:pt x="1105" y="390"/>
                  </a:lnTo>
                  <a:lnTo>
                    <a:pt x="1111" y="396"/>
                  </a:lnTo>
                  <a:lnTo>
                    <a:pt x="1117" y="402"/>
                  </a:lnTo>
                  <a:lnTo>
                    <a:pt x="1123" y="402"/>
                  </a:lnTo>
                  <a:lnTo>
                    <a:pt x="1128" y="408"/>
                  </a:lnTo>
                  <a:lnTo>
                    <a:pt x="1134" y="414"/>
                  </a:lnTo>
                  <a:lnTo>
                    <a:pt x="1140" y="414"/>
                  </a:lnTo>
                  <a:lnTo>
                    <a:pt x="1146" y="419"/>
                  </a:lnTo>
                  <a:lnTo>
                    <a:pt x="1152" y="419"/>
                  </a:lnTo>
                  <a:lnTo>
                    <a:pt x="1158" y="425"/>
                  </a:lnTo>
                  <a:lnTo>
                    <a:pt x="1164" y="431"/>
                  </a:lnTo>
                  <a:lnTo>
                    <a:pt x="1170" y="431"/>
                  </a:lnTo>
                  <a:lnTo>
                    <a:pt x="1176" y="437"/>
                  </a:lnTo>
                  <a:lnTo>
                    <a:pt x="1181" y="443"/>
                  </a:lnTo>
                  <a:lnTo>
                    <a:pt x="1187" y="443"/>
                  </a:lnTo>
                  <a:lnTo>
                    <a:pt x="1193" y="449"/>
                  </a:lnTo>
                  <a:lnTo>
                    <a:pt x="1199" y="449"/>
                  </a:lnTo>
                  <a:lnTo>
                    <a:pt x="1205" y="455"/>
                  </a:lnTo>
                  <a:lnTo>
                    <a:pt x="1211" y="461"/>
                  </a:lnTo>
                  <a:lnTo>
                    <a:pt x="1217" y="461"/>
                  </a:lnTo>
                  <a:lnTo>
                    <a:pt x="1223" y="467"/>
                  </a:lnTo>
                  <a:lnTo>
                    <a:pt x="1228" y="467"/>
                  </a:lnTo>
                  <a:lnTo>
                    <a:pt x="1234" y="473"/>
                  </a:lnTo>
                  <a:lnTo>
                    <a:pt x="1240" y="479"/>
                  </a:lnTo>
                  <a:lnTo>
                    <a:pt x="1246" y="479"/>
                  </a:lnTo>
                  <a:lnTo>
                    <a:pt x="1252" y="485"/>
                  </a:lnTo>
                  <a:lnTo>
                    <a:pt x="1258" y="485"/>
                  </a:lnTo>
                  <a:lnTo>
                    <a:pt x="1264" y="490"/>
                  </a:lnTo>
                  <a:lnTo>
                    <a:pt x="1270" y="490"/>
                  </a:lnTo>
                  <a:lnTo>
                    <a:pt x="1275" y="496"/>
                  </a:lnTo>
                  <a:lnTo>
                    <a:pt x="1281" y="496"/>
                  </a:lnTo>
                  <a:lnTo>
                    <a:pt x="1287" y="502"/>
                  </a:lnTo>
                  <a:lnTo>
                    <a:pt x="1293" y="502"/>
                  </a:lnTo>
                  <a:lnTo>
                    <a:pt x="1299" y="508"/>
                  </a:lnTo>
                  <a:lnTo>
                    <a:pt x="1305" y="508"/>
                  </a:lnTo>
                  <a:lnTo>
                    <a:pt x="1311" y="514"/>
                  </a:lnTo>
                  <a:lnTo>
                    <a:pt x="1317" y="514"/>
                  </a:lnTo>
                  <a:lnTo>
                    <a:pt x="1323" y="520"/>
                  </a:lnTo>
                  <a:lnTo>
                    <a:pt x="1328" y="520"/>
                  </a:lnTo>
                  <a:lnTo>
                    <a:pt x="1334" y="526"/>
                  </a:lnTo>
                  <a:lnTo>
                    <a:pt x="1340" y="526"/>
                  </a:lnTo>
                  <a:lnTo>
                    <a:pt x="1346" y="526"/>
                  </a:lnTo>
                  <a:lnTo>
                    <a:pt x="1352" y="532"/>
                  </a:lnTo>
                  <a:lnTo>
                    <a:pt x="1358" y="532"/>
                  </a:lnTo>
                  <a:lnTo>
                    <a:pt x="1364" y="538"/>
                  </a:lnTo>
                  <a:lnTo>
                    <a:pt x="1370" y="538"/>
                  </a:lnTo>
                  <a:lnTo>
                    <a:pt x="1375" y="544"/>
                  </a:lnTo>
                  <a:lnTo>
                    <a:pt x="1381" y="544"/>
                  </a:lnTo>
                  <a:lnTo>
                    <a:pt x="1387" y="550"/>
                  </a:lnTo>
                  <a:lnTo>
                    <a:pt x="1393" y="550"/>
                  </a:lnTo>
                  <a:lnTo>
                    <a:pt x="1399" y="550"/>
                  </a:lnTo>
                  <a:lnTo>
                    <a:pt x="1405" y="556"/>
                  </a:lnTo>
                  <a:lnTo>
                    <a:pt x="1411" y="556"/>
                  </a:lnTo>
                  <a:lnTo>
                    <a:pt x="1417" y="561"/>
                  </a:lnTo>
                  <a:lnTo>
                    <a:pt x="1422" y="561"/>
                  </a:lnTo>
                  <a:lnTo>
                    <a:pt x="1428" y="561"/>
                  </a:lnTo>
                  <a:lnTo>
                    <a:pt x="1434" y="567"/>
                  </a:lnTo>
                  <a:lnTo>
                    <a:pt x="1440" y="567"/>
                  </a:lnTo>
                  <a:lnTo>
                    <a:pt x="1446" y="573"/>
                  </a:lnTo>
                  <a:lnTo>
                    <a:pt x="1452" y="573"/>
                  </a:lnTo>
                  <a:lnTo>
                    <a:pt x="1458" y="573"/>
                  </a:lnTo>
                  <a:lnTo>
                    <a:pt x="1464" y="579"/>
                  </a:lnTo>
                  <a:lnTo>
                    <a:pt x="1470" y="579"/>
                  </a:lnTo>
                  <a:lnTo>
                    <a:pt x="1475" y="579"/>
                  </a:lnTo>
                  <a:lnTo>
                    <a:pt x="1481" y="585"/>
                  </a:lnTo>
                  <a:lnTo>
                    <a:pt x="1487" y="585"/>
                  </a:lnTo>
                  <a:lnTo>
                    <a:pt x="1493" y="585"/>
                  </a:lnTo>
                  <a:lnTo>
                    <a:pt x="1499" y="591"/>
                  </a:lnTo>
                  <a:lnTo>
                    <a:pt x="1505" y="591"/>
                  </a:lnTo>
                  <a:lnTo>
                    <a:pt x="1511" y="591"/>
                  </a:lnTo>
                  <a:lnTo>
                    <a:pt x="1517" y="597"/>
                  </a:lnTo>
                  <a:lnTo>
                    <a:pt x="1522" y="597"/>
                  </a:lnTo>
                  <a:lnTo>
                    <a:pt x="1528" y="597"/>
                  </a:lnTo>
                  <a:lnTo>
                    <a:pt x="1534" y="603"/>
                  </a:lnTo>
                  <a:lnTo>
                    <a:pt x="1540" y="603"/>
                  </a:lnTo>
                  <a:lnTo>
                    <a:pt x="1546" y="603"/>
                  </a:lnTo>
                  <a:lnTo>
                    <a:pt x="1552" y="609"/>
                  </a:lnTo>
                  <a:lnTo>
                    <a:pt x="1558" y="609"/>
                  </a:lnTo>
                  <a:lnTo>
                    <a:pt x="1564" y="609"/>
                  </a:lnTo>
                  <a:lnTo>
                    <a:pt x="1569" y="615"/>
                  </a:lnTo>
                  <a:lnTo>
                    <a:pt x="1575" y="615"/>
                  </a:lnTo>
                  <a:lnTo>
                    <a:pt x="1581" y="615"/>
                  </a:lnTo>
                  <a:lnTo>
                    <a:pt x="1587" y="615"/>
                  </a:lnTo>
                  <a:lnTo>
                    <a:pt x="1593" y="621"/>
                  </a:lnTo>
                  <a:lnTo>
                    <a:pt x="1599" y="621"/>
                  </a:lnTo>
                  <a:lnTo>
                    <a:pt x="1605" y="621"/>
                  </a:lnTo>
                  <a:lnTo>
                    <a:pt x="1611" y="626"/>
                  </a:lnTo>
                  <a:lnTo>
                    <a:pt x="1617" y="626"/>
                  </a:lnTo>
                  <a:lnTo>
                    <a:pt x="1622" y="626"/>
                  </a:lnTo>
                  <a:lnTo>
                    <a:pt x="1628" y="626"/>
                  </a:lnTo>
                  <a:lnTo>
                    <a:pt x="1634" y="632"/>
                  </a:lnTo>
                  <a:lnTo>
                    <a:pt x="1640" y="632"/>
                  </a:lnTo>
                  <a:lnTo>
                    <a:pt x="1646" y="632"/>
                  </a:lnTo>
                  <a:lnTo>
                    <a:pt x="1652" y="638"/>
                  </a:lnTo>
                  <a:lnTo>
                    <a:pt x="1658" y="638"/>
                  </a:lnTo>
                  <a:lnTo>
                    <a:pt x="1664" y="638"/>
                  </a:lnTo>
                  <a:lnTo>
                    <a:pt x="1669" y="638"/>
                  </a:lnTo>
                  <a:lnTo>
                    <a:pt x="1675" y="644"/>
                  </a:lnTo>
                  <a:lnTo>
                    <a:pt x="1681" y="644"/>
                  </a:lnTo>
                  <a:lnTo>
                    <a:pt x="1687" y="644"/>
                  </a:lnTo>
                  <a:lnTo>
                    <a:pt x="1693" y="644"/>
                  </a:lnTo>
                  <a:lnTo>
                    <a:pt x="1699" y="650"/>
                  </a:lnTo>
                  <a:lnTo>
                    <a:pt x="1705" y="650"/>
                  </a:lnTo>
                  <a:lnTo>
                    <a:pt x="1711" y="650"/>
                  </a:lnTo>
                  <a:lnTo>
                    <a:pt x="1716" y="650"/>
                  </a:lnTo>
                  <a:lnTo>
                    <a:pt x="1722" y="650"/>
                  </a:lnTo>
                  <a:lnTo>
                    <a:pt x="1728" y="656"/>
                  </a:lnTo>
                  <a:lnTo>
                    <a:pt x="1734" y="656"/>
                  </a:lnTo>
                  <a:lnTo>
                    <a:pt x="1740" y="656"/>
                  </a:lnTo>
                  <a:lnTo>
                    <a:pt x="1746" y="656"/>
                  </a:lnTo>
                  <a:lnTo>
                    <a:pt x="1752" y="662"/>
                  </a:lnTo>
                  <a:lnTo>
                    <a:pt x="1758" y="662"/>
                  </a:lnTo>
                  <a:lnTo>
                    <a:pt x="1764" y="662"/>
                  </a:lnTo>
                  <a:lnTo>
                    <a:pt x="1769" y="662"/>
                  </a:lnTo>
                  <a:lnTo>
                    <a:pt x="1775" y="662"/>
                  </a:lnTo>
                  <a:lnTo>
                    <a:pt x="1781" y="668"/>
                  </a:lnTo>
                  <a:lnTo>
                    <a:pt x="1787" y="668"/>
                  </a:lnTo>
                  <a:lnTo>
                    <a:pt x="1793" y="668"/>
                  </a:lnTo>
                  <a:lnTo>
                    <a:pt x="1799" y="668"/>
                  </a:lnTo>
                  <a:lnTo>
                    <a:pt x="1805" y="668"/>
                  </a:lnTo>
                  <a:lnTo>
                    <a:pt x="1811" y="674"/>
                  </a:lnTo>
                  <a:lnTo>
                    <a:pt x="1816" y="674"/>
                  </a:lnTo>
                  <a:lnTo>
                    <a:pt x="1822" y="674"/>
                  </a:lnTo>
                  <a:lnTo>
                    <a:pt x="1828" y="674"/>
                  </a:lnTo>
                  <a:lnTo>
                    <a:pt x="1834" y="674"/>
                  </a:lnTo>
                  <a:lnTo>
                    <a:pt x="1840" y="680"/>
                  </a:lnTo>
                  <a:lnTo>
                    <a:pt x="1846" y="680"/>
                  </a:lnTo>
                  <a:lnTo>
                    <a:pt x="1852" y="680"/>
                  </a:lnTo>
                  <a:lnTo>
                    <a:pt x="1858" y="680"/>
                  </a:lnTo>
                  <a:lnTo>
                    <a:pt x="1863" y="680"/>
                  </a:lnTo>
                  <a:lnTo>
                    <a:pt x="1869" y="680"/>
                  </a:lnTo>
                  <a:lnTo>
                    <a:pt x="1875" y="686"/>
                  </a:lnTo>
                  <a:lnTo>
                    <a:pt x="1881" y="686"/>
                  </a:lnTo>
                  <a:lnTo>
                    <a:pt x="1887" y="686"/>
                  </a:lnTo>
                  <a:lnTo>
                    <a:pt x="1893" y="686"/>
                  </a:lnTo>
                  <a:lnTo>
                    <a:pt x="1899" y="686"/>
                  </a:lnTo>
                  <a:lnTo>
                    <a:pt x="1905" y="686"/>
                  </a:lnTo>
                  <a:lnTo>
                    <a:pt x="1911" y="692"/>
                  </a:lnTo>
                  <a:lnTo>
                    <a:pt x="1916" y="692"/>
                  </a:lnTo>
                  <a:lnTo>
                    <a:pt x="1922" y="692"/>
                  </a:lnTo>
                  <a:lnTo>
                    <a:pt x="1928" y="692"/>
                  </a:lnTo>
                  <a:lnTo>
                    <a:pt x="1934" y="692"/>
                  </a:lnTo>
                  <a:lnTo>
                    <a:pt x="1940" y="692"/>
                  </a:lnTo>
                  <a:lnTo>
                    <a:pt x="1946" y="697"/>
                  </a:lnTo>
                  <a:lnTo>
                    <a:pt x="1952" y="697"/>
                  </a:lnTo>
                  <a:lnTo>
                    <a:pt x="1958" y="697"/>
                  </a:lnTo>
                  <a:lnTo>
                    <a:pt x="1963" y="697"/>
                  </a:lnTo>
                  <a:lnTo>
                    <a:pt x="1969" y="697"/>
                  </a:lnTo>
                  <a:lnTo>
                    <a:pt x="1975" y="697"/>
                  </a:lnTo>
                  <a:lnTo>
                    <a:pt x="1981" y="697"/>
                  </a:lnTo>
                  <a:lnTo>
                    <a:pt x="1987" y="703"/>
                  </a:lnTo>
                  <a:lnTo>
                    <a:pt x="1993" y="703"/>
                  </a:lnTo>
                  <a:lnTo>
                    <a:pt x="1999" y="703"/>
                  </a:lnTo>
                  <a:lnTo>
                    <a:pt x="2005" y="703"/>
                  </a:lnTo>
                  <a:lnTo>
                    <a:pt x="2010" y="703"/>
                  </a:lnTo>
                  <a:lnTo>
                    <a:pt x="2016" y="703"/>
                  </a:lnTo>
                  <a:lnTo>
                    <a:pt x="2022" y="703"/>
                  </a:lnTo>
                  <a:lnTo>
                    <a:pt x="2028" y="709"/>
                  </a:lnTo>
                  <a:lnTo>
                    <a:pt x="2034" y="709"/>
                  </a:lnTo>
                  <a:lnTo>
                    <a:pt x="2040" y="709"/>
                  </a:lnTo>
                  <a:lnTo>
                    <a:pt x="2046" y="709"/>
                  </a:lnTo>
                  <a:lnTo>
                    <a:pt x="2052" y="709"/>
                  </a:lnTo>
                  <a:lnTo>
                    <a:pt x="2058" y="709"/>
                  </a:lnTo>
                  <a:lnTo>
                    <a:pt x="2063" y="709"/>
                  </a:lnTo>
                  <a:lnTo>
                    <a:pt x="2069" y="709"/>
                  </a:lnTo>
                  <a:lnTo>
                    <a:pt x="2075" y="715"/>
                  </a:lnTo>
                  <a:lnTo>
                    <a:pt x="2081" y="715"/>
                  </a:lnTo>
                  <a:lnTo>
                    <a:pt x="2087" y="715"/>
                  </a:lnTo>
                  <a:lnTo>
                    <a:pt x="2093" y="715"/>
                  </a:lnTo>
                  <a:lnTo>
                    <a:pt x="2099" y="715"/>
                  </a:lnTo>
                  <a:lnTo>
                    <a:pt x="2105" y="715"/>
                  </a:lnTo>
                  <a:lnTo>
                    <a:pt x="2110" y="715"/>
                  </a:lnTo>
                  <a:lnTo>
                    <a:pt x="2116" y="715"/>
                  </a:lnTo>
                  <a:lnTo>
                    <a:pt x="2122" y="715"/>
                  </a:lnTo>
                  <a:lnTo>
                    <a:pt x="2128" y="721"/>
                  </a:lnTo>
                  <a:lnTo>
                    <a:pt x="2134" y="721"/>
                  </a:lnTo>
                  <a:lnTo>
                    <a:pt x="2140" y="721"/>
                  </a:lnTo>
                  <a:lnTo>
                    <a:pt x="2146" y="721"/>
                  </a:lnTo>
                  <a:lnTo>
                    <a:pt x="2152" y="721"/>
                  </a:lnTo>
                  <a:lnTo>
                    <a:pt x="2157" y="721"/>
                  </a:lnTo>
                  <a:lnTo>
                    <a:pt x="2163" y="721"/>
                  </a:lnTo>
                  <a:lnTo>
                    <a:pt x="2169" y="721"/>
                  </a:lnTo>
                  <a:lnTo>
                    <a:pt x="2175" y="721"/>
                  </a:lnTo>
                  <a:lnTo>
                    <a:pt x="2181" y="721"/>
                  </a:lnTo>
                  <a:lnTo>
                    <a:pt x="2187" y="727"/>
                  </a:lnTo>
                  <a:lnTo>
                    <a:pt x="2193" y="727"/>
                  </a:lnTo>
                  <a:lnTo>
                    <a:pt x="2199" y="727"/>
                  </a:lnTo>
                  <a:lnTo>
                    <a:pt x="2205" y="727"/>
                  </a:lnTo>
                  <a:lnTo>
                    <a:pt x="2210" y="727"/>
                  </a:lnTo>
                  <a:lnTo>
                    <a:pt x="2216" y="727"/>
                  </a:lnTo>
                  <a:lnTo>
                    <a:pt x="2222" y="727"/>
                  </a:lnTo>
                  <a:lnTo>
                    <a:pt x="2228" y="727"/>
                  </a:lnTo>
                  <a:lnTo>
                    <a:pt x="2234" y="727"/>
                  </a:lnTo>
                  <a:lnTo>
                    <a:pt x="2240" y="727"/>
                  </a:lnTo>
                  <a:lnTo>
                    <a:pt x="2246" y="727"/>
                  </a:lnTo>
                  <a:lnTo>
                    <a:pt x="2252" y="733"/>
                  </a:lnTo>
                  <a:lnTo>
                    <a:pt x="2257" y="733"/>
                  </a:lnTo>
                  <a:lnTo>
                    <a:pt x="2263" y="733"/>
                  </a:lnTo>
                  <a:lnTo>
                    <a:pt x="2269" y="733"/>
                  </a:lnTo>
                  <a:lnTo>
                    <a:pt x="2275" y="733"/>
                  </a:lnTo>
                  <a:lnTo>
                    <a:pt x="2281" y="733"/>
                  </a:lnTo>
                  <a:lnTo>
                    <a:pt x="2287" y="733"/>
                  </a:lnTo>
                  <a:lnTo>
                    <a:pt x="2293" y="733"/>
                  </a:lnTo>
                  <a:lnTo>
                    <a:pt x="2299" y="733"/>
                  </a:lnTo>
                  <a:lnTo>
                    <a:pt x="2304" y="733"/>
                  </a:lnTo>
                  <a:lnTo>
                    <a:pt x="2310" y="733"/>
                  </a:lnTo>
                  <a:lnTo>
                    <a:pt x="2316" y="733"/>
                  </a:lnTo>
                  <a:lnTo>
                    <a:pt x="2322" y="739"/>
                  </a:lnTo>
                  <a:lnTo>
                    <a:pt x="2328" y="739"/>
                  </a:lnTo>
                  <a:lnTo>
                    <a:pt x="2334" y="739"/>
                  </a:lnTo>
                  <a:lnTo>
                    <a:pt x="2340" y="739"/>
                  </a:lnTo>
                  <a:lnTo>
                    <a:pt x="2346" y="739"/>
                  </a:lnTo>
                  <a:lnTo>
                    <a:pt x="2352" y="739"/>
                  </a:lnTo>
                  <a:lnTo>
                    <a:pt x="2357" y="739"/>
                  </a:lnTo>
                  <a:lnTo>
                    <a:pt x="2363" y="739"/>
                  </a:lnTo>
                  <a:lnTo>
                    <a:pt x="2369" y="739"/>
                  </a:lnTo>
                  <a:lnTo>
                    <a:pt x="2375" y="739"/>
                  </a:lnTo>
                  <a:lnTo>
                    <a:pt x="2381" y="739"/>
                  </a:lnTo>
                  <a:lnTo>
                    <a:pt x="2387" y="739"/>
                  </a:lnTo>
                  <a:lnTo>
                    <a:pt x="2393" y="739"/>
                  </a:lnTo>
                  <a:lnTo>
                    <a:pt x="2399" y="739"/>
                  </a:lnTo>
                  <a:lnTo>
                    <a:pt x="2404" y="745"/>
                  </a:lnTo>
                  <a:lnTo>
                    <a:pt x="2410" y="745"/>
                  </a:lnTo>
                  <a:lnTo>
                    <a:pt x="2416" y="745"/>
                  </a:lnTo>
                  <a:lnTo>
                    <a:pt x="2422" y="745"/>
                  </a:lnTo>
                  <a:lnTo>
                    <a:pt x="2428" y="745"/>
                  </a:lnTo>
                  <a:lnTo>
                    <a:pt x="2434" y="745"/>
                  </a:lnTo>
                  <a:lnTo>
                    <a:pt x="2440" y="745"/>
                  </a:lnTo>
                  <a:lnTo>
                    <a:pt x="2446" y="745"/>
                  </a:lnTo>
                  <a:lnTo>
                    <a:pt x="2451" y="745"/>
                  </a:lnTo>
                  <a:lnTo>
                    <a:pt x="2457" y="745"/>
                  </a:lnTo>
                  <a:lnTo>
                    <a:pt x="2463" y="745"/>
                  </a:lnTo>
                  <a:lnTo>
                    <a:pt x="2469" y="745"/>
                  </a:lnTo>
                  <a:lnTo>
                    <a:pt x="2475" y="745"/>
                  </a:lnTo>
                  <a:lnTo>
                    <a:pt x="2481" y="745"/>
                  </a:lnTo>
                  <a:lnTo>
                    <a:pt x="2487" y="745"/>
                  </a:lnTo>
                  <a:lnTo>
                    <a:pt x="2493" y="745"/>
                  </a:lnTo>
                  <a:lnTo>
                    <a:pt x="2499" y="745"/>
                  </a:lnTo>
                  <a:lnTo>
                    <a:pt x="2504" y="751"/>
                  </a:lnTo>
                  <a:lnTo>
                    <a:pt x="2510" y="751"/>
                  </a:lnTo>
                  <a:lnTo>
                    <a:pt x="2516" y="751"/>
                  </a:lnTo>
                  <a:lnTo>
                    <a:pt x="2522" y="751"/>
                  </a:lnTo>
                  <a:lnTo>
                    <a:pt x="2528" y="751"/>
                  </a:lnTo>
                  <a:lnTo>
                    <a:pt x="2534" y="751"/>
                  </a:lnTo>
                  <a:lnTo>
                    <a:pt x="2540" y="751"/>
                  </a:lnTo>
                  <a:lnTo>
                    <a:pt x="2546" y="751"/>
                  </a:lnTo>
                  <a:lnTo>
                    <a:pt x="2551" y="751"/>
                  </a:lnTo>
                  <a:lnTo>
                    <a:pt x="2557" y="751"/>
                  </a:lnTo>
                  <a:lnTo>
                    <a:pt x="2563" y="751"/>
                  </a:lnTo>
                  <a:lnTo>
                    <a:pt x="2569" y="751"/>
                  </a:lnTo>
                  <a:lnTo>
                    <a:pt x="2575" y="751"/>
                  </a:lnTo>
                  <a:lnTo>
                    <a:pt x="2581" y="751"/>
                  </a:lnTo>
                  <a:lnTo>
                    <a:pt x="2587" y="751"/>
                  </a:lnTo>
                  <a:lnTo>
                    <a:pt x="2593" y="751"/>
                  </a:lnTo>
                  <a:lnTo>
                    <a:pt x="2598" y="751"/>
                  </a:lnTo>
                  <a:lnTo>
                    <a:pt x="2604" y="751"/>
                  </a:lnTo>
                  <a:lnTo>
                    <a:pt x="2610" y="751"/>
                  </a:lnTo>
                  <a:lnTo>
                    <a:pt x="2616" y="751"/>
                  </a:lnTo>
                  <a:lnTo>
                    <a:pt x="2622" y="757"/>
                  </a:lnTo>
                  <a:lnTo>
                    <a:pt x="2628" y="757"/>
                  </a:lnTo>
                  <a:lnTo>
                    <a:pt x="2634" y="757"/>
                  </a:lnTo>
                  <a:lnTo>
                    <a:pt x="2640" y="757"/>
                  </a:lnTo>
                  <a:lnTo>
                    <a:pt x="2646" y="757"/>
                  </a:lnTo>
                  <a:lnTo>
                    <a:pt x="2651" y="757"/>
                  </a:lnTo>
                  <a:lnTo>
                    <a:pt x="2657" y="757"/>
                  </a:lnTo>
                  <a:lnTo>
                    <a:pt x="2663" y="757"/>
                  </a:lnTo>
                  <a:lnTo>
                    <a:pt x="2669" y="757"/>
                  </a:lnTo>
                  <a:lnTo>
                    <a:pt x="2675" y="757"/>
                  </a:lnTo>
                  <a:lnTo>
                    <a:pt x="2681" y="757"/>
                  </a:lnTo>
                  <a:lnTo>
                    <a:pt x="2687" y="757"/>
                  </a:lnTo>
                  <a:lnTo>
                    <a:pt x="2693" y="757"/>
                  </a:lnTo>
                  <a:lnTo>
                    <a:pt x="2698" y="757"/>
                  </a:lnTo>
                  <a:lnTo>
                    <a:pt x="2704" y="757"/>
                  </a:lnTo>
                  <a:lnTo>
                    <a:pt x="2710" y="757"/>
                  </a:lnTo>
                  <a:lnTo>
                    <a:pt x="2716" y="757"/>
                  </a:lnTo>
                  <a:lnTo>
                    <a:pt x="2722" y="757"/>
                  </a:lnTo>
                  <a:lnTo>
                    <a:pt x="2728" y="757"/>
                  </a:lnTo>
                  <a:lnTo>
                    <a:pt x="2734" y="757"/>
                  </a:lnTo>
                  <a:lnTo>
                    <a:pt x="2740" y="757"/>
                  </a:lnTo>
                  <a:lnTo>
                    <a:pt x="2745" y="757"/>
                  </a:lnTo>
                  <a:lnTo>
                    <a:pt x="2751" y="757"/>
                  </a:lnTo>
                  <a:lnTo>
                    <a:pt x="2757" y="757"/>
                  </a:lnTo>
                  <a:lnTo>
                    <a:pt x="2763" y="757"/>
                  </a:lnTo>
                  <a:lnTo>
                    <a:pt x="2769" y="757"/>
                  </a:lnTo>
                  <a:lnTo>
                    <a:pt x="2775" y="763"/>
                  </a:lnTo>
                  <a:lnTo>
                    <a:pt x="2781" y="763"/>
                  </a:lnTo>
                  <a:lnTo>
                    <a:pt x="2787" y="763"/>
                  </a:lnTo>
                  <a:lnTo>
                    <a:pt x="2793" y="763"/>
                  </a:lnTo>
                  <a:lnTo>
                    <a:pt x="2798" y="763"/>
                  </a:lnTo>
                  <a:lnTo>
                    <a:pt x="2804" y="763"/>
                  </a:lnTo>
                  <a:lnTo>
                    <a:pt x="2810" y="763"/>
                  </a:lnTo>
                  <a:lnTo>
                    <a:pt x="2816" y="763"/>
                  </a:lnTo>
                  <a:lnTo>
                    <a:pt x="2822" y="763"/>
                  </a:lnTo>
                  <a:lnTo>
                    <a:pt x="2828" y="763"/>
                  </a:lnTo>
                  <a:lnTo>
                    <a:pt x="2834" y="763"/>
                  </a:lnTo>
                  <a:lnTo>
                    <a:pt x="2840" y="763"/>
                  </a:lnTo>
                  <a:lnTo>
                    <a:pt x="2845" y="763"/>
                  </a:lnTo>
                  <a:lnTo>
                    <a:pt x="2851" y="763"/>
                  </a:lnTo>
                  <a:lnTo>
                    <a:pt x="2857" y="763"/>
                  </a:lnTo>
                  <a:lnTo>
                    <a:pt x="2863" y="763"/>
                  </a:lnTo>
                  <a:lnTo>
                    <a:pt x="2869" y="763"/>
                  </a:lnTo>
                  <a:lnTo>
                    <a:pt x="2875" y="763"/>
                  </a:lnTo>
                  <a:lnTo>
                    <a:pt x="2881" y="763"/>
                  </a:lnTo>
                  <a:lnTo>
                    <a:pt x="2887" y="763"/>
                  </a:lnTo>
                  <a:lnTo>
                    <a:pt x="2892" y="763"/>
                  </a:lnTo>
                  <a:lnTo>
                    <a:pt x="2898" y="763"/>
                  </a:lnTo>
                  <a:lnTo>
                    <a:pt x="2904" y="763"/>
                  </a:lnTo>
                  <a:lnTo>
                    <a:pt x="2910" y="763"/>
                  </a:lnTo>
                  <a:lnTo>
                    <a:pt x="2916" y="763"/>
                  </a:lnTo>
                  <a:lnTo>
                    <a:pt x="2922" y="763"/>
                  </a:lnTo>
                  <a:lnTo>
                    <a:pt x="2928" y="763"/>
                  </a:lnTo>
                  <a:lnTo>
                    <a:pt x="2934" y="763"/>
                  </a:lnTo>
                  <a:lnTo>
                    <a:pt x="2940" y="763"/>
                  </a:lnTo>
                  <a:lnTo>
                    <a:pt x="2945" y="763"/>
                  </a:lnTo>
                  <a:lnTo>
                    <a:pt x="2951" y="763"/>
                  </a:lnTo>
                  <a:lnTo>
                    <a:pt x="2957" y="763"/>
                  </a:lnTo>
                  <a:lnTo>
                    <a:pt x="2963" y="763"/>
                  </a:lnTo>
                  <a:lnTo>
                    <a:pt x="2969" y="763"/>
                  </a:lnTo>
                  <a:lnTo>
                    <a:pt x="2975" y="763"/>
                  </a:lnTo>
                  <a:lnTo>
                    <a:pt x="2981" y="763"/>
                  </a:lnTo>
                  <a:lnTo>
                    <a:pt x="2987" y="768"/>
                  </a:lnTo>
                  <a:lnTo>
                    <a:pt x="2992" y="768"/>
                  </a:lnTo>
                  <a:lnTo>
                    <a:pt x="2998" y="768"/>
                  </a:lnTo>
                  <a:lnTo>
                    <a:pt x="3004" y="768"/>
                  </a:lnTo>
                  <a:lnTo>
                    <a:pt x="3010" y="768"/>
                  </a:lnTo>
                  <a:lnTo>
                    <a:pt x="3016" y="768"/>
                  </a:lnTo>
                  <a:lnTo>
                    <a:pt x="3022" y="768"/>
                  </a:lnTo>
                  <a:lnTo>
                    <a:pt x="3028" y="768"/>
                  </a:lnTo>
                  <a:lnTo>
                    <a:pt x="3034" y="768"/>
                  </a:lnTo>
                  <a:lnTo>
                    <a:pt x="3039" y="768"/>
                  </a:lnTo>
                  <a:lnTo>
                    <a:pt x="3045" y="768"/>
                  </a:lnTo>
                  <a:lnTo>
                    <a:pt x="3051" y="768"/>
                  </a:lnTo>
                  <a:lnTo>
                    <a:pt x="3057" y="768"/>
                  </a:lnTo>
                  <a:lnTo>
                    <a:pt x="3063" y="768"/>
                  </a:lnTo>
                  <a:lnTo>
                    <a:pt x="3069" y="768"/>
                  </a:lnTo>
                  <a:lnTo>
                    <a:pt x="3075" y="768"/>
                  </a:lnTo>
                  <a:lnTo>
                    <a:pt x="3081" y="768"/>
                  </a:lnTo>
                  <a:lnTo>
                    <a:pt x="3087" y="768"/>
                  </a:lnTo>
                  <a:lnTo>
                    <a:pt x="3092" y="768"/>
                  </a:lnTo>
                  <a:lnTo>
                    <a:pt x="3098" y="768"/>
                  </a:lnTo>
                  <a:lnTo>
                    <a:pt x="3104" y="768"/>
                  </a:lnTo>
                  <a:lnTo>
                    <a:pt x="3110" y="768"/>
                  </a:lnTo>
                  <a:lnTo>
                    <a:pt x="3116" y="768"/>
                  </a:lnTo>
                  <a:lnTo>
                    <a:pt x="3122" y="768"/>
                  </a:lnTo>
                  <a:lnTo>
                    <a:pt x="3128" y="768"/>
                  </a:lnTo>
                  <a:lnTo>
                    <a:pt x="3134" y="768"/>
                  </a:lnTo>
                  <a:lnTo>
                    <a:pt x="3139" y="768"/>
                  </a:lnTo>
                  <a:lnTo>
                    <a:pt x="3145" y="768"/>
                  </a:lnTo>
                  <a:lnTo>
                    <a:pt x="3151" y="768"/>
                  </a:lnTo>
                  <a:lnTo>
                    <a:pt x="3157" y="768"/>
                  </a:lnTo>
                  <a:lnTo>
                    <a:pt x="3163" y="768"/>
                  </a:lnTo>
                  <a:lnTo>
                    <a:pt x="3169" y="768"/>
                  </a:lnTo>
                  <a:lnTo>
                    <a:pt x="3175" y="768"/>
                  </a:lnTo>
                  <a:lnTo>
                    <a:pt x="3181" y="768"/>
                  </a:lnTo>
                  <a:lnTo>
                    <a:pt x="3186" y="768"/>
                  </a:lnTo>
                  <a:lnTo>
                    <a:pt x="3192" y="768"/>
                  </a:lnTo>
                  <a:lnTo>
                    <a:pt x="3198" y="768"/>
                  </a:lnTo>
                  <a:lnTo>
                    <a:pt x="3204" y="768"/>
                  </a:lnTo>
                  <a:lnTo>
                    <a:pt x="3210" y="768"/>
                  </a:lnTo>
                  <a:lnTo>
                    <a:pt x="3216" y="768"/>
                  </a:lnTo>
                  <a:lnTo>
                    <a:pt x="3222" y="768"/>
                  </a:lnTo>
                  <a:lnTo>
                    <a:pt x="3228" y="768"/>
                  </a:lnTo>
                  <a:lnTo>
                    <a:pt x="3234" y="768"/>
                  </a:lnTo>
                  <a:lnTo>
                    <a:pt x="3239" y="768"/>
                  </a:lnTo>
                  <a:lnTo>
                    <a:pt x="3245" y="768"/>
                  </a:lnTo>
                  <a:lnTo>
                    <a:pt x="3251" y="768"/>
                  </a:lnTo>
                  <a:lnTo>
                    <a:pt x="3257" y="768"/>
                  </a:lnTo>
                  <a:lnTo>
                    <a:pt x="3263" y="768"/>
                  </a:lnTo>
                  <a:lnTo>
                    <a:pt x="3269" y="768"/>
                  </a:lnTo>
                  <a:lnTo>
                    <a:pt x="3275" y="768"/>
                  </a:lnTo>
                  <a:lnTo>
                    <a:pt x="3281" y="768"/>
                  </a:lnTo>
                  <a:lnTo>
                    <a:pt x="3286" y="768"/>
                  </a:lnTo>
                  <a:lnTo>
                    <a:pt x="3292" y="768"/>
                  </a:lnTo>
                  <a:lnTo>
                    <a:pt x="3298" y="768"/>
                  </a:lnTo>
                  <a:lnTo>
                    <a:pt x="3304" y="768"/>
                  </a:lnTo>
                  <a:lnTo>
                    <a:pt x="3310" y="768"/>
                  </a:lnTo>
                  <a:lnTo>
                    <a:pt x="3316" y="768"/>
                  </a:lnTo>
                  <a:lnTo>
                    <a:pt x="3322" y="768"/>
                  </a:lnTo>
                  <a:lnTo>
                    <a:pt x="3328" y="768"/>
                  </a:lnTo>
                  <a:lnTo>
                    <a:pt x="3333" y="768"/>
                  </a:lnTo>
                  <a:lnTo>
                    <a:pt x="3339" y="774"/>
                  </a:lnTo>
                  <a:lnTo>
                    <a:pt x="3345" y="774"/>
                  </a:lnTo>
                  <a:lnTo>
                    <a:pt x="3351" y="774"/>
                  </a:lnTo>
                  <a:lnTo>
                    <a:pt x="3357" y="774"/>
                  </a:lnTo>
                  <a:lnTo>
                    <a:pt x="3363" y="774"/>
                  </a:lnTo>
                  <a:lnTo>
                    <a:pt x="3369" y="774"/>
                  </a:lnTo>
                  <a:lnTo>
                    <a:pt x="3375" y="774"/>
                  </a:lnTo>
                  <a:lnTo>
                    <a:pt x="3381" y="774"/>
                  </a:lnTo>
                  <a:lnTo>
                    <a:pt x="3386" y="774"/>
                  </a:lnTo>
                  <a:lnTo>
                    <a:pt x="3392" y="774"/>
                  </a:lnTo>
                  <a:lnTo>
                    <a:pt x="3398" y="774"/>
                  </a:lnTo>
                  <a:lnTo>
                    <a:pt x="3404" y="774"/>
                  </a:lnTo>
                  <a:lnTo>
                    <a:pt x="3410" y="774"/>
                  </a:lnTo>
                  <a:lnTo>
                    <a:pt x="3416" y="774"/>
                  </a:lnTo>
                  <a:lnTo>
                    <a:pt x="3422" y="774"/>
                  </a:lnTo>
                  <a:lnTo>
                    <a:pt x="3428" y="774"/>
                  </a:lnTo>
                  <a:lnTo>
                    <a:pt x="3433" y="774"/>
                  </a:lnTo>
                  <a:lnTo>
                    <a:pt x="3439" y="774"/>
                  </a:lnTo>
                  <a:lnTo>
                    <a:pt x="3445" y="774"/>
                  </a:lnTo>
                  <a:lnTo>
                    <a:pt x="3451" y="774"/>
                  </a:lnTo>
                  <a:lnTo>
                    <a:pt x="3457" y="774"/>
                  </a:lnTo>
                  <a:lnTo>
                    <a:pt x="3463" y="774"/>
                  </a:lnTo>
                  <a:lnTo>
                    <a:pt x="3469" y="774"/>
                  </a:lnTo>
                  <a:lnTo>
                    <a:pt x="3475" y="774"/>
                  </a:lnTo>
                  <a:lnTo>
                    <a:pt x="3480" y="774"/>
                  </a:lnTo>
                  <a:lnTo>
                    <a:pt x="3486" y="774"/>
                  </a:lnTo>
                  <a:lnTo>
                    <a:pt x="3492" y="774"/>
                  </a:lnTo>
                  <a:lnTo>
                    <a:pt x="3498" y="774"/>
                  </a:lnTo>
                  <a:lnTo>
                    <a:pt x="3504" y="774"/>
                  </a:lnTo>
                  <a:lnTo>
                    <a:pt x="3510" y="774"/>
                  </a:lnTo>
                  <a:lnTo>
                    <a:pt x="3516" y="774"/>
                  </a:lnTo>
                  <a:lnTo>
                    <a:pt x="3522" y="774"/>
                  </a:lnTo>
                  <a:lnTo>
                    <a:pt x="3528" y="774"/>
                  </a:lnTo>
                  <a:lnTo>
                    <a:pt x="3533" y="774"/>
                  </a:lnTo>
                  <a:lnTo>
                    <a:pt x="3539" y="774"/>
                  </a:lnTo>
                  <a:lnTo>
                    <a:pt x="3545" y="774"/>
                  </a:lnTo>
                  <a:lnTo>
                    <a:pt x="3551" y="774"/>
                  </a:lnTo>
                  <a:lnTo>
                    <a:pt x="3557" y="774"/>
                  </a:lnTo>
                  <a:lnTo>
                    <a:pt x="3563" y="774"/>
                  </a:lnTo>
                  <a:lnTo>
                    <a:pt x="3569" y="774"/>
                  </a:lnTo>
                  <a:lnTo>
                    <a:pt x="3575" y="774"/>
                  </a:lnTo>
                  <a:lnTo>
                    <a:pt x="3580" y="774"/>
                  </a:lnTo>
                  <a:lnTo>
                    <a:pt x="3586" y="774"/>
                  </a:lnTo>
                  <a:lnTo>
                    <a:pt x="3592" y="774"/>
                  </a:lnTo>
                  <a:lnTo>
                    <a:pt x="3598" y="774"/>
                  </a:lnTo>
                  <a:lnTo>
                    <a:pt x="3604" y="774"/>
                  </a:lnTo>
                  <a:lnTo>
                    <a:pt x="3610" y="774"/>
                  </a:lnTo>
                  <a:lnTo>
                    <a:pt x="3616" y="774"/>
                  </a:lnTo>
                  <a:lnTo>
                    <a:pt x="3622" y="774"/>
                  </a:lnTo>
                  <a:lnTo>
                    <a:pt x="3627" y="774"/>
                  </a:lnTo>
                  <a:lnTo>
                    <a:pt x="3633" y="774"/>
                  </a:lnTo>
                  <a:lnTo>
                    <a:pt x="3639" y="774"/>
                  </a:lnTo>
                </a:path>
              </a:pathLst>
            </a:custGeom>
            <a:noFill/>
            <a:ln w="19050" cmpd="sng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7" name="Text Box 208"/>
            <p:cNvSpPr txBox="1">
              <a:spLocks noChangeArrowheads="1"/>
            </p:cNvSpPr>
            <p:nvPr/>
          </p:nvSpPr>
          <p:spPr bwMode="auto">
            <a:xfrm>
              <a:off x="3360" y="816"/>
              <a:ext cx="185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rgbClr val="FF00FF"/>
                  </a:solidFill>
                </a:rPr>
                <a:t>CV</a:t>
              </a:r>
              <a:r>
                <a:rPr lang="en-US" sz="1600" b="1" baseline="-25000">
                  <a:solidFill>
                    <a:srgbClr val="FF00FF"/>
                  </a:solidFill>
                </a:rPr>
                <a:t>B</a:t>
              </a:r>
              <a:r>
                <a:rPr lang="en-US" sz="1600" b="1">
                  <a:solidFill>
                    <a:srgbClr val="FF00FF"/>
                  </a:solidFill>
                </a:rPr>
                <a:t>(t) = compensation effect</a:t>
              </a:r>
              <a:endParaRPr lang="en-US" sz="1600"/>
            </a:p>
          </p:txBody>
        </p:sp>
      </p:grpSp>
      <p:sp>
        <p:nvSpPr>
          <p:cNvPr id="8244" name="Text Box 212"/>
          <p:cNvSpPr txBox="1">
            <a:spLocks noChangeArrowheads="1"/>
          </p:cNvSpPr>
          <p:nvPr/>
        </p:nvSpPr>
        <p:spPr bwMode="auto">
          <a:xfrm>
            <a:off x="685800" y="3810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15: FEEDFORWARD CONTROL</a:t>
            </a:r>
            <a:endParaRPr lang="en-US" sz="3200"/>
          </a:p>
        </p:txBody>
      </p:sp>
      <p:grpSp>
        <p:nvGrpSpPr>
          <p:cNvPr id="8245" name="Group 213"/>
          <p:cNvGrpSpPr>
            <a:grpSpLocks/>
          </p:cNvGrpSpPr>
          <p:nvPr/>
        </p:nvGrpSpPr>
        <p:grpSpPr bwMode="auto">
          <a:xfrm>
            <a:off x="914400" y="5181600"/>
            <a:ext cx="617538" cy="1085850"/>
            <a:chOff x="528" y="3103"/>
            <a:chExt cx="442" cy="774"/>
          </a:xfrm>
        </p:grpSpPr>
        <p:sp>
          <p:nvSpPr>
            <p:cNvPr id="8320" name="Freeform 214"/>
            <p:cNvSpPr>
              <a:spLocks/>
            </p:cNvSpPr>
            <p:nvPr/>
          </p:nvSpPr>
          <p:spPr bwMode="auto">
            <a:xfrm>
              <a:off x="558" y="3134"/>
              <a:ext cx="151" cy="179"/>
            </a:xfrm>
            <a:custGeom>
              <a:avLst/>
              <a:gdLst>
                <a:gd name="T0" fmla="*/ 100 w 453"/>
                <a:gd name="T1" fmla="*/ 45 h 538"/>
                <a:gd name="T2" fmla="*/ 88 w 453"/>
                <a:gd name="T3" fmla="*/ 26 h 538"/>
                <a:gd name="T4" fmla="*/ 67 w 453"/>
                <a:gd name="T5" fmla="*/ 14 h 538"/>
                <a:gd name="T6" fmla="*/ 45 w 453"/>
                <a:gd name="T7" fmla="*/ 12 h 538"/>
                <a:gd name="T8" fmla="*/ 23 w 453"/>
                <a:gd name="T9" fmla="*/ 19 h 538"/>
                <a:gd name="T10" fmla="*/ 7 w 453"/>
                <a:gd name="T11" fmla="*/ 38 h 538"/>
                <a:gd name="T12" fmla="*/ 0 w 453"/>
                <a:gd name="T13" fmla="*/ 71 h 538"/>
                <a:gd name="T14" fmla="*/ 6 w 453"/>
                <a:gd name="T15" fmla="*/ 110 h 538"/>
                <a:gd name="T16" fmla="*/ 19 w 453"/>
                <a:gd name="T17" fmla="*/ 144 h 538"/>
                <a:gd name="T18" fmla="*/ 37 w 453"/>
                <a:gd name="T19" fmla="*/ 163 h 538"/>
                <a:gd name="T20" fmla="*/ 61 w 453"/>
                <a:gd name="T21" fmla="*/ 176 h 538"/>
                <a:gd name="T22" fmla="*/ 82 w 453"/>
                <a:gd name="T23" fmla="*/ 179 h 538"/>
                <a:gd name="T24" fmla="*/ 110 w 453"/>
                <a:gd name="T25" fmla="*/ 170 h 538"/>
                <a:gd name="T26" fmla="*/ 119 w 453"/>
                <a:gd name="T27" fmla="*/ 155 h 538"/>
                <a:gd name="T28" fmla="*/ 125 w 453"/>
                <a:gd name="T29" fmla="*/ 127 h 538"/>
                <a:gd name="T30" fmla="*/ 124 w 453"/>
                <a:gd name="T31" fmla="*/ 91 h 538"/>
                <a:gd name="T32" fmla="*/ 114 w 453"/>
                <a:gd name="T33" fmla="*/ 59 h 538"/>
                <a:gd name="T34" fmla="*/ 151 w 453"/>
                <a:gd name="T35" fmla="*/ 16 h 538"/>
                <a:gd name="T36" fmla="*/ 151 w 453"/>
                <a:gd name="T37" fmla="*/ 7 h 538"/>
                <a:gd name="T38" fmla="*/ 143 w 453"/>
                <a:gd name="T39" fmla="*/ 0 h 538"/>
                <a:gd name="T40" fmla="*/ 135 w 453"/>
                <a:gd name="T41" fmla="*/ 3 h 538"/>
                <a:gd name="T42" fmla="*/ 100 w 453"/>
                <a:gd name="T43" fmla="*/ 45 h 53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53" h="538">
                  <a:moveTo>
                    <a:pt x="299" y="135"/>
                  </a:moveTo>
                  <a:lnTo>
                    <a:pt x="265" y="78"/>
                  </a:lnTo>
                  <a:lnTo>
                    <a:pt x="200" y="42"/>
                  </a:lnTo>
                  <a:lnTo>
                    <a:pt x="135" y="36"/>
                  </a:lnTo>
                  <a:lnTo>
                    <a:pt x="70" y="57"/>
                  </a:lnTo>
                  <a:lnTo>
                    <a:pt x="22" y="114"/>
                  </a:lnTo>
                  <a:lnTo>
                    <a:pt x="0" y="212"/>
                  </a:lnTo>
                  <a:lnTo>
                    <a:pt x="17" y="331"/>
                  </a:lnTo>
                  <a:lnTo>
                    <a:pt x="58" y="434"/>
                  </a:lnTo>
                  <a:lnTo>
                    <a:pt x="111" y="491"/>
                  </a:lnTo>
                  <a:lnTo>
                    <a:pt x="182" y="528"/>
                  </a:lnTo>
                  <a:lnTo>
                    <a:pt x="247" y="538"/>
                  </a:lnTo>
                  <a:lnTo>
                    <a:pt x="329" y="511"/>
                  </a:lnTo>
                  <a:lnTo>
                    <a:pt x="358" y="466"/>
                  </a:lnTo>
                  <a:lnTo>
                    <a:pt x="376" y="383"/>
                  </a:lnTo>
                  <a:lnTo>
                    <a:pt x="371" y="274"/>
                  </a:lnTo>
                  <a:lnTo>
                    <a:pt x="341" y="176"/>
                  </a:lnTo>
                  <a:lnTo>
                    <a:pt x="453" y="47"/>
                  </a:lnTo>
                  <a:lnTo>
                    <a:pt x="453" y="21"/>
                  </a:lnTo>
                  <a:lnTo>
                    <a:pt x="429" y="0"/>
                  </a:lnTo>
                  <a:lnTo>
                    <a:pt x="406" y="10"/>
                  </a:lnTo>
                  <a:lnTo>
                    <a:pt x="299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1" name="Freeform 215"/>
            <p:cNvSpPr>
              <a:spLocks/>
            </p:cNvSpPr>
            <p:nvPr/>
          </p:nvSpPr>
          <p:spPr bwMode="auto">
            <a:xfrm rot="1793546">
              <a:off x="771" y="3103"/>
              <a:ext cx="199" cy="309"/>
            </a:xfrm>
            <a:custGeom>
              <a:avLst/>
              <a:gdLst>
                <a:gd name="T0" fmla="*/ 20 w 595"/>
                <a:gd name="T1" fmla="*/ 309 h 928"/>
                <a:gd name="T2" fmla="*/ 4 w 595"/>
                <a:gd name="T3" fmla="*/ 305 h 928"/>
                <a:gd name="T4" fmla="*/ 0 w 595"/>
                <a:gd name="T5" fmla="*/ 286 h 928"/>
                <a:gd name="T6" fmla="*/ 25 w 595"/>
                <a:gd name="T7" fmla="*/ 250 h 928"/>
                <a:gd name="T8" fmla="*/ 61 w 595"/>
                <a:gd name="T9" fmla="*/ 192 h 928"/>
                <a:gd name="T10" fmla="*/ 91 w 595"/>
                <a:gd name="T11" fmla="*/ 146 h 928"/>
                <a:gd name="T12" fmla="*/ 114 w 595"/>
                <a:gd name="T13" fmla="*/ 89 h 928"/>
                <a:gd name="T14" fmla="*/ 146 w 595"/>
                <a:gd name="T15" fmla="*/ 55 h 928"/>
                <a:gd name="T16" fmla="*/ 179 w 595"/>
                <a:gd name="T17" fmla="*/ 5 h 928"/>
                <a:gd name="T18" fmla="*/ 185 w 595"/>
                <a:gd name="T19" fmla="*/ 0 h 928"/>
                <a:gd name="T20" fmla="*/ 197 w 595"/>
                <a:gd name="T21" fmla="*/ 1 h 928"/>
                <a:gd name="T22" fmla="*/ 199 w 595"/>
                <a:gd name="T23" fmla="*/ 10 h 928"/>
                <a:gd name="T24" fmla="*/ 158 w 595"/>
                <a:gd name="T25" fmla="*/ 55 h 928"/>
                <a:gd name="T26" fmla="*/ 156 w 595"/>
                <a:gd name="T27" fmla="*/ 74 h 928"/>
                <a:gd name="T28" fmla="*/ 168 w 595"/>
                <a:gd name="T29" fmla="*/ 93 h 928"/>
                <a:gd name="T30" fmla="*/ 168 w 595"/>
                <a:gd name="T31" fmla="*/ 110 h 928"/>
                <a:gd name="T32" fmla="*/ 156 w 595"/>
                <a:gd name="T33" fmla="*/ 120 h 928"/>
                <a:gd name="T34" fmla="*/ 126 w 595"/>
                <a:gd name="T35" fmla="*/ 134 h 928"/>
                <a:gd name="T36" fmla="*/ 112 w 595"/>
                <a:gd name="T37" fmla="*/ 137 h 928"/>
                <a:gd name="T38" fmla="*/ 106 w 595"/>
                <a:gd name="T39" fmla="*/ 147 h 928"/>
                <a:gd name="T40" fmla="*/ 91 w 595"/>
                <a:gd name="T41" fmla="*/ 188 h 928"/>
                <a:gd name="T42" fmla="*/ 75 w 595"/>
                <a:gd name="T43" fmla="*/ 226 h 928"/>
                <a:gd name="T44" fmla="*/ 55 w 595"/>
                <a:gd name="T45" fmla="*/ 271 h 928"/>
                <a:gd name="T46" fmla="*/ 30 w 595"/>
                <a:gd name="T47" fmla="*/ 309 h 928"/>
                <a:gd name="T48" fmla="*/ 20 w 595"/>
                <a:gd name="T49" fmla="*/ 309 h 92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95" h="928">
                  <a:moveTo>
                    <a:pt x="59" y="928"/>
                  </a:moveTo>
                  <a:lnTo>
                    <a:pt x="11" y="917"/>
                  </a:lnTo>
                  <a:lnTo>
                    <a:pt x="0" y="860"/>
                  </a:lnTo>
                  <a:lnTo>
                    <a:pt x="76" y="752"/>
                  </a:lnTo>
                  <a:lnTo>
                    <a:pt x="183" y="577"/>
                  </a:lnTo>
                  <a:lnTo>
                    <a:pt x="271" y="437"/>
                  </a:lnTo>
                  <a:lnTo>
                    <a:pt x="341" y="268"/>
                  </a:lnTo>
                  <a:lnTo>
                    <a:pt x="436" y="164"/>
                  </a:lnTo>
                  <a:lnTo>
                    <a:pt x="536" y="15"/>
                  </a:lnTo>
                  <a:lnTo>
                    <a:pt x="554" y="0"/>
                  </a:lnTo>
                  <a:lnTo>
                    <a:pt x="589" y="4"/>
                  </a:lnTo>
                  <a:lnTo>
                    <a:pt x="595" y="31"/>
                  </a:lnTo>
                  <a:lnTo>
                    <a:pt x="471" y="164"/>
                  </a:lnTo>
                  <a:lnTo>
                    <a:pt x="465" y="221"/>
                  </a:lnTo>
                  <a:lnTo>
                    <a:pt x="501" y="278"/>
                  </a:lnTo>
                  <a:lnTo>
                    <a:pt x="501" y="329"/>
                  </a:lnTo>
                  <a:lnTo>
                    <a:pt x="465" y="361"/>
                  </a:lnTo>
                  <a:lnTo>
                    <a:pt x="377" y="401"/>
                  </a:lnTo>
                  <a:lnTo>
                    <a:pt x="336" y="412"/>
                  </a:lnTo>
                  <a:lnTo>
                    <a:pt x="317" y="442"/>
                  </a:lnTo>
                  <a:lnTo>
                    <a:pt x="271" y="566"/>
                  </a:lnTo>
                  <a:lnTo>
                    <a:pt x="224" y="680"/>
                  </a:lnTo>
                  <a:lnTo>
                    <a:pt x="165" y="814"/>
                  </a:lnTo>
                  <a:lnTo>
                    <a:pt x="89" y="928"/>
                  </a:lnTo>
                  <a:lnTo>
                    <a:pt x="59" y="9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2" name="Freeform 216"/>
            <p:cNvSpPr>
              <a:spLocks/>
            </p:cNvSpPr>
            <p:nvPr/>
          </p:nvSpPr>
          <p:spPr bwMode="auto">
            <a:xfrm>
              <a:off x="528" y="3340"/>
              <a:ext cx="117" cy="279"/>
            </a:xfrm>
            <a:custGeom>
              <a:avLst/>
              <a:gdLst>
                <a:gd name="T0" fmla="*/ 53 w 350"/>
                <a:gd name="T1" fmla="*/ 22 h 836"/>
                <a:gd name="T2" fmla="*/ 75 w 350"/>
                <a:gd name="T3" fmla="*/ 5 h 836"/>
                <a:gd name="T4" fmla="*/ 99 w 350"/>
                <a:gd name="T5" fmla="*/ 0 h 836"/>
                <a:gd name="T6" fmla="*/ 115 w 350"/>
                <a:gd name="T7" fmla="*/ 5 h 836"/>
                <a:gd name="T8" fmla="*/ 117 w 350"/>
                <a:gd name="T9" fmla="*/ 16 h 836"/>
                <a:gd name="T10" fmla="*/ 103 w 350"/>
                <a:gd name="T11" fmla="*/ 38 h 836"/>
                <a:gd name="T12" fmla="*/ 85 w 350"/>
                <a:gd name="T13" fmla="*/ 38 h 836"/>
                <a:gd name="T14" fmla="*/ 67 w 350"/>
                <a:gd name="T15" fmla="*/ 48 h 836"/>
                <a:gd name="T16" fmla="*/ 43 w 350"/>
                <a:gd name="T17" fmla="*/ 77 h 836"/>
                <a:gd name="T18" fmla="*/ 27 w 350"/>
                <a:gd name="T19" fmla="*/ 110 h 836"/>
                <a:gd name="T20" fmla="*/ 27 w 350"/>
                <a:gd name="T21" fmla="*/ 124 h 836"/>
                <a:gd name="T22" fmla="*/ 37 w 350"/>
                <a:gd name="T23" fmla="*/ 140 h 836"/>
                <a:gd name="T24" fmla="*/ 64 w 350"/>
                <a:gd name="T25" fmla="*/ 154 h 836"/>
                <a:gd name="T26" fmla="*/ 87 w 350"/>
                <a:gd name="T27" fmla="*/ 166 h 836"/>
                <a:gd name="T28" fmla="*/ 113 w 350"/>
                <a:gd name="T29" fmla="*/ 188 h 836"/>
                <a:gd name="T30" fmla="*/ 115 w 350"/>
                <a:gd name="T31" fmla="*/ 207 h 836"/>
                <a:gd name="T32" fmla="*/ 91 w 350"/>
                <a:gd name="T33" fmla="*/ 219 h 836"/>
                <a:gd name="T34" fmla="*/ 74 w 350"/>
                <a:gd name="T35" fmla="*/ 233 h 836"/>
                <a:gd name="T36" fmla="*/ 67 w 350"/>
                <a:gd name="T37" fmla="*/ 245 h 836"/>
                <a:gd name="T38" fmla="*/ 72 w 350"/>
                <a:gd name="T39" fmla="*/ 257 h 836"/>
                <a:gd name="T40" fmla="*/ 64 w 350"/>
                <a:gd name="T41" fmla="*/ 274 h 836"/>
                <a:gd name="T42" fmla="*/ 51 w 350"/>
                <a:gd name="T43" fmla="*/ 279 h 836"/>
                <a:gd name="T44" fmla="*/ 45 w 350"/>
                <a:gd name="T45" fmla="*/ 276 h 836"/>
                <a:gd name="T46" fmla="*/ 47 w 350"/>
                <a:gd name="T47" fmla="*/ 246 h 836"/>
                <a:gd name="T48" fmla="*/ 59 w 350"/>
                <a:gd name="T49" fmla="*/ 226 h 836"/>
                <a:gd name="T50" fmla="*/ 82 w 350"/>
                <a:gd name="T51" fmla="*/ 209 h 836"/>
                <a:gd name="T52" fmla="*/ 93 w 350"/>
                <a:gd name="T53" fmla="*/ 203 h 836"/>
                <a:gd name="T54" fmla="*/ 83 w 350"/>
                <a:gd name="T55" fmla="*/ 178 h 836"/>
                <a:gd name="T56" fmla="*/ 66 w 350"/>
                <a:gd name="T57" fmla="*/ 167 h 836"/>
                <a:gd name="T58" fmla="*/ 34 w 350"/>
                <a:gd name="T59" fmla="*/ 157 h 836"/>
                <a:gd name="T60" fmla="*/ 12 w 350"/>
                <a:gd name="T61" fmla="*/ 141 h 836"/>
                <a:gd name="T62" fmla="*/ 0 w 350"/>
                <a:gd name="T63" fmla="*/ 117 h 836"/>
                <a:gd name="T64" fmla="*/ 8 w 350"/>
                <a:gd name="T65" fmla="*/ 95 h 836"/>
                <a:gd name="T66" fmla="*/ 30 w 350"/>
                <a:gd name="T67" fmla="*/ 60 h 836"/>
                <a:gd name="T68" fmla="*/ 47 w 350"/>
                <a:gd name="T69" fmla="*/ 33 h 836"/>
                <a:gd name="T70" fmla="*/ 53 w 350"/>
                <a:gd name="T71" fmla="*/ 22 h 8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50" h="836">
                  <a:moveTo>
                    <a:pt x="160" y="66"/>
                  </a:moveTo>
                  <a:lnTo>
                    <a:pt x="225" y="15"/>
                  </a:lnTo>
                  <a:lnTo>
                    <a:pt x="296" y="0"/>
                  </a:lnTo>
                  <a:lnTo>
                    <a:pt x="344" y="15"/>
                  </a:lnTo>
                  <a:lnTo>
                    <a:pt x="350" y="47"/>
                  </a:lnTo>
                  <a:lnTo>
                    <a:pt x="309" y="113"/>
                  </a:lnTo>
                  <a:lnTo>
                    <a:pt x="255" y="113"/>
                  </a:lnTo>
                  <a:lnTo>
                    <a:pt x="201" y="144"/>
                  </a:lnTo>
                  <a:lnTo>
                    <a:pt x="130" y="232"/>
                  </a:lnTo>
                  <a:lnTo>
                    <a:pt x="82" y="331"/>
                  </a:lnTo>
                  <a:lnTo>
                    <a:pt x="82" y="371"/>
                  </a:lnTo>
                  <a:lnTo>
                    <a:pt x="112" y="418"/>
                  </a:lnTo>
                  <a:lnTo>
                    <a:pt x="190" y="460"/>
                  </a:lnTo>
                  <a:lnTo>
                    <a:pt x="261" y="496"/>
                  </a:lnTo>
                  <a:lnTo>
                    <a:pt x="339" y="562"/>
                  </a:lnTo>
                  <a:lnTo>
                    <a:pt x="344" y="619"/>
                  </a:lnTo>
                  <a:lnTo>
                    <a:pt x="272" y="656"/>
                  </a:lnTo>
                  <a:lnTo>
                    <a:pt x="220" y="697"/>
                  </a:lnTo>
                  <a:lnTo>
                    <a:pt x="201" y="733"/>
                  </a:lnTo>
                  <a:lnTo>
                    <a:pt x="214" y="770"/>
                  </a:lnTo>
                  <a:lnTo>
                    <a:pt x="190" y="821"/>
                  </a:lnTo>
                  <a:lnTo>
                    <a:pt x="154" y="836"/>
                  </a:lnTo>
                  <a:lnTo>
                    <a:pt x="136" y="827"/>
                  </a:lnTo>
                  <a:lnTo>
                    <a:pt x="142" y="738"/>
                  </a:lnTo>
                  <a:lnTo>
                    <a:pt x="177" y="676"/>
                  </a:lnTo>
                  <a:lnTo>
                    <a:pt x="244" y="625"/>
                  </a:lnTo>
                  <a:lnTo>
                    <a:pt x="279" y="609"/>
                  </a:lnTo>
                  <a:lnTo>
                    <a:pt x="249" y="532"/>
                  </a:lnTo>
                  <a:lnTo>
                    <a:pt x="196" y="501"/>
                  </a:lnTo>
                  <a:lnTo>
                    <a:pt x="101" y="469"/>
                  </a:lnTo>
                  <a:lnTo>
                    <a:pt x="35" y="423"/>
                  </a:lnTo>
                  <a:lnTo>
                    <a:pt x="0" y="351"/>
                  </a:lnTo>
                  <a:lnTo>
                    <a:pt x="24" y="284"/>
                  </a:lnTo>
                  <a:lnTo>
                    <a:pt x="89" y="180"/>
                  </a:lnTo>
                  <a:lnTo>
                    <a:pt x="142" y="98"/>
                  </a:lnTo>
                  <a:lnTo>
                    <a:pt x="160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3" name="Freeform 217"/>
            <p:cNvSpPr>
              <a:spLocks/>
            </p:cNvSpPr>
            <p:nvPr/>
          </p:nvSpPr>
          <p:spPr bwMode="auto">
            <a:xfrm>
              <a:off x="648" y="3318"/>
              <a:ext cx="122" cy="249"/>
            </a:xfrm>
            <a:custGeom>
              <a:avLst/>
              <a:gdLst>
                <a:gd name="T0" fmla="*/ 10 w 366"/>
                <a:gd name="T1" fmla="*/ 10 h 748"/>
                <a:gd name="T2" fmla="*/ 29 w 366"/>
                <a:gd name="T3" fmla="*/ 1 h 748"/>
                <a:gd name="T4" fmla="*/ 45 w 366"/>
                <a:gd name="T5" fmla="*/ 0 h 748"/>
                <a:gd name="T6" fmla="*/ 73 w 366"/>
                <a:gd name="T7" fmla="*/ 15 h 748"/>
                <a:gd name="T8" fmla="*/ 89 w 366"/>
                <a:gd name="T9" fmla="*/ 31 h 748"/>
                <a:gd name="T10" fmla="*/ 101 w 366"/>
                <a:gd name="T11" fmla="*/ 53 h 748"/>
                <a:gd name="T12" fmla="*/ 110 w 366"/>
                <a:gd name="T13" fmla="*/ 82 h 748"/>
                <a:gd name="T14" fmla="*/ 120 w 366"/>
                <a:gd name="T15" fmla="*/ 127 h 748"/>
                <a:gd name="T16" fmla="*/ 122 w 366"/>
                <a:gd name="T17" fmla="*/ 177 h 748"/>
                <a:gd name="T18" fmla="*/ 116 w 366"/>
                <a:gd name="T19" fmla="*/ 209 h 748"/>
                <a:gd name="T20" fmla="*/ 107 w 366"/>
                <a:gd name="T21" fmla="*/ 225 h 748"/>
                <a:gd name="T22" fmla="*/ 81 w 366"/>
                <a:gd name="T23" fmla="*/ 240 h 748"/>
                <a:gd name="T24" fmla="*/ 53 w 366"/>
                <a:gd name="T25" fmla="*/ 249 h 748"/>
                <a:gd name="T26" fmla="*/ 36 w 366"/>
                <a:gd name="T27" fmla="*/ 249 h 748"/>
                <a:gd name="T28" fmla="*/ 20 w 366"/>
                <a:gd name="T29" fmla="*/ 245 h 748"/>
                <a:gd name="T30" fmla="*/ 10 w 366"/>
                <a:gd name="T31" fmla="*/ 225 h 748"/>
                <a:gd name="T32" fmla="*/ 6 w 366"/>
                <a:gd name="T33" fmla="*/ 199 h 748"/>
                <a:gd name="T34" fmla="*/ 14 w 366"/>
                <a:gd name="T35" fmla="*/ 182 h 748"/>
                <a:gd name="T36" fmla="*/ 24 w 366"/>
                <a:gd name="T37" fmla="*/ 166 h 748"/>
                <a:gd name="T38" fmla="*/ 22 w 366"/>
                <a:gd name="T39" fmla="*/ 146 h 748"/>
                <a:gd name="T40" fmla="*/ 18 w 366"/>
                <a:gd name="T41" fmla="*/ 120 h 748"/>
                <a:gd name="T42" fmla="*/ 10 w 366"/>
                <a:gd name="T43" fmla="*/ 94 h 748"/>
                <a:gd name="T44" fmla="*/ 0 w 366"/>
                <a:gd name="T45" fmla="*/ 67 h 748"/>
                <a:gd name="T46" fmla="*/ 0 w 366"/>
                <a:gd name="T47" fmla="*/ 46 h 748"/>
                <a:gd name="T48" fmla="*/ 6 w 366"/>
                <a:gd name="T49" fmla="*/ 24 h 748"/>
                <a:gd name="T50" fmla="*/ 10 w 366"/>
                <a:gd name="T51" fmla="*/ 10 h 74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66" h="748">
                  <a:moveTo>
                    <a:pt x="30" y="31"/>
                  </a:moveTo>
                  <a:lnTo>
                    <a:pt x="88" y="4"/>
                  </a:lnTo>
                  <a:lnTo>
                    <a:pt x="136" y="0"/>
                  </a:lnTo>
                  <a:lnTo>
                    <a:pt x="218" y="46"/>
                  </a:lnTo>
                  <a:lnTo>
                    <a:pt x="266" y="93"/>
                  </a:lnTo>
                  <a:lnTo>
                    <a:pt x="302" y="159"/>
                  </a:lnTo>
                  <a:lnTo>
                    <a:pt x="331" y="247"/>
                  </a:lnTo>
                  <a:lnTo>
                    <a:pt x="361" y="381"/>
                  </a:lnTo>
                  <a:lnTo>
                    <a:pt x="366" y="531"/>
                  </a:lnTo>
                  <a:lnTo>
                    <a:pt x="348" y="629"/>
                  </a:lnTo>
                  <a:lnTo>
                    <a:pt x="320" y="675"/>
                  </a:lnTo>
                  <a:lnTo>
                    <a:pt x="242" y="722"/>
                  </a:lnTo>
                  <a:lnTo>
                    <a:pt x="160" y="748"/>
                  </a:lnTo>
                  <a:lnTo>
                    <a:pt x="107" y="748"/>
                  </a:lnTo>
                  <a:lnTo>
                    <a:pt x="60" y="737"/>
                  </a:lnTo>
                  <a:lnTo>
                    <a:pt x="30" y="675"/>
                  </a:lnTo>
                  <a:lnTo>
                    <a:pt x="18" y="599"/>
                  </a:lnTo>
                  <a:lnTo>
                    <a:pt x="42" y="546"/>
                  </a:lnTo>
                  <a:lnTo>
                    <a:pt x="71" y="500"/>
                  </a:lnTo>
                  <a:lnTo>
                    <a:pt x="65" y="438"/>
                  </a:lnTo>
                  <a:lnTo>
                    <a:pt x="53" y="360"/>
                  </a:lnTo>
                  <a:lnTo>
                    <a:pt x="30" y="283"/>
                  </a:lnTo>
                  <a:lnTo>
                    <a:pt x="0" y="201"/>
                  </a:lnTo>
                  <a:lnTo>
                    <a:pt x="0" y="139"/>
                  </a:lnTo>
                  <a:lnTo>
                    <a:pt x="18" y="72"/>
                  </a:lnTo>
                  <a:lnTo>
                    <a:pt x="3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4" name="Freeform 218"/>
            <p:cNvSpPr>
              <a:spLocks/>
            </p:cNvSpPr>
            <p:nvPr/>
          </p:nvSpPr>
          <p:spPr bwMode="auto">
            <a:xfrm>
              <a:off x="718" y="3517"/>
              <a:ext cx="159" cy="320"/>
            </a:xfrm>
            <a:custGeom>
              <a:avLst/>
              <a:gdLst>
                <a:gd name="T0" fmla="*/ 0 w 477"/>
                <a:gd name="T1" fmla="*/ 28 h 959"/>
                <a:gd name="T2" fmla="*/ 0 w 477"/>
                <a:gd name="T3" fmla="*/ 14 h 959"/>
                <a:gd name="T4" fmla="*/ 14 w 477"/>
                <a:gd name="T5" fmla="*/ 0 h 959"/>
                <a:gd name="T6" fmla="*/ 24 w 477"/>
                <a:gd name="T7" fmla="*/ 5 h 959"/>
                <a:gd name="T8" fmla="*/ 71 w 477"/>
                <a:gd name="T9" fmla="*/ 60 h 959"/>
                <a:gd name="T10" fmla="*/ 94 w 477"/>
                <a:gd name="T11" fmla="*/ 91 h 959"/>
                <a:gd name="T12" fmla="*/ 100 w 477"/>
                <a:gd name="T13" fmla="*/ 119 h 959"/>
                <a:gd name="T14" fmla="*/ 102 w 477"/>
                <a:gd name="T15" fmla="*/ 148 h 959"/>
                <a:gd name="T16" fmla="*/ 98 w 477"/>
                <a:gd name="T17" fmla="*/ 188 h 959"/>
                <a:gd name="T18" fmla="*/ 84 w 477"/>
                <a:gd name="T19" fmla="*/ 231 h 959"/>
                <a:gd name="T20" fmla="*/ 71 w 477"/>
                <a:gd name="T21" fmla="*/ 256 h 959"/>
                <a:gd name="T22" fmla="*/ 65 w 477"/>
                <a:gd name="T23" fmla="*/ 282 h 959"/>
                <a:gd name="T24" fmla="*/ 67 w 477"/>
                <a:gd name="T25" fmla="*/ 294 h 959"/>
                <a:gd name="T26" fmla="*/ 74 w 477"/>
                <a:gd name="T27" fmla="*/ 298 h 959"/>
                <a:gd name="T28" fmla="*/ 122 w 477"/>
                <a:gd name="T29" fmla="*/ 296 h 959"/>
                <a:gd name="T30" fmla="*/ 153 w 477"/>
                <a:gd name="T31" fmla="*/ 301 h 959"/>
                <a:gd name="T32" fmla="*/ 159 w 477"/>
                <a:gd name="T33" fmla="*/ 308 h 959"/>
                <a:gd name="T34" fmla="*/ 159 w 477"/>
                <a:gd name="T35" fmla="*/ 313 h 959"/>
                <a:gd name="T36" fmla="*/ 134 w 477"/>
                <a:gd name="T37" fmla="*/ 320 h 959"/>
                <a:gd name="T38" fmla="*/ 128 w 477"/>
                <a:gd name="T39" fmla="*/ 318 h 959"/>
                <a:gd name="T40" fmla="*/ 106 w 477"/>
                <a:gd name="T41" fmla="*/ 310 h 959"/>
                <a:gd name="T42" fmla="*/ 84 w 477"/>
                <a:gd name="T43" fmla="*/ 310 h 959"/>
                <a:gd name="T44" fmla="*/ 55 w 477"/>
                <a:gd name="T45" fmla="*/ 310 h 959"/>
                <a:gd name="T46" fmla="*/ 45 w 477"/>
                <a:gd name="T47" fmla="*/ 311 h 959"/>
                <a:gd name="T48" fmla="*/ 41 w 477"/>
                <a:gd name="T49" fmla="*/ 305 h 959"/>
                <a:gd name="T50" fmla="*/ 41 w 477"/>
                <a:gd name="T51" fmla="*/ 294 h 959"/>
                <a:gd name="T52" fmla="*/ 51 w 477"/>
                <a:gd name="T53" fmla="*/ 262 h 959"/>
                <a:gd name="T54" fmla="*/ 69 w 477"/>
                <a:gd name="T55" fmla="*/ 227 h 959"/>
                <a:gd name="T56" fmla="*/ 80 w 477"/>
                <a:gd name="T57" fmla="*/ 193 h 959"/>
                <a:gd name="T58" fmla="*/ 82 w 477"/>
                <a:gd name="T59" fmla="*/ 167 h 959"/>
                <a:gd name="T60" fmla="*/ 80 w 477"/>
                <a:gd name="T61" fmla="*/ 131 h 959"/>
                <a:gd name="T62" fmla="*/ 72 w 477"/>
                <a:gd name="T63" fmla="*/ 110 h 959"/>
                <a:gd name="T64" fmla="*/ 53 w 477"/>
                <a:gd name="T65" fmla="*/ 84 h 959"/>
                <a:gd name="T66" fmla="*/ 25 w 477"/>
                <a:gd name="T67" fmla="*/ 60 h 959"/>
                <a:gd name="T68" fmla="*/ 6 w 477"/>
                <a:gd name="T69" fmla="*/ 46 h 959"/>
                <a:gd name="T70" fmla="*/ 0 w 477"/>
                <a:gd name="T71" fmla="*/ 38 h 959"/>
                <a:gd name="T72" fmla="*/ 0 w 477"/>
                <a:gd name="T73" fmla="*/ 28 h 9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77" h="959">
                  <a:moveTo>
                    <a:pt x="0" y="83"/>
                  </a:moveTo>
                  <a:lnTo>
                    <a:pt x="0" y="41"/>
                  </a:lnTo>
                  <a:lnTo>
                    <a:pt x="41" y="0"/>
                  </a:lnTo>
                  <a:lnTo>
                    <a:pt x="71" y="15"/>
                  </a:lnTo>
                  <a:lnTo>
                    <a:pt x="212" y="180"/>
                  </a:lnTo>
                  <a:lnTo>
                    <a:pt x="282" y="273"/>
                  </a:lnTo>
                  <a:lnTo>
                    <a:pt x="301" y="356"/>
                  </a:lnTo>
                  <a:lnTo>
                    <a:pt x="306" y="443"/>
                  </a:lnTo>
                  <a:lnTo>
                    <a:pt x="295" y="562"/>
                  </a:lnTo>
                  <a:lnTo>
                    <a:pt x="253" y="691"/>
                  </a:lnTo>
                  <a:lnTo>
                    <a:pt x="212" y="768"/>
                  </a:lnTo>
                  <a:lnTo>
                    <a:pt x="195" y="845"/>
                  </a:lnTo>
                  <a:lnTo>
                    <a:pt x="200" y="881"/>
                  </a:lnTo>
                  <a:lnTo>
                    <a:pt x="223" y="892"/>
                  </a:lnTo>
                  <a:lnTo>
                    <a:pt x="365" y="887"/>
                  </a:lnTo>
                  <a:lnTo>
                    <a:pt x="460" y="902"/>
                  </a:lnTo>
                  <a:lnTo>
                    <a:pt x="477" y="923"/>
                  </a:lnTo>
                  <a:lnTo>
                    <a:pt x="477" y="938"/>
                  </a:lnTo>
                  <a:lnTo>
                    <a:pt x="401" y="959"/>
                  </a:lnTo>
                  <a:lnTo>
                    <a:pt x="383" y="953"/>
                  </a:lnTo>
                  <a:lnTo>
                    <a:pt x="318" y="928"/>
                  </a:lnTo>
                  <a:lnTo>
                    <a:pt x="253" y="928"/>
                  </a:lnTo>
                  <a:lnTo>
                    <a:pt x="165" y="928"/>
                  </a:lnTo>
                  <a:lnTo>
                    <a:pt x="135" y="933"/>
                  </a:lnTo>
                  <a:lnTo>
                    <a:pt x="124" y="913"/>
                  </a:lnTo>
                  <a:lnTo>
                    <a:pt x="124" y="881"/>
                  </a:lnTo>
                  <a:lnTo>
                    <a:pt x="154" y="784"/>
                  </a:lnTo>
                  <a:lnTo>
                    <a:pt x="206" y="680"/>
                  </a:lnTo>
                  <a:lnTo>
                    <a:pt x="241" y="578"/>
                  </a:lnTo>
                  <a:lnTo>
                    <a:pt x="247" y="500"/>
                  </a:lnTo>
                  <a:lnTo>
                    <a:pt x="241" y="392"/>
                  </a:lnTo>
                  <a:lnTo>
                    <a:pt x="217" y="330"/>
                  </a:lnTo>
                  <a:lnTo>
                    <a:pt x="159" y="252"/>
                  </a:lnTo>
                  <a:lnTo>
                    <a:pt x="76" y="180"/>
                  </a:lnTo>
                  <a:lnTo>
                    <a:pt x="17" y="138"/>
                  </a:lnTo>
                  <a:lnTo>
                    <a:pt x="0" y="11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5" name="Freeform 219"/>
            <p:cNvSpPr>
              <a:spLocks/>
            </p:cNvSpPr>
            <p:nvPr/>
          </p:nvSpPr>
          <p:spPr bwMode="auto">
            <a:xfrm>
              <a:off x="575" y="3535"/>
              <a:ext cx="133" cy="342"/>
            </a:xfrm>
            <a:custGeom>
              <a:avLst/>
              <a:gdLst>
                <a:gd name="T0" fmla="*/ 94 w 401"/>
                <a:gd name="T1" fmla="*/ 8 h 1026"/>
                <a:gd name="T2" fmla="*/ 105 w 401"/>
                <a:gd name="T3" fmla="*/ 0 h 1026"/>
                <a:gd name="T4" fmla="*/ 129 w 401"/>
                <a:gd name="T5" fmla="*/ 0 h 1026"/>
                <a:gd name="T6" fmla="*/ 133 w 401"/>
                <a:gd name="T7" fmla="*/ 10 h 1026"/>
                <a:gd name="T8" fmla="*/ 129 w 401"/>
                <a:gd name="T9" fmla="*/ 38 h 1026"/>
                <a:gd name="T10" fmla="*/ 108 w 401"/>
                <a:gd name="T11" fmla="*/ 72 h 1026"/>
                <a:gd name="T12" fmla="*/ 98 w 401"/>
                <a:gd name="T13" fmla="*/ 110 h 1026"/>
                <a:gd name="T14" fmla="*/ 94 w 401"/>
                <a:gd name="T15" fmla="*/ 156 h 1026"/>
                <a:gd name="T16" fmla="*/ 108 w 401"/>
                <a:gd name="T17" fmla="*/ 209 h 1026"/>
                <a:gd name="T18" fmla="*/ 125 w 401"/>
                <a:gd name="T19" fmla="*/ 261 h 1026"/>
                <a:gd name="T20" fmla="*/ 127 w 401"/>
                <a:gd name="T21" fmla="*/ 282 h 1026"/>
                <a:gd name="T22" fmla="*/ 119 w 401"/>
                <a:gd name="T23" fmla="*/ 288 h 1026"/>
                <a:gd name="T24" fmla="*/ 92 w 401"/>
                <a:gd name="T25" fmla="*/ 288 h 1026"/>
                <a:gd name="T26" fmla="*/ 65 w 401"/>
                <a:gd name="T27" fmla="*/ 297 h 1026"/>
                <a:gd name="T28" fmla="*/ 47 w 401"/>
                <a:gd name="T29" fmla="*/ 319 h 1026"/>
                <a:gd name="T30" fmla="*/ 32 w 401"/>
                <a:gd name="T31" fmla="*/ 340 h 1026"/>
                <a:gd name="T32" fmla="*/ 24 w 401"/>
                <a:gd name="T33" fmla="*/ 342 h 1026"/>
                <a:gd name="T34" fmla="*/ 0 w 401"/>
                <a:gd name="T35" fmla="*/ 330 h 1026"/>
                <a:gd name="T36" fmla="*/ 0 w 401"/>
                <a:gd name="T37" fmla="*/ 321 h 1026"/>
                <a:gd name="T38" fmla="*/ 32 w 401"/>
                <a:gd name="T39" fmla="*/ 297 h 1026"/>
                <a:gd name="T40" fmla="*/ 69 w 401"/>
                <a:gd name="T41" fmla="*/ 282 h 1026"/>
                <a:gd name="T42" fmla="*/ 98 w 401"/>
                <a:gd name="T43" fmla="*/ 273 h 1026"/>
                <a:gd name="T44" fmla="*/ 104 w 401"/>
                <a:gd name="T45" fmla="*/ 269 h 1026"/>
                <a:gd name="T46" fmla="*/ 102 w 401"/>
                <a:gd name="T47" fmla="*/ 254 h 1026"/>
                <a:gd name="T48" fmla="*/ 92 w 401"/>
                <a:gd name="T49" fmla="*/ 216 h 1026"/>
                <a:gd name="T50" fmla="*/ 80 w 401"/>
                <a:gd name="T51" fmla="*/ 173 h 1026"/>
                <a:gd name="T52" fmla="*/ 75 w 401"/>
                <a:gd name="T53" fmla="*/ 151 h 1026"/>
                <a:gd name="T54" fmla="*/ 73 w 401"/>
                <a:gd name="T55" fmla="*/ 125 h 1026"/>
                <a:gd name="T56" fmla="*/ 77 w 401"/>
                <a:gd name="T57" fmla="*/ 96 h 1026"/>
                <a:gd name="T58" fmla="*/ 84 w 401"/>
                <a:gd name="T59" fmla="*/ 48 h 1026"/>
                <a:gd name="T60" fmla="*/ 94 w 401"/>
                <a:gd name="T61" fmla="*/ 8 h 102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01" h="1026">
                  <a:moveTo>
                    <a:pt x="283" y="25"/>
                  </a:moveTo>
                  <a:lnTo>
                    <a:pt x="318" y="0"/>
                  </a:lnTo>
                  <a:lnTo>
                    <a:pt x="390" y="0"/>
                  </a:lnTo>
                  <a:lnTo>
                    <a:pt x="401" y="31"/>
                  </a:lnTo>
                  <a:lnTo>
                    <a:pt x="390" y="113"/>
                  </a:lnTo>
                  <a:lnTo>
                    <a:pt x="325" y="216"/>
                  </a:lnTo>
                  <a:lnTo>
                    <a:pt x="296" y="329"/>
                  </a:lnTo>
                  <a:lnTo>
                    <a:pt x="283" y="469"/>
                  </a:lnTo>
                  <a:lnTo>
                    <a:pt x="325" y="628"/>
                  </a:lnTo>
                  <a:lnTo>
                    <a:pt x="378" y="783"/>
                  </a:lnTo>
                  <a:lnTo>
                    <a:pt x="383" y="845"/>
                  </a:lnTo>
                  <a:lnTo>
                    <a:pt x="360" y="865"/>
                  </a:lnTo>
                  <a:lnTo>
                    <a:pt x="277" y="865"/>
                  </a:lnTo>
                  <a:lnTo>
                    <a:pt x="195" y="892"/>
                  </a:lnTo>
                  <a:lnTo>
                    <a:pt x="142" y="958"/>
                  </a:lnTo>
                  <a:lnTo>
                    <a:pt x="95" y="1020"/>
                  </a:lnTo>
                  <a:lnTo>
                    <a:pt x="71" y="1026"/>
                  </a:lnTo>
                  <a:lnTo>
                    <a:pt x="0" y="989"/>
                  </a:lnTo>
                  <a:lnTo>
                    <a:pt x="0" y="964"/>
                  </a:lnTo>
                  <a:lnTo>
                    <a:pt x="95" y="892"/>
                  </a:lnTo>
                  <a:lnTo>
                    <a:pt x="207" y="845"/>
                  </a:lnTo>
                  <a:lnTo>
                    <a:pt x="296" y="819"/>
                  </a:lnTo>
                  <a:lnTo>
                    <a:pt x="313" y="808"/>
                  </a:lnTo>
                  <a:lnTo>
                    <a:pt x="307" y="763"/>
                  </a:lnTo>
                  <a:lnTo>
                    <a:pt x="277" y="649"/>
                  </a:lnTo>
                  <a:lnTo>
                    <a:pt x="242" y="520"/>
                  </a:lnTo>
                  <a:lnTo>
                    <a:pt x="225" y="453"/>
                  </a:lnTo>
                  <a:lnTo>
                    <a:pt x="219" y="376"/>
                  </a:lnTo>
                  <a:lnTo>
                    <a:pt x="231" y="288"/>
                  </a:lnTo>
                  <a:lnTo>
                    <a:pt x="253" y="144"/>
                  </a:lnTo>
                  <a:lnTo>
                    <a:pt x="283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46" name="AutoShape 220"/>
          <p:cNvSpPr>
            <a:spLocks noChangeArrowheads="1"/>
          </p:cNvSpPr>
          <p:nvPr/>
        </p:nvSpPr>
        <p:spPr bwMode="auto">
          <a:xfrm>
            <a:off x="304800" y="1981200"/>
            <a:ext cx="1676400" cy="2590800"/>
          </a:xfrm>
          <a:prstGeom prst="wedgeRoundRectCallout">
            <a:avLst>
              <a:gd name="adj1" fmla="val -6250"/>
              <a:gd name="adj2" fmla="val 70773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We want to </a:t>
            </a:r>
          </a:p>
          <a:p>
            <a:pPr algn="ctr"/>
            <a:r>
              <a:rPr lang="en-US" sz="2000" b="1"/>
              <a:t>adjust the </a:t>
            </a:r>
          </a:p>
          <a:p>
            <a:pPr algn="ctr"/>
            <a:r>
              <a:rPr lang="en-US" sz="2000" b="1"/>
              <a:t>valve to</a:t>
            </a:r>
          </a:p>
          <a:p>
            <a:pPr algn="ctr"/>
            <a:r>
              <a:rPr lang="en-US" sz="2000" b="1">
                <a:solidFill>
                  <a:schemeClr val="accent2"/>
                </a:solidFill>
              </a:rPr>
              <a:t>cancel</a:t>
            </a:r>
            <a:r>
              <a:rPr lang="en-US" sz="2000" b="1"/>
              <a:t> the</a:t>
            </a:r>
          </a:p>
          <a:p>
            <a:pPr algn="ctr"/>
            <a:r>
              <a:rPr lang="en-US" sz="2000" b="1"/>
              <a:t>effect of the</a:t>
            </a:r>
          </a:p>
          <a:p>
            <a:pPr algn="ctr"/>
            <a:r>
              <a:rPr lang="en-US" sz="2000" b="1"/>
              <a:t>disturbance.</a:t>
            </a:r>
          </a:p>
        </p:txBody>
      </p:sp>
      <p:grpSp>
        <p:nvGrpSpPr>
          <p:cNvPr id="11491" name="Group 227"/>
          <p:cNvGrpSpPr>
            <a:grpSpLocks/>
          </p:cNvGrpSpPr>
          <p:nvPr/>
        </p:nvGrpSpPr>
        <p:grpSpPr bwMode="auto">
          <a:xfrm>
            <a:off x="2665413" y="2239963"/>
            <a:ext cx="6021387" cy="3170237"/>
            <a:chOff x="1679" y="1411"/>
            <a:chExt cx="3793" cy="1997"/>
          </a:xfrm>
        </p:grpSpPr>
        <p:sp>
          <p:nvSpPr>
            <p:cNvPr id="8317" name="Freeform 65"/>
            <p:cNvSpPr>
              <a:spLocks/>
            </p:cNvSpPr>
            <p:nvPr/>
          </p:nvSpPr>
          <p:spPr bwMode="auto">
            <a:xfrm>
              <a:off x="1679" y="1411"/>
              <a:ext cx="3350" cy="699"/>
            </a:xfrm>
            <a:custGeom>
              <a:avLst/>
              <a:gdLst>
                <a:gd name="T0" fmla="*/ 48 w 3639"/>
                <a:gd name="T1" fmla="*/ 0 h 774"/>
                <a:gd name="T2" fmla="*/ 102 w 3639"/>
                <a:gd name="T3" fmla="*/ 0 h 774"/>
                <a:gd name="T4" fmla="*/ 156 w 3639"/>
                <a:gd name="T5" fmla="*/ 0 h 774"/>
                <a:gd name="T6" fmla="*/ 211 w 3639"/>
                <a:gd name="T7" fmla="*/ 0 h 774"/>
                <a:gd name="T8" fmla="*/ 265 w 3639"/>
                <a:gd name="T9" fmla="*/ 0 h 774"/>
                <a:gd name="T10" fmla="*/ 319 w 3639"/>
                <a:gd name="T11" fmla="*/ 0 h 774"/>
                <a:gd name="T12" fmla="*/ 373 w 3639"/>
                <a:gd name="T13" fmla="*/ 0 h 774"/>
                <a:gd name="T14" fmla="*/ 427 w 3639"/>
                <a:gd name="T15" fmla="*/ 0 h 774"/>
                <a:gd name="T16" fmla="*/ 481 w 3639"/>
                <a:gd name="T17" fmla="*/ 0 h 774"/>
                <a:gd name="T18" fmla="*/ 536 w 3639"/>
                <a:gd name="T19" fmla="*/ 0 h 774"/>
                <a:gd name="T20" fmla="*/ 589 w 3639"/>
                <a:gd name="T21" fmla="*/ 0 h 774"/>
                <a:gd name="T22" fmla="*/ 643 w 3639"/>
                <a:gd name="T23" fmla="*/ 0 h 774"/>
                <a:gd name="T24" fmla="*/ 692 w 3639"/>
                <a:gd name="T25" fmla="*/ 32 h 774"/>
                <a:gd name="T26" fmla="*/ 736 w 3639"/>
                <a:gd name="T27" fmla="*/ 85 h 774"/>
                <a:gd name="T28" fmla="*/ 779 w 3639"/>
                <a:gd name="T29" fmla="*/ 138 h 774"/>
                <a:gd name="T30" fmla="*/ 833 w 3639"/>
                <a:gd name="T31" fmla="*/ 191 h 774"/>
                <a:gd name="T32" fmla="*/ 882 w 3639"/>
                <a:gd name="T33" fmla="*/ 246 h 774"/>
                <a:gd name="T34" fmla="*/ 936 w 3639"/>
                <a:gd name="T35" fmla="*/ 294 h 774"/>
                <a:gd name="T36" fmla="*/ 991 w 3639"/>
                <a:gd name="T37" fmla="*/ 331 h 774"/>
                <a:gd name="T38" fmla="*/ 1044 w 3639"/>
                <a:gd name="T39" fmla="*/ 374 h 774"/>
                <a:gd name="T40" fmla="*/ 1098 w 3639"/>
                <a:gd name="T41" fmla="*/ 405 h 774"/>
                <a:gd name="T42" fmla="*/ 1153 w 3639"/>
                <a:gd name="T43" fmla="*/ 438 h 774"/>
                <a:gd name="T44" fmla="*/ 1207 w 3639"/>
                <a:gd name="T45" fmla="*/ 464 h 774"/>
                <a:gd name="T46" fmla="*/ 1261 w 3639"/>
                <a:gd name="T47" fmla="*/ 486 h 774"/>
                <a:gd name="T48" fmla="*/ 1315 w 3639"/>
                <a:gd name="T49" fmla="*/ 507 h 774"/>
                <a:gd name="T50" fmla="*/ 1369 w 3639"/>
                <a:gd name="T51" fmla="*/ 528 h 774"/>
                <a:gd name="T52" fmla="*/ 1423 w 3639"/>
                <a:gd name="T53" fmla="*/ 545 h 774"/>
                <a:gd name="T54" fmla="*/ 1478 w 3639"/>
                <a:gd name="T55" fmla="*/ 561 h 774"/>
                <a:gd name="T56" fmla="*/ 1532 w 3639"/>
                <a:gd name="T57" fmla="*/ 576 h 774"/>
                <a:gd name="T58" fmla="*/ 1585 w 3639"/>
                <a:gd name="T59" fmla="*/ 587 h 774"/>
                <a:gd name="T60" fmla="*/ 1640 w 3639"/>
                <a:gd name="T61" fmla="*/ 603 h 774"/>
                <a:gd name="T62" fmla="*/ 1694 w 3639"/>
                <a:gd name="T63" fmla="*/ 614 h 774"/>
                <a:gd name="T64" fmla="*/ 1748 w 3639"/>
                <a:gd name="T65" fmla="*/ 620 h 774"/>
                <a:gd name="T66" fmla="*/ 1803 w 3639"/>
                <a:gd name="T67" fmla="*/ 629 h 774"/>
                <a:gd name="T68" fmla="*/ 1856 w 3639"/>
                <a:gd name="T69" fmla="*/ 635 h 774"/>
                <a:gd name="T70" fmla="*/ 1910 w 3639"/>
                <a:gd name="T71" fmla="*/ 646 h 774"/>
                <a:gd name="T72" fmla="*/ 1965 w 3639"/>
                <a:gd name="T73" fmla="*/ 651 h 774"/>
                <a:gd name="T74" fmla="*/ 2019 w 3639"/>
                <a:gd name="T75" fmla="*/ 657 h 774"/>
                <a:gd name="T76" fmla="*/ 2073 w 3639"/>
                <a:gd name="T77" fmla="*/ 662 h 774"/>
                <a:gd name="T78" fmla="*/ 2127 w 3639"/>
                <a:gd name="T79" fmla="*/ 662 h 774"/>
                <a:gd name="T80" fmla="*/ 2181 w 3639"/>
                <a:gd name="T81" fmla="*/ 667 h 774"/>
                <a:gd name="T82" fmla="*/ 2235 w 3639"/>
                <a:gd name="T83" fmla="*/ 673 h 774"/>
                <a:gd name="T84" fmla="*/ 2289 w 3639"/>
                <a:gd name="T85" fmla="*/ 673 h 774"/>
                <a:gd name="T86" fmla="*/ 2344 w 3639"/>
                <a:gd name="T87" fmla="*/ 678 h 774"/>
                <a:gd name="T88" fmla="*/ 2397 w 3639"/>
                <a:gd name="T89" fmla="*/ 678 h 774"/>
                <a:gd name="T90" fmla="*/ 2452 w 3639"/>
                <a:gd name="T91" fmla="*/ 684 h 774"/>
                <a:gd name="T92" fmla="*/ 2506 w 3639"/>
                <a:gd name="T93" fmla="*/ 684 h 774"/>
                <a:gd name="T94" fmla="*/ 2560 w 3639"/>
                <a:gd name="T95" fmla="*/ 689 h 774"/>
                <a:gd name="T96" fmla="*/ 2614 w 3639"/>
                <a:gd name="T97" fmla="*/ 689 h 774"/>
                <a:gd name="T98" fmla="*/ 2668 w 3639"/>
                <a:gd name="T99" fmla="*/ 689 h 774"/>
                <a:gd name="T100" fmla="*/ 2722 w 3639"/>
                <a:gd name="T101" fmla="*/ 689 h 774"/>
                <a:gd name="T102" fmla="*/ 2776 w 3639"/>
                <a:gd name="T103" fmla="*/ 694 h 774"/>
                <a:gd name="T104" fmla="*/ 2831 w 3639"/>
                <a:gd name="T105" fmla="*/ 694 h 774"/>
                <a:gd name="T106" fmla="*/ 2885 w 3639"/>
                <a:gd name="T107" fmla="*/ 694 h 774"/>
                <a:gd name="T108" fmla="*/ 2938 w 3639"/>
                <a:gd name="T109" fmla="*/ 694 h 774"/>
                <a:gd name="T110" fmla="*/ 2993 w 3639"/>
                <a:gd name="T111" fmla="*/ 694 h 774"/>
                <a:gd name="T112" fmla="*/ 3047 w 3639"/>
                <a:gd name="T113" fmla="*/ 694 h 774"/>
                <a:gd name="T114" fmla="*/ 3101 w 3639"/>
                <a:gd name="T115" fmla="*/ 699 h 774"/>
                <a:gd name="T116" fmla="*/ 3156 w 3639"/>
                <a:gd name="T117" fmla="*/ 699 h 774"/>
                <a:gd name="T118" fmla="*/ 3209 w 3639"/>
                <a:gd name="T119" fmla="*/ 699 h 774"/>
                <a:gd name="T120" fmla="*/ 3263 w 3639"/>
                <a:gd name="T121" fmla="*/ 699 h 774"/>
                <a:gd name="T122" fmla="*/ 3318 w 3639"/>
                <a:gd name="T123" fmla="*/ 699 h 77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639" h="774">
                  <a:moveTo>
                    <a:pt x="0" y="0"/>
                  </a:moveTo>
                  <a:lnTo>
                    <a:pt x="5" y="0"/>
                  </a:lnTo>
                  <a:lnTo>
                    <a:pt x="11" y="0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41" y="0"/>
                  </a:lnTo>
                  <a:lnTo>
                    <a:pt x="47" y="0"/>
                  </a:lnTo>
                  <a:lnTo>
                    <a:pt x="52" y="0"/>
                  </a:lnTo>
                  <a:lnTo>
                    <a:pt x="58" y="0"/>
                  </a:lnTo>
                  <a:lnTo>
                    <a:pt x="64" y="0"/>
                  </a:lnTo>
                  <a:lnTo>
                    <a:pt x="70" y="0"/>
                  </a:lnTo>
                  <a:lnTo>
                    <a:pt x="76" y="0"/>
                  </a:lnTo>
                  <a:lnTo>
                    <a:pt x="82" y="0"/>
                  </a:lnTo>
                  <a:lnTo>
                    <a:pt x="88" y="0"/>
                  </a:lnTo>
                  <a:lnTo>
                    <a:pt x="94" y="0"/>
                  </a:lnTo>
                  <a:lnTo>
                    <a:pt x="99" y="0"/>
                  </a:lnTo>
                  <a:lnTo>
                    <a:pt x="105" y="0"/>
                  </a:lnTo>
                  <a:lnTo>
                    <a:pt x="111" y="0"/>
                  </a:lnTo>
                  <a:lnTo>
                    <a:pt x="117" y="0"/>
                  </a:lnTo>
                  <a:lnTo>
                    <a:pt x="123" y="0"/>
                  </a:lnTo>
                  <a:lnTo>
                    <a:pt x="129" y="0"/>
                  </a:lnTo>
                  <a:lnTo>
                    <a:pt x="135" y="0"/>
                  </a:lnTo>
                  <a:lnTo>
                    <a:pt x="141" y="0"/>
                  </a:lnTo>
                  <a:lnTo>
                    <a:pt x="147" y="0"/>
                  </a:lnTo>
                  <a:lnTo>
                    <a:pt x="152" y="0"/>
                  </a:lnTo>
                  <a:lnTo>
                    <a:pt x="158" y="0"/>
                  </a:lnTo>
                  <a:lnTo>
                    <a:pt x="164" y="0"/>
                  </a:lnTo>
                  <a:lnTo>
                    <a:pt x="170" y="0"/>
                  </a:lnTo>
                  <a:lnTo>
                    <a:pt x="176" y="0"/>
                  </a:lnTo>
                  <a:lnTo>
                    <a:pt x="182" y="0"/>
                  </a:lnTo>
                  <a:lnTo>
                    <a:pt x="188" y="0"/>
                  </a:lnTo>
                  <a:lnTo>
                    <a:pt x="194" y="0"/>
                  </a:lnTo>
                  <a:lnTo>
                    <a:pt x="199" y="0"/>
                  </a:lnTo>
                  <a:lnTo>
                    <a:pt x="205" y="0"/>
                  </a:lnTo>
                  <a:lnTo>
                    <a:pt x="211" y="0"/>
                  </a:lnTo>
                  <a:lnTo>
                    <a:pt x="217" y="0"/>
                  </a:lnTo>
                  <a:lnTo>
                    <a:pt x="223" y="0"/>
                  </a:lnTo>
                  <a:lnTo>
                    <a:pt x="229" y="0"/>
                  </a:lnTo>
                  <a:lnTo>
                    <a:pt x="235" y="0"/>
                  </a:lnTo>
                  <a:lnTo>
                    <a:pt x="241" y="0"/>
                  </a:lnTo>
                  <a:lnTo>
                    <a:pt x="246" y="0"/>
                  </a:lnTo>
                  <a:lnTo>
                    <a:pt x="252" y="0"/>
                  </a:lnTo>
                  <a:lnTo>
                    <a:pt x="258" y="0"/>
                  </a:lnTo>
                  <a:lnTo>
                    <a:pt x="264" y="0"/>
                  </a:lnTo>
                  <a:lnTo>
                    <a:pt x="270" y="0"/>
                  </a:lnTo>
                  <a:lnTo>
                    <a:pt x="276" y="0"/>
                  </a:lnTo>
                  <a:lnTo>
                    <a:pt x="282" y="0"/>
                  </a:lnTo>
                  <a:lnTo>
                    <a:pt x="288" y="0"/>
                  </a:lnTo>
                  <a:lnTo>
                    <a:pt x="294" y="0"/>
                  </a:lnTo>
                  <a:lnTo>
                    <a:pt x="299" y="0"/>
                  </a:lnTo>
                  <a:lnTo>
                    <a:pt x="305" y="0"/>
                  </a:lnTo>
                  <a:lnTo>
                    <a:pt x="311" y="0"/>
                  </a:lnTo>
                  <a:lnTo>
                    <a:pt x="317" y="0"/>
                  </a:lnTo>
                  <a:lnTo>
                    <a:pt x="323" y="0"/>
                  </a:lnTo>
                  <a:lnTo>
                    <a:pt x="329" y="0"/>
                  </a:lnTo>
                  <a:lnTo>
                    <a:pt x="335" y="0"/>
                  </a:lnTo>
                  <a:lnTo>
                    <a:pt x="341" y="0"/>
                  </a:lnTo>
                  <a:lnTo>
                    <a:pt x="346" y="0"/>
                  </a:lnTo>
                  <a:lnTo>
                    <a:pt x="352" y="0"/>
                  </a:lnTo>
                  <a:lnTo>
                    <a:pt x="358" y="0"/>
                  </a:lnTo>
                  <a:lnTo>
                    <a:pt x="364" y="0"/>
                  </a:lnTo>
                  <a:lnTo>
                    <a:pt x="370" y="0"/>
                  </a:lnTo>
                  <a:lnTo>
                    <a:pt x="376" y="0"/>
                  </a:lnTo>
                  <a:lnTo>
                    <a:pt x="382" y="0"/>
                  </a:lnTo>
                  <a:lnTo>
                    <a:pt x="388" y="0"/>
                  </a:lnTo>
                  <a:lnTo>
                    <a:pt x="393" y="0"/>
                  </a:lnTo>
                  <a:lnTo>
                    <a:pt x="399" y="0"/>
                  </a:lnTo>
                  <a:lnTo>
                    <a:pt x="405" y="0"/>
                  </a:lnTo>
                  <a:lnTo>
                    <a:pt x="411" y="0"/>
                  </a:lnTo>
                  <a:lnTo>
                    <a:pt x="417" y="0"/>
                  </a:lnTo>
                  <a:lnTo>
                    <a:pt x="423" y="0"/>
                  </a:lnTo>
                  <a:lnTo>
                    <a:pt x="429" y="0"/>
                  </a:lnTo>
                  <a:lnTo>
                    <a:pt x="435" y="0"/>
                  </a:lnTo>
                  <a:lnTo>
                    <a:pt x="441" y="0"/>
                  </a:lnTo>
                  <a:lnTo>
                    <a:pt x="446" y="0"/>
                  </a:lnTo>
                  <a:lnTo>
                    <a:pt x="452" y="0"/>
                  </a:lnTo>
                  <a:lnTo>
                    <a:pt x="458" y="0"/>
                  </a:lnTo>
                  <a:lnTo>
                    <a:pt x="464" y="0"/>
                  </a:lnTo>
                  <a:lnTo>
                    <a:pt x="470" y="0"/>
                  </a:lnTo>
                  <a:lnTo>
                    <a:pt x="476" y="0"/>
                  </a:lnTo>
                  <a:lnTo>
                    <a:pt x="482" y="0"/>
                  </a:lnTo>
                  <a:lnTo>
                    <a:pt x="488" y="0"/>
                  </a:lnTo>
                  <a:lnTo>
                    <a:pt x="493" y="0"/>
                  </a:lnTo>
                  <a:lnTo>
                    <a:pt x="499" y="0"/>
                  </a:lnTo>
                  <a:lnTo>
                    <a:pt x="505" y="0"/>
                  </a:lnTo>
                  <a:lnTo>
                    <a:pt x="511" y="0"/>
                  </a:lnTo>
                  <a:lnTo>
                    <a:pt x="517" y="0"/>
                  </a:lnTo>
                  <a:lnTo>
                    <a:pt x="523" y="0"/>
                  </a:lnTo>
                  <a:lnTo>
                    <a:pt x="529" y="0"/>
                  </a:lnTo>
                  <a:lnTo>
                    <a:pt x="535" y="0"/>
                  </a:lnTo>
                  <a:lnTo>
                    <a:pt x="540" y="0"/>
                  </a:lnTo>
                  <a:lnTo>
                    <a:pt x="546" y="0"/>
                  </a:lnTo>
                  <a:lnTo>
                    <a:pt x="552" y="0"/>
                  </a:lnTo>
                  <a:lnTo>
                    <a:pt x="558" y="0"/>
                  </a:lnTo>
                  <a:lnTo>
                    <a:pt x="564" y="0"/>
                  </a:lnTo>
                  <a:lnTo>
                    <a:pt x="570" y="0"/>
                  </a:lnTo>
                  <a:lnTo>
                    <a:pt x="576" y="0"/>
                  </a:lnTo>
                  <a:lnTo>
                    <a:pt x="582" y="0"/>
                  </a:lnTo>
                  <a:lnTo>
                    <a:pt x="588" y="0"/>
                  </a:lnTo>
                  <a:lnTo>
                    <a:pt x="593" y="0"/>
                  </a:lnTo>
                  <a:lnTo>
                    <a:pt x="599" y="0"/>
                  </a:lnTo>
                  <a:lnTo>
                    <a:pt x="605" y="0"/>
                  </a:lnTo>
                  <a:lnTo>
                    <a:pt x="611" y="0"/>
                  </a:lnTo>
                  <a:lnTo>
                    <a:pt x="617" y="0"/>
                  </a:lnTo>
                  <a:lnTo>
                    <a:pt x="623" y="0"/>
                  </a:lnTo>
                  <a:lnTo>
                    <a:pt x="629" y="0"/>
                  </a:lnTo>
                  <a:lnTo>
                    <a:pt x="635" y="0"/>
                  </a:lnTo>
                  <a:lnTo>
                    <a:pt x="640" y="0"/>
                  </a:lnTo>
                  <a:lnTo>
                    <a:pt x="646" y="0"/>
                  </a:lnTo>
                  <a:lnTo>
                    <a:pt x="652" y="0"/>
                  </a:lnTo>
                  <a:lnTo>
                    <a:pt x="658" y="0"/>
                  </a:lnTo>
                  <a:lnTo>
                    <a:pt x="664" y="0"/>
                  </a:lnTo>
                  <a:lnTo>
                    <a:pt x="670" y="0"/>
                  </a:lnTo>
                  <a:lnTo>
                    <a:pt x="676" y="0"/>
                  </a:lnTo>
                  <a:lnTo>
                    <a:pt x="682" y="0"/>
                  </a:lnTo>
                  <a:lnTo>
                    <a:pt x="687" y="0"/>
                  </a:lnTo>
                  <a:lnTo>
                    <a:pt x="693" y="0"/>
                  </a:lnTo>
                  <a:lnTo>
                    <a:pt x="699" y="0"/>
                  </a:lnTo>
                  <a:lnTo>
                    <a:pt x="705" y="0"/>
                  </a:lnTo>
                  <a:lnTo>
                    <a:pt x="711" y="0"/>
                  </a:lnTo>
                  <a:lnTo>
                    <a:pt x="717" y="0"/>
                  </a:lnTo>
                  <a:lnTo>
                    <a:pt x="723" y="0"/>
                  </a:lnTo>
                  <a:lnTo>
                    <a:pt x="729" y="5"/>
                  </a:lnTo>
                  <a:lnTo>
                    <a:pt x="735" y="11"/>
                  </a:lnTo>
                  <a:lnTo>
                    <a:pt x="740" y="17"/>
                  </a:lnTo>
                  <a:lnTo>
                    <a:pt x="746" y="23"/>
                  </a:lnTo>
                  <a:lnTo>
                    <a:pt x="746" y="29"/>
                  </a:lnTo>
                  <a:lnTo>
                    <a:pt x="752" y="35"/>
                  </a:lnTo>
                  <a:lnTo>
                    <a:pt x="758" y="41"/>
                  </a:lnTo>
                  <a:lnTo>
                    <a:pt x="764" y="47"/>
                  </a:lnTo>
                  <a:lnTo>
                    <a:pt x="764" y="53"/>
                  </a:lnTo>
                  <a:lnTo>
                    <a:pt x="770" y="59"/>
                  </a:lnTo>
                  <a:lnTo>
                    <a:pt x="776" y="65"/>
                  </a:lnTo>
                  <a:lnTo>
                    <a:pt x="782" y="71"/>
                  </a:lnTo>
                  <a:lnTo>
                    <a:pt x="782" y="76"/>
                  </a:lnTo>
                  <a:lnTo>
                    <a:pt x="787" y="82"/>
                  </a:lnTo>
                  <a:lnTo>
                    <a:pt x="793" y="88"/>
                  </a:lnTo>
                  <a:lnTo>
                    <a:pt x="799" y="94"/>
                  </a:lnTo>
                  <a:lnTo>
                    <a:pt x="799" y="100"/>
                  </a:lnTo>
                  <a:lnTo>
                    <a:pt x="805" y="106"/>
                  </a:lnTo>
                  <a:lnTo>
                    <a:pt x="811" y="112"/>
                  </a:lnTo>
                  <a:lnTo>
                    <a:pt x="817" y="118"/>
                  </a:lnTo>
                  <a:lnTo>
                    <a:pt x="823" y="124"/>
                  </a:lnTo>
                  <a:lnTo>
                    <a:pt x="829" y="130"/>
                  </a:lnTo>
                  <a:lnTo>
                    <a:pt x="834" y="136"/>
                  </a:lnTo>
                  <a:lnTo>
                    <a:pt x="834" y="141"/>
                  </a:lnTo>
                  <a:lnTo>
                    <a:pt x="840" y="147"/>
                  </a:lnTo>
                  <a:lnTo>
                    <a:pt x="846" y="153"/>
                  </a:lnTo>
                  <a:lnTo>
                    <a:pt x="852" y="159"/>
                  </a:lnTo>
                  <a:lnTo>
                    <a:pt x="858" y="165"/>
                  </a:lnTo>
                  <a:lnTo>
                    <a:pt x="864" y="171"/>
                  </a:lnTo>
                  <a:lnTo>
                    <a:pt x="870" y="177"/>
                  </a:lnTo>
                  <a:lnTo>
                    <a:pt x="876" y="183"/>
                  </a:lnTo>
                  <a:lnTo>
                    <a:pt x="882" y="189"/>
                  </a:lnTo>
                  <a:lnTo>
                    <a:pt x="887" y="195"/>
                  </a:lnTo>
                  <a:lnTo>
                    <a:pt x="893" y="201"/>
                  </a:lnTo>
                  <a:lnTo>
                    <a:pt x="899" y="207"/>
                  </a:lnTo>
                  <a:lnTo>
                    <a:pt x="905" y="212"/>
                  </a:lnTo>
                  <a:lnTo>
                    <a:pt x="905" y="218"/>
                  </a:lnTo>
                  <a:lnTo>
                    <a:pt x="911" y="224"/>
                  </a:lnTo>
                  <a:lnTo>
                    <a:pt x="917" y="230"/>
                  </a:lnTo>
                  <a:lnTo>
                    <a:pt x="923" y="236"/>
                  </a:lnTo>
                  <a:lnTo>
                    <a:pt x="929" y="242"/>
                  </a:lnTo>
                  <a:lnTo>
                    <a:pt x="934" y="248"/>
                  </a:lnTo>
                  <a:lnTo>
                    <a:pt x="940" y="254"/>
                  </a:lnTo>
                  <a:lnTo>
                    <a:pt x="946" y="260"/>
                  </a:lnTo>
                  <a:lnTo>
                    <a:pt x="952" y="266"/>
                  </a:lnTo>
                  <a:lnTo>
                    <a:pt x="958" y="272"/>
                  </a:lnTo>
                  <a:lnTo>
                    <a:pt x="964" y="278"/>
                  </a:lnTo>
                  <a:lnTo>
                    <a:pt x="970" y="283"/>
                  </a:lnTo>
                  <a:lnTo>
                    <a:pt x="976" y="283"/>
                  </a:lnTo>
                  <a:lnTo>
                    <a:pt x="981" y="289"/>
                  </a:lnTo>
                  <a:lnTo>
                    <a:pt x="987" y="295"/>
                  </a:lnTo>
                  <a:lnTo>
                    <a:pt x="993" y="301"/>
                  </a:lnTo>
                  <a:lnTo>
                    <a:pt x="999" y="307"/>
                  </a:lnTo>
                  <a:lnTo>
                    <a:pt x="1005" y="313"/>
                  </a:lnTo>
                  <a:lnTo>
                    <a:pt x="1011" y="319"/>
                  </a:lnTo>
                  <a:lnTo>
                    <a:pt x="1017" y="325"/>
                  </a:lnTo>
                  <a:lnTo>
                    <a:pt x="1023" y="325"/>
                  </a:lnTo>
                  <a:lnTo>
                    <a:pt x="1029" y="331"/>
                  </a:lnTo>
                  <a:lnTo>
                    <a:pt x="1034" y="337"/>
                  </a:lnTo>
                  <a:lnTo>
                    <a:pt x="1040" y="343"/>
                  </a:lnTo>
                  <a:lnTo>
                    <a:pt x="1046" y="348"/>
                  </a:lnTo>
                  <a:lnTo>
                    <a:pt x="1052" y="348"/>
                  </a:lnTo>
                  <a:lnTo>
                    <a:pt x="1058" y="354"/>
                  </a:lnTo>
                  <a:lnTo>
                    <a:pt x="1064" y="360"/>
                  </a:lnTo>
                  <a:lnTo>
                    <a:pt x="1070" y="366"/>
                  </a:lnTo>
                  <a:lnTo>
                    <a:pt x="1076" y="366"/>
                  </a:lnTo>
                  <a:lnTo>
                    <a:pt x="1081" y="372"/>
                  </a:lnTo>
                  <a:lnTo>
                    <a:pt x="1087" y="378"/>
                  </a:lnTo>
                  <a:lnTo>
                    <a:pt x="1093" y="384"/>
                  </a:lnTo>
                  <a:lnTo>
                    <a:pt x="1099" y="384"/>
                  </a:lnTo>
                  <a:lnTo>
                    <a:pt x="1105" y="390"/>
                  </a:lnTo>
                  <a:lnTo>
                    <a:pt x="1111" y="396"/>
                  </a:lnTo>
                  <a:lnTo>
                    <a:pt x="1117" y="402"/>
                  </a:lnTo>
                  <a:lnTo>
                    <a:pt x="1123" y="402"/>
                  </a:lnTo>
                  <a:lnTo>
                    <a:pt x="1128" y="408"/>
                  </a:lnTo>
                  <a:lnTo>
                    <a:pt x="1134" y="414"/>
                  </a:lnTo>
                  <a:lnTo>
                    <a:pt x="1140" y="414"/>
                  </a:lnTo>
                  <a:lnTo>
                    <a:pt x="1146" y="419"/>
                  </a:lnTo>
                  <a:lnTo>
                    <a:pt x="1152" y="419"/>
                  </a:lnTo>
                  <a:lnTo>
                    <a:pt x="1158" y="425"/>
                  </a:lnTo>
                  <a:lnTo>
                    <a:pt x="1164" y="431"/>
                  </a:lnTo>
                  <a:lnTo>
                    <a:pt x="1170" y="431"/>
                  </a:lnTo>
                  <a:lnTo>
                    <a:pt x="1176" y="437"/>
                  </a:lnTo>
                  <a:lnTo>
                    <a:pt x="1181" y="443"/>
                  </a:lnTo>
                  <a:lnTo>
                    <a:pt x="1187" y="443"/>
                  </a:lnTo>
                  <a:lnTo>
                    <a:pt x="1193" y="449"/>
                  </a:lnTo>
                  <a:lnTo>
                    <a:pt x="1199" y="449"/>
                  </a:lnTo>
                  <a:lnTo>
                    <a:pt x="1205" y="455"/>
                  </a:lnTo>
                  <a:lnTo>
                    <a:pt x="1211" y="461"/>
                  </a:lnTo>
                  <a:lnTo>
                    <a:pt x="1217" y="461"/>
                  </a:lnTo>
                  <a:lnTo>
                    <a:pt x="1223" y="467"/>
                  </a:lnTo>
                  <a:lnTo>
                    <a:pt x="1228" y="467"/>
                  </a:lnTo>
                  <a:lnTo>
                    <a:pt x="1234" y="473"/>
                  </a:lnTo>
                  <a:lnTo>
                    <a:pt x="1240" y="479"/>
                  </a:lnTo>
                  <a:lnTo>
                    <a:pt x="1246" y="479"/>
                  </a:lnTo>
                  <a:lnTo>
                    <a:pt x="1252" y="485"/>
                  </a:lnTo>
                  <a:lnTo>
                    <a:pt x="1258" y="485"/>
                  </a:lnTo>
                  <a:lnTo>
                    <a:pt x="1264" y="490"/>
                  </a:lnTo>
                  <a:lnTo>
                    <a:pt x="1270" y="490"/>
                  </a:lnTo>
                  <a:lnTo>
                    <a:pt x="1275" y="496"/>
                  </a:lnTo>
                  <a:lnTo>
                    <a:pt x="1281" y="496"/>
                  </a:lnTo>
                  <a:lnTo>
                    <a:pt x="1287" y="502"/>
                  </a:lnTo>
                  <a:lnTo>
                    <a:pt x="1293" y="502"/>
                  </a:lnTo>
                  <a:lnTo>
                    <a:pt x="1299" y="508"/>
                  </a:lnTo>
                  <a:lnTo>
                    <a:pt x="1305" y="508"/>
                  </a:lnTo>
                  <a:lnTo>
                    <a:pt x="1311" y="514"/>
                  </a:lnTo>
                  <a:lnTo>
                    <a:pt x="1317" y="514"/>
                  </a:lnTo>
                  <a:lnTo>
                    <a:pt x="1323" y="520"/>
                  </a:lnTo>
                  <a:lnTo>
                    <a:pt x="1328" y="520"/>
                  </a:lnTo>
                  <a:lnTo>
                    <a:pt x="1334" y="526"/>
                  </a:lnTo>
                  <a:lnTo>
                    <a:pt x="1340" y="526"/>
                  </a:lnTo>
                  <a:lnTo>
                    <a:pt x="1346" y="526"/>
                  </a:lnTo>
                  <a:lnTo>
                    <a:pt x="1352" y="532"/>
                  </a:lnTo>
                  <a:lnTo>
                    <a:pt x="1358" y="532"/>
                  </a:lnTo>
                  <a:lnTo>
                    <a:pt x="1364" y="538"/>
                  </a:lnTo>
                  <a:lnTo>
                    <a:pt x="1370" y="538"/>
                  </a:lnTo>
                  <a:lnTo>
                    <a:pt x="1375" y="544"/>
                  </a:lnTo>
                  <a:lnTo>
                    <a:pt x="1381" y="544"/>
                  </a:lnTo>
                  <a:lnTo>
                    <a:pt x="1387" y="550"/>
                  </a:lnTo>
                  <a:lnTo>
                    <a:pt x="1393" y="550"/>
                  </a:lnTo>
                  <a:lnTo>
                    <a:pt x="1399" y="550"/>
                  </a:lnTo>
                  <a:lnTo>
                    <a:pt x="1405" y="556"/>
                  </a:lnTo>
                  <a:lnTo>
                    <a:pt x="1411" y="556"/>
                  </a:lnTo>
                  <a:lnTo>
                    <a:pt x="1417" y="561"/>
                  </a:lnTo>
                  <a:lnTo>
                    <a:pt x="1422" y="561"/>
                  </a:lnTo>
                  <a:lnTo>
                    <a:pt x="1428" y="561"/>
                  </a:lnTo>
                  <a:lnTo>
                    <a:pt x="1434" y="567"/>
                  </a:lnTo>
                  <a:lnTo>
                    <a:pt x="1440" y="567"/>
                  </a:lnTo>
                  <a:lnTo>
                    <a:pt x="1446" y="573"/>
                  </a:lnTo>
                  <a:lnTo>
                    <a:pt x="1452" y="573"/>
                  </a:lnTo>
                  <a:lnTo>
                    <a:pt x="1458" y="573"/>
                  </a:lnTo>
                  <a:lnTo>
                    <a:pt x="1464" y="579"/>
                  </a:lnTo>
                  <a:lnTo>
                    <a:pt x="1470" y="579"/>
                  </a:lnTo>
                  <a:lnTo>
                    <a:pt x="1475" y="579"/>
                  </a:lnTo>
                  <a:lnTo>
                    <a:pt x="1481" y="585"/>
                  </a:lnTo>
                  <a:lnTo>
                    <a:pt x="1487" y="585"/>
                  </a:lnTo>
                  <a:lnTo>
                    <a:pt x="1493" y="585"/>
                  </a:lnTo>
                  <a:lnTo>
                    <a:pt x="1499" y="591"/>
                  </a:lnTo>
                  <a:lnTo>
                    <a:pt x="1505" y="591"/>
                  </a:lnTo>
                  <a:lnTo>
                    <a:pt x="1511" y="591"/>
                  </a:lnTo>
                  <a:lnTo>
                    <a:pt x="1517" y="597"/>
                  </a:lnTo>
                  <a:lnTo>
                    <a:pt x="1522" y="597"/>
                  </a:lnTo>
                  <a:lnTo>
                    <a:pt x="1528" y="597"/>
                  </a:lnTo>
                  <a:lnTo>
                    <a:pt x="1534" y="603"/>
                  </a:lnTo>
                  <a:lnTo>
                    <a:pt x="1540" y="603"/>
                  </a:lnTo>
                  <a:lnTo>
                    <a:pt x="1546" y="603"/>
                  </a:lnTo>
                  <a:lnTo>
                    <a:pt x="1552" y="609"/>
                  </a:lnTo>
                  <a:lnTo>
                    <a:pt x="1558" y="609"/>
                  </a:lnTo>
                  <a:lnTo>
                    <a:pt x="1564" y="609"/>
                  </a:lnTo>
                  <a:lnTo>
                    <a:pt x="1569" y="615"/>
                  </a:lnTo>
                  <a:lnTo>
                    <a:pt x="1575" y="615"/>
                  </a:lnTo>
                  <a:lnTo>
                    <a:pt x="1581" y="615"/>
                  </a:lnTo>
                  <a:lnTo>
                    <a:pt x="1587" y="615"/>
                  </a:lnTo>
                  <a:lnTo>
                    <a:pt x="1593" y="621"/>
                  </a:lnTo>
                  <a:lnTo>
                    <a:pt x="1599" y="621"/>
                  </a:lnTo>
                  <a:lnTo>
                    <a:pt x="1605" y="621"/>
                  </a:lnTo>
                  <a:lnTo>
                    <a:pt x="1611" y="626"/>
                  </a:lnTo>
                  <a:lnTo>
                    <a:pt x="1617" y="626"/>
                  </a:lnTo>
                  <a:lnTo>
                    <a:pt x="1622" y="626"/>
                  </a:lnTo>
                  <a:lnTo>
                    <a:pt x="1628" y="626"/>
                  </a:lnTo>
                  <a:lnTo>
                    <a:pt x="1634" y="632"/>
                  </a:lnTo>
                  <a:lnTo>
                    <a:pt x="1640" y="632"/>
                  </a:lnTo>
                  <a:lnTo>
                    <a:pt x="1646" y="632"/>
                  </a:lnTo>
                  <a:lnTo>
                    <a:pt x="1652" y="638"/>
                  </a:lnTo>
                  <a:lnTo>
                    <a:pt x="1658" y="638"/>
                  </a:lnTo>
                  <a:lnTo>
                    <a:pt x="1664" y="638"/>
                  </a:lnTo>
                  <a:lnTo>
                    <a:pt x="1669" y="638"/>
                  </a:lnTo>
                  <a:lnTo>
                    <a:pt x="1675" y="644"/>
                  </a:lnTo>
                  <a:lnTo>
                    <a:pt x="1681" y="644"/>
                  </a:lnTo>
                  <a:lnTo>
                    <a:pt x="1687" y="644"/>
                  </a:lnTo>
                  <a:lnTo>
                    <a:pt x="1693" y="644"/>
                  </a:lnTo>
                  <a:lnTo>
                    <a:pt x="1699" y="650"/>
                  </a:lnTo>
                  <a:lnTo>
                    <a:pt x="1705" y="650"/>
                  </a:lnTo>
                  <a:lnTo>
                    <a:pt x="1711" y="650"/>
                  </a:lnTo>
                  <a:lnTo>
                    <a:pt x="1716" y="650"/>
                  </a:lnTo>
                  <a:lnTo>
                    <a:pt x="1722" y="650"/>
                  </a:lnTo>
                  <a:lnTo>
                    <a:pt x="1728" y="656"/>
                  </a:lnTo>
                  <a:lnTo>
                    <a:pt x="1734" y="656"/>
                  </a:lnTo>
                  <a:lnTo>
                    <a:pt x="1740" y="656"/>
                  </a:lnTo>
                  <a:lnTo>
                    <a:pt x="1746" y="656"/>
                  </a:lnTo>
                  <a:lnTo>
                    <a:pt x="1752" y="662"/>
                  </a:lnTo>
                  <a:lnTo>
                    <a:pt x="1758" y="662"/>
                  </a:lnTo>
                  <a:lnTo>
                    <a:pt x="1764" y="662"/>
                  </a:lnTo>
                  <a:lnTo>
                    <a:pt x="1769" y="662"/>
                  </a:lnTo>
                  <a:lnTo>
                    <a:pt x="1775" y="662"/>
                  </a:lnTo>
                  <a:lnTo>
                    <a:pt x="1781" y="668"/>
                  </a:lnTo>
                  <a:lnTo>
                    <a:pt x="1787" y="668"/>
                  </a:lnTo>
                  <a:lnTo>
                    <a:pt x="1793" y="668"/>
                  </a:lnTo>
                  <a:lnTo>
                    <a:pt x="1799" y="668"/>
                  </a:lnTo>
                  <a:lnTo>
                    <a:pt x="1805" y="668"/>
                  </a:lnTo>
                  <a:lnTo>
                    <a:pt x="1811" y="674"/>
                  </a:lnTo>
                  <a:lnTo>
                    <a:pt x="1816" y="674"/>
                  </a:lnTo>
                  <a:lnTo>
                    <a:pt x="1822" y="674"/>
                  </a:lnTo>
                  <a:lnTo>
                    <a:pt x="1828" y="674"/>
                  </a:lnTo>
                  <a:lnTo>
                    <a:pt x="1834" y="674"/>
                  </a:lnTo>
                  <a:lnTo>
                    <a:pt x="1840" y="680"/>
                  </a:lnTo>
                  <a:lnTo>
                    <a:pt x="1846" y="680"/>
                  </a:lnTo>
                  <a:lnTo>
                    <a:pt x="1852" y="680"/>
                  </a:lnTo>
                  <a:lnTo>
                    <a:pt x="1858" y="680"/>
                  </a:lnTo>
                  <a:lnTo>
                    <a:pt x="1863" y="680"/>
                  </a:lnTo>
                  <a:lnTo>
                    <a:pt x="1869" y="680"/>
                  </a:lnTo>
                  <a:lnTo>
                    <a:pt x="1875" y="686"/>
                  </a:lnTo>
                  <a:lnTo>
                    <a:pt x="1881" y="686"/>
                  </a:lnTo>
                  <a:lnTo>
                    <a:pt x="1887" y="686"/>
                  </a:lnTo>
                  <a:lnTo>
                    <a:pt x="1893" y="686"/>
                  </a:lnTo>
                  <a:lnTo>
                    <a:pt x="1899" y="686"/>
                  </a:lnTo>
                  <a:lnTo>
                    <a:pt x="1905" y="686"/>
                  </a:lnTo>
                  <a:lnTo>
                    <a:pt x="1911" y="692"/>
                  </a:lnTo>
                  <a:lnTo>
                    <a:pt x="1916" y="692"/>
                  </a:lnTo>
                  <a:lnTo>
                    <a:pt x="1922" y="692"/>
                  </a:lnTo>
                  <a:lnTo>
                    <a:pt x="1928" y="692"/>
                  </a:lnTo>
                  <a:lnTo>
                    <a:pt x="1934" y="692"/>
                  </a:lnTo>
                  <a:lnTo>
                    <a:pt x="1940" y="692"/>
                  </a:lnTo>
                  <a:lnTo>
                    <a:pt x="1946" y="697"/>
                  </a:lnTo>
                  <a:lnTo>
                    <a:pt x="1952" y="697"/>
                  </a:lnTo>
                  <a:lnTo>
                    <a:pt x="1958" y="697"/>
                  </a:lnTo>
                  <a:lnTo>
                    <a:pt x="1963" y="697"/>
                  </a:lnTo>
                  <a:lnTo>
                    <a:pt x="1969" y="697"/>
                  </a:lnTo>
                  <a:lnTo>
                    <a:pt x="1975" y="697"/>
                  </a:lnTo>
                  <a:lnTo>
                    <a:pt x="1981" y="697"/>
                  </a:lnTo>
                  <a:lnTo>
                    <a:pt x="1987" y="703"/>
                  </a:lnTo>
                  <a:lnTo>
                    <a:pt x="1993" y="703"/>
                  </a:lnTo>
                  <a:lnTo>
                    <a:pt x="1999" y="703"/>
                  </a:lnTo>
                  <a:lnTo>
                    <a:pt x="2005" y="703"/>
                  </a:lnTo>
                  <a:lnTo>
                    <a:pt x="2010" y="703"/>
                  </a:lnTo>
                  <a:lnTo>
                    <a:pt x="2016" y="703"/>
                  </a:lnTo>
                  <a:lnTo>
                    <a:pt x="2022" y="703"/>
                  </a:lnTo>
                  <a:lnTo>
                    <a:pt x="2028" y="709"/>
                  </a:lnTo>
                  <a:lnTo>
                    <a:pt x="2034" y="709"/>
                  </a:lnTo>
                  <a:lnTo>
                    <a:pt x="2040" y="709"/>
                  </a:lnTo>
                  <a:lnTo>
                    <a:pt x="2046" y="709"/>
                  </a:lnTo>
                  <a:lnTo>
                    <a:pt x="2052" y="709"/>
                  </a:lnTo>
                  <a:lnTo>
                    <a:pt x="2058" y="709"/>
                  </a:lnTo>
                  <a:lnTo>
                    <a:pt x="2063" y="709"/>
                  </a:lnTo>
                  <a:lnTo>
                    <a:pt x="2069" y="709"/>
                  </a:lnTo>
                  <a:lnTo>
                    <a:pt x="2075" y="715"/>
                  </a:lnTo>
                  <a:lnTo>
                    <a:pt x="2081" y="715"/>
                  </a:lnTo>
                  <a:lnTo>
                    <a:pt x="2087" y="715"/>
                  </a:lnTo>
                  <a:lnTo>
                    <a:pt x="2093" y="715"/>
                  </a:lnTo>
                  <a:lnTo>
                    <a:pt x="2099" y="715"/>
                  </a:lnTo>
                  <a:lnTo>
                    <a:pt x="2105" y="715"/>
                  </a:lnTo>
                  <a:lnTo>
                    <a:pt x="2110" y="715"/>
                  </a:lnTo>
                  <a:lnTo>
                    <a:pt x="2116" y="715"/>
                  </a:lnTo>
                  <a:lnTo>
                    <a:pt x="2122" y="715"/>
                  </a:lnTo>
                  <a:lnTo>
                    <a:pt x="2128" y="721"/>
                  </a:lnTo>
                  <a:lnTo>
                    <a:pt x="2134" y="721"/>
                  </a:lnTo>
                  <a:lnTo>
                    <a:pt x="2140" y="721"/>
                  </a:lnTo>
                  <a:lnTo>
                    <a:pt x="2146" y="721"/>
                  </a:lnTo>
                  <a:lnTo>
                    <a:pt x="2152" y="721"/>
                  </a:lnTo>
                  <a:lnTo>
                    <a:pt x="2157" y="721"/>
                  </a:lnTo>
                  <a:lnTo>
                    <a:pt x="2163" y="721"/>
                  </a:lnTo>
                  <a:lnTo>
                    <a:pt x="2169" y="721"/>
                  </a:lnTo>
                  <a:lnTo>
                    <a:pt x="2175" y="721"/>
                  </a:lnTo>
                  <a:lnTo>
                    <a:pt x="2181" y="721"/>
                  </a:lnTo>
                  <a:lnTo>
                    <a:pt x="2187" y="727"/>
                  </a:lnTo>
                  <a:lnTo>
                    <a:pt x="2193" y="727"/>
                  </a:lnTo>
                  <a:lnTo>
                    <a:pt x="2199" y="727"/>
                  </a:lnTo>
                  <a:lnTo>
                    <a:pt x="2205" y="727"/>
                  </a:lnTo>
                  <a:lnTo>
                    <a:pt x="2210" y="727"/>
                  </a:lnTo>
                  <a:lnTo>
                    <a:pt x="2216" y="727"/>
                  </a:lnTo>
                  <a:lnTo>
                    <a:pt x="2222" y="727"/>
                  </a:lnTo>
                  <a:lnTo>
                    <a:pt x="2228" y="727"/>
                  </a:lnTo>
                  <a:lnTo>
                    <a:pt x="2234" y="727"/>
                  </a:lnTo>
                  <a:lnTo>
                    <a:pt x="2240" y="727"/>
                  </a:lnTo>
                  <a:lnTo>
                    <a:pt x="2246" y="727"/>
                  </a:lnTo>
                  <a:lnTo>
                    <a:pt x="2252" y="733"/>
                  </a:lnTo>
                  <a:lnTo>
                    <a:pt x="2257" y="733"/>
                  </a:lnTo>
                  <a:lnTo>
                    <a:pt x="2263" y="733"/>
                  </a:lnTo>
                  <a:lnTo>
                    <a:pt x="2269" y="733"/>
                  </a:lnTo>
                  <a:lnTo>
                    <a:pt x="2275" y="733"/>
                  </a:lnTo>
                  <a:lnTo>
                    <a:pt x="2281" y="733"/>
                  </a:lnTo>
                  <a:lnTo>
                    <a:pt x="2287" y="733"/>
                  </a:lnTo>
                  <a:lnTo>
                    <a:pt x="2293" y="733"/>
                  </a:lnTo>
                  <a:lnTo>
                    <a:pt x="2299" y="733"/>
                  </a:lnTo>
                  <a:lnTo>
                    <a:pt x="2304" y="733"/>
                  </a:lnTo>
                  <a:lnTo>
                    <a:pt x="2310" y="733"/>
                  </a:lnTo>
                  <a:lnTo>
                    <a:pt x="2316" y="733"/>
                  </a:lnTo>
                  <a:lnTo>
                    <a:pt x="2322" y="739"/>
                  </a:lnTo>
                  <a:lnTo>
                    <a:pt x="2328" y="739"/>
                  </a:lnTo>
                  <a:lnTo>
                    <a:pt x="2334" y="739"/>
                  </a:lnTo>
                  <a:lnTo>
                    <a:pt x="2340" y="739"/>
                  </a:lnTo>
                  <a:lnTo>
                    <a:pt x="2346" y="739"/>
                  </a:lnTo>
                  <a:lnTo>
                    <a:pt x="2352" y="739"/>
                  </a:lnTo>
                  <a:lnTo>
                    <a:pt x="2357" y="739"/>
                  </a:lnTo>
                  <a:lnTo>
                    <a:pt x="2363" y="739"/>
                  </a:lnTo>
                  <a:lnTo>
                    <a:pt x="2369" y="739"/>
                  </a:lnTo>
                  <a:lnTo>
                    <a:pt x="2375" y="739"/>
                  </a:lnTo>
                  <a:lnTo>
                    <a:pt x="2381" y="739"/>
                  </a:lnTo>
                  <a:lnTo>
                    <a:pt x="2387" y="739"/>
                  </a:lnTo>
                  <a:lnTo>
                    <a:pt x="2393" y="739"/>
                  </a:lnTo>
                  <a:lnTo>
                    <a:pt x="2399" y="739"/>
                  </a:lnTo>
                  <a:lnTo>
                    <a:pt x="2404" y="745"/>
                  </a:lnTo>
                  <a:lnTo>
                    <a:pt x="2410" y="745"/>
                  </a:lnTo>
                  <a:lnTo>
                    <a:pt x="2416" y="745"/>
                  </a:lnTo>
                  <a:lnTo>
                    <a:pt x="2422" y="745"/>
                  </a:lnTo>
                  <a:lnTo>
                    <a:pt x="2428" y="745"/>
                  </a:lnTo>
                  <a:lnTo>
                    <a:pt x="2434" y="745"/>
                  </a:lnTo>
                  <a:lnTo>
                    <a:pt x="2440" y="745"/>
                  </a:lnTo>
                  <a:lnTo>
                    <a:pt x="2446" y="745"/>
                  </a:lnTo>
                  <a:lnTo>
                    <a:pt x="2451" y="745"/>
                  </a:lnTo>
                  <a:lnTo>
                    <a:pt x="2457" y="745"/>
                  </a:lnTo>
                  <a:lnTo>
                    <a:pt x="2463" y="745"/>
                  </a:lnTo>
                  <a:lnTo>
                    <a:pt x="2469" y="745"/>
                  </a:lnTo>
                  <a:lnTo>
                    <a:pt x="2475" y="745"/>
                  </a:lnTo>
                  <a:lnTo>
                    <a:pt x="2481" y="745"/>
                  </a:lnTo>
                  <a:lnTo>
                    <a:pt x="2487" y="745"/>
                  </a:lnTo>
                  <a:lnTo>
                    <a:pt x="2493" y="745"/>
                  </a:lnTo>
                  <a:lnTo>
                    <a:pt x="2499" y="745"/>
                  </a:lnTo>
                  <a:lnTo>
                    <a:pt x="2504" y="751"/>
                  </a:lnTo>
                  <a:lnTo>
                    <a:pt x="2510" y="751"/>
                  </a:lnTo>
                  <a:lnTo>
                    <a:pt x="2516" y="751"/>
                  </a:lnTo>
                  <a:lnTo>
                    <a:pt x="2522" y="751"/>
                  </a:lnTo>
                  <a:lnTo>
                    <a:pt x="2528" y="751"/>
                  </a:lnTo>
                  <a:lnTo>
                    <a:pt x="2534" y="751"/>
                  </a:lnTo>
                  <a:lnTo>
                    <a:pt x="2540" y="751"/>
                  </a:lnTo>
                  <a:lnTo>
                    <a:pt x="2546" y="751"/>
                  </a:lnTo>
                  <a:lnTo>
                    <a:pt x="2551" y="751"/>
                  </a:lnTo>
                  <a:lnTo>
                    <a:pt x="2557" y="751"/>
                  </a:lnTo>
                  <a:lnTo>
                    <a:pt x="2563" y="751"/>
                  </a:lnTo>
                  <a:lnTo>
                    <a:pt x="2569" y="751"/>
                  </a:lnTo>
                  <a:lnTo>
                    <a:pt x="2575" y="751"/>
                  </a:lnTo>
                  <a:lnTo>
                    <a:pt x="2581" y="751"/>
                  </a:lnTo>
                  <a:lnTo>
                    <a:pt x="2587" y="751"/>
                  </a:lnTo>
                  <a:lnTo>
                    <a:pt x="2593" y="751"/>
                  </a:lnTo>
                  <a:lnTo>
                    <a:pt x="2598" y="751"/>
                  </a:lnTo>
                  <a:lnTo>
                    <a:pt x="2604" y="751"/>
                  </a:lnTo>
                  <a:lnTo>
                    <a:pt x="2610" y="751"/>
                  </a:lnTo>
                  <a:lnTo>
                    <a:pt x="2616" y="751"/>
                  </a:lnTo>
                  <a:lnTo>
                    <a:pt x="2622" y="757"/>
                  </a:lnTo>
                  <a:lnTo>
                    <a:pt x="2628" y="757"/>
                  </a:lnTo>
                  <a:lnTo>
                    <a:pt x="2634" y="757"/>
                  </a:lnTo>
                  <a:lnTo>
                    <a:pt x="2640" y="757"/>
                  </a:lnTo>
                  <a:lnTo>
                    <a:pt x="2646" y="757"/>
                  </a:lnTo>
                  <a:lnTo>
                    <a:pt x="2651" y="757"/>
                  </a:lnTo>
                  <a:lnTo>
                    <a:pt x="2657" y="757"/>
                  </a:lnTo>
                  <a:lnTo>
                    <a:pt x="2663" y="757"/>
                  </a:lnTo>
                  <a:lnTo>
                    <a:pt x="2669" y="757"/>
                  </a:lnTo>
                  <a:lnTo>
                    <a:pt x="2675" y="757"/>
                  </a:lnTo>
                  <a:lnTo>
                    <a:pt x="2681" y="757"/>
                  </a:lnTo>
                  <a:lnTo>
                    <a:pt x="2687" y="757"/>
                  </a:lnTo>
                  <a:lnTo>
                    <a:pt x="2693" y="757"/>
                  </a:lnTo>
                  <a:lnTo>
                    <a:pt x="2698" y="757"/>
                  </a:lnTo>
                  <a:lnTo>
                    <a:pt x="2704" y="757"/>
                  </a:lnTo>
                  <a:lnTo>
                    <a:pt x="2710" y="757"/>
                  </a:lnTo>
                  <a:lnTo>
                    <a:pt x="2716" y="757"/>
                  </a:lnTo>
                  <a:lnTo>
                    <a:pt x="2722" y="757"/>
                  </a:lnTo>
                  <a:lnTo>
                    <a:pt x="2728" y="757"/>
                  </a:lnTo>
                  <a:lnTo>
                    <a:pt x="2734" y="757"/>
                  </a:lnTo>
                  <a:lnTo>
                    <a:pt x="2740" y="757"/>
                  </a:lnTo>
                  <a:lnTo>
                    <a:pt x="2745" y="757"/>
                  </a:lnTo>
                  <a:lnTo>
                    <a:pt x="2751" y="757"/>
                  </a:lnTo>
                  <a:lnTo>
                    <a:pt x="2757" y="757"/>
                  </a:lnTo>
                  <a:lnTo>
                    <a:pt x="2763" y="757"/>
                  </a:lnTo>
                  <a:lnTo>
                    <a:pt x="2769" y="757"/>
                  </a:lnTo>
                  <a:lnTo>
                    <a:pt x="2775" y="763"/>
                  </a:lnTo>
                  <a:lnTo>
                    <a:pt x="2781" y="763"/>
                  </a:lnTo>
                  <a:lnTo>
                    <a:pt x="2787" y="763"/>
                  </a:lnTo>
                  <a:lnTo>
                    <a:pt x="2793" y="763"/>
                  </a:lnTo>
                  <a:lnTo>
                    <a:pt x="2798" y="763"/>
                  </a:lnTo>
                  <a:lnTo>
                    <a:pt x="2804" y="763"/>
                  </a:lnTo>
                  <a:lnTo>
                    <a:pt x="2810" y="763"/>
                  </a:lnTo>
                  <a:lnTo>
                    <a:pt x="2816" y="763"/>
                  </a:lnTo>
                  <a:lnTo>
                    <a:pt x="2822" y="763"/>
                  </a:lnTo>
                  <a:lnTo>
                    <a:pt x="2828" y="763"/>
                  </a:lnTo>
                  <a:lnTo>
                    <a:pt x="2834" y="763"/>
                  </a:lnTo>
                  <a:lnTo>
                    <a:pt x="2840" y="763"/>
                  </a:lnTo>
                  <a:lnTo>
                    <a:pt x="2845" y="763"/>
                  </a:lnTo>
                  <a:lnTo>
                    <a:pt x="2851" y="763"/>
                  </a:lnTo>
                  <a:lnTo>
                    <a:pt x="2857" y="763"/>
                  </a:lnTo>
                  <a:lnTo>
                    <a:pt x="2863" y="763"/>
                  </a:lnTo>
                  <a:lnTo>
                    <a:pt x="2869" y="763"/>
                  </a:lnTo>
                  <a:lnTo>
                    <a:pt x="2875" y="763"/>
                  </a:lnTo>
                  <a:lnTo>
                    <a:pt x="2881" y="763"/>
                  </a:lnTo>
                  <a:lnTo>
                    <a:pt x="2887" y="763"/>
                  </a:lnTo>
                  <a:lnTo>
                    <a:pt x="2892" y="763"/>
                  </a:lnTo>
                  <a:lnTo>
                    <a:pt x="2898" y="763"/>
                  </a:lnTo>
                  <a:lnTo>
                    <a:pt x="2904" y="763"/>
                  </a:lnTo>
                  <a:lnTo>
                    <a:pt x="2910" y="763"/>
                  </a:lnTo>
                  <a:lnTo>
                    <a:pt x="2916" y="763"/>
                  </a:lnTo>
                  <a:lnTo>
                    <a:pt x="2922" y="763"/>
                  </a:lnTo>
                  <a:lnTo>
                    <a:pt x="2928" y="763"/>
                  </a:lnTo>
                  <a:lnTo>
                    <a:pt x="2934" y="763"/>
                  </a:lnTo>
                  <a:lnTo>
                    <a:pt x="2940" y="763"/>
                  </a:lnTo>
                  <a:lnTo>
                    <a:pt x="2945" y="763"/>
                  </a:lnTo>
                  <a:lnTo>
                    <a:pt x="2951" y="763"/>
                  </a:lnTo>
                  <a:lnTo>
                    <a:pt x="2957" y="763"/>
                  </a:lnTo>
                  <a:lnTo>
                    <a:pt x="2963" y="763"/>
                  </a:lnTo>
                  <a:lnTo>
                    <a:pt x="2969" y="763"/>
                  </a:lnTo>
                  <a:lnTo>
                    <a:pt x="2975" y="763"/>
                  </a:lnTo>
                  <a:lnTo>
                    <a:pt x="2981" y="763"/>
                  </a:lnTo>
                  <a:lnTo>
                    <a:pt x="2987" y="768"/>
                  </a:lnTo>
                  <a:lnTo>
                    <a:pt x="2992" y="768"/>
                  </a:lnTo>
                  <a:lnTo>
                    <a:pt x="2998" y="768"/>
                  </a:lnTo>
                  <a:lnTo>
                    <a:pt x="3004" y="768"/>
                  </a:lnTo>
                  <a:lnTo>
                    <a:pt x="3010" y="768"/>
                  </a:lnTo>
                  <a:lnTo>
                    <a:pt x="3016" y="768"/>
                  </a:lnTo>
                  <a:lnTo>
                    <a:pt x="3022" y="768"/>
                  </a:lnTo>
                  <a:lnTo>
                    <a:pt x="3028" y="768"/>
                  </a:lnTo>
                  <a:lnTo>
                    <a:pt x="3034" y="768"/>
                  </a:lnTo>
                  <a:lnTo>
                    <a:pt x="3039" y="768"/>
                  </a:lnTo>
                  <a:lnTo>
                    <a:pt x="3045" y="768"/>
                  </a:lnTo>
                  <a:lnTo>
                    <a:pt x="3051" y="768"/>
                  </a:lnTo>
                  <a:lnTo>
                    <a:pt x="3057" y="768"/>
                  </a:lnTo>
                  <a:lnTo>
                    <a:pt x="3063" y="768"/>
                  </a:lnTo>
                  <a:lnTo>
                    <a:pt x="3069" y="768"/>
                  </a:lnTo>
                  <a:lnTo>
                    <a:pt x="3075" y="768"/>
                  </a:lnTo>
                  <a:lnTo>
                    <a:pt x="3081" y="768"/>
                  </a:lnTo>
                  <a:lnTo>
                    <a:pt x="3087" y="768"/>
                  </a:lnTo>
                  <a:lnTo>
                    <a:pt x="3092" y="768"/>
                  </a:lnTo>
                  <a:lnTo>
                    <a:pt x="3098" y="768"/>
                  </a:lnTo>
                  <a:lnTo>
                    <a:pt x="3104" y="768"/>
                  </a:lnTo>
                  <a:lnTo>
                    <a:pt x="3110" y="768"/>
                  </a:lnTo>
                  <a:lnTo>
                    <a:pt x="3116" y="768"/>
                  </a:lnTo>
                  <a:lnTo>
                    <a:pt x="3122" y="768"/>
                  </a:lnTo>
                  <a:lnTo>
                    <a:pt x="3128" y="768"/>
                  </a:lnTo>
                  <a:lnTo>
                    <a:pt x="3134" y="768"/>
                  </a:lnTo>
                  <a:lnTo>
                    <a:pt x="3139" y="768"/>
                  </a:lnTo>
                  <a:lnTo>
                    <a:pt x="3145" y="768"/>
                  </a:lnTo>
                  <a:lnTo>
                    <a:pt x="3151" y="768"/>
                  </a:lnTo>
                  <a:lnTo>
                    <a:pt x="3157" y="768"/>
                  </a:lnTo>
                  <a:lnTo>
                    <a:pt x="3163" y="768"/>
                  </a:lnTo>
                  <a:lnTo>
                    <a:pt x="3169" y="768"/>
                  </a:lnTo>
                  <a:lnTo>
                    <a:pt x="3175" y="768"/>
                  </a:lnTo>
                  <a:lnTo>
                    <a:pt x="3181" y="768"/>
                  </a:lnTo>
                  <a:lnTo>
                    <a:pt x="3186" y="768"/>
                  </a:lnTo>
                  <a:lnTo>
                    <a:pt x="3192" y="768"/>
                  </a:lnTo>
                  <a:lnTo>
                    <a:pt x="3198" y="768"/>
                  </a:lnTo>
                  <a:lnTo>
                    <a:pt x="3204" y="768"/>
                  </a:lnTo>
                  <a:lnTo>
                    <a:pt x="3210" y="768"/>
                  </a:lnTo>
                  <a:lnTo>
                    <a:pt x="3216" y="768"/>
                  </a:lnTo>
                  <a:lnTo>
                    <a:pt x="3222" y="768"/>
                  </a:lnTo>
                  <a:lnTo>
                    <a:pt x="3228" y="768"/>
                  </a:lnTo>
                  <a:lnTo>
                    <a:pt x="3234" y="768"/>
                  </a:lnTo>
                  <a:lnTo>
                    <a:pt x="3239" y="768"/>
                  </a:lnTo>
                  <a:lnTo>
                    <a:pt x="3245" y="768"/>
                  </a:lnTo>
                  <a:lnTo>
                    <a:pt x="3251" y="768"/>
                  </a:lnTo>
                  <a:lnTo>
                    <a:pt x="3257" y="768"/>
                  </a:lnTo>
                  <a:lnTo>
                    <a:pt x="3263" y="768"/>
                  </a:lnTo>
                  <a:lnTo>
                    <a:pt x="3269" y="768"/>
                  </a:lnTo>
                  <a:lnTo>
                    <a:pt x="3275" y="768"/>
                  </a:lnTo>
                  <a:lnTo>
                    <a:pt x="3281" y="768"/>
                  </a:lnTo>
                  <a:lnTo>
                    <a:pt x="3286" y="768"/>
                  </a:lnTo>
                  <a:lnTo>
                    <a:pt x="3292" y="768"/>
                  </a:lnTo>
                  <a:lnTo>
                    <a:pt x="3298" y="768"/>
                  </a:lnTo>
                  <a:lnTo>
                    <a:pt x="3304" y="768"/>
                  </a:lnTo>
                  <a:lnTo>
                    <a:pt x="3310" y="768"/>
                  </a:lnTo>
                  <a:lnTo>
                    <a:pt x="3316" y="768"/>
                  </a:lnTo>
                  <a:lnTo>
                    <a:pt x="3322" y="768"/>
                  </a:lnTo>
                  <a:lnTo>
                    <a:pt x="3328" y="768"/>
                  </a:lnTo>
                  <a:lnTo>
                    <a:pt x="3333" y="768"/>
                  </a:lnTo>
                  <a:lnTo>
                    <a:pt x="3339" y="774"/>
                  </a:lnTo>
                  <a:lnTo>
                    <a:pt x="3345" y="774"/>
                  </a:lnTo>
                  <a:lnTo>
                    <a:pt x="3351" y="774"/>
                  </a:lnTo>
                  <a:lnTo>
                    <a:pt x="3357" y="774"/>
                  </a:lnTo>
                  <a:lnTo>
                    <a:pt x="3363" y="774"/>
                  </a:lnTo>
                  <a:lnTo>
                    <a:pt x="3369" y="774"/>
                  </a:lnTo>
                  <a:lnTo>
                    <a:pt x="3375" y="774"/>
                  </a:lnTo>
                  <a:lnTo>
                    <a:pt x="3381" y="774"/>
                  </a:lnTo>
                  <a:lnTo>
                    <a:pt x="3386" y="774"/>
                  </a:lnTo>
                  <a:lnTo>
                    <a:pt x="3392" y="774"/>
                  </a:lnTo>
                  <a:lnTo>
                    <a:pt x="3398" y="774"/>
                  </a:lnTo>
                  <a:lnTo>
                    <a:pt x="3404" y="774"/>
                  </a:lnTo>
                  <a:lnTo>
                    <a:pt x="3410" y="774"/>
                  </a:lnTo>
                  <a:lnTo>
                    <a:pt x="3416" y="774"/>
                  </a:lnTo>
                  <a:lnTo>
                    <a:pt x="3422" y="774"/>
                  </a:lnTo>
                  <a:lnTo>
                    <a:pt x="3428" y="774"/>
                  </a:lnTo>
                  <a:lnTo>
                    <a:pt x="3433" y="774"/>
                  </a:lnTo>
                  <a:lnTo>
                    <a:pt x="3439" y="774"/>
                  </a:lnTo>
                  <a:lnTo>
                    <a:pt x="3445" y="774"/>
                  </a:lnTo>
                  <a:lnTo>
                    <a:pt x="3451" y="774"/>
                  </a:lnTo>
                  <a:lnTo>
                    <a:pt x="3457" y="774"/>
                  </a:lnTo>
                  <a:lnTo>
                    <a:pt x="3463" y="774"/>
                  </a:lnTo>
                  <a:lnTo>
                    <a:pt x="3469" y="774"/>
                  </a:lnTo>
                  <a:lnTo>
                    <a:pt x="3475" y="774"/>
                  </a:lnTo>
                  <a:lnTo>
                    <a:pt x="3480" y="774"/>
                  </a:lnTo>
                  <a:lnTo>
                    <a:pt x="3486" y="774"/>
                  </a:lnTo>
                  <a:lnTo>
                    <a:pt x="3492" y="774"/>
                  </a:lnTo>
                  <a:lnTo>
                    <a:pt x="3498" y="774"/>
                  </a:lnTo>
                  <a:lnTo>
                    <a:pt x="3504" y="774"/>
                  </a:lnTo>
                  <a:lnTo>
                    <a:pt x="3510" y="774"/>
                  </a:lnTo>
                  <a:lnTo>
                    <a:pt x="3516" y="774"/>
                  </a:lnTo>
                  <a:lnTo>
                    <a:pt x="3522" y="774"/>
                  </a:lnTo>
                  <a:lnTo>
                    <a:pt x="3528" y="774"/>
                  </a:lnTo>
                  <a:lnTo>
                    <a:pt x="3533" y="774"/>
                  </a:lnTo>
                  <a:lnTo>
                    <a:pt x="3539" y="774"/>
                  </a:lnTo>
                  <a:lnTo>
                    <a:pt x="3545" y="774"/>
                  </a:lnTo>
                  <a:lnTo>
                    <a:pt x="3551" y="774"/>
                  </a:lnTo>
                  <a:lnTo>
                    <a:pt x="3557" y="774"/>
                  </a:lnTo>
                  <a:lnTo>
                    <a:pt x="3563" y="774"/>
                  </a:lnTo>
                  <a:lnTo>
                    <a:pt x="3569" y="774"/>
                  </a:lnTo>
                  <a:lnTo>
                    <a:pt x="3575" y="774"/>
                  </a:lnTo>
                  <a:lnTo>
                    <a:pt x="3580" y="774"/>
                  </a:lnTo>
                  <a:lnTo>
                    <a:pt x="3586" y="774"/>
                  </a:lnTo>
                  <a:lnTo>
                    <a:pt x="3592" y="774"/>
                  </a:lnTo>
                  <a:lnTo>
                    <a:pt x="3598" y="774"/>
                  </a:lnTo>
                  <a:lnTo>
                    <a:pt x="3604" y="774"/>
                  </a:lnTo>
                  <a:lnTo>
                    <a:pt x="3610" y="774"/>
                  </a:lnTo>
                  <a:lnTo>
                    <a:pt x="3616" y="774"/>
                  </a:lnTo>
                  <a:lnTo>
                    <a:pt x="3622" y="774"/>
                  </a:lnTo>
                  <a:lnTo>
                    <a:pt x="3627" y="774"/>
                  </a:lnTo>
                  <a:lnTo>
                    <a:pt x="3633" y="774"/>
                  </a:lnTo>
                  <a:lnTo>
                    <a:pt x="3639" y="774"/>
                  </a:lnTo>
                </a:path>
              </a:pathLst>
            </a:custGeom>
            <a:noFill/>
            <a:ln w="19050" cmpd="sng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8" name="Text Box 207"/>
            <p:cNvSpPr txBox="1">
              <a:spLocks noChangeArrowheads="1"/>
            </p:cNvSpPr>
            <p:nvPr/>
          </p:nvSpPr>
          <p:spPr bwMode="auto">
            <a:xfrm>
              <a:off x="3360" y="1824"/>
              <a:ext cx="163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chemeClr val="accent2"/>
                  </a:solidFill>
                </a:rPr>
                <a:t>CV</a:t>
              </a:r>
              <a:r>
                <a:rPr lang="en-US" sz="1600" b="1" baseline="-25000">
                  <a:solidFill>
                    <a:schemeClr val="accent2"/>
                  </a:solidFill>
                </a:rPr>
                <a:t>A</a:t>
              </a:r>
              <a:r>
                <a:rPr lang="en-US" sz="1600" b="1">
                  <a:solidFill>
                    <a:schemeClr val="accent2"/>
                  </a:solidFill>
                </a:rPr>
                <a:t>(t) = disturbance effect</a:t>
              </a:r>
              <a:endParaRPr lang="en-US" sz="1600"/>
            </a:p>
          </p:txBody>
        </p:sp>
        <p:sp>
          <p:nvSpPr>
            <p:cNvPr id="8319" name="AutoShape 221"/>
            <p:cNvSpPr>
              <a:spLocks noChangeArrowheads="1"/>
            </p:cNvSpPr>
            <p:nvPr/>
          </p:nvSpPr>
          <p:spPr bwMode="auto">
            <a:xfrm flipV="1">
              <a:off x="5232" y="1776"/>
              <a:ext cx="240" cy="1632"/>
            </a:xfrm>
            <a:prstGeom prst="curvedLeftArrow">
              <a:avLst>
                <a:gd name="adj1" fmla="val 43319"/>
                <a:gd name="adj2" fmla="val 179319"/>
                <a:gd name="adj3" fmla="val 33333"/>
              </a:avLst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495" name="Group 231"/>
          <p:cNvGrpSpPr>
            <a:grpSpLocks/>
          </p:cNvGrpSpPr>
          <p:nvPr/>
        </p:nvGrpSpPr>
        <p:grpSpPr bwMode="auto">
          <a:xfrm>
            <a:off x="2665413" y="1946275"/>
            <a:ext cx="5318125" cy="336550"/>
            <a:chOff x="1679" y="1226"/>
            <a:chExt cx="3350" cy="212"/>
          </a:xfrm>
        </p:grpSpPr>
        <p:sp>
          <p:nvSpPr>
            <p:cNvPr id="8315" name="Freeform 66"/>
            <p:cNvSpPr>
              <a:spLocks/>
            </p:cNvSpPr>
            <p:nvPr/>
          </p:nvSpPr>
          <p:spPr bwMode="auto">
            <a:xfrm>
              <a:off x="1679" y="1411"/>
              <a:ext cx="3350" cy="1"/>
            </a:xfrm>
            <a:custGeom>
              <a:avLst/>
              <a:gdLst>
                <a:gd name="T0" fmla="*/ 48 w 3639"/>
                <a:gd name="T1" fmla="*/ 0 h 1"/>
                <a:gd name="T2" fmla="*/ 102 w 3639"/>
                <a:gd name="T3" fmla="*/ 0 h 1"/>
                <a:gd name="T4" fmla="*/ 156 w 3639"/>
                <a:gd name="T5" fmla="*/ 0 h 1"/>
                <a:gd name="T6" fmla="*/ 211 w 3639"/>
                <a:gd name="T7" fmla="*/ 0 h 1"/>
                <a:gd name="T8" fmla="*/ 265 w 3639"/>
                <a:gd name="T9" fmla="*/ 0 h 1"/>
                <a:gd name="T10" fmla="*/ 319 w 3639"/>
                <a:gd name="T11" fmla="*/ 0 h 1"/>
                <a:gd name="T12" fmla="*/ 373 w 3639"/>
                <a:gd name="T13" fmla="*/ 0 h 1"/>
                <a:gd name="T14" fmla="*/ 427 w 3639"/>
                <a:gd name="T15" fmla="*/ 0 h 1"/>
                <a:gd name="T16" fmla="*/ 481 w 3639"/>
                <a:gd name="T17" fmla="*/ 0 h 1"/>
                <a:gd name="T18" fmla="*/ 536 w 3639"/>
                <a:gd name="T19" fmla="*/ 0 h 1"/>
                <a:gd name="T20" fmla="*/ 589 w 3639"/>
                <a:gd name="T21" fmla="*/ 0 h 1"/>
                <a:gd name="T22" fmla="*/ 643 w 3639"/>
                <a:gd name="T23" fmla="*/ 0 h 1"/>
                <a:gd name="T24" fmla="*/ 698 w 3639"/>
                <a:gd name="T25" fmla="*/ 0 h 1"/>
                <a:gd name="T26" fmla="*/ 752 w 3639"/>
                <a:gd name="T27" fmla="*/ 0 h 1"/>
                <a:gd name="T28" fmla="*/ 806 w 3639"/>
                <a:gd name="T29" fmla="*/ 0 h 1"/>
                <a:gd name="T30" fmla="*/ 860 w 3639"/>
                <a:gd name="T31" fmla="*/ 0 h 1"/>
                <a:gd name="T32" fmla="*/ 914 w 3639"/>
                <a:gd name="T33" fmla="*/ 0 h 1"/>
                <a:gd name="T34" fmla="*/ 968 w 3639"/>
                <a:gd name="T35" fmla="*/ 0 h 1"/>
                <a:gd name="T36" fmla="*/ 1023 w 3639"/>
                <a:gd name="T37" fmla="*/ 0 h 1"/>
                <a:gd name="T38" fmla="*/ 1077 w 3639"/>
                <a:gd name="T39" fmla="*/ 0 h 1"/>
                <a:gd name="T40" fmla="*/ 1130 w 3639"/>
                <a:gd name="T41" fmla="*/ 0 h 1"/>
                <a:gd name="T42" fmla="*/ 1185 w 3639"/>
                <a:gd name="T43" fmla="*/ 0 h 1"/>
                <a:gd name="T44" fmla="*/ 1239 w 3639"/>
                <a:gd name="T45" fmla="*/ 0 h 1"/>
                <a:gd name="T46" fmla="*/ 1293 w 3639"/>
                <a:gd name="T47" fmla="*/ 0 h 1"/>
                <a:gd name="T48" fmla="*/ 1348 w 3639"/>
                <a:gd name="T49" fmla="*/ 0 h 1"/>
                <a:gd name="T50" fmla="*/ 1401 w 3639"/>
                <a:gd name="T51" fmla="*/ 0 h 1"/>
                <a:gd name="T52" fmla="*/ 1455 w 3639"/>
                <a:gd name="T53" fmla="*/ 0 h 1"/>
                <a:gd name="T54" fmla="*/ 1510 w 3639"/>
                <a:gd name="T55" fmla="*/ 0 h 1"/>
                <a:gd name="T56" fmla="*/ 1564 w 3639"/>
                <a:gd name="T57" fmla="*/ 0 h 1"/>
                <a:gd name="T58" fmla="*/ 1618 w 3639"/>
                <a:gd name="T59" fmla="*/ 0 h 1"/>
                <a:gd name="T60" fmla="*/ 1672 w 3639"/>
                <a:gd name="T61" fmla="*/ 0 h 1"/>
                <a:gd name="T62" fmla="*/ 1726 w 3639"/>
                <a:gd name="T63" fmla="*/ 0 h 1"/>
                <a:gd name="T64" fmla="*/ 1780 w 3639"/>
                <a:gd name="T65" fmla="*/ 0 h 1"/>
                <a:gd name="T66" fmla="*/ 1835 w 3639"/>
                <a:gd name="T67" fmla="*/ 0 h 1"/>
                <a:gd name="T68" fmla="*/ 1889 w 3639"/>
                <a:gd name="T69" fmla="*/ 0 h 1"/>
                <a:gd name="T70" fmla="*/ 1942 w 3639"/>
                <a:gd name="T71" fmla="*/ 0 h 1"/>
                <a:gd name="T72" fmla="*/ 1997 w 3639"/>
                <a:gd name="T73" fmla="*/ 0 h 1"/>
                <a:gd name="T74" fmla="*/ 2051 w 3639"/>
                <a:gd name="T75" fmla="*/ 0 h 1"/>
                <a:gd name="T76" fmla="*/ 2105 w 3639"/>
                <a:gd name="T77" fmla="*/ 0 h 1"/>
                <a:gd name="T78" fmla="*/ 2160 w 3639"/>
                <a:gd name="T79" fmla="*/ 0 h 1"/>
                <a:gd name="T80" fmla="*/ 2213 w 3639"/>
                <a:gd name="T81" fmla="*/ 0 h 1"/>
                <a:gd name="T82" fmla="*/ 2267 w 3639"/>
                <a:gd name="T83" fmla="*/ 0 h 1"/>
                <a:gd name="T84" fmla="*/ 2322 w 3639"/>
                <a:gd name="T85" fmla="*/ 0 h 1"/>
                <a:gd name="T86" fmla="*/ 2376 w 3639"/>
                <a:gd name="T87" fmla="*/ 0 h 1"/>
                <a:gd name="T88" fmla="*/ 2430 w 3639"/>
                <a:gd name="T89" fmla="*/ 0 h 1"/>
                <a:gd name="T90" fmla="*/ 2484 w 3639"/>
                <a:gd name="T91" fmla="*/ 0 h 1"/>
                <a:gd name="T92" fmla="*/ 2538 w 3639"/>
                <a:gd name="T93" fmla="*/ 0 h 1"/>
                <a:gd name="T94" fmla="*/ 2592 w 3639"/>
                <a:gd name="T95" fmla="*/ 0 h 1"/>
                <a:gd name="T96" fmla="*/ 2647 w 3639"/>
                <a:gd name="T97" fmla="*/ 0 h 1"/>
                <a:gd name="T98" fmla="*/ 2701 w 3639"/>
                <a:gd name="T99" fmla="*/ 0 h 1"/>
                <a:gd name="T100" fmla="*/ 2754 w 3639"/>
                <a:gd name="T101" fmla="*/ 0 h 1"/>
                <a:gd name="T102" fmla="*/ 2809 w 3639"/>
                <a:gd name="T103" fmla="*/ 0 h 1"/>
                <a:gd name="T104" fmla="*/ 2863 w 3639"/>
                <a:gd name="T105" fmla="*/ 0 h 1"/>
                <a:gd name="T106" fmla="*/ 2917 w 3639"/>
                <a:gd name="T107" fmla="*/ 0 h 1"/>
                <a:gd name="T108" fmla="*/ 2972 w 3639"/>
                <a:gd name="T109" fmla="*/ 0 h 1"/>
                <a:gd name="T110" fmla="*/ 3025 w 3639"/>
                <a:gd name="T111" fmla="*/ 0 h 1"/>
                <a:gd name="T112" fmla="*/ 3079 w 3639"/>
                <a:gd name="T113" fmla="*/ 0 h 1"/>
                <a:gd name="T114" fmla="*/ 3134 w 3639"/>
                <a:gd name="T115" fmla="*/ 0 h 1"/>
                <a:gd name="T116" fmla="*/ 3188 w 3639"/>
                <a:gd name="T117" fmla="*/ 0 h 1"/>
                <a:gd name="T118" fmla="*/ 3242 w 3639"/>
                <a:gd name="T119" fmla="*/ 0 h 1"/>
                <a:gd name="T120" fmla="*/ 3296 w 3639"/>
                <a:gd name="T121" fmla="*/ 0 h 1"/>
                <a:gd name="T122" fmla="*/ 3350 w 3639"/>
                <a:gd name="T123" fmla="*/ 0 h 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639" h="1">
                  <a:moveTo>
                    <a:pt x="0" y="0"/>
                  </a:moveTo>
                  <a:lnTo>
                    <a:pt x="5" y="0"/>
                  </a:lnTo>
                  <a:lnTo>
                    <a:pt x="11" y="0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41" y="0"/>
                  </a:lnTo>
                  <a:lnTo>
                    <a:pt x="47" y="0"/>
                  </a:lnTo>
                  <a:lnTo>
                    <a:pt x="52" y="0"/>
                  </a:lnTo>
                  <a:lnTo>
                    <a:pt x="58" y="0"/>
                  </a:lnTo>
                  <a:lnTo>
                    <a:pt x="64" y="0"/>
                  </a:lnTo>
                  <a:lnTo>
                    <a:pt x="70" y="0"/>
                  </a:lnTo>
                  <a:lnTo>
                    <a:pt x="76" y="0"/>
                  </a:lnTo>
                  <a:lnTo>
                    <a:pt x="82" y="0"/>
                  </a:lnTo>
                  <a:lnTo>
                    <a:pt x="88" y="0"/>
                  </a:lnTo>
                  <a:lnTo>
                    <a:pt x="94" y="0"/>
                  </a:lnTo>
                  <a:lnTo>
                    <a:pt x="99" y="0"/>
                  </a:lnTo>
                  <a:lnTo>
                    <a:pt x="105" y="0"/>
                  </a:lnTo>
                  <a:lnTo>
                    <a:pt x="111" y="0"/>
                  </a:lnTo>
                  <a:lnTo>
                    <a:pt x="117" y="0"/>
                  </a:lnTo>
                  <a:lnTo>
                    <a:pt x="123" y="0"/>
                  </a:lnTo>
                  <a:lnTo>
                    <a:pt x="129" y="0"/>
                  </a:lnTo>
                  <a:lnTo>
                    <a:pt x="135" y="0"/>
                  </a:lnTo>
                  <a:lnTo>
                    <a:pt x="141" y="0"/>
                  </a:lnTo>
                  <a:lnTo>
                    <a:pt x="147" y="0"/>
                  </a:lnTo>
                  <a:lnTo>
                    <a:pt x="152" y="0"/>
                  </a:lnTo>
                  <a:lnTo>
                    <a:pt x="158" y="0"/>
                  </a:lnTo>
                  <a:lnTo>
                    <a:pt x="164" y="0"/>
                  </a:lnTo>
                  <a:lnTo>
                    <a:pt x="170" y="0"/>
                  </a:lnTo>
                  <a:lnTo>
                    <a:pt x="176" y="0"/>
                  </a:lnTo>
                  <a:lnTo>
                    <a:pt x="182" y="0"/>
                  </a:lnTo>
                  <a:lnTo>
                    <a:pt x="188" y="0"/>
                  </a:lnTo>
                  <a:lnTo>
                    <a:pt x="194" y="0"/>
                  </a:lnTo>
                  <a:lnTo>
                    <a:pt x="199" y="0"/>
                  </a:lnTo>
                  <a:lnTo>
                    <a:pt x="205" y="0"/>
                  </a:lnTo>
                  <a:lnTo>
                    <a:pt x="211" y="0"/>
                  </a:lnTo>
                  <a:lnTo>
                    <a:pt x="217" y="0"/>
                  </a:lnTo>
                  <a:lnTo>
                    <a:pt x="223" y="0"/>
                  </a:lnTo>
                  <a:lnTo>
                    <a:pt x="229" y="0"/>
                  </a:lnTo>
                  <a:lnTo>
                    <a:pt x="235" y="0"/>
                  </a:lnTo>
                  <a:lnTo>
                    <a:pt x="241" y="0"/>
                  </a:lnTo>
                  <a:lnTo>
                    <a:pt x="246" y="0"/>
                  </a:lnTo>
                  <a:lnTo>
                    <a:pt x="252" y="0"/>
                  </a:lnTo>
                  <a:lnTo>
                    <a:pt x="258" y="0"/>
                  </a:lnTo>
                  <a:lnTo>
                    <a:pt x="264" y="0"/>
                  </a:lnTo>
                  <a:lnTo>
                    <a:pt x="270" y="0"/>
                  </a:lnTo>
                  <a:lnTo>
                    <a:pt x="276" y="0"/>
                  </a:lnTo>
                  <a:lnTo>
                    <a:pt x="282" y="0"/>
                  </a:lnTo>
                  <a:lnTo>
                    <a:pt x="288" y="0"/>
                  </a:lnTo>
                  <a:lnTo>
                    <a:pt x="294" y="0"/>
                  </a:lnTo>
                  <a:lnTo>
                    <a:pt x="299" y="0"/>
                  </a:lnTo>
                  <a:lnTo>
                    <a:pt x="305" y="0"/>
                  </a:lnTo>
                  <a:lnTo>
                    <a:pt x="311" y="0"/>
                  </a:lnTo>
                  <a:lnTo>
                    <a:pt x="317" y="0"/>
                  </a:lnTo>
                  <a:lnTo>
                    <a:pt x="323" y="0"/>
                  </a:lnTo>
                  <a:lnTo>
                    <a:pt x="329" y="0"/>
                  </a:lnTo>
                  <a:lnTo>
                    <a:pt x="335" y="0"/>
                  </a:lnTo>
                  <a:lnTo>
                    <a:pt x="341" y="0"/>
                  </a:lnTo>
                  <a:lnTo>
                    <a:pt x="346" y="0"/>
                  </a:lnTo>
                  <a:lnTo>
                    <a:pt x="352" y="0"/>
                  </a:lnTo>
                  <a:lnTo>
                    <a:pt x="358" y="0"/>
                  </a:lnTo>
                  <a:lnTo>
                    <a:pt x="364" y="0"/>
                  </a:lnTo>
                  <a:lnTo>
                    <a:pt x="370" y="0"/>
                  </a:lnTo>
                  <a:lnTo>
                    <a:pt x="376" y="0"/>
                  </a:lnTo>
                  <a:lnTo>
                    <a:pt x="382" y="0"/>
                  </a:lnTo>
                  <a:lnTo>
                    <a:pt x="388" y="0"/>
                  </a:lnTo>
                  <a:lnTo>
                    <a:pt x="393" y="0"/>
                  </a:lnTo>
                  <a:lnTo>
                    <a:pt x="399" y="0"/>
                  </a:lnTo>
                  <a:lnTo>
                    <a:pt x="405" y="0"/>
                  </a:lnTo>
                  <a:lnTo>
                    <a:pt x="411" y="0"/>
                  </a:lnTo>
                  <a:lnTo>
                    <a:pt x="417" y="0"/>
                  </a:lnTo>
                  <a:lnTo>
                    <a:pt x="423" y="0"/>
                  </a:lnTo>
                  <a:lnTo>
                    <a:pt x="429" y="0"/>
                  </a:lnTo>
                  <a:lnTo>
                    <a:pt x="435" y="0"/>
                  </a:lnTo>
                  <a:lnTo>
                    <a:pt x="441" y="0"/>
                  </a:lnTo>
                  <a:lnTo>
                    <a:pt x="446" y="0"/>
                  </a:lnTo>
                  <a:lnTo>
                    <a:pt x="452" y="0"/>
                  </a:lnTo>
                  <a:lnTo>
                    <a:pt x="458" y="0"/>
                  </a:lnTo>
                  <a:lnTo>
                    <a:pt x="464" y="0"/>
                  </a:lnTo>
                  <a:lnTo>
                    <a:pt x="470" y="0"/>
                  </a:lnTo>
                  <a:lnTo>
                    <a:pt x="476" y="0"/>
                  </a:lnTo>
                  <a:lnTo>
                    <a:pt x="482" y="0"/>
                  </a:lnTo>
                  <a:lnTo>
                    <a:pt x="488" y="0"/>
                  </a:lnTo>
                  <a:lnTo>
                    <a:pt x="493" y="0"/>
                  </a:lnTo>
                  <a:lnTo>
                    <a:pt x="499" y="0"/>
                  </a:lnTo>
                  <a:lnTo>
                    <a:pt x="505" y="0"/>
                  </a:lnTo>
                  <a:lnTo>
                    <a:pt x="511" y="0"/>
                  </a:lnTo>
                  <a:lnTo>
                    <a:pt x="517" y="0"/>
                  </a:lnTo>
                  <a:lnTo>
                    <a:pt x="523" y="0"/>
                  </a:lnTo>
                  <a:lnTo>
                    <a:pt x="529" y="0"/>
                  </a:lnTo>
                  <a:lnTo>
                    <a:pt x="535" y="0"/>
                  </a:lnTo>
                  <a:lnTo>
                    <a:pt x="540" y="0"/>
                  </a:lnTo>
                  <a:lnTo>
                    <a:pt x="546" y="0"/>
                  </a:lnTo>
                  <a:lnTo>
                    <a:pt x="552" y="0"/>
                  </a:lnTo>
                  <a:lnTo>
                    <a:pt x="558" y="0"/>
                  </a:lnTo>
                  <a:lnTo>
                    <a:pt x="564" y="0"/>
                  </a:lnTo>
                  <a:lnTo>
                    <a:pt x="570" y="0"/>
                  </a:lnTo>
                  <a:lnTo>
                    <a:pt x="576" y="0"/>
                  </a:lnTo>
                  <a:lnTo>
                    <a:pt x="582" y="0"/>
                  </a:lnTo>
                  <a:lnTo>
                    <a:pt x="588" y="0"/>
                  </a:lnTo>
                  <a:lnTo>
                    <a:pt x="593" y="0"/>
                  </a:lnTo>
                  <a:lnTo>
                    <a:pt x="599" y="0"/>
                  </a:lnTo>
                  <a:lnTo>
                    <a:pt x="605" y="0"/>
                  </a:lnTo>
                  <a:lnTo>
                    <a:pt x="611" y="0"/>
                  </a:lnTo>
                  <a:lnTo>
                    <a:pt x="617" y="0"/>
                  </a:lnTo>
                  <a:lnTo>
                    <a:pt x="623" y="0"/>
                  </a:lnTo>
                  <a:lnTo>
                    <a:pt x="629" y="0"/>
                  </a:lnTo>
                  <a:lnTo>
                    <a:pt x="635" y="0"/>
                  </a:lnTo>
                  <a:lnTo>
                    <a:pt x="640" y="0"/>
                  </a:lnTo>
                  <a:lnTo>
                    <a:pt x="646" y="0"/>
                  </a:lnTo>
                  <a:lnTo>
                    <a:pt x="652" y="0"/>
                  </a:lnTo>
                  <a:lnTo>
                    <a:pt x="658" y="0"/>
                  </a:lnTo>
                  <a:lnTo>
                    <a:pt x="664" y="0"/>
                  </a:lnTo>
                  <a:lnTo>
                    <a:pt x="670" y="0"/>
                  </a:lnTo>
                  <a:lnTo>
                    <a:pt x="676" y="0"/>
                  </a:lnTo>
                  <a:lnTo>
                    <a:pt x="682" y="0"/>
                  </a:lnTo>
                  <a:lnTo>
                    <a:pt x="687" y="0"/>
                  </a:lnTo>
                  <a:lnTo>
                    <a:pt x="693" y="0"/>
                  </a:lnTo>
                  <a:lnTo>
                    <a:pt x="699" y="0"/>
                  </a:lnTo>
                  <a:lnTo>
                    <a:pt x="705" y="0"/>
                  </a:lnTo>
                  <a:lnTo>
                    <a:pt x="711" y="0"/>
                  </a:lnTo>
                  <a:lnTo>
                    <a:pt x="717" y="0"/>
                  </a:lnTo>
                  <a:lnTo>
                    <a:pt x="723" y="0"/>
                  </a:lnTo>
                  <a:lnTo>
                    <a:pt x="729" y="0"/>
                  </a:lnTo>
                  <a:lnTo>
                    <a:pt x="735" y="0"/>
                  </a:lnTo>
                  <a:lnTo>
                    <a:pt x="740" y="0"/>
                  </a:lnTo>
                  <a:lnTo>
                    <a:pt x="746" y="0"/>
                  </a:lnTo>
                  <a:lnTo>
                    <a:pt x="752" y="0"/>
                  </a:lnTo>
                  <a:lnTo>
                    <a:pt x="758" y="0"/>
                  </a:lnTo>
                  <a:lnTo>
                    <a:pt x="764" y="0"/>
                  </a:lnTo>
                  <a:lnTo>
                    <a:pt x="770" y="0"/>
                  </a:lnTo>
                  <a:lnTo>
                    <a:pt x="776" y="0"/>
                  </a:lnTo>
                  <a:lnTo>
                    <a:pt x="782" y="0"/>
                  </a:lnTo>
                  <a:lnTo>
                    <a:pt x="787" y="0"/>
                  </a:lnTo>
                  <a:lnTo>
                    <a:pt x="793" y="0"/>
                  </a:lnTo>
                  <a:lnTo>
                    <a:pt x="799" y="0"/>
                  </a:lnTo>
                  <a:lnTo>
                    <a:pt x="805" y="0"/>
                  </a:lnTo>
                  <a:lnTo>
                    <a:pt x="811" y="0"/>
                  </a:lnTo>
                  <a:lnTo>
                    <a:pt x="817" y="0"/>
                  </a:lnTo>
                  <a:lnTo>
                    <a:pt x="823" y="0"/>
                  </a:lnTo>
                  <a:lnTo>
                    <a:pt x="829" y="0"/>
                  </a:lnTo>
                  <a:lnTo>
                    <a:pt x="834" y="0"/>
                  </a:lnTo>
                  <a:lnTo>
                    <a:pt x="840" y="0"/>
                  </a:lnTo>
                  <a:lnTo>
                    <a:pt x="846" y="0"/>
                  </a:lnTo>
                  <a:lnTo>
                    <a:pt x="852" y="0"/>
                  </a:lnTo>
                  <a:lnTo>
                    <a:pt x="858" y="0"/>
                  </a:lnTo>
                  <a:lnTo>
                    <a:pt x="864" y="0"/>
                  </a:lnTo>
                  <a:lnTo>
                    <a:pt x="870" y="0"/>
                  </a:lnTo>
                  <a:lnTo>
                    <a:pt x="876" y="0"/>
                  </a:lnTo>
                  <a:lnTo>
                    <a:pt x="882" y="0"/>
                  </a:lnTo>
                  <a:lnTo>
                    <a:pt x="887" y="0"/>
                  </a:lnTo>
                  <a:lnTo>
                    <a:pt x="893" y="0"/>
                  </a:lnTo>
                  <a:lnTo>
                    <a:pt x="899" y="0"/>
                  </a:lnTo>
                  <a:lnTo>
                    <a:pt x="905" y="0"/>
                  </a:lnTo>
                  <a:lnTo>
                    <a:pt x="911" y="0"/>
                  </a:lnTo>
                  <a:lnTo>
                    <a:pt x="917" y="0"/>
                  </a:lnTo>
                  <a:lnTo>
                    <a:pt x="923" y="0"/>
                  </a:lnTo>
                  <a:lnTo>
                    <a:pt x="929" y="0"/>
                  </a:lnTo>
                  <a:lnTo>
                    <a:pt x="934" y="0"/>
                  </a:lnTo>
                  <a:lnTo>
                    <a:pt x="940" y="0"/>
                  </a:lnTo>
                  <a:lnTo>
                    <a:pt x="946" y="0"/>
                  </a:lnTo>
                  <a:lnTo>
                    <a:pt x="952" y="0"/>
                  </a:lnTo>
                  <a:lnTo>
                    <a:pt x="958" y="0"/>
                  </a:lnTo>
                  <a:lnTo>
                    <a:pt x="964" y="0"/>
                  </a:lnTo>
                  <a:lnTo>
                    <a:pt x="970" y="0"/>
                  </a:lnTo>
                  <a:lnTo>
                    <a:pt x="976" y="0"/>
                  </a:lnTo>
                  <a:lnTo>
                    <a:pt x="981" y="0"/>
                  </a:lnTo>
                  <a:lnTo>
                    <a:pt x="987" y="0"/>
                  </a:lnTo>
                  <a:lnTo>
                    <a:pt x="993" y="0"/>
                  </a:lnTo>
                  <a:lnTo>
                    <a:pt x="999" y="0"/>
                  </a:lnTo>
                  <a:lnTo>
                    <a:pt x="1005" y="0"/>
                  </a:lnTo>
                  <a:lnTo>
                    <a:pt x="1011" y="0"/>
                  </a:lnTo>
                  <a:lnTo>
                    <a:pt x="1017" y="0"/>
                  </a:lnTo>
                  <a:lnTo>
                    <a:pt x="1023" y="0"/>
                  </a:lnTo>
                  <a:lnTo>
                    <a:pt x="1029" y="0"/>
                  </a:lnTo>
                  <a:lnTo>
                    <a:pt x="1034" y="0"/>
                  </a:lnTo>
                  <a:lnTo>
                    <a:pt x="1040" y="0"/>
                  </a:lnTo>
                  <a:lnTo>
                    <a:pt x="1046" y="0"/>
                  </a:lnTo>
                  <a:lnTo>
                    <a:pt x="1052" y="0"/>
                  </a:lnTo>
                  <a:lnTo>
                    <a:pt x="1058" y="0"/>
                  </a:lnTo>
                  <a:lnTo>
                    <a:pt x="1064" y="0"/>
                  </a:lnTo>
                  <a:lnTo>
                    <a:pt x="1070" y="0"/>
                  </a:lnTo>
                  <a:lnTo>
                    <a:pt x="1076" y="0"/>
                  </a:lnTo>
                  <a:lnTo>
                    <a:pt x="1081" y="0"/>
                  </a:lnTo>
                  <a:lnTo>
                    <a:pt x="1087" y="0"/>
                  </a:lnTo>
                  <a:lnTo>
                    <a:pt x="1093" y="0"/>
                  </a:lnTo>
                  <a:lnTo>
                    <a:pt x="1099" y="0"/>
                  </a:lnTo>
                  <a:lnTo>
                    <a:pt x="1105" y="0"/>
                  </a:lnTo>
                  <a:lnTo>
                    <a:pt x="1111" y="0"/>
                  </a:lnTo>
                  <a:lnTo>
                    <a:pt x="1117" y="0"/>
                  </a:lnTo>
                  <a:lnTo>
                    <a:pt x="1123" y="0"/>
                  </a:lnTo>
                  <a:lnTo>
                    <a:pt x="1128" y="0"/>
                  </a:lnTo>
                  <a:lnTo>
                    <a:pt x="1134" y="0"/>
                  </a:lnTo>
                  <a:lnTo>
                    <a:pt x="1140" y="0"/>
                  </a:lnTo>
                  <a:lnTo>
                    <a:pt x="1146" y="0"/>
                  </a:lnTo>
                  <a:lnTo>
                    <a:pt x="1152" y="0"/>
                  </a:lnTo>
                  <a:lnTo>
                    <a:pt x="1158" y="0"/>
                  </a:lnTo>
                  <a:lnTo>
                    <a:pt x="1164" y="0"/>
                  </a:lnTo>
                  <a:lnTo>
                    <a:pt x="1170" y="0"/>
                  </a:lnTo>
                  <a:lnTo>
                    <a:pt x="1176" y="0"/>
                  </a:lnTo>
                  <a:lnTo>
                    <a:pt x="1181" y="0"/>
                  </a:lnTo>
                  <a:lnTo>
                    <a:pt x="1187" y="0"/>
                  </a:lnTo>
                  <a:lnTo>
                    <a:pt x="1193" y="0"/>
                  </a:lnTo>
                  <a:lnTo>
                    <a:pt x="1199" y="0"/>
                  </a:lnTo>
                  <a:lnTo>
                    <a:pt x="1205" y="0"/>
                  </a:lnTo>
                  <a:lnTo>
                    <a:pt x="1211" y="0"/>
                  </a:lnTo>
                  <a:lnTo>
                    <a:pt x="1217" y="0"/>
                  </a:lnTo>
                  <a:lnTo>
                    <a:pt x="1223" y="0"/>
                  </a:lnTo>
                  <a:lnTo>
                    <a:pt x="1228" y="0"/>
                  </a:lnTo>
                  <a:lnTo>
                    <a:pt x="1234" y="0"/>
                  </a:lnTo>
                  <a:lnTo>
                    <a:pt x="1240" y="0"/>
                  </a:lnTo>
                  <a:lnTo>
                    <a:pt x="1246" y="0"/>
                  </a:lnTo>
                  <a:lnTo>
                    <a:pt x="1252" y="0"/>
                  </a:lnTo>
                  <a:lnTo>
                    <a:pt x="1258" y="0"/>
                  </a:lnTo>
                  <a:lnTo>
                    <a:pt x="1264" y="0"/>
                  </a:lnTo>
                  <a:lnTo>
                    <a:pt x="1270" y="0"/>
                  </a:lnTo>
                  <a:lnTo>
                    <a:pt x="1275" y="0"/>
                  </a:lnTo>
                  <a:lnTo>
                    <a:pt x="1281" y="0"/>
                  </a:lnTo>
                  <a:lnTo>
                    <a:pt x="1287" y="0"/>
                  </a:lnTo>
                  <a:lnTo>
                    <a:pt x="1293" y="0"/>
                  </a:lnTo>
                  <a:lnTo>
                    <a:pt x="1299" y="0"/>
                  </a:lnTo>
                  <a:lnTo>
                    <a:pt x="1305" y="0"/>
                  </a:lnTo>
                  <a:lnTo>
                    <a:pt x="1311" y="0"/>
                  </a:lnTo>
                  <a:lnTo>
                    <a:pt x="1317" y="0"/>
                  </a:lnTo>
                  <a:lnTo>
                    <a:pt x="1323" y="0"/>
                  </a:lnTo>
                  <a:lnTo>
                    <a:pt x="1328" y="0"/>
                  </a:lnTo>
                  <a:lnTo>
                    <a:pt x="1334" y="0"/>
                  </a:lnTo>
                  <a:lnTo>
                    <a:pt x="1340" y="0"/>
                  </a:lnTo>
                  <a:lnTo>
                    <a:pt x="1346" y="0"/>
                  </a:lnTo>
                  <a:lnTo>
                    <a:pt x="1352" y="0"/>
                  </a:lnTo>
                  <a:lnTo>
                    <a:pt x="1358" y="0"/>
                  </a:lnTo>
                  <a:lnTo>
                    <a:pt x="1364" y="0"/>
                  </a:lnTo>
                  <a:lnTo>
                    <a:pt x="1370" y="0"/>
                  </a:lnTo>
                  <a:lnTo>
                    <a:pt x="1375" y="0"/>
                  </a:lnTo>
                  <a:lnTo>
                    <a:pt x="1381" y="0"/>
                  </a:lnTo>
                  <a:lnTo>
                    <a:pt x="1387" y="0"/>
                  </a:lnTo>
                  <a:lnTo>
                    <a:pt x="1393" y="0"/>
                  </a:lnTo>
                  <a:lnTo>
                    <a:pt x="1399" y="0"/>
                  </a:lnTo>
                  <a:lnTo>
                    <a:pt x="1405" y="0"/>
                  </a:lnTo>
                  <a:lnTo>
                    <a:pt x="1411" y="0"/>
                  </a:lnTo>
                  <a:lnTo>
                    <a:pt x="1417" y="0"/>
                  </a:lnTo>
                  <a:lnTo>
                    <a:pt x="1422" y="0"/>
                  </a:lnTo>
                  <a:lnTo>
                    <a:pt x="1428" y="0"/>
                  </a:lnTo>
                  <a:lnTo>
                    <a:pt x="1434" y="0"/>
                  </a:lnTo>
                  <a:lnTo>
                    <a:pt x="1440" y="0"/>
                  </a:lnTo>
                  <a:lnTo>
                    <a:pt x="1446" y="0"/>
                  </a:lnTo>
                  <a:lnTo>
                    <a:pt x="1452" y="0"/>
                  </a:lnTo>
                  <a:lnTo>
                    <a:pt x="1458" y="0"/>
                  </a:lnTo>
                  <a:lnTo>
                    <a:pt x="1464" y="0"/>
                  </a:lnTo>
                  <a:lnTo>
                    <a:pt x="1470" y="0"/>
                  </a:lnTo>
                  <a:lnTo>
                    <a:pt x="1475" y="0"/>
                  </a:lnTo>
                  <a:lnTo>
                    <a:pt x="1481" y="0"/>
                  </a:lnTo>
                  <a:lnTo>
                    <a:pt x="1487" y="0"/>
                  </a:lnTo>
                  <a:lnTo>
                    <a:pt x="1493" y="0"/>
                  </a:lnTo>
                  <a:lnTo>
                    <a:pt x="1499" y="0"/>
                  </a:lnTo>
                  <a:lnTo>
                    <a:pt x="1505" y="0"/>
                  </a:lnTo>
                  <a:lnTo>
                    <a:pt x="1511" y="0"/>
                  </a:lnTo>
                  <a:lnTo>
                    <a:pt x="1517" y="0"/>
                  </a:lnTo>
                  <a:lnTo>
                    <a:pt x="1522" y="0"/>
                  </a:lnTo>
                  <a:lnTo>
                    <a:pt x="1528" y="0"/>
                  </a:lnTo>
                  <a:lnTo>
                    <a:pt x="1534" y="0"/>
                  </a:lnTo>
                  <a:lnTo>
                    <a:pt x="1540" y="0"/>
                  </a:lnTo>
                  <a:lnTo>
                    <a:pt x="1546" y="0"/>
                  </a:lnTo>
                  <a:lnTo>
                    <a:pt x="1552" y="0"/>
                  </a:lnTo>
                  <a:lnTo>
                    <a:pt x="1558" y="0"/>
                  </a:lnTo>
                  <a:lnTo>
                    <a:pt x="1564" y="0"/>
                  </a:lnTo>
                  <a:lnTo>
                    <a:pt x="1569" y="0"/>
                  </a:lnTo>
                  <a:lnTo>
                    <a:pt x="1575" y="0"/>
                  </a:lnTo>
                  <a:lnTo>
                    <a:pt x="1581" y="0"/>
                  </a:lnTo>
                  <a:lnTo>
                    <a:pt x="1587" y="0"/>
                  </a:lnTo>
                  <a:lnTo>
                    <a:pt x="1593" y="0"/>
                  </a:lnTo>
                  <a:lnTo>
                    <a:pt x="1599" y="0"/>
                  </a:lnTo>
                  <a:lnTo>
                    <a:pt x="1605" y="0"/>
                  </a:lnTo>
                  <a:lnTo>
                    <a:pt x="1611" y="0"/>
                  </a:lnTo>
                  <a:lnTo>
                    <a:pt x="1617" y="0"/>
                  </a:lnTo>
                  <a:lnTo>
                    <a:pt x="1622" y="0"/>
                  </a:lnTo>
                  <a:lnTo>
                    <a:pt x="1628" y="0"/>
                  </a:lnTo>
                  <a:lnTo>
                    <a:pt x="1634" y="0"/>
                  </a:lnTo>
                  <a:lnTo>
                    <a:pt x="1640" y="0"/>
                  </a:lnTo>
                  <a:lnTo>
                    <a:pt x="1646" y="0"/>
                  </a:lnTo>
                  <a:lnTo>
                    <a:pt x="1652" y="0"/>
                  </a:lnTo>
                  <a:lnTo>
                    <a:pt x="1658" y="0"/>
                  </a:lnTo>
                  <a:lnTo>
                    <a:pt x="1664" y="0"/>
                  </a:lnTo>
                  <a:lnTo>
                    <a:pt x="1669" y="0"/>
                  </a:lnTo>
                  <a:lnTo>
                    <a:pt x="1675" y="0"/>
                  </a:lnTo>
                  <a:lnTo>
                    <a:pt x="1681" y="0"/>
                  </a:lnTo>
                  <a:lnTo>
                    <a:pt x="1687" y="0"/>
                  </a:lnTo>
                  <a:lnTo>
                    <a:pt x="1693" y="0"/>
                  </a:lnTo>
                  <a:lnTo>
                    <a:pt x="1699" y="0"/>
                  </a:lnTo>
                  <a:lnTo>
                    <a:pt x="1705" y="0"/>
                  </a:lnTo>
                  <a:lnTo>
                    <a:pt x="1711" y="0"/>
                  </a:lnTo>
                  <a:lnTo>
                    <a:pt x="1716" y="0"/>
                  </a:lnTo>
                  <a:lnTo>
                    <a:pt x="1722" y="0"/>
                  </a:lnTo>
                  <a:lnTo>
                    <a:pt x="1728" y="0"/>
                  </a:lnTo>
                  <a:lnTo>
                    <a:pt x="1734" y="0"/>
                  </a:lnTo>
                  <a:lnTo>
                    <a:pt x="1740" y="0"/>
                  </a:lnTo>
                  <a:lnTo>
                    <a:pt x="1746" y="0"/>
                  </a:lnTo>
                  <a:lnTo>
                    <a:pt x="1752" y="0"/>
                  </a:lnTo>
                  <a:lnTo>
                    <a:pt x="1758" y="0"/>
                  </a:lnTo>
                  <a:lnTo>
                    <a:pt x="1764" y="0"/>
                  </a:lnTo>
                  <a:lnTo>
                    <a:pt x="1769" y="0"/>
                  </a:lnTo>
                  <a:lnTo>
                    <a:pt x="1775" y="0"/>
                  </a:lnTo>
                  <a:lnTo>
                    <a:pt x="1781" y="0"/>
                  </a:lnTo>
                  <a:lnTo>
                    <a:pt x="1787" y="0"/>
                  </a:lnTo>
                  <a:lnTo>
                    <a:pt x="1793" y="0"/>
                  </a:lnTo>
                  <a:lnTo>
                    <a:pt x="1799" y="0"/>
                  </a:lnTo>
                  <a:lnTo>
                    <a:pt x="1805" y="0"/>
                  </a:lnTo>
                  <a:lnTo>
                    <a:pt x="1811" y="0"/>
                  </a:lnTo>
                  <a:lnTo>
                    <a:pt x="1816" y="0"/>
                  </a:lnTo>
                  <a:lnTo>
                    <a:pt x="1822" y="0"/>
                  </a:lnTo>
                  <a:lnTo>
                    <a:pt x="1828" y="0"/>
                  </a:lnTo>
                  <a:lnTo>
                    <a:pt x="1834" y="0"/>
                  </a:lnTo>
                  <a:lnTo>
                    <a:pt x="1840" y="0"/>
                  </a:lnTo>
                  <a:lnTo>
                    <a:pt x="1846" y="0"/>
                  </a:lnTo>
                  <a:lnTo>
                    <a:pt x="1852" y="0"/>
                  </a:lnTo>
                  <a:lnTo>
                    <a:pt x="1858" y="0"/>
                  </a:lnTo>
                  <a:lnTo>
                    <a:pt x="1863" y="0"/>
                  </a:lnTo>
                  <a:lnTo>
                    <a:pt x="1869" y="0"/>
                  </a:lnTo>
                  <a:lnTo>
                    <a:pt x="1875" y="0"/>
                  </a:lnTo>
                  <a:lnTo>
                    <a:pt x="1881" y="0"/>
                  </a:lnTo>
                  <a:lnTo>
                    <a:pt x="1887" y="0"/>
                  </a:lnTo>
                  <a:lnTo>
                    <a:pt x="1893" y="0"/>
                  </a:lnTo>
                  <a:lnTo>
                    <a:pt x="1899" y="0"/>
                  </a:lnTo>
                  <a:lnTo>
                    <a:pt x="1905" y="0"/>
                  </a:lnTo>
                  <a:lnTo>
                    <a:pt x="1911" y="0"/>
                  </a:lnTo>
                  <a:lnTo>
                    <a:pt x="1916" y="0"/>
                  </a:lnTo>
                  <a:lnTo>
                    <a:pt x="1922" y="0"/>
                  </a:lnTo>
                  <a:lnTo>
                    <a:pt x="1928" y="0"/>
                  </a:lnTo>
                  <a:lnTo>
                    <a:pt x="1934" y="0"/>
                  </a:lnTo>
                  <a:lnTo>
                    <a:pt x="1940" y="0"/>
                  </a:lnTo>
                  <a:lnTo>
                    <a:pt x="1946" y="0"/>
                  </a:lnTo>
                  <a:lnTo>
                    <a:pt x="1952" y="0"/>
                  </a:lnTo>
                  <a:lnTo>
                    <a:pt x="1958" y="0"/>
                  </a:lnTo>
                  <a:lnTo>
                    <a:pt x="1963" y="0"/>
                  </a:lnTo>
                  <a:lnTo>
                    <a:pt x="1969" y="0"/>
                  </a:lnTo>
                  <a:lnTo>
                    <a:pt x="1975" y="0"/>
                  </a:lnTo>
                  <a:lnTo>
                    <a:pt x="1981" y="0"/>
                  </a:lnTo>
                  <a:lnTo>
                    <a:pt x="1987" y="0"/>
                  </a:lnTo>
                  <a:lnTo>
                    <a:pt x="1993" y="0"/>
                  </a:lnTo>
                  <a:lnTo>
                    <a:pt x="1999" y="0"/>
                  </a:lnTo>
                  <a:lnTo>
                    <a:pt x="2005" y="0"/>
                  </a:lnTo>
                  <a:lnTo>
                    <a:pt x="2010" y="0"/>
                  </a:lnTo>
                  <a:lnTo>
                    <a:pt x="2016" y="0"/>
                  </a:lnTo>
                  <a:lnTo>
                    <a:pt x="2022" y="0"/>
                  </a:lnTo>
                  <a:lnTo>
                    <a:pt x="2028" y="0"/>
                  </a:lnTo>
                  <a:lnTo>
                    <a:pt x="2034" y="0"/>
                  </a:lnTo>
                  <a:lnTo>
                    <a:pt x="2040" y="0"/>
                  </a:lnTo>
                  <a:lnTo>
                    <a:pt x="2046" y="0"/>
                  </a:lnTo>
                  <a:lnTo>
                    <a:pt x="2052" y="0"/>
                  </a:lnTo>
                  <a:lnTo>
                    <a:pt x="2058" y="0"/>
                  </a:lnTo>
                  <a:lnTo>
                    <a:pt x="2063" y="0"/>
                  </a:lnTo>
                  <a:lnTo>
                    <a:pt x="2069" y="0"/>
                  </a:lnTo>
                  <a:lnTo>
                    <a:pt x="2075" y="0"/>
                  </a:lnTo>
                  <a:lnTo>
                    <a:pt x="2081" y="0"/>
                  </a:lnTo>
                  <a:lnTo>
                    <a:pt x="2087" y="0"/>
                  </a:lnTo>
                  <a:lnTo>
                    <a:pt x="2093" y="0"/>
                  </a:lnTo>
                  <a:lnTo>
                    <a:pt x="2099" y="0"/>
                  </a:lnTo>
                  <a:lnTo>
                    <a:pt x="2105" y="0"/>
                  </a:lnTo>
                  <a:lnTo>
                    <a:pt x="2110" y="0"/>
                  </a:lnTo>
                  <a:lnTo>
                    <a:pt x="2116" y="0"/>
                  </a:lnTo>
                  <a:lnTo>
                    <a:pt x="2122" y="0"/>
                  </a:lnTo>
                  <a:lnTo>
                    <a:pt x="2128" y="0"/>
                  </a:lnTo>
                  <a:lnTo>
                    <a:pt x="2134" y="0"/>
                  </a:lnTo>
                  <a:lnTo>
                    <a:pt x="2140" y="0"/>
                  </a:lnTo>
                  <a:lnTo>
                    <a:pt x="2146" y="0"/>
                  </a:lnTo>
                  <a:lnTo>
                    <a:pt x="2152" y="0"/>
                  </a:lnTo>
                  <a:lnTo>
                    <a:pt x="2157" y="0"/>
                  </a:lnTo>
                  <a:lnTo>
                    <a:pt x="2163" y="0"/>
                  </a:lnTo>
                  <a:lnTo>
                    <a:pt x="2169" y="0"/>
                  </a:lnTo>
                  <a:lnTo>
                    <a:pt x="2175" y="0"/>
                  </a:lnTo>
                  <a:lnTo>
                    <a:pt x="2181" y="0"/>
                  </a:lnTo>
                  <a:lnTo>
                    <a:pt x="2187" y="0"/>
                  </a:lnTo>
                  <a:lnTo>
                    <a:pt x="2193" y="0"/>
                  </a:lnTo>
                  <a:lnTo>
                    <a:pt x="2199" y="0"/>
                  </a:lnTo>
                  <a:lnTo>
                    <a:pt x="2205" y="0"/>
                  </a:lnTo>
                  <a:lnTo>
                    <a:pt x="2210" y="0"/>
                  </a:lnTo>
                  <a:lnTo>
                    <a:pt x="2216" y="0"/>
                  </a:lnTo>
                  <a:lnTo>
                    <a:pt x="2222" y="0"/>
                  </a:lnTo>
                  <a:lnTo>
                    <a:pt x="2228" y="0"/>
                  </a:lnTo>
                  <a:lnTo>
                    <a:pt x="2234" y="0"/>
                  </a:lnTo>
                  <a:lnTo>
                    <a:pt x="2240" y="0"/>
                  </a:lnTo>
                  <a:lnTo>
                    <a:pt x="2246" y="0"/>
                  </a:lnTo>
                  <a:lnTo>
                    <a:pt x="2252" y="0"/>
                  </a:lnTo>
                  <a:lnTo>
                    <a:pt x="2257" y="0"/>
                  </a:lnTo>
                  <a:lnTo>
                    <a:pt x="2263" y="0"/>
                  </a:lnTo>
                  <a:lnTo>
                    <a:pt x="2269" y="0"/>
                  </a:lnTo>
                  <a:lnTo>
                    <a:pt x="2275" y="0"/>
                  </a:lnTo>
                  <a:lnTo>
                    <a:pt x="2281" y="0"/>
                  </a:lnTo>
                  <a:lnTo>
                    <a:pt x="2287" y="0"/>
                  </a:lnTo>
                  <a:lnTo>
                    <a:pt x="2293" y="0"/>
                  </a:lnTo>
                  <a:lnTo>
                    <a:pt x="2299" y="0"/>
                  </a:lnTo>
                  <a:lnTo>
                    <a:pt x="2304" y="0"/>
                  </a:lnTo>
                  <a:lnTo>
                    <a:pt x="2310" y="0"/>
                  </a:lnTo>
                  <a:lnTo>
                    <a:pt x="2316" y="0"/>
                  </a:lnTo>
                  <a:lnTo>
                    <a:pt x="2322" y="0"/>
                  </a:lnTo>
                  <a:lnTo>
                    <a:pt x="2328" y="0"/>
                  </a:lnTo>
                  <a:lnTo>
                    <a:pt x="2334" y="0"/>
                  </a:lnTo>
                  <a:lnTo>
                    <a:pt x="2340" y="0"/>
                  </a:lnTo>
                  <a:lnTo>
                    <a:pt x="2346" y="0"/>
                  </a:lnTo>
                  <a:lnTo>
                    <a:pt x="2352" y="0"/>
                  </a:lnTo>
                  <a:lnTo>
                    <a:pt x="2357" y="0"/>
                  </a:lnTo>
                  <a:lnTo>
                    <a:pt x="2363" y="0"/>
                  </a:lnTo>
                  <a:lnTo>
                    <a:pt x="2369" y="0"/>
                  </a:lnTo>
                  <a:lnTo>
                    <a:pt x="2375" y="0"/>
                  </a:lnTo>
                  <a:lnTo>
                    <a:pt x="2381" y="0"/>
                  </a:lnTo>
                  <a:lnTo>
                    <a:pt x="2387" y="0"/>
                  </a:lnTo>
                  <a:lnTo>
                    <a:pt x="2393" y="0"/>
                  </a:lnTo>
                  <a:lnTo>
                    <a:pt x="2399" y="0"/>
                  </a:lnTo>
                  <a:lnTo>
                    <a:pt x="2404" y="0"/>
                  </a:lnTo>
                  <a:lnTo>
                    <a:pt x="2410" y="0"/>
                  </a:lnTo>
                  <a:lnTo>
                    <a:pt x="2416" y="0"/>
                  </a:lnTo>
                  <a:lnTo>
                    <a:pt x="2422" y="0"/>
                  </a:lnTo>
                  <a:lnTo>
                    <a:pt x="2428" y="0"/>
                  </a:lnTo>
                  <a:lnTo>
                    <a:pt x="2434" y="0"/>
                  </a:lnTo>
                  <a:lnTo>
                    <a:pt x="2440" y="0"/>
                  </a:lnTo>
                  <a:lnTo>
                    <a:pt x="2446" y="0"/>
                  </a:lnTo>
                  <a:lnTo>
                    <a:pt x="2451" y="0"/>
                  </a:lnTo>
                  <a:lnTo>
                    <a:pt x="2457" y="0"/>
                  </a:lnTo>
                  <a:lnTo>
                    <a:pt x="2463" y="0"/>
                  </a:lnTo>
                  <a:lnTo>
                    <a:pt x="2469" y="0"/>
                  </a:lnTo>
                  <a:lnTo>
                    <a:pt x="2475" y="0"/>
                  </a:lnTo>
                  <a:lnTo>
                    <a:pt x="2481" y="0"/>
                  </a:lnTo>
                  <a:lnTo>
                    <a:pt x="2487" y="0"/>
                  </a:lnTo>
                  <a:lnTo>
                    <a:pt x="2493" y="0"/>
                  </a:lnTo>
                  <a:lnTo>
                    <a:pt x="2499" y="0"/>
                  </a:lnTo>
                  <a:lnTo>
                    <a:pt x="2504" y="0"/>
                  </a:lnTo>
                  <a:lnTo>
                    <a:pt x="2510" y="0"/>
                  </a:lnTo>
                  <a:lnTo>
                    <a:pt x="2516" y="0"/>
                  </a:lnTo>
                  <a:lnTo>
                    <a:pt x="2522" y="0"/>
                  </a:lnTo>
                  <a:lnTo>
                    <a:pt x="2528" y="0"/>
                  </a:lnTo>
                  <a:lnTo>
                    <a:pt x="2534" y="0"/>
                  </a:lnTo>
                  <a:lnTo>
                    <a:pt x="2540" y="0"/>
                  </a:lnTo>
                  <a:lnTo>
                    <a:pt x="2546" y="0"/>
                  </a:lnTo>
                  <a:lnTo>
                    <a:pt x="2551" y="0"/>
                  </a:lnTo>
                  <a:lnTo>
                    <a:pt x="2557" y="0"/>
                  </a:lnTo>
                  <a:lnTo>
                    <a:pt x="2563" y="0"/>
                  </a:lnTo>
                  <a:lnTo>
                    <a:pt x="2569" y="0"/>
                  </a:lnTo>
                  <a:lnTo>
                    <a:pt x="2575" y="0"/>
                  </a:lnTo>
                  <a:lnTo>
                    <a:pt x="2581" y="0"/>
                  </a:lnTo>
                  <a:lnTo>
                    <a:pt x="2587" y="0"/>
                  </a:lnTo>
                  <a:lnTo>
                    <a:pt x="2593" y="0"/>
                  </a:lnTo>
                  <a:lnTo>
                    <a:pt x="2598" y="0"/>
                  </a:lnTo>
                  <a:lnTo>
                    <a:pt x="2604" y="0"/>
                  </a:lnTo>
                  <a:lnTo>
                    <a:pt x="2610" y="0"/>
                  </a:lnTo>
                  <a:lnTo>
                    <a:pt x="2616" y="0"/>
                  </a:lnTo>
                  <a:lnTo>
                    <a:pt x="2622" y="0"/>
                  </a:lnTo>
                  <a:lnTo>
                    <a:pt x="2628" y="0"/>
                  </a:lnTo>
                  <a:lnTo>
                    <a:pt x="2634" y="0"/>
                  </a:lnTo>
                  <a:lnTo>
                    <a:pt x="2640" y="0"/>
                  </a:lnTo>
                  <a:lnTo>
                    <a:pt x="2646" y="0"/>
                  </a:lnTo>
                  <a:lnTo>
                    <a:pt x="2651" y="0"/>
                  </a:lnTo>
                  <a:lnTo>
                    <a:pt x="2657" y="0"/>
                  </a:lnTo>
                  <a:lnTo>
                    <a:pt x="2663" y="0"/>
                  </a:lnTo>
                  <a:lnTo>
                    <a:pt x="2669" y="0"/>
                  </a:lnTo>
                  <a:lnTo>
                    <a:pt x="2675" y="0"/>
                  </a:lnTo>
                  <a:lnTo>
                    <a:pt x="2681" y="0"/>
                  </a:lnTo>
                  <a:lnTo>
                    <a:pt x="2687" y="0"/>
                  </a:lnTo>
                  <a:lnTo>
                    <a:pt x="2693" y="0"/>
                  </a:lnTo>
                  <a:lnTo>
                    <a:pt x="2698" y="0"/>
                  </a:lnTo>
                  <a:lnTo>
                    <a:pt x="2704" y="0"/>
                  </a:lnTo>
                  <a:lnTo>
                    <a:pt x="2710" y="0"/>
                  </a:lnTo>
                  <a:lnTo>
                    <a:pt x="2716" y="0"/>
                  </a:lnTo>
                  <a:lnTo>
                    <a:pt x="2722" y="0"/>
                  </a:lnTo>
                  <a:lnTo>
                    <a:pt x="2728" y="0"/>
                  </a:lnTo>
                  <a:lnTo>
                    <a:pt x="2734" y="0"/>
                  </a:lnTo>
                  <a:lnTo>
                    <a:pt x="2740" y="0"/>
                  </a:lnTo>
                  <a:lnTo>
                    <a:pt x="2745" y="0"/>
                  </a:lnTo>
                  <a:lnTo>
                    <a:pt x="2751" y="0"/>
                  </a:lnTo>
                  <a:lnTo>
                    <a:pt x="2757" y="0"/>
                  </a:lnTo>
                  <a:lnTo>
                    <a:pt x="2763" y="0"/>
                  </a:lnTo>
                  <a:lnTo>
                    <a:pt x="2769" y="0"/>
                  </a:lnTo>
                  <a:lnTo>
                    <a:pt x="2775" y="0"/>
                  </a:lnTo>
                  <a:lnTo>
                    <a:pt x="2781" y="0"/>
                  </a:lnTo>
                  <a:lnTo>
                    <a:pt x="2787" y="0"/>
                  </a:lnTo>
                  <a:lnTo>
                    <a:pt x="2793" y="0"/>
                  </a:lnTo>
                  <a:lnTo>
                    <a:pt x="2798" y="0"/>
                  </a:lnTo>
                  <a:lnTo>
                    <a:pt x="2804" y="0"/>
                  </a:lnTo>
                  <a:lnTo>
                    <a:pt x="2810" y="0"/>
                  </a:lnTo>
                  <a:lnTo>
                    <a:pt x="2816" y="0"/>
                  </a:lnTo>
                  <a:lnTo>
                    <a:pt x="2822" y="0"/>
                  </a:lnTo>
                  <a:lnTo>
                    <a:pt x="2828" y="0"/>
                  </a:lnTo>
                  <a:lnTo>
                    <a:pt x="2834" y="0"/>
                  </a:lnTo>
                  <a:lnTo>
                    <a:pt x="2840" y="0"/>
                  </a:lnTo>
                  <a:lnTo>
                    <a:pt x="2845" y="0"/>
                  </a:lnTo>
                  <a:lnTo>
                    <a:pt x="2851" y="0"/>
                  </a:lnTo>
                  <a:lnTo>
                    <a:pt x="2857" y="0"/>
                  </a:lnTo>
                  <a:lnTo>
                    <a:pt x="2863" y="0"/>
                  </a:lnTo>
                  <a:lnTo>
                    <a:pt x="2869" y="0"/>
                  </a:lnTo>
                  <a:lnTo>
                    <a:pt x="2875" y="0"/>
                  </a:lnTo>
                  <a:lnTo>
                    <a:pt x="2881" y="0"/>
                  </a:lnTo>
                  <a:lnTo>
                    <a:pt x="2887" y="0"/>
                  </a:lnTo>
                  <a:lnTo>
                    <a:pt x="2892" y="0"/>
                  </a:lnTo>
                  <a:lnTo>
                    <a:pt x="2898" y="0"/>
                  </a:lnTo>
                  <a:lnTo>
                    <a:pt x="2904" y="0"/>
                  </a:lnTo>
                  <a:lnTo>
                    <a:pt x="2910" y="0"/>
                  </a:lnTo>
                  <a:lnTo>
                    <a:pt x="2916" y="0"/>
                  </a:lnTo>
                  <a:lnTo>
                    <a:pt x="2922" y="0"/>
                  </a:lnTo>
                  <a:lnTo>
                    <a:pt x="2928" y="0"/>
                  </a:lnTo>
                  <a:lnTo>
                    <a:pt x="2934" y="0"/>
                  </a:lnTo>
                  <a:lnTo>
                    <a:pt x="2940" y="0"/>
                  </a:lnTo>
                  <a:lnTo>
                    <a:pt x="2945" y="0"/>
                  </a:lnTo>
                  <a:lnTo>
                    <a:pt x="2951" y="0"/>
                  </a:lnTo>
                  <a:lnTo>
                    <a:pt x="2957" y="0"/>
                  </a:lnTo>
                  <a:lnTo>
                    <a:pt x="2963" y="0"/>
                  </a:lnTo>
                  <a:lnTo>
                    <a:pt x="2969" y="0"/>
                  </a:lnTo>
                  <a:lnTo>
                    <a:pt x="2975" y="0"/>
                  </a:lnTo>
                  <a:lnTo>
                    <a:pt x="2981" y="0"/>
                  </a:lnTo>
                  <a:lnTo>
                    <a:pt x="2987" y="0"/>
                  </a:lnTo>
                  <a:lnTo>
                    <a:pt x="2992" y="0"/>
                  </a:lnTo>
                  <a:lnTo>
                    <a:pt x="2998" y="0"/>
                  </a:lnTo>
                  <a:lnTo>
                    <a:pt x="3004" y="0"/>
                  </a:lnTo>
                  <a:lnTo>
                    <a:pt x="3010" y="0"/>
                  </a:lnTo>
                  <a:lnTo>
                    <a:pt x="3016" y="0"/>
                  </a:lnTo>
                  <a:lnTo>
                    <a:pt x="3022" y="0"/>
                  </a:lnTo>
                  <a:lnTo>
                    <a:pt x="3028" y="0"/>
                  </a:lnTo>
                  <a:lnTo>
                    <a:pt x="3034" y="0"/>
                  </a:lnTo>
                  <a:lnTo>
                    <a:pt x="3039" y="0"/>
                  </a:lnTo>
                  <a:lnTo>
                    <a:pt x="3045" y="0"/>
                  </a:lnTo>
                  <a:lnTo>
                    <a:pt x="3051" y="0"/>
                  </a:lnTo>
                  <a:lnTo>
                    <a:pt x="3057" y="0"/>
                  </a:lnTo>
                  <a:lnTo>
                    <a:pt x="3063" y="0"/>
                  </a:lnTo>
                  <a:lnTo>
                    <a:pt x="3069" y="0"/>
                  </a:lnTo>
                  <a:lnTo>
                    <a:pt x="3075" y="0"/>
                  </a:lnTo>
                  <a:lnTo>
                    <a:pt x="3081" y="0"/>
                  </a:lnTo>
                  <a:lnTo>
                    <a:pt x="3087" y="0"/>
                  </a:lnTo>
                  <a:lnTo>
                    <a:pt x="3092" y="0"/>
                  </a:lnTo>
                  <a:lnTo>
                    <a:pt x="3098" y="0"/>
                  </a:lnTo>
                  <a:lnTo>
                    <a:pt x="3104" y="0"/>
                  </a:lnTo>
                  <a:lnTo>
                    <a:pt x="3110" y="0"/>
                  </a:lnTo>
                  <a:lnTo>
                    <a:pt x="3116" y="0"/>
                  </a:lnTo>
                  <a:lnTo>
                    <a:pt x="3122" y="0"/>
                  </a:lnTo>
                  <a:lnTo>
                    <a:pt x="3128" y="0"/>
                  </a:lnTo>
                  <a:lnTo>
                    <a:pt x="3134" y="0"/>
                  </a:lnTo>
                  <a:lnTo>
                    <a:pt x="3139" y="0"/>
                  </a:lnTo>
                  <a:lnTo>
                    <a:pt x="3145" y="0"/>
                  </a:lnTo>
                  <a:lnTo>
                    <a:pt x="3151" y="0"/>
                  </a:lnTo>
                  <a:lnTo>
                    <a:pt x="3157" y="0"/>
                  </a:lnTo>
                  <a:lnTo>
                    <a:pt x="3163" y="0"/>
                  </a:lnTo>
                  <a:lnTo>
                    <a:pt x="3169" y="0"/>
                  </a:lnTo>
                  <a:lnTo>
                    <a:pt x="3175" y="0"/>
                  </a:lnTo>
                  <a:lnTo>
                    <a:pt x="3181" y="0"/>
                  </a:lnTo>
                  <a:lnTo>
                    <a:pt x="3186" y="0"/>
                  </a:lnTo>
                  <a:lnTo>
                    <a:pt x="3192" y="0"/>
                  </a:lnTo>
                  <a:lnTo>
                    <a:pt x="3198" y="0"/>
                  </a:lnTo>
                  <a:lnTo>
                    <a:pt x="3204" y="0"/>
                  </a:lnTo>
                  <a:lnTo>
                    <a:pt x="3210" y="0"/>
                  </a:lnTo>
                  <a:lnTo>
                    <a:pt x="3216" y="0"/>
                  </a:lnTo>
                  <a:lnTo>
                    <a:pt x="3222" y="0"/>
                  </a:lnTo>
                  <a:lnTo>
                    <a:pt x="3228" y="0"/>
                  </a:lnTo>
                  <a:lnTo>
                    <a:pt x="3234" y="0"/>
                  </a:lnTo>
                  <a:lnTo>
                    <a:pt x="3239" y="0"/>
                  </a:lnTo>
                  <a:lnTo>
                    <a:pt x="3245" y="0"/>
                  </a:lnTo>
                  <a:lnTo>
                    <a:pt x="3251" y="0"/>
                  </a:lnTo>
                  <a:lnTo>
                    <a:pt x="3257" y="0"/>
                  </a:lnTo>
                  <a:lnTo>
                    <a:pt x="3263" y="0"/>
                  </a:lnTo>
                  <a:lnTo>
                    <a:pt x="3269" y="0"/>
                  </a:lnTo>
                  <a:lnTo>
                    <a:pt x="3275" y="0"/>
                  </a:lnTo>
                  <a:lnTo>
                    <a:pt x="3281" y="0"/>
                  </a:lnTo>
                  <a:lnTo>
                    <a:pt x="3286" y="0"/>
                  </a:lnTo>
                  <a:lnTo>
                    <a:pt x="3292" y="0"/>
                  </a:lnTo>
                  <a:lnTo>
                    <a:pt x="3298" y="0"/>
                  </a:lnTo>
                  <a:lnTo>
                    <a:pt x="3304" y="0"/>
                  </a:lnTo>
                  <a:lnTo>
                    <a:pt x="3310" y="0"/>
                  </a:lnTo>
                  <a:lnTo>
                    <a:pt x="3316" y="0"/>
                  </a:lnTo>
                  <a:lnTo>
                    <a:pt x="3322" y="0"/>
                  </a:lnTo>
                  <a:lnTo>
                    <a:pt x="3328" y="0"/>
                  </a:lnTo>
                  <a:lnTo>
                    <a:pt x="3333" y="0"/>
                  </a:lnTo>
                  <a:lnTo>
                    <a:pt x="3339" y="0"/>
                  </a:lnTo>
                  <a:lnTo>
                    <a:pt x="3345" y="0"/>
                  </a:lnTo>
                  <a:lnTo>
                    <a:pt x="3351" y="0"/>
                  </a:lnTo>
                  <a:lnTo>
                    <a:pt x="3357" y="0"/>
                  </a:lnTo>
                  <a:lnTo>
                    <a:pt x="3363" y="0"/>
                  </a:lnTo>
                  <a:lnTo>
                    <a:pt x="3369" y="0"/>
                  </a:lnTo>
                  <a:lnTo>
                    <a:pt x="3375" y="0"/>
                  </a:lnTo>
                  <a:lnTo>
                    <a:pt x="3381" y="0"/>
                  </a:lnTo>
                  <a:lnTo>
                    <a:pt x="3386" y="0"/>
                  </a:lnTo>
                  <a:lnTo>
                    <a:pt x="3392" y="0"/>
                  </a:lnTo>
                  <a:lnTo>
                    <a:pt x="3398" y="0"/>
                  </a:lnTo>
                  <a:lnTo>
                    <a:pt x="3404" y="0"/>
                  </a:lnTo>
                  <a:lnTo>
                    <a:pt x="3410" y="0"/>
                  </a:lnTo>
                  <a:lnTo>
                    <a:pt x="3416" y="0"/>
                  </a:lnTo>
                  <a:lnTo>
                    <a:pt x="3422" y="0"/>
                  </a:lnTo>
                  <a:lnTo>
                    <a:pt x="3428" y="0"/>
                  </a:lnTo>
                  <a:lnTo>
                    <a:pt x="3433" y="0"/>
                  </a:lnTo>
                  <a:lnTo>
                    <a:pt x="3439" y="0"/>
                  </a:lnTo>
                  <a:lnTo>
                    <a:pt x="3445" y="0"/>
                  </a:lnTo>
                  <a:lnTo>
                    <a:pt x="3451" y="0"/>
                  </a:lnTo>
                  <a:lnTo>
                    <a:pt x="3457" y="0"/>
                  </a:lnTo>
                  <a:lnTo>
                    <a:pt x="3463" y="0"/>
                  </a:lnTo>
                  <a:lnTo>
                    <a:pt x="3469" y="0"/>
                  </a:lnTo>
                  <a:lnTo>
                    <a:pt x="3475" y="0"/>
                  </a:lnTo>
                  <a:lnTo>
                    <a:pt x="3480" y="0"/>
                  </a:lnTo>
                  <a:lnTo>
                    <a:pt x="3486" y="0"/>
                  </a:lnTo>
                  <a:lnTo>
                    <a:pt x="3492" y="0"/>
                  </a:lnTo>
                  <a:lnTo>
                    <a:pt x="3498" y="0"/>
                  </a:lnTo>
                  <a:lnTo>
                    <a:pt x="3504" y="0"/>
                  </a:lnTo>
                  <a:lnTo>
                    <a:pt x="3510" y="0"/>
                  </a:lnTo>
                  <a:lnTo>
                    <a:pt x="3516" y="0"/>
                  </a:lnTo>
                  <a:lnTo>
                    <a:pt x="3522" y="0"/>
                  </a:lnTo>
                  <a:lnTo>
                    <a:pt x="3528" y="0"/>
                  </a:lnTo>
                  <a:lnTo>
                    <a:pt x="3533" y="0"/>
                  </a:lnTo>
                  <a:lnTo>
                    <a:pt x="3539" y="0"/>
                  </a:lnTo>
                  <a:lnTo>
                    <a:pt x="3545" y="0"/>
                  </a:lnTo>
                  <a:lnTo>
                    <a:pt x="3551" y="0"/>
                  </a:lnTo>
                  <a:lnTo>
                    <a:pt x="3557" y="0"/>
                  </a:lnTo>
                  <a:lnTo>
                    <a:pt x="3563" y="0"/>
                  </a:lnTo>
                  <a:lnTo>
                    <a:pt x="3569" y="0"/>
                  </a:lnTo>
                  <a:lnTo>
                    <a:pt x="3575" y="0"/>
                  </a:lnTo>
                  <a:lnTo>
                    <a:pt x="3580" y="0"/>
                  </a:lnTo>
                  <a:lnTo>
                    <a:pt x="3586" y="0"/>
                  </a:lnTo>
                  <a:lnTo>
                    <a:pt x="3592" y="0"/>
                  </a:lnTo>
                  <a:lnTo>
                    <a:pt x="3598" y="0"/>
                  </a:lnTo>
                  <a:lnTo>
                    <a:pt x="3604" y="0"/>
                  </a:lnTo>
                  <a:lnTo>
                    <a:pt x="3610" y="0"/>
                  </a:lnTo>
                  <a:lnTo>
                    <a:pt x="3616" y="0"/>
                  </a:lnTo>
                  <a:lnTo>
                    <a:pt x="3622" y="0"/>
                  </a:lnTo>
                  <a:lnTo>
                    <a:pt x="3627" y="0"/>
                  </a:lnTo>
                  <a:lnTo>
                    <a:pt x="3633" y="0"/>
                  </a:lnTo>
                  <a:lnTo>
                    <a:pt x="3639" y="0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6" name="Text Box 223"/>
            <p:cNvSpPr txBox="1">
              <a:spLocks noChangeArrowheads="1"/>
            </p:cNvSpPr>
            <p:nvPr/>
          </p:nvSpPr>
          <p:spPr bwMode="auto">
            <a:xfrm>
              <a:off x="3107" y="1226"/>
              <a:ext cx="192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rgbClr val="FF0000"/>
                  </a:solidFill>
                </a:rPr>
                <a:t>CV</a:t>
              </a:r>
              <a:r>
                <a:rPr lang="en-US" sz="1600" b="1" baseline="-25000">
                  <a:solidFill>
                    <a:srgbClr val="FF0000"/>
                  </a:solidFill>
                </a:rPr>
                <a:t>A</a:t>
              </a:r>
              <a:r>
                <a:rPr lang="en-US" sz="1600" b="1">
                  <a:solidFill>
                    <a:srgbClr val="FF0000"/>
                  </a:solidFill>
                </a:rPr>
                <a:t> + CV</a:t>
              </a:r>
              <a:r>
                <a:rPr lang="en-US" sz="1600" b="1" baseline="-25000">
                  <a:solidFill>
                    <a:srgbClr val="FF0000"/>
                  </a:solidFill>
                </a:rPr>
                <a:t>B</a:t>
              </a:r>
              <a:r>
                <a:rPr lang="en-US" sz="1600" b="1">
                  <a:solidFill>
                    <a:srgbClr val="FF0000"/>
                  </a:solidFill>
                </a:rPr>
                <a:t> = no deviation</a:t>
              </a:r>
            </a:p>
          </p:txBody>
        </p:sp>
      </p:grpSp>
      <p:grpSp>
        <p:nvGrpSpPr>
          <p:cNvPr id="11494" name="Group 230"/>
          <p:cNvGrpSpPr>
            <a:grpSpLocks/>
          </p:cNvGrpSpPr>
          <p:nvPr/>
        </p:nvGrpSpPr>
        <p:grpSpPr bwMode="auto">
          <a:xfrm>
            <a:off x="2051050" y="1524000"/>
            <a:ext cx="6018213" cy="3617913"/>
            <a:chOff x="1292" y="960"/>
            <a:chExt cx="3791" cy="2279"/>
          </a:xfrm>
        </p:grpSpPr>
        <p:sp>
          <p:nvSpPr>
            <p:cNvPr id="8250" name="Rectangle 141"/>
            <p:cNvSpPr>
              <a:spLocks noChangeArrowheads="1"/>
            </p:cNvSpPr>
            <p:nvPr/>
          </p:nvSpPr>
          <p:spPr bwMode="auto">
            <a:xfrm>
              <a:off x="1678" y="2466"/>
              <a:ext cx="3328" cy="6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51" name="Rectangle 142"/>
            <p:cNvSpPr>
              <a:spLocks noChangeArrowheads="1"/>
            </p:cNvSpPr>
            <p:nvPr/>
          </p:nvSpPr>
          <p:spPr bwMode="auto">
            <a:xfrm>
              <a:off x="1678" y="2466"/>
              <a:ext cx="3328" cy="662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52" name="Line 143"/>
            <p:cNvSpPr>
              <a:spLocks noChangeShapeType="1"/>
            </p:cNvSpPr>
            <p:nvPr/>
          </p:nvSpPr>
          <p:spPr bwMode="auto">
            <a:xfrm>
              <a:off x="1678" y="2466"/>
              <a:ext cx="332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53" name="Freeform 144"/>
            <p:cNvSpPr>
              <a:spLocks/>
            </p:cNvSpPr>
            <p:nvPr/>
          </p:nvSpPr>
          <p:spPr bwMode="auto">
            <a:xfrm>
              <a:off x="1678" y="2466"/>
              <a:ext cx="3328" cy="662"/>
            </a:xfrm>
            <a:custGeom>
              <a:avLst/>
              <a:gdLst>
                <a:gd name="T0" fmla="*/ 0 w 619"/>
                <a:gd name="T1" fmla="*/ 662 h 163"/>
                <a:gd name="T2" fmla="*/ 3328 w 619"/>
                <a:gd name="T3" fmla="*/ 662 h 163"/>
                <a:gd name="T4" fmla="*/ 3328 w 619"/>
                <a:gd name="T5" fmla="*/ 0 h 1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19" h="163">
                  <a:moveTo>
                    <a:pt x="0" y="163"/>
                  </a:moveTo>
                  <a:lnTo>
                    <a:pt x="619" y="163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54" name="Line 145"/>
            <p:cNvSpPr>
              <a:spLocks noChangeShapeType="1"/>
            </p:cNvSpPr>
            <p:nvPr/>
          </p:nvSpPr>
          <p:spPr bwMode="auto">
            <a:xfrm flipV="1">
              <a:off x="1678" y="2466"/>
              <a:ext cx="1" cy="66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55" name="Line 146"/>
            <p:cNvSpPr>
              <a:spLocks noChangeShapeType="1"/>
            </p:cNvSpPr>
            <p:nvPr/>
          </p:nvSpPr>
          <p:spPr bwMode="auto">
            <a:xfrm>
              <a:off x="1678" y="3128"/>
              <a:ext cx="33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56" name="Line 147"/>
            <p:cNvSpPr>
              <a:spLocks noChangeShapeType="1"/>
            </p:cNvSpPr>
            <p:nvPr/>
          </p:nvSpPr>
          <p:spPr bwMode="auto">
            <a:xfrm flipV="1">
              <a:off x="1678" y="2466"/>
              <a:ext cx="1" cy="66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57" name="Line 148"/>
            <p:cNvSpPr>
              <a:spLocks noChangeShapeType="1"/>
            </p:cNvSpPr>
            <p:nvPr/>
          </p:nvSpPr>
          <p:spPr bwMode="auto">
            <a:xfrm flipV="1">
              <a:off x="1678" y="3105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58" name="Line 149"/>
            <p:cNvSpPr>
              <a:spLocks noChangeShapeType="1"/>
            </p:cNvSpPr>
            <p:nvPr/>
          </p:nvSpPr>
          <p:spPr bwMode="auto">
            <a:xfrm>
              <a:off x="1678" y="2466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59" name="Rectangle 150"/>
            <p:cNvSpPr>
              <a:spLocks noChangeArrowheads="1"/>
            </p:cNvSpPr>
            <p:nvPr/>
          </p:nvSpPr>
          <p:spPr bwMode="auto">
            <a:xfrm>
              <a:off x="1662" y="3143"/>
              <a:ext cx="4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8260" name="Line 151"/>
            <p:cNvSpPr>
              <a:spLocks noChangeShapeType="1"/>
            </p:cNvSpPr>
            <p:nvPr/>
          </p:nvSpPr>
          <p:spPr bwMode="auto">
            <a:xfrm flipV="1">
              <a:off x="2011" y="3105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61" name="Line 152"/>
            <p:cNvSpPr>
              <a:spLocks noChangeShapeType="1"/>
            </p:cNvSpPr>
            <p:nvPr/>
          </p:nvSpPr>
          <p:spPr bwMode="auto">
            <a:xfrm>
              <a:off x="2011" y="2466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62" name="Rectangle 153"/>
            <p:cNvSpPr>
              <a:spLocks noChangeArrowheads="1"/>
            </p:cNvSpPr>
            <p:nvPr/>
          </p:nvSpPr>
          <p:spPr bwMode="auto">
            <a:xfrm>
              <a:off x="1973" y="3143"/>
              <a:ext cx="8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20</a:t>
              </a:r>
              <a:endParaRPr lang="en-US"/>
            </a:p>
          </p:txBody>
        </p:sp>
        <p:sp>
          <p:nvSpPr>
            <p:cNvPr id="8263" name="Line 154"/>
            <p:cNvSpPr>
              <a:spLocks noChangeShapeType="1"/>
            </p:cNvSpPr>
            <p:nvPr/>
          </p:nvSpPr>
          <p:spPr bwMode="auto">
            <a:xfrm flipV="1">
              <a:off x="2344" y="3105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64" name="Line 155"/>
            <p:cNvSpPr>
              <a:spLocks noChangeShapeType="1"/>
            </p:cNvSpPr>
            <p:nvPr/>
          </p:nvSpPr>
          <p:spPr bwMode="auto">
            <a:xfrm>
              <a:off x="2344" y="2466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65" name="Rectangle 156"/>
            <p:cNvSpPr>
              <a:spLocks noChangeArrowheads="1"/>
            </p:cNvSpPr>
            <p:nvPr/>
          </p:nvSpPr>
          <p:spPr bwMode="auto">
            <a:xfrm>
              <a:off x="2308" y="3143"/>
              <a:ext cx="8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40</a:t>
              </a:r>
              <a:endParaRPr lang="en-US"/>
            </a:p>
          </p:txBody>
        </p:sp>
        <p:sp>
          <p:nvSpPr>
            <p:cNvPr id="8266" name="Line 157"/>
            <p:cNvSpPr>
              <a:spLocks noChangeShapeType="1"/>
            </p:cNvSpPr>
            <p:nvPr/>
          </p:nvSpPr>
          <p:spPr bwMode="auto">
            <a:xfrm flipV="1">
              <a:off x="2679" y="3105"/>
              <a:ext cx="0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67" name="Line 158"/>
            <p:cNvSpPr>
              <a:spLocks noChangeShapeType="1"/>
            </p:cNvSpPr>
            <p:nvPr/>
          </p:nvSpPr>
          <p:spPr bwMode="auto">
            <a:xfrm>
              <a:off x="2679" y="2466"/>
              <a:ext cx="0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68" name="Rectangle 159"/>
            <p:cNvSpPr>
              <a:spLocks noChangeArrowheads="1"/>
            </p:cNvSpPr>
            <p:nvPr/>
          </p:nvSpPr>
          <p:spPr bwMode="auto">
            <a:xfrm>
              <a:off x="2640" y="3143"/>
              <a:ext cx="8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60</a:t>
              </a:r>
              <a:endParaRPr lang="en-US"/>
            </a:p>
          </p:txBody>
        </p:sp>
        <p:sp>
          <p:nvSpPr>
            <p:cNvPr id="8269" name="Line 160"/>
            <p:cNvSpPr>
              <a:spLocks noChangeShapeType="1"/>
            </p:cNvSpPr>
            <p:nvPr/>
          </p:nvSpPr>
          <p:spPr bwMode="auto">
            <a:xfrm flipV="1">
              <a:off x="3011" y="3105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70" name="Line 161"/>
            <p:cNvSpPr>
              <a:spLocks noChangeShapeType="1"/>
            </p:cNvSpPr>
            <p:nvPr/>
          </p:nvSpPr>
          <p:spPr bwMode="auto">
            <a:xfrm>
              <a:off x="3011" y="2466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71" name="Rectangle 162"/>
            <p:cNvSpPr>
              <a:spLocks noChangeArrowheads="1"/>
            </p:cNvSpPr>
            <p:nvPr/>
          </p:nvSpPr>
          <p:spPr bwMode="auto">
            <a:xfrm>
              <a:off x="2973" y="3143"/>
              <a:ext cx="8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80</a:t>
              </a:r>
              <a:endParaRPr lang="en-US"/>
            </a:p>
          </p:txBody>
        </p:sp>
        <p:sp>
          <p:nvSpPr>
            <p:cNvPr id="8272" name="Line 163"/>
            <p:cNvSpPr>
              <a:spLocks noChangeShapeType="1"/>
            </p:cNvSpPr>
            <p:nvPr/>
          </p:nvSpPr>
          <p:spPr bwMode="auto">
            <a:xfrm flipV="1">
              <a:off x="3344" y="3105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73" name="Line 164"/>
            <p:cNvSpPr>
              <a:spLocks noChangeShapeType="1"/>
            </p:cNvSpPr>
            <p:nvPr/>
          </p:nvSpPr>
          <p:spPr bwMode="auto">
            <a:xfrm>
              <a:off x="3344" y="2466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74" name="Rectangle 165"/>
            <p:cNvSpPr>
              <a:spLocks noChangeArrowheads="1"/>
            </p:cNvSpPr>
            <p:nvPr/>
          </p:nvSpPr>
          <p:spPr bwMode="auto">
            <a:xfrm>
              <a:off x="3290" y="3143"/>
              <a:ext cx="13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100</a:t>
              </a:r>
              <a:endParaRPr lang="en-US"/>
            </a:p>
          </p:txBody>
        </p:sp>
        <p:sp>
          <p:nvSpPr>
            <p:cNvPr id="8275" name="Line 166"/>
            <p:cNvSpPr>
              <a:spLocks noChangeShapeType="1"/>
            </p:cNvSpPr>
            <p:nvPr/>
          </p:nvSpPr>
          <p:spPr bwMode="auto">
            <a:xfrm flipV="1">
              <a:off x="3673" y="3105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76" name="Line 167"/>
            <p:cNvSpPr>
              <a:spLocks noChangeShapeType="1"/>
            </p:cNvSpPr>
            <p:nvPr/>
          </p:nvSpPr>
          <p:spPr bwMode="auto">
            <a:xfrm>
              <a:off x="3673" y="2466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77" name="Rectangle 168"/>
            <p:cNvSpPr>
              <a:spLocks noChangeArrowheads="1"/>
            </p:cNvSpPr>
            <p:nvPr/>
          </p:nvSpPr>
          <p:spPr bwMode="auto">
            <a:xfrm>
              <a:off x="3618" y="3143"/>
              <a:ext cx="13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120</a:t>
              </a:r>
              <a:endParaRPr lang="en-US"/>
            </a:p>
          </p:txBody>
        </p:sp>
        <p:sp>
          <p:nvSpPr>
            <p:cNvPr id="8278" name="Line 169"/>
            <p:cNvSpPr>
              <a:spLocks noChangeShapeType="1"/>
            </p:cNvSpPr>
            <p:nvPr/>
          </p:nvSpPr>
          <p:spPr bwMode="auto">
            <a:xfrm flipV="1">
              <a:off x="4006" y="3105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79" name="Line 170"/>
            <p:cNvSpPr>
              <a:spLocks noChangeShapeType="1"/>
            </p:cNvSpPr>
            <p:nvPr/>
          </p:nvSpPr>
          <p:spPr bwMode="auto">
            <a:xfrm>
              <a:off x="4006" y="2466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80" name="Rectangle 171"/>
            <p:cNvSpPr>
              <a:spLocks noChangeArrowheads="1"/>
            </p:cNvSpPr>
            <p:nvPr/>
          </p:nvSpPr>
          <p:spPr bwMode="auto">
            <a:xfrm>
              <a:off x="3952" y="3143"/>
              <a:ext cx="13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140</a:t>
              </a:r>
              <a:endParaRPr lang="en-US"/>
            </a:p>
          </p:txBody>
        </p:sp>
        <p:sp>
          <p:nvSpPr>
            <p:cNvPr id="8281" name="Line 172"/>
            <p:cNvSpPr>
              <a:spLocks noChangeShapeType="1"/>
            </p:cNvSpPr>
            <p:nvPr/>
          </p:nvSpPr>
          <p:spPr bwMode="auto">
            <a:xfrm flipV="1">
              <a:off x="4339" y="3105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82" name="Line 173"/>
            <p:cNvSpPr>
              <a:spLocks noChangeShapeType="1"/>
            </p:cNvSpPr>
            <p:nvPr/>
          </p:nvSpPr>
          <p:spPr bwMode="auto">
            <a:xfrm>
              <a:off x="4339" y="2466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83" name="Rectangle 174"/>
            <p:cNvSpPr>
              <a:spLocks noChangeArrowheads="1"/>
            </p:cNvSpPr>
            <p:nvPr/>
          </p:nvSpPr>
          <p:spPr bwMode="auto">
            <a:xfrm>
              <a:off x="4287" y="3143"/>
              <a:ext cx="13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160</a:t>
              </a:r>
              <a:endParaRPr lang="en-US"/>
            </a:p>
          </p:txBody>
        </p:sp>
        <p:sp>
          <p:nvSpPr>
            <p:cNvPr id="8284" name="Line 175"/>
            <p:cNvSpPr>
              <a:spLocks noChangeShapeType="1"/>
            </p:cNvSpPr>
            <p:nvPr/>
          </p:nvSpPr>
          <p:spPr bwMode="auto">
            <a:xfrm flipV="1">
              <a:off x="4672" y="3105"/>
              <a:ext cx="0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85" name="Line 176"/>
            <p:cNvSpPr>
              <a:spLocks noChangeShapeType="1"/>
            </p:cNvSpPr>
            <p:nvPr/>
          </p:nvSpPr>
          <p:spPr bwMode="auto">
            <a:xfrm>
              <a:off x="4672" y="2466"/>
              <a:ext cx="0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86" name="Rectangle 177"/>
            <p:cNvSpPr>
              <a:spLocks noChangeArrowheads="1"/>
            </p:cNvSpPr>
            <p:nvPr/>
          </p:nvSpPr>
          <p:spPr bwMode="auto">
            <a:xfrm>
              <a:off x="4618" y="3143"/>
              <a:ext cx="13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180</a:t>
              </a:r>
              <a:endParaRPr lang="en-US"/>
            </a:p>
          </p:txBody>
        </p:sp>
        <p:sp>
          <p:nvSpPr>
            <p:cNvPr id="8287" name="Line 178"/>
            <p:cNvSpPr>
              <a:spLocks noChangeShapeType="1"/>
            </p:cNvSpPr>
            <p:nvPr/>
          </p:nvSpPr>
          <p:spPr bwMode="auto">
            <a:xfrm flipV="1">
              <a:off x="5006" y="3105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88" name="Line 179"/>
            <p:cNvSpPr>
              <a:spLocks noChangeShapeType="1"/>
            </p:cNvSpPr>
            <p:nvPr/>
          </p:nvSpPr>
          <p:spPr bwMode="auto">
            <a:xfrm>
              <a:off x="5006" y="2466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89" name="Rectangle 180"/>
            <p:cNvSpPr>
              <a:spLocks noChangeArrowheads="1"/>
            </p:cNvSpPr>
            <p:nvPr/>
          </p:nvSpPr>
          <p:spPr bwMode="auto">
            <a:xfrm>
              <a:off x="4951" y="3143"/>
              <a:ext cx="13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200</a:t>
              </a:r>
              <a:endParaRPr lang="en-US"/>
            </a:p>
          </p:txBody>
        </p:sp>
        <p:sp>
          <p:nvSpPr>
            <p:cNvPr id="8290" name="Line 181"/>
            <p:cNvSpPr>
              <a:spLocks noChangeShapeType="1"/>
            </p:cNvSpPr>
            <p:nvPr/>
          </p:nvSpPr>
          <p:spPr bwMode="auto">
            <a:xfrm>
              <a:off x="1678" y="3128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1" name="Line 182"/>
            <p:cNvSpPr>
              <a:spLocks noChangeShapeType="1"/>
            </p:cNvSpPr>
            <p:nvPr/>
          </p:nvSpPr>
          <p:spPr bwMode="auto">
            <a:xfrm flipH="1">
              <a:off x="4973" y="3128"/>
              <a:ext cx="3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2" name="Rectangle 183"/>
            <p:cNvSpPr>
              <a:spLocks noChangeArrowheads="1"/>
            </p:cNvSpPr>
            <p:nvPr/>
          </p:nvSpPr>
          <p:spPr bwMode="auto">
            <a:xfrm>
              <a:off x="1581" y="3095"/>
              <a:ext cx="8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50</a:t>
              </a:r>
              <a:endParaRPr lang="en-US"/>
            </a:p>
          </p:txBody>
        </p:sp>
        <p:sp>
          <p:nvSpPr>
            <p:cNvPr id="8293" name="Line 184"/>
            <p:cNvSpPr>
              <a:spLocks noChangeShapeType="1"/>
            </p:cNvSpPr>
            <p:nvPr/>
          </p:nvSpPr>
          <p:spPr bwMode="auto">
            <a:xfrm>
              <a:off x="1678" y="2994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4" name="Line 185"/>
            <p:cNvSpPr>
              <a:spLocks noChangeShapeType="1"/>
            </p:cNvSpPr>
            <p:nvPr/>
          </p:nvSpPr>
          <p:spPr bwMode="auto">
            <a:xfrm flipH="1">
              <a:off x="4973" y="2994"/>
              <a:ext cx="3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5" name="Rectangle 186"/>
            <p:cNvSpPr>
              <a:spLocks noChangeArrowheads="1"/>
            </p:cNvSpPr>
            <p:nvPr/>
          </p:nvSpPr>
          <p:spPr bwMode="auto">
            <a:xfrm>
              <a:off x="1581" y="2961"/>
              <a:ext cx="8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52</a:t>
              </a:r>
              <a:endParaRPr lang="en-US"/>
            </a:p>
          </p:txBody>
        </p:sp>
        <p:sp>
          <p:nvSpPr>
            <p:cNvPr id="8296" name="Line 187"/>
            <p:cNvSpPr>
              <a:spLocks noChangeShapeType="1"/>
            </p:cNvSpPr>
            <p:nvPr/>
          </p:nvSpPr>
          <p:spPr bwMode="auto">
            <a:xfrm>
              <a:off x="1678" y="2864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7" name="Line 188"/>
            <p:cNvSpPr>
              <a:spLocks noChangeShapeType="1"/>
            </p:cNvSpPr>
            <p:nvPr/>
          </p:nvSpPr>
          <p:spPr bwMode="auto">
            <a:xfrm flipH="1">
              <a:off x="4973" y="2864"/>
              <a:ext cx="3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8" name="Rectangle 189"/>
            <p:cNvSpPr>
              <a:spLocks noChangeArrowheads="1"/>
            </p:cNvSpPr>
            <p:nvPr/>
          </p:nvSpPr>
          <p:spPr bwMode="auto">
            <a:xfrm>
              <a:off x="1581" y="2830"/>
              <a:ext cx="8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54</a:t>
              </a:r>
              <a:endParaRPr lang="en-US"/>
            </a:p>
          </p:txBody>
        </p:sp>
        <p:sp>
          <p:nvSpPr>
            <p:cNvPr id="8299" name="Line 190"/>
            <p:cNvSpPr>
              <a:spLocks noChangeShapeType="1"/>
            </p:cNvSpPr>
            <p:nvPr/>
          </p:nvSpPr>
          <p:spPr bwMode="auto">
            <a:xfrm>
              <a:off x="1678" y="2730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0" name="Line 191"/>
            <p:cNvSpPr>
              <a:spLocks noChangeShapeType="1"/>
            </p:cNvSpPr>
            <p:nvPr/>
          </p:nvSpPr>
          <p:spPr bwMode="auto">
            <a:xfrm flipH="1">
              <a:off x="4973" y="2730"/>
              <a:ext cx="3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1" name="Rectangle 192"/>
            <p:cNvSpPr>
              <a:spLocks noChangeArrowheads="1"/>
            </p:cNvSpPr>
            <p:nvPr/>
          </p:nvSpPr>
          <p:spPr bwMode="auto">
            <a:xfrm>
              <a:off x="1581" y="2698"/>
              <a:ext cx="8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56</a:t>
              </a:r>
              <a:endParaRPr lang="en-US"/>
            </a:p>
          </p:txBody>
        </p:sp>
        <p:sp>
          <p:nvSpPr>
            <p:cNvPr id="8302" name="Line 193"/>
            <p:cNvSpPr>
              <a:spLocks noChangeShapeType="1"/>
            </p:cNvSpPr>
            <p:nvPr/>
          </p:nvSpPr>
          <p:spPr bwMode="auto">
            <a:xfrm>
              <a:off x="1678" y="2600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3" name="Line 194"/>
            <p:cNvSpPr>
              <a:spLocks noChangeShapeType="1"/>
            </p:cNvSpPr>
            <p:nvPr/>
          </p:nvSpPr>
          <p:spPr bwMode="auto">
            <a:xfrm flipH="1">
              <a:off x="4973" y="2600"/>
              <a:ext cx="3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4" name="Rectangle 195"/>
            <p:cNvSpPr>
              <a:spLocks noChangeArrowheads="1"/>
            </p:cNvSpPr>
            <p:nvPr/>
          </p:nvSpPr>
          <p:spPr bwMode="auto">
            <a:xfrm>
              <a:off x="1581" y="2567"/>
              <a:ext cx="8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58</a:t>
              </a:r>
              <a:endParaRPr lang="en-US"/>
            </a:p>
          </p:txBody>
        </p:sp>
        <p:sp>
          <p:nvSpPr>
            <p:cNvPr id="8305" name="Line 196"/>
            <p:cNvSpPr>
              <a:spLocks noChangeShapeType="1"/>
            </p:cNvSpPr>
            <p:nvPr/>
          </p:nvSpPr>
          <p:spPr bwMode="auto">
            <a:xfrm>
              <a:off x="1678" y="2466"/>
              <a:ext cx="3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6" name="Line 197"/>
            <p:cNvSpPr>
              <a:spLocks noChangeShapeType="1"/>
            </p:cNvSpPr>
            <p:nvPr/>
          </p:nvSpPr>
          <p:spPr bwMode="auto">
            <a:xfrm flipH="1">
              <a:off x="4973" y="2466"/>
              <a:ext cx="3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7" name="Rectangle 198"/>
            <p:cNvSpPr>
              <a:spLocks noChangeArrowheads="1"/>
            </p:cNvSpPr>
            <p:nvPr/>
          </p:nvSpPr>
          <p:spPr bwMode="auto">
            <a:xfrm>
              <a:off x="1581" y="2434"/>
              <a:ext cx="8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60</a:t>
              </a:r>
              <a:endParaRPr lang="en-US"/>
            </a:p>
          </p:txBody>
        </p:sp>
        <p:sp>
          <p:nvSpPr>
            <p:cNvPr id="8308" name="Line 199"/>
            <p:cNvSpPr>
              <a:spLocks noChangeShapeType="1"/>
            </p:cNvSpPr>
            <p:nvPr/>
          </p:nvSpPr>
          <p:spPr bwMode="auto">
            <a:xfrm>
              <a:off x="1678" y="2466"/>
              <a:ext cx="332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9" name="Freeform 200"/>
            <p:cNvSpPr>
              <a:spLocks/>
            </p:cNvSpPr>
            <p:nvPr/>
          </p:nvSpPr>
          <p:spPr bwMode="auto">
            <a:xfrm>
              <a:off x="1678" y="2466"/>
              <a:ext cx="3328" cy="662"/>
            </a:xfrm>
            <a:custGeom>
              <a:avLst/>
              <a:gdLst>
                <a:gd name="T0" fmla="*/ 0 w 619"/>
                <a:gd name="T1" fmla="*/ 662 h 163"/>
                <a:gd name="T2" fmla="*/ 3328 w 619"/>
                <a:gd name="T3" fmla="*/ 662 h 163"/>
                <a:gd name="T4" fmla="*/ 3328 w 619"/>
                <a:gd name="T5" fmla="*/ 0 h 1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19" h="163">
                  <a:moveTo>
                    <a:pt x="0" y="163"/>
                  </a:moveTo>
                  <a:lnTo>
                    <a:pt x="619" y="163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0" name="Line 201"/>
            <p:cNvSpPr>
              <a:spLocks noChangeShapeType="1"/>
            </p:cNvSpPr>
            <p:nvPr/>
          </p:nvSpPr>
          <p:spPr bwMode="auto">
            <a:xfrm flipV="1">
              <a:off x="1678" y="2466"/>
              <a:ext cx="1" cy="66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1" name="Freeform 202"/>
            <p:cNvSpPr>
              <a:spLocks/>
            </p:cNvSpPr>
            <p:nvPr/>
          </p:nvSpPr>
          <p:spPr bwMode="auto">
            <a:xfrm>
              <a:off x="1678" y="2548"/>
              <a:ext cx="3328" cy="580"/>
            </a:xfrm>
            <a:custGeom>
              <a:avLst/>
              <a:gdLst>
                <a:gd name="T0" fmla="*/ 48 w 3677"/>
                <a:gd name="T1" fmla="*/ 580 h 854"/>
                <a:gd name="T2" fmla="*/ 102 w 3677"/>
                <a:gd name="T3" fmla="*/ 580 h 854"/>
                <a:gd name="T4" fmla="*/ 156 w 3677"/>
                <a:gd name="T5" fmla="*/ 580 h 854"/>
                <a:gd name="T6" fmla="*/ 209 w 3677"/>
                <a:gd name="T7" fmla="*/ 580 h 854"/>
                <a:gd name="T8" fmla="*/ 263 w 3677"/>
                <a:gd name="T9" fmla="*/ 580 h 854"/>
                <a:gd name="T10" fmla="*/ 317 w 3677"/>
                <a:gd name="T11" fmla="*/ 580 h 854"/>
                <a:gd name="T12" fmla="*/ 371 w 3677"/>
                <a:gd name="T13" fmla="*/ 580 h 854"/>
                <a:gd name="T14" fmla="*/ 419 w 3677"/>
                <a:gd name="T15" fmla="*/ 0 h 854"/>
                <a:gd name="T16" fmla="*/ 472 w 3677"/>
                <a:gd name="T17" fmla="*/ 4 h 854"/>
                <a:gd name="T18" fmla="*/ 527 w 3677"/>
                <a:gd name="T19" fmla="*/ 12 h 854"/>
                <a:gd name="T20" fmla="*/ 580 w 3677"/>
                <a:gd name="T21" fmla="*/ 16 h 854"/>
                <a:gd name="T22" fmla="*/ 634 w 3677"/>
                <a:gd name="T23" fmla="*/ 16 h 854"/>
                <a:gd name="T24" fmla="*/ 688 w 3677"/>
                <a:gd name="T25" fmla="*/ 20 h 854"/>
                <a:gd name="T26" fmla="*/ 741 w 3677"/>
                <a:gd name="T27" fmla="*/ 24 h 854"/>
                <a:gd name="T28" fmla="*/ 796 w 3677"/>
                <a:gd name="T29" fmla="*/ 29 h 854"/>
                <a:gd name="T30" fmla="*/ 849 w 3677"/>
                <a:gd name="T31" fmla="*/ 29 h 854"/>
                <a:gd name="T32" fmla="*/ 903 w 3677"/>
                <a:gd name="T33" fmla="*/ 33 h 854"/>
                <a:gd name="T34" fmla="*/ 957 w 3677"/>
                <a:gd name="T35" fmla="*/ 33 h 854"/>
                <a:gd name="T36" fmla="*/ 1010 w 3677"/>
                <a:gd name="T37" fmla="*/ 37 h 854"/>
                <a:gd name="T38" fmla="*/ 1064 w 3677"/>
                <a:gd name="T39" fmla="*/ 37 h 854"/>
                <a:gd name="T40" fmla="*/ 1118 w 3677"/>
                <a:gd name="T41" fmla="*/ 41 h 854"/>
                <a:gd name="T42" fmla="*/ 1172 w 3677"/>
                <a:gd name="T43" fmla="*/ 41 h 854"/>
                <a:gd name="T44" fmla="*/ 1225 w 3677"/>
                <a:gd name="T45" fmla="*/ 41 h 854"/>
                <a:gd name="T46" fmla="*/ 1279 w 3677"/>
                <a:gd name="T47" fmla="*/ 41 h 854"/>
                <a:gd name="T48" fmla="*/ 1333 w 3677"/>
                <a:gd name="T49" fmla="*/ 45 h 854"/>
                <a:gd name="T50" fmla="*/ 1387 w 3677"/>
                <a:gd name="T51" fmla="*/ 45 h 854"/>
                <a:gd name="T52" fmla="*/ 1441 w 3677"/>
                <a:gd name="T53" fmla="*/ 45 h 854"/>
                <a:gd name="T54" fmla="*/ 1494 w 3677"/>
                <a:gd name="T55" fmla="*/ 45 h 854"/>
                <a:gd name="T56" fmla="*/ 1548 w 3677"/>
                <a:gd name="T57" fmla="*/ 45 h 854"/>
                <a:gd name="T58" fmla="*/ 1602 w 3677"/>
                <a:gd name="T59" fmla="*/ 45 h 854"/>
                <a:gd name="T60" fmla="*/ 1655 w 3677"/>
                <a:gd name="T61" fmla="*/ 49 h 854"/>
                <a:gd name="T62" fmla="*/ 1710 w 3677"/>
                <a:gd name="T63" fmla="*/ 49 h 854"/>
                <a:gd name="T64" fmla="*/ 1763 w 3677"/>
                <a:gd name="T65" fmla="*/ 49 h 854"/>
                <a:gd name="T66" fmla="*/ 1817 w 3677"/>
                <a:gd name="T67" fmla="*/ 49 h 854"/>
                <a:gd name="T68" fmla="*/ 1871 w 3677"/>
                <a:gd name="T69" fmla="*/ 49 h 854"/>
                <a:gd name="T70" fmla="*/ 1924 w 3677"/>
                <a:gd name="T71" fmla="*/ 49 h 854"/>
                <a:gd name="T72" fmla="*/ 1979 w 3677"/>
                <a:gd name="T73" fmla="*/ 49 h 854"/>
                <a:gd name="T74" fmla="*/ 2032 w 3677"/>
                <a:gd name="T75" fmla="*/ 49 h 854"/>
                <a:gd name="T76" fmla="*/ 2085 w 3677"/>
                <a:gd name="T77" fmla="*/ 49 h 854"/>
                <a:gd name="T78" fmla="*/ 2140 w 3677"/>
                <a:gd name="T79" fmla="*/ 49 h 854"/>
                <a:gd name="T80" fmla="*/ 2193 w 3677"/>
                <a:gd name="T81" fmla="*/ 49 h 854"/>
                <a:gd name="T82" fmla="*/ 2247 w 3677"/>
                <a:gd name="T83" fmla="*/ 49 h 854"/>
                <a:gd name="T84" fmla="*/ 2301 w 3677"/>
                <a:gd name="T85" fmla="*/ 49 h 854"/>
                <a:gd name="T86" fmla="*/ 2354 w 3677"/>
                <a:gd name="T87" fmla="*/ 49 h 854"/>
                <a:gd name="T88" fmla="*/ 2408 w 3677"/>
                <a:gd name="T89" fmla="*/ 49 h 854"/>
                <a:gd name="T90" fmla="*/ 2462 w 3677"/>
                <a:gd name="T91" fmla="*/ 49 h 854"/>
                <a:gd name="T92" fmla="*/ 2516 w 3677"/>
                <a:gd name="T93" fmla="*/ 49 h 854"/>
                <a:gd name="T94" fmla="*/ 2570 w 3677"/>
                <a:gd name="T95" fmla="*/ 49 h 854"/>
                <a:gd name="T96" fmla="*/ 2623 w 3677"/>
                <a:gd name="T97" fmla="*/ 49 h 854"/>
                <a:gd name="T98" fmla="*/ 2677 w 3677"/>
                <a:gd name="T99" fmla="*/ 49 h 854"/>
                <a:gd name="T100" fmla="*/ 2731 w 3677"/>
                <a:gd name="T101" fmla="*/ 49 h 854"/>
                <a:gd name="T102" fmla="*/ 2785 w 3677"/>
                <a:gd name="T103" fmla="*/ 49 h 854"/>
                <a:gd name="T104" fmla="*/ 2838 w 3677"/>
                <a:gd name="T105" fmla="*/ 53 h 854"/>
                <a:gd name="T106" fmla="*/ 2892 w 3677"/>
                <a:gd name="T107" fmla="*/ 53 h 854"/>
                <a:gd name="T108" fmla="*/ 2946 w 3677"/>
                <a:gd name="T109" fmla="*/ 53 h 854"/>
                <a:gd name="T110" fmla="*/ 2999 w 3677"/>
                <a:gd name="T111" fmla="*/ 53 h 854"/>
                <a:gd name="T112" fmla="*/ 3054 w 3677"/>
                <a:gd name="T113" fmla="*/ 53 h 854"/>
                <a:gd name="T114" fmla="*/ 3107 w 3677"/>
                <a:gd name="T115" fmla="*/ 53 h 854"/>
                <a:gd name="T116" fmla="*/ 3161 w 3677"/>
                <a:gd name="T117" fmla="*/ 53 h 854"/>
                <a:gd name="T118" fmla="*/ 3215 w 3677"/>
                <a:gd name="T119" fmla="*/ 53 h 854"/>
                <a:gd name="T120" fmla="*/ 3268 w 3677"/>
                <a:gd name="T121" fmla="*/ 53 h 854"/>
                <a:gd name="T122" fmla="*/ 3323 w 3677"/>
                <a:gd name="T123" fmla="*/ 53 h 85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677" h="854">
                  <a:moveTo>
                    <a:pt x="0" y="854"/>
                  </a:moveTo>
                  <a:lnTo>
                    <a:pt x="6" y="854"/>
                  </a:lnTo>
                  <a:lnTo>
                    <a:pt x="12" y="854"/>
                  </a:lnTo>
                  <a:lnTo>
                    <a:pt x="18" y="854"/>
                  </a:lnTo>
                  <a:lnTo>
                    <a:pt x="24" y="854"/>
                  </a:lnTo>
                  <a:lnTo>
                    <a:pt x="29" y="854"/>
                  </a:lnTo>
                  <a:lnTo>
                    <a:pt x="35" y="854"/>
                  </a:lnTo>
                  <a:lnTo>
                    <a:pt x="41" y="854"/>
                  </a:lnTo>
                  <a:lnTo>
                    <a:pt x="47" y="854"/>
                  </a:lnTo>
                  <a:lnTo>
                    <a:pt x="53" y="854"/>
                  </a:lnTo>
                  <a:lnTo>
                    <a:pt x="59" y="854"/>
                  </a:lnTo>
                  <a:lnTo>
                    <a:pt x="65" y="854"/>
                  </a:lnTo>
                  <a:lnTo>
                    <a:pt x="71" y="854"/>
                  </a:lnTo>
                  <a:lnTo>
                    <a:pt x="77" y="854"/>
                  </a:lnTo>
                  <a:lnTo>
                    <a:pt x="83" y="854"/>
                  </a:lnTo>
                  <a:lnTo>
                    <a:pt x="89" y="854"/>
                  </a:lnTo>
                  <a:lnTo>
                    <a:pt x="95" y="854"/>
                  </a:lnTo>
                  <a:lnTo>
                    <a:pt x="101" y="854"/>
                  </a:lnTo>
                  <a:lnTo>
                    <a:pt x="107" y="854"/>
                  </a:lnTo>
                  <a:lnTo>
                    <a:pt x="113" y="854"/>
                  </a:lnTo>
                  <a:lnTo>
                    <a:pt x="119" y="854"/>
                  </a:lnTo>
                  <a:lnTo>
                    <a:pt x="125" y="854"/>
                  </a:lnTo>
                  <a:lnTo>
                    <a:pt x="130" y="854"/>
                  </a:lnTo>
                  <a:lnTo>
                    <a:pt x="136" y="854"/>
                  </a:lnTo>
                  <a:lnTo>
                    <a:pt x="142" y="854"/>
                  </a:lnTo>
                  <a:lnTo>
                    <a:pt x="148" y="854"/>
                  </a:lnTo>
                  <a:lnTo>
                    <a:pt x="154" y="854"/>
                  </a:lnTo>
                  <a:lnTo>
                    <a:pt x="160" y="854"/>
                  </a:lnTo>
                  <a:lnTo>
                    <a:pt x="166" y="854"/>
                  </a:lnTo>
                  <a:lnTo>
                    <a:pt x="172" y="854"/>
                  </a:lnTo>
                  <a:lnTo>
                    <a:pt x="178" y="854"/>
                  </a:lnTo>
                  <a:lnTo>
                    <a:pt x="184" y="854"/>
                  </a:lnTo>
                  <a:lnTo>
                    <a:pt x="190" y="854"/>
                  </a:lnTo>
                  <a:lnTo>
                    <a:pt x="196" y="854"/>
                  </a:lnTo>
                  <a:lnTo>
                    <a:pt x="202" y="854"/>
                  </a:lnTo>
                  <a:lnTo>
                    <a:pt x="208" y="854"/>
                  </a:lnTo>
                  <a:lnTo>
                    <a:pt x="214" y="854"/>
                  </a:lnTo>
                  <a:lnTo>
                    <a:pt x="220" y="854"/>
                  </a:lnTo>
                  <a:lnTo>
                    <a:pt x="225" y="854"/>
                  </a:lnTo>
                  <a:lnTo>
                    <a:pt x="231" y="854"/>
                  </a:lnTo>
                  <a:lnTo>
                    <a:pt x="237" y="854"/>
                  </a:lnTo>
                  <a:lnTo>
                    <a:pt x="243" y="854"/>
                  </a:lnTo>
                  <a:lnTo>
                    <a:pt x="249" y="854"/>
                  </a:lnTo>
                  <a:lnTo>
                    <a:pt x="255" y="854"/>
                  </a:lnTo>
                  <a:lnTo>
                    <a:pt x="261" y="854"/>
                  </a:lnTo>
                  <a:lnTo>
                    <a:pt x="267" y="854"/>
                  </a:lnTo>
                  <a:lnTo>
                    <a:pt x="273" y="854"/>
                  </a:lnTo>
                  <a:lnTo>
                    <a:pt x="279" y="854"/>
                  </a:lnTo>
                  <a:lnTo>
                    <a:pt x="285" y="854"/>
                  </a:lnTo>
                  <a:lnTo>
                    <a:pt x="291" y="854"/>
                  </a:lnTo>
                  <a:lnTo>
                    <a:pt x="297" y="854"/>
                  </a:lnTo>
                  <a:lnTo>
                    <a:pt x="303" y="854"/>
                  </a:lnTo>
                  <a:lnTo>
                    <a:pt x="309" y="854"/>
                  </a:lnTo>
                  <a:lnTo>
                    <a:pt x="315" y="854"/>
                  </a:lnTo>
                  <a:lnTo>
                    <a:pt x="321" y="854"/>
                  </a:lnTo>
                  <a:lnTo>
                    <a:pt x="326" y="854"/>
                  </a:lnTo>
                  <a:lnTo>
                    <a:pt x="332" y="854"/>
                  </a:lnTo>
                  <a:lnTo>
                    <a:pt x="338" y="854"/>
                  </a:lnTo>
                  <a:lnTo>
                    <a:pt x="344" y="854"/>
                  </a:lnTo>
                  <a:lnTo>
                    <a:pt x="350" y="854"/>
                  </a:lnTo>
                  <a:lnTo>
                    <a:pt x="356" y="854"/>
                  </a:lnTo>
                  <a:lnTo>
                    <a:pt x="362" y="854"/>
                  </a:lnTo>
                  <a:lnTo>
                    <a:pt x="368" y="854"/>
                  </a:lnTo>
                  <a:lnTo>
                    <a:pt x="374" y="854"/>
                  </a:lnTo>
                  <a:lnTo>
                    <a:pt x="380" y="854"/>
                  </a:lnTo>
                  <a:lnTo>
                    <a:pt x="386" y="854"/>
                  </a:lnTo>
                  <a:lnTo>
                    <a:pt x="392" y="854"/>
                  </a:lnTo>
                  <a:lnTo>
                    <a:pt x="398" y="854"/>
                  </a:lnTo>
                  <a:lnTo>
                    <a:pt x="404" y="854"/>
                  </a:lnTo>
                  <a:lnTo>
                    <a:pt x="410" y="854"/>
                  </a:lnTo>
                  <a:lnTo>
                    <a:pt x="416" y="854"/>
                  </a:lnTo>
                  <a:lnTo>
                    <a:pt x="422" y="854"/>
                  </a:lnTo>
                  <a:lnTo>
                    <a:pt x="427" y="854"/>
                  </a:lnTo>
                  <a:lnTo>
                    <a:pt x="433" y="854"/>
                  </a:lnTo>
                  <a:lnTo>
                    <a:pt x="439" y="854"/>
                  </a:lnTo>
                  <a:lnTo>
                    <a:pt x="439" y="0"/>
                  </a:lnTo>
                  <a:lnTo>
                    <a:pt x="445" y="0"/>
                  </a:lnTo>
                  <a:lnTo>
                    <a:pt x="451" y="0"/>
                  </a:lnTo>
                  <a:lnTo>
                    <a:pt x="457" y="0"/>
                  </a:lnTo>
                  <a:lnTo>
                    <a:pt x="463" y="0"/>
                  </a:lnTo>
                  <a:lnTo>
                    <a:pt x="469" y="0"/>
                  </a:lnTo>
                  <a:lnTo>
                    <a:pt x="475" y="0"/>
                  </a:lnTo>
                  <a:lnTo>
                    <a:pt x="481" y="6"/>
                  </a:lnTo>
                  <a:lnTo>
                    <a:pt x="487" y="6"/>
                  </a:lnTo>
                  <a:lnTo>
                    <a:pt x="493" y="6"/>
                  </a:lnTo>
                  <a:lnTo>
                    <a:pt x="499" y="6"/>
                  </a:lnTo>
                  <a:lnTo>
                    <a:pt x="505" y="6"/>
                  </a:lnTo>
                  <a:lnTo>
                    <a:pt x="511" y="6"/>
                  </a:lnTo>
                  <a:lnTo>
                    <a:pt x="517" y="6"/>
                  </a:lnTo>
                  <a:lnTo>
                    <a:pt x="522" y="6"/>
                  </a:lnTo>
                  <a:lnTo>
                    <a:pt x="528" y="12"/>
                  </a:lnTo>
                  <a:lnTo>
                    <a:pt x="534" y="12"/>
                  </a:lnTo>
                  <a:lnTo>
                    <a:pt x="540" y="12"/>
                  </a:lnTo>
                  <a:lnTo>
                    <a:pt x="546" y="12"/>
                  </a:lnTo>
                  <a:lnTo>
                    <a:pt x="552" y="12"/>
                  </a:lnTo>
                  <a:lnTo>
                    <a:pt x="558" y="12"/>
                  </a:lnTo>
                  <a:lnTo>
                    <a:pt x="564" y="12"/>
                  </a:lnTo>
                  <a:lnTo>
                    <a:pt x="570" y="12"/>
                  </a:lnTo>
                  <a:lnTo>
                    <a:pt x="576" y="12"/>
                  </a:lnTo>
                  <a:lnTo>
                    <a:pt x="582" y="18"/>
                  </a:lnTo>
                  <a:lnTo>
                    <a:pt x="588" y="18"/>
                  </a:lnTo>
                  <a:lnTo>
                    <a:pt x="594" y="18"/>
                  </a:lnTo>
                  <a:lnTo>
                    <a:pt x="600" y="18"/>
                  </a:lnTo>
                  <a:lnTo>
                    <a:pt x="606" y="18"/>
                  </a:lnTo>
                  <a:lnTo>
                    <a:pt x="612" y="18"/>
                  </a:lnTo>
                  <a:lnTo>
                    <a:pt x="618" y="18"/>
                  </a:lnTo>
                  <a:lnTo>
                    <a:pt x="623" y="18"/>
                  </a:lnTo>
                  <a:lnTo>
                    <a:pt x="629" y="18"/>
                  </a:lnTo>
                  <a:lnTo>
                    <a:pt x="635" y="18"/>
                  </a:lnTo>
                  <a:lnTo>
                    <a:pt x="641" y="24"/>
                  </a:lnTo>
                  <a:lnTo>
                    <a:pt x="647" y="24"/>
                  </a:lnTo>
                  <a:lnTo>
                    <a:pt x="653" y="24"/>
                  </a:lnTo>
                  <a:lnTo>
                    <a:pt x="659" y="24"/>
                  </a:lnTo>
                  <a:lnTo>
                    <a:pt x="665" y="24"/>
                  </a:lnTo>
                  <a:lnTo>
                    <a:pt x="671" y="24"/>
                  </a:lnTo>
                  <a:lnTo>
                    <a:pt x="677" y="24"/>
                  </a:lnTo>
                  <a:lnTo>
                    <a:pt x="683" y="24"/>
                  </a:lnTo>
                  <a:lnTo>
                    <a:pt x="689" y="24"/>
                  </a:lnTo>
                  <a:lnTo>
                    <a:pt x="695" y="24"/>
                  </a:lnTo>
                  <a:lnTo>
                    <a:pt x="701" y="24"/>
                  </a:lnTo>
                  <a:lnTo>
                    <a:pt x="707" y="30"/>
                  </a:lnTo>
                  <a:lnTo>
                    <a:pt x="713" y="30"/>
                  </a:lnTo>
                  <a:lnTo>
                    <a:pt x="719" y="30"/>
                  </a:lnTo>
                  <a:lnTo>
                    <a:pt x="724" y="30"/>
                  </a:lnTo>
                  <a:lnTo>
                    <a:pt x="730" y="30"/>
                  </a:lnTo>
                  <a:lnTo>
                    <a:pt x="736" y="30"/>
                  </a:lnTo>
                  <a:lnTo>
                    <a:pt x="742" y="30"/>
                  </a:lnTo>
                  <a:lnTo>
                    <a:pt x="748" y="30"/>
                  </a:lnTo>
                  <a:lnTo>
                    <a:pt x="754" y="30"/>
                  </a:lnTo>
                  <a:lnTo>
                    <a:pt x="760" y="30"/>
                  </a:lnTo>
                  <a:lnTo>
                    <a:pt x="766" y="30"/>
                  </a:lnTo>
                  <a:lnTo>
                    <a:pt x="772" y="30"/>
                  </a:lnTo>
                  <a:lnTo>
                    <a:pt x="778" y="36"/>
                  </a:lnTo>
                  <a:lnTo>
                    <a:pt x="784" y="36"/>
                  </a:lnTo>
                  <a:lnTo>
                    <a:pt x="790" y="36"/>
                  </a:lnTo>
                  <a:lnTo>
                    <a:pt x="796" y="36"/>
                  </a:lnTo>
                  <a:lnTo>
                    <a:pt x="802" y="36"/>
                  </a:lnTo>
                  <a:lnTo>
                    <a:pt x="808" y="36"/>
                  </a:lnTo>
                  <a:lnTo>
                    <a:pt x="814" y="36"/>
                  </a:lnTo>
                  <a:lnTo>
                    <a:pt x="819" y="36"/>
                  </a:lnTo>
                  <a:lnTo>
                    <a:pt x="825" y="36"/>
                  </a:lnTo>
                  <a:lnTo>
                    <a:pt x="831" y="36"/>
                  </a:lnTo>
                  <a:lnTo>
                    <a:pt x="837" y="36"/>
                  </a:lnTo>
                  <a:lnTo>
                    <a:pt x="843" y="36"/>
                  </a:lnTo>
                  <a:lnTo>
                    <a:pt x="849" y="36"/>
                  </a:lnTo>
                  <a:lnTo>
                    <a:pt x="855" y="36"/>
                  </a:lnTo>
                  <a:lnTo>
                    <a:pt x="861" y="42"/>
                  </a:lnTo>
                  <a:lnTo>
                    <a:pt x="867" y="42"/>
                  </a:lnTo>
                  <a:lnTo>
                    <a:pt x="873" y="42"/>
                  </a:lnTo>
                  <a:lnTo>
                    <a:pt x="879" y="42"/>
                  </a:lnTo>
                  <a:lnTo>
                    <a:pt x="885" y="42"/>
                  </a:lnTo>
                  <a:lnTo>
                    <a:pt x="891" y="42"/>
                  </a:lnTo>
                  <a:lnTo>
                    <a:pt x="897" y="42"/>
                  </a:lnTo>
                  <a:lnTo>
                    <a:pt x="903" y="42"/>
                  </a:lnTo>
                  <a:lnTo>
                    <a:pt x="909" y="42"/>
                  </a:lnTo>
                  <a:lnTo>
                    <a:pt x="915" y="42"/>
                  </a:lnTo>
                  <a:lnTo>
                    <a:pt x="920" y="42"/>
                  </a:lnTo>
                  <a:lnTo>
                    <a:pt x="926" y="42"/>
                  </a:lnTo>
                  <a:lnTo>
                    <a:pt x="932" y="42"/>
                  </a:lnTo>
                  <a:lnTo>
                    <a:pt x="938" y="42"/>
                  </a:lnTo>
                  <a:lnTo>
                    <a:pt x="944" y="42"/>
                  </a:lnTo>
                  <a:lnTo>
                    <a:pt x="950" y="42"/>
                  </a:lnTo>
                  <a:lnTo>
                    <a:pt x="956" y="42"/>
                  </a:lnTo>
                  <a:lnTo>
                    <a:pt x="962" y="48"/>
                  </a:lnTo>
                  <a:lnTo>
                    <a:pt x="968" y="48"/>
                  </a:lnTo>
                  <a:lnTo>
                    <a:pt x="974" y="48"/>
                  </a:lnTo>
                  <a:lnTo>
                    <a:pt x="980" y="48"/>
                  </a:lnTo>
                  <a:lnTo>
                    <a:pt x="986" y="48"/>
                  </a:lnTo>
                  <a:lnTo>
                    <a:pt x="992" y="48"/>
                  </a:lnTo>
                  <a:lnTo>
                    <a:pt x="998" y="48"/>
                  </a:lnTo>
                  <a:lnTo>
                    <a:pt x="1004" y="48"/>
                  </a:lnTo>
                  <a:lnTo>
                    <a:pt x="1010" y="48"/>
                  </a:lnTo>
                  <a:lnTo>
                    <a:pt x="1016" y="48"/>
                  </a:lnTo>
                  <a:lnTo>
                    <a:pt x="1021" y="48"/>
                  </a:lnTo>
                  <a:lnTo>
                    <a:pt x="1027" y="48"/>
                  </a:lnTo>
                  <a:lnTo>
                    <a:pt x="1033" y="48"/>
                  </a:lnTo>
                  <a:lnTo>
                    <a:pt x="1039" y="48"/>
                  </a:lnTo>
                  <a:lnTo>
                    <a:pt x="1045" y="48"/>
                  </a:lnTo>
                  <a:lnTo>
                    <a:pt x="1051" y="48"/>
                  </a:lnTo>
                  <a:lnTo>
                    <a:pt x="1057" y="48"/>
                  </a:lnTo>
                  <a:lnTo>
                    <a:pt x="1063" y="48"/>
                  </a:lnTo>
                  <a:lnTo>
                    <a:pt x="1069" y="48"/>
                  </a:lnTo>
                  <a:lnTo>
                    <a:pt x="1075" y="48"/>
                  </a:lnTo>
                  <a:lnTo>
                    <a:pt x="1081" y="54"/>
                  </a:lnTo>
                  <a:lnTo>
                    <a:pt x="1087" y="54"/>
                  </a:lnTo>
                  <a:lnTo>
                    <a:pt x="1093" y="54"/>
                  </a:lnTo>
                  <a:lnTo>
                    <a:pt x="1099" y="54"/>
                  </a:lnTo>
                  <a:lnTo>
                    <a:pt x="1105" y="54"/>
                  </a:lnTo>
                  <a:lnTo>
                    <a:pt x="1111" y="54"/>
                  </a:lnTo>
                  <a:lnTo>
                    <a:pt x="1116" y="54"/>
                  </a:lnTo>
                  <a:lnTo>
                    <a:pt x="1122" y="54"/>
                  </a:lnTo>
                  <a:lnTo>
                    <a:pt x="1128" y="54"/>
                  </a:lnTo>
                  <a:lnTo>
                    <a:pt x="1134" y="54"/>
                  </a:lnTo>
                  <a:lnTo>
                    <a:pt x="1140" y="54"/>
                  </a:lnTo>
                  <a:lnTo>
                    <a:pt x="1146" y="54"/>
                  </a:lnTo>
                  <a:lnTo>
                    <a:pt x="1152" y="54"/>
                  </a:lnTo>
                  <a:lnTo>
                    <a:pt x="1158" y="54"/>
                  </a:lnTo>
                  <a:lnTo>
                    <a:pt x="1164" y="54"/>
                  </a:lnTo>
                  <a:lnTo>
                    <a:pt x="1170" y="54"/>
                  </a:lnTo>
                  <a:lnTo>
                    <a:pt x="1176" y="54"/>
                  </a:lnTo>
                  <a:lnTo>
                    <a:pt x="1182" y="54"/>
                  </a:lnTo>
                  <a:lnTo>
                    <a:pt x="1188" y="54"/>
                  </a:lnTo>
                  <a:lnTo>
                    <a:pt x="1194" y="54"/>
                  </a:lnTo>
                  <a:lnTo>
                    <a:pt x="1200" y="54"/>
                  </a:lnTo>
                  <a:lnTo>
                    <a:pt x="1206" y="54"/>
                  </a:lnTo>
                  <a:lnTo>
                    <a:pt x="1212" y="54"/>
                  </a:lnTo>
                  <a:lnTo>
                    <a:pt x="1217" y="54"/>
                  </a:lnTo>
                  <a:lnTo>
                    <a:pt x="1223" y="54"/>
                  </a:lnTo>
                  <a:lnTo>
                    <a:pt x="1229" y="54"/>
                  </a:lnTo>
                  <a:lnTo>
                    <a:pt x="1235" y="60"/>
                  </a:lnTo>
                  <a:lnTo>
                    <a:pt x="1241" y="60"/>
                  </a:lnTo>
                  <a:lnTo>
                    <a:pt x="1247" y="60"/>
                  </a:lnTo>
                  <a:lnTo>
                    <a:pt x="1253" y="60"/>
                  </a:lnTo>
                  <a:lnTo>
                    <a:pt x="1259" y="60"/>
                  </a:lnTo>
                  <a:lnTo>
                    <a:pt x="1265" y="60"/>
                  </a:lnTo>
                  <a:lnTo>
                    <a:pt x="1271" y="60"/>
                  </a:lnTo>
                  <a:lnTo>
                    <a:pt x="1277" y="60"/>
                  </a:lnTo>
                  <a:lnTo>
                    <a:pt x="1283" y="60"/>
                  </a:lnTo>
                  <a:lnTo>
                    <a:pt x="1289" y="60"/>
                  </a:lnTo>
                  <a:lnTo>
                    <a:pt x="1295" y="60"/>
                  </a:lnTo>
                  <a:lnTo>
                    <a:pt x="1301" y="60"/>
                  </a:lnTo>
                  <a:lnTo>
                    <a:pt x="1307" y="60"/>
                  </a:lnTo>
                  <a:lnTo>
                    <a:pt x="1313" y="60"/>
                  </a:lnTo>
                  <a:lnTo>
                    <a:pt x="1318" y="60"/>
                  </a:lnTo>
                  <a:lnTo>
                    <a:pt x="1324" y="60"/>
                  </a:lnTo>
                  <a:lnTo>
                    <a:pt x="1330" y="60"/>
                  </a:lnTo>
                  <a:lnTo>
                    <a:pt x="1336" y="60"/>
                  </a:lnTo>
                  <a:lnTo>
                    <a:pt x="1342" y="60"/>
                  </a:lnTo>
                  <a:lnTo>
                    <a:pt x="1348" y="60"/>
                  </a:lnTo>
                  <a:lnTo>
                    <a:pt x="1354" y="60"/>
                  </a:lnTo>
                  <a:lnTo>
                    <a:pt x="1360" y="60"/>
                  </a:lnTo>
                  <a:lnTo>
                    <a:pt x="1366" y="60"/>
                  </a:lnTo>
                  <a:lnTo>
                    <a:pt x="1372" y="60"/>
                  </a:lnTo>
                  <a:lnTo>
                    <a:pt x="1378" y="60"/>
                  </a:lnTo>
                  <a:lnTo>
                    <a:pt x="1384" y="60"/>
                  </a:lnTo>
                  <a:lnTo>
                    <a:pt x="1390" y="60"/>
                  </a:lnTo>
                  <a:lnTo>
                    <a:pt x="1396" y="60"/>
                  </a:lnTo>
                  <a:lnTo>
                    <a:pt x="1402" y="60"/>
                  </a:lnTo>
                  <a:lnTo>
                    <a:pt x="1408" y="60"/>
                  </a:lnTo>
                  <a:lnTo>
                    <a:pt x="1413" y="60"/>
                  </a:lnTo>
                  <a:lnTo>
                    <a:pt x="1419" y="60"/>
                  </a:lnTo>
                  <a:lnTo>
                    <a:pt x="1425" y="60"/>
                  </a:lnTo>
                  <a:lnTo>
                    <a:pt x="1431" y="60"/>
                  </a:lnTo>
                  <a:lnTo>
                    <a:pt x="1437" y="60"/>
                  </a:lnTo>
                  <a:lnTo>
                    <a:pt x="1443" y="60"/>
                  </a:lnTo>
                  <a:lnTo>
                    <a:pt x="1449" y="66"/>
                  </a:lnTo>
                  <a:lnTo>
                    <a:pt x="1455" y="66"/>
                  </a:lnTo>
                  <a:lnTo>
                    <a:pt x="1461" y="66"/>
                  </a:lnTo>
                  <a:lnTo>
                    <a:pt x="1467" y="66"/>
                  </a:lnTo>
                  <a:lnTo>
                    <a:pt x="1473" y="66"/>
                  </a:lnTo>
                  <a:lnTo>
                    <a:pt x="1479" y="66"/>
                  </a:lnTo>
                  <a:lnTo>
                    <a:pt x="1485" y="66"/>
                  </a:lnTo>
                  <a:lnTo>
                    <a:pt x="1491" y="66"/>
                  </a:lnTo>
                  <a:lnTo>
                    <a:pt x="1497" y="66"/>
                  </a:lnTo>
                  <a:lnTo>
                    <a:pt x="1503" y="66"/>
                  </a:lnTo>
                  <a:lnTo>
                    <a:pt x="1509" y="66"/>
                  </a:lnTo>
                  <a:lnTo>
                    <a:pt x="1514" y="66"/>
                  </a:lnTo>
                  <a:lnTo>
                    <a:pt x="1520" y="66"/>
                  </a:lnTo>
                  <a:lnTo>
                    <a:pt x="1526" y="66"/>
                  </a:lnTo>
                  <a:lnTo>
                    <a:pt x="1532" y="66"/>
                  </a:lnTo>
                  <a:lnTo>
                    <a:pt x="1538" y="66"/>
                  </a:lnTo>
                  <a:lnTo>
                    <a:pt x="1544" y="66"/>
                  </a:lnTo>
                  <a:lnTo>
                    <a:pt x="1550" y="66"/>
                  </a:lnTo>
                  <a:lnTo>
                    <a:pt x="1556" y="66"/>
                  </a:lnTo>
                  <a:lnTo>
                    <a:pt x="1562" y="66"/>
                  </a:lnTo>
                  <a:lnTo>
                    <a:pt x="1568" y="66"/>
                  </a:lnTo>
                  <a:lnTo>
                    <a:pt x="1574" y="66"/>
                  </a:lnTo>
                  <a:lnTo>
                    <a:pt x="1580" y="66"/>
                  </a:lnTo>
                  <a:lnTo>
                    <a:pt x="1586" y="66"/>
                  </a:lnTo>
                  <a:lnTo>
                    <a:pt x="1592" y="66"/>
                  </a:lnTo>
                  <a:lnTo>
                    <a:pt x="1598" y="66"/>
                  </a:lnTo>
                  <a:lnTo>
                    <a:pt x="1604" y="66"/>
                  </a:lnTo>
                  <a:lnTo>
                    <a:pt x="1610" y="66"/>
                  </a:lnTo>
                  <a:lnTo>
                    <a:pt x="1615" y="66"/>
                  </a:lnTo>
                  <a:lnTo>
                    <a:pt x="1621" y="66"/>
                  </a:lnTo>
                  <a:lnTo>
                    <a:pt x="1627" y="66"/>
                  </a:lnTo>
                  <a:lnTo>
                    <a:pt x="1633" y="66"/>
                  </a:lnTo>
                  <a:lnTo>
                    <a:pt x="1639" y="66"/>
                  </a:lnTo>
                  <a:lnTo>
                    <a:pt x="1645" y="66"/>
                  </a:lnTo>
                  <a:lnTo>
                    <a:pt x="1651" y="66"/>
                  </a:lnTo>
                  <a:lnTo>
                    <a:pt x="1657" y="66"/>
                  </a:lnTo>
                  <a:lnTo>
                    <a:pt x="1663" y="66"/>
                  </a:lnTo>
                  <a:lnTo>
                    <a:pt x="1669" y="66"/>
                  </a:lnTo>
                  <a:lnTo>
                    <a:pt x="1675" y="66"/>
                  </a:lnTo>
                  <a:lnTo>
                    <a:pt x="1681" y="66"/>
                  </a:lnTo>
                  <a:lnTo>
                    <a:pt x="1687" y="66"/>
                  </a:lnTo>
                  <a:lnTo>
                    <a:pt x="1693" y="66"/>
                  </a:lnTo>
                  <a:lnTo>
                    <a:pt x="1699" y="66"/>
                  </a:lnTo>
                  <a:lnTo>
                    <a:pt x="1705" y="66"/>
                  </a:lnTo>
                  <a:lnTo>
                    <a:pt x="1710" y="66"/>
                  </a:lnTo>
                  <a:lnTo>
                    <a:pt x="1716" y="66"/>
                  </a:lnTo>
                  <a:lnTo>
                    <a:pt x="1722" y="66"/>
                  </a:lnTo>
                  <a:lnTo>
                    <a:pt x="1728" y="66"/>
                  </a:lnTo>
                  <a:lnTo>
                    <a:pt x="1734" y="66"/>
                  </a:lnTo>
                  <a:lnTo>
                    <a:pt x="1740" y="66"/>
                  </a:lnTo>
                  <a:lnTo>
                    <a:pt x="1746" y="66"/>
                  </a:lnTo>
                  <a:lnTo>
                    <a:pt x="1752" y="66"/>
                  </a:lnTo>
                  <a:lnTo>
                    <a:pt x="1758" y="66"/>
                  </a:lnTo>
                  <a:lnTo>
                    <a:pt x="1764" y="66"/>
                  </a:lnTo>
                  <a:lnTo>
                    <a:pt x="1770" y="66"/>
                  </a:lnTo>
                  <a:lnTo>
                    <a:pt x="1776" y="66"/>
                  </a:lnTo>
                  <a:lnTo>
                    <a:pt x="1782" y="66"/>
                  </a:lnTo>
                  <a:lnTo>
                    <a:pt x="1788" y="66"/>
                  </a:lnTo>
                  <a:lnTo>
                    <a:pt x="1794" y="66"/>
                  </a:lnTo>
                  <a:lnTo>
                    <a:pt x="1800" y="66"/>
                  </a:lnTo>
                  <a:lnTo>
                    <a:pt x="1806" y="72"/>
                  </a:lnTo>
                  <a:lnTo>
                    <a:pt x="1811" y="72"/>
                  </a:lnTo>
                  <a:lnTo>
                    <a:pt x="1817" y="72"/>
                  </a:lnTo>
                  <a:lnTo>
                    <a:pt x="1823" y="72"/>
                  </a:lnTo>
                  <a:lnTo>
                    <a:pt x="1829" y="72"/>
                  </a:lnTo>
                  <a:lnTo>
                    <a:pt x="1835" y="72"/>
                  </a:lnTo>
                  <a:lnTo>
                    <a:pt x="1841" y="72"/>
                  </a:lnTo>
                  <a:lnTo>
                    <a:pt x="1847" y="72"/>
                  </a:lnTo>
                  <a:lnTo>
                    <a:pt x="1853" y="72"/>
                  </a:lnTo>
                  <a:lnTo>
                    <a:pt x="1859" y="72"/>
                  </a:lnTo>
                  <a:lnTo>
                    <a:pt x="1865" y="72"/>
                  </a:lnTo>
                  <a:lnTo>
                    <a:pt x="1871" y="72"/>
                  </a:lnTo>
                  <a:lnTo>
                    <a:pt x="1877" y="72"/>
                  </a:lnTo>
                  <a:lnTo>
                    <a:pt x="1883" y="72"/>
                  </a:lnTo>
                  <a:lnTo>
                    <a:pt x="1889" y="72"/>
                  </a:lnTo>
                  <a:lnTo>
                    <a:pt x="1895" y="72"/>
                  </a:lnTo>
                  <a:lnTo>
                    <a:pt x="1901" y="72"/>
                  </a:lnTo>
                  <a:lnTo>
                    <a:pt x="1907" y="72"/>
                  </a:lnTo>
                  <a:lnTo>
                    <a:pt x="1912" y="72"/>
                  </a:lnTo>
                  <a:lnTo>
                    <a:pt x="1918" y="72"/>
                  </a:lnTo>
                  <a:lnTo>
                    <a:pt x="1924" y="72"/>
                  </a:lnTo>
                  <a:lnTo>
                    <a:pt x="1930" y="72"/>
                  </a:lnTo>
                  <a:lnTo>
                    <a:pt x="1936" y="72"/>
                  </a:lnTo>
                  <a:lnTo>
                    <a:pt x="1942" y="72"/>
                  </a:lnTo>
                  <a:lnTo>
                    <a:pt x="1948" y="72"/>
                  </a:lnTo>
                  <a:lnTo>
                    <a:pt x="1954" y="72"/>
                  </a:lnTo>
                  <a:lnTo>
                    <a:pt x="1960" y="72"/>
                  </a:lnTo>
                  <a:lnTo>
                    <a:pt x="1966" y="72"/>
                  </a:lnTo>
                  <a:lnTo>
                    <a:pt x="1972" y="72"/>
                  </a:lnTo>
                  <a:lnTo>
                    <a:pt x="1978" y="72"/>
                  </a:lnTo>
                  <a:lnTo>
                    <a:pt x="1984" y="72"/>
                  </a:lnTo>
                  <a:lnTo>
                    <a:pt x="1990" y="72"/>
                  </a:lnTo>
                  <a:lnTo>
                    <a:pt x="1996" y="72"/>
                  </a:lnTo>
                  <a:lnTo>
                    <a:pt x="2002" y="72"/>
                  </a:lnTo>
                  <a:lnTo>
                    <a:pt x="2007" y="72"/>
                  </a:lnTo>
                  <a:lnTo>
                    <a:pt x="2013" y="72"/>
                  </a:lnTo>
                  <a:lnTo>
                    <a:pt x="2019" y="72"/>
                  </a:lnTo>
                  <a:lnTo>
                    <a:pt x="2025" y="72"/>
                  </a:lnTo>
                  <a:lnTo>
                    <a:pt x="2031" y="72"/>
                  </a:lnTo>
                  <a:lnTo>
                    <a:pt x="2037" y="72"/>
                  </a:lnTo>
                  <a:lnTo>
                    <a:pt x="2043" y="72"/>
                  </a:lnTo>
                  <a:lnTo>
                    <a:pt x="2049" y="72"/>
                  </a:lnTo>
                  <a:lnTo>
                    <a:pt x="2055" y="72"/>
                  </a:lnTo>
                  <a:lnTo>
                    <a:pt x="2061" y="72"/>
                  </a:lnTo>
                  <a:lnTo>
                    <a:pt x="2067" y="72"/>
                  </a:lnTo>
                  <a:lnTo>
                    <a:pt x="2073" y="72"/>
                  </a:lnTo>
                  <a:lnTo>
                    <a:pt x="2079" y="72"/>
                  </a:lnTo>
                  <a:lnTo>
                    <a:pt x="2085" y="72"/>
                  </a:lnTo>
                  <a:lnTo>
                    <a:pt x="2091" y="72"/>
                  </a:lnTo>
                  <a:lnTo>
                    <a:pt x="2097" y="72"/>
                  </a:lnTo>
                  <a:lnTo>
                    <a:pt x="2103" y="72"/>
                  </a:lnTo>
                  <a:lnTo>
                    <a:pt x="2108" y="72"/>
                  </a:lnTo>
                  <a:lnTo>
                    <a:pt x="2114" y="72"/>
                  </a:lnTo>
                  <a:lnTo>
                    <a:pt x="2120" y="72"/>
                  </a:lnTo>
                  <a:lnTo>
                    <a:pt x="2126" y="72"/>
                  </a:lnTo>
                  <a:lnTo>
                    <a:pt x="2132" y="72"/>
                  </a:lnTo>
                  <a:lnTo>
                    <a:pt x="2138" y="72"/>
                  </a:lnTo>
                  <a:lnTo>
                    <a:pt x="2144" y="72"/>
                  </a:lnTo>
                  <a:lnTo>
                    <a:pt x="2150" y="72"/>
                  </a:lnTo>
                  <a:lnTo>
                    <a:pt x="2156" y="72"/>
                  </a:lnTo>
                  <a:lnTo>
                    <a:pt x="2162" y="72"/>
                  </a:lnTo>
                  <a:lnTo>
                    <a:pt x="2168" y="72"/>
                  </a:lnTo>
                  <a:lnTo>
                    <a:pt x="2174" y="72"/>
                  </a:lnTo>
                  <a:lnTo>
                    <a:pt x="2180" y="72"/>
                  </a:lnTo>
                  <a:lnTo>
                    <a:pt x="2186" y="72"/>
                  </a:lnTo>
                  <a:lnTo>
                    <a:pt x="2192" y="72"/>
                  </a:lnTo>
                  <a:lnTo>
                    <a:pt x="2198" y="72"/>
                  </a:lnTo>
                  <a:lnTo>
                    <a:pt x="2204" y="72"/>
                  </a:lnTo>
                  <a:lnTo>
                    <a:pt x="2209" y="72"/>
                  </a:lnTo>
                  <a:lnTo>
                    <a:pt x="2215" y="72"/>
                  </a:lnTo>
                  <a:lnTo>
                    <a:pt x="2221" y="72"/>
                  </a:lnTo>
                  <a:lnTo>
                    <a:pt x="2227" y="72"/>
                  </a:lnTo>
                  <a:lnTo>
                    <a:pt x="2233" y="72"/>
                  </a:lnTo>
                  <a:lnTo>
                    <a:pt x="2239" y="72"/>
                  </a:lnTo>
                  <a:lnTo>
                    <a:pt x="2245" y="72"/>
                  </a:lnTo>
                  <a:lnTo>
                    <a:pt x="2251" y="72"/>
                  </a:lnTo>
                  <a:lnTo>
                    <a:pt x="2257" y="72"/>
                  </a:lnTo>
                  <a:lnTo>
                    <a:pt x="2263" y="72"/>
                  </a:lnTo>
                  <a:lnTo>
                    <a:pt x="2269" y="72"/>
                  </a:lnTo>
                  <a:lnTo>
                    <a:pt x="2275" y="72"/>
                  </a:lnTo>
                  <a:lnTo>
                    <a:pt x="2281" y="72"/>
                  </a:lnTo>
                  <a:lnTo>
                    <a:pt x="2287" y="72"/>
                  </a:lnTo>
                  <a:lnTo>
                    <a:pt x="2293" y="72"/>
                  </a:lnTo>
                  <a:lnTo>
                    <a:pt x="2299" y="72"/>
                  </a:lnTo>
                  <a:lnTo>
                    <a:pt x="2304" y="72"/>
                  </a:lnTo>
                  <a:lnTo>
                    <a:pt x="2310" y="72"/>
                  </a:lnTo>
                  <a:lnTo>
                    <a:pt x="2316" y="72"/>
                  </a:lnTo>
                  <a:lnTo>
                    <a:pt x="2322" y="72"/>
                  </a:lnTo>
                  <a:lnTo>
                    <a:pt x="2328" y="72"/>
                  </a:lnTo>
                  <a:lnTo>
                    <a:pt x="2334" y="72"/>
                  </a:lnTo>
                  <a:lnTo>
                    <a:pt x="2340" y="72"/>
                  </a:lnTo>
                  <a:lnTo>
                    <a:pt x="2346" y="72"/>
                  </a:lnTo>
                  <a:lnTo>
                    <a:pt x="2352" y="72"/>
                  </a:lnTo>
                  <a:lnTo>
                    <a:pt x="2358" y="72"/>
                  </a:lnTo>
                  <a:lnTo>
                    <a:pt x="2364" y="72"/>
                  </a:lnTo>
                  <a:lnTo>
                    <a:pt x="2370" y="72"/>
                  </a:lnTo>
                  <a:lnTo>
                    <a:pt x="2376" y="72"/>
                  </a:lnTo>
                  <a:lnTo>
                    <a:pt x="2382" y="72"/>
                  </a:lnTo>
                  <a:lnTo>
                    <a:pt x="2388" y="72"/>
                  </a:lnTo>
                  <a:lnTo>
                    <a:pt x="2394" y="72"/>
                  </a:lnTo>
                  <a:lnTo>
                    <a:pt x="2400" y="72"/>
                  </a:lnTo>
                  <a:lnTo>
                    <a:pt x="2405" y="72"/>
                  </a:lnTo>
                  <a:lnTo>
                    <a:pt x="2411" y="72"/>
                  </a:lnTo>
                  <a:lnTo>
                    <a:pt x="2417" y="72"/>
                  </a:lnTo>
                  <a:lnTo>
                    <a:pt x="2423" y="72"/>
                  </a:lnTo>
                  <a:lnTo>
                    <a:pt x="2429" y="72"/>
                  </a:lnTo>
                  <a:lnTo>
                    <a:pt x="2435" y="72"/>
                  </a:lnTo>
                  <a:lnTo>
                    <a:pt x="2441" y="72"/>
                  </a:lnTo>
                  <a:lnTo>
                    <a:pt x="2447" y="72"/>
                  </a:lnTo>
                  <a:lnTo>
                    <a:pt x="2453" y="72"/>
                  </a:lnTo>
                  <a:lnTo>
                    <a:pt x="2459" y="72"/>
                  </a:lnTo>
                  <a:lnTo>
                    <a:pt x="2465" y="72"/>
                  </a:lnTo>
                  <a:lnTo>
                    <a:pt x="2471" y="72"/>
                  </a:lnTo>
                  <a:lnTo>
                    <a:pt x="2477" y="72"/>
                  </a:lnTo>
                  <a:lnTo>
                    <a:pt x="2483" y="72"/>
                  </a:lnTo>
                  <a:lnTo>
                    <a:pt x="2489" y="72"/>
                  </a:lnTo>
                  <a:lnTo>
                    <a:pt x="2495" y="72"/>
                  </a:lnTo>
                  <a:lnTo>
                    <a:pt x="2501" y="72"/>
                  </a:lnTo>
                  <a:lnTo>
                    <a:pt x="2506" y="72"/>
                  </a:lnTo>
                  <a:lnTo>
                    <a:pt x="2512" y="72"/>
                  </a:lnTo>
                  <a:lnTo>
                    <a:pt x="2518" y="72"/>
                  </a:lnTo>
                  <a:lnTo>
                    <a:pt x="2524" y="72"/>
                  </a:lnTo>
                  <a:lnTo>
                    <a:pt x="2530" y="72"/>
                  </a:lnTo>
                  <a:lnTo>
                    <a:pt x="2536" y="72"/>
                  </a:lnTo>
                  <a:lnTo>
                    <a:pt x="2542" y="72"/>
                  </a:lnTo>
                  <a:lnTo>
                    <a:pt x="2548" y="72"/>
                  </a:lnTo>
                  <a:lnTo>
                    <a:pt x="2554" y="72"/>
                  </a:lnTo>
                  <a:lnTo>
                    <a:pt x="2560" y="72"/>
                  </a:lnTo>
                  <a:lnTo>
                    <a:pt x="2566" y="72"/>
                  </a:lnTo>
                  <a:lnTo>
                    <a:pt x="2572" y="72"/>
                  </a:lnTo>
                  <a:lnTo>
                    <a:pt x="2578" y="72"/>
                  </a:lnTo>
                  <a:lnTo>
                    <a:pt x="2584" y="72"/>
                  </a:lnTo>
                  <a:lnTo>
                    <a:pt x="2590" y="72"/>
                  </a:lnTo>
                  <a:lnTo>
                    <a:pt x="2596" y="72"/>
                  </a:lnTo>
                  <a:lnTo>
                    <a:pt x="2601" y="72"/>
                  </a:lnTo>
                  <a:lnTo>
                    <a:pt x="2607" y="72"/>
                  </a:lnTo>
                  <a:lnTo>
                    <a:pt x="2613" y="72"/>
                  </a:lnTo>
                  <a:lnTo>
                    <a:pt x="2619" y="72"/>
                  </a:lnTo>
                  <a:lnTo>
                    <a:pt x="2625" y="72"/>
                  </a:lnTo>
                  <a:lnTo>
                    <a:pt x="2631" y="72"/>
                  </a:lnTo>
                  <a:lnTo>
                    <a:pt x="2637" y="72"/>
                  </a:lnTo>
                  <a:lnTo>
                    <a:pt x="2643" y="72"/>
                  </a:lnTo>
                  <a:lnTo>
                    <a:pt x="2649" y="72"/>
                  </a:lnTo>
                  <a:lnTo>
                    <a:pt x="2655" y="72"/>
                  </a:lnTo>
                  <a:lnTo>
                    <a:pt x="2661" y="72"/>
                  </a:lnTo>
                  <a:lnTo>
                    <a:pt x="2667" y="72"/>
                  </a:lnTo>
                  <a:lnTo>
                    <a:pt x="2673" y="72"/>
                  </a:lnTo>
                  <a:lnTo>
                    <a:pt x="2679" y="72"/>
                  </a:lnTo>
                  <a:lnTo>
                    <a:pt x="2685" y="72"/>
                  </a:lnTo>
                  <a:lnTo>
                    <a:pt x="2691" y="72"/>
                  </a:lnTo>
                  <a:lnTo>
                    <a:pt x="2697" y="72"/>
                  </a:lnTo>
                  <a:lnTo>
                    <a:pt x="2702" y="72"/>
                  </a:lnTo>
                  <a:lnTo>
                    <a:pt x="2708" y="72"/>
                  </a:lnTo>
                  <a:lnTo>
                    <a:pt x="2714" y="72"/>
                  </a:lnTo>
                  <a:lnTo>
                    <a:pt x="2720" y="72"/>
                  </a:lnTo>
                  <a:lnTo>
                    <a:pt x="2726" y="72"/>
                  </a:lnTo>
                  <a:lnTo>
                    <a:pt x="2732" y="72"/>
                  </a:lnTo>
                  <a:lnTo>
                    <a:pt x="2738" y="72"/>
                  </a:lnTo>
                  <a:lnTo>
                    <a:pt x="2744" y="72"/>
                  </a:lnTo>
                  <a:lnTo>
                    <a:pt x="2750" y="72"/>
                  </a:lnTo>
                  <a:lnTo>
                    <a:pt x="2756" y="72"/>
                  </a:lnTo>
                  <a:lnTo>
                    <a:pt x="2762" y="72"/>
                  </a:lnTo>
                  <a:lnTo>
                    <a:pt x="2768" y="72"/>
                  </a:lnTo>
                  <a:lnTo>
                    <a:pt x="2774" y="72"/>
                  </a:lnTo>
                  <a:lnTo>
                    <a:pt x="2780" y="72"/>
                  </a:lnTo>
                  <a:lnTo>
                    <a:pt x="2786" y="72"/>
                  </a:lnTo>
                  <a:lnTo>
                    <a:pt x="2792" y="72"/>
                  </a:lnTo>
                  <a:lnTo>
                    <a:pt x="2798" y="72"/>
                  </a:lnTo>
                  <a:lnTo>
                    <a:pt x="2803" y="72"/>
                  </a:lnTo>
                  <a:lnTo>
                    <a:pt x="2809" y="72"/>
                  </a:lnTo>
                  <a:lnTo>
                    <a:pt x="2815" y="72"/>
                  </a:lnTo>
                  <a:lnTo>
                    <a:pt x="2821" y="72"/>
                  </a:lnTo>
                  <a:lnTo>
                    <a:pt x="2827" y="72"/>
                  </a:lnTo>
                  <a:lnTo>
                    <a:pt x="2833" y="72"/>
                  </a:lnTo>
                  <a:lnTo>
                    <a:pt x="2839" y="72"/>
                  </a:lnTo>
                  <a:lnTo>
                    <a:pt x="2845" y="72"/>
                  </a:lnTo>
                  <a:lnTo>
                    <a:pt x="2851" y="72"/>
                  </a:lnTo>
                  <a:lnTo>
                    <a:pt x="2857" y="72"/>
                  </a:lnTo>
                  <a:lnTo>
                    <a:pt x="2863" y="72"/>
                  </a:lnTo>
                  <a:lnTo>
                    <a:pt x="2869" y="72"/>
                  </a:lnTo>
                  <a:lnTo>
                    <a:pt x="2875" y="72"/>
                  </a:lnTo>
                  <a:lnTo>
                    <a:pt x="2881" y="72"/>
                  </a:lnTo>
                  <a:lnTo>
                    <a:pt x="2887" y="72"/>
                  </a:lnTo>
                  <a:lnTo>
                    <a:pt x="2893" y="72"/>
                  </a:lnTo>
                  <a:lnTo>
                    <a:pt x="2898" y="72"/>
                  </a:lnTo>
                  <a:lnTo>
                    <a:pt x="2904" y="72"/>
                  </a:lnTo>
                  <a:lnTo>
                    <a:pt x="2910" y="72"/>
                  </a:lnTo>
                  <a:lnTo>
                    <a:pt x="2916" y="72"/>
                  </a:lnTo>
                  <a:lnTo>
                    <a:pt x="2922" y="72"/>
                  </a:lnTo>
                  <a:lnTo>
                    <a:pt x="2928" y="72"/>
                  </a:lnTo>
                  <a:lnTo>
                    <a:pt x="2934" y="72"/>
                  </a:lnTo>
                  <a:lnTo>
                    <a:pt x="2940" y="72"/>
                  </a:lnTo>
                  <a:lnTo>
                    <a:pt x="2946" y="72"/>
                  </a:lnTo>
                  <a:lnTo>
                    <a:pt x="2952" y="72"/>
                  </a:lnTo>
                  <a:lnTo>
                    <a:pt x="2958" y="72"/>
                  </a:lnTo>
                  <a:lnTo>
                    <a:pt x="2964" y="72"/>
                  </a:lnTo>
                  <a:lnTo>
                    <a:pt x="2970" y="72"/>
                  </a:lnTo>
                  <a:lnTo>
                    <a:pt x="2976" y="72"/>
                  </a:lnTo>
                  <a:lnTo>
                    <a:pt x="2982" y="72"/>
                  </a:lnTo>
                  <a:lnTo>
                    <a:pt x="2988" y="72"/>
                  </a:lnTo>
                  <a:lnTo>
                    <a:pt x="2994" y="72"/>
                  </a:lnTo>
                  <a:lnTo>
                    <a:pt x="2999" y="72"/>
                  </a:lnTo>
                  <a:lnTo>
                    <a:pt x="3005" y="72"/>
                  </a:lnTo>
                  <a:lnTo>
                    <a:pt x="3011" y="72"/>
                  </a:lnTo>
                  <a:lnTo>
                    <a:pt x="3017" y="72"/>
                  </a:lnTo>
                  <a:lnTo>
                    <a:pt x="3023" y="72"/>
                  </a:lnTo>
                  <a:lnTo>
                    <a:pt x="3029" y="72"/>
                  </a:lnTo>
                  <a:lnTo>
                    <a:pt x="3035" y="72"/>
                  </a:lnTo>
                  <a:lnTo>
                    <a:pt x="3041" y="72"/>
                  </a:lnTo>
                  <a:lnTo>
                    <a:pt x="3047" y="72"/>
                  </a:lnTo>
                  <a:lnTo>
                    <a:pt x="3053" y="72"/>
                  </a:lnTo>
                  <a:lnTo>
                    <a:pt x="3059" y="72"/>
                  </a:lnTo>
                  <a:lnTo>
                    <a:pt x="3065" y="72"/>
                  </a:lnTo>
                  <a:lnTo>
                    <a:pt x="3071" y="72"/>
                  </a:lnTo>
                  <a:lnTo>
                    <a:pt x="3077" y="72"/>
                  </a:lnTo>
                  <a:lnTo>
                    <a:pt x="3083" y="72"/>
                  </a:lnTo>
                  <a:lnTo>
                    <a:pt x="3089" y="72"/>
                  </a:lnTo>
                  <a:lnTo>
                    <a:pt x="3095" y="72"/>
                  </a:lnTo>
                  <a:lnTo>
                    <a:pt x="3100" y="72"/>
                  </a:lnTo>
                  <a:lnTo>
                    <a:pt x="3106" y="72"/>
                  </a:lnTo>
                  <a:lnTo>
                    <a:pt x="3112" y="72"/>
                  </a:lnTo>
                  <a:lnTo>
                    <a:pt x="3118" y="72"/>
                  </a:lnTo>
                  <a:lnTo>
                    <a:pt x="3124" y="72"/>
                  </a:lnTo>
                  <a:lnTo>
                    <a:pt x="3130" y="78"/>
                  </a:lnTo>
                  <a:lnTo>
                    <a:pt x="3136" y="78"/>
                  </a:lnTo>
                  <a:lnTo>
                    <a:pt x="3142" y="78"/>
                  </a:lnTo>
                  <a:lnTo>
                    <a:pt x="3148" y="78"/>
                  </a:lnTo>
                  <a:lnTo>
                    <a:pt x="3154" y="78"/>
                  </a:lnTo>
                  <a:lnTo>
                    <a:pt x="3160" y="78"/>
                  </a:lnTo>
                  <a:lnTo>
                    <a:pt x="3166" y="78"/>
                  </a:lnTo>
                  <a:lnTo>
                    <a:pt x="3172" y="78"/>
                  </a:lnTo>
                  <a:lnTo>
                    <a:pt x="3178" y="78"/>
                  </a:lnTo>
                  <a:lnTo>
                    <a:pt x="3184" y="78"/>
                  </a:lnTo>
                  <a:lnTo>
                    <a:pt x="3190" y="78"/>
                  </a:lnTo>
                  <a:lnTo>
                    <a:pt x="3195" y="78"/>
                  </a:lnTo>
                  <a:lnTo>
                    <a:pt x="3201" y="78"/>
                  </a:lnTo>
                  <a:lnTo>
                    <a:pt x="3207" y="78"/>
                  </a:lnTo>
                  <a:lnTo>
                    <a:pt x="3213" y="78"/>
                  </a:lnTo>
                  <a:lnTo>
                    <a:pt x="3219" y="78"/>
                  </a:lnTo>
                  <a:lnTo>
                    <a:pt x="3225" y="78"/>
                  </a:lnTo>
                  <a:lnTo>
                    <a:pt x="3231" y="78"/>
                  </a:lnTo>
                  <a:lnTo>
                    <a:pt x="3237" y="78"/>
                  </a:lnTo>
                  <a:lnTo>
                    <a:pt x="3243" y="78"/>
                  </a:lnTo>
                  <a:lnTo>
                    <a:pt x="3249" y="78"/>
                  </a:lnTo>
                  <a:lnTo>
                    <a:pt x="3255" y="78"/>
                  </a:lnTo>
                  <a:lnTo>
                    <a:pt x="3261" y="78"/>
                  </a:lnTo>
                  <a:lnTo>
                    <a:pt x="3267" y="78"/>
                  </a:lnTo>
                  <a:lnTo>
                    <a:pt x="3273" y="78"/>
                  </a:lnTo>
                  <a:lnTo>
                    <a:pt x="3279" y="78"/>
                  </a:lnTo>
                  <a:lnTo>
                    <a:pt x="3285" y="78"/>
                  </a:lnTo>
                  <a:lnTo>
                    <a:pt x="3291" y="78"/>
                  </a:lnTo>
                  <a:lnTo>
                    <a:pt x="3296" y="78"/>
                  </a:lnTo>
                  <a:lnTo>
                    <a:pt x="3302" y="78"/>
                  </a:lnTo>
                  <a:lnTo>
                    <a:pt x="3308" y="78"/>
                  </a:lnTo>
                  <a:lnTo>
                    <a:pt x="3314" y="78"/>
                  </a:lnTo>
                  <a:lnTo>
                    <a:pt x="3320" y="78"/>
                  </a:lnTo>
                  <a:lnTo>
                    <a:pt x="3326" y="78"/>
                  </a:lnTo>
                  <a:lnTo>
                    <a:pt x="3332" y="78"/>
                  </a:lnTo>
                  <a:lnTo>
                    <a:pt x="3338" y="78"/>
                  </a:lnTo>
                  <a:lnTo>
                    <a:pt x="3344" y="78"/>
                  </a:lnTo>
                  <a:lnTo>
                    <a:pt x="3350" y="78"/>
                  </a:lnTo>
                  <a:lnTo>
                    <a:pt x="3356" y="78"/>
                  </a:lnTo>
                  <a:lnTo>
                    <a:pt x="3362" y="78"/>
                  </a:lnTo>
                  <a:lnTo>
                    <a:pt x="3368" y="78"/>
                  </a:lnTo>
                  <a:lnTo>
                    <a:pt x="3374" y="78"/>
                  </a:lnTo>
                  <a:lnTo>
                    <a:pt x="3380" y="78"/>
                  </a:lnTo>
                  <a:lnTo>
                    <a:pt x="3386" y="78"/>
                  </a:lnTo>
                  <a:lnTo>
                    <a:pt x="3392" y="78"/>
                  </a:lnTo>
                  <a:lnTo>
                    <a:pt x="3397" y="78"/>
                  </a:lnTo>
                  <a:lnTo>
                    <a:pt x="3403" y="78"/>
                  </a:lnTo>
                  <a:lnTo>
                    <a:pt x="3409" y="78"/>
                  </a:lnTo>
                  <a:lnTo>
                    <a:pt x="3415" y="78"/>
                  </a:lnTo>
                  <a:lnTo>
                    <a:pt x="3421" y="78"/>
                  </a:lnTo>
                  <a:lnTo>
                    <a:pt x="3427" y="78"/>
                  </a:lnTo>
                  <a:lnTo>
                    <a:pt x="3433" y="78"/>
                  </a:lnTo>
                  <a:lnTo>
                    <a:pt x="3439" y="78"/>
                  </a:lnTo>
                  <a:lnTo>
                    <a:pt x="3445" y="78"/>
                  </a:lnTo>
                  <a:lnTo>
                    <a:pt x="3451" y="78"/>
                  </a:lnTo>
                  <a:lnTo>
                    <a:pt x="3457" y="78"/>
                  </a:lnTo>
                  <a:lnTo>
                    <a:pt x="3463" y="78"/>
                  </a:lnTo>
                  <a:lnTo>
                    <a:pt x="3469" y="78"/>
                  </a:lnTo>
                  <a:lnTo>
                    <a:pt x="3475" y="78"/>
                  </a:lnTo>
                  <a:lnTo>
                    <a:pt x="3481" y="78"/>
                  </a:lnTo>
                  <a:lnTo>
                    <a:pt x="3487" y="78"/>
                  </a:lnTo>
                  <a:lnTo>
                    <a:pt x="3492" y="78"/>
                  </a:lnTo>
                  <a:lnTo>
                    <a:pt x="3498" y="78"/>
                  </a:lnTo>
                  <a:lnTo>
                    <a:pt x="3504" y="78"/>
                  </a:lnTo>
                  <a:lnTo>
                    <a:pt x="3510" y="78"/>
                  </a:lnTo>
                  <a:lnTo>
                    <a:pt x="3516" y="78"/>
                  </a:lnTo>
                  <a:lnTo>
                    <a:pt x="3522" y="78"/>
                  </a:lnTo>
                  <a:lnTo>
                    <a:pt x="3528" y="78"/>
                  </a:lnTo>
                  <a:lnTo>
                    <a:pt x="3534" y="78"/>
                  </a:lnTo>
                  <a:lnTo>
                    <a:pt x="3540" y="78"/>
                  </a:lnTo>
                  <a:lnTo>
                    <a:pt x="3546" y="78"/>
                  </a:lnTo>
                  <a:lnTo>
                    <a:pt x="3552" y="78"/>
                  </a:lnTo>
                  <a:lnTo>
                    <a:pt x="3558" y="78"/>
                  </a:lnTo>
                  <a:lnTo>
                    <a:pt x="3564" y="78"/>
                  </a:lnTo>
                  <a:lnTo>
                    <a:pt x="3570" y="78"/>
                  </a:lnTo>
                  <a:lnTo>
                    <a:pt x="3576" y="78"/>
                  </a:lnTo>
                  <a:lnTo>
                    <a:pt x="3582" y="78"/>
                  </a:lnTo>
                  <a:lnTo>
                    <a:pt x="3588" y="78"/>
                  </a:lnTo>
                  <a:lnTo>
                    <a:pt x="3593" y="78"/>
                  </a:lnTo>
                  <a:lnTo>
                    <a:pt x="3599" y="78"/>
                  </a:lnTo>
                  <a:lnTo>
                    <a:pt x="3605" y="78"/>
                  </a:lnTo>
                  <a:lnTo>
                    <a:pt x="3611" y="78"/>
                  </a:lnTo>
                  <a:lnTo>
                    <a:pt x="3617" y="78"/>
                  </a:lnTo>
                  <a:lnTo>
                    <a:pt x="3623" y="78"/>
                  </a:lnTo>
                  <a:lnTo>
                    <a:pt x="3629" y="78"/>
                  </a:lnTo>
                  <a:lnTo>
                    <a:pt x="3635" y="78"/>
                  </a:lnTo>
                  <a:lnTo>
                    <a:pt x="3641" y="78"/>
                  </a:lnTo>
                  <a:lnTo>
                    <a:pt x="3647" y="78"/>
                  </a:lnTo>
                  <a:lnTo>
                    <a:pt x="3653" y="78"/>
                  </a:lnTo>
                  <a:lnTo>
                    <a:pt x="3659" y="78"/>
                  </a:lnTo>
                  <a:lnTo>
                    <a:pt x="3665" y="78"/>
                  </a:lnTo>
                  <a:lnTo>
                    <a:pt x="3671" y="78"/>
                  </a:lnTo>
                  <a:lnTo>
                    <a:pt x="3677" y="78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2" name="Text Box 204"/>
            <p:cNvSpPr txBox="1">
              <a:spLocks noChangeArrowheads="1"/>
            </p:cNvSpPr>
            <p:nvPr/>
          </p:nvSpPr>
          <p:spPr bwMode="auto">
            <a:xfrm>
              <a:off x="1292" y="2694"/>
              <a:ext cx="22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1"/>
                <a:t>v</a:t>
              </a:r>
            </a:p>
          </p:txBody>
        </p:sp>
        <p:sp>
          <p:nvSpPr>
            <p:cNvPr id="8313" name="Text Box 206"/>
            <p:cNvSpPr txBox="1">
              <a:spLocks noChangeArrowheads="1"/>
            </p:cNvSpPr>
            <p:nvPr/>
          </p:nvSpPr>
          <p:spPr bwMode="auto">
            <a:xfrm>
              <a:off x="3281" y="2694"/>
              <a:ext cx="11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1"/>
                <a:t>MV(t) = v</a:t>
              </a:r>
              <a:endParaRPr lang="en-US"/>
            </a:p>
          </p:txBody>
        </p:sp>
        <p:sp>
          <p:nvSpPr>
            <p:cNvPr id="8314" name="AutoShape 224"/>
            <p:cNvSpPr>
              <a:spLocks noChangeArrowheads="1"/>
            </p:cNvSpPr>
            <p:nvPr/>
          </p:nvSpPr>
          <p:spPr bwMode="auto">
            <a:xfrm rot="845617" flipH="1" flipV="1">
              <a:off x="1968" y="960"/>
              <a:ext cx="240" cy="1632"/>
            </a:xfrm>
            <a:prstGeom prst="curvedLeftArrow">
              <a:avLst>
                <a:gd name="adj1" fmla="val 43319"/>
                <a:gd name="adj2" fmla="val 179319"/>
                <a:gd name="adj3" fmla="val 33333"/>
              </a:avLst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685800" y="3810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15: FEEDFORWARD CONTROL</a:t>
            </a:r>
            <a:endParaRPr lang="en-US" sz="3200"/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685800" y="1219200"/>
            <a:ext cx="7848600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We use block diagram algebra to determine the form of the calculation [G</a:t>
            </a:r>
            <a:r>
              <a:rPr lang="en-US" b="1" baseline="-25000"/>
              <a:t>ff</a:t>
            </a:r>
            <a:r>
              <a:rPr lang="en-US" b="1"/>
              <a:t>(s)] to achieve the desired performance.</a:t>
            </a:r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3829050" y="2819400"/>
            <a:ext cx="12954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/>
              <a:t>G</a:t>
            </a:r>
            <a:r>
              <a:rPr lang="en-US" sz="2800" b="1" baseline="-25000"/>
              <a:t>d</a:t>
            </a:r>
            <a:r>
              <a:rPr lang="en-US" sz="2800" b="1"/>
              <a:t>(s)</a:t>
            </a:r>
            <a:endParaRPr lang="en-US" sz="2800"/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3905250" y="5029200"/>
            <a:ext cx="12954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/>
              <a:t>G</a:t>
            </a:r>
            <a:r>
              <a:rPr lang="en-US" sz="2800" b="1" baseline="-25000"/>
              <a:t>p</a:t>
            </a:r>
            <a:r>
              <a:rPr lang="en-US" sz="2800" b="1"/>
              <a:t>(s)</a:t>
            </a:r>
            <a:endParaRPr lang="en-US" sz="2800"/>
          </a:p>
        </p:txBody>
      </p:sp>
      <p:sp>
        <p:nvSpPr>
          <p:cNvPr id="9222" name="Rectangle 7"/>
          <p:cNvSpPr>
            <a:spLocks noChangeArrowheads="1"/>
          </p:cNvSpPr>
          <p:nvPr/>
        </p:nvSpPr>
        <p:spPr bwMode="auto">
          <a:xfrm>
            <a:off x="1924050" y="3810000"/>
            <a:ext cx="12954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/>
              <a:t>G</a:t>
            </a:r>
            <a:r>
              <a:rPr lang="en-US" sz="2800" b="1" baseline="-25000"/>
              <a:t>ff</a:t>
            </a:r>
            <a:r>
              <a:rPr lang="en-US" sz="2800" b="1"/>
              <a:t>(s)</a:t>
            </a:r>
            <a:endParaRPr lang="en-US" sz="2800"/>
          </a:p>
        </p:txBody>
      </p:sp>
      <p:sp>
        <p:nvSpPr>
          <p:cNvPr id="9223" name="Line 8"/>
          <p:cNvSpPr>
            <a:spLocks noChangeShapeType="1"/>
          </p:cNvSpPr>
          <p:nvPr/>
        </p:nvSpPr>
        <p:spPr bwMode="auto">
          <a:xfrm>
            <a:off x="1390650" y="3276600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4" name="Line 9"/>
          <p:cNvSpPr>
            <a:spLocks noChangeShapeType="1"/>
          </p:cNvSpPr>
          <p:nvPr/>
        </p:nvSpPr>
        <p:spPr bwMode="auto">
          <a:xfrm>
            <a:off x="2533650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Line 10"/>
          <p:cNvSpPr>
            <a:spLocks noChangeShapeType="1"/>
          </p:cNvSpPr>
          <p:nvPr/>
        </p:nvSpPr>
        <p:spPr bwMode="auto">
          <a:xfrm>
            <a:off x="2533650" y="48768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6" name="Line 11"/>
          <p:cNvSpPr>
            <a:spLocks noChangeShapeType="1"/>
          </p:cNvSpPr>
          <p:nvPr/>
        </p:nvSpPr>
        <p:spPr bwMode="auto">
          <a:xfrm>
            <a:off x="2533650" y="56388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7" name="Oval 12"/>
          <p:cNvSpPr>
            <a:spLocks noChangeArrowheads="1"/>
          </p:cNvSpPr>
          <p:nvPr/>
        </p:nvSpPr>
        <p:spPr bwMode="auto">
          <a:xfrm>
            <a:off x="6038850" y="40386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+</a:t>
            </a:r>
          </a:p>
        </p:txBody>
      </p:sp>
      <p:sp>
        <p:nvSpPr>
          <p:cNvPr id="9228" name="Line 13"/>
          <p:cNvSpPr>
            <a:spLocks noChangeShapeType="1"/>
          </p:cNvSpPr>
          <p:nvPr/>
        </p:nvSpPr>
        <p:spPr bwMode="auto">
          <a:xfrm>
            <a:off x="6232525" y="4424363"/>
            <a:ext cx="0" cy="1216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9" name="Freeform 14"/>
          <p:cNvSpPr>
            <a:spLocks/>
          </p:cNvSpPr>
          <p:nvPr/>
        </p:nvSpPr>
        <p:spPr bwMode="auto">
          <a:xfrm>
            <a:off x="5200650" y="5638800"/>
            <a:ext cx="1028700" cy="1588"/>
          </a:xfrm>
          <a:custGeom>
            <a:avLst/>
            <a:gdLst>
              <a:gd name="T0" fmla="*/ 1028700 w 648"/>
              <a:gd name="T1" fmla="*/ 0 h 1"/>
              <a:gd name="T2" fmla="*/ 0 w 648"/>
              <a:gd name="T3" fmla="*/ 1588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48" h="1">
                <a:moveTo>
                  <a:pt x="648" y="0"/>
                </a:moveTo>
                <a:lnTo>
                  <a:pt x="0" y="1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0" name="Freeform 15"/>
          <p:cNvSpPr>
            <a:spLocks/>
          </p:cNvSpPr>
          <p:nvPr/>
        </p:nvSpPr>
        <p:spPr bwMode="auto">
          <a:xfrm>
            <a:off x="6219825" y="3276600"/>
            <a:ext cx="1588" cy="752475"/>
          </a:xfrm>
          <a:custGeom>
            <a:avLst/>
            <a:gdLst>
              <a:gd name="T0" fmla="*/ 0 w 1"/>
              <a:gd name="T1" fmla="*/ 752475 h 474"/>
              <a:gd name="T2" fmla="*/ 0 w 1"/>
              <a:gd name="T3" fmla="*/ 0 h 47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474">
                <a:moveTo>
                  <a:pt x="0" y="474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1" name="Line 16"/>
          <p:cNvSpPr>
            <a:spLocks noChangeShapeType="1"/>
          </p:cNvSpPr>
          <p:nvPr/>
        </p:nvSpPr>
        <p:spPr bwMode="auto">
          <a:xfrm flipH="1">
            <a:off x="5124450" y="3276600"/>
            <a:ext cx="1085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2" name="Line 17"/>
          <p:cNvSpPr>
            <a:spLocks noChangeShapeType="1"/>
          </p:cNvSpPr>
          <p:nvPr/>
        </p:nvSpPr>
        <p:spPr bwMode="auto">
          <a:xfrm>
            <a:off x="6410325" y="4219575"/>
            <a:ext cx="790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3" name="Text Box 18"/>
          <p:cNvSpPr txBox="1">
            <a:spLocks noChangeArrowheads="1"/>
          </p:cNvSpPr>
          <p:nvPr/>
        </p:nvSpPr>
        <p:spPr bwMode="auto">
          <a:xfrm>
            <a:off x="2076450" y="27432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D</a:t>
            </a:r>
            <a:r>
              <a:rPr lang="en-US" b="1" baseline="-25000"/>
              <a:t>m</a:t>
            </a:r>
            <a:r>
              <a:rPr lang="en-US" b="1"/>
              <a:t>(s)</a:t>
            </a:r>
          </a:p>
        </p:txBody>
      </p:sp>
      <p:sp>
        <p:nvSpPr>
          <p:cNvPr id="9234" name="Text Box 19"/>
          <p:cNvSpPr txBox="1">
            <a:spLocks noChangeArrowheads="1"/>
          </p:cNvSpPr>
          <p:nvPr/>
        </p:nvSpPr>
        <p:spPr bwMode="auto">
          <a:xfrm>
            <a:off x="5276850" y="26670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CV</a:t>
            </a:r>
            <a:r>
              <a:rPr lang="en-US" b="1" baseline="-25000"/>
              <a:t> A</a:t>
            </a:r>
            <a:r>
              <a:rPr lang="en-US" b="1"/>
              <a:t>(s)</a:t>
            </a:r>
          </a:p>
        </p:txBody>
      </p:sp>
      <p:sp>
        <p:nvSpPr>
          <p:cNvPr id="9235" name="Text Box 20"/>
          <p:cNvSpPr txBox="1">
            <a:spLocks noChangeArrowheads="1"/>
          </p:cNvSpPr>
          <p:nvPr/>
        </p:nvSpPr>
        <p:spPr bwMode="auto">
          <a:xfrm>
            <a:off x="5353050" y="57150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CV</a:t>
            </a:r>
            <a:r>
              <a:rPr lang="en-US" b="1" baseline="-25000"/>
              <a:t> B</a:t>
            </a:r>
            <a:r>
              <a:rPr lang="en-US" b="1"/>
              <a:t>(s)</a:t>
            </a:r>
          </a:p>
        </p:txBody>
      </p:sp>
      <p:sp>
        <p:nvSpPr>
          <p:cNvPr id="9236" name="Text Box 21"/>
          <p:cNvSpPr txBox="1">
            <a:spLocks noChangeArrowheads="1"/>
          </p:cNvSpPr>
          <p:nvPr/>
        </p:nvSpPr>
        <p:spPr bwMode="auto">
          <a:xfrm>
            <a:off x="7334250" y="39624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CV</a:t>
            </a:r>
            <a:r>
              <a:rPr lang="en-US" b="1" baseline="-25000"/>
              <a:t> </a:t>
            </a:r>
            <a:r>
              <a:rPr lang="en-US" b="1"/>
              <a:t>(s)</a:t>
            </a:r>
          </a:p>
        </p:txBody>
      </p:sp>
      <p:sp>
        <p:nvSpPr>
          <p:cNvPr id="9237" name="Text Box 22"/>
          <p:cNvSpPr txBox="1">
            <a:spLocks noChangeArrowheads="1"/>
          </p:cNvSpPr>
          <p:nvPr/>
        </p:nvSpPr>
        <p:spPr bwMode="auto">
          <a:xfrm>
            <a:off x="2609850" y="51054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MV</a:t>
            </a:r>
            <a:r>
              <a:rPr lang="en-US" b="1" baseline="-25000"/>
              <a:t> </a:t>
            </a:r>
            <a:r>
              <a:rPr lang="en-US" b="1"/>
              <a:t>(s)</a:t>
            </a:r>
          </a:p>
        </p:txBody>
      </p:sp>
      <p:sp>
        <p:nvSpPr>
          <p:cNvPr id="9238" name="Text Box 23"/>
          <p:cNvSpPr txBox="1">
            <a:spLocks noChangeArrowheads="1"/>
          </p:cNvSpPr>
          <p:nvPr/>
        </p:nvSpPr>
        <p:spPr bwMode="auto">
          <a:xfrm>
            <a:off x="781050" y="2286000"/>
            <a:ext cx="289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 u="sng"/>
              <a:t>Measured </a:t>
            </a:r>
            <a:r>
              <a:rPr lang="en-US" sz="1800" b="1"/>
              <a:t>disturbance, T</a:t>
            </a:r>
            <a:r>
              <a:rPr lang="en-US" sz="1800" b="1" baseline="-25000"/>
              <a:t>0</a:t>
            </a:r>
            <a:endParaRPr lang="en-US" sz="1800" b="1"/>
          </a:p>
        </p:txBody>
      </p:sp>
      <p:sp>
        <p:nvSpPr>
          <p:cNvPr id="9239" name="Line 24"/>
          <p:cNvSpPr>
            <a:spLocks noChangeShapeType="1"/>
          </p:cNvSpPr>
          <p:nvPr/>
        </p:nvSpPr>
        <p:spPr bwMode="auto">
          <a:xfrm>
            <a:off x="1695450" y="2667000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0" name="Text Box 25"/>
          <p:cNvSpPr txBox="1">
            <a:spLocks noChangeArrowheads="1"/>
          </p:cNvSpPr>
          <p:nvPr/>
        </p:nvSpPr>
        <p:spPr bwMode="auto">
          <a:xfrm>
            <a:off x="933450" y="5943600"/>
            <a:ext cx="2743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/>
              <a:t>Manipulated variable</a:t>
            </a:r>
          </a:p>
        </p:txBody>
      </p:sp>
      <p:sp>
        <p:nvSpPr>
          <p:cNvPr id="9241" name="Line 26"/>
          <p:cNvSpPr>
            <a:spLocks noChangeShapeType="1"/>
          </p:cNvSpPr>
          <p:nvPr/>
        </p:nvSpPr>
        <p:spPr bwMode="auto">
          <a:xfrm flipV="1">
            <a:off x="1771650" y="5562600"/>
            <a:ext cx="685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2" name="Text Box 27"/>
          <p:cNvSpPr txBox="1">
            <a:spLocks noChangeArrowheads="1"/>
          </p:cNvSpPr>
          <p:nvPr/>
        </p:nvSpPr>
        <p:spPr bwMode="auto">
          <a:xfrm>
            <a:off x="7181850" y="2971800"/>
            <a:ext cx="1447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/>
              <a:t>Controlled </a:t>
            </a:r>
          </a:p>
          <a:p>
            <a:r>
              <a:rPr lang="en-US" sz="1600" b="1"/>
              <a:t>variable, T</a:t>
            </a:r>
          </a:p>
        </p:txBody>
      </p:sp>
      <p:sp>
        <p:nvSpPr>
          <p:cNvPr id="9243" name="Line 28"/>
          <p:cNvSpPr>
            <a:spLocks noChangeShapeType="1"/>
          </p:cNvSpPr>
          <p:nvPr/>
        </p:nvSpPr>
        <p:spPr bwMode="auto">
          <a:xfrm>
            <a:off x="7715250" y="3581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9244" name="Object 29"/>
          <p:cNvGraphicFramePr>
            <a:graphicFrameLocks noChangeAspect="1"/>
          </p:cNvGraphicFramePr>
          <p:nvPr/>
        </p:nvGraphicFramePr>
        <p:xfrm>
          <a:off x="7932738" y="5546725"/>
          <a:ext cx="465137" cy="1128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9" name="Clip" r:id="rId4" imgW="1622066" imgH="3934305" progId="MS_ClipArt_Gallery.5">
                  <p:embed/>
                </p:oleObj>
              </mc:Choice>
              <mc:Fallback>
                <p:oleObj name="Clip" r:id="rId4" imgW="1622066" imgH="3934305" progId="MS_ClipArt_Gallery.5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2738" y="5546725"/>
                        <a:ext cx="465137" cy="1128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45" name="AutoShape 30"/>
          <p:cNvSpPr>
            <a:spLocks noChangeArrowheads="1"/>
          </p:cNvSpPr>
          <p:nvPr/>
        </p:nvSpPr>
        <p:spPr bwMode="auto">
          <a:xfrm>
            <a:off x="6953250" y="4572000"/>
            <a:ext cx="1905000" cy="914400"/>
          </a:xfrm>
          <a:prstGeom prst="wedgeRoundRectCallout">
            <a:avLst>
              <a:gd name="adj1" fmla="val -13917"/>
              <a:gd name="adj2" fmla="val 63370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How do we </a:t>
            </a:r>
          </a:p>
          <a:p>
            <a:pPr algn="ctr"/>
            <a:r>
              <a:rPr lang="en-US" sz="2000" b="1"/>
              <a:t>measure CV</a:t>
            </a:r>
            <a:r>
              <a:rPr lang="en-US" sz="2000" b="1" baseline="-25000"/>
              <a:t>A</a:t>
            </a:r>
            <a:r>
              <a:rPr lang="en-US" sz="2000" b="1"/>
              <a:t>?</a:t>
            </a:r>
          </a:p>
        </p:txBody>
      </p:sp>
      <p:sp>
        <p:nvSpPr>
          <p:cNvPr id="9246" name="Text Box 31"/>
          <p:cNvSpPr txBox="1">
            <a:spLocks noChangeArrowheads="1"/>
          </p:cNvSpPr>
          <p:nvPr/>
        </p:nvSpPr>
        <p:spPr bwMode="auto">
          <a:xfrm>
            <a:off x="230188" y="4098925"/>
            <a:ext cx="145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 b="1"/>
              <a:t>Feedforward</a:t>
            </a:r>
          </a:p>
          <a:p>
            <a:pPr algn="ctr"/>
            <a:r>
              <a:rPr lang="en-US" sz="1800" b="1"/>
              <a:t>controller</a:t>
            </a:r>
          </a:p>
        </p:txBody>
      </p:sp>
      <p:sp>
        <p:nvSpPr>
          <p:cNvPr id="9247" name="Line 32"/>
          <p:cNvSpPr>
            <a:spLocks noChangeShapeType="1"/>
          </p:cNvSpPr>
          <p:nvPr/>
        </p:nvSpPr>
        <p:spPr bwMode="auto">
          <a:xfrm>
            <a:off x="1524000" y="4495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00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00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757</TotalTime>
  <Words>2050</Words>
  <Application>Microsoft Office PowerPoint</Application>
  <PresentationFormat>On-screen Show (4:3)</PresentationFormat>
  <Paragraphs>831</Paragraphs>
  <Slides>42</Slides>
  <Notes>41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Times New Roman</vt:lpstr>
      <vt:lpstr>Arial</vt:lpstr>
      <vt:lpstr>Helvetica</vt:lpstr>
      <vt:lpstr>Symbol</vt:lpstr>
      <vt:lpstr>Blank Presentation</vt:lpstr>
      <vt:lpstr>Microsoft Clip Gallery</vt:lpstr>
      <vt:lpstr>Microsoft Equation 3.0</vt:lpstr>
      <vt:lpstr>Microsoft Word Document</vt:lpstr>
      <vt:lpstr>Microsoft PowerPoint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Thomas E. Marlin</dc:creator>
  <cp:lastModifiedBy>marlint</cp:lastModifiedBy>
  <cp:revision>32</cp:revision>
  <dcterms:created xsi:type="dcterms:W3CDTF">2002-12-25T15:50:25Z</dcterms:created>
  <dcterms:modified xsi:type="dcterms:W3CDTF">2013-06-24T21:33:30Z</dcterms:modified>
</cp:coreProperties>
</file>