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99" r:id="rId2"/>
    <p:sldId id="257" r:id="rId3"/>
    <p:sldId id="258" r:id="rId4"/>
    <p:sldId id="259" r:id="rId5"/>
    <p:sldId id="261" r:id="rId6"/>
    <p:sldId id="263" r:id="rId7"/>
    <p:sldId id="264" r:id="rId8"/>
    <p:sldId id="295" r:id="rId9"/>
    <p:sldId id="262" r:id="rId10"/>
    <p:sldId id="293" r:id="rId11"/>
    <p:sldId id="294" r:id="rId12"/>
    <p:sldId id="265" r:id="rId13"/>
    <p:sldId id="289" r:id="rId14"/>
    <p:sldId id="271" r:id="rId15"/>
    <p:sldId id="296" r:id="rId16"/>
    <p:sldId id="266" r:id="rId17"/>
    <p:sldId id="267" r:id="rId18"/>
    <p:sldId id="268" r:id="rId19"/>
    <p:sldId id="269" r:id="rId20"/>
    <p:sldId id="270" r:id="rId21"/>
    <p:sldId id="272" r:id="rId22"/>
    <p:sldId id="273" r:id="rId23"/>
    <p:sldId id="297" r:id="rId24"/>
    <p:sldId id="256" r:id="rId25"/>
    <p:sldId id="274" r:id="rId26"/>
    <p:sldId id="292" r:id="rId27"/>
    <p:sldId id="275" r:id="rId28"/>
    <p:sldId id="298" r:id="rId29"/>
    <p:sldId id="276" r:id="rId30"/>
    <p:sldId id="277" r:id="rId31"/>
    <p:sldId id="300" r:id="rId32"/>
    <p:sldId id="287" r:id="rId33"/>
    <p:sldId id="278" r:id="rId34"/>
    <p:sldId id="282" r:id="rId35"/>
    <p:sldId id="283" r:id="rId36"/>
    <p:sldId id="284" r:id="rId37"/>
    <p:sldId id="279" r:id="rId38"/>
    <p:sldId id="280" r:id="rId39"/>
    <p:sldId id="281" r:id="rId40"/>
    <p:sldId id="286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0FF"/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76" autoAdjust="0"/>
    <p:restoredTop sz="90576" autoAdjust="0"/>
  </p:normalViewPr>
  <p:slideViewPr>
    <p:cSldViewPr>
      <p:cViewPr varScale="1">
        <p:scale>
          <a:sx n="59" d="100"/>
          <a:sy n="59" d="100"/>
        </p:scale>
        <p:origin x="-19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151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D40DE3-6C24-4C7C-B0AD-CFE0A40B54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37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AB4CAC-3CB0-49EC-9734-8ED08B964A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51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DC4C29-913A-4CA8-A002-D3D120343B7F}" type="slidenum">
              <a:rPr lang="en-US"/>
              <a:pPr/>
              <a:t>3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858F38-C4FF-4DB1-8956-E6534254C9AF}" type="slidenum">
              <a:rPr lang="en-US"/>
              <a:pPr/>
              <a:t>21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171AA-DBFE-4C4B-BD36-FAB10A3F52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9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FDBF0-81F4-4A01-9622-163C10560B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8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3C81C-E3F7-4EB9-AA99-208B9E3A67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6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50B7D-3AB8-4581-946F-39910DC3C3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7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51FBD-99DA-482C-AA7C-67DF6D3859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3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2FA88-F98C-43C8-9BA8-7D2D4417F8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5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0E015-482A-448E-A6D6-3F0F8A9B77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1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0036E-F08C-4B20-8819-A5E4E05419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4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B5634-26AC-4D00-97C1-2C922FDC13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C324A-E4E1-4F6E-B2E5-6256FFA5D4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8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83A15-BB7B-4DA2-8420-85E556A7B9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4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60DCB2F-1D00-44DC-86D4-A102976FC53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bookproject.net/books/socratic/sinst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2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3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4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1978025"/>
            <a:ext cx="2667000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71475" y="190500"/>
            <a:ext cx="838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Process Control: Designing Process and Control Systems  for Dynamic Performance </a:t>
            </a:r>
          </a:p>
          <a:p>
            <a:pPr algn="ctr" eaLnBrk="1" hangingPunct="1"/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Chapter 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14. Cascade Control</a:t>
            </a:r>
            <a:endParaRPr lang="en-U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4800" y="5743575"/>
            <a:ext cx="853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Copyright © Thomas Marlin 2013</a:t>
            </a:r>
          </a:p>
          <a:p>
            <a:pPr algn="ctr"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The copyright holder provides a royalty-free license for use of this material at non-profit educational institutions</a:t>
            </a:r>
          </a:p>
        </p:txBody>
      </p:sp>
    </p:spTree>
    <p:extLst>
      <p:ext uri="{BB962C8B-B14F-4D97-AF65-F5344CB8AC3E}">
        <p14:creationId xmlns:p14="http://schemas.microsoft.com/office/powerpoint/2010/main" val="684654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35" name="Text Box 55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14: CASCADE CONTROL</a:t>
            </a:r>
            <a:endParaRPr lang="en-US" sz="3200"/>
          </a:p>
        </p:txBody>
      </p:sp>
      <p:grpSp>
        <p:nvGrpSpPr>
          <p:cNvPr id="46136" name="Group 56"/>
          <p:cNvGrpSpPr>
            <a:grpSpLocks/>
          </p:cNvGrpSpPr>
          <p:nvPr/>
        </p:nvGrpSpPr>
        <p:grpSpPr bwMode="auto">
          <a:xfrm>
            <a:off x="685800" y="5334000"/>
            <a:ext cx="701675" cy="1228725"/>
            <a:chOff x="528" y="3103"/>
            <a:chExt cx="442" cy="774"/>
          </a:xfrm>
        </p:grpSpPr>
        <p:sp>
          <p:nvSpPr>
            <p:cNvPr id="46137" name="Freeform 57"/>
            <p:cNvSpPr>
              <a:spLocks/>
            </p:cNvSpPr>
            <p:nvPr/>
          </p:nvSpPr>
          <p:spPr bwMode="auto">
            <a:xfrm>
              <a:off x="558" y="3134"/>
              <a:ext cx="151" cy="179"/>
            </a:xfrm>
            <a:custGeom>
              <a:avLst/>
              <a:gdLst>
                <a:gd name="T0" fmla="*/ 299 w 453"/>
                <a:gd name="T1" fmla="*/ 135 h 538"/>
                <a:gd name="T2" fmla="*/ 265 w 453"/>
                <a:gd name="T3" fmla="*/ 78 h 538"/>
                <a:gd name="T4" fmla="*/ 200 w 453"/>
                <a:gd name="T5" fmla="*/ 42 h 538"/>
                <a:gd name="T6" fmla="*/ 135 w 453"/>
                <a:gd name="T7" fmla="*/ 36 h 538"/>
                <a:gd name="T8" fmla="*/ 70 w 453"/>
                <a:gd name="T9" fmla="*/ 57 h 538"/>
                <a:gd name="T10" fmla="*/ 22 w 453"/>
                <a:gd name="T11" fmla="*/ 114 h 538"/>
                <a:gd name="T12" fmla="*/ 0 w 453"/>
                <a:gd name="T13" fmla="*/ 212 h 538"/>
                <a:gd name="T14" fmla="*/ 17 w 453"/>
                <a:gd name="T15" fmla="*/ 331 h 538"/>
                <a:gd name="T16" fmla="*/ 58 w 453"/>
                <a:gd name="T17" fmla="*/ 434 h 538"/>
                <a:gd name="T18" fmla="*/ 111 w 453"/>
                <a:gd name="T19" fmla="*/ 491 h 538"/>
                <a:gd name="T20" fmla="*/ 182 w 453"/>
                <a:gd name="T21" fmla="*/ 528 h 538"/>
                <a:gd name="T22" fmla="*/ 247 w 453"/>
                <a:gd name="T23" fmla="*/ 538 h 538"/>
                <a:gd name="T24" fmla="*/ 329 w 453"/>
                <a:gd name="T25" fmla="*/ 511 h 538"/>
                <a:gd name="T26" fmla="*/ 358 w 453"/>
                <a:gd name="T27" fmla="*/ 466 h 538"/>
                <a:gd name="T28" fmla="*/ 376 w 453"/>
                <a:gd name="T29" fmla="*/ 383 h 538"/>
                <a:gd name="T30" fmla="*/ 371 w 453"/>
                <a:gd name="T31" fmla="*/ 274 h 538"/>
                <a:gd name="T32" fmla="*/ 341 w 453"/>
                <a:gd name="T33" fmla="*/ 176 h 538"/>
                <a:gd name="T34" fmla="*/ 453 w 453"/>
                <a:gd name="T35" fmla="*/ 47 h 538"/>
                <a:gd name="T36" fmla="*/ 453 w 453"/>
                <a:gd name="T37" fmla="*/ 21 h 538"/>
                <a:gd name="T38" fmla="*/ 429 w 453"/>
                <a:gd name="T39" fmla="*/ 0 h 538"/>
                <a:gd name="T40" fmla="*/ 406 w 453"/>
                <a:gd name="T41" fmla="*/ 10 h 538"/>
                <a:gd name="T42" fmla="*/ 299 w 453"/>
                <a:gd name="T43" fmla="*/ 13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3" h="538">
                  <a:moveTo>
                    <a:pt x="299" y="135"/>
                  </a:moveTo>
                  <a:lnTo>
                    <a:pt x="265" y="78"/>
                  </a:lnTo>
                  <a:lnTo>
                    <a:pt x="200" y="42"/>
                  </a:lnTo>
                  <a:lnTo>
                    <a:pt x="135" y="36"/>
                  </a:lnTo>
                  <a:lnTo>
                    <a:pt x="70" y="57"/>
                  </a:lnTo>
                  <a:lnTo>
                    <a:pt x="22" y="114"/>
                  </a:lnTo>
                  <a:lnTo>
                    <a:pt x="0" y="212"/>
                  </a:lnTo>
                  <a:lnTo>
                    <a:pt x="17" y="331"/>
                  </a:lnTo>
                  <a:lnTo>
                    <a:pt x="58" y="434"/>
                  </a:lnTo>
                  <a:lnTo>
                    <a:pt x="111" y="491"/>
                  </a:lnTo>
                  <a:lnTo>
                    <a:pt x="182" y="528"/>
                  </a:lnTo>
                  <a:lnTo>
                    <a:pt x="247" y="538"/>
                  </a:lnTo>
                  <a:lnTo>
                    <a:pt x="329" y="511"/>
                  </a:lnTo>
                  <a:lnTo>
                    <a:pt x="358" y="466"/>
                  </a:lnTo>
                  <a:lnTo>
                    <a:pt x="376" y="383"/>
                  </a:lnTo>
                  <a:lnTo>
                    <a:pt x="371" y="274"/>
                  </a:lnTo>
                  <a:lnTo>
                    <a:pt x="341" y="176"/>
                  </a:lnTo>
                  <a:lnTo>
                    <a:pt x="453" y="47"/>
                  </a:lnTo>
                  <a:lnTo>
                    <a:pt x="453" y="21"/>
                  </a:lnTo>
                  <a:lnTo>
                    <a:pt x="429" y="0"/>
                  </a:lnTo>
                  <a:lnTo>
                    <a:pt x="406" y="10"/>
                  </a:lnTo>
                  <a:lnTo>
                    <a:pt x="299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8" name="Freeform 58"/>
            <p:cNvSpPr>
              <a:spLocks/>
            </p:cNvSpPr>
            <p:nvPr/>
          </p:nvSpPr>
          <p:spPr bwMode="auto">
            <a:xfrm rot="1793546">
              <a:off x="771" y="3103"/>
              <a:ext cx="199" cy="309"/>
            </a:xfrm>
            <a:custGeom>
              <a:avLst/>
              <a:gdLst>
                <a:gd name="T0" fmla="*/ 59 w 595"/>
                <a:gd name="T1" fmla="*/ 928 h 928"/>
                <a:gd name="T2" fmla="*/ 11 w 595"/>
                <a:gd name="T3" fmla="*/ 917 h 928"/>
                <a:gd name="T4" fmla="*/ 0 w 595"/>
                <a:gd name="T5" fmla="*/ 860 h 928"/>
                <a:gd name="T6" fmla="*/ 76 w 595"/>
                <a:gd name="T7" fmla="*/ 752 h 928"/>
                <a:gd name="T8" fmla="*/ 183 w 595"/>
                <a:gd name="T9" fmla="*/ 577 h 928"/>
                <a:gd name="T10" fmla="*/ 271 w 595"/>
                <a:gd name="T11" fmla="*/ 437 h 928"/>
                <a:gd name="T12" fmla="*/ 341 w 595"/>
                <a:gd name="T13" fmla="*/ 268 h 928"/>
                <a:gd name="T14" fmla="*/ 436 w 595"/>
                <a:gd name="T15" fmla="*/ 164 h 928"/>
                <a:gd name="T16" fmla="*/ 536 w 595"/>
                <a:gd name="T17" fmla="*/ 15 h 928"/>
                <a:gd name="T18" fmla="*/ 554 w 595"/>
                <a:gd name="T19" fmla="*/ 0 h 928"/>
                <a:gd name="T20" fmla="*/ 589 w 595"/>
                <a:gd name="T21" fmla="*/ 4 h 928"/>
                <a:gd name="T22" fmla="*/ 595 w 595"/>
                <a:gd name="T23" fmla="*/ 31 h 928"/>
                <a:gd name="T24" fmla="*/ 471 w 595"/>
                <a:gd name="T25" fmla="*/ 164 h 928"/>
                <a:gd name="T26" fmla="*/ 465 w 595"/>
                <a:gd name="T27" fmla="*/ 221 h 928"/>
                <a:gd name="T28" fmla="*/ 501 w 595"/>
                <a:gd name="T29" fmla="*/ 278 h 928"/>
                <a:gd name="T30" fmla="*/ 501 w 595"/>
                <a:gd name="T31" fmla="*/ 329 h 928"/>
                <a:gd name="T32" fmla="*/ 465 w 595"/>
                <a:gd name="T33" fmla="*/ 361 h 928"/>
                <a:gd name="T34" fmla="*/ 377 w 595"/>
                <a:gd name="T35" fmla="*/ 401 h 928"/>
                <a:gd name="T36" fmla="*/ 336 w 595"/>
                <a:gd name="T37" fmla="*/ 412 h 928"/>
                <a:gd name="T38" fmla="*/ 317 w 595"/>
                <a:gd name="T39" fmla="*/ 442 h 928"/>
                <a:gd name="T40" fmla="*/ 271 w 595"/>
                <a:gd name="T41" fmla="*/ 566 h 928"/>
                <a:gd name="T42" fmla="*/ 224 w 595"/>
                <a:gd name="T43" fmla="*/ 680 h 928"/>
                <a:gd name="T44" fmla="*/ 165 w 595"/>
                <a:gd name="T45" fmla="*/ 814 h 928"/>
                <a:gd name="T46" fmla="*/ 89 w 595"/>
                <a:gd name="T47" fmla="*/ 928 h 928"/>
                <a:gd name="T48" fmla="*/ 59 w 595"/>
                <a:gd name="T49" fmla="*/ 9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5" h="928">
                  <a:moveTo>
                    <a:pt x="59" y="928"/>
                  </a:moveTo>
                  <a:lnTo>
                    <a:pt x="11" y="917"/>
                  </a:lnTo>
                  <a:lnTo>
                    <a:pt x="0" y="860"/>
                  </a:lnTo>
                  <a:lnTo>
                    <a:pt x="76" y="752"/>
                  </a:lnTo>
                  <a:lnTo>
                    <a:pt x="183" y="577"/>
                  </a:lnTo>
                  <a:lnTo>
                    <a:pt x="271" y="437"/>
                  </a:lnTo>
                  <a:lnTo>
                    <a:pt x="341" y="268"/>
                  </a:lnTo>
                  <a:lnTo>
                    <a:pt x="436" y="164"/>
                  </a:lnTo>
                  <a:lnTo>
                    <a:pt x="536" y="15"/>
                  </a:lnTo>
                  <a:lnTo>
                    <a:pt x="554" y="0"/>
                  </a:lnTo>
                  <a:lnTo>
                    <a:pt x="589" y="4"/>
                  </a:lnTo>
                  <a:lnTo>
                    <a:pt x="595" y="31"/>
                  </a:lnTo>
                  <a:lnTo>
                    <a:pt x="471" y="164"/>
                  </a:lnTo>
                  <a:lnTo>
                    <a:pt x="465" y="221"/>
                  </a:lnTo>
                  <a:lnTo>
                    <a:pt x="501" y="278"/>
                  </a:lnTo>
                  <a:lnTo>
                    <a:pt x="501" y="329"/>
                  </a:lnTo>
                  <a:lnTo>
                    <a:pt x="465" y="361"/>
                  </a:lnTo>
                  <a:lnTo>
                    <a:pt x="377" y="401"/>
                  </a:lnTo>
                  <a:lnTo>
                    <a:pt x="336" y="412"/>
                  </a:lnTo>
                  <a:lnTo>
                    <a:pt x="317" y="442"/>
                  </a:lnTo>
                  <a:lnTo>
                    <a:pt x="271" y="566"/>
                  </a:lnTo>
                  <a:lnTo>
                    <a:pt x="224" y="680"/>
                  </a:lnTo>
                  <a:lnTo>
                    <a:pt x="165" y="814"/>
                  </a:lnTo>
                  <a:lnTo>
                    <a:pt x="89" y="928"/>
                  </a:lnTo>
                  <a:lnTo>
                    <a:pt x="59" y="9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9" name="Freeform 59"/>
            <p:cNvSpPr>
              <a:spLocks/>
            </p:cNvSpPr>
            <p:nvPr/>
          </p:nvSpPr>
          <p:spPr bwMode="auto">
            <a:xfrm>
              <a:off x="528" y="3340"/>
              <a:ext cx="117" cy="279"/>
            </a:xfrm>
            <a:custGeom>
              <a:avLst/>
              <a:gdLst>
                <a:gd name="T0" fmla="*/ 160 w 350"/>
                <a:gd name="T1" fmla="*/ 66 h 836"/>
                <a:gd name="T2" fmla="*/ 225 w 350"/>
                <a:gd name="T3" fmla="*/ 15 h 836"/>
                <a:gd name="T4" fmla="*/ 296 w 350"/>
                <a:gd name="T5" fmla="*/ 0 h 836"/>
                <a:gd name="T6" fmla="*/ 344 w 350"/>
                <a:gd name="T7" fmla="*/ 15 h 836"/>
                <a:gd name="T8" fmla="*/ 350 w 350"/>
                <a:gd name="T9" fmla="*/ 47 h 836"/>
                <a:gd name="T10" fmla="*/ 309 w 350"/>
                <a:gd name="T11" fmla="*/ 113 h 836"/>
                <a:gd name="T12" fmla="*/ 255 w 350"/>
                <a:gd name="T13" fmla="*/ 113 h 836"/>
                <a:gd name="T14" fmla="*/ 201 w 350"/>
                <a:gd name="T15" fmla="*/ 144 h 836"/>
                <a:gd name="T16" fmla="*/ 130 w 350"/>
                <a:gd name="T17" fmla="*/ 232 h 836"/>
                <a:gd name="T18" fmla="*/ 82 w 350"/>
                <a:gd name="T19" fmla="*/ 331 h 836"/>
                <a:gd name="T20" fmla="*/ 82 w 350"/>
                <a:gd name="T21" fmla="*/ 371 h 836"/>
                <a:gd name="T22" fmla="*/ 112 w 350"/>
                <a:gd name="T23" fmla="*/ 418 h 836"/>
                <a:gd name="T24" fmla="*/ 190 w 350"/>
                <a:gd name="T25" fmla="*/ 460 h 836"/>
                <a:gd name="T26" fmla="*/ 261 w 350"/>
                <a:gd name="T27" fmla="*/ 496 h 836"/>
                <a:gd name="T28" fmla="*/ 339 w 350"/>
                <a:gd name="T29" fmla="*/ 562 h 836"/>
                <a:gd name="T30" fmla="*/ 344 w 350"/>
                <a:gd name="T31" fmla="*/ 619 h 836"/>
                <a:gd name="T32" fmla="*/ 272 w 350"/>
                <a:gd name="T33" fmla="*/ 656 h 836"/>
                <a:gd name="T34" fmla="*/ 220 w 350"/>
                <a:gd name="T35" fmla="*/ 697 h 836"/>
                <a:gd name="T36" fmla="*/ 201 w 350"/>
                <a:gd name="T37" fmla="*/ 733 h 836"/>
                <a:gd name="T38" fmla="*/ 214 w 350"/>
                <a:gd name="T39" fmla="*/ 770 h 836"/>
                <a:gd name="T40" fmla="*/ 190 w 350"/>
                <a:gd name="T41" fmla="*/ 821 h 836"/>
                <a:gd name="T42" fmla="*/ 154 w 350"/>
                <a:gd name="T43" fmla="*/ 836 h 836"/>
                <a:gd name="T44" fmla="*/ 136 w 350"/>
                <a:gd name="T45" fmla="*/ 827 h 836"/>
                <a:gd name="T46" fmla="*/ 142 w 350"/>
                <a:gd name="T47" fmla="*/ 738 h 836"/>
                <a:gd name="T48" fmla="*/ 177 w 350"/>
                <a:gd name="T49" fmla="*/ 676 h 836"/>
                <a:gd name="T50" fmla="*/ 244 w 350"/>
                <a:gd name="T51" fmla="*/ 625 h 836"/>
                <a:gd name="T52" fmla="*/ 279 w 350"/>
                <a:gd name="T53" fmla="*/ 609 h 836"/>
                <a:gd name="T54" fmla="*/ 249 w 350"/>
                <a:gd name="T55" fmla="*/ 532 h 836"/>
                <a:gd name="T56" fmla="*/ 196 w 350"/>
                <a:gd name="T57" fmla="*/ 501 h 836"/>
                <a:gd name="T58" fmla="*/ 101 w 350"/>
                <a:gd name="T59" fmla="*/ 469 h 836"/>
                <a:gd name="T60" fmla="*/ 35 w 350"/>
                <a:gd name="T61" fmla="*/ 423 h 836"/>
                <a:gd name="T62" fmla="*/ 0 w 350"/>
                <a:gd name="T63" fmla="*/ 351 h 836"/>
                <a:gd name="T64" fmla="*/ 24 w 350"/>
                <a:gd name="T65" fmla="*/ 284 h 836"/>
                <a:gd name="T66" fmla="*/ 89 w 350"/>
                <a:gd name="T67" fmla="*/ 180 h 836"/>
                <a:gd name="T68" fmla="*/ 142 w 350"/>
                <a:gd name="T69" fmla="*/ 98 h 836"/>
                <a:gd name="T70" fmla="*/ 160 w 350"/>
                <a:gd name="T71" fmla="*/ 66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0" h="836">
                  <a:moveTo>
                    <a:pt x="160" y="66"/>
                  </a:moveTo>
                  <a:lnTo>
                    <a:pt x="225" y="15"/>
                  </a:lnTo>
                  <a:lnTo>
                    <a:pt x="296" y="0"/>
                  </a:lnTo>
                  <a:lnTo>
                    <a:pt x="344" y="15"/>
                  </a:lnTo>
                  <a:lnTo>
                    <a:pt x="350" y="47"/>
                  </a:lnTo>
                  <a:lnTo>
                    <a:pt x="309" y="113"/>
                  </a:lnTo>
                  <a:lnTo>
                    <a:pt x="255" y="113"/>
                  </a:lnTo>
                  <a:lnTo>
                    <a:pt x="201" y="144"/>
                  </a:lnTo>
                  <a:lnTo>
                    <a:pt x="130" y="232"/>
                  </a:lnTo>
                  <a:lnTo>
                    <a:pt x="82" y="331"/>
                  </a:lnTo>
                  <a:lnTo>
                    <a:pt x="82" y="371"/>
                  </a:lnTo>
                  <a:lnTo>
                    <a:pt x="112" y="418"/>
                  </a:lnTo>
                  <a:lnTo>
                    <a:pt x="190" y="460"/>
                  </a:lnTo>
                  <a:lnTo>
                    <a:pt x="261" y="496"/>
                  </a:lnTo>
                  <a:lnTo>
                    <a:pt x="339" y="562"/>
                  </a:lnTo>
                  <a:lnTo>
                    <a:pt x="344" y="619"/>
                  </a:lnTo>
                  <a:lnTo>
                    <a:pt x="272" y="656"/>
                  </a:lnTo>
                  <a:lnTo>
                    <a:pt x="220" y="697"/>
                  </a:lnTo>
                  <a:lnTo>
                    <a:pt x="201" y="733"/>
                  </a:lnTo>
                  <a:lnTo>
                    <a:pt x="214" y="770"/>
                  </a:lnTo>
                  <a:lnTo>
                    <a:pt x="190" y="821"/>
                  </a:lnTo>
                  <a:lnTo>
                    <a:pt x="154" y="836"/>
                  </a:lnTo>
                  <a:lnTo>
                    <a:pt x="136" y="827"/>
                  </a:lnTo>
                  <a:lnTo>
                    <a:pt x="142" y="738"/>
                  </a:lnTo>
                  <a:lnTo>
                    <a:pt x="177" y="676"/>
                  </a:lnTo>
                  <a:lnTo>
                    <a:pt x="244" y="625"/>
                  </a:lnTo>
                  <a:lnTo>
                    <a:pt x="279" y="609"/>
                  </a:lnTo>
                  <a:lnTo>
                    <a:pt x="249" y="532"/>
                  </a:lnTo>
                  <a:lnTo>
                    <a:pt x="196" y="501"/>
                  </a:lnTo>
                  <a:lnTo>
                    <a:pt x="101" y="469"/>
                  </a:lnTo>
                  <a:lnTo>
                    <a:pt x="35" y="423"/>
                  </a:lnTo>
                  <a:lnTo>
                    <a:pt x="0" y="351"/>
                  </a:lnTo>
                  <a:lnTo>
                    <a:pt x="24" y="284"/>
                  </a:lnTo>
                  <a:lnTo>
                    <a:pt x="89" y="180"/>
                  </a:lnTo>
                  <a:lnTo>
                    <a:pt x="142" y="98"/>
                  </a:lnTo>
                  <a:lnTo>
                    <a:pt x="16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0" name="Freeform 60"/>
            <p:cNvSpPr>
              <a:spLocks/>
            </p:cNvSpPr>
            <p:nvPr/>
          </p:nvSpPr>
          <p:spPr bwMode="auto">
            <a:xfrm>
              <a:off x="648" y="3318"/>
              <a:ext cx="122" cy="249"/>
            </a:xfrm>
            <a:custGeom>
              <a:avLst/>
              <a:gdLst>
                <a:gd name="T0" fmla="*/ 30 w 366"/>
                <a:gd name="T1" fmla="*/ 31 h 748"/>
                <a:gd name="T2" fmla="*/ 88 w 366"/>
                <a:gd name="T3" fmla="*/ 4 h 748"/>
                <a:gd name="T4" fmla="*/ 136 w 366"/>
                <a:gd name="T5" fmla="*/ 0 h 748"/>
                <a:gd name="T6" fmla="*/ 218 w 366"/>
                <a:gd name="T7" fmla="*/ 46 h 748"/>
                <a:gd name="T8" fmla="*/ 266 w 366"/>
                <a:gd name="T9" fmla="*/ 93 h 748"/>
                <a:gd name="T10" fmla="*/ 302 w 366"/>
                <a:gd name="T11" fmla="*/ 159 h 748"/>
                <a:gd name="T12" fmla="*/ 331 w 366"/>
                <a:gd name="T13" fmla="*/ 247 h 748"/>
                <a:gd name="T14" fmla="*/ 361 w 366"/>
                <a:gd name="T15" fmla="*/ 381 h 748"/>
                <a:gd name="T16" fmla="*/ 366 w 366"/>
                <a:gd name="T17" fmla="*/ 531 h 748"/>
                <a:gd name="T18" fmla="*/ 348 w 366"/>
                <a:gd name="T19" fmla="*/ 629 h 748"/>
                <a:gd name="T20" fmla="*/ 320 w 366"/>
                <a:gd name="T21" fmla="*/ 675 h 748"/>
                <a:gd name="T22" fmla="*/ 242 w 366"/>
                <a:gd name="T23" fmla="*/ 722 h 748"/>
                <a:gd name="T24" fmla="*/ 160 w 366"/>
                <a:gd name="T25" fmla="*/ 748 h 748"/>
                <a:gd name="T26" fmla="*/ 107 w 366"/>
                <a:gd name="T27" fmla="*/ 748 h 748"/>
                <a:gd name="T28" fmla="*/ 60 w 366"/>
                <a:gd name="T29" fmla="*/ 737 h 748"/>
                <a:gd name="T30" fmla="*/ 30 w 366"/>
                <a:gd name="T31" fmla="*/ 675 h 748"/>
                <a:gd name="T32" fmla="*/ 18 w 366"/>
                <a:gd name="T33" fmla="*/ 599 h 748"/>
                <a:gd name="T34" fmla="*/ 42 w 366"/>
                <a:gd name="T35" fmla="*/ 546 h 748"/>
                <a:gd name="T36" fmla="*/ 71 w 366"/>
                <a:gd name="T37" fmla="*/ 500 h 748"/>
                <a:gd name="T38" fmla="*/ 65 w 366"/>
                <a:gd name="T39" fmla="*/ 438 h 748"/>
                <a:gd name="T40" fmla="*/ 53 w 366"/>
                <a:gd name="T41" fmla="*/ 360 h 748"/>
                <a:gd name="T42" fmla="*/ 30 w 366"/>
                <a:gd name="T43" fmla="*/ 283 h 748"/>
                <a:gd name="T44" fmla="*/ 0 w 366"/>
                <a:gd name="T45" fmla="*/ 201 h 748"/>
                <a:gd name="T46" fmla="*/ 0 w 366"/>
                <a:gd name="T47" fmla="*/ 139 h 748"/>
                <a:gd name="T48" fmla="*/ 18 w 366"/>
                <a:gd name="T49" fmla="*/ 72 h 748"/>
                <a:gd name="T50" fmla="*/ 30 w 366"/>
                <a:gd name="T51" fmla="*/ 31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6" h="748">
                  <a:moveTo>
                    <a:pt x="30" y="31"/>
                  </a:moveTo>
                  <a:lnTo>
                    <a:pt x="88" y="4"/>
                  </a:lnTo>
                  <a:lnTo>
                    <a:pt x="136" y="0"/>
                  </a:lnTo>
                  <a:lnTo>
                    <a:pt x="218" y="46"/>
                  </a:lnTo>
                  <a:lnTo>
                    <a:pt x="266" y="93"/>
                  </a:lnTo>
                  <a:lnTo>
                    <a:pt x="302" y="159"/>
                  </a:lnTo>
                  <a:lnTo>
                    <a:pt x="331" y="247"/>
                  </a:lnTo>
                  <a:lnTo>
                    <a:pt x="361" y="381"/>
                  </a:lnTo>
                  <a:lnTo>
                    <a:pt x="366" y="531"/>
                  </a:lnTo>
                  <a:lnTo>
                    <a:pt x="348" y="629"/>
                  </a:lnTo>
                  <a:lnTo>
                    <a:pt x="320" y="675"/>
                  </a:lnTo>
                  <a:lnTo>
                    <a:pt x="242" y="722"/>
                  </a:lnTo>
                  <a:lnTo>
                    <a:pt x="160" y="748"/>
                  </a:lnTo>
                  <a:lnTo>
                    <a:pt x="107" y="748"/>
                  </a:lnTo>
                  <a:lnTo>
                    <a:pt x="60" y="737"/>
                  </a:lnTo>
                  <a:lnTo>
                    <a:pt x="30" y="675"/>
                  </a:lnTo>
                  <a:lnTo>
                    <a:pt x="18" y="599"/>
                  </a:lnTo>
                  <a:lnTo>
                    <a:pt x="42" y="546"/>
                  </a:lnTo>
                  <a:lnTo>
                    <a:pt x="71" y="500"/>
                  </a:lnTo>
                  <a:lnTo>
                    <a:pt x="65" y="438"/>
                  </a:lnTo>
                  <a:lnTo>
                    <a:pt x="53" y="360"/>
                  </a:lnTo>
                  <a:lnTo>
                    <a:pt x="30" y="283"/>
                  </a:lnTo>
                  <a:lnTo>
                    <a:pt x="0" y="201"/>
                  </a:lnTo>
                  <a:lnTo>
                    <a:pt x="0" y="139"/>
                  </a:lnTo>
                  <a:lnTo>
                    <a:pt x="18" y="72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1" name="Freeform 61"/>
            <p:cNvSpPr>
              <a:spLocks/>
            </p:cNvSpPr>
            <p:nvPr/>
          </p:nvSpPr>
          <p:spPr bwMode="auto">
            <a:xfrm>
              <a:off x="718" y="3517"/>
              <a:ext cx="159" cy="320"/>
            </a:xfrm>
            <a:custGeom>
              <a:avLst/>
              <a:gdLst>
                <a:gd name="T0" fmla="*/ 0 w 477"/>
                <a:gd name="T1" fmla="*/ 83 h 959"/>
                <a:gd name="T2" fmla="*/ 0 w 477"/>
                <a:gd name="T3" fmla="*/ 41 h 959"/>
                <a:gd name="T4" fmla="*/ 41 w 477"/>
                <a:gd name="T5" fmla="*/ 0 h 959"/>
                <a:gd name="T6" fmla="*/ 71 w 477"/>
                <a:gd name="T7" fmla="*/ 15 h 959"/>
                <a:gd name="T8" fmla="*/ 212 w 477"/>
                <a:gd name="T9" fmla="*/ 180 h 959"/>
                <a:gd name="T10" fmla="*/ 282 w 477"/>
                <a:gd name="T11" fmla="*/ 273 h 959"/>
                <a:gd name="T12" fmla="*/ 301 w 477"/>
                <a:gd name="T13" fmla="*/ 356 h 959"/>
                <a:gd name="T14" fmla="*/ 306 w 477"/>
                <a:gd name="T15" fmla="*/ 443 h 959"/>
                <a:gd name="T16" fmla="*/ 295 w 477"/>
                <a:gd name="T17" fmla="*/ 562 h 959"/>
                <a:gd name="T18" fmla="*/ 253 w 477"/>
                <a:gd name="T19" fmla="*/ 691 h 959"/>
                <a:gd name="T20" fmla="*/ 212 w 477"/>
                <a:gd name="T21" fmla="*/ 768 h 959"/>
                <a:gd name="T22" fmla="*/ 195 w 477"/>
                <a:gd name="T23" fmla="*/ 845 h 959"/>
                <a:gd name="T24" fmla="*/ 200 w 477"/>
                <a:gd name="T25" fmla="*/ 881 h 959"/>
                <a:gd name="T26" fmla="*/ 223 w 477"/>
                <a:gd name="T27" fmla="*/ 892 h 959"/>
                <a:gd name="T28" fmla="*/ 365 w 477"/>
                <a:gd name="T29" fmla="*/ 887 h 959"/>
                <a:gd name="T30" fmla="*/ 460 w 477"/>
                <a:gd name="T31" fmla="*/ 902 h 959"/>
                <a:gd name="T32" fmla="*/ 477 w 477"/>
                <a:gd name="T33" fmla="*/ 923 h 959"/>
                <a:gd name="T34" fmla="*/ 477 w 477"/>
                <a:gd name="T35" fmla="*/ 938 h 959"/>
                <a:gd name="T36" fmla="*/ 401 w 477"/>
                <a:gd name="T37" fmla="*/ 959 h 959"/>
                <a:gd name="T38" fmla="*/ 383 w 477"/>
                <a:gd name="T39" fmla="*/ 953 h 959"/>
                <a:gd name="T40" fmla="*/ 318 w 477"/>
                <a:gd name="T41" fmla="*/ 928 h 959"/>
                <a:gd name="T42" fmla="*/ 253 w 477"/>
                <a:gd name="T43" fmla="*/ 928 h 959"/>
                <a:gd name="T44" fmla="*/ 165 w 477"/>
                <a:gd name="T45" fmla="*/ 928 h 959"/>
                <a:gd name="T46" fmla="*/ 135 w 477"/>
                <a:gd name="T47" fmla="*/ 933 h 959"/>
                <a:gd name="T48" fmla="*/ 124 w 477"/>
                <a:gd name="T49" fmla="*/ 913 h 959"/>
                <a:gd name="T50" fmla="*/ 124 w 477"/>
                <a:gd name="T51" fmla="*/ 881 h 959"/>
                <a:gd name="T52" fmla="*/ 154 w 477"/>
                <a:gd name="T53" fmla="*/ 784 h 959"/>
                <a:gd name="T54" fmla="*/ 206 w 477"/>
                <a:gd name="T55" fmla="*/ 680 h 959"/>
                <a:gd name="T56" fmla="*/ 241 w 477"/>
                <a:gd name="T57" fmla="*/ 578 h 959"/>
                <a:gd name="T58" fmla="*/ 247 w 477"/>
                <a:gd name="T59" fmla="*/ 500 h 959"/>
                <a:gd name="T60" fmla="*/ 241 w 477"/>
                <a:gd name="T61" fmla="*/ 392 h 959"/>
                <a:gd name="T62" fmla="*/ 217 w 477"/>
                <a:gd name="T63" fmla="*/ 330 h 959"/>
                <a:gd name="T64" fmla="*/ 159 w 477"/>
                <a:gd name="T65" fmla="*/ 252 h 959"/>
                <a:gd name="T66" fmla="*/ 76 w 477"/>
                <a:gd name="T67" fmla="*/ 180 h 959"/>
                <a:gd name="T68" fmla="*/ 17 w 477"/>
                <a:gd name="T69" fmla="*/ 138 h 959"/>
                <a:gd name="T70" fmla="*/ 0 w 477"/>
                <a:gd name="T71" fmla="*/ 113 h 959"/>
                <a:gd name="T72" fmla="*/ 0 w 477"/>
                <a:gd name="T73" fmla="*/ 83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7" h="959">
                  <a:moveTo>
                    <a:pt x="0" y="83"/>
                  </a:moveTo>
                  <a:lnTo>
                    <a:pt x="0" y="41"/>
                  </a:lnTo>
                  <a:lnTo>
                    <a:pt x="41" y="0"/>
                  </a:lnTo>
                  <a:lnTo>
                    <a:pt x="71" y="15"/>
                  </a:lnTo>
                  <a:lnTo>
                    <a:pt x="212" y="180"/>
                  </a:lnTo>
                  <a:lnTo>
                    <a:pt x="282" y="273"/>
                  </a:lnTo>
                  <a:lnTo>
                    <a:pt x="301" y="356"/>
                  </a:lnTo>
                  <a:lnTo>
                    <a:pt x="306" y="443"/>
                  </a:lnTo>
                  <a:lnTo>
                    <a:pt x="295" y="562"/>
                  </a:lnTo>
                  <a:lnTo>
                    <a:pt x="253" y="691"/>
                  </a:lnTo>
                  <a:lnTo>
                    <a:pt x="212" y="768"/>
                  </a:lnTo>
                  <a:lnTo>
                    <a:pt x="195" y="845"/>
                  </a:lnTo>
                  <a:lnTo>
                    <a:pt x="200" y="881"/>
                  </a:lnTo>
                  <a:lnTo>
                    <a:pt x="223" y="892"/>
                  </a:lnTo>
                  <a:lnTo>
                    <a:pt x="365" y="887"/>
                  </a:lnTo>
                  <a:lnTo>
                    <a:pt x="460" y="902"/>
                  </a:lnTo>
                  <a:lnTo>
                    <a:pt x="477" y="923"/>
                  </a:lnTo>
                  <a:lnTo>
                    <a:pt x="477" y="938"/>
                  </a:lnTo>
                  <a:lnTo>
                    <a:pt x="401" y="959"/>
                  </a:lnTo>
                  <a:lnTo>
                    <a:pt x="383" y="953"/>
                  </a:lnTo>
                  <a:lnTo>
                    <a:pt x="318" y="928"/>
                  </a:lnTo>
                  <a:lnTo>
                    <a:pt x="253" y="928"/>
                  </a:lnTo>
                  <a:lnTo>
                    <a:pt x="165" y="928"/>
                  </a:lnTo>
                  <a:lnTo>
                    <a:pt x="135" y="933"/>
                  </a:lnTo>
                  <a:lnTo>
                    <a:pt x="124" y="913"/>
                  </a:lnTo>
                  <a:lnTo>
                    <a:pt x="124" y="881"/>
                  </a:lnTo>
                  <a:lnTo>
                    <a:pt x="154" y="784"/>
                  </a:lnTo>
                  <a:lnTo>
                    <a:pt x="206" y="680"/>
                  </a:lnTo>
                  <a:lnTo>
                    <a:pt x="241" y="578"/>
                  </a:lnTo>
                  <a:lnTo>
                    <a:pt x="247" y="500"/>
                  </a:lnTo>
                  <a:lnTo>
                    <a:pt x="241" y="392"/>
                  </a:lnTo>
                  <a:lnTo>
                    <a:pt x="217" y="330"/>
                  </a:lnTo>
                  <a:lnTo>
                    <a:pt x="159" y="252"/>
                  </a:lnTo>
                  <a:lnTo>
                    <a:pt x="76" y="180"/>
                  </a:lnTo>
                  <a:lnTo>
                    <a:pt x="17" y="138"/>
                  </a:lnTo>
                  <a:lnTo>
                    <a:pt x="0" y="11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2" name="Freeform 62"/>
            <p:cNvSpPr>
              <a:spLocks/>
            </p:cNvSpPr>
            <p:nvPr/>
          </p:nvSpPr>
          <p:spPr bwMode="auto">
            <a:xfrm>
              <a:off x="575" y="3535"/>
              <a:ext cx="133" cy="342"/>
            </a:xfrm>
            <a:custGeom>
              <a:avLst/>
              <a:gdLst>
                <a:gd name="T0" fmla="*/ 283 w 401"/>
                <a:gd name="T1" fmla="*/ 25 h 1026"/>
                <a:gd name="T2" fmla="*/ 318 w 401"/>
                <a:gd name="T3" fmla="*/ 0 h 1026"/>
                <a:gd name="T4" fmla="*/ 390 w 401"/>
                <a:gd name="T5" fmla="*/ 0 h 1026"/>
                <a:gd name="T6" fmla="*/ 401 w 401"/>
                <a:gd name="T7" fmla="*/ 31 h 1026"/>
                <a:gd name="T8" fmla="*/ 390 w 401"/>
                <a:gd name="T9" fmla="*/ 113 h 1026"/>
                <a:gd name="T10" fmla="*/ 325 w 401"/>
                <a:gd name="T11" fmla="*/ 216 h 1026"/>
                <a:gd name="T12" fmla="*/ 296 w 401"/>
                <a:gd name="T13" fmla="*/ 329 h 1026"/>
                <a:gd name="T14" fmla="*/ 283 w 401"/>
                <a:gd name="T15" fmla="*/ 469 h 1026"/>
                <a:gd name="T16" fmla="*/ 325 w 401"/>
                <a:gd name="T17" fmla="*/ 628 h 1026"/>
                <a:gd name="T18" fmla="*/ 378 w 401"/>
                <a:gd name="T19" fmla="*/ 783 h 1026"/>
                <a:gd name="T20" fmla="*/ 383 w 401"/>
                <a:gd name="T21" fmla="*/ 845 h 1026"/>
                <a:gd name="T22" fmla="*/ 360 w 401"/>
                <a:gd name="T23" fmla="*/ 865 h 1026"/>
                <a:gd name="T24" fmla="*/ 277 w 401"/>
                <a:gd name="T25" fmla="*/ 865 h 1026"/>
                <a:gd name="T26" fmla="*/ 195 w 401"/>
                <a:gd name="T27" fmla="*/ 892 h 1026"/>
                <a:gd name="T28" fmla="*/ 142 w 401"/>
                <a:gd name="T29" fmla="*/ 958 h 1026"/>
                <a:gd name="T30" fmla="*/ 95 w 401"/>
                <a:gd name="T31" fmla="*/ 1020 h 1026"/>
                <a:gd name="T32" fmla="*/ 71 w 401"/>
                <a:gd name="T33" fmla="*/ 1026 h 1026"/>
                <a:gd name="T34" fmla="*/ 0 w 401"/>
                <a:gd name="T35" fmla="*/ 989 h 1026"/>
                <a:gd name="T36" fmla="*/ 0 w 401"/>
                <a:gd name="T37" fmla="*/ 964 h 1026"/>
                <a:gd name="T38" fmla="*/ 95 w 401"/>
                <a:gd name="T39" fmla="*/ 892 h 1026"/>
                <a:gd name="T40" fmla="*/ 207 w 401"/>
                <a:gd name="T41" fmla="*/ 845 h 1026"/>
                <a:gd name="T42" fmla="*/ 296 w 401"/>
                <a:gd name="T43" fmla="*/ 819 h 1026"/>
                <a:gd name="T44" fmla="*/ 313 w 401"/>
                <a:gd name="T45" fmla="*/ 808 h 1026"/>
                <a:gd name="T46" fmla="*/ 307 w 401"/>
                <a:gd name="T47" fmla="*/ 763 h 1026"/>
                <a:gd name="T48" fmla="*/ 277 w 401"/>
                <a:gd name="T49" fmla="*/ 649 h 1026"/>
                <a:gd name="T50" fmla="*/ 242 w 401"/>
                <a:gd name="T51" fmla="*/ 520 h 1026"/>
                <a:gd name="T52" fmla="*/ 225 w 401"/>
                <a:gd name="T53" fmla="*/ 453 h 1026"/>
                <a:gd name="T54" fmla="*/ 219 w 401"/>
                <a:gd name="T55" fmla="*/ 376 h 1026"/>
                <a:gd name="T56" fmla="*/ 231 w 401"/>
                <a:gd name="T57" fmla="*/ 288 h 1026"/>
                <a:gd name="T58" fmla="*/ 253 w 401"/>
                <a:gd name="T59" fmla="*/ 144 h 1026"/>
                <a:gd name="T60" fmla="*/ 283 w 401"/>
                <a:gd name="T61" fmla="*/ 25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1" h="1026">
                  <a:moveTo>
                    <a:pt x="283" y="25"/>
                  </a:moveTo>
                  <a:lnTo>
                    <a:pt x="318" y="0"/>
                  </a:lnTo>
                  <a:lnTo>
                    <a:pt x="390" y="0"/>
                  </a:lnTo>
                  <a:lnTo>
                    <a:pt x="401" y="31"/>
                  </a:lnTo>
                  <a:lnTo>
                    <a:pt x="390" y="113"/>
                  </a:lnTo>
                  <a:lnTo>
                    <a:pt x="325" y="216"/>
                  </a:lnTo>
                  <a:lnTo>
                    <a:pt x="296" y="329"/>
                  </a:lnTo>
                  <a:lnTo>
                    <a:pt x="283" y="469"/>
                  </a:lnTo>
                  <a:lnTo>
                    <a:pt x="325" y="628"/>
                  </a:lnTo>
                  <a:lnTo>
                    <a:pt x="378" y="783"/>
                  </a:lnTo>
                  <a:lnTo>
                    <a:pt x="383" y="845"/>
                  </a:lnTo>
                  <a:lnTo>
                    <a:pt x="360" y="865"/>
                  </a:lnTo>
                  <a:lnTo>
                    <a:pt x="277" y="865"/>
                  </a:lnTo>
                  <a:lnTo>
                    <a:pt x="195" y="892"/>
                  </a:lnTo>
                  <a:lnTo>
                    <a:pt x="142" y="958"/>
                  </a:lnTo>
                  <a:lnTo>
                    <a:pt x="95" y="1020"/>
                  </a:lnTo>
                  <a:lnTo>
                    <a:pt x="71" y="1026"/>
                  </a:lnTo>
                  <a:lnTo>
                    <a:pt x="0" y="989"/>
                  </a:lnTo>
                  <a:lnTo>
                    <a:pt x="0" y="964"/>
                  </a:lnTo>
                  <a:lnTo>
                    <a:pt x="95" y="892"/>
                  </a:lnTo>
                  <a:lnTo>
                    <a:pt x="207" y="845"/>
                  </a:lnTo>
                  <a:lnTo>
                    <a:pt x="296" y="819"/>
                  </a:lnTo>
                  <a:lnTo>
                    <a:pt x="313" y="808"/>
                  </a:lnTo>
                  <a:lnTo>
                    <a:pt x="307" y="763"/>
                  </a:lnTo>
                  <a:lnTo>
                    <a:pt x="277" y="649"/>
                  </a:lnTo>
                  <a:lnTo>
                    <a:pt x="242" y="520"/>
                  </a:lnTo>
                  <a:lnTo>
                    <a:pt x="225" y="453"/>
                  </a:lnTo>
                  <a:lnTo>
                    <a:pt x="219" y="376"/>
                  </a:lnTo>
                  <a:lnTo>
                    <a:pt x="231" y="288"/>
                  </a:lnTo>
                  <a:lnTo>
                    <a:pt x="253" y="144"/>
                  </a:lnTo>
                  <a:lnTo>
                    <a:pt x="28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43" name="AutoShape 63"/>
          <p:cNvSpPr>
            <a:spLocks noChangeArrowheads="1"/>
          </p:cNvSpPr>
          <p:nvPr/>
        </p:nvSpPr>
        <p:spPr bwMode="auto">
          <a:xfrm>
            <a:off x="228600" y="3505200"/>
            <a:ext cx="1828800" cy="1447800"/>
          </a:xfrm>
          <a:prstGeom prst="wedgeRoundRectCallout">
            <a:avLst>
              <a:gd name="adj1" fmla="val -11630"/>
              <a:gd name="adj2" fmla="val 6995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Define the </a:t>
            </a:r>
          </a:p>
          <a:p>
            <a:pPr algn="ctr"/>
            <a:r>
              <a:rPr lang="en-US" sz="2000" b="1"/>
              <a:t>calculations</a:t>
            </a:r>
          </a:p>
          <a:p>
            <a:pPr algn="ctr"/>
            <a:r>
              <a:rPr lang="en-US" sz="2000" b="1"/>
              <a:t>performed in </a:t>
            </a:r>
          </a:p>
          <a:p>
            <a:pPr algn="ctr"/>
            <a:r>
              <a:rPr lang="en-US" sz="2000" b="1"/>
              <a:t>the computer.</a:t>
            </a:r>
          </a:p>
        </p:txBody>
      </p:sp>
      <p:sp>
        <p:nvSpPr>
          <p:cNvPr id="46150" name="Text Box 70"/>
          <p:cNvSpPr txBox="1">
            <a:spLocks noChangeArrowheads="1"/>
          </p:cNvSpPr>
          <p:nvPr/>
        </p:nvSpPr>
        <p:spPr bwMode="auto">
          <a:xfrm>
            <a:off x="2667000" y="990600"/>
            <a:ext cx="38862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Class exercise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6153" name="Line 73"/>
          <p:cNvSpPr>
            <a:spLocks noChangeShapeType="1"/>
          </p:cNvSpPr>
          <p:nvPr/>
        </p:nvSpPr>
        <p:spPr bwMode="auto">
          <a:xfrm>
            <a:off x="3429000" y="1676400"/>
            <a:ext cx="0" cy="51816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54" name="Line 74"/>
          <p:cNvSpPr>
            <a:spLocks noChangeShapeType="1"/>
          </p:cNvSpPr>
          <p:nvPr/>
        </p:nvSpPr>
        <p:spPr bwMode="auto">
          <a:xfrm>
            <a:off x="2895600" y="1981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55" name="Text Box 75"/>
          <p:cNvSpPr txBox="1">
            <a:spLocks noChangeArrowheads="1"/>
          </p:cNvSpPr>
          <p:nvPr/>
        </p:nvSpPr>
        <p:spPr bwMode="auto">
          <a:xfrm>
            <a:off x="3565525" y="1538288"/>
            <a:ext cx="12366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computer</a:t>
            </a:r>
            <a:endParaRPr lang="en-US"/>
          </a:p>
        </p:txBody>
      </p:sp>
      <p:sp>
        <p:nvSpPr>
          <p:cNvPr id="46156" name="Text Box 76"/>
          <p:cNvSpPr txBox="1">
            <a:spLocks noChangeArrowheads="1"/>
          </p:cNvSpPr>
          <p:nvPr/>
        </p:nvSpPr>
        <p:spPr bwMode="auto">
          <a:xfrm>
            <a:off x="2590800" y="1524000"/>
            <a:ext cx="75723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plant</a:t>
            </a:r>
            <a:endParaRPr lang="en-US"/>
          </a:p>
        </p:txBody>
      </p:sp>
      <p:sp>
        <p:nvSpPr>
          <p:cNvPr id="46157" name="Oval 77"/>
          <p:cNvSpPr>
            <a:spLocks noChangeArrowheads="1"/>
          </p:cNvSpPr>
          <p:nvPr/>
        </p:nvSpPr>
        <p:spPr bwMode="auto">
          <a:xfrm>
            <a:off x="2362200" y="2286000"/>
            <a:ext cx="533400" cy="533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T</a:t>
            </a:r>
          </a:p>
          <a:p>
            <a:pPr algn="ctr"/>
            <a:r>
              <a:rPr lang="en-US" sz="1600">
                <a:latin typeface="Arial" charset="0"/>
              </a:rPr>
              <a:t>2</a:t>
            </a:r>
          </a:p>
        </p:txBody>
      </p:sp>
      <p:sp>
        <p:nvSpPr>
          <p:cNvPr id="46158" name="Oval 78"/>
          <p:cNvSpPr>
            <a:spLocks noChangeArrowheads="1"/>
          </p:cNvSpPr>
          <p:nvPr/>
        </p:nvSpPr>
        <p:spPr bwMode="auto">
          <a:xfrm>
            <a:off x="2362200" y="4267200"/>
            <a:ext cx="533400" cy="533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F</a:t>
            </a:r>
          </a:p>
          <a:p>
            <a:pPr algn="ctr"/>
            <a:r>
              <a:rPr lang="en-US" sz="1600">
                <a:latin typeface="Arial" charset="0"/>
              </a:rPr>
              <a:t>2</a:t>
            </a:r>
          </a:p>
        </p:txBody>
      </p:sp>
      <p:grpSp>
        <p:nvGrpSpPr>
          <p:cNvPr id="46159" name="Group 79"/>
          <p:cNvGrpSpPr>
            <a:grpSpLocks/>
          </p:cNvGrpSpPr>
          <p:nvPr/>
        </p:nvGrpSpPr>
        <p:grpSpPr bwMode="auto">
          <a:xfrm rot="5400000">
            <a:off x="2376488" y="5694363"/>
            <a:ext cx="381000" cy="685800"/>
            <a:chOff x="2736" y="1872"/>
            <a:chExt cx="240" cy="432"/>
          </a:xfrm>
        </p:grpSpPr>
        <p:sp>
          <p:nvSpPr>
            <p:cNvPr id="46160" name="Line 80"/>
            <p:cNvSpPr>
              <a:spLocks noChangeShapeType="1"/>
            </p:cNvSpPr>
            <p:nvPr/>
          </p:nvSpPr>
          <p:spPr bwMode="auto">
            <a:xfrm>
              <a:off x="273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1" name="Line 81"/>
            <p:cNvSpPr>
              <a:spLocks noChangeShapeType="1"/>
            </p:cNvSpPr>
            <p:nvPr/>
          </p:nvSpPr>
          <p:spPr bwMode="auto">
            <a:xfrm>
              <a:off x="297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2" name="Line 82"/>
            <p:cNvSpPr>
              <a:spLocks noChangeShapeType="1"/>
            </p:cNvSpPr>
            <p:nvPr/>
          </p:nvSpPr>
          <p:spPr bwMode="auto">
            <a:xfrm flipH="1"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3" name="Line 83"/>
            <p:cNvSpPr>
              <a:spLocks noChangeShapeType="1"/>
            </p:cNvSpPr>
            <p:nvPr/>
          </p:nvSpPr>
          <p:spPr bwMode="auto">
            <a:xfrm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4" name="Line 84"/>
            <p:cNvSpPr>
              <a:spLocks noChangeShapeType="1"/>
            </p:cNvSpPr>
            <p:nvPr/>
          </p:nvSpPr>
          <p:spPr bwMode="auto">
            <a:xfrm flipV="1">
              <a:off x="2853" y="1932"/>
              <a:ext cx="0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5" name="Line 85"/>
            <p:cNvSpPr>
              <a:spLocks noChangeShapeType="1"/>
            </p:cNvSpPr>
            <p:nvPr/>
          </p:nvSpPr>
          <p:spPr bwMode="auto">
            <a:xfrm>
              <a:off x="2781" y="192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6" name="AutoShape 86"/>
            <p:cNvSpPr>
              <a:spLocks noChangeArrowheads="1"/>
            </p:cNvSpPr>
            <p:nvPr/>
          </p:nvSpPr>
          <p:spPr bwMode="auto">
            <a:xfrm>
              <a:off x="2772" y="1872"/>
              <a:ext cx="159" cy="132"/>
            </a:xfrm>
            <a:custGeom>
              <a:avLst/>
              <a:gdLst>
                <a:gd name="G0" fmla="+- 10800 0 0"/>
                <a:gd name="G1" fmla="+- -11022851 0 0"/>
                <a:gd name="G2" fmla="+- 0 0 -11022851"/>
                <a:gd name="T0" fmla="*/ 0 256 1"/>
                <a:gd name="T1" fmla="*/ 180 256 1"/>
                <a:gd name="G3" fmla="+- -11022851 T0 T1"/>
                <a:gd name="T2" fmla="*/ 0 256 1"/>
                <a:gd name="T3" fmla="*/ 90 256 1"/>
                <a:gd name="G4" fmla="+- -11022851 T2 T3"/>
                <a:gd name="G5" fmla="*/ G4 2 1"/>
                <a:gd name="T4" fmla="*/ 90 256 1"/>
                <a:gd name="T5" fmla="*/ 0 256 1"/>
                <a:gd name="G6" fmla="+- -11022851 T4 T5"/>
                <a:gd name="G7" fmla="*/ G6 2 1"/>
                <a:gd name="G8" fmla="abs -11022851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800"/>
                <a:gd name="G18" fmla="*/ 10800 1 2"/>
                <a:gd name="G19" fmla="+- G18 5400 0"/>
                <a:gd name="G20" fmla="cos G19 -11022851"/>
                <a:gd name="G21" fmla="sin G19 -11022851"/>
                <a:gd name="G22" fmla="+- G20 10800 0"/>
                <a:gd name="G23" fmla="+- G21 10800 0"/>
                <a:gd name="G24" fmla="+- 10800 0 G20"/>
                <a:gd name="G25" fmla="+- 10800 10800 0"/>
                <a:gd name="G26" fmla="?: G9 G17 G25"/>
                <a:gd name="G27" fmla="?: G9 0 21600"/>
                <a:gd name="G28" fmla="cos 10800 -11022851"/>
                <a:gd name="G29" fmla="sin 10800 -11022851"/>
                <a:gd name="G30" fmla="sin 10800 -11022851"/>
                <a:gd name="G31" fmla="+- G28 10800 0"/>
                <a:gd name="G32" fmla="+- G29 10800 0"/>
                <a:gd name="G33" fmla="+- G30 10800 0"/>
                <a:gd name="G34" fmla="?: G4 0 G31"/>
                <a:gd name="G35" fmla="?: -11022851 G34 0"/>
                <a:gd name="G36" fmla="?: G6 G35 G31"/>
                <a:gd name="G37" fmla="+- 21600 0 G36"/>
                <a:gd name="G38" fmla="?: G4 0 G33"/>
                <a:gd name="G39" fmla="?: -11022851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28 w 21600"/>
                <a:gd name="T15" fmla="*/ 8590 h 21600"/>
                <a:gd name="T16" fmla="*/ 10800 w 21600"/>
                <a:gd name="T17" fmla="*/ 0 h 21600"/>
                <a:gd name="T18" fmla="*/ 21372 w 21600"/>
                <a:gd name="T19" fmla="*/ 85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228" y="8590"/>
                  </a:moveTo>
                  <a:cubicBezTo>
                    <a:pt x="1274" y="3585"/>
                    <a:pt x="5686" y="-1"/>
                    <a:pt x="10800" y="0"/>
                  </a:cubicBezTo>
                  <a:cubicBezTo>
                    <a:pt x="15913" y="0"/>
                    <a:pt x="20325" y="3585"/>
                    <a:pt x="21371" y="8590"/>
                  </a:cubicBezTo>
                  <a:cubicBezTo>
                    <a:pt x="20325" y="3585"/>
                    <a:pt x="15913" y="-1"/>
                    <a:pt x="10799" y="0"/>
                  </a:cubicBezTo>
                  <a:cubicBezTo>
                    <a:pt x="5686" y="0"/>
                    <a:pt x="1274" y="3585"/>
                    <a:pt x="228" y="859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167" name="Freeform 87"/>
          <p:cNvSpPr>
            <a:spLocks/>
          </p:cNvSpPr>
          <p:nvPr/>
        </p:nvSpPr>
        <p:spPr bwMode="auto">
          <a:xfrm>
            <a:off x="2916238" y="4540250"/>
            <a:ext cx="935037" cy="1588"/>
          </a:xfrm>
          <a:custGeom>
            <a:avLst/>
            <a:gdLst>
              <a:gd name="T0" fmla="*/ 0 w 589"/>
              <a:gd name="T1" fmla="*/ 1 h 1"/>
              <a:gd name="T2" fmla="*/ 589 w 589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89" h="1">
                <a:moveTo>
                  <a:pt x="0" y="1"/>
                </a:moveTo>
                <a:lnTo>
                  <a:pt x="58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68" name="Line 88"/>
          <p:cNvSpPr>
            <a:spLocks noChangeShapeType="1"/>
          </p:cNvSpPr>
          <p:nvPr/>
        </p:nvSpPr>
        <p:spPr bwMode="auto">
          <a:xfrm>
            <a:off x="6950075" y="1966913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69" name="Text Box 89"/>
          <p:cNvSpPr txBox="1">
            <a:spLocks noChangeArrowheads="1"/>
          </p:cNvSpPr>
          <p:nvPr/>
        </p:nvSpPr>
        <p:spPr bwMode="auto">
          <a:xfrm>
            <a:off x="6324600" y="1524000"/>
            <a:ext cx="12366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computer</a:t>
            </a:r>
            <a:endParaRPr lang="en-US"/>
          </a:p>
        </p:txBody>
      </p:sp>
      <p:sp>
        <p:nvSpPr>
          <p:cNvPr id="46171" name="Line 91"/>
          <p:cNvSpPr>
            <a:spLocks noChangeShapeType="1"/>
          </p:cNvSpPr>
          <p:nvPr/>
        </p:nvSpPr>
        <p:spPr bwMode="auto">
          <a:xfrm>
            <a:off x="7543800" y="1676400"/>
            <a:ext cx="0" cy="51816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72" name="Text Box 92"/>
          <p:cNvSpPr txBox="1">
            <a:spLocks noChangeArrowheads="1"/>
          </p:cNvSpPr>
          <p:nvPr/>
        </p:nvSpPr>
        <p:spPr bwMode="auto">
          <a:xfrm>
            <a:off x="7620000" y="1524000"/>
            <a:ext cx="9271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person</a:t>
            </a:r>
            <a:endParaRPr lang="en-US"/>
          </a:p>
        </p:txBody>
      </p:sp>
      <p:sp>
        <p:nvSpPr>
          <p:cNvPr id="46173" name="Text Box 93"/>
          <p:cNvSpPr txBox="1">
            <a:spLocks noChangeArrowheads="1"/>
          </p:cNvSpPr>
          <p:nvPr/>
        </p:nvSpPr>
        <p:spPr bwMode="auto">
          <a:xfrm>
            <a:off x="7756525" y="2311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T2</a:t>
            </a:r>
            <a:r>
              <a:rPr lang="en-US" b="1" baseline="-25000"/>
              <a:t>SP</a:t>
            </a:r>
            <a:endParaRPr lang="en-US" b="1"/>
          </a:p>
        </p:txBody>
      </p:sp>
      <p:sp>
        <p:nvSpPr>
          <p:cNvPr id="46174" name="Freeform 94"/>
          <p:cNvSpPr>
            <a:spLocks/>
          </p:cNvSpPr>
          <p:nvPr/>
        </p:nvSpPr>
        <p:spPr bwMode="auto">
          <a:xfrm>
            <a:off x="2909888" y="2533650"/>
            <a:ext cx="920750" cy="1588"/>
          </a:xfrm>
          <a:custGeom>
            <a:avLst/>
            <a:gdLst>
              <a:gd name="T0" fmla="*/ 0 w 580"/>
              <a:gd name="T1" fmla="*/ 0 h 1"/>
              <a:gd name="T2" fmla="*/ 580 w 580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80" h="1">
                <a:moveTo>
                  <a:pt x="0" y="0"/>
                </a:moveTo>
                <a:lnTo>
                  <a:pt x="5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75" name="Freeform 95"/>
          <p:cNvSpPr>
            <a:spLocks/>
          </p:cNvSpPr>
          <p:nvPr/>
        </p:nvSpPr>
        <p:spPr bwMode="auto">
          <a:xfrm>
            <a:off x="2895600" y="6019800"/>
            <a:ext cx="1076325" cy="1588"/>
          </a:xfrm>
          <a:custGeom>
            <a:avLst/>
            <a:gdLst>
              <a:gd name="T0" fmla="*/ 0 w 678"/>
              <a:gd name="T1" fmla="*/ 0 h 1"/>
              <a:gd name="T2" fmla="*/ 678 w 678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78" h="1">
                <a:moveTo>
                  <a:pt x="0" y="0"/>
                </a:move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76" name="Freeform 96"/>
          <p:cNvSpPr>
            <a:spLocks/>
          </p:cNvSpPr>
          <p:nvPr/>
        </p:nvSpPr>
        <p:spPr bwMode="auto">
          <a:xfrm>
            <a:off x="7256463" y="2554288"/>
            <a:ext cx="439737" cy="6350"/>
          </a:xfrm>
          <a:custGeom>
            <a:avLst/>
            <a:gdLst>
              <a:gd name="T0" fmla="*/ 277 w 277"/>
              <a:gd name="T1" fmla="*/ 4 h 4"/>
              <a:gd name="T2" fmla="*/ 0 w 277"/>
              <a:gd name="T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77" h="4">
                <a:moveTo>
                  <a:pt x="277" y="4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80" name="Line 100"/>
          <p:cNvSpPr>
            <a:spLocks noChangeShapeType="1"/>
          </p:cNvSpPr>
          <p:nvPr/>
        </p:nvSpPr>
        <p:spPr bwMode="auto">
          <a:xfrm>
            <a:off x="4038600" y="3657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81" name="Line 101"/>
          <p:cNvSpPr>
            <a:spLocks noChangeShapeType="1"/>
          </p:cNvSpPr>
          <p:nvPr/>
        </p:nvSpPr>
        <p:spPr bwMode="auto">
          <a:xfrm>
            <a:off x="4038600" y="3962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82" name="Line 102"/>
          <p:cNvSpPr>
            <a:spLocks noChangeShapeType="1"/>
          </p:cNvSpPr>
          <p:nvPr/>
        </p:nvSpPr>
        <p:spPr bwMode="auto">
          <a:xfrm>
            <a:off x="4572000" y="3962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83" name="Line 103"/>
          <p:cNvSpPr>
            <a:spLocks noChangeShapeType="1"/>
          </p:cNvSpPr>
          <p:nvPr/>
        </p:nvSpPr>
        <p:spPr bwMode="auto">
          <a:xfrm>
            <a:off x="39624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84" name="Rectangle 104"/>
          <p:cNvSpPr>
            <a:spLocks noChangeArrowheads="1"/>
          </p:cNvSpPr>
          <p:nvPr/>
        </p:nvSpPr>
        <p:spPr bwMode="auto">
          <a:xfrm>
            <a:off x="3810000" y="2271713"/>
            <a:ext cx="34290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85" name="Rectangle 105"/>
          <p:cNvSpPr>
            <a:spLocks noChangeArrowheads="1"/>
          </p:cNvSpPr>
          <p:nvPr/>
        </p:nvSpPr>
        <p:spPr bwMode="auto">
          <a:xfrm>
            <a:off x="3810000" y="4343400"/>
            <a:ext cx="34290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14: CASCADE CONTROL</a:t>
            </a:r>
            <a:endParaRPr lang="en-US" sz="3200"/>
          </a:p>
        </p:txBody>
      </p:sp>
      <p:grpSp>
        <p:nvGrpSpPr>
          <p:cNvPr id="47107" name="Group 3"/>
          <p:cNvGrpSpPr>
            <a:grpSpLocks/>
          </p:cNvGrpSpPr>
          <p:nvPr/>
        </p:nvGrpSpPr>
        <p:grpSpPr bwMode="auto">
          <a:xfrm>
            <a:off x="685800" y="5334000"/>
            <a:ext cx="701675" cy="1228725"/>
            <a:chOff x="528" y="3103"/>
            <a:chExt cx="442" cy="774"/>
          </a:xfrm>
        </p:grpSpPr>
        <p:sp>
          <p:nvSpPr>
            <p:cNvPr id="47108" name="Freeform 4"/>
            <p:cNvSpPr>
              <a:spLocks/>
            </p:cNvSpPr>
            <p:nvPr/>
          </p:nvSpPr>
          <p:spPr bwMode="auto">
            <a:xfrm>
              <a:off x="558" y="3134"/>
              <a:ext cx="151" cy="179"/>
            </a:xfrm>
            <a:custGeom>
              <a:avLst/>
              <a:gdLst>
                <a:gd name="T0" fmla="*/ 299 w 453"/>
                <a:gd name="T1" fmla="*/ 135 h 538"/>
                <a:gd name="T2" fmla="*/ 265 w 453"/>
                <a:gd name="T3" fmla="*/ 78 h 538"/>
                <a:gd name="T4" fmla="*/ 200 w 453"/>
                <a:gd name="T5" fmla="*/ 42 h 538"/>
                <a:gd name="T6" fmla="*/ 135 w 453"/>
                <a:gd name="T7" fmla="*/ 36 h 538"/>
                <a:gd name="T8" fmla="*/ 70 w 453"/>
                <a:gd name="T9" fmla="*/ 57 h 538"/>
                <a:gd name="T10" fmla="*/ 22 w 453"/>
                <a:gd name="T11" fmla="*/ 114 h 538"/>
                <a:gd name="T12" fmla="*/ 0 w 453"/>
                <a:gd name="T13" fmla="*/ 212 h 538"/>
                <a:gd name="T14" fmla="*/ 17 w 453"/>
                <a:gd name="T15" fmla="*/ 331 h 538"/>
                <a:gd name="T16" fmla="*/ 58 w 453"/>
                <a:gd name="T17" fmla="*/ 434 h 538"/>
                <a:gd name="T18" fmla="*/ 111 w 453"/>
                <a:gd name="T19" fmla="*/ 491 h 538"/>
                <a:gd name="T20" fmla="*/ 182 w 453"/>
                <a:gd name="T21" fmla="*/ 528 h 538"/>
                <a:gd name="T22" fmla="*/ 247 w 453"/>
                <a:gd name="T23" fmla="*/ 538 h 538"/>
                <a:gd name="T24" fmla="*/ 329 w 453"/>
                <a:gd name="T25" fmla="*/ 511 h 538"/>
                <a:gd name="T26" fmla="*/ 358 w 453"/>
                <a:gd name="T27" fmla="*/ 466 h 538"/>
                <a:gd name="T28" fmla="*/ 376 w 453"/>
                <a:gd name="T29" fmla="*/ 383 h 538"/>
                <a:gd name="T30" fmla="*/ 371 w 453"/>
                <a:gd name="T31" fmla="*/ 274 h 538"/>
                <a:gd name="T32" fmla="*/ 341 w 453"/>
                <a:gd name="T33" fmla="*/ 176 h 538"/>
                <a:gd name="T34" fmla="*/ 453 w 453"/>
                <a:gd name="T35" fmla="*/ 47 h 538"/>
                <a:gd name="T36" fmla="*/ 453 w 453"/>
                <a:gd name="T37" fmla="*/ 21 h 538"/>
                <a:gd name="T38" fmla="*/ 429 w 453"/>
                <a:gd name="T39" fmla="*/ 0 h 538"/>
                <a:gd name="T40" fmla="*/ 406 w 453"/>
                <a:gd name="T41" fmla="*/ 10 h 538"/>
                <a:gd name="T42" fmla="*/ 299 w 453"/>
                <a:gd name="T43" fmla="*/ 13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3" h="538">
                  <a:moveTo>
                    <a:pt x="299" y="135"/>
                  </a:moveTo>
                  <a:lnTo>
                    <a:pt x="265" y="78"/>
                  </a:lnTo>
                  <a:lnTo>
                    <a:pt x="200" y="42"/>
                  </a:lnTo>
                  <a:lnTo>
                    <a:pt x="135" y="36"/>
                  </a:lnTo>
                  <a:lnTo>
                    <a:pt x="70" y="57"/>
                  </a:lnTo>
                  <a:lnTo>
                    <a:pt x="22" y="114"/>
                  </a:lnTo>
                  <a:lnTo>
                    <a:pt x="0" y="212"/>
                  </a:lnTo>
                  <a:lnTo>
                    <a:pt x="17" y="331"/>
                  </a:lnTo>
                  <a:lnTo>
                    <a:pt x="58" y="434"/>
                  </a:lnTo>
                  <a:lnTo>
                    <a:pt x="111" y="491"/>
                  </a:lnTo>
                  <a:lnTo>
                    <a:pt x="182" y="528"/>
                  </a:lnTo>
                  <a:lnTo>
                    <a:pt x="247" y="538"/>
                  </a:lnTo>
                  <a:lnTo>
                    <a:pt x="329" y="511"/>
                  </a:lnTo>
                  <a:lnTo>
                    <a:pt x="358" y="466"/>
                  </a:lnTo>
                  <a:lnTo>
                    <a:pt x="376" y="383"/>
                  </a:lnTo>
                  <a:lnTo>
                    <a:pt x="371" y="274"/>
                  </a:lnTo>
                  <a:lnTo>
                    <a:pt x="341" y="176"/>
                  </a:lnTo>
                  <a:lnTo>
                    <a:pt x="453" y="47"/>
                  </a:lnTo>
                  <a:lnTo>
                    <a:pt x="453" y="21"/>
                  </a:lnTo>
                  <a:lnTo>
                    <a:pt x="429" y="0"/>
                  </a:lnTo>
                  <a:lnTo>
                    <a:pt x="406" y="10"/>
                  </a:lnTo>
                  <a:lnTo>
                    <a:pt x="299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09" name="Freeform 5"/>
            <p:cNvSpPr>
              <a:spLocks/>
            </p:cNvSpPr>
            <p:nvPr/>
          </p:nvSpPr>
          <p:spPr bwMode="auto">
            <a:xfrm rot="1793546">
              <a:off x="771" y="3103"/>
              <a:ext cx="199" cy="309"/>
            </a:xfrm>
            <a:custGeom>
              <a:avLst/>
              <a:gdLst>
                <a:gd name="T0" fmla="*/ 59 w 595"/>
                <a:gd name="T1" fmla="*/ 928 h 928"/>
                <a:gd name="T2" fmla="*/ 11 w 595"/>
                <a:gd name="T3" fmla="*/ 917 h 928"/>
                <a:gd name="T4" fmla="*/ 0 w 595"/>
                <a:gd name="T5" fmla="*/ 860 h 928"/>
                <a:gd name="T6" fmla="*/ 76 w 595"/>
                <a:gd name="T7" fmla="*/ 752 h 928"/>
                <a:gd name="T8" fmla="*/ 183 w 595"/>
                <a:gd name="T9" fmla="*/ 577 h 928"/>
                <a:gd name="T10" fmla="*/ 271 w 595"/>
                <a:gd name="T11" fmla="*/ 437 h 928"/>
                <a:gd name="T12" fmla="*/ 341 w 595"/>
                <a:gd name="T13" fmla="*/ 268 h 928"/>
                <a:gd name="T14" fmla="*/ 436 w 595"/>
                <a:gd name="T15" fmla="*/ 164 h 928"/>
                <a:gd name="T16" fmla="*/ 536 w 595"/>
                <a:gd name="T17" fmla="*/ 15 h 928"/>
                <a:gd name="T18" fmla="*/ 554 w 595"/>
                <a:gd name="T19" fmla="*/ 0 h 928"/>
                <a:gd name="T20" fmla="*/ 589 w 595"/>
                <a:gd name="T21" fmla="*/ 4 h 928"/>
                <a:gd name="T22" fmla="*/ 595 w 595"/>
                <a:gd name="T23" fmla="*/ 31 h 928"/>
                <a:gd name="T24" fmla="*/ 471 w 595"/>
                <a:gd name="T25" fmla="*/ 164 h 928"/>
                <a:gd name="T26" fmla="*/ 465 w 595"/>
                <a:gd name="T27" fmla="*/ 221 h 928"/>
                <a:gd name="T28" fmla="*/ 501 w 595"/>
                <a:gd name="T29" fmla="*/ 278 h 928"/>
                <a:gd name="T30" fmla="*/ 501 w 595"/>
                <a:gd name="T31" fmla="*/ 329 h 928"/>
                <a:gd name="T32" fmla="*/ 465 w 595"/>
                <a:gd name="T33" fmla="*/ 361 h 928"/>
                <a:gd name="T34" fmla="*/ 377 w 595"/>
                <a:gd name="T35" fmla="*/ 401 h 928"/>
                <a:gd name="T36" fmla="*/ 336 w 595"/>
                <a:gd name="T37" fmla="*/ 412 h 928"/>
                <a:gd name="T38" fmla="*/ 317 w 595"/>
                <a:gd name="T39" fmla="*/ 442 h 928"/>
                <a:gd name="T40" fmla="*/ 271 w 595"/>
                <a:gd name="T41" fmla="*/ 566 h 928"/>
                <a:gd name="T42" fmla="*/ 224 w 595"/>
                <a:gd name="T43" fmla="*/ 680 h 928"/>
                <a:gd name="T44" fmla="*/ 165 w 595"/>
                <a:gd name="T45" fmla="*/ 814 h 928"/>
                <a:gd name="T46" fmla="*/ 89 w 595"/>
                <a:gd name="T47" fmla="*/ 928 h 928"/>
                <a:gd name="T48" fmla="*/ 59 w 595"/>
                <a:gd name="T49" fmla="*/ 9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5" h="928">
                  <a:moveTo>
                    <a:pt x="59" y="928"/>
                  </a:moveTo>
                  <a:lnTo>
                    <a:pt x="11" y="917"/>
                  </a:lnTo>
                  <a:lnTo>
                    <a:pt x="0" y="860"/>
                  </a:lnTo>
                  <a:lnTo>
                    <a:pt x="76" y="752"/>
                  </a:lnTo>
                  <a:lnTo>
                    <a:pt x="183" y="577"/>
                  </a:lnTo>
                  <a:lnTo>
                    <a:pt x="271" y="437"/>
                  </a:lnTo>
                  <a:lnTo>
                    <a:pt x="341" y="268"/>
                  </a:lnTo>
                  <a:lnTo>
                    <a:pt x="436" y="164"/>
                  </a:lnTo>
                  <a:lnTo>
                    <a:pt x="536" y="15"/>
                  </a:lnTo>
                  <a:lnTo>
                    <a:pt x="554" y="0"/>
                  </a:lnTo>
                  <a:lnTo>
                    <a:pt x="589" y="4"/>
                  </a:lnTo>
                  <a:lnTo>
                    <a:pt x="595" y="31"/>
                  </a:lnTo>
                  <a:lnTo>
                    <a:pt x="471" y="164"/>
                  </a:lnTo>
                  <a:lnTo>
                    <a:pt x="465" y="221"/>
                  </a:lnTo>
                  <a:lnTo>
                    <a:pt x="501" y="278"/>
                  </a:lnTo>
                  <a:lnTo>
                    <a:pt x="501" y="329"/>
                  </a:lnTo>
                  <a:lnTo>
                    <a:pt x="465" y="361"/>
                  </a:lnTo>
                  <a:lnTo>
                    <a:pt x="377" y="401"/>
                  </a:lnTo>
                  <a:lnTo>
                    <a:pt x="336" y="412"/>
                  </a:lnTo>
                  <a:lnTo>
                    <a:pt x="317" y="442"/>
                  </a:lnTo>
                  <a:lnTo>
                    <a:pt x="271" y="566"/>
                  </a:lnTo>
                  <a:lnTo>
                    <a:pt x="224" y="680"/>
                  </a:lnTo>
                  <a:lnTo>
                    <a:pt x="165" y="814"/>
                  </a:lnTo>
                  <a:lnTo>
                    <a:pt x="89" y="928"/>
                  </a:lnTo>
                  <a:lnTo>
                    <a:pt x="59" y="9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0" name="Freeform 6"/>
            <p:cNvSpPr>
              <a:spLocks/>
            </p:cNvSpPr>
            <p:nvPr/>
          </p:nvSpPr>
          <p:spPr bwMode="auto">
            <a:xfrm>
              <a:off x="528" y="3340"/>
              <a:ext cx="117" cy="279"/>
            </a:xfrm>
            <a:custGeom>
              <a:avLst/>
              <a:gdLst>
                <a:gd name="T0" fmla="*/ 160 w 350"/>
                <a:gd name="T1" fmla="*/ 66 h 836"/>
                <a:gd name="T2" fmla="*/ 225 w 350"/>
                <a:gd name="T3" fmla="*/ 15 h 836"/>
                <a:gd name="T4" fmla="*/ 296 w 350"/>
                <a:gd name="T5" fmla="*/ 0 h 836"/>
                <a:gd name="T6" fmla="*/ 344 w 350"/>
                <a:gd name="T7" fmla="*/ 15 h 836"/>
                <a:gd name="T8" fmla="*/ 350 w 350"/>
                <a:gd name="T9" fmla="*/ 47 h 836"/>
                <a:gd name="T10" fmla="*/ 309 w 350"/>
                <a:gd name="T11" fmla="*/ 113 h 836"/>
                <a:gd name="T12" fmla="*/ 255 w 350"/>
                <a:gd name="T13" fmla="*/ 113 h 836"/>
                <a:gd name="T14" fmla="*/ 201 w 350"/>
                <a:gd name="T15" fmla="*/ 144 h 836"/>
                <a:gd name="T16" fmla="*/ 130 w 350"/>
                <a:gd name="T17" fmla="*/ 232 h 836"/>
                <a:gd name="T18" fmla="*/ 82 w 350"/>
                <a:gd name="T19" fmla="*/ 331 h 836"/>
                <a:gd name="T20" fmla="*/ 82 w 350"/>
                <a:gd name="T21" fmla="*/ 371 h 836"/>
                <a:gd name="T22" fmla="*/ 112 w 350"/>
                <a:gd name="T23" fmla="*/ 418 h 836"/>
                <a:gd name="T24" fmla="*/ 190 w 350"/>
                <a:gd name="T25" fmla="*/ 460 h 836"/>
                <a:gd name="T26" fmla="*/ 261 w 350"/>
                <a:gd name="T27" fmla="*/ 496 h 836"/>
                <a:gd name="T28" fmla="*/ 339 w 350"/>
                <a:gd name="T29" fmla="*/ 562 h 836"/>
                <a:gd name="T30" fmla="*/ 344 w 350"/>
                <a:gd name="T31" fmla="*/ 619 h 836"/>
                <a:gd name="T32" fmla="*/ 272 w 350"/>
                <a:gd name="T33" fmla="*/ 656 h 836"/>
                <a:gd name="T34" fmla="*/ 220 w 350"/>
                <a:gd name="T35" fmla="*/ 697 h 836"/>
                <a:gd name="T36" fmla="*/ 201 w 350"/>
                <a:gd name="T37" fmla="*/ 733 h 836"/>
                <a:gd name="T38" fmla="*/ 214 w 350"/>
                <a:gd name="T39" fmla="*/ 770 h 836"/>
                <a:gd name="T40" fmla="*/ 190 w 350"/>
                <a:gd name="T41" fmla="*/ 821 h 836"/>
                <a:gd name="T42" fmla="*/ 154 w 350"/>
                <a:gd name="T43" fmla="*/ 836 h 836"/>
                <a:gd name="T44" fmla="*/ 136 w 350"/>
                <a:gd name="T45" fmla="*/ 827 h 836"/>
                <a:gd name="T46" fmla="*/ 142 w 350"/>
                <a:gd name="T47" fmla="*/ 738 h 836"/>
                <a:gd name="T48" fmla="*/ 177 w 350"/>
                <a:gd name="T49" fmla="*/ 676 h 836"/>
                <a:gd name="T50" fmla="*/ 244 w 350"/>
                <a:gd name="T51" fmla="*/ 625 h 836"/>
                <a:gd name="T52" fmla="*/ 279 w 350"/>
                <a:gd name="T53" fmla="*/ 609 h 836"/>
                <a:gd name="T54" fmla="*/ 249 w 350"/>
                <a:gd name="T55" fmla="*/ 532 h 836"/>
                <a:gd name="T56" fmla="*/ 196 w 350"/>
                <a:gd name="T57" fmla="*/ 501 h 836"/>
                <a:gd name="T58" fmla="*/ 101 w 350"/>
                <a:gd name="T59" fmla="*/ 469 h 836"/>
                <a:gd name="T60" fmla="*/ 35 w 350"/>
                <a:gd name="T61" fmla="*/ 423 h 836"/>
                <a:gd name="T62" fmla="*/ 0 w 350"/>
                <a:gd name="T63" fmla="*/ 351 h 836"/>
                <a:gd name="T64" fmla="*/ 24 w 350"/>
                <a:gd name="T65" fmla="*/ 284 h 836"/>
                <a:gd name="T66" fmla="*/ 89 w 350"/>
                <a:gd name="T67" fmla="*/ 180 h 836"/>
                <a:gd name="T68" fmla="*/ 142 w 350"/>
                <a:gd name="T69" fmla="*/ 98 h 836"/>
                <a:gd name="T70" fmla="*/ 160 w 350"/>
                <a:gd name="T71" fmla="*/ 66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0" h="836">
                  <a:moveTo>
                    <a:pt x="160" y="66"/>
                  </a:moveTo>
                  <a:lnTo>
                    <a:pt x="225" y="15"/>
                  </a:lnTo>
                  <a:lnTo>
                    <a:pt x="296" y="0"/>
                  </a:lnTo>
                  <a:lnTo>
                    <a:pt x="344" y="15"/>
                  </a:lnTo>
                  <a:lnTo>
                    <a:pt x="350" y="47"/>
                  </a:lnTo>
                  <a:lnTo>
                    <a:pt x="309" y="113"/>
                  </a:lnTo>
                  <a:lnTo>
                    <a:pt x="255" y="113"/>
                  </a:lnTo>
                  <a:lnTo>
                    <a:pt x="201" y="144"/>
                  </a:lnTo>
                  <a:lnTo>
                    <a:pt x="130" y="232"/>
                  </a:lnTo>
                  <a:lnTo>
                    <a:pt x="82" y="331"/>
                  </a:lnTo>
                  <a:lnTo>
                    <a:pt x="82" y="371"/>
                  </a:lnTo>
                  <a:lnTo>
                    <a:pt x="112" y="418"/>
                  </a:lnTo>
                  <a:lnTo>
                    <a:pt x="190" y="460"/>
                  </a:lnTo>
                  <a:lnTo>
                    <a:pt x="261" y="496"/>
                  </a:lnTo>
                  <a:lnTo>
                    <a:pt x="339" y="562"/>
                  </a:lnTo>
                  <a:lnTo>
                    <a:pt x="344" y="619"/>
                  </a:lnTo>
                  <a:lnTo>
                    <a:pt x="272" y="656"/>
                  </a:lnTo>
                  <a:lnTo>
                    <a:pt x="220" y="697"/>
                  </a:lnTo>
                  <a:lnTo>
                    <a:pt x="201" y="733"/>
                  </a:lnTo>
                  <a:lnTo>
                    <a:pt x="214" y="770"/>
                  </a:lnTo>
                  <a:lnTo>
                    <a:pt x="190" y="821"/>
                  </a:lnTo>
                  <a:lnTo>
                    <a:pt x="154" y="836"/>
                  </a:lnTo>
                  <a:lnTo>
                    <a:pt x="136" y="827"/>
                  </a:lnTo>
                  <a:lnTo>
                    <a:pt x="142" y="738"/>
                  </a:lnTo>
                  <a:lnTo>
                    <a:pt x="177" y="676"/>
                  </a:lnTo>
                  <a:lnTo>
                    <a:pt x="244" y="625"/>
                  </a:lnTo>
                  <a:lnTo>
                    <a:pt x="279" y="609"/>
                  </a:lnTo>
                  <a:lnTo>
                    <a:pt x="249" y="532"/>
                  </a:lnTo>
                  <a:lnTo>
                    <a:pt x="196" y="501"/>
                  </a:lnTo>
                  <a:lnTo>
                    <a:pt x="101" y="469"/>
                  </a:lnTo>
                  <a:lnTo>
                    <a:pt x="35" y="423"/>
                  </a:lnTo>
                  <a:lnTo>
                    <a:pt x="0" y="351"/>
                  </a:lnTo>
                  <a:lnTo>
                    <a:pt x="24" y="284"/>
                  </a:lnTo>
                  <a:lnTo>
                    <a:pt x="89" y="180"/>
                  </a:lnTo>
                  <a:lnTo>
                    <a:pt x="142" y="98"/>
                  </a:lnTo>
                  <a:lnTo>
                    <a:pt x="16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1" name="Freeform 7"/>
            <p:cNvSpPr>
              <a:spLocks/>
            </p:cNvSpPr>
            <p:nvPr/>
          </p:nvSpPr>
          <p:spPr bwMode="auto">
            <a:xfrm>
              <a:off x="648" y="3318"/>
              <a:ext cx="122" cy="249"/>
            </a:xfrm>
            <a:custGeom>
              <a:avLst/>
              <a:gdLst>
                <a:gd name="T0" fmla="*/ 30 w 366"/>
                <a:gd name="T1" fmla="*/ 31 h 748"/>
                <a:gd name="T2" fmla="*/ 88 w 366"/>
                <a:gd name="T3" fmla="*/ 4 h 748"/>
                <a:gd name="T4" fmla="*/ 136 w 366"/>
                <a:gd name="T5" fmla="*/ 0 h 748"/>
                <a:gd name="T6" fmla="*/ 218 w 366"/>
                <a:gd name="T7" fmla="*/ 46 h 748"/>
                <a:gd name="T8" fmla="*/ 266 w 366"/>
                <a:gd name="T9" fmla="*/ 93 h 748"/>
                <a:gd name="T10" fmla="*/ 302 w 366"/>
                <a:gd name="T11" fmla="*/ 159 h 748"/>
                <a:gd name="T12" fmla="*/ 331 w 366"/>
                <a:gd name="T13" fmla="*/ 247 h 748"/>
                <a:gd name="T14" fmla="*/ 361 w 366"/>
                <a:gd name="T15" fmla="*/ 381 h 748"/>
                <a:gd name="T16" fmla="*/ 366 w 366"/>
                <a:gd name="T17" fmla="*/ 531 h 748"/>
                <a:gd name="T18" fmla="*/ 348 w 366"/>
                <a:gd name="T19" fmla="*/ 629 h 748"/>
                <a:gd name="T20" fmla="*/ 320 w 366"/>
                <a:gd name="T21" fmla="*/ 675 h 748"/>
                <a:gd name="T22" fmla="*/ 242 w 366"/>
                <a:gd name="T23" fmla="*/ 722 h 748"/>
                <a:gd name="T24" fmla="*/ 160 w 366"/>
                <a:gd name="T25" fmla="*/ 748 h 748"/>
                <a:gd name="T26" fmla="*/ 107 w 366"/>
                <a:gd name="T27" fmla="*/ 748 h 748"/>
                <a:gd name="T28" fmla="*/ 60 w 366"/>
                <a:gd name="T29" fmla="*/ 737 h 748"/>
                <a:gd name="T30" fmla="*/ 30 w 366"/>
                <a:gd name="T31" fmla="*/ 675 h 748"/>
                <a:gd name="T32" fmla="*/ 18 w 366"/>
                <a:gd name="T33" fmla="*/ 599 h 748"/>
                <a:gd name="T34" fmla="*/ 42 w 366"/>
                <a:gd name="T35" fmla="*/ 546 h 748"/>
                <a:gd name="T36" fmla="*/ 71 w 366"/>
                <a:gd name="T37" fmla="*/ 500 h 748"/>
                <a:gd name="T38" fmla="*/ 65 w 366"/>
                <a:gd name="T39" fmla="*/ 438 h 748"/>
                <a:gd name="T40" fmla="*/ 53 w 366"/>
                <a:gd name="T41" fmla="*/ 360 h 748"/>
                <a:gd name="T42" fmla="*/ 30 w 366"/>
                <a:gd name="T43" fmla="*/ 283 h 748"/>
                <a:gd name="T44" fmla="*/ 0 w 366"/>
                <a:gd name="T45" fmla="*/ 201 h 748"/>
                <a:gd name="T46" fmla="*/ 0 w 366"/>
                <a:gd name="T47" fmla="*/ 139 h 748"/>
                <a:gd name="T48" fmla="*/ 18 w 366"/>
                <a:gd name="T49" fmla="*/ 72 h 748"/>
                <a:gd name="T50" fmla="*/ 30 w 366"/>
                <a:gd name="T51" fmla="*/ 31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6" h="748">
                  <a:moveTo>
                    <a:pt x="30" y="31"/>
                  </a:moveTo>
                  <a:lnTo>
                    <a:pt x="88" y="4"/>
                  </a:lnTo>
                  <a:lnTo>
                    <a:pt x="136" y="0"/>
                  </a:lnTo>
                  <a:lnTo>
                    <a:pt x="218" y="46"/>
                  </a:lnTo>
                  <a:lnTo>
                    <a:pt x="266" y="93"/>
                  </a:lnTo>
                  <a:lnTo>
                    <a:pt x="302" y="159"/>
                  </a:lnTo>
                  <a:lnTo>
                    <a:pt x="331" y="247"/>
                  </a:lnTo>
                  <a:lnTo>
                    <a:pt x="361" y="381"/>
                  </a:lnTo>
                  <a:lnTo>
                    <a:pt x="366" y="531"/>
                  </a:lnTo>
                  <a:lnTo>
                    <a:pt x="348" y="629"/>
                  </a:lnTo>
                  <a:lnTo>
                    <a:pt x="320" y="675"/>
                  </a:lnTo>
                  <a:lnTo>
                    <a:pt x="242" y="722"/>
                  </a:lnTo>
                  <a:lnTo>
                    <a:pt x="160" y="748"/>
                  </a:lnTo>
                  <a:lnTo>
                    <a:pt x="107" y="748"/>
                  </a:lnTo>
                  <a:lnTo>
                    <a:pt x="60" y="737"/>
                  </a:lnTo>
                  <a:lnTo>
                    <a:pt x="30" y="675"/>
                  </a:lnTo>
                  <a:lnTo>
                    <a:pt x="18" y="599"/>
                  </a:lnTo>
                  <a:lnTo>
                    <a:pt x="42" y="546"/>
                  </a:lnTo>
                  <a:lnTo>
                    <a:pt x="71" y="500"/>
                  </a:lnTo>
                  <a:lnTo>
                    <a:pt x="65" y="438"/>
                  </a:lnTo>
                  <a:lnTo>
                    <a:pt x="53" y="360"/>
                  </a:lnTo>
                  <a:lnTo>
                    <a:pt x="30" y="283"/>
                  </a:lnTo>
                  <a:lnTo>
                    <a:pt x="0" y="201"/>
                  </a:lnTo>
                  <a:lnTo>
                    <a:pt x="0" y="139"/>
                  </a:lnTo>
                  <a:lnTo>
                    <a:pt x="18" y="72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2" name="Freeform 8"/>
            <p:cNvSpPr>
              <a:spLocks/>
            </p:cNvSpPr>
            <p:nvPr/>
          </p:nvSpPr>
          <p:spPr bwMode="auto">
            <a:xfrm>
              <a:off x="718" y="3517"/>
              <a:ext cx="159" cy="320"/>
            </a:xfrm>
            <a:custGeom>
              <a:avLst/>
              <a:gdLst>
                <a:gd name="T0" fmla="*/ 0 w 477"/>
                <a:gd name="T1" fmla="*/ 83 h 959"/>
                <a:gd name="T2" fmla="*/ 0 w 477"/>
                <a:gd name="T3" fmla="*/ 41 h 959"/>
                <a:gd name="T4" fmla="*/ 41 w 477"/>
                <a:gd name="T5" fmla="*/ 0 h 959"/>
                <a:gd name="T6" fmla="*/ 71 w 477"/>
                <a:gd name="T7" fmla="*/ 15 h 959"/>
                <a:gd name="T8" fmla="*/ 212 w 477"/>
                <a:gd name="T9" fmla="*/ 180 h 959"/>
                <a:gd name="T10" fmla="*/ 282 w 477"/>
                <a:gd name="T11" fmla="*/ 273 h 959"/>
                <a:gd name="T12" fmla="*/ 301 w 477"/>
                <a:gd name="T13" fmla="*/ 356 h 959"/>
                <a:gd name="T14" fmla="*/ 306 w 477"/>
                <a:gd name="T15" fmla="*/ 443 h 959"/>
                <a:gd name="T16" fmla="*/ 295 w 477"/>
                <a:gd name="T17" fmla="*/ 562 h 959"/>
                <a:gd name="T18" fmla="*/ 253 w 477"/>
                <a:gd name="T19" fmla="*/ 691 h 959"/>
                <a:gd name="T20" fmla="*/ 212 w 477"/>
                <a:gd name="T21" fmla="*/ 768 h 959"/>
                <a:gd name="T22" fmla="*/ 195 w 477"/>
                <a:gd name="T23" fmla="*/ 845 h 959"/>
                <a:gd name="T24" fmla="*/ 200 w 477"/>
                <a:gd name="T25" fmla="*/ 881 h 959"/>
                <a:gd name="T26" fmla="*/ 223 w 477"/>
                <a:gd name="T27" fmla="*/ 892 h 959"/>
                <a:gd name="T28" fmla="*/ 365 w 477"/>
                <a:gd name="T29" fmla="*/ 887 h 959"/>
                <a:gd name="T30" fmla="*/ 460 w 477"/>
                <a:gd name="T31" fmla="*/ 902 h 959"/>
                <a:gd name="T32" fmla="*/ 477 w 477"/>
                <a:gd name="T33" fmla="*/ 923 h 959"/>
                <a:gd name="T34" fmla="*/ 477 w 477"/>
                <a:gd name="T35" fmla="*/ 938 h 959"/>
                <a:gd name="T36" fmla="*/ 401 w 477"/>
                <a:gd name="T37" fmla="*/ 959 h 959"/>
                <a:gd name="T38" fmla="*/ 383 w 477"/>
                <a:gd name="T39" fmla="*/ 953 h 959"/>
                <a:gd name="T40" fmla="*/ 318 w 477"/>
                <a:gd name="T41" fmla="*/ 928 h 959"/>
                <a:gd name="T42" fmla="*/ 253 w 477"/>
                <a:gd name="T43" fmla="*/ 928 h 959"/>
                <a:gd name="T44" fmla="*/ 165 w 477"/>
                <a:gd name="T45" fmla="*/ 928 h 959"/>
                <a:gd name="T46" fmla="*/ 135 w 477"/>
                <a:gd name="T47" fmla="*/ 933 h 959"/>
                <a:gd name="T48" fmla="*/ 124 w 477"/>
                <a:gd name="T49" fmla="*/ 913 h 959"/>
                <a:gd name="T50" fmla="*/ 124 w 477"/>
                <a:gd name="T51" fmla="*/ 881 h 959"/>
                <a:gd name="T52" fmla="*/ 154 w 477"/>
                <a:gd name="T53" fmla="*/ 784 h 959"/>
                <a:gd name="T54" fmla="*/ 206 w 477"/>
                <a:gd name="T55" fmla="*/ 680 h 959"/>
                <a:gd name="T56" fmla="*/ 241 w 477"/>
                <a:gd name="T57" fmla="*/ 578 h 959"/>
                <a:gd name="T58" fmla="*/ 247 w 477"/>
                <a:gd name="T59" fmla="*/ 500 h 959"/>
                <a:gd name="T60" fmla="*/ 241 w 477"/>
                <a:gd name="T61" fmla="*/ 392 h 959"/>
                <a:gd name="T62" fmla="*/ 217 w 477"/>
                <a:gd name="T63" fmla="*/ 330 h 959"/>
                <a:gd name="T64" fmla="*/ 159 w 477"/>
                <a:gd name="T65" fmla="*/ 252 h 959"/>
                <a:gd name="T66" fmla="*/ 76 w 477"/>
                <a:gd name="T67" fmla="*/ 180 h 959"/>
                <a:gd name="T68" fmla="*/ 17 w 477"/>
                <a:gd name="T69" fmla="*/ 138 h 959"/>
                <a:gd name="T70" fmla="*/ 0 w 477"/>
                <a:gd name="T71" fmla="*/ 113 h 959"/>
                <a:gd name="T72" fmla="*/ 0 w 477"/>
                <a:gd name="T73" fmla="*/ 83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7" h="959">
                  <a:moveTo>
                    <a:pt x="0" y="83"/>
                  </a:moveTo>
                  <a:lnTo>
                    <a:pt x="0" y="41"/>
                  </a:lnTo>
                  <a:lnTo>
                    <a:pt x="41" y="0"/>
                  </a:lnTo>
                  <a:lnTo>
                    <a:pt x="71" y="15"/>
                  </a:lnTo>
                  <a:lnTo>
                    <a:pt x="212" y="180"/>
                  </a:lnTo>
                  <a:lnTo>
                    <a:pt x="282" y="273"/>
                  </a:lnTo>
                  <a:lnTo>
                    <a:pt x="301" y="356"/>
                  </a:lnTo>
                  <a:lnTo>
                    <a:pt x="306" y="443"/>
                  </a:lnTo>
                  <a:lnTo>
                    <a:pt x="295" y="562"/>
                  </a:lnTo>
                  <a:lnTo>
                    <a:pt x="253" y="691"/>
                  </a:lnTo>
                  <a:lnTo>
                    <a:pt x="212" y="768"/>
                  </a:lnTo>
                  <a:lnTo>
                    <a:pt x="195" y="845"/>
                  </a:lnTo>
                  <a:lnTo>
                    <a:pt x="200" y="881"/>
                  </a:lnTo>
                  <a:lnTo>
                    <a:pt x="223" y="892"/>
                  </a:lnTo>
                  <a:lnTo>
                    <a:pt x="365" y="887"/>
                  </a:lnTo>
                  <a:lnTo>
                    <a:pt x="460" y="902"/>
                  </a:lnTo>
                  <a:lnTo>
                    <a:pt x="477" y="923"/>
                  </a:lnTo>
                  <a:lnTo>
                    <a:pt x="477" y="938"/>
                  </a:lnTo>
                  <a:lnTo>
                    <a:pt x="401" y="959"/>
                  </a:lnTo>
                  <a:lnTo>
                    <a:pt x="383" y="953"/>
                  </a:lnTo>
                  <a:lnTo>
                    <a:pt x="318" y="928"/>
                  </a:lnTo>
                  <a:lnTo>
                    <a:pt x="253" y="928"/>
                  </a:lnTo>
                  <a:lnTo>
                    <a:pt x="165" y="928"/>
                  </a:lnTo>
                  <a:lnTo>
                    <a:pt x="135" y="933"/>
                  </a:lnTo>
                  <a:lnTo>
                    <a:pt x="124" y="913"/>
                  </a:lnTo>
                  <a:lnTo>
                    <a:pt x="124" y="881"/>
                  </a:lnTo>
                  <a:lnTo>
                    <a:pt x="154" y="784"/>
                  </a:lnTo>
                  <a:lnTo>
                    <a:pt x="206" y="680"/>
                  </a:lnTo>
                  <a:lnTo>
                    <a:pt x="241" y="578"/>
                  </a:lnTo>
                  <a:lnTo>
                    <a:pt x="247" y="500"/>
                  </a:lnTo>
                  <a:lnTo>
                    <a:pt x="241" y="392"/>
                  </a:lnTo>
                  <a:lnTo>
                    <a:pt x="217" y="330"/>
                  </a:lnTo>
                  <a:lnTo>
                    <a:pt x="159" y="252"/>
                  </a:lnTo>
                  <a:lnTo>
                    <a:pt x="76" y="180"/>
                  </a:lnTo>
                  <a:lnTo>
                    <a:pt x="17" y="138"/>
                  </a:lnTo>
                  <a:lnTo>
                    <a:pt x="0" y="11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3" name="Freeform 9"/>
            <p:cNvSpPr>
              <a:spLocks/>
            </p:cNvSpPr>
            <p:nvPr/>
          </p:nvSpPr>
          <p:spPr bwMode="auto">
            <a:xfrm>
              <a:off x="575" y="3535"/>
              <a:ext cx="133" cy="342"/>
            </a:xfrm>
            <a:custGeom>
              <a:avLst/>
              <a:gdLst>
                <a:gd name="T0" fmla="*/ 283 w 401"/>
                <a:gd name="T1" fmla="*/ 25 h 1026"/>
                <a:gd name="T2" fmla="*/ 318 w 401"/>
                <a:gd name="T3" fmla="*/ 0 h 1026"/>
                <a:gd name="T4" fmla="*/ 390 w 401"/>
                <a:gd name="T5" fmla="*/ 0 h 1026"/>
                <a:gd name="T6" fmla="*/ 401 w 401"/>
                <a:gd name="T7" fmla="*/ 31 h 1026"/>
                <a:gd name="T8" fmla="*/ 390 w 401"/>
                <a:gd name="T9" fmla="*/ 113 h 1026"/>
                <a:gd name="T10" fmla="*/ 325 w 401"/>
                <a:gd name="T11" fmla="*/ 216 h 1026"/>
                <a:gd name="T12" fmla="*/ 296 w 401"/>
                <a:gd name="T13" fmla="*/ 329 h 1026"/>
                <a:gd name="T14" fmla="*/ 283 w 401"/>
                <a:gd name="T15" fmla="*/ 469 h 1026"/>
                <a:gd name="T16" fmla="*/ 325 w 401"/>
                <a:gd name="T17" fmla="*/ 628 h 1026"/>
                <a:gd name="T18" fmla="*/ 378 w 401"/>
                <a:gd name="T19" fmla="*/ 783 h 1026"/>
                <a:gd name="T20" fmla="*/ 383 w 401"/>
                <a:gd name="T21" fmla="*/ 845 h 1026"/>
                <a:gd name="T22" fmla="*/ 360 w 401"/>
                <a:gd name="T23" fmla="*/ 865 h 1026"/>
                <a:gd name="T24" fmla="*/ 277 w 401"/>
                <a:gd name="T25" fmla="*/ 865 h 1026"/>
                <a:gd name="T26" fmla="*/ 195 w 401"/>
                <a:gd name="T27" fmla="*/ 892 h 1026"/>
                <a:gd name="T28" fmla="*/ 142 w 401"/>
                <a:gd name="T29" fmla="*/ 958 h 1026"/>
                <a:gd name="T30" fmla="*/ 95 w 401"/>
                <a:gd name="T31" fmla="*/ 1020 h 1026"/>
                <a:gd name="T32" fmla="*/ 71 w 401"/>
                <a:gd name="T33" fmla="*/ 1026 h 1026"/>
                <a:gd name="T34" fmla="*/ 0 w 401"/>
                <a:gd name="T35" fmla="*/ 989 h 1026"/>
                <a:gd name="T36" fmla="*/ 0 w 401"/>
                <a:gd name="T37" fmla="*/ 964 h 1026"/>
                <a:gd name="T38" fmla="*/ 95 w 401"/>
                <a:gd name="T39" fmla="*/ 892 h 1026"/>
                <a:gd name="T40" fmla="*/ 207 w 401"/>
                <a:gd name="T41" fmla="*/ 845 h 1026"/>
                <a:gd name="T42" fmla="*/ 296 w 401"/>
                <a:gd name="T43" fmla="*/ 819 h 1026"/>
                <a:gd name="T44" fmla="*/ 313 w 401"/>
                <a:gd name="T45" fmla="*/ 808 h 1026"/>
                <a:gd name="T46" fmla="*/ 307 w 401"/>
                <a:gd name="T47" fmla="*/ 763 h 1026"/>
                <a:gd name="T48" fmla="*/ 277 w 401"/>
                <a:gd name="T49" fmla="*/ 649 h 1026"/>
                <a:gd name="T50" fmla="*/ 242 w 401"/>
                <a:gd name="T51" fmla="*/ 520 h 1026"/>
                <a:gd name="T52" fmla="*/ 225 w 401"/>
                <a:gd name="T53" fmla="*/ 453 h 1026"/>
                <a:gd name="T54" fmla="*/ 219 w 401"/>
                <a:gd name="T55" fmla="*/ 376 h 1026"/>
                <a:gd name="T56" fmla="*/ 231 w 401"/>
                <a:gd name="T57" fmla="*/ 288 h 1026"/>
                <a:gd name="T58" fmla="*/ 253 w 401"/>
                <a:gd name="T59" fmla="*/ 144 h 1026"/>
                <a:gd name="T60" fmla="*/ 283 w 401"/>
                <a:gd name="T61" fmla="*/ 25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1" h="1026">
                  <a:moveTo>
                    <a:pt x="283" y="25"/>
                  </a:moveTo>
                  <a:lnTo>
                    <a:pt x="318" y="0"/>
                  </a:lnTo>
                  <a:lnTo>
                    <a:pt x="390" y="0"/>
                  </a:lnTo>
                  <a:lnTo>
                    <a:pt x="401" y="31"/>
                  </a:lnTo>
                  <a:lnTo>
                    <a:pt x="390" y="113"/>
                  </a:lnTo>
                  <a:lnTo>
                    <a:pt x="325" y="216"/>
                  </a:lnTo>
                  <a:lnTo>
                    <a:pt x="296" y="329"/>
                  </a:lnTo>
                  <a:lnTo>
                    <a:pt x="283" y="469"/>
                  </a:lnTo>
                  <a:lnTo>
                    <a:pt x="325" y="628"/>
                  </a:lnTo>
                  <a:lnTo>
                    <a:pt x="378" y="783"/>
                  </a:lnTo>
                  <a:lnTo>
                    <a:pt x="383" y="845"/>
                  </a:lnTo>
                  <a:lnTo>
                    <a:pt x="360" y="865"/>
                  </a:lnTo>
                  <a:lnTo>
                    <a:pt x="277" y="865"/>
                  </a:lnTo>
                  <a:lnTo>
                    <a:pt x="195" y="892"/>
                  </a:lnTo>
                  <a:lnTo>
                    <a:pt x="142" y="958"/>
                  </a:lnTo>
                  <a:lnTo>
                    <a:pt x="95" y="1020"/>
                  </a:lnTo>
                  <a:lnTo>
                    <a:pt x="71" y="1026"/>
                  </a:lnTo>
                  <a:lnTo>
                    <a:pt x="0" y="989"/>
                  </a:lnTo>
                  <a:lnTo>
                    <a:pt x="0" y="964"/>
                  </a:lnTo>
                  <a:lnTo>
                    <a:pt x="95" y="892"/>
                  </a:lnTo>
                  <a:lnTo>
                    <a:pt x="207" y="845"/>
                  </a:lnTo>
                  <a:lnTo>
                    <a:pt x="296" y="819"/>
                  </a:lnTo>
                  <a:lnTo>
                    <a:pt x="313" y="808"/>
                  </a:lnTo>
                  <a:lnTo>
                    <a:pt x="307" y="763"/>
                  </a:lnTo>
                  <a:lnTo>
                    <a:pt x="277" y="649"/>
                  </a:lnTo>
                  <a:lnTo>
                    <a:pt x="242" y="520"/>
                  </a:lnTo>
                  <a:lnTo>
                    <a:pt x="225" y="453"/>
                  </a:lnTo>
                  <a:lnTo>
                    <a:pt x="219" y="376"/>
                  </a:lnTo>
                  <a:lnTo>
                    <a:pt x="231" y="288"/>
                  </a:lnTo>
                  <a:lnTo>
                    <a:pt x="253" y="144"/>
                  </a:lnTo>
                  <a:lnTo>
                    <a:pt x="28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228600" y="3505200"/>
            <a:ext cx="1828800" cy="1447800"/>
          </a:xfrm>
          <a:prstGeom prst="wedgeRoundRectCallout">
            <a:avLst>
              <a:gd name="adj1" fmla="val -11630"/>
              <a:gd name="adj2" fmla="val 6995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Each controller</a:t>
            </a:r>
          </a:p>
          <a:p>
            <a:pPr algn="ctr"/>
            <a:r>
              <a:rPr lang="en-US" sz="2000" b="1"/>
              <a:t>is a PID!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2667000" y="990600"/>
            <a:ext cx="38862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Class exercise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3429000" y="1676400"/>
            <a:ext cx="0" cy="51816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2895600" y="1981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3565525" y="1538288"/>
            <a:ext cx="12366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computer</a:t>
            </a:r>
            <a:endParaRPr lang="en-US"/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2590800" y="1524000"/>
            <a:ext cx="75723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plant</a:t>
            </a:r>
            <a:endParaRPr lang="en-US"/>
          </a:p>
        </p:txBody>
      </p:sp>
      <p:sp>
        <p:nvSpPr>
          <p:cNvPr id="47120" name="Oval 16"/>
          <p:cNvSpPr>
            <a:spLocks noChangeArrowheads="1"/>
          </p:cNvSpPr>
          <p:nvPr/>
        </p:nvSpPr>
        <p:spPr bwMode="auto">
          <a:xfrm>
            <a:off x="2362200" y="2286000"/>
            <a:ext cx="533400" cy="533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T</a:t>
            </a:r>
          </a:p>
          <a:p>
            <a:pPr algn="ctr"/>
            <a:r>
              <a:rPr lang="en-US" sz="1600">
                <a:latin typeface="Arial" charset="0"/>
              </a:rPr>
              <a:t>2</a:t>
            </a:r>
          </a:p>
        </p:txBody>
      </p:sp>
      <p:sp>
        <p:nvSpPr>
          <p:cNvPr id="47121" name="Oval 17"/>
          <p:cNvSpPr>
            <a:spLocks noChangeArrowheads="1"/>
          </p:cNvSpPr>
          <p:nvPr/>
        </p:nvSpPr>
        <p:spPr bwMode="auto">
          <a:xfrm>
            <a:off x="2362200" y="4267200"/>
            <a:ext cx="533400" cy="533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F</a:t>
            </a:r>
          </a:p>
          <a:p>
            <a:pPr algn="ctr"/>
            <a:r>
              <a:rPr lang="en-US" sz="1600">
                <a:latin typeface="Arial" charset="0"/>
              </a:rPr>
              <a:t>2</a:t>
            </a:r>
          </a:p>
        </p:txBody>
      </p:sp>
      <p:grpSp>
        <p:nvGrpSpPr>
          <p:cNvPr id="47122" name="Group 18"/>
          <p:cNvGrpSpPr>
            <a:grpSpLocks/>
          </p:cNvGrpSpPr>
          <p:nvPr/>
        </p:nvGrpSpPr>
        <p:grpSpPr bwMode="auto">
          <a:xfrm rot="5400000">
            <a:off x="2376488" y="5694363"/>
            <a:ext cx="381000" cy="685800"/>
            <a:chOff x="2736" y="1872"/>
            <a:chExt cx="240" cy="432"/>
          </a:xfrm>
        </p:grpSpPr>
        <p:sp>
          <p:nvSpPr>
            <p:cNvPr id="47123" name="Line 19"/>
            <p:cNvSpPr>
              <a:spLocks noChangeShapeType="1"/>
            </p:cNvSpPr>
            <p:nvPr/>
          </p:nvSpPr>
          <p:spPr bwMode="auto">
            <a:xfrm>
              <a:off x="273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4" name="Line 20"/>
            <p:cNvSpPr>
              <a:spLocks noChangeShapeType="1"/>
            </p:cNvSpPr>
            <p:nvPr/>
          </p:nvSpPr>
          <p:spPr bwMode="auto">
            <a:xfrm>
              <a:off x="297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5" name="Line 21"/>
            <p:cNvSpPr>
              <a:spLocks noChangeShapeType="1"/>
            </p:cNvSpPr>
            <p:nvPr/>
          </p:nvSpPr>
          <p:spPr bwMode="auto">
            <a:xfrm flipH="1"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6" name="Line 22"/>
            <p:cNvSpPr>
              <a:spLocks noChangeShapeType="1"/>
            </p:cNvSpPr>
            <p:nvPr/>
          </p:nvSpPr>
          <p:spPr bwMode="auto">
            <a:xfrm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7" name="Line 23"/>
            <p:cNvSpPr>
              <a:spLocks noChangeShapeType="1"/>
            </p:cNvSpPr>
            <p:nvPr/>
          </p:nvSpPr>
          <p:spPr bwMode="auto">
            <a:xfrm flipV="1">
              <a:off x="2853" y="1932"/>
              <a:ext cx="0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8" name="Line 24"/>
            <p:cNvSpPr>
              <a:spLocks noChangeShapeType="1"/>
            </p:cNvSpPr>
            <p:nvPr/>
          </p:nvSpPr>
          <p:spPr bwMode="auto">
            <a:xfrm>
              <a:off x="2781" y="192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9" name="AutoShape 25"/>
            <p:cNvSpPr>
              <a:spLocks noChangeArrowheads="1"/>
            </p:cNvSpPr>
            <p:nvPr/>
          </p:nvSpPr>
          <p:spPr bwMode="auto">
            <a:xfrm>
              <a:off x="2772" y="1872"/>
              <a:ext cx="159" cy="132"/>
            </a:xfrm>
            <a:custGeom>
              <a:avLst/>
              <a:gdLst>
                <a:gd name="G0" fmla="+- 10800 0 0"/>
                <a:gd name="G1" fmla="+- -11022851 0 0"/>
                <a:gd name="G2" fmla="+- 0 0 -11022851"/>
                <a:gd name="T0" fmla="*/ 0 256 1"/>
                <a:gd name="T1" fmla="*/ 180 256 1"/>
                <a:gd name="G3" fmla="+- -11022851 T0 T1"/>
                <a:gd name="T2" fmla="*/ 0 256 1"/>
                <a:gd name="T3" fmla="*/ 90 256 1"/>
                <a:gd name="G4" fmla="+- -11022851 T2 T3"/>
                <a:gd name="G5" fmla="*/ G4 2 1"/>
                <a:gd name="T4" fmla="*/ 90 256 1"/>
                <a:gd name="T5" fmla="*/ 0 256 1"/>
                <a:gd name="G6" fmla="+- -11022851 T4 T5"/>
                <a:gd name="G7" fmla="*/ G6 2 1"/>
                <a:gd name="G8" fmla="abs -11022851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800"/>
                <a:gd name="G18" fmla="*/ 10800 1 2"/>
                <a:gd name="G19" fmla="+- G18 5400 0"/>
                <a:gd name="G20" fmla="cos G19 -11022851"/>
                <a:gd name="G21" fmla="sin G19 -11022851"/>
                <a:gd name="G22" fmla="+- G20 10800 0"/>
                <a:gd name="G23" fmla="+- G21 10800 0"/>
                <a:gd name="G24" fmla="+- 10800 0 G20"/>
                <a:gd name="G25" fmla="+- 10800 10800 0"/>
                <a:gd name="G26" fmla="?: G9 G17 G25"/>
                <a:gd name="G27" fmla="?: G9 0 21600"/>
                <a:gd name="G28" fmla="cos 10800 -11022851"/>
                <a:gd name="G29" fmla="sin 10800 -11022851"/>
                <a:gd name="G30" fmla="sin 10800 -11022851"/>
                <a:gd name="G31" fmla="+- G28 10800 0"/>
                <a:gd name="G32" fmla="+- G29 10800 0"/>
                <a:gd name="G33" fmla="+- G30 10800 0"/>
                <a:gd name="G34" fmla="?: G4 0 G31"/>
                <a:gd name="G35" fmla="?: -11022851 G34 0"/>
                <a:gd name="G36" fmla="?: G6 G35 G31"/>
                <a:gd name="G37" fmla="+- 21600 0 G36"/>
                <a:gd name="G38" fmla="?: G4 0 G33"/>
                <a:gd name="G39" fmla="?: -11022851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28 w 21600"/>
                <a:gd name="T15" fmla="*/ 8590 h 21600"/>
                <a:gd name="T16" fmla="*/ 10800 w 21600"/>
                <a:gd name="T17" fmla="*/ 0 h 21600"/>
                <a:gd name="T18" fmla="*/ 21372 w 21600"/>
                <a:gd name="T19" fmla="*/ 85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228" y="8590"/>
                  </a:moveTo>
                  <a:cubicBezTo>
                    <a:pt x="1274" y="3585"/>
                    <a:pt x="5686" y="-1"/>
                    <a:pt x="10800" y="0"/>
                  </a:cubicBezTo>
                  <a:cubicBezTo>
                    <a:pt x="15913" y="0"/>
                    <a:pt x="20325" y="3585"/>
                    <a:pt x="21371" y="8590"/>
                  </a:cubicBezTo>
                  <a:cubicBezTo>
                    <a:pt x="20325" y="3585"/>
                    <a:pt x="15913" y="-1"/>
                    <a:pt x="10799" y="0"/>
                  </a:cubicBezTo>
                  <a:cubicBezTo>
                    <a:pt x="5686" y="0"/>
                    <a:pt x="1274" y="3585"/>
                    <a:pt x="228" y="859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30" name="Freeform 26"/>
          <p:cNvSpPr>
            <a:spLocks/>
          </p:cNvSpPr>
          <p:nvPr/>
        </p:nvSpPr>
        <p:spPr bwMode="auto">
          <a:xfrm>
            <a:off x="2916238" y="4540250"/>
            <a:ext cx="935037" cy="1588"/>
          </a:xfrm>
          <a:custGeom>
            <a:avLst/>
            <a:gdLst>
              <a:gd name="T0" fmla="*/ 0 w 589"/>
              <a:gd name="T1" fmla="*/ 1 h 1"/>
              <a:gd name="T2" fmla="*/ 589 w 589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89" h="1">
                <a:moveTo>
                  <a:pt x="0" y="1"/>
                </a:moveTo>
                <a:lnTo>
                  <a:pt x="58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1" name="Line 27"/>
          <p:cNvSpPr>
            <a:spLocks noChangeShapeType="1"/>
          </p:cNvSpPr>
          <p:nvPr/>
        </p:nvSpPr>
        <p:spPr bwMode="auto">
          <a:xfrm>
            <a:off x="6950075" y="1966913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2" name="Text Box 28"/>
          <p:cNvSpPr txBox="1">
            <a:spLocks noChangeArrowheads="1"/>
          </p:cNvSpPr>
          <p:nvPr/>
        </p:nvSpPr>
        <p:spPr bwMode="auto">
          <a:xfrm>
            <a:off x="6324600" y="1524000"/>
            <a:ext cx="12366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computer</a:t>
            </a:r>
            <a:endParaRPr lang="en-US"/>
          </a:p>
        </p:txBody>
      </p:sp>
      <p:sp>
        <p:nvSpPr>
          <p:cNvPr id="47133" name="Line 29"/>
          <p:cNvSpPr>
            <a:spLocks noChangeShapeType="1"/>
          </p:cNvSpPr>
          <p:nvPr/>
        </p:nvSpPr>
        <p:spPr bwMode="auto">
          <a:xfrm>
            <a:off x="7543800" y="1676400"/>
            <a:ext cx="0" cy="51816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4" name="Text Box 30"/>
          <p:cNvSpPr txBox="1">
            <a:spLocks noChangeArrowheads="1"/>
          </p:cNvSpPr>
          <p:nvPr/>
        </p:nvSpPr>
        <p:spPr bwMode="auto">
          <a:xfrm>
            <a:off x="7620000" y="1524000"/>
            <a:ext cx="9271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person</a:t>
            </a:r>
            <a:endParaRPr lang="en-US"/>
          </a:p>
        </p:txBody>
      </p:sp>
      <p:sp>
        <p:nvSpPr>
          <p:cNvPr id="47135" name="Text Box 31"/>
          <p:cNvSpPr txBox="1">
            <a:spLocks noChangeArrowheads="1"/>
          </p:cNvSpPr>
          <p:nvPr/>
        </p:nvSpPr>
        <p:spPr bwMode="auto">
          <a:xfrm>
            <a:off x="7756525" y="2311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T2</a:t>
            </a:r>
            <a:r>
              <a:rPr lang="en-US" b="1" baseline="-25000"/>
              <a:t>SP</a:t>
            </a:r>
            <a:endParaRPr lang="en-US" b="1"/>
          </a:p>
        </p:txBody>
      </p:sp>
      <p:sp>
        <p:nvSpPr>
          <p:cNvPr id="47136" name="Freeform 32"/>
          <p:cNvSpPr>
            <a:spLocks/>
          </p:cNvSpPr>
          <p:nvPr/>
        </p:nvSpPr>
        <p:spPr bwMode="auto">
          <a:xfrm>
            <a:off x="2909888" y="2533650"/>
            <a:ext cx="920750" cy="1588"/>
          </a:xfrm>
          <a:custGeom>
            <a:avLst/>
            <a:gdLst>
              <a:gd name="T0" fmla="*/ 0 w 580"/>
              <a:gd name="T1" fmla="*/ 0 h 1"/>
              <a:gd name="T2" fmla="*/ 580 w 580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80" h="1">
                <a:moveTo>
                  <a:pt x="0" y="0"/>
                </a:moveTo>
                <a:lnTo>
                  <a:pt x="5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7" name="Freeform 33"/>
          <p:cNvSpPr>
            <a:spLocks/>
          </p:cNvSpPr>
          <p:nvPr/>
        </p:nvSpPr>
        <p:spPr bwMode="auto">
          <a:xfrm>
            <a:off x="2895600" y="6019800"/>
            <a:ext cx="1076325" cy="1588"/>
          </a:xfrm>
          <a:custGeom>
            <a:avLst/>
            <a:gdLst>
              <a:gd name="T0" fmla="*/ 0 w 678"/>
              <a:gd name="T1" fmla="*/ 0 h 1"/>
              <a:gd name="T2" fmla="*/ 678 w 678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78" h="1">
                <a:moveTo>
                  <a:pt x="0" y="0"/>
                </a:move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8" name="Freeform 34"/>
          <p:cNvSpPr>
            <a:spLocks/>
          </p:cNvSpPr>
          <p:nvPr/>
        </p:nvSpPr>
        <p:spPr bwMode="auto">
          <a:xfrm>
            <a:off x="7256463" y="2554288"/>
            <a:ext cx="439737" cy="6350"/>
          </a:xfrm>
          <a:custGeom>
            <a:avLst/>
            <a:gdLst>
              <a:gd name="T0" fmla="*/ 277 w 277"/>
              <a:gd name="T1" fmla="*/ 4 h 4"/>
              <a:gd name="T2" fmla="*/ 0 w 277"/>
              <a:gd name="T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77" h="4">
                <a:moveTo>
                  <a:pt x="277" y="4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7139" name="Object 35"/>
          <p:cNvGraphicFramePr>
            <a:graphicFrameLocks noChangeAspect="1"/>
          </p:cNvGraphicFramePr>
          <p:nvPr/>
        </p:nvGraphicFramePr>
        <p:xfrm>
          <a:off x="3886200" y="4343400"/>
          <a:ext cx="3352800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9" name="Equation" r:id="rId3" imgW="2374560" imgH="914400" progId="Equation.3">
                  <p:embed/>
                </p:oleObj>
              </mc:Choice>
              <mc:Fallback>
                <p:oleObj name="Equation" r:id="rId3" imgW="2374560" imgH="9144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343400"/>
                        <a:ext cx="3352800" cy="12906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40" name="Object 36"/>
          <p:cNvGraphicFramePr>
            <a:graphicFrameLocks noChangeAspect="1"/>
          </p:cNvGraphicFramePr>
          <p:nvPr/>
        </p:nvGraphicFramePr>
        <p:xfrm>
          <a:off x="3886200" y="2362200"/>
          <a:ext cx="3352800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0" name="Equation" r:id="rId5" imgW="2374560" imgH="914400" progId="Equation.3">
                  <p:embed/>
                </p:oleObj>
              </mc:Choice>
              <mc:Fallback>
                <p:oleObj name="Equation" r:id="rId5" imgW="2374560" imgH="9144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362200"/>
                        <a:ext cx="3352800" cy="12906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41" name="Line 37"/>
          <p:cNvSpPr>
            <a:spLocks noChangeShapeType="1"/>
          </p:cNvSpPr>
          <p:nvPr/>
        </p:nvSpPr>
        <p:spPr bwMode="auto">
          <a:xfrm>
            <a:off x="4038600" y="3657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2" name="Line 38"/>
          <p:cNvSpPr>
            <a:spLocks noChangeShapeType="1"/>
          </p:cNvSpPr>
          <p:nvPr/>
        </p:nvSpPr>
        <p:spPr bwMode="auto">
          <a:xfrm>
            <a:off x="4038600" y="3962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3" name="Line 39"/>
          <p:cNvSpPr>
            <a:spLocks noChangeShapeType="1"/>
          </p:cNvSpPr>
          <p:nvPr/>
        </p:nvSpPr>
        <p:spPr bwMode="auto">
          <a:xfrm>
            <a:off x="4572000" y="3962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4" name="Line 40"/>
          <p:cNvSpPr>
            <a:spLocks noChangeShapeType="1"/>
          </p:cNvSpPr>
          <p:nvPr/>
        </p:nvSpPr>
        <p:spPr bwMode="auto">
          <a:xfrm>
            <a:off x="39624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14: CASCADE CONTROL</a:t>
            </a:r>
            <a:endParaRPr lang="en-US" sz="3200"/>
          </a:p>
        </p:txBody>
      </p:sp>
      <p:sp>
        <p:nvSpPr>
          <p:cNvPr id="11394" name="Text Box 130"/>
          <p:cNvSpPr txBox="1">
            <a:spLocks noChangeArrowheads="1"/>
          </p:cNvSpPr>
          <p:nvPr/>
        </p:nvSpPr>
        <p:spPr bwMode="auto">
          <a:xfrm>
            <a:off x="685800" y="1143000"/>
            <a:ext cx="79248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Control Performance Comparison for CST Heater</a:t>
            </a:r>
          </a:p>
          <a:p>
            <a:pPr>
              <a:spcBef>
                <a:spcPct val="50000"/>
              </a:spcBef>
            </a:pPr>
            <a:r>
              <a:rPr lang="en-US" b="1"/>
              <a:t>      Single-Loop				Cascade</a:t>
            </a:r>
          </a:p>
        </p:txBody>
      </p:sp>
      <p:grpSp>
        <p:nvGrpSpPr>
          <p:cNvPr id="11514" name="Group 250"/>
          <p:cNvGrpSpPr>
            <a:grpSpLocks/>
          </p:cNvGrpSpPr>
          <p:nvPr/>
        </p:nvGrpSpPr>
        <p:grpSpPr bwMode="auto">
          <a:xfrm>
            <a:off x="3175" y="2590800"/>
            <a:ext cx="4445000" cy="2873375"/>
            <a:chOff x="2" y="1632"/>
            <a:chExt cx="2800" cy="1810"/>
          </a:xfrm>
        </p:grpSpPr>
        <p:sp>
          <p:nvSpPr>
            <p:cNvPr id="11396" name="Rectangle 132"/>
            <p:cNvSpPr>
              <a:spLocks noChangeArrowheads="1"/>
            </p:cNvSpPr>
            <p:nvPr/>
          </p:nvSpPr>
          <p:spPr bwMode="auto">
            <a:xfrm>
              <a:off x="154" y="1828"/>
              <a:ext cx="2530" cy="14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" name="Rectangle 133"/>
            <p:cNvSpPr>
              <a:spLocks noChangeArrowheads="1"/>
            </p:cNvSpPr>
            <p:nvPr/>
          </p:nvSpPr>
          <p:spPr bwMode="auto">
            <a:xfrm>
              <a:off x="154" y="1828"/>
              <a:ext cx="2530" cy="147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" name="Line 134"/>
            <p:cNvSpPr>
              <a:spLocks noChangeShapeType="1"/>
            </p:cNvSpPr>
            <p:nvPr/>
          </p:nvSpPr>
          <p:spPr bwMode="auto">
            <a:xfrm>
              <a:off x="154" y="1828"/>
              <a:ext cx="25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9" name="Freeform 135"/>
            <p:cNvSpPr>
              <a:spLocks/>
            </p:cNvSpPr>
            <p:nvPr/>
          </p:nvSpPr>
          <p:spPr bwMode="auto">
            <a:xfrm>
              <a:off x="154" y="1828"/>
              <a:ext cx="2530" cy="1473"/>
            </a:xfrm>
            <a:custGeom>
              <a:avLst/>
              <a:gdLst>
                <a:gd name="T0" fmla="*/ 0 w 620"/>
                <a:gd name="T1" fmla="*/ 173 h 173"/>
                <a:gd name="T2" fmla="*/ 620 w 620"/>
                <a:gd name="T3" fmla="*/ 173 h 173"/>
                <a:gd name="T4" fmla="*/ 620 w 620"/>
                <a:gd name="T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0" h="173">
                  <a:moveTo>
                    <a:pt x="0" y="173"/>
                  </a:moveTo>
                  <a:lnTo>
                    <a:pt x="620" y="173"/>
                  </a:lnTo>
                  <a:lnTo>
                    <a:pt x="62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0" name="Line 136"/>
            <p:cNvSpPr>
              <a:spLocks noChangeShapeType="1"/>
            </p:cNvSpPr>
            <p:nvPr/>
          </p:nvSpPr>
          <p:spPr bwMode="auto">
            <a:xfrm flipV="1">
              <a:off x="154" y="1828"/>
              <a:ext cx="1" cy="14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1" name="Line 137"/>
            <p:cNvSpPr>
              <a:spLocks noChangeShapeType="1"/>
            </p:cNvSpPr>
            <p:nvPr/>
          </p:nvSpPr>
          <p:spPr bwMode="auto">
            <a:xfrm>
              <a:off x="154" y="3301"/>
              <a:ext cx="25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2" name="Line 138"/>
            <p:cNvSpPr>
              <a:spLocks noChangeShapeType="1"/>
            </p:cNvSpPr>
            <p:nvPr/>
          </p:nvSpPr>
          <p:spPr bwMode="auto">
            <a:xfrm flipV="1">
              <a:off x="154" y="1828"/>
              <a:ext cx="1" cy="14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3" name="Line 139"/>
            <p:cNvSpPr>
              <a:spLocks noChangeShapeType="1"/>
            </p:cNvSpPr>
            <p:nvPr/>
          </p:nvSpPr>
          <p:spPr bwMode="auto">
            <a:xfrm flipV="1">
              <a:off x="154" y="3242"/>
              <a:ext cx="1" cy="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4" name="Line 140"/>
            <p:cNvSpPr>
              <a:spLocks noChangeShapeType="1"/>
            </p:cNvSpPr>
            <p:nvPr/>
          </p:nvSpPr>
          <p:spPr bwMode="auto">
            <a:xfrm>
              <a:off x="154" y="1828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5" name="Rectangle 141"/>
            <p:cNvSpPr>
              <a:spLocks noChangeArrowheads="1"/>
            </p:cNvSpPr>
            <p:nvPr/>
          </p:nvSpPr>
          <p:spPr bwMode="auto">
            <a:xfrm>
              <a:off x="142" y="3327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200"/>
            </a:p>
          </p:txBody>
        </p:sp>
        <p:sp>
          <p:nvSpPr>
            <p:cNvPr id="11406" name="Line 142"/>
            <p:cNvSpPr>
              <a:spLocks noChangeShapeType="1"/>
            </p:cNvSpPr>
            <p:nvPr/>
          </p:nvSpPr>
          <p:spPr bwMode="auto">
            <a:xfrm flipV="1">
              <a:off x="407" y="3242"/>
              <a:ext cx="1" cy="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7" name="Line 143"/>
            <p:cNvSpPr>
              <a:spLocks noChangeShapeType="1"/>
            </p:cNvSpPr>
            <p:nvPr/>
          </p:nvSpPr>
          <p:spPr bwMode="auto">
            <a:xfrm>
              <a:off x="407" y="1828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8" name="Rectangle 144"/>
            <p:cNvSpPr>
              <a:spLocks noChangeArrowheads="1"/>
            </p:cNvSpPr>
            <p:nvPr/>
          </p:nvSpPr>
          <p:spPr bwMode="auto">
            <a:xfrm>
              <a:off x="379" y="3327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1200"/>
            </a:p>
          </p:txBody>
        </p:sp>
        <p:sp>
          <p:nvSpPr>
            <p:cNvPr id="11409" name="Line 145"/>
            <p:cNvSpPr>
              <a:spLocks noChangeShapeType="1"/>
            </p:cNvSpPr>
            <p:nvPr/>
          </p:nvSpPr>
          <p:spPr bwMode="auto">
            <a:xfrm flipV="1">
              <a:off x="660" y="3242"/>
              <a:ext cx="1" cy="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0" name="Line 146"/>
            <p:cNvSpPr>
              <a:spLocks noChangeShapeType="1"/>
            </p:cNvSpPr>
            <p:nvPr/>
          </p:nvSpPr>
          <p:spPr bwMode="auto">
            <a:xfrm>
              <a:off x="660" y="1828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1" name="Rectangle 147"/>
            <p:cNvSpPr>
              <a:spLocks noChangeArrowheads="1"/>
            </p:cNvSpPr>
            <p:nvPr/>
          </p:nvSpPr>
          <p:spPr bwMode="auto">
            <a:xfrm>
              <a:off x="632" y="3327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1200"/>
            </a:p>
          </p:txBody>
        </p:sp>
        <p:sp>
          <p:nvSpPr>
            <p:cNvPr id="11412" name="Line 148"/>
            <p:cNvSpPr>
              <a:spLocks noChangeShapeType="1"/>
            </p:cNvSpPr>
            <p:nvPr/>
          </p:nvSpPr>
          <p:spPr bwMode="auto">
            <a:xfrm flipV="1">
              <a:off x="913" y="3242"/>
              <a:ext cx="1" cy="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3" name="Line 149"/>
            <p:cNvSpPr>
              <a:spLocks noChangeShapeType="1"/>
            </p:cNvSpPr>
            <p:nvPr/>
          </p:nvSpPr>
          <p:spPr bwMode="auto">
            <a:xfrm>
              <a:off x="913" y="1828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4" name="Rectangle 150"/>
            <p:cNvSpPr>
              <a:spLocks noChangeArrowheads="1"/>
            </p:cNvSpPr>
            <p:nvPr/>
          </p:nvSpPr>
          <p:spPr bwMode="auto">
            <a:xfrm>
              <a:off x="885" y="3327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 sz="1200"/>
            </a:p>
          </p:txBody>
        </p:sp>
        <p:sp>
          <p:nvSpPr>
            <p:cNvPr id="11415" name="Line 151"/>
            <p:cNvSpPr>
              <a:spLocks noChangeShapeType="1"/>
            </p:cNvSpPr>
            <p:nvPr/>
          </p:nvSpPr>
          <p:spPr bwMode="auto">
            <a:xfrm flipV="1">
              <a:off x="1166" y="3242"/>
              <a:ext cx="1" cy="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6" name="Line 152"/>
            <p:cNvSpPr>
              <a:spLocks noChangeShapeType="1"/>
            </p:cNvSpPr>
            <p:nvPr/>
          </p:nvSpPr>
          <p:spPr bwMode="auto">
            <a:xfrm>
              <a:off x="1166" y="1828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7" name="Rectangle 153"/>
            <p:cNvSpPr>
              <a:spLocks noChangeArrowheads="1"/>
            </p:cNvSpPr>
            <p:nvPr/>
          </p:nvSpPr>
          <p:spPr bwMode="auto">
            <a:xfrm>
              <a:off x="1138" y="3327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 sz="1200"/>
            </a:p>
          </p:txBody>
        </p:sp>
        <p:sp>
          <p:nvSpPr>
            <p:cNvPr id="11418" name="Line 154"/>
            <p:cNvSpPr>
              <a:spLocks noChangeShapeType="1"/>
            </p:cNvSpPr>
            <p:nvPr/>
          </p:nvSpPr>
          <p:spPr bwMode="auto">
            <a:xfrm flipV="1">
              <a:off x="1419" y="3242"/>
              <a:ext cx="1" cy="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9" name="Line 155"/>
            <p:cNvSpPr>
              <a:spLocks noChangeShapeType="1"/>
            </p:cNvSpPr>
            <p:nvPr/>
          </p:nvSpPr>
          <p:spPr bwMode="auto">
            <a:xfrm>
              <a:off x="1419" y="1828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0" name="Rectangle 156"/>
            <p:cNvSpPr>
              <a:spLocks noChangeArrowheads="1"/>
            </p:cNvSpPr>
            <p:nvPr/>
          </p:nvSpPr>
          <p:spPr bwMode="auto">
            <a:xfrm>
              <a:off x="1378" y="3327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 sz="1200"/>
            </a:p>
          </p:txBody>
        </p:sp>
        <p:sp>
          <p:nvSpPr>
            <p:cNvPr id="11421" name="Line 157"/>
            <p:cNvSpPr>
              <a:spLocks noChangeShapeType="1"/>
            </p:cNvSpPr>
            <p:nvPr/>
          </p:nvSpPr>
          <p:spPr bwMode="auto">
            <a:xfrm flipV="1">
              <a:off x="1672" y="3242"/>
              <a:ext cx="1" cy="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2" name="Line 158"/>
            <p:cNvSpPr>
              <a:spLocks noChangeShapeType="1"/>
            </p:cNvSpPr>
            <p:nvPr/>
          </p:nvSpPr>
          <p:spPr bwMode="auto">
            <a:xfrm>
              <a:off x="1672" y="1828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3" name="Rectangle 159"/>
            <p:cNvSpPr>
              <a:spLocks noChangeArrowheads="1"/>
            </p:cNvSpPr>
            <p:nvPr/>
          </p:nvSpPr>
          <p:spPr bwMode="auto">
            <a:xfrm>
              <a:off x="1631" y="3327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120</a:t>
              </a:r>
              <a:endParaRPr lang="en-US" sz="1200"/>
            </a:p>
          </p:txBody>
        </p:sp>
        <p:sp>
          <p:nvSpPr>
            <p:cNvPr id="11424" name="Line 160"/>
            <p:cNvSpPr>
              <a:spLocks noChangeShapeType="1"/>
            </p:cNvSpPr>
            <p:nvPr/>
          </p:nvSpPr>
          <p:spPr bwMode="auto">
            <a:xfrm flipV="1">
              <a:off x="1925" y="3242"/>
              <a:ext cx="1" cy="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5" name="Line 161"/>
            <p:cNvSpPr>
              <a:spLocks noChangeShapeType="1"/>
            </p:cNvSpPr>
            <p:nvPr/>
          </p:nvSpPr>
          <p:spPr bwMode="auto">
            <a:xfrm>
              <a:off x="1925" y="1828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6" name="Rectangle 162"/>
            <p:cNvSpPr>
              <a:spLocks noChangeArrowheads="1"/>
            </p:cNvSpPr>
            <p:nvPr/>
          </p:nvSpPr>
          <p:spPr bwMode="auto">
            <a:xfrm>
              <a:off x="1884" y="3327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140</a:t>
              </a:r>
              <a:endParaRPr lang="en-US" sz="1200"/>
            </a:p>
          </p:txBody>
        </p:sp>
        <p:sp>
          <p:nvSpPr>
            <p:cNvPr id="11427" name="Line 163"/>
            <p:cNvSpPr>
              <a:spLocks noChangeShapeType="1"/>
            </p:cNvSpPr>
            <p:nvPr/>
          </p:nvSpPr>
          <p:spPr bwMode="auto">
            <a:xfrm flipV="1">
              <a:off x="2178" y="3242"/>
              <a:ext cx="1" cy="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8" name="Line 164"/>
            <p:cNvSpPr>
              <a:spLocks noChangeShapeType="1"/>
            </p:cNvSpPr>
            <p:nvPr/>
          </p:nvSpPr>
          <p:spPr bwMode="auto">
            <a:xfrm>
              <a:off x="2178" y="1828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9" name="Rectangle 165"/>
            <p:cNvSpPr>
              <a:spLocks noChangeArrowheads="1"/>
            </p:cNvSpPr>
            <p:nvPr/>
          </p:nvSpPr>
          <p:spPr bwMode="auto">
            <a:xfrm>
              <a:off x="2137" y="3327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160</a:t>
              </a:r>
              <a:endParaRPr lang="en-US" sz="1200"/>
            </a:p>
          </p:txBody>
        </p:sp>
        <p:sp>
          <p:nvSpPr>
            <p:cNvPr id="11430" name="Line 166"/>
            <p:cNvSpPr>
              <a:spLocks noChangeShapeType="1"/>
            </p:cNvSpPr>
            <p:nvPr/>
          </p:nvSpPr>
          <p:spPr bwMode="auto">
            <a:xfrm flipV="1">
              <a:off x="2431" y="3242"/>
              <a:ext cx="1" cy="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1" name="Line 167"/>
            <p:cNvSpPr>
              <a:spLocks noChangeShapeType="1"/>
            </p:cNvSpPr>
            <p:nvPr/>
          </p:nvSpPr>
          <p:spPr bwMode="auto">
            <a:xfrm>
              <a:off x="2431" y="1828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2" name="Rectangle 168"/>
            <p:cNvSpPr>
              <a:spLocks noChangeArrowheads="1"/>
            </p:cNvSpPr>
            <p:nvPr/>
          </p:nvSpPr>
          <p:spPr bwMode="auto">
            <a:xfrm>
              <a:off x="2390" y="3327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180</a:t>
              </a:r>
              <a:endParaRPr lang="en-US" sz="1200"/>
            </a:p>
          </p:txBody>
        </p:sp>
        <p:sp>
          <p:nvSpPr>
            <p:cNvPr id="11433" name="Line 169"/>
            <p:cNvSpPr>
              <a:spLocks noChangeShapeType="1"/>
            </p:cNvSpPr>
            <p:nvPr/>
          </p:nvSpPr>
          <p:spPr bwMode="auto">
            <a:xfrm flipV="1">
              <a:off x="2684" y="3242"/>
              <a:ext cx="1" cy="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4" name="Line 170"/>
            <p:cNvSpPr>
              <a:spLocks noChangeShapeType="1"/>
            </p:cNvSpPr>
            <p:nvPr/>
          </p:nvSpPr>
          <p:spPr bwMode="auto">
            <a:xfrm>
              <a:off x="2684" y="1828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5" name="Rectangle 171"/>
            <p:cNvSpPr>
              <a:spLocks noChangeArrowheads="1"/>
            </p:cNvSpPr>
            <p:nvPr/>
          </p:nvSpPr>
          <p:spPr bwMode="auto">
            <a:xfrm>
              <a:off x="2643" y="3327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 sz="1200"/>
            </a:p>
          </p:txBody>
        </p:sp>
        <p:sp>
          <p:nvSpPr>
            <p:cNvPr id="11436" name="Line 172"/>
            <p:cNvSpPr>
              <a:spLocks noChangeShapeType="1"/>
            </p:cNvSpPr>
            <p:nvPr/>
          </p:nvSpPr>
          <p:spPr bwMode="auto">
            <a:xfrm>
              <a:off x="154" y="3301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7" name="Line 173"/>
            <p:cNvSpPr>
              <a:spLocks noChangeShapeType="1"/>
            </p:cNvSpPr>
            <p:nvPr/>
          </p:nvSpPr>
          <p:spPr bwMode="auto">
            <a:xfrm flipH="1">
              <a:off x="2655" y="3301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8" name="Rectangle 174"/>
            <p:cNvSpPr>
              <a:spLocks noChangeArrowheads="1"/>
            </p:cNvSpPr>
            <p:nvPr/>
          </p:nvSpPr>
          <p:spPr bwMode="auto">
            <a:xfrm>
              <a:off x="81" y="3233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72</a:t>
              </a:r>
              <a:endParaRPr lang="en-US" sz="1200"/>
            </a:p>
          </p:txBody>
        </p:sp>
        <p:sp>
          <p:nvSpPr>
            <p:cNvPr id="11439" name="Line 175"/>
            <p:cNvSpPr>
              <a:spLocks noChangeShapeType="1"/>
            </p:cNvSpPr>
            <p:nvPr/>
          </p:nvSpPr>
          <p:spPr bwMode="auto">
            <a:xfrm>
              <a:off x="154" y="2926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0" name="Line 176"/>
            <p:cNvSpPr>
              <a:spLocks noChangeShapeType="1"/>
            </p:cNvSpPr>
            <p:nvPr/>
          </p:nvSpPr>
          <p:spPr bwMode="auto">
            <a:xfrm flipH="1">
              <a:off x="2655" y="2926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1" name="Rectangle 177"/>
            <p:cNvSpPr>
              <a:spLocks noChangeArrowheads="1"/>
            </p:cNvSpPr>
            <p:nvPr/>
          </p:nvSpPr>
          <p:spPr bwMode="auto">
            <a:xfrm>
              <a:off x="81" y="2858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73</a:t>
              </a:r>
              <a:endParaRPr lang="en-US" sz="1200"/>
            </a:p>
          </p:txBody>
        </p:sp>
        <p:sp>
          <p:nvSpPr>
            <p:cNvPr id="11442" name="Line 178"/>
            <p:cNvSpPr>
              <a:spLocks noChangeShapeType="1"/>
            </p:cNvSpPr>
            <p:nvPr/>
          </p:nvSpPr>
          <p:spPr bwMode="auto">
            <a:xfrm>
              <a:off x="154" y="2560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3" name="Line 179"/>
            <p:cNvSpPr>
              <a:spLocks noChangeShapeType="1"/>
            </p:cNvSpPr>
            <p:nvPr/>
          </p:nvSpPr>
          <p:spPr bwMode="auto">
            <a:xfrm flipH="1">
              <a:off x="2655" y="2560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4" name="Rectangle 180"/>
            <p:cNvSpPr>
              <a:spLocks noChangeArrowheads="1"/>
            </p:cNvSpPr>
            <p:nvPr/>
          </p:nvSpPr>
          <p:spPr bwMode="auto">
            <a:xfrm>
              <a:off x="81" y="2492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74</a:t>
              </a:r>
              <a:endParaRPr lang="en-US" sz="1200"/>
            </a:p>
          </p:txBody>
        </p:sp>
        <p:sp>
          <p:nvSpPr>
            <p:cNvPr id="11445" name="Line 181"/>
            <p:cNvSpPr>
              <a:spLocks noChangeShapeType="1"/>
            </p:cNvSpPr>
            <p:nvPr/>
          </p:nvSpPr>
          <p:spPr bwMode="auto">
            <a:xfrm>
              <a:off x="154" y="2194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6" name="Line 182"/>
            <p:cNvSpPr>
              <a:spLocks noChangeShapeType="1"/>
            </p:cNvSpPr>
            <p:nvPr/>
          </p:nvSpPr>
          <p:spPr bwMode="auto">
            <a:xfrm flipH="1">
              <a:off x="2655" y="2194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7" name="Rectangle 183"/>
            <p:cNvSpPr>
              <a:spLocks noChangeArrowheads="1"/>
            </p:cNvSpPr>
            <p:nvPr/>
          </p:nvSpPr>
          <p:spPr bwMode="auto">
            <a:xfrm>
              <a:off x="81" y="2126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75</a:t>
              </a:r>
              <a:endParaRPr lang="en-US" sz="1200"/>
            </a:p>
          </p:txBody>
        </p:sp>
        <p:sp>
          <p:nvSpPr>
            <p:cNvPr id="11448" name="Line 184"/>
            <p:cNvSpPr>
              <a:spLocks noChangeShapeType="1"/>
            </p:cNvSpPr>
            <p:nvPr/>
          </p:nvSpPr>
          <p:spPr bwMode="auto">
            <a:xfrm>
              <a:off x="154" y="1828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9" name="Line 185"/>
            <p:cNvSpPr>
              <a:spLocks noChangeShapeType="1"/>
            </p:cNvSpPr>
            <p:nvPr/>
          </p:nvSpPr>
          <p:spPr bwMode="auto">
            <a:xfrm flipH="1">
              <a:off x="2655" y="1828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0" name="Rectangle 186"/>
            <p:cNvSpPr>
              <a:spLocks noChangeArrowheads="1"/>
            </p:cNvSpPr>
            <p:nvPr/>
          </p:nvSpPr>
          <p:spPr bwMode="auto">
            <a:xfrm>
              <a:off x="81" y="1760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76</a:t>
              </a:r>
              <a:endParaRPr lang="en-US" sz="1200"/>
            </a:p>
          </p:txBody>
        </p:sp>
        <p:sp>
          <p:nvSpPr>
            <p:cNvPr id="11451" name="Line 187"/>
            <p:cNvSpPr>
              <a:spLocks noChangeShapeType="1"/>
            </p:cNvSpPr>
            <p:nvPr/>
          </p:nvSpPr>
          <p:spPr bwMode="auto">
            <a:xfrm>
              <a:off x="154" y="1828"/>
              <a:ext cx="25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2" name="Freeform 188"/>
            <p:cNvSpPr>
              <a:spLocks/>
            </p:cNvSpPr>
            <p:nvPr/>
          </p:nvSpPr>
          <p:spPr bwMode="auto">
            <a:xfrm>
              <a:off x="154" y="1828"/>
              <a:ext cx="2530" cy="1473"/>
            </a:xfrm>
            <a:custGeom>
              <a:avLst/>
              <a:gdLst>
                <a:gd name="T0" fmla="*/ 0 w 620"/>
                <a:gd name="T1" fmla="*/ 173 h 173"/>
                <a:gd name="T2" fmla="*/ 620 w 620"/>
                <a:gd name="T3" fmla="*/ 173 h 173"/>
                <a:gd name="T4" fmla="*/ 620 w 620"/>
                <a:gd name="T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0" h="173">
                  <a:moveTo>
                    <a:pt x="0" y="173"/>
                  </a:moveTo>
                  <a:lnTo>
                    <a:pt x="620" y="173"/>
                  </a:lnTo>
                  <a:lnTo>
                    <a:pt x="62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3" name="Line 189"/>
            <p:cNvSpPr>
              <a:spLocks noChangeShapeType="1"/>
            </p:cNvSpPr>
            <p:nvPr/>
          </p:nvSpPr>
          <p:spPr bwMode="auto">
            <a:xfrm flipV="1">
              <a:off x="154" y="1828"/>
              <a:ext cx="1" cy="14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4" name="Freeform 190"/>
            <p:cNvSpPr>
              <a:spLocks/>
            </p:cNvSpPr>
            <p:nvPr/>
          </p:nvSpPr>
          <p:spPr bwMode="auto">
            <a:xfrm>
              <a:off x="154" y="2194"/>
              <a:ext cx="502" cy="511"/>
            </a:xfrm>
            <a:custGeom>
              <a:avLst/>
              <a:gdLst>
                <a:gd name="T0" fmla="*/ 8 w 502"/>
                <a:gd name="T1" fmla="*/ 0 h 511"/>
                <a:gd name="T2" fmla="*/ 21 w 502"/>
                <a:gd name="T3" fmla="*/ 0 h 511"/>
                <a:gd name="T4" fmla="*/ 33 w 502"/>
                <a:gd name="T5" fmla="*/ 0 h 511"/>
                <a:gd name="T6" fmla="*/ 45 w 502"/>
                <a:gd name="T7" fmla="*/ 0 h 511"/>
                <a:gd name="T8" fmla="*/ 57 w 502"/>
                <a:gd name="T9" fmla="*/ 0 h 511"/>
                <a:gd name="T10" fmla="*/ 70 w 502"/>
                <a:gd name="T11" fmla="*/ 0 h 511"/>
                <a:gd name="T12" fmla="*/ 82 w 502"/>
                <a:gd name="T13" fmla="*/ 0 h 511"/>
                <a:gd name="T14" fmla="*/ 94 w 502"/>
                <a:gd name="T15" fmla="*/ 0 h 511"/>
                <a:gd name="T16" fmla="*/ 106 w 502"/>
                <a:gd name="T17" fmla="*/ 0 h 511"/>
                <a:gd name="T18" fmla="*/ 119 w 502"/>
                <a:gd name="T19" fmla="*/ 0 h 511"/>
                <a:gd name="T20" fmla="*/ 131 w 502"/>
                <a:gd name="T21" fmla="*/ 0 h 511"/>
                <a:gd name="T22" fmla="*/ 143 w 502"/>
                <a:gd name="T23" fmla="*/ 0 h 511"/>
                <a:gd name="T24" fmla="*/ 155 w 502"/>
                <a:gd name="T25" fmla="*/ 0 h 511"/>
                <a:gd name="T26" fmla="*/ 168 w 502"/>
                <a:gd name="T27" fmla="*/ 0 h 511"/>
                <a:gd name="T28" fmla="*/ 180 w 502"/>
                <a:gd name="T29" fmla="*/ 0 h 511"/>
                <a:gd name="T30" fmla="*/ 192 w 502"/>
                <a:gd name="T31" fmla="*/ 0 h 511"/>
                <a:gd name="T32" fmla="*/ 204 w 502"/>
                <a:gd name="T33" fmla="*/ 0 h 511"/>
                <a:gd name="T34" fmla="*/ 217 w 502"/>
                <a:gd name="T35" fmla="*/ 0 h 511"/>
                <a:gd name="T36" fmla="*/ 229 w 502"/>
                <a:gd name="T37" fmla="*/ 0 h 511"/>
                <a:gd name="T38" fmla="*/ 241 w 502"/>
                <a:gd name="T39" fmla="*/ 0 h 511"/>
                <a:gd name="T40" fmla="*/ 253 w 502"/>
                <a:gd name="T41" fmla="*/ 0 h 511"/>
                <a:gd name="T42" fmla="*/ 266 w 502"/>
                <a:gd name="T43" fmla="*/ 0 h 511"/>
                <a:gd name="T44" fmla="*/ 278 w 502"/>
                <a:gd name="T45" fmla="*/ 0 h 511"/>
                <a:gd name="T46" fmla="*/ 290 w 502"/>
                <a:gd name="T47" fmla="*/ 0 h 511"/>
                <a:gd name="T48" fmla="*/ 302 w 502"/>
                <a:gd name="T49" fmla="*/ 0 h 511"/>
                <a:gd name="T50" fmla="*/ 314 w 502"/>
                <a:gd name="T51" fmla="*/ 0 h 511"/>
                <a:gd name="T52" fmla="*/ 327 w 502"/>
                <a:gd name="T53" fmla="*/ 0 h 511"/>
                <a:gd name="T54" fmla="*/ 339 w 502"/>
                <a:gd name="T55" fmla="*/ 17 h 511"/>
                <a:gd name="T56" fmla="*/ 351 w 502"/>
                <a:gd name="T57" fmla="*/ 43 h 511"/>
                <a:gd name="T58" fmla="*/ 363 w 502"/>
                <a:gd name="T59" fmla="*/ 68 h 511"/>
                <a:gd name="T60" fmla="*/ 380 w 502"/>
                <a:gd name="T61" fmla="*/ 102 h 511"/>
                <a:gd name="T62" fmla="*/ 388 w 502"/>
                <a:gd name="T63" fmla="*/ 136 h 511"/>
                <a:gd name="T64" fmla="*/ 396 w 502"/>
                <a:gd name="T65" fmla="*/ 162 h 511"/>
                <a:gd name="T66" fmla="*/ 408 w 502"/>
                <a:gd name="T67" fmla="*/ 196 h 511"/>
                <a:gd name="T68" fmla="*/ 421 w 502"/>
                <a:gd name="T69" fmla="*/ 230 h 511"/>
                <a:gd name="T70" fmla="*/ 429 w 502"/>
                <a:gd name="T71" fmla="*/ 264 h 511"/>
                <a:gd name="T72" fmla="*/ 441 w 502"/>
                <a:gd name="T73" fmla="*/ 298 h 511"/>
                <a:gd name="T74" fmla="*/ 449 w 502"/>
                <a:gd name="T75" fmla="*/ 341 h 511"/>
                <a:gd name="T76" fmla="*/ 461 w 502"/>
                <a:gd name="T77" fmla="*/ 375 h 511"/>
                <a:gd name="T78" fmla="*/ 474 w 502"/>
                <a:gd name="T79" fmla="*/ 417 h 511"/>
                <a:gd name="T80" fmla="*/ 486 w 502"/>
                <a:gd name="T81" fmla="*/ 451 h 511"/>
                <a:gd name="T82" fmla="*/ 494 w 502"/>
                <a:gd name="T83" fmla="*/ 48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2" h="511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2" y="0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9" y="0"/>
                  </a:lnTo>
                  <a:lnTo>
                    <a:pt x="143" y="0"/>
                  </a:lnTo>
                  <a:lnTo>
                    <a:pt x="147" y="0"/>
                  </a:lnTo>
                  <a:lnTo>
                    <a:pt x="151" y="0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68" y="0"/>
                  </a:lnTo>
                  <a:lnTo>
                    <a:pt x="172" y="0"/>
                  </a:lnTo>
                  <a:lnTo>
                    <a:pt x="176" y="0"/>
                  </a:lnTo>
                  <a:lnTo>
                    <a:pt x="180" y="0"/>
                  </a:lnTo>
                  <a:lnTo>
                    <a:pt x="184" y="0"/>
                  </a:lnTo>
                  <a:lnTo>
                    <a:pt x="188" y="0"/>
                  </a:lnTo>
                  <a:lnTo>
                    <a:pt x="192" y="0"/>
                  </a:lnTo>
                  <a:lnTo>
                    <a:pt x="196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08" y="0"/>
                  </a:lnTo>
                  <a:lnTo>
                    <a:pt x="212" y="0"/>
                  </a:lnTo>
                  <a:lnTo>
                    <a:pt x="217" y="0"/>
                  </a:lnTo>
                  <a:lnTo>
                    <a:pt x="221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3" y="0"/>
                  </a:lnTo>
                  <a:lnTo>
                    <a:pt x="237" y="0"/>
                  </a:lnTo>
                  <a:lnTo>
                    <a:pt x="241" y="0"/>
                  </a:lnTo>
                  <a:lnTo>
                    <a:pt x="245" y="0"/>
                  </a:lnTo>
                  <a:lnTo>
                    <a:pt x="249" y="0"/>
                  </a:lnTo>
                  <a:lnTo>
                    <a:pt x="253" y="0"/>
                  </a:lnTo>
                  <a:lnTo>
                    <a:pt x="257" y="0"/>
                  </a:lnTo>
                  <a:lnTo>
                    <a:pt x="261" y="0"/>
                  </a:lnTo>
                  <a:lnTo>
                    <a:pt x="266" y="0"/>
                  </a:lnTo>
                  <a:lnTo>
                    <a:pt x="270" y="0"/>
                  </a:lnTo>
                  <a:lnTo>
                    <a:pt x="274" y="0"/>
                  </a:lnTo>
                  <a:lnTo>
                    <a:pt x="278" y="0"/>
                  </a:lnTo>
                  <a:lnTo>
                    <a:pt x="282" y="0"/>
                  </a:lnTo>
                  <a:lnTo>
                    <a:pt x="286" y="0"/>
                  </a:lnTo>
                  <a:lnTo>
                    <a:pt x="290" y="0"/>
                  </a:lnTo>
                  <a:lnTo>
                    <a:pt x="294" y="0"/>
                  </a:lnTo>
                  <a:lnTo>
                    <a:pt x="298" y="0"/>
                  </a:lnTo>
                  <a:lnTo>
                    <a:pt x="302" y="0"/>
                  </a:lnTo>
                  <a:lnTo>
                    <a:pt x="306" y="0"/>
                  </a:lnTo>
                  <a:lnTo>
                    <a:pt x="310" y="0"/>
                  </a:lnTo>
                  <a:lnTo>
                    <a:pt x="314" y="0"/>
                  </a:lnTo>
                  <a:lnTo>
                    <a:pt x="319" y="0"/>
                  </a:lnTo>
                  <a:lnTo>
                    <a:pt x="323" y="0"/>
                  </a:lnTo>
                  <a:lnTo>
                    <a:pt x="327" y="0"/>
                  </a:lnTo>
                  <a:lnTo>
                    <a:pt x="331" y="8"/>
                  </a:lnTo>
                  <a:lnTo>
                    <a:pt x="335" y="8"/>
                  </a:lnTo>
                  <a:lnTo>
                    <a:pt x="339" y="17"/>
                  </a:lnTo>
                  <a:lnTo>
                    <a:pt x="343" y="26"/>
                  </a:lnTo>
                  <a:lnTo>
                    <a:pt x="347" y="34"/>
                  </a:lnTo>
                  <a:lnTo>
                    <a:pt x="351" y="43"/>
                  </a:lnTo>
                  <a:lnTo>
                    <a:pt x="355" y="51"/>
                  </a:lnTo>
                  <a:lnTo>
                    <a:pt x="359" y="60"/>
                  </a:lnTo>
                  <a:lnTo>
                    <a:pt x="363" y="68"/>
                  </a:lnTo>
                  <a:lnTo>
                    <a:pt x="368" y="77"/>
                  </a:lnTo>
                  <a:lnTo>
                    <a:pt x="372" y="85"/>
                  </a:lnTo>
                  <a:lnTo>
                    <a:pt x="380" y="102"/>
                  </a:lnTo>
                  <a:lnTo>
                    <a:pt x="380" y="111"/>
                  </a:lnTo>
                  <a:lnTo>
                    <a:pt x="388" y="128"/>
                  </a:lnTo>
                  <a:lnTo>
                    <a:pt x="388" y="136"/>
                  </a:lnTo>
                  <a:lnTo>
                    <a:pt x="392" y="145"/>
                  </a:lnTo>
                  <a:lnTo>
                    <a:pt x="396" y="153"/>
                  </a:lnTo>
                  <a:lnTo>
                    <a:pt x="396" y="162"/>
                  </a:lnTo>
                  <a:lnTo>
                    <a:pt x="400" y="170"/>
                  </a:lnTo>
                  <a:lnTo>
                    <a:pt x="408" y="187"/>
                  </a:lnTo>
                  <a:lnTo>
                    <a:pt x="408" y="196"/>
                  </a:lnTo>
                  <a:lnTo>
                    <a:pt x="412" y="204"/>
                  </a:lnTo>
                  <a:lnTo>
                    <a:pt x="412" y="213"/>
                  </a:lnTo>
                  <a:lnTo>
                    <a:pt x="421" y="230"/>
                  </a:lnTo>
                  <a:lnTo>
                    <a:pt x="421" y="238"/>
                  </a:lnTo>
                  <a:lnTo>
                    <a:pt x="429" y="255"/>
                  </a:lnTo>
                  <a:lnTo>
                    <a:pt x="429" y="264"/>
                  </a:lnTo>
                  <a:lnTo>
                    <a:pt x="433" y="273"/>
                  </a:lnTo>
                  <a:lnTo>
                    <a:pt x="433" y="281"/>
                  </a:lnTo>
                  <a:lnTo>
                    <a:pt x="441" y="298"/>
                  </a:lnTo>
                  <a:lnTo>
                    <a:pt x="441" y="307"/>
                  </a:lnTo>
                  <a:lnTo>
                    <a:pt x="449" y="324"/>
                  </a:lnTo>
                  <a:lnTo>
                    <a:pt x="449" y="341"/>
                  </a:lnTo>
                  <a:lnTo>
                    <a:pt x="453" y="349"/>
                  </a:lnTo>
                  <a:lnTo>
                    <a:pt x="461" y="366"/>
                  </a:lnTo>
                  <a:lnTo>
                    <a:pt x="461" y="375"/>
                  </a:lnTo>
                  <a:lnTo>
                    <a:pt x="470" y="392"/>
                  </a:lnTo>
                  <a:lnTo>
                    <a:pt x="470" y="409"/>
                  </a:lnTo>
                  <a:lnTo>
                    <a:pt x="474" y="417"/>
                  </a:lnTo>
                  <a:lnTo>
                    <a:pt x="482" y="434"/>
                  </a:lnTo>
                  <a:lnTo>
                    <a:pt x="482" y="443"/>
                  </a:lnTo>
                  <a:lnTo>
                    <a:pt x="486" y="451"/>
                  </a:lnTo>
                  <a:lnTo>
                    <a:pt x="486" y="460"/>
                  </a:lnTo>
                  <a:lnTo>
                    <a:pt x="494" y="477"/>
                  </a:lnTo>
                  <a:lnTo>
                    <a:pt x="494" y="485"/>
                  </a:lnTo>
                  <a:lnTo>
                    <a:pt x="502" y="503"/>
                  </a:lnTo>
                  <a:lnTo>
                    <a:pt x="502" y="511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5" name="Freeform 191"/>
            <p:cNvSpPr>
              <a:spLocks/>
            </p:cNvSpPr>
            <p:nvPr/>
          </p:nvSpPr>
          <p:spPr bwMode="auto">
            <a:xfrm>
              <a:off x="656" y="2705"/>
              <a:ext cx="502" cy="511"/>
            </a:xfrm>
            <a:custGeom>
              <a:avLst/>
              <a:gdLst>
                <a:gd name="T0" fmla="*/ 8 w 502"/>
                <a:gd name="T1" fmla="*/ 26 h 511"/>
                <a:gd name="T2" fmla="*/ 21 w 502"/>
                <a:gd name="T3" fmla="*/ 60 h 511"/>
                <a:gd name="T4" fmla="*/ 29 w 502"/>
                <a:gd name="T5" fmla="*/ 94 h 511"/>
                <a:gd name="T6" fmla="*/ 37 w 502"/>
                <a:gd name="T7" fmla="*/ 119 h 511"/>
                <a:gd name="T8" fmla="*/ 49 w 502"/>
                <a:gd name="T9" fmla="*/ 153 h 511"/>
                <a:gd name="T10" fmla="*/ 57 w 502"/>
                <a:gd name="T11" fmla="*/ 179 h 511"/>
                <a:gd name="T12" fmla="*/ 70 w 502"/>
                <a:gd name="T13" fmla="*/ 213 h 511"/>
                <a:gd name="T14" fmla="*/ 82 w 502"/>
                <a:gd name="T15" fmla="*/ 247 h 511"/>
                <a:gd name="T16" fmla="*/ 98 w 502"/>
                <a:gd name="T17" fmla="*/ 281 h 511"/>
                <a:gd name="T18" fmla="*/ 106 w 502"/>
                <a:gd name="T19" fmla="*/ 307 h 511"/>
                <a:gd name="T20" fmla="*/ 118 w 502"/>
                <a:gd name="T21" fmla="*/ 332 h 511"/>
                <a:gd name="T22" fmla="*/ 135 w 502"/>
                <a:gd name="T23" fmla="*/ 366 h 511"/>
                <a:gd name="T24" fmla="*/ 139 w 502"/>
                <a:gd name="T25" fmla="*/ 375 h 511"/>
                <a:gd name="T26" fmla="*/ 151 w 502"/>
                <a:gd name="T27" fmla="*/ 400 h 511"/>
                <a:gd name="T28" fmla="*/ 163 w 502"/>
                <a:gd name="T29" fmla="*/ 426 h 511"/>
                <a:gd name="T30" fmla="*/ 176 w 502"/>
                <a:gd name="T31" fmla="*/ 434 h 511"/>
                <a:gd name="T32" fmla="*/ 188 w 502"/>
                <a:gd name="T33" fmla="*/ 451 h 511"/>
                <a:gd name="T34" fmla="*/ 200 w 502"/>
                <a:gd name="T35" fmla="*/ 469 h 511"/>
                <a:gd name="T36" fmla="*/ 212 w 502"/>
                <a:gd name="T37" fmla="*/ 477 h 511"/>
                <a:gd name="T38" fmla="*/ 225 w 502"/>
                <a:gd name="T39" fmla="*/ 494 h 511"/>
                <a:gd name="T40" fmla="*/ 237 w 502"/>
                <a:gd name="T41" fmla="*/ 494 h 511"/>
                <a:gd name="T42" fmla="*/ 249 w 502"/>
                <a:gd name="T43" fmla="*/ 503 h 511"/>
                <a:gd name="T44" fmla="*/ 261 w 502"/>
                <a:gd name="T45" fmla="*/ 503 h 511"/>
                <a:gd name="T46" fmla="*/ 274 w 502"/>
                <a:gd name="T47" fmla="*/ 511 h 511"/>
                <a:gd name="T48" fmla="*/ 286 w 502"/>
                <a:gd name="T49" fmla="*/ 511 h 511"/>
                <a:gd name="T50" fmla="*/ 298 w 502"/>
                <a:gd name="T51" fmla="*/ 503 h 511"/>
                <a:gd name="T52" fmla="*/ 310 w 502"/>
                <a:gd name="T53" fmla="*/ 503 h 511"/>
                <a:gd name="T54" fmla="*/ 322 w 502"/>
                <a:gd name="T55" fmla="*/ 494 h 511"/>
                <a:gd name="T56" fmla="*/ 335 w 502"/>
                <a:gd name="T57" fmla="*/ 486 h 511"/>
                <a:gd name="T58" fmla="*/ 347 w 502"/>
                <a:gd name="T59" fmla="*/ 477 h 511"/>
                <a:gd name="T60" fmla="*/ 359 w 502"/>
                <a:gd name="T61" fmla="*/ 469 h 511"/>
                <a:gd name="T62" fmla="*/ 371 w 502"/>
                <a:gd name="T63" fmla="*/ 451 h 511"/>
                <a:gd name="T64" fmla="*/ 384 w 502"/>
                <a:gd name="T65" fmla="*/ 434 h 511"/>
                <a:gd name="T66" fmla="*/ 396 w 502"/>
                <a:gd name="T67" fmla="*/ 426 h 511"/>
                <a:gd name="T68" fmla="*/ 408 w 502"/>
                <a:gd name="T69" fmla="*/ 409 h 511"/>
                <a:gd name="T70" fmla="*/ 420 w 502"/>
                <a:gd name="T71" fmla="*/ 392 h 511"/>
                <a:gd name="T72" fmla="*/ 433 w 502"/>
                <a:gd name="T73" fmla="*/ 366 h 511"/>
                <a:gd name="T74" fmla="*/ 445 w 502"/>
                <a:gd name="T75" fmla="*/ 349 h 511"/>
                <a:gd name="T76" fmla="*/ 457 w 502"/>
                <a:gd name="T77" fmla="*/ 332 h 511"/>
                <a:gd name="T78" fmla="*/ 469 w 502"/>
                <a:gd name="T79" fmla="*/ 307 h 511"/>
                <a:gd name="T80" fmla="*/ 482 w 502"/>
                <a:gd name="T81" fmla="*/ 281 h 511"/>
                <a:gd name="T82" fmla="*/ 494 w 502"/>
                <a:gd name="T83" fmla="*/ 264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2" h="511">
                  <a:moveTo>
                    <a:pt x="0" y="0"/>
                  </a:moveTo>
                  <a:lnTo>
                    <a:pt x="8" y="17"/>
                  </a:lnTo>
                  <a:lnTo>
                    <a:pt x="8" y="26"/>
                  </a:lnTo>
                  <a:lnTo>
                    <a:pt x="16" y="43"/>
                  </a:lnTo>
                  <a:lnTo>
                    <a:pt x="16" y="51"/>
                  </a:lnTo>
                  <a:lnTo>
                    <a:pt x="21" y="60"/>
                  </a:lnTo>
                  <a:lnTo>
                    <a:pt x="21" y="68"/>
                  </a:lnTo>
                  <a:lnTo>
                    <a:pt x="29" y="85"/>
                  </a:lnTo>
                  <a:lnTo>
                    <a:pt x="29" y="94"/>
                  </a:lnTo>
                  <a:lnTo>
                    <a:pt x="33" y="102"/>
                  </a:lnTo>
                  <a:lnTo>
                    <a:pt x="37" y="111"/>
                  </a:lnTo>
                  <a:lnTo>
                    <a:pt x="37" y="119"/>
                  </a:lnTo>
                  <a:lnTo>
                    <a:pt x="41" y="128"/>
                  </a:lnTo>
                  <a:lnTo>
                    <a:pt x="49" y="145"/>
                  </a:lnTo>
                  <a:lnTo>
                    <a:pt x="49" y="153"/>
                  </a:lnTo>
                  <a:lnTo>
                    <a:pt x="53" y="162"/>
                  </a:lnTo>
                  <a:lnTo>
                    <a:pt x="57" y="170"/>
                  </a:lnTo>
                  <a:lnTo>
                    <a:pt x="57" y="179"/>
                  </a:lnTo>
                  <a:lnTo>
                    <a:pt x="61" y="187"/>
                  </a:lnTo>
                  <a:lnTo>
                    <a:pt x="70" y="204"/>
                  </a:lnTo>
                  <a:lnTo>
                    <a:pt x="70" y="213"/>
                  </a:lnTo>
                  <a:lnTo>
                    <a:pt x="78" y="230"/>
                  </a:lnTo>
                  <a:lnTo>
                    <a:pt x="78" y="239"/>
                  </a:lnTo>
                  <a:lnTo>
                    <a:pt x="82" y="247"/>
                  </a:lnTo>
                  <a:lnTo>
                    <a:pt x="86" y="256"/>
                  </a:lnTo>
                  <a:lnTo>
                    <a:pt x="90" y="264"/>
                  </a:lnTo>
                  <a:lnTo>
                    <a:pt x="98" y="281"/>
                  </a:lnTo>
                  <a:lnTo>
                    <a:pt x="98" y="290"/>
                  </a:lnTo>
                  <a:lnTo>
                    <a:pt x="102" y="298"/>
                  </a:lnTo>
                  <a:lnTo>
                    <a:pt x="106" y="307"/>
                  </a:lnTo>
                  <a:lnTo>
                    <a:pt x="110" y="315"/>
                  </a:lnTo>
                  <a:lnTo>
                    <a:pt x="114" y="324"/>
                  </a:lnTo>
                  <a:lnTo>
                    <a:pt x="118" y="332"/>
                  </a:lnTo>
                  <a:lnTo>
                    <a:pt x="123" y="341"/>
                  </a:lnTo>
                  <a:lnTo>
                    <a:pt x="127" y="349"/>
                  </a:lnTo>
                  <a:lnTo>
                    <a:pt x="135" y="366"/>
                  </a:lnTo>
                  <a:lnTo>
                    <a:pt x="131" y="366"/>
                  </a:lnTo>
                  <a:lnTo>
                    <a:pt x="135" y="366"/>
                  </a:lnTo>
                  <a:lnTo>
                    <a:pt x="139" y="375"/>
                  </a:lnTo>
                  <a:lnTo>
                    <a:pt x="143" y="383"/>
                  </a:lnTo>
                  <a:lnTo>
                    <a:pt x="147" y="392"/>
                  </a:lnTo>
                  <a:lnTo>
                    <a:pt x="151" y="400"/>
                  </a:lnTo>
                  <a:lnTo>
                    <a:pt x="155" y="409"/>
                  </a:lnTo>
                  <a:lnTo>
                    <a:pt x="159" y="417"/>
                  </a:lnTo>
                  <a:lnTo>
                    <a:pt x="163" y="426"/>
                  </a:lnTo>
                  <a:lnTo>
                    <a:pt x="167" y="426"/>
                  </a:lnTo>
                  <a:lnTo>
                    <a:pt x="172" y="434"/>
                  </a:lnTo>
                  <a:lnTo>
                    <a:pt x="176" y="434"/>
                  </a:lnTo>
                  <a:lnTo>
                    <a:pt x="180" y="443"/>
                  </a:lnTo>
                  <a:lnTo>
                    <a:pt x="184" y="451"/>
                  </a:lnTo>
                  <a:lnTo>
                    <a:pt x="188" y="451"/>
                  </a:lnTo>
                  <a:lnTo>
                    <a:pt x="192" y="460"/>
                  </a:lnTo>
                  <a:lnTo>
                    <a:pt x="196" y="460"/>
                  </a:lnTo>
                  <a:lnTo>
                    <a:pt x="200" y="469"/>
                  </a:lnTo>
                  <a:lnTo>
                    <a:pt x="204" y="477"/>
                  </a:lnTo>
                  <a:lnTo>
                    <a:pt x="208" y="477"/>
                  </a:lnTo>
                  <a:lnTo>
                    <a:pt x="212" y="477"/>
                  </a:lnTo>
                  <a:lnTo>
                    <a:pt x="216" y="486"/>
                  </a:lnTo>
                  <a:lnTo>
                    <a:pt x="220" y="486"/>
                  </a:lnTo>
                  <a:lnTo>
                    <a:pt x="225" y="494"/>
                  </a:lnTo>
                  <a:lnTo>
                    <a:pt x="229" y="494"/>
                  </a:lnTo>
                  <a:lnTo>
                    <a:pt x="233" y="494"/>
                  </a:lnTo>
                  <a:lnTo>
                    <a:pt x="237" y="494"/>
                  </a:lnTo>
                  <a:lnTo>
                    <a:pt x="241" y="503"/>
                  </a:lnTo>
                  <a:lnTo>
                    <a:pt x="245" y="503"/>
                  </a:lnTo>
                  <a:lnTo>
                    <a:pt x="249" y="503"/>
                  </a:lnTo>
                  <a:lnTo>
                    <a:pt x="253" y="503"/>
                  </a:lnTo>
                  <a:lnTo>
                    <a:pt x="257" y="503"/>
                  </a:lnTo>
                  <a:lnTo>
                    <a:pt x="261" y="503"/>
                  </a:lnTo>
                  <a:lnTo>
                    <a:pt x="265" y="511"/>
                  </a:lnTo>
                  <a:lnTo>
                    <a:pt x="269" y="511"/>
                  </a:lnTo>
                  <a:lnTo>
                    <a:pt x="274" y="511"/>
                  </a:lnTo>
                  <a:lnTo>
                    <a:pt x="278" y="511"/>
                  </a:lnTo>
                  <a:lnTo>
                    <a:pt x="282" y="511"/>
                  </a:lnTo>
                  <a:lnTo>
                    <a:pt x="286" y="511"/>
                  </a:lnTo>
                  <a:lnTo>
                    <a:pt x="290" y="503"/>
                  </a:lnTo>
                  <a:lnTo>
                    <a:pt x="294" y="503"/>
                  </a:lnTo>
                  <a:lnTo>
                    <a:pt x="298" y="503"/>
                  </a:lnTo>
                  <a:lnTo>
                    <a:pt x="302" y="503"/>
                  </a:lnTo>
                  <a:lnTo>
                    <a:pt x="306" y="503"/>
                  </a:lnTo>
                  <a:lnTo>
                    <a:pt x="310" y="503"/>
                  </a:lnTo>
                  <a:lnTo>
                    <a:pt x="314" y="503"/>
                  </a:lnTo>
                  <a:lnTo>
                    <a:pt x="318" y="494"/>
                  </a:lnTo>
                  <a:lnTo>
                    <a:pt x="322" y="494"/>
                  </a:lnTo>
                  <a:lnTo>
                    <a:pt x="327" y="494"/>
                  </a:lnTo>
                  <a:lnTo>
                    <a:pt x="331" y="486"/>
                  </a:lnTo>
                  <a:lnTo>
                    <a:pt x="335" y="486"/>
                  </a:lnTo>
                  <a:lnTo>
                    <a:pt x="339" y="486"/>
                  </a:lnTo>
                  <a:lnTo>
                    <a:pt x="343" y="477"/>
                  </a:lnTo>
                  <a:lnTo>
                    <a:pt x="347" y="477"/>
                  </a:lnTo>
                  <a:lnTo>
                    <a:pt x="351" y="477"/>
                  </a:lnTo>
                  <a:lnTo>
                    <a:pt x="355" y="469"/>
                  </a:lnTo>
                  <a:lnTo>
                    <a:pt x="359" y="469"/>
                  </a:lnTo>
                  <a:lnTo>
                    <a:pt x="363" y="460"/>
                  </a:lnTo>
                  <a:lnTo>
                    <a:pt x="367" y="460"/>
                  </a:lnTo>
                  <a:lnTo>
                    <a:pt x="371" y="451"/>
                  </a:lnTo>
                  <a:lnTo>
                    <a:pt x="376" y="451"/>
                  </a:lnTo>
                  <a:lnTo>
                    <a:pt x="380" y="443"/>
                  </a:lnTo>
                  <a:lnTo>
                    <a:pt x="384" y="434"/>
                  </a:lnTo>
                  <a:lnTo>
                    <a:pt x="388" y="434"/>
                  </a:lnTo>
                  <a:lnTo>
                    <a:pt x="392" y="426"/>
                  </a:lnTo>
                  <a:lnTo>
                    <a:pt x="396" y="426"/>
                  </a:lnTo>
                  <a:lnTo>
                    <a:pt x="400" y="417"/>
                  </a:lnTo>
                  <a:lnTo>
                    <a:pt x="404" y="409"/>
                  </a:lnTo>
                  <a:lnTo>
                    <a:pt x="408" y="409"/>
                  </a:lnTo>
                  <a:lnTo>
                    <a:pt x="412" y="400"/>
                  </a:lnTo>
                  <a:lnTo>
                    <a:pt x="416" y="392"/>
                  </a:lnTo>
                  <a:lnTo>
                    <a:pt x="420" y="392"/>
                  </a:lnTo>
                  <a:lnTo>
                    <a:pt x="424" y="383"/>
                  </a:lnTo>
                  <a:lnTo>
                    <a:pt x="429" y="375"/>
                  </a:lnTo>
                  <a:lnTo>
                    <a:pt x="433" y="366"/>
                  </a:lnTo>
                  <a:lnTo>
                    <a:pt x="437" y="366"/>
                  </a:lnTo>
                  <a:lnTo>
                    <a:pt x="441" y="358"/>
                  </a:lnTo>
                  <a:lnTo>
                    <a:pt x="445" y="349"/>
                  </a:lnTo>
                  <a:lnTo>
                    <a:pt x="449" y="341"/>
                  </a:lnTo>
                  <a:lnTo>
                    <a:pt x="453" y="332"/>
                  </a:lnTo>
                  <a:lnTo>
                    <a:pt x="457" y="332"/>
                  </a:lnTo>
                  <a:lnTo>
                    <a:pt x="461" y="324"/>
                  </a:lnTo>
                  <a:lnTo>
                    <a:pt x="465" y="315"/>
                  </a:lnTo>
                  <a:lnTo>
                    <a:pt x="469" y="307"/>
                  </a:lnTo>
                  <a:lnTo>
                    <a:pt x="473" y="298"/>
                  </a:lnTo>
                  <a:lnTo>
                    <a:pt x="478" y="290"/>
                  </a:lnTo>
                  <a:lnTo>
                    <a:pt x="482" y="281"/>
                  </a:lnTo>
                  <a:lnTo>
                    <a:pt x="486" y="281"/>
                  </a:lnTo>
                  <a:lnTo>
                    <a:pt x="490" y="264"/>
                  </a:lnTo>
                  <a:lnTo>
                    <a:pt x="494" y="264"/>
                  </a:lnTo>
                  <a:lnTo>
                    <a:pt x="498" y="256"/>
                  </a:lnTo>
                  <a:lnTo>
                    <a:pt x="502" y="247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6" name="Freeform 192"/>
            <p:cNvSpPr>
              <a:spLocks/>
            </p:cNvSpPr>
            <p:nvPr/>
          </p:nvSpPr>
          <p:spPr bwMode="auto">
            <a:xfrm>
              <a:off x="1158" y="2117"/>
              <a:ext cx="518" cy="835"/>
            </a:xfrm>
            <a:custGeom>
              <a:avLst/>
              <a:gdLst>
                <a:gd name="T0" fmla="*/ 8 w 518"/>
                <a:gd name="T1" fmla="*/ 818 h 835"/>
                <a:gd name="T2" fmla="*/ 20 w 518"/>
                <a:gd name="T3" fmla="*/ 792 h 835"/>
                <a:gd name="T4" fmla="*/ 33 w 518"/>
                <a:gd name="T5" fmla="*/ 767 h 835"/>
                <a:gd name="T6" fmla="*/ 45 w 518"/>
                <a:gd name="T7" fmla="*/ 741 h 835"/>
                <a:gd name="T8" fmla="*/ 57 w 518"/>
                <a:gd name="T9" fmla="*/ 716 h 835"/>
                <a:gd name="T10" fmla="*/ 69 w 518"/>
                <a:gd name="T11" fmla="*/ 690 h 835"/>
                <a:gd name="T12" fmla="*/ 82 w 518"/>
                <a:gd name="T13" fmla="*/ 665 h 835"/>
                <a:gd name="T14" fmla="*/ 94 w 518"/>
                <a:gd name="T15" fmla="*/ 639 h 835"/>
                <a:gd name="T16" fmla="*/ 106 w 518"/>
                <a:gd name="T17" fmla="*/ 614 h 835"/>
                <a:gd name="T18" fmla="*/ 118 w 518"/>
                <a:gd name="T19" fmla="*/ 580 h 835"/>
                <a:gd name="T20" fmla="*/ 131 w 518"/>
                <a:gd name="T21" fmla="*/ 562 h 835"/>
                <a:gd name="T22" fmla="*/ 143 w 518"/>
                <a:gd name="T23" fmla="*/ 528 h 835"/>
                <a:gd name="T24" fmla="*/ 155 w 518"/>
                <a:gd name="T25" fmla="*/ 503 h 835"/>
                <a:gd name="T26" fmla="*/ 167 w 518"/>
                <a:gd name="T27" fmla="*/ 477 h 835"/>
                <a:gd name="T28" fmla="*/ 180 w 518"/>
                <a:gd name="T29" fmla="*/ 460 h 835"/>
                <a:gd name="T30" fmla="*/ 192 w 518"/>
                <a:gd name="T31" fmla="*/ 435 h 835"/>
                <a:gd name="T32" fmla="*/ 204 w 518"/>
                <a:gd name="T33" fmla="*/ 409 h 835"/>
                <a:gd name="T34" fmla="*/ 216 w 518"/>
                <a:gd name="T35" fmla="*/ 384 h 835"/>
                <a:gd name="T36" fmla="*/ 228 w 518"/>
                <a:gd name="T37" fmla="*/ 358 h 835"/>
                <a:gd name="T38" fmla="*/ 241 w 518"/>
                <a:gd name="T39" fmla="*/ 332 h 835"/>
                <a:gd name="T40" fmla="*/ 253 w 518"/>
                <a:gd name="T41" fmla="*/ 315 h 835"/>
                <a:gd name="T42" fmla="*/ 265 w 518"/>
                <a:gd name="T43" fmla="*/ 290 h 835"/>
                <a:gd name="T44" fmla="*/ 277 w 518"/>
                <a:gd name="T45" fmla="*/ 273 h 835"/>
                <a:gd name="T46" fmla="*/ 290 w 518"/>
                <a:gd name="T47" fmla="*/ 247 h 835"/>
                <a:gd name="T48" fmla="*/ 302 w 518"/>
                <a:gd name="T49" fmla="*/ 230 h 835"/>
                <a:gd name="T50" fmla="*/ 314 w 518"/>
                <a:gd name="T51" fmla="*/ 213 h 835"/>
                <a:gd name="T52" fmla="*/ 326 w 518"/>
                <a:gd name="T53" fmla="*/ 196 h 835"/>
                <a:gd name="T54" fmla="*/ 339 w 518"/>
                <a:gd name="T55" fmla="*/ 179 h 835"/>
                <a:gd name="T56" fmla="*/ 351 w 518"/>
                <a:gd name="T57" fmla="*/ 154 h 835"/>
                <a:gd name="T58" fmla="*/ 363 w 518"/>
                <a:gd name="T59" fmla="*/ 145 h 835"/>
                <a:gd name="T60" fmla="*/ 375 w 518"/>
                <a:gd name="T61" fmla="*/ 128 h 835"/>
                <a:gd name="T62" fmla="*/ 388 w 518"/>
                <a:gd name="T63" fmla="*/ 111 h 835"/>
                <a:gd name="T64" fmla="*/ 400 w 518"/>
                <a:gd name="T65" fmla="*/ 94 h 835"/>
                <a:gd name="T66" fmla="*/ 412 w 518"/>
                <a:gd name="T67" fmla="*/ 85 h 835"/>
                <a:gd name="T68" fmla="*/ 424 w 518"/>
                <a:gd name="T69" fmla="*/ 68 h 835"/>
                <a:gd name="T70" fmla="*/ 437 w 518"/>
                <a:gd name="T71" fmla="*/ 60 h 835"/>
                <a:gd name="T72" fmla="*/ 449 w 518"/>
                <a:gd name="T73" fmla="*/ 43 h 835"/>
                <a:gd name="T74" fmla="*/ 461 w 518"/>
                <a:gd name="T75" fmla="*/ 34 h 835"/>
                <a:gd name="T76" fmla="*/ 473 w 518"/>
                <a:gd name="T77" fmla="*/ 26 h 835"/>
                <a:gd name="T78" fmla="*/ 486 w 518"/>
                <a:gd name="T79" fmla="*/ 17 h 835"/>
                <a:gd name="T80" fmla="*/ 498 w 518"/>
                <a:gd name="T81" fmla="*/ 9 h 835"/>
                <a:gd name="T82" fmla="*/ 510 w 518"/>
                <a:gd name="T83" fmla="*/ 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18" h="835">
                  <a:moveTo>
                    <a:pt x="0" y="835"/>
                  </a:moveTo>
                  <a:lnTo>
                    <a:pt x="4" y="827"/>
                  </a:lnTo>
                  <a:lnTo>
                    <a:pt x="8" y="818"/>
                  </a:lnTo>
                  <a:lnTo>
                    <a:pt x="12" y="809"/>
                  </a:lnTo>
                  <a:lnTo>
                    <a:pt x="16" y="801"/>
                  </a:lnTo>
                  <a:lnTo>
                    <a:pt x="20" y="792"/>
                  </a:lnTo>
                  <a:lnTo>
                    <a:pt x="24" y="784"/>
                  </a:lnTo>
                  <a:lnTo>
                    <a:pt x="29" y="775"/>
                  </a:lnTo>
                  <a:lnTo>
                    <a:pt x="33" y="767"/>
                  </a:lnTo>
                  <a:lnTo>
                    <a:pt x="37" y="758"/>
                  </a:lnTo>
                  <a:lnTo>
                    <a:pt x="41" y="750"/>
                  </a:lnTo>
                  <a:lnTo>
                    <a:pt x="45" y="741"/>
                  </a:lnTo>
                  <a:lnTo>
                    <a:pt x="49" y="733"/>
                  </a:lnTo>
                  <a:lnTo>
                    <a:pt x="53" y="724"/>
                  </a:lnTo>
                  <a:lnTo>
                    <a:pt x="57" y="716"/>
                  </a:lnTo>
                  <a:lnTo>
                    <a:pt x="61" y="707"/>
                  </a:lnTo>
                  <a:lnTo>
                    <a:pt x="65" y="699"/>
                  </a:lnTo>
                  <a:lnTo>
                    <a:pt x="69" y="690"/>
                  </a:lnTo>
                  <a:lnTo>
                    <a:pt x="73" y="682"/>
                  </a:lnTo>
                  <a:lnTo>
                    <a:pt x="78" y="673"/>
                  </a:lnTo>
                  <a:lnTo>
                    <a:pt x="82" y="665"/>
                  </a:lnTo>
                  <a:lnTo>
                    <a:pt x="86" y="656"/>
                  </a:lnTo>
                  <a:lnTo>
                    <a:pt x="90" y="648"/>
                  </a:lnTo>
                  <a:lnTo>
                    <a:pt x="94" y="639"/>
                  </a:lnTo>
                  <a:lnTo>
                    <a:pt x="98" y="631"/>
                  </a:lnTo>
                  <a:lnTo>
                    <a:pt x="102" y="622"/>
                  </a:lnTo>
                  <a:lnTo>
                    <a:pt x="106" y="614"/>
                  </a:lnTo>
                  <a:lnTo>
                    <a:pt x="110" y="605"/>
                  </a:lnTo>
                  <a:lnTo>
                    <a:pt x="118" y="588"/>
                  </a:lnTo>
                  <a:lnTo>
                    <a:pt x="118" y="580"/>
                  </a:lnTo>
                  <a:lnTo>
                    <a:pt x="122" y="580"/>
                  </a:lnTo>
                  <a:lnTo>
                    <a:pt x="126" y="571"/>
                  </a:lnTo>
                  <a:lnTo>
                    <a:pt x="131" y="562"/>
                  </a:lnTo>
                  <a:lnTo>
                    <a:pt x="135" y="545"/>
                  </a:lnTo>
                  <a:lnTo>
                    <a:pt x="139" y="537"/>
                  </a:lnTo>
                  <a:lnTo>
                    <a:pt x="143" y="528"/>
                  </a:lnTo>
                  <a:lnTo>
                    <a:pt x="147" y="528"/>
                  </a:lnTo>
                  <a:lnTo>
                    <a:pt x="151" y="511"/>
                  </a:lnTo>
                  <a:lnTo>
                    <a:pt x="155" y="503"/>
                  </a:lnTo>
                  <a:lnTo>
                    <a:pt x="159" y="494"/>
                  </a:lnTo>
                  <a:lnTo>
                    <a:pt x="163" y="494"/>
                  </a:lnTo>
                  <a:lnTo>
                    <a:pt x="167" y="477"/>
                  </a:lnTo>
                  <a:lnTo>
                    <a:pt x="171" y="469"/>
                  </a:lnTo>
                  <a:lnTo>
                    <a:pt x="175" y="460"/>
                  </a:lnTo>
                  <a:lnTo>
                    <a:pt x="180" y="460"/>
                  </a:lnTo>
                  <a:lnTo>
                    <a:pt x="184" y="452"/>
                  </a:lnTo>
                  <a:lnTo>
                    <a:pt x="188" y="435"/>
                  </a:lnTo>
                  <a:lnTo>
                    <a:pt x="192" y="435"/>
                  </a:lnTo>
                  <a:lnTo>
                    <a:pt x="196" y="426"/>
                  </a:lnTo>
                  <a:lnTo>
                    <a:pt x="200" y="418"/>
                  </a:lnTo>
                  <a:lnTo>
                    <a:pt x="204" y="409"/>
                  </a:lnTo>
                  <a:lnTo>
                    <a:pt x="208" y="401"/>
                  </a:lnTo>
                  <a:lnTo>
                    <a:pt x="212" y="392"/>
                  </a:lnTo>
                  <a:lnTo>
                    <a:pt x="216" y="384"/>
                  </a:lnTo>
                  <a:lnTo>
                    <a:pt x="220" y="375"/>
                  </a:lnTo>
                  <a:lnTo>
                    <a:pt x="224" y="367"/>
                  </a:lnTo>
                  <a:lnTo>
                    <a:pt x="228" y="358"/>
                  </a:lnTo>
                  <a:lnTo>
                    <a:pt x="233" y="350"/>
                  </a:lnTo>
                  <a:lnTo>
                    <a:pt x="237" y="341"/>
                  </a:lnTo>
                  <a:lnTo>
                    <a:pt x="241" y="332"/>
                  </a:lnTo>
                  <a:lnTo>
                    <a:pt x="245" y="332"/>
                  </a:lnTo>
                  <a:lnTo>
                    <a:pt x="249" y="324"/>
                  </a:lnTo>
                  <a:lnTo>
                    <a:pt x="253" y="315"/>
                  </a:lnTo>
                  <a:lnTo>
                    <a:pt x="257" y="307"/>
                  </a:lnTo>
                  <a:lnTo>
                    <a:pt x="261" y="298"/>
                  </a:lnTo>
                  <a:lnTo>
                    <a:pt x="265" y="290"/>
                  </a:lnTo>
                  <a:lnTo>
                    <a:pt x="269" y="281"/>
                  </a:lnTo>
                  <a:lnTo>
                    <a:pt x="273" y="281"/>
                  </a:lnTo>
                  <a:lnTo>
                    <a:pt x="277" y="273"/>
                  </a:lnTo>
                  <a:lnTo>
                    <a:pt x="282" y="264"/>
                  </a:lnTo>
                  <a:lnTo>
                    <a:pt x="286" y="256"/>
                  </a:lnTo>
                  <a:lnTo>
                    <a:pt x="290" y="247"/>
                  </a:lnTo>
                  <a:lnTo>
                    <a:pt x="294" y="239"/>
                  </a:lnTo>
                  <a:lnTo>
                    <a:pt x="298" y="239"/>
                  </a:lnTo>
                  <a:lnTo>
                    <a:pt x="302" y="230"/>
                  </a:lnTo>
                  <a:lnTo>
                    <a:pt x="306" y="222"/>
                  </a:lnTo>
                  <a:lnTo>
                    <a:pt x="310" y="222"/>
                  </a:lnTo>
                  <a:lnTo>
                    <a:pt x="314" y="213"/>
                  </a:lnTo>
                  <a:lnTo>
                    <a:pt x="318" y="205"/>
                  </a:lnTo>
                  <a:lnTo>
                    <a:pt x="322" y="196"/>
                  </a:lnTo>
                  <a:lnTo>
                    <a:pt x="326" y="196"/>
                  </a:lnTo>
                  <a:lnTo>
                    <a:pt x="330" y="188"/>
                  </a:lnTo>
                  <a:lnTo>
                    <a:pt x="335" y="179"/>
                  </a:lnTo>
                  <a:lnTo>
                    <a:pt x="339" y="179"/>
                  </a:lnTo>
                  <a:lnTo>
                    <a:pt x="343" y="171"/>
                  </a:lnTo>
                  <a:lnTo>
                    <a:pt x="347" y="162"/>
                  </a:lnTo>
                  <a:lnTo>
                    <a:pt x="351" y="154"/>
                  </a:lnTo>
                  <a:lnTo>
                    <a:pt x="355" y="154"/>
                  </a:lnTo>
                  <a:lnTo>
                    <a:pt x="359" y="145"/>
                  </a:lnTo>
                  <a:lnTo>
                    <a:pt x="363" y="145"/>
                  </a:lnTo>
                  <a:lnTo>
                    <a:pt x="367" y="137"/>
                  </a:lnTo>
                  <a:lnTo>
                    <a:pt x="371" y="128"/>
                  </a:lnTo>
                  <a:lnTo>
                    <a:pt x="375" y="128"/>
                  </a:lnTo>
                  <a:lnTo>
                    <a:pt x="379" y="120"/>
                  </a:lnTo>
                  <a:lnTo>
                    <a:pt x="384" y="120"/>
                  </a:lnTo>
                  <a:lnTo>
                    <a:pt x="388" y="111"/>
                  </a:lnTo>
                  <a:lnTo>
                    <a:pt x="392" y="103"/>
                  </a:lnTo>
                  <a:lnTo>
                    <a:pt x="396" y="103"/>
                  </a:lnTo>
                  <a:lnTo>
                    <a:pt x="400" y="94"/>
                  </a:lnTo>
                  <a:lnTo>
                    <a:pt x="404" y="94"/>
                  </a:lnTo>
                  <a:lnTo>
                    <a:pt x="408" y="85"/>
                  </a:lnTo>
                  <a:lnTo>
                    <a:pt x="412" y="85"/>
                  </a:lnTo>
                  <a:lnTo>
                    <a:pt x="416" y="77"/>
                  </a:lnTo>
                  <a:lnTo>
                    <a:pt x="420" y="77"/>
                  </a:lnTo>
                  <a:lnTo>
                    <a:pt x="424" y="68"/>
                  </a:lnTo>
                  <a:lnTo>
                    <a:pt x="428" y="68"/>
                  </a:lnTo>
                  <a:lnTo>
                    <a:pt x="432" y="60"/>
                  </a:lnTo>
                  <a:lnTo>
                    <a:pt x="437" y="60"/>
                  </a:lnTo>
                  <a:lnTo>
                    <a:pt x="441" y="51"/>
                  </a:lnTo>
                  <a:lnTo>
                    <a:pt x="445" y="51"/>
                  </a:lnTo>
                  <a:lnTo>
                    <a:pt x="449" y="43"/>
                  </a:lnTo>
                  <a:lnTo>
                    <a:pt x="453" y="43"/>
                  </a:lnTo>
                  <a:lnTo>
                    <a:pt x="457" y="43"/>
                  </a:lnTo>
                  <a:lnTo>
                    <a:pt x="461" y="34"/>
                  </a:lnTo>
                  <a:lnTo>
                    <a:pt x="465" y="34"/>
                  </a:lnTo>
                  <a:lnTo>
                    <a:pt x="469" y="26"/>
                  </a:lnTo>
                  <a:lnTo>
                    <a:pt x="473" y="26"/>
                  </a:lnTo>
                  <a:lnTo>
                    <a:pt x="477" y="26"/>
                  </a:lnTo>
                  <a:lnTo>
                    <a:pt x="481" y="17"/>
                  </a:lnTo>
                  <a:lnTo>
                    <a:pt x="486" y="17"/>
                  </a:lnTo>
                  <a:lnTo>
                    <a:pt x="490" y="17"/>
                  </a:lnTo>
                  <a:lnTo>
                    <a:pt x="494" y="9"/>
                  </a:lnTo>
                  <a:lnTo>
                    <a:pt x="498" y="9"/>
                  </a:lnTo>
                  <a:lnTo>
                    <a:pt x="502" y="9"/>
                  </a:lnTo>
                  <a:lnTo>
                    <a:pt x="506" y="0"/>
                  </a:lnTo>
                  <a:lnTo>
                    <a:pt x="510" y="0"/>
                  </a:lnTo>
                  <a:lnTo>
                    <a:pt x="514" y="0"/>
                  </a:lnTo>
                  <a:lnTo>
                    <a:pt x="518" y="0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7" name="Freeform 193"/>
            <p:cNvSpPr>
              <a:spLocks/>
            </p:cNvSpPr>
            <p:nvPr/>
          </p:nvSpPr>
          <p:spPr bwMode="auto">
            <a:xfrm>
              <a:off x="1676" y="2066"/>
              <a:ext cx="518" cy="85"/>
            </a:xfrm>
            <a:custGeom>
              <a:avLst/>
              <a:gdLst>
                <a:gd name="T0" fmla="*/ 8 w 518"/>
                <a:gd name="T1" fmla="*/ 43 h 85"/>
                <a:gd name="T2" fmla="*/ 21 w 518"/>
                <a:gd name="T3" fmla="*/ 34 h 85"/>
                <a:gd name="T4" fmla="*/ 33 w 518"/>
                <a:gd name="T5" fmla="*/ 34 h 85"/>
                <a:gd name="T6" fmla="*/ 45 w 518"/>
                <a:gd name="T7" fmla="*/ 26 h 85"/>
                <a:gd name="T8" fmla="*/ 57 w 518"/>
                <a:gd name="T9" fmla="*/ 17 h 85"/>
                <a:gd name="T10" fmla="*/ 70 w 518"/>
                <a:gd name="T11" fmla="*/ 17 h 85"/>
                <a:gd name="T12" fmla="*/ 82 w 518"/>
                <a:gd name="T13" fmla="*/ 17 h 85"/>
                <a:gd name="T14" fmla="*/ 94 w 518"/>
                <a:gd name="T15" fmla="*/ 9 h 85"/>
                <a:gd name="T16" fmla="*/ 106 w 518"/>
                <a:gd name="T17" fmla="*/ 9 h 85"/>
                <a:gd name="T18" fmla="*/ 118 w 518"/>
                <a:gd name="T19" fmla="*/ 9 h 85"/>
                <a:gd name="T20" fmla="*/ 131 w 518"/>
                <a:gd name="T21" fmla="*/ 9 h 85"/>
                <a:gd name="T22" fmla="*/ 143 w 518"/>
                <a:gd name="T23" fmla="*/ 0 h 85"/>
                <a:gd name="T24" fmla="*/ 155 w 518"/>
                <a:gd name="T25" fmla="*/ 0 h 85"/>
                <a:gd name="T26" fmla="*/ 167 w 518"/>
                <a:gd name="T27" fmla="*/ 0 h 85"/>
                <a:gd name="T28" fmla="*/ 180 w 518"/>
                <a:gd name="T29" fmla="*/ 0 h 85"/>
                <a:gd name="T30" fmla="*/ 192 w 518"/>
                <a:gd name="T31" fmla="*/ 9 h 85"/>
                <a:gd name="T32" fmla="*/ 204 w 518"/>
                <a:gd name="T33" fmla="*/ 9 h 85"/>
                <a:gd name="T34" fmla="*/ 216 w 518"/>
                <a:gd name="T35" fmla="*/ 9 h 85"/>
                <a:gd name="T36" fmla="*/ 229 w 518"/>
                <a:gd name="T37" fmla="*/ 9 h 85"/>
                <a:gd name="T38" fmla="*/ 241 w 518"/>
                <a:gd name="T39" fmla="*/ 9 h 85"/>
                <a:gd name="T40" fmla="*/ 253 w 518"/>
                <a:gd name="T41" fmla="*/ 9 h 85"/>
                <a:gd name="T42" fmla="*/ 265 w 518"/>
                <a:gd name="T43" fmla="*/ 17 h 85"/>
                <a:gd name="T44" fmla="*/ 278 w 518"/>
                <a:gd name="T45" fmla="*/ 17 h 85"/>
                <a:gd name="T46" fmla="*/ 290 w 518"/>
                <a:gd name="T47" fmla="*/ 17 h 85"/>
                <a:gd name="T48" fmla="*/ 302 w 518"/>
                <a:gd name="T49" fmla="*/ 26 h 85"/>
                <a:gd name="T50" fmla="*/ 314 w 518"/>
                <a:gd name="T51" fmla="*/ 26 h 85"/>
                <a:gd name="T52" fmla="*/ 327 w 518"/>
                <a:gd name="T53" fmla="*/ 26 h 85"/>
                <a:gd name="T54" fmla="*/ 339 w 518"/>
                <a:gd name="T55" fmla="*/ 34 h 85"/>
                <a:gd name="T56" fmla="*/ 351 w 518"/>
                <a:gd name="T57" fmla="*/ 34 h 85"/>
                <a:gd name="T58" fmla="*/ 363 w 518"/>
                <a:gd name="T59" fmla="*/ 43 h 85"/>
                <a:gd name="T60" fmla="*/ 376 w 518"/>
                <a:gd name="T61" fmla="*/ 43 h 85"/>
                <a:gd name="T62" fmla="*/ 388 w 518"/>
                <a:gd name="T63" fmla="*/ 51 h 85"/>
                <a:gd name="T64" fmla="*/ 400 w 518"/>
                <a:gd name="T65" fmla="*/ 51 h 85"/>
                <a:gd name="T66" fmla="*/ 412 w 518"/>
                <a:gd name="T67" fmla="*/ 60 h 85"/>
                <a:gd name="T68" fmla="*/ 424 w 518"/>
                <a:gd name="T69" fmla="*/ 60 h 85"/>
                <a:gd name="T70" fmla="*/ 437 w 518"/>
                <a:gd name="T71" fmla="*/ 60 h 85"/>
                <a:gd name="T72" fmla="*/ 449 w 518"/>
                <a:gd name="T73" fmla="*/ 68 h 85"/>
                <a:gd name="T74" fmla="*/ 461 w 518"/>
                <a:gd name="T75" fmla="*/ 68 h 85"/>
                <a:gd name="T76" fmla="*/ 473 w 518"/>
                <a:gd name="T77" fmla="*/ 77 h 85"/>
                <a:gd name="T78" fmla="*/ 486 w 518"/>
                <a:gd name="T79" fmla="*/ 77 h 85"/>
                <a:gd name="T80" fmla="*/ 498 w 518"/>
                <a:gd name="T81" fmla="*/ 85 h 85"/>
                <a:gd name="T82" fmla="*/ 510 w 518"/>
                <a:gd name="T8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18" h="85">
                  <a:moveTo>
                    <a:pt x="0" y="51"/>
                  </a:moveTo>
                  <a:lnTo>
                    <a:pt x="4" y="43"/>
                  </a:lnTo>
                  <a:lnTo>
                    <a:pt x="8" y="43"/>
                  </a:lnTo>
                  <a:lnTo>
                    <a:pt x="12" y="43"/>
                  </a:lnTo>
                  <a:lnTo>
                    <a:pt x="16" y="34"/>
                  </a:lnTo>
                  <a:lnTo>
                    <a:pt x="21" y="34"/>
                  </a:lnTo>
                  <a:lnTo>
                    <a:pt x="25" y="34"/>
                  </a:lnTo>
                  <a:lnTo>
                    <a:pt x="29" y="34"/>
                  </a:lnTo>
                  <a:lnTo>
                    <a:pt x="33" y="34"/>
                  </a:lnTo>
                  <a:lnTo>
                    <a:pt x="37" y="26"/>
                  </a:lnTo>
                  <a:lnTo>
                    <a:pt x="41" y="26"/>
                  </a:lnTo>
                  <a:lnTo>
                    <a:pt x="45" y="26"/>
                  </a:lnTo>
                  <a:lnTo>
                    <a:pt x="49" y="26"/>
                  </a:lnTo>
                  <a:lnTo>
                    <a:pt x="53" y="26"/>
                  </a:lnTo>
                  <a:lnTo>
                    <a:pt x="57" y="17"/>
                  </a:lnTo>
                  <a:lnTo>
                    <a:pt x="61" y="17"/>
                  </a:lnTo>
                  <a:lnTo>
                    <a:pt x="65" y="17"/>
                  </a:lnTo>
                  <a:lnTo>
                    <a:pt x="70" y="17"/>
                  </a:lnTo>
                  <a:lnTo>
                    <a:pt x="74" y="17"/>
                  </a:lnTo>
                  <a:lnTo>
                    <a:pt x="78" y="17"/>
                  </a:lnTo>
                  <a:lnTo>
                    <a:pt x="82" y="17"/>
                  </a:lnTo>
                  <a:lnTo>
                    <a:pt x="86" y="9"/>
                  </a:lnTo>
                  <a:lnTo>
                    <a:pt x="90" y="9"/>
                  </a:lnTo>
                  <a:lnTo>
                    <a:pt x="94" y="9"/>
                  </a:lnTo>
                  <a:lnTo>
                    <a:pt x="98" y="9"/>
                  </a:lnTo>
                  <a:lnTo>
                    <a:pt x="102" y="9"/>
                  </a:lnTo>
                  <a:lnTo>
                    <a:pt x="106" y="9"/>
                  </a:lnTo>
                  <a:lnTo>
                    <a:pt x="110" y="9"/>
                  </a:lnTo>
                  <a:lnTo>
                    <a:pt x="114" y="9"/>
                  </a:lnTo>
                  <a:lnTo>
                    <a:pt x="118" y="9"/>
                  </a:lnTo>
                  <a:lnTo>
                    <a:pt x="123" y="9"/>
                  </a:lnTo>
                  <a:lnTo>
                    <a:pt x="127" y="9"/>
                  </a:lnTo>
                  <a:lnTo>
                    <a:pt x="131" y="9"/>
                  </a:lnTo>
                  <a:lnTo>
                    <a:pt x="135" y="9"/>
                  </a:lnTo>
                  <a:lnTo>
                    <a:pt x="139" y="9"/>
                  </a:lnTo>
                  <a:lnTo>
                    <a:pt x="143" y="0"/>
                  </a:lnTo>
                  <a:lnTo>
                    <a:pt x="147" y="0"/>
                  </a:lnTo>
                  <a:lnTo>
                    <a:pt x="151" y="0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63" y="0"/>
                  </a:lnTo>
                  <a:lnTo>
                    <a:pt x="167" y="0"/>
                  </a:lnTo>
                  <a:lnTo>
                    <a:pt x="172" y="0"/>
                  </a:lnTo>
                  <a:lnTo>
                    <a:pt x="176" y="0"/>
                  </a:lnTo>
                  <a:lnTo>
                    <a:pt x="180" y="0"/>
                  </a:lnTo>
                  <a:lnTo>
                    <a:pt x="184" y="0"/>
                  </a:lnTo>
                  <a:lnTo>
                    <a:pt x="188" y="0"/>
                  </a:lnTo>
                  <a:lnTo>
                    <a:pt x="192" y="9"/>
                  </a:lnTo>
                  <a:lnTo>
                    <a:pt x="196" y="9"/>
                  </a:lnTo>
                  <a:lnTo>
                    <a:pt x="200" y="9"/>
                  </a:lnTo>
                  <a:lnTo>
                    <a:pt x="204" y="9"/>
                  </a:lnTo>
                  <a:lnTo>
                    <a:pt x="208" y="9"/>
                  </a:lnTo>
                  <a:lnTo>
                    <a:pt x="212" y="9"/>
                  </a:lnTo>
                  <a:lnTo>
                    <a:pt x="216" y="9"/>
                  </a:lnTo>
                  <a:lnTo>
                    <a:pt x="220" y="9"/>
                  </a:lnTo>
                  <a:lnTo>
                    <a:pt x="225" y="9"/>
                  </a:lnTo>
                  <a:lnTo>
                    <a:pt x="229" y="9"/>
                  </a:lnTo>
                  <a:lnTo>
                    <a:pt x="233" y="9"/>
                  </a:lnTo>
                  <a:lnTo>
                    <a:pt x="237" y="9"/>
                  </a:lnTo>
                  <a:lnTo>
                    <a:pt x="241" y="9"/>
                  </a:lnTo>
                  <a:lnTo>
                    <a:pt x="245" y="9"/>
                  </a:lnTo>
                  <a:lnTo>
                    <a:pt x="249" y="9"/>
                  </a:lnTo>
                  <a:lnTo>
                    <a:pt x="253" y="9"/>
                  </a:lnTo>
                  <a:lnTo>
                    <a:pt x="257" y="17"/>
                  </a:lnTo>
                  <a:lnTo>
                    <a:pt x="261" y="17"/>
                  </a:lnTo>
                  <a:lnTo>
                    <a:pt x="265" y="17"/>
                  </a:lnTo>
                  <a:lnTo>
                    <a:pt x="269" y="17"/>
                  </a:lnTo>
                  <a:lnTo>
                    <a:pt x="274" y="17"/>
                  </a:lnTo>
                  <a:lnTo>
                    <a:pt x="278" y="17"/>
                  </a:lnTo>
                  <a:lnTo>
                    <a:pt x="282" y="17"/>
                  </a:lnTo>
                  <a:lnTo>
                    <a:pt x="286" y="17"/>
                  </a:lnTo>
                  <a:lnTo>
                    <a:pt x="290" y="17"/>
                  </a:lnTo>
                  <a:lnTo>
                    <a:pt x="294" y="17"/>
                  </a:lnTo>
                  <a:lnTo>
                    <a:pt x="298" y="26"/>
                  </a:lnTo>
                  <a:lnTo>
                    <a:pt x="302" y="26"/>
                  </a:lnTo>
                  <a:lnTo>
                    <a:pt x="306" y="26"/>
                  </a:lnTo>
                  <a:lnTo>
                    <a:pt x="310" y="26"/>
                  </a:lnTo>
                  <a:lnTo>
                    <a:pt x="314" y="26"/>
                  </a:lnTo>
                  <a:lnTo>
                    <a:pt x="318" y="26"/>
                  </a:lnTo>
                  <a:lnTo>
                    <a:pt x="322" y="26"/>
                  </a:lnTo>
                  <a:lnTo>
                    <a:pt x="327" y="26"/>
                  </a:lnTo>
                  <a:lnTo>
                    <a:pt x="331" y="34"/>
                  </a:lnTo>
                  <a:lnTo>
                    <a:pt x="335" y="34"/>
                  </a:lnTo>
                  <a:lnTo>
                    <a:pt x="339" y="34"/>
                  </a:lnTo>
                  <a:lnTo>
                    <a:pt x="343" y="34"/>
                  </a:lnTo>
                  <a:lnTo>
                    <a:pt x="347" y="34"/>
                  </a:lnTo>
                  <a:lnTo>
                    <a:pt x="351" y="34"/>
                  </a:lnTo>
                  <a:lnTo>
                    <a:pt x="355" y="34"/>
                  </a:lnTo>
                  <a:lnTo>
                    <a:pt x="359" y="43"/>
                  </a:lnTo>
                  <a:lnTo>
                    <a:pt x="363" y="43"/>
                  </a:lnTo>
                  <a:lnTo>
                    <a:pt x="367" y="43"/>
                  </a:lnTo>
                  <a:lnTo>
                    <a:pt x="371" y="43"/>
                  </a:lnTo>
                  <a:lnTo>
                    <a:pt x="376" y="43"/>
                  </a:lnTo>
                  <a:lnTo>
                    <a:pt x="380" y="43"/>
                  </a:lnTo>
                  <a:lnTo>
                    <a:pt x="384" y="43"/>
                  </a:lnTo>
                  <a:lnTo>
                    <a:pt x="388" y="51"/>
                  </a:lnTo>
                  <a:lnTo>
                    <a:pt x="392" y="51"/>
                  </a:lnTo>
                  <a:lnTo>
                    <a:pt x="396" y="51"/>
                  </a:lnTo>
                  <a:lnTo>
                    <a:pt x="400" y="51"/>
                  </a:lnTo>
                  <a:lnTo>
                    <a:pt x="404" y="51"/>
                  </a:lnTo>
                  <a:lnTo>
                    <a:pt x="408" y="51"/>
                  </a:lnTo>
                  <a:lnTo>
                    <a:pt x="412" y="60"/>
                  </a:lnTo>
                  <a:lnTo>
                    <a:pt x="416" y="60"/>
                  </a:lnTo>
                  <a:lnTo>
                    <a:pt x="420" y="60"/>
                  </a:lnTo>
                  <a:lnTo>
                    <a:pt x="424" y="60"/>
                  </a:lnTo>
                  <a:lnTo>
                    <a:pt x="429" y="60"/>
                  </a:lnTo>
                  <a:lnTo>
                    <a:pt x="433" y="60"/>
                  </a:lnTo>
                  <a:lnTo>
                    <a:pt x="437" y="60"/>
                  </a:lnTo>
                  <a:lnTo>
                    <a:pt x="441" y="68"/>
                  </a:lnTo>
                  <a:lnTo>
                    <a:pt x="445" y="68"/>
                  </a:lnTo>
                  <a:lnTo>
                    <a:pt x="449" y="68"/>
                  </a:lnTo>
                  <a:lnTo>
                    <a:pt x="453" y="68"/>
                  </a:lnTo>
                  <a:lnTo>
                    <a:pt x="457" y="68"/>
                  </a:lnTo>
                  <a:lnTo>
                    <a:pt x="461" y="68"/>
                  </a:lnTo>
                  <a:lnTo>
                    <a:pt x="465" y="77"/>
                  </a:lnTo>
                  <a:lnTo>
                    <a:pt x="469" y="77"/>
                  </a:lnTo>
                  <a:lnTo>
                    <a:pt x="473" y="77"/>
                  </a:lnTo>
                  <a:lnTo>
                    <a:pt x="478" y="77"/>
                  </a:lnTo>
                  <a:lnTo>
                    <a:pt x="482" y="77"/>
                  </a:lnTo>
                  <a:lnTo>
                    <a:pt x="486" y="77"/>
                  </a:lnTo>
                  <a:lnTo>
                    <a:pt x="490" y="77"/>
                  </a:lnTo>
                  <a:lnTo>
                    <a:pt x="494" y="85"/>
                  </a:lnTo>
                  <a:lnTo>
                    <a:pt x="498" y="85"/>
                  </a:lnTo>
                  <a:lnTo>
                    <a:pt x="502" y="85"/>
                  </a:lnTo>
                  <a:lnTo>
                    <a:pt x="506" y="85"/>
                  </a:lnTo>
                  <a:lnTo>
                    <a:pt x="510" y="85"/>
                  </a:lnTo>
                  <a:lnTo>
                    <a:pt x="514" y="85"/>
                  </a:lnTo>
                  <a:lnTo>
                    <a:pt x="518" y="85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8" name="Freeform 194"/>
            <p:cNvSpPr>
              <a:spLocks/>
            </p:cNvSpPr>
            <p:nvPr/>
          </p:nvSpPr>
          <p:spPr bwMode="auto">
            <a:xfrm>
              <a:off x="2194" y="2151"/>
              <a:ext cx="490" cy="69"/>
            </a:xfrm>
            <a:custGeom>
              <a:avLst/>
              <a:gdLst>
                <a:gd name="T0" fmla="*/ 4 w 490"/>
                <a:gd name="T1" fmla="*/ 9 h 69"/>
                <a:gd name="T2" fmla="*/ 13 w 490"/>
                <a:gd name="T3" fmla="*/ 9 h 69"/>
                <a:gd name="T4" fmla="*/ 21 w 490"/>
                <a:gd name="T5" fmla="*/ 9 h 69"/>
                <a:gd name="T6" fmla="*/ 29 w 490"/>
                <a:gd name="T7" fmla="*/ 9 h 69"/>
                <a:gd name="T8" fmla="*/ 37 w 490"/>
                <a:gd name="T9" fmla="*/ 17 h 69"/>
                <a:gd name="T10" fmla="*/ 45 w 490"/>
                <a:gd name="T11" fmla="*/ 17 h 69"/>
                <a:gd name="T12" fmla="*/ 53 w 490"/>
                <a:gd name="T13" fmla="*/ 17 h 69"/>
                <a:gd name="T14" fmla="*/ 62 w 490"/>
                <a:gd name="T15" fmla="*/ 17 h 69"/>
                <a:gd name="T16" fmla="*/ 70 w 490"/>
                <a:gd name="T17" fmla="*/ 26 h 69"/>
                <a:gd name="T18" fmla="*/ 78 w 490"/>
                <a:gd name="T19" fmla="*/ 26 h 69"/>
                <a:gd name="T20" fmla="*/ 86 w 490"/>
                <a:gd name="T21" fmla="*/ 26 h 69"/>
                <a:gd name="T22" fmla="*/ 94 w 490"/>
                <a:gd name="T23" fmla="*/ 26 h 69"/>
                <a:gd name="T24" fmla="*/ 102 w 490"/>
                <a:gd name="T25" fmla="*/ 34 h 69"/>
                <a:gd name="T26" fmla="*/ 110 w 490"/>
                <a:gd name="T27" fmla="*/ 34 h 69"/>
                <a:gd name="T28" fmla="*/ 119 w 490"/>
                <a:gd name="T29" fmla="*/ 34 h 69"/>
                <a:gd name="T30" fmla="*/ 127 w 490"/>
                <a:gd name="T31" fmla="*/ 34 h 69"/>
                <a:gd name="T32" fmla="*/ 135 w 490"/>
                <a:gd name="T33" fmla="*/ 34 h 69"/>
                <a:gd name="T34" fmla="*/ 143 w 490"/>
                <a:gd name="T35" fmla="*/ 43 h 69"/>
                <a:gd name="T36" fmla="*/ 151 w 490"/>
                <a:gd name="T37" fmla="*/ 43 h 69"/>
                <a:gd name="T38" fmla="*/ 159 w 490"/>
                <a:gd name="T39" fmla="*/ 43 h 69"/>
                <a:gd name="T40" fmla="*/ 168 w 490"/>
                <a:gd name="T41" fmla="*/ 43 h 69"/>
                <a:gd name="T42" fmla="*/ 176 w 490"/>
                <a:gd name="T43" fmla="*/ 43 h 69"/>
                <a:gd name="T44" fmla="*/ 184 w 490"/>
                <a:gd name="T45" fmla="*/ 51 h 69"/>
                <a:gd name="T46" fmla="*/ 192 w 490"/>
                <a:gd name="T47" fmla="*/ 51 h 69"/>
                <a:gd name="T48" fmla="*/ 200 w 490"/>
                <a:gd name="T49" fmla="*/ 51 h 69"/>
                <a:gd name="T50" fmla="*/ 208 w 490"/>
                <a:gd name="T51" fmla="*/ 51 h 69"/>
                <a:gd name="T52" fmla="*/ 217 w 490"/>
                <a:gd name="T53" fmla="*/ 51 h 69"/>
                <a:gd name="T54" fmla="*/ 225 w 490"/>
                <a:gd name="T55" fmla="*/ 51 h 69"/>
                <a:gd name="T56" fmla="*/ 233 w 490"/>
                <a:gd name="T57" fmla="*/ 51 h 69"/>
                <a:gd name="T58" fmla="*/ 241 w 490"/>
                <a:gd name="T59" fmla="*/ 60 h 69"/>
                <a:gd name="T60" fmla="*/ 249 w 490"/>
                <a:gd name="T61" fmla="*/ 60 h 69"/>
                <a:gd name="T62" fmla="*/ 257 w 490"/>
                <a:gd name="T63" fmla="*/ 60 h 69"/>
                <a:gd name="T64" fmla="*/ 266 w 490"/>
                <a:gd name="T65" fmla="*/ 60 h 69"/>
                <a:gd name="T66" fmla="*/ 274 w 490"/>
                <a:gd name="T67" fmla="*/ 60 h 69"/>
                <a:gd name="T68" fmla="*/ 282 w 490"/>
                <a:gd name="T69" fmla="*/ 60 h 69"/>
                <a:gd name="T70" fmla="*/ 290 w 490"/>
                <a:gd name="T71" fmla="*/ 60 h 69"/>
                <a:gd name="T72" fmla="*/ 298 w 490"/>
                <a:gd name="T73" fmla="*/ 60 h 69"/>
                <a:gd name="T74" fmla="*/ 306 w 490"/>
                <a:gd name="T75" fmla="*/ 60 h 69"/>
                <a:gd name="T76" fmla="*/ 314 w 490"/>
                <a:gd name="T77" fmla="*/ 60 h 69"/>
                <a:gd name="T78" fmla="*/ 323 w 490"/>
                <a:gd name="T79" fmla="*/ 60 h 69"/>
                <a:gd name="T80" fmla="*/ 331 w 490"/>
                <a:gd name="T81" fmla="*/ 69 h 69"/>
                <a:gd name="T82" fmla="*/ 339 w 490"/>
                <a:gd name="T83" fmla="*/ 69 h 69"/>
                <a:gd name="T84" fmla="*/ 347 w 490"/>
                <a:gd name="T85" fmla="*/ 69 h 69"/>
                <a:gd name="T86" fmla="*/ 355 w 490"/>
                <a:gd name="T87" fmla="*/ 69 h 69"/>
                <a:gd name="T88" fmla="*/ 363 w 490"/>
                <a:gd name="T89" fmla="*/ 69 h 69"/>
                <a:gd name="T90" fmla="*/ 372 w 490"/>
                <a:gd name="T91" fmla="*/ 69 h 69"/>
                <a:gd name="T92" fmla="*/ 380 w 490"/>
                <a:gd name="T93" fmla="*/ 69 h 69"/>
                <a:gd name="T94" fmla="*/ 388 w 490"/>
                <a:gd name="T95" fmla="*/ 69 h 69"/>
                <a:gd name="T96" fmla="*/ 396 w 490"/>
                <a:gd name="T97" fmla="*/ 69 h 69"/>
                <a:gd name="T98" fmla="*/ 404 w 490"/>
                <a:gd name="T99" fmla="*/ 69 h 69"/>
                <a:gd name="T100" fmla="*/ 412 w 490"/>
                <a:gd name="T101" fmla="*/ 69 h 69"/>
                <a:gd name="T102" fmla="*/ 421 w 490"/>
                <a:gd name="T103" fmla="*/ 69 h 69"/>
                <a:gd name="T104" fmla="*/ 429 w 490"/>
                <a:gd name="T105" fmla="*/ 69 h 69"/>
                <a:gd name="T106" fmla="*/ 437 w 490"/>
                <a:gd name="T107" fmla="*/ 69 h 69"/>
                <a:gd name="T108" fmla="*/ 445 w 490"/>
                <a:gd name="T109" fmla="*/ 69 h 69"/>
                <a:gd name="T110" fmla="*/ 453 w 490"/>
                <a:gd name="T111" fmla="*/ 69 h 69"/>
                <a:gd name="T112" fmla="*/ 461 w 490"/>
                <a:gd name="T113" fmla="*/ 69 h 69"/>
                <a:gd name="T114" fmla="*/ 470 w 490"/>
                <a:gd name="T115" fmla="*/ 69 h 69"/>
                <a:gd name="T116" fmla="*/ 478 w 490"/>
                <a:gd name="T117" fmla="*/ 69 h 69"/>
                <a:gd name="T118" fmla="*/ 486 w 490"/>
                <a:gd name="T11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0" h="69">
                  <a:moveTo>
                    <a:pt x="0" y="0"/>
                  </a:moveTo>
                  <a:lnTo>
                    <a:pt x="4" y="9"/>
                  </a:lnTo>
                  <a:lnTo>
                    <a:pt x="8" y="9"/>
                  </a:lnTo>
                  <a:lnTo>
                    <a:pt x="13" y="9"/>
                  </a:lnTo>
                  <a:lnTo>
                    <a:pt x="17" y="9"/>
                  </a:lnTo>
                  <a:lnTo>
                    <a:pt x="21" y="9"/>
                  </a:lnTo>
                  <a:lnTo>
                    <a:pt x="25" y="9"/>
                  </a:lnTo>
                  <a:lnTo>
                    <a:pt x="29" y="9"/>
                  </a:lnTo>
                  <a:lnTo>
                    <a:pt x="33" y="17"/>
                  </a:lnTo>
                  <a:lnTo>
                    <a:pt x="37" y="17"/>
                  </a:lnTo>
                  <a:lnTo>
                    <a:pt x="41" y="17"/>
                  </a:lnTo>
                  <a:lnTo>
                    <a:pt x="45" y="17"/>
                  </a:lnTo>
                  <a:lnTo>
                    <a:pt x="49" y="17"/>
                  </a:lnTo>
                  <a:lnTo>
                    <a:pt x="53" y="17"/>
                  </a:lnTo>
                  <a:lnTo>
                    <a:pt x="57" y="17"/>
                  </a:lnTo>
                  <a:lnTo>
                    <a:pt x="62" y="17"/>
                  </a:lnTo>
                  <a:lnTo>
                    <a:pt x="66" y="26"/>
                  </a:lnTo>
                  <a:lnTo>
                    <a:pt x="70" y="26"/>
                  </a:lnTo>
                  <a:lnTo>
                    <a:pt x="74" y="26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90" y="26"/>
                  </a:lnTo>
                  <a:lnTo>
                    <a:pt x="94" y="26"/>
                  </a:lnTo>
                  <a:lnTo>
                    <a:pt x="98" y="34"/>
                  </a:lnTo>
                  <a:lnTo>
                    <a:pt x="102" y="34"/>
                  </a:lnTo>
                  <a:lnTo>
                    <a:pt x="106" y="34"/>
                  </a:lnTo>
                  <a:lnTo>
                    <a:pt x="110" y="34"/>
                  </a:lnTo>
                  <a:lnTo>
                    <a:pt x="115" y="34"/>
                  </a:lnTo>
                  <a:lnTo>
                    <a:pt x="119" y="34"/>
                  </a:lnTo>
                  <a:lnTo>
                    <a:pt x="123" y="34"/>
                  </a:lnTo>
                  <a:lnTo>
                    <a:pt x="127" y="34"/>
                  </a:lnTo>
                  <a:lnTo>
                    <a:pt x="131" y="34"/>
                  </a:lnTo>
                  <a:lnTo>
                    <a:pt x="135" y="34"/>
                  </a:lnTo>
                  <a:lnTo>
                    <a:pt x="139" y="43"/>
                  </a:lnTo>
                  <a:lnTo>
                    <a:pt x="143" y="43"/>
                  </a:lnTo>
                  <a:lnTo>
                    <a:pt x="147" y="43"/>
                  </a:lnTo>
                  <a:lnTo>
                    <a:pt x="151" y="43"/>
                  </a:lnTo>
                  <a:lnTo>
                    <a:pt x="155" y="43"/>
                  </a:lnTo>
                  <a:lnTo>
                    <a:pt x="159" y="43"/>
                  </a:lnTo>
                  <a:lnTo>
                    <a:pt x="164" y="43"/>
                  </a:lnTo>
                  <a:lnTo>
                    <a:pt x="168" y="43"/>
                  </a:lnTo>
                  <a:lnTo>
                    <a:pt x="172" y="43"/>
                  </a:lnTo>
                  <a:lnTo>
                    <a:pt x="176" y="43"/>
                  </a:lnTo>
                  <a:lnTo>
                    <a:pt x="180" y="51"/>
                  </a:lnTo>
                  <a:lnTo>
                    <a:pt x="184" y="51"/>
                  </a:lnTo>
                  <a:lnTo>
                    <a:pt x="188" y="51"/>
                  </a:lnTo>
                  <a:lnTo>
                    <a:pt x="192" y="51"/>
                  </a:lnTo>
                  <a:lnTo>
                    <a:pt x="196" y="51"/>
                  </a:lnTo>
                  <a:lnTo>
                    <a:pt x="200" y="51"/>
                  </a:lnTo>
                  <a:lnTo>
                    <a:pt x="204" y="51"/>
                  </a:lnTo>
                  <a:lnTo>
                    <a:pt x="208" y="51"/>
                  </a:lnTo>
                  <a:lnTo>
                    <a:pt x="212" y="51"/>
                  </a:lnTo>
                  <a:lnTo>
                    <a:pt x="217" y="51"/>
                  </a:lnTo>
                  <a:lnTo>
                    <a:pt x="221" y="51"/>
                  </a:lnTo>
                  <a:lnTo>
                    <a:pt x="225" y="51"/>
                  </a:lnTo>
                  <a:lnTo>
                    <a:pt x="229" y="51"/>
                  </a:lnTo>
                  <a:lnTo>
                    <a:pt x="233" y="51"/>
                  </a:lnTo>
                  <a:lnTo>
                    <a:pt x="237" y="60"/>
                  </a:lnTo>
                  <a:lnTo>
                    <a:pt x="241" y="60"/>
                  </a:lnTo>
                  <a:lnTo>
                    <a:pt x="245" y="60"/>
                  </a:lnTo>
                  <a:lnTo>
                    <a:pt x="249" y="60"/>
                  </a:lnTo>
                  <a:lnTo>
                    <a:pt x="253" y="60"/>
                  </a:lnTo>
                  <a:lnTo>
                    <a:pt x="257" y="60"/>
                  </a:lnTo>
                  <a:lnTo>
                    <a:pt x="261" y="60"/>
                  </a:lnTo>
                  <a:lnTo>
                    <a:pt x="266" y="60"/>
                  </a:lnTo>
                  <a:lnTo>
                    <a:pt x="270" y="60"/>
                  </a:lnTo>
                  <a:lnTo>
                    <a:pt x="274" y="60"/>
                  </a:lnTo>
                  <a:lnTo>
                    <a:pt x="278" y="60"/>
                  </a:lnTo>
                  <a:lnTo>
                    <a:pt x="282" y="60"/>
                  </a:lnTo>
                  <a:lnTo>
                    <a:pt x="286" y="60"/>
                  </a:lnTo>
                  <a:lnTo>
                    <a:pt x="290" y="60"/>
                  </a:lnTo>
                  <a:lnTo>
                    <a:pt x="294" y="60"/>
                  </a:lnTo>
                  <a:lnTo>
                    <a:pt x="298" y="60"/>
                  </a:lnTo>
                  <a:lnTo>
                    <a:pt x="302" y="60"/>
                  </a:lnTo>
                  <a:lnTo>
                    <a:pt x="306" y="60"/>
                  </a:lnTo>
                  <a:lnTo>
                    <a:pt x="310" y="60"/>
                  </a:lnTo>
                  <a:lnTo>
                    <a:pt x="314" y="60"/>
                  </a:lnTo>
                  <a:lnTo>
                    <a:pt x="319" y="60"/>
                  </a:lnTo>
                  <a:lnTo>
                    <a:pt x="323" y="60"/>
                  </a:lnTo>
                  <a:lnTo>
                    <a:pt x="327" y="60"/>
                  </a:lnTo>
                  <a:lnTo>
                    <a:pt x="331" y="69"/>
                  </a:lnTo>
                  <a:lnTo>
                    <a:pt x="335" y="69"/>
                  </a:lnTo>
                  <a:lnTo>
                    <a:pt x="339" y="69"/>
                  </a:lnTo>
                  <a:lnTo>
                    <a:pt x="343" y="69"/>
                  </a:lnTo>
                  <a:lnTo>
                    <a:pt x="347" y="69"/>
                  </a:lnTo>
                  <a:lnTo>
                    <a:pt x="351" y="69"/>
                  </a:lnTo>
                  <a:lnTo>
                    <a:pt x="355" y="69"/>
                  </a:lnTo>
                  <a:lnTo>
                    <a:pt x="359" y="69"/>
                  </a:lnTo>
                  <a:lnTo>
                    <a:pt x="363" y="69"/>
                  </a:lnTo>
                  <a:lnTo>
                    <a:pt x="368" y="69"/>
                  </a:lnTo>
                  <a:lnTo>
                    <a:pt x="372" y="69"/>
                  </a:lnTo>
                  <a:lnTo>
                    <a:pt x="376" y="69"/>
                  </a:lnTo>
                  <a:lnTo>
                    <a:pt x="380" y="69"/>
                  </a:lnTo>
                  <a:lnTo>
                    <a:pt x="384" y="69"/>
                  </a:lnTo>
                  <a:lnTo>
                    <a:pt x="388" y="69"/>
                  </a:lnTo>
                  <a:lnTo>
                    <a:pt x="392" y="69"/>
                  </a:lnTo>
                  <a:lnTo>
                    <a:pt x="396" y="69"/>
                  </a:lnTo>
                  <a:lnTo>
                    <a:pt x="400" y="69"/>
                  </a:lnTo>
                  <a:lnTo>
                    <a:pt x="404" y="69"/>
                  </a:lnTo>
                  <a:lnTo>
                    <a:pt x="408" y="69"/>
                  </a:lnTo>
                  <a:lnTo>
                    <a:pt x="412" y="69"/>
                  </a:lnTo>
                  <a:lnTo>
                    <a:pt x="416" y="69"/>
                  </a:lnTo>
                  <a:lnTo>
                    <a:pt x="421" y="69"/>
                  </a:lnTo>
                  <a:lnTo>
                    <a:pt x="425" y="69"/>
                  </a:lnTo>
                  <a:lnTo>
                    <a:pt x="429" y="69"/>
                  </a:lnTo>
                  <a:lnTo>
                    <a:pt x="433" y="69"/>
                  </a:lnTo>
                  <a:lnTo>
                    <a:pt x="437" y="69"/>
                  </a:lnTo>
                  <a:lnTo>
                    <a:pt x="441" y="69"/>
                  </a:lnTo>
                  <a:lnTo>
                    <a:pt x="445" y="69"/>
                  </a:lnTo>
                  <a:lnTo>
                    <a:pt x="449" y="69"/>
                  </a:lnTo>
                  <a:lnTo>
                    <a:pt x="453" y="69"/>
                  </a:lnTo>
                  <a:lnTo>
                    <a:pt x="457" y="69"/>
                  </a:lnTo>
                  <a:lnTo>
                    <a:pt x="461" y="69"/>
                  </a:lnTo>
                  <a:lnTo>
                    <a:pt x="465" y="69"/>
                  </a:lnTo>
                  <a:lnTo>
                    <a:pt x="470" y="69"/>
                  </a:lnTo>
                  <a:lnTo>
                    <a:pt x="474" y="69"/>
                  </a:lnTo>
                  <a:lnTo>
                    <a:pt x="478" y="69"/>
                  </a:lnTo>
                  <a:lnTo>
                    <a:pt x="482" y="69"/>
                  </a:lnTo>
                  <a:lnTo>
                    <a:pt x="486" y="69"/>
                  </a:lnTo>
                  <a:lnTo>
                    <a:pt x="490" y="69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9" name="Freeform 195"/>
            <p:cNvSpPr>
              <a:spLocks/>
            </p:cNvSpPr>
            <p:nvPr/>
          </p:nvSpPr>
          <p:spPr bwMode="auto">
            <a:xfrm>
              <a:off x="154" y="2194"/>
              <a:ext cx="518" cy="1"/>
            </a:xfrm>
            <a:custGeom>
              <a:avLst/>
              <a:gdLst>
                <a:gd name="T0" fmla="*/ 8 w 518"/>
                <a:gd name="T1" fmla="*/ 21 w 518"/>
                <a:gd name="T2" fmla="*/ 33 w 518"/>
                <a:gd name="T3" fmla="*/ 45 w 518"/>
                <a:gd name="T4" fmla="*/ 57 w 518"/>
                <a:gd name="T5" fmla="*/ 70 w 518"/>
                <a:gd name="T6" fmla="*/ 82 w 518"/>
                <a:gd name="T7" fmla="*/ 94 w 518"/>
                <a:gd name="T8" fmla="*/ 106 w 518"/>
                <a:gd name="T9" fmla="*/ 119 w 518"/>
                <a:gd name="T10" fmla="*/ 131 w 518"/>
                <a:gd name="T11" fmla="*/ 143 w 518"/>
                <a:gd name="T12" fmla="*/ 155 w 518"/>
                <a:gd name="T13" fmla="*/ 168 w 518"/>
                <a:gd name="T14" fmla="*/ 180 w 518"/>
                <a:gd name="T15" fmla="*/ 192 w 518"/>
                <a:gd name="T16" fmla="*/ 204 w 518"/>
                <a:gd name="T17" fmla="*/ 217 w 518"/>
                <a:gd name="T18" fmla="*/ 229 w 518"/>
                <a:gd name="T19" fmla="*/ 241 w 518"/>
                <a:gd name="T20" fmla="*/ 253 w 518"/>
                <a:gd name="T21" fmla="*/ 266 w 518"/>
                <a:gd name="T22" fmla="*/ 278 w 518"/>
                <a:gd name="T23" fmla="*/ 290 w 518"/>
                <a:gd name="T24" fmla="*/ 302 w 518"/>
                <a:gd name="T25" fmla="*/ 314 w 518"/>
                <a:gd name="T26" fmla="*/ 327 w 518"/>
                <a:gd name="T27" fmla="*/ 339 w 518"/>
                <a:gd name="T28" fmla="*/ 351 w 518"/>
                <a:gd name="T29" fmla="*/ 363 w 518"/>
                <a:gd name="T30" fmla="*/ 376 w 518"/>
                <a:gd name="T31" fmla="*/ 388 w 518"/>
                <a:gd name="T32" fmla="*/ 400 w 518"/>
                <a:gd name="T33" fmla="*/ 412 w 518"/>
                <a:gd name="T34" fmla="*/ 425 w 518"/>
                <a:gd name="T35" fmla="*/ 437 w 518"/>
                <a:gd name="T36" fmla="*/ 449 w 518"/>
                <a:gd name="T37" fmla="*/ 461 w 518"/>
                <a:gd name="T38" fmla="*/ 474 w 518"/>
                <a:gd name="T39" fmla="*/ 486 w 518"/>
                <a:gd name="T40" fmla="*/ 498 w 518"/>
                <a:gd name="T41" fmla="*/ 510 w 5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518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2" y="0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9" y="0"/>
                  </a:lnTo>
                  <a:lnTo>
                    <a:pt x="143" y="0"/>
                  </a:lnTo>
                  <a:lnTo>
                    <a:pt x="147" y="0"/>
                  </a:lnTo>
                  <a:lnTo>
                    <a:pt x="151" y="0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68" y="0"/>
                  </a:lnTo>
                  <a:lnTo>
                    <a:pt x="172" y="0"/>
                  </a:lnTo>
                  <a:lnTo>
                    <a:pt x="176" y="0"/>
                  </a:lnTo>
                  <a:lnTo>
                    <a:pt x="180" y="0"/>
                  </a:lnTo>
                  <a:lnTo>
                    <a:pt x="184" y="0"/>
                  </a:lnTo>
                  <a:lnTo>
                    <a:pt x="188" y="0"/>
                  </a:lnTo>
                  <a:lnTo>
                    <a:pt x="192" y="0"/>
                  </a:lnTo>
                  <a:lnTo>
                    <a:pt x="196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08" y="0"/>
                  </a:lnTo>
                  <a:lnTo>
                    <a:pt x="212" y="0"/>
                  </a:lnTo>
                  <a:lnTo>
                    <a:pt x="217" y="0"/>
                  </a:lnTo>
                  <a:lnTo>
                    <a:pt x="221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3" y="0"/>
                  </a:lnTo>
                  <a:lnTo>
                    <a:pt x="237" y="0"/>
                  </a:lnTo>
                  <a:lnTo>
                    <a:pt x="241" y="0"/>
                  </a:lnTo>
                  <a:lnTo>
                    <a:pt x="245" y="0"/>
                  </a:lnTo>
                  <a:lnTo>
                    <a:pt x="249" y="0"/>
                  </a:lnTo>
                  <a:lnTo>
                    <a:pt x="253" y="0"/>
                  </a:lnTo>
                  <a:lnTo>
                    <a:pt x="257" y="0"/>
                  </a:lnTo>
                  <a:lnTo>
                    <a:pt x="261" y="0"/>
                  </a:lnTo>
                  <a:lnTo>
                    <a:pt x="266" y="0"/>
                  </a:lnTo>
                  <a:lnTo>
                    <a:pt x="270" y="0"/>
                  </a:lnTo>
                  <a:lnTo>
                    <a:pt x="274" y="0"/>
                  </a:lnTo>
                  <a:lnTo>
                    <a:pt x="278" y="0"/>
                  </a:lnTo>
                  <a:lnTo>
                    <a:pt x="282" y="0"/>
                  </a:lnTo>
                  <a:lnTo>
                    <a:pt x="286" y="0"/>
                  </a:lnTo>
                  <a:lnTo>
                    <a:pt x="290" y="0"/>
                  </a:lnTo>
                  <a:lnTo>
                    <a:pt x="294" y="0"/>
                  </a:lnTo>
                  <a:lnTo>
                    <a:pt x="298" y="0"/>
                  </a:lnTo>
                  <a:lnTo>
                    <a:pt x="302" y="0"/>
                  </a:lnTo>
                  <a:lnTo>
                    <a:pt x="306" y="0"/>
                  </a:lnTo>
                  <a:lnTo>
                    <a:pt x="310" y="0"/>
                  </a:lnTo>
                  <a:lnTo>
                    <a:pt x="314" y="0"/>
                  </a:lnTo>
                  <a:lnTo>
                    <a:pt x="319" y="0"/>
                  </a:lnTo>
                  <a:lnTo>
                    <a:pt x="323" y="0"/>
                  </a:lnTo>
                  <a:lnTo>
                    <a:pt x="327" y="0"/>
                  </a:lnTo>
                  <a:lnTo>
                    <a:pt x="331" y="0"/>
                  </a:lnTo>
                  <a:lnTo>
                    <a:pt x="335" y="0"/>
                  </a:lnTo>
                  <a:lnTo>
                    <a:pt x="339" y="0"/>
                  </a:lnTo>
                  <a:lnTo>
                    <a:pt x="343" y="0"/>
                  </a:lnTo>
                  <a:lnTo>
                    <a:pt x="347" y="0"/>
                  </a:lnTo>
                  <a:lnTo>
                    <a:pt x="351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3" y="0"/>
                  </a:lnTo>
                  <a:lnTo>
                    <a:pt x="368" y="0"/>
                  </a:lnTo>
                  <a:lnTo>
                    <a:pt x="372" y="0"/>
                  </a:lnTo>
                  <a:lnTo>
                    <a:pt x="376" y="0"/>
                  </a:lnTo>
                  <a:lnTo>
                    <a:pt x="380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2" y="0"/>
                  </a:lnTo>
                  <a:lnTo>
                    <a:pt x="396" y="0"/>
                  </a:lnTo>
                  <a:lnTo>
                    <a:pt x="400" y="0"/>
                  </a:lnTo>
                  <a:lnTo>
                    <a:pt x="404" y="0"/>
                  </a:lnTo>
                  <a:lnTo>
                    <a:pt x="408" y="0"/>
                  </a:lnTo>
                  <a:lnTo>
                    <a:pt x="412" y="0"/>
                  </a:lnTo>
                  <a:lnTo>
                    <a:pt x="416" y="0"/>
                  </a:lnTo>
                  <a:lnTo>
                    <a:pt x="421" y="0"/>
                  </a:lnTo>
                  <a:lnTo>
                    <a:pt x="425" y="0"/>
                  </a:lnTo>
                  <a:lnTo>
                    <a:pt x="429" y="0"/>
                  </a:lnTo>
                  <a:lnTo>
                    <a:pt x="433" y="0"/>
                  </a:lnTo>
                  <a:lnTo>
                    <a:pt x="437" y="0"/>
                  </a:lnTo>
                  <a:lnTo>
                    <a:pt x="441" y="0"/>
                  </a:lnTo>
                  <a:lnTo>
                    <a:pt x="445" y="0"/>
                  </a:lnTo>
                  <a:lnTo>
                    <a:pt x="449" y="0"/>
                  </a:lnTo>
                  <a:lnTo>
                    <a:pt x="453" y="0"/>
                  </a:lnTo>
                  <a:lnTo>
                    <a:pt x="457" y="0"/>
                  </a:lnTo>
                  <a:lnTo>
                    <a:pt x="461" y="0"/>
                  </a:lnTo>
                  <a:lnTo>
                    <a:pt x="465" y="0"/>
                  </a:lnTo>
                  <a:lnTo>
                    <a:pt x="470" y="0"/>
                  </a:lnTo>
                  <a:lnTo>
                    <a:pt x="474" y="0"/>
                  </a:lnTo>
                  <a:lnTo>
                    <a:pt x="478" y="0"/>
                  </a:lnTo>
                  <a:lnTo>
                    <a:pt x="482" y="0"/>
                  </a:lnTo>
                  <a:lnTo>
                    <a:pt x="486" y="0"/>
                  </a:lnTo>
                  <a:lnTo>
                    <a:pt x="490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2" y="0"/>
                  </a:lnTo>
                  <a:lnTo>
                    <a:pt x="506" y="0"/>
                  </a:lnTo>
                  <a:lnTo>
                    <a:pt x="510" y="0"/>
                  </a:lnTo>
                  <a:lnTo>
                    <a:pt x="514" y="0"/>
                  </a:lnTo>
                  <a:lnTo>
                    <a:pt x="518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0" name="Freeform 196"/>
            <p:cNvSpPr>
              <a:spLocks/>
            </p:cNvSpPr>
            <p:nvPr/>
          </p:nvSpPr>
          <p:spPr bwMode="auto">
            <a:xfrm>
              <a:off x="672" y="2194"/>
              <a:ext cx="519" cy="1"/>
            </a:xfrm>
            <a:custGeom>
              <a:avLst/>
              <a:gdLst>
                <a:gd name="T0" fmla="*/ 9 w 519"/>
                <a:gd name="T1" fmla="*/ 21 w 519"/>
                <a:gd name="T2" fmla="*/ 33 w 519"/>
                <a:gd name="T3" fmla="*/ 45 w 519"/>
                <a:gd name="T4" fmla="*/ 58 w 519"/>
                <a:gd name="T5" fmla="*/ 70 w 519"/>
                <a:gd name="T6" fmla="*/ 82 w 519"/>
                <a:gd name="T7" fmla="*/ 94 w 519"/>
                <a:gd name="T8" fmla="*/ 107 w 519"/>
                <a:gd name="T9" fmla="*/ 119 w 519"/>
                <a:gd name="T10" fmla="*/ 131 w 519"/>
                <a:gd name="T11" fmla="*/ 143 w 519"/>
                <a:gd name="T12" fmla="*/ 156 w 519"/>
                <a:gd name="T13" fmla="*/ 168 w 519"/>
                <a:gd name="T14" fmla="*/ 180 w 519"/>
                <a:gd name="T15" fmla="*/ 192 w 519"/>
                <a:gd name="T16" fmla="*/ 204 w 519"/>
                <a:gd name="T17" fmla="*/ 217 w 519"/>
                <a:gd name="T18" fmla="*/ 229 w 519"/>
                <a:gd name="T19" fmla="*/ 241 w 519"/>
                <a:gd name="T20" fmla="*/ 253 w 519"/>
                <a:gd name="T21" fmla="*/ 266 w 519"/>
                <a:gd name="T22" fmla="*/ 278 w 519"/>
                <a:gd name="T23" fmla="*/ 290 w 519"/>
                <a:gd name="T24" fmla="*/ 302 w 519"/>
                <a:gd name="T25" fmla="*/ 315 w 519"/>
                <a:gd name="T26" fmla="*/ 327 w 519"/>
                <a:gd name="T27" fmla="*/ 339 w 519"/>
                <a:gd name="T28" fmla="*/ 351 w 519"/>
                <a:gd name="T29" fmla="*/ 364 w 519"/>
                <a:gd name="T30" fmla="*/ 376 w 519"/>
                <a:gd name="T31" fmla="*/ 388 w 519"/>
                <a:gd name="T32" fmla="*/ 400 w 519"/>
                <a:gd name="T33" fmla="*/ 413 w 519"/>
                <a:gd name="T34" fmla="*/ 425 w 519"/>
                <a:gd name="T35" fmla="*/ 437 w 519"/>
                <a:gd name="T36" fmla="*/ 449 w 519"/>
                <a:gd name="T37" fmla="*/ 462 w 519"/>
                <a:gd name="T38" fmla="*/ 474 w 519"/>
                <a:gd name="T39" fmla="*/ 486 w 519"/>
                <a:gd name="T40" fmla="*/ 498 w 519"/>
                <a:gd name="T41" fmla="*/ 510 w 5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519">
                  <a:moveTo>
                    <a:pt x="0" y="0"/>
                  </a:moveTo>
                  <a:lnTo>
                    <a:pt x="5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2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9" y="0"/>
                  </a:lnTo>
                  <a:lnTo>
                    <a:pt x="143" y="0"/>
                  </a:lnTo>
                  <a:lnTo>
                    <a:pt x="147" y="0"/>
                  </a:lnTo>
                  <a:lnTo>
                    <a:pt x="151" y="0"/>
                  </a:lnTo>
                  <a:lnTo>
                    <a:pt x="156" y="0"/>
                  </a:lnTo>
                  <a:lnTo>
                    <a:pt x="160" y="0"/>
                  </a:lnTo>
                  <a:lnTo>
                    <a:pt x="164" y="0"/>
                  </a:lnTo>
                  <a:lnTo>
                    <a:pt x="168" y="0"/>
                  </a:lnTo>
                  <a:lnTo>
                    <a:pt x="172" y="0"/>
                  </a:lnTo>
                  <a:lnTo>
                    <a:pt x="176" y="0"/>
                  </a:lnTo>
                  <a:lnTo>
                    <a:pt x="180" y="0"/>
                  </a:lnTo>
                  <a:lnTo>
                    <a:pt x="184" y="0"/>
                  </a:lnTo>
                  <a:lnTo>
                    <a:pt x="188" y="0"/>
                  </a:lnTo>
                  <a:lnTo>
                    <a:pt x="192" y="0"/>
                  </a:lnTo>
                  <a:lnTo>
                    <a:pt x="196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09" y="0"/>
                  </a:lnTo>
                  <a:lnTo>
                    <a:pt x="213" y="0"/>
                  </a:lnTo>
                  <a:lnTo>
                    <a:pt x="217" y="0"/>
                  </a:lnTo>
                  <a:lnTo>
                    <a:pt x="221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3" y="0"/>
                  </a:lnTo>
                  <a:lnTo>
                    <a:pt x="237" y="0"/>
                  </a:lnTo>
                  <a:lnTo>
                    <a:pt x="241" y="0"/>
                  </a:lnTo>
                  <a:lnTo>
                    <a:pt x="245" y="0"/>
                  </a:lnTo>
                  <a:lnTo>
                    <a:pt x="249" y="0"/>
                  </a:lnTo>
                  <a:lnTo>
                    <a:pt x="253" y="0"/>
                  </a:lnTo>
                  <a:lnTo>
                    <a:pt x="258" y="0"/>
                  </a:lnTo>
                  <a:lnTo>
                    <a:pt x="262" y="0"/>
                  </a:lnTo>
                  <a:lnTo>
                    <a:pt x="266" y="0"/>
                  </a:lnTo>
                  <a:lnTo>
                    <a:pt x="270" y="0"/>
                  </a:lnTo>
                  <a:lnTo>
                    <a:pt x="274" y="0"/>
                  </a:lnTo>
                  <a:lnTo>
                    <a:pt x="278" y="0"/>
                  </a:lnTo>
                  <a:lnTo>
                    <a:pt x="282" y="0"/>
                  </a:lnTo>
                  <a:lnTo>
                    <a:pt x="286" y="0"/>
                  </a:lnTo>
                  <a:lnTo>
                    <a:pt x="290" y="0"/>
                  </a:lnTo>
                  <a:lnTo>
                    <a:pt x="294" y="0"/>
                  </a:lnTo>
                  <a:lnTo>
                    <a:pt x="298" y="0"/>
                  </a:lnTo>
                  <a:lnTo>
                    <a:pt x="302" y="0"/>
                  </a:lnTo>
                  <a:lnTo>
                    <a:pt x="306" y="0"/>
                  </a:lnTo>
                  <a:lnTo>
                    <a:pt x="311" y="0"/>
                  </a:lnTo>
                  <a:lnTo>
                    <a:pt x="315" y="0"/>
                  </a:lnTo>
                  <a:lnTo>
                    <a:pt x="319" y="0"/>
                  </a:lnTo>
                  <a:lnTo>
                    <a:pt x="323" y="0"/>
                  </a:lnTo>
                  <a:lnTo>
                    <a:pt x="327" y="0"/>
                  </a:lnTo>
                  <a:lnTo>
                    <a:pt x="331" y="0"/>
                  </a:lnTo>
                  <a:lnTo>
                    <a:pt x="335" y="0"/>
                  </a:lnTo>
                  <a:lnTo>
                    <a:pt x="339" y="0"/>
                  </a:lnTo>
                  <a:lnTo>
                    <a:pt x="343" y="0"/>
                  </a:lnTo>
                  <a:lnTo>
                    <a:pt x="347" y="0"/>
                  </a:lnTo>
                  <a:lnTo>
                    <a:pt x="351" y="0"/>
                  </a:lnTo>
                  <a:lnTo>
                    <a:pt x="355" y="0"/>
                  </a:lnTo>
                  <a:lnTo>
                    <a:pt x="360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0"/>
                  </a:lnTo>
                  <a:lnTo>
                    <a:pt x="376" y="0"/>
                  </a:lnTo>
                  <a:lnTo>
                    <a:pt x="380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2" y="0"/>
                  </a:lnTo>
                  <a:lnTo>
                    <a:pt x="396" y="0"/>
                  </a:lnTo>
                  <a:lnTo>
                    <a:pt x="400" y="0"/>
                  </a:lnTo>
                  <a:lnTo>
                    <a:pt x="404" y="0"/>
                  </a:lnTo>
                  <a:lnTo>
                    <a:pt x="408" y="0"/>
                  </a:lnTo>
                  <a:lnTo>
                    <a:pt x="413" y="0"/>
                  </a:lnTo>
                  <a:lnTo>
                    <a:pt x="417" y="0"/>
                  </a:lnTo>
                  <a:lnTo>
                    <a:pt x="421" y="0"/>
                  </a:lnTo>
                  <a:lnTo>
                    <a:pt x="425" y="0"/>
                  </a:lnTo>
                  <a:lnTo>
                    <a:pt x="429" y="0"/>
                  </a:lnTo>
                  <a:lnTo>
                    <a:pt x="433" y="0"/>
                  </a:lnTo>
                  <a:lnTo>
                    <a:pt x="437" y="0"/>
                  </a:lnTo>
                  <a:lnTo>
                    <a:pt x="441" y="0"/>
                  </a:lnTo>
                  <a:lnTo>
                    <a:pt x="445" y="0"/>
                  </a:lnTo>
                  <a:lnTo>
                    <a:pt x="449" y="0"/>
                  </a:lnTo>
                  <a:lnTo>
                    <a:pt x="453" y="0"/>
                  </a:lnTo>
                  <a:lnTo>
                    <a:pt x="457" y="0"/>
                  </a:lnTo>
                  <a:lnTo>
                    <a:pt x="462" y="0"/>
                  </a:lnTo>
                  <a:lnTo>
                    <a:pt x="466" y="0"/>
                  </a:lnTo>
                  <a:lnTo>
                    <a:pt x="470" y="0"/>
                  </a:lnTo>
                  <a:lnTo>
                    <a:pt x="474" y="0"/>
                  </a:lnTo>
                  <a:lnTo>
                    <a:pt x="478" y="0"/>
                  </a:lnTo>
                  <a:lnTo>
                    <a:pt x="482" y="0"/>
                  </a:lnTo>
                  <a:lnTo>
                    <a:pt x="486" y="0"/>
                  </a:lnTo>
                  <a:lnTo>
                    <a:pt x="490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2" y="0"/>
                  </a:lnTo>
                  <a:lnTo>
                    <a:pt x="506" y="0"/>
                  </a:lnTo>
                  <a:lnTo>
                    <a:pt x="510" y="0"/>
                  </a:lnTo>
                  <a:lnTo>
                    <a:pt x="515" y="0"/>
                  </a:lnTo>
                  <a:lnTo>
                    <a:pt x="519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1" name="Freeform 197"/>
            <p:cNvSpPr>
              <a:spLocks/>
            </p:cNvSpPr>
            <p:nvPr/>
          </p:nvSpPr>
          <p:spPr bwMode="auto">
            <a:xfrm>
              <a:off x="1191" y="2194"/>
              <a:ext cx="518" cy="1"/>
            </a:xfrm>
            <a:custGeom>
              <a:avLst/>
              <a:gdLst>
                <a:gd name="T0" fmla="*/ 8 w 518"/>
                <a:gd name="T1" fmla="*/ 20 w 518"/>
                <a:gd name="T2" fmla="*/ 32 w 518"/>
                <a:gd name="T3" fmla="*/ 45 w 518"/>
                <a:gd name="T4" fmla="*/ 57 w 518"/>
                <a:gd name="T5" fmla="*/ 69 w 518"/>
                <a:gd name="T6" fmla="*/ 81 w 518"/>
                <a:gd name="T7" fmla="*/ 93 w 518"/>
                <a:gd name="T8" fmla="*/ 106 w 518"/>
                <a:gd name="T9" fmla="*/ 118 w 518"/>
                <a:gd name="T10" fmla="*/ 130 w 518"/>
                <a:gd name="T11" fmla="*/ 142 w 518"/>
                <a:gd name="T12" fmla="*/ 155 w 518"/>
                <a:gd name="T13" fmla="*/ 167 w 518"/>
                <a:gd name="T14" fmla="*/ 179 w 518"/>
                <a:gd name="T15" fmla="*/ 191 w 518"/>
                <a:gd name="T16" fmla="*/ 204 w 518"/>
                <a:gd name="T17" fmla="*/ 216 w 518"/>
                <a:gd name="T18" fmla="*/ 228 w 518"/>
                <a:gd name="T19" fmla="*/ 240 w 518"/>
                <a:gd name="T20" fmla="*/ 253 w 518"/>
                <a:gd name="T21" fmla="*/ 265 w 518"/>
                <a:gd name="T22" fmla="*/ 277 w 518"/>
                <a:gd name="T23" fmla="*/ 289 w 518"/>
                <a:gd name="T24" fmla="*/ 302 w 518"/>
                <a:gd name="T25" fmla="*/ 314 w 518"/>
                <a:gd name="T26" fmla="*/ 326 w 518"/>
                <a:gd name="T27" fmla="*/ 338 w 518"/>
                <a:gd name="T28" fmla="*/ 351 w 518"/>
                <a:gd name="T29" fmla="*/ 363 w 518"/>
                <a:gd name="T30" fmla="*/ 375 w 518"/>
                <a:gd name="T31" fmla="*/ 387 w 518"/>
                <a:gd name="T32" fmla="*/ 399 w 518"/>
                <a:gd name="T33" fmla="*/ 412 w 518"/>
                <a:gd name="T34" fmla="*/ 424 w 518"/>
                <a:gd name="T35" fmla="*/ 436 w 518"/>
                <a:gd name="T36" fmla="*/ 448 w 518"/>
                <a:gd name="T37" fmla="*/ 461 w 518"/>
                <a:gd name="T38" fmla="*/ 473 w 518"/>
                <a:gd name="T39" fmla="*/ 485 w 518"/>
                <a:gd name="T40" fmla="*/ 497 w 518"/>
                <a:gd name="T41" fmla="*/ 510 w 5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518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2" y="0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6" y="0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7" y="0"/>
                  </a:lnTo>
                  <a:lnTo>
                    <a:pt x="151" y="0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63" y="0"/>
                  </a:lnTo>
                  <a:lnTo>
                    <a:pt x="167" y="0"/>
                  </a:lnTo>
                  <a:lnTo>
                    <a:pt x="171" y="0"/>
                  </a:lnTo>
                  <a:lnTo>
                    <a:pt x="175" y="0"/>
                  </a:lnTo>
                  <a:lnTo>
                    <a:pt x="179" y="0"/>
                  </a:lnTo>
                  <a:lnTo>
                    <a:pt x="183" y="0"/>
                  </a:lnTo>
                  <a:lnTo>
                    <a:pt x="187" y="0"/>
                  </a:lnTo>
                  <a:lnTo>
                    <a:pt x="191" y="0"/>
                  </a:lnTo>
                  <a:lnTo>
                    <a:pt x="195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08" y="0"/>
                  </a:lnTo>
                  <a:lnTo>
                    <a:pt x="212" y="0"/>
                  </a:lnTo>
                  <a:lnTo>
                    <a:pt x="216" y="0"/>
                  </a:lnTo>
                  <a:lnTo>
                    <a:pt x="220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0" y="0"/>
                  </a:lnTo>
                  <a:lnTo>
                    <a:pt x="244" y="0"/>
                  </a:lnTo>
                  <a:lnTo>
                    <a:pt x="249" y="0"/>
                  </a:lnTo>
                  <a:lnTo>
                    <a:pt x="253" y="0"/>
                  </a:lnTo>
                  <a:lnTo>
                    <a:pt x="257" y="0"/>
                  </a:lnTo>
                  <a:lnTo>
                    <a:pt x="261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1" y="0"/>
                  </a:lnTo>
                  <a:lnTo>
                    <a:pt x="285" y="0"/>
                  </a:lnTo>
                  <a:lnTo>
                    <a:pt x="289" y="0"/>
                  </a:lnTo>
                  <a:lnTo>
                    <a:pt x="293" y="0"/>
                  </a:lnTo>
                  <a:lnTo>
                    <a:pt x="297" y="0"/>
                  </a:lnTo>
                  <a:lnTo>
                    <a:pt x="302" y="0"/>
                  </a:lnTo>
                  <a:lnTo>
                    <a:pt x="306" y="0"/>
                  </a:lnTo>
                  <a:lnTo>
                    <a:pt x="310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2" y="0"/>
                  </a:lnTo>
                  <a:lnTo>
                    <a:pt x="326" y="0"/>
                  </a:lnTo>
                  <a:lnTo>
                    <a:pt x="330" y="0"/>
                  </a:lnTo>
                  <a:lnTo>
                    <a:pt x="334" y="0"/>
                  </a:lnTo>
                  <a:lnTo>
                    <a:pt x="338" y="0"/>
                  </a:lnTo>
                  <a:lnTo>
                    <a:pt x="342" y="0"/>
                  </a:lnTo>
                  <a:lnTo>
                    <a:pt x="346" y="0"/>
                  </a:lnTo>
                  <a:lnTo>
                    <a:pt x="351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3" y="0"/>
                  </a:lnTo>
                  <a:lnTo>
                    <a:pt x="367" y="0"/>
                  </a:lnTo>
                  <a:lnTo>
                    <a:pt x="371" y="0"/>
                  </a:lnTo>
                  <a:lnTo>
                    <a:pt x="375" y="0"/>
                  </a:lnTo>
                  <a:lnTo>
                    <a:pt x="379" y="0"/>
                  </a:lnTo>
                  <a:lnTo>
                    <a:pt x="383" y="0"/>
                  </a:lnTo>
                  <a:lnTo>
                    <a:pt x="387" y="0"/>
                  </a:lnTo>
                  <a:lnTo>
                    <a:pt x="391" y="0"/>
                  </a:lnTo>
                  <a:lnTo>
                    <a:pt x="395" y="0"/>
                  </a:lnTo>
                  <a:lnTo>
                    <a:pt x="399" y="0"/>
                  </a:lnTo>
                  <a:lnTo>
                    <a:pt x="404" y="0"/>
                  </a:lnTo>
                  <a:lnTo>
                    <a:pt x="408" y="0"/>
                  </a:lnTo>
                  <a:lnTo>
                    <a:pt x="412" y="0"/>
                  </a:lnTo>
                  <a:lnTo>
                    <a:pt x="416" y="0"/>
                  </a:lnTo>
                  <a:lnTo>
                    <a:pt x="420" y="0"/>
                  </a:lnTo>
                  <a:lnTo>
                    <a:pt x="424" y="0"/>
                  </a:lnTo>
                  <a:lnTo>
                    <a:pt x="428" y="0"/>
                  </a:lnTo>
                  <a:lnTo>
                    <a:pt x="432" y="0"/>
                  </a:lnTo>
                  <a:lnTo>
                    <a:pt x="436" y="0"/>
                  </a:lnTo>
                  <a:lnTo>
                    <a:pt x="440" y="0"/>
                  </a:lnTo>
                  <a:lnTo>
                    <a:pt x="444" y="0"/>
                  </a:lnTo>
                  <a:lnTo>
                    <a:pt x="448" y="0"/>
                  </a:lnTo>
                  <a:lnTo>
                    <a:pt x="453" y="0"/>
                  </a:lnTo>
                  <a:lnTo>
                    <a:pt x="457" y="0"/>
                  </a:lnTo>
                  <a:lnTo>
                    <a:pt x="461" y="0"/>
                  </a:lnTo>
                  <a:lnTo>
                    <a:pt x="465" y="0"/>
                  </a:lnTo>
                  <a:lnTo>
                    <a:pt x="469" y="0"/>
                  </a:lnTo>
                  <a:lnTo>
                    <a:pt x="473" y="0"/>
                  </a:lnTo>
                  <a:lnTo>
                    <a:pt x="477" y="0"/>
                  </a:lnTo>
                  <a:lnTo>
                    <a:pt x="481" y="0"/>
                  </a:lnTo>
                  <a:lnTo>
                    <a:pt x="485" y="0"/>
                  </a:lnTo>
                  <a:lnTo>
                    <a:pt x="489" y="0"/>
                  </a:lnTo>
                  <a:lnTo>
                    <a:pt x="493" y="0"/>
                  </a:lnTo>
                  <a:lnTo>
                    <a:pt x="497" y="0"/>
                  </a:lnTo>
                  <a:lnTo>
                    <a:pt x="501" y="0"/>
                  </a:lnTo>
                  <a:lnTo>
                    <a:pt x="506" y="0"/>
                  </a:lnTo>
                  <a:lnTo>
                    <a:pt x="510" y="0"/>
                  </a:lnTo>
                  <a:lnTo>
                    <a:pt x="514" y="0"/>
                  </a:lnTo>
                  <a:lnTo>
                    <a:pt x="518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2" name="Freeform 198"/>
            <p:cNvSpPr>
              <a:spLocks/>
            </p:cNvSpPr>
            <p:nvPr/>
          </p:nvSpPr>
          <p:spPr bwMode="auto">
            <a:xfrm>
              <a:off x="1709" y="2194"/>
              <a:ext cx="518" cy="1"/>
            </a:xfrm>
            <a:custGeom>
              <a:avLst/>
              <a:gdLst>
                <a:gd name="T0" fmla="*/ 8 w 518"/>
                <a:gd name="T1" fmla="*/ 20 w 518"/>
                <a:gd name="T2" fmla="*/ 32 w 518"/>
                <a:gd name="T3" fmla="*/ 45 w 518"/>
                <a:gd name="T4" fmla="*/ 57 w 518"/>
                <a:gd name="T5" fmla="*/ 69 w 518"/>
                <a:gd name="T6" fmla="*/ 81 w 518"/>
                <a:gd name="T7" fmla="*/ 94 w 518"/>
                <a:gd name="T8" fmla="*/ 106 w 518"/>
                <a:gd name="T9" fmla="*/ 118 w 518"/>
                <a:gd name="T10" fmla="*/ 130 w 518"/>
                <a:gd name="T11" fmla="*/ 143 w 518"/>
                <a:gd name="T12" fmla="*/ 155 w 518"/>
                <a:gd name="T13" fmla="*/ 167 w 518"/>
                <a:gd name="T14" fmla="*/ 179 w 518"/>
                <a:gd name="T15" fmla="*/ 192 w 518"/>
                <a:gd name="T16" fmla="*/ 204 w 518"/>
                <a:gd name="T17" fmla="*/ 216 w 518"/>
                <a:gd name="T18" fmla="*/ 228 w 518"/>
                <a:gd name="T19" fmla="*/ 241 w 518"/>
                <a:gd name="T20" fmla="*/ 253 w 518"/>
                <a:gd name="T21" fmla="*/ 265 w 518"/>
                <a:gd name="T22" fmla="*/ 277 w 518"/>
                <a:gd name="T23" fmla="*/ 289 w 518"/>
                <a:gd name="T24" fmla="*/ 302 w 518"/>
                <a:gd name="T25" fmla="*/ 314 w 518"/>
                <a:gd name="T26" fmla="*/ 326 w 518"/>
                <a:gd name="T27" fmla="*/ 338 w 518"/>
                <a:gd name="T28" fmla="*/ 351 w 518"/>
                <a:gd name="T29" fmla="*/ 363 w 518"/>
                <a:gd name="T30" fmla="*/ 375 w 518"/>
                <a:gd name="T31" fmla="*/ 387 w 518"/>
                <a:gd name="T32" fmla="*/ 400 w 518"/>
                <a:gd name="T33" fmla="*/ 412 w 518"/>
                <a:gd name="T34" fmla="*/ 424 w 518"/>
                <a:gd name="T35" fmla="*/ 436 w 518"/>
                <a:gd name="T36" fmla="*/ 449 w 518"/>
                <a:gd name="T37" fmla="*/ 461 w 518"/>
                <a:gd name="T38" fmla="*/ 473 w 518"/>
                <a:gd name="T39" fmla="*/ 485 w 518"/>
                <a:gd name="T40" fmla="*/ 498 w 518"/>
                <a:gd name="T41" fmla="*/ 510 w 5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518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2" y="0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6" y="0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9" y="0"/>
                  </a:lnTo>
                  <a:lnTo>
                    <a:pt x="143" y="0"/>
                  </a:lnTo>
                  <a:lnTo>
                    <a:pt x="147" y="0"/>
                  </a:lnTo>
                  <a:lnTo>
                    <a:pt x="151" y="0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63" y="0"/>
                  </a:lnTo>
                  <a:lnTo>
                    <a:pt x="167" y="0"/>
                  </a:lnTo>
                  <a:lnTo>
                    <a:pt x="171" y="0"/>
                  </a:lnTo>
                  <a:lnTo>
                    <a:pt x="175" y="0"/>
                  </a:lnTo>
                  <a:lnTo>
                    <a:pt x="179" y="0"/>
                  </a:lnTo>
                  <a:lnTo>
                    <a:pt x="183" y="0"/>
                  </a:lnTo>
                  <a:lnTo>
                    <a:pt x="187" y="0"/>
                  </a:lnTo>
                  <a:lnTo>
                    <a:pt x="192" y="0"/>
                  </a:lnTo>
                  <a:lnTo>
                    <a:pt x="196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08" y="0"/>
                  </a:lnTo>
                  <a:lnTo>
                    <a:pt x="212" y="0"/>
                  </a:lnTo>
                  <a:lnTo>
                    <a:pt x="216" y="0"/>
                  </a:lnTo>
                  <a:lnTo>
                    <a:pt x="220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1" y="0"/>
                  </a:lnTo>
                  <a:lnTo>
                    <a:pt x="245" y="0"/>
                  </a:lnTo>
                  <a:lnTo>
                    <a:pt x="249" y="0"/>
                  </a:lnTo>
                  <a:lnTo>
                    <a:pt x="253" y="0"/>
                  </a:lnTo>
                  <a:lnTo>
                    <a:pt x="257" y="0"/>
                  </a:lnTo>
                  <a:lnTo>
                    <a:pt x="261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1" y="0"/>
                  </a:lnTo>
                  <a:lnTo>
                    <a:pt x="285" y="0"/>
                  </a:lnTo>
                  <a:lnTo>
                    <a:pt x="289" y="0"/>
                  </a:lnTo>
                  <a:lnTo>
                    <a:pt x="294" y="0"/>
                  </a:lnTo>
                  <a:lnTo>
                    <a:pt x="298" y="0"/>
                  </a:lnTo>
                  <a:lnTo>
                    <a:pt x="302" y="0"/>
                  </a:lnTo>
                  <a:lnTo>
                    <a:pt x="306" y="0"/>
                  </a:lnTo>
                  <a:lnTo>
                    <a:pt x="310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2" y="0"/>
                  </a:lnTo>
                  <a:lnTo>
                    <a:pt x="326" y="0"/>
                  </a:lnTo>
                  <a:lnTo>
                    <a:pt x="330" y="0"/>
                  </a:lnTo>
                  <a:lnTo>
                    <a:pt x="334" y="0"/>
                  </a:lnTo>
                  <a:lnTo>
                    <a:pt x="338" y="0"/>
                  </a:lnTo>
                  <a:lnTo>
                    <a:pt x="343" y="0"/>
                  </a:lnTo>
                  <a:lnTo>
                    <a:pt x="347" y="0"/>
                  </a:lnTo>
                  <a:lnTo>
                    <a:pt x="351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3" y="0"/>
                  </a:lnTo>
                  <a:lnTo>
                    <a:pt x="367" y="0"/>
                  </a:lnTo>
                  <a:lnTo>
                    <a:pt x="371" y="0"/>
                  </a:lnTo>
                  <a:lnTo>
                    <a:pt x="375" y="0"/>
                  </a:lnTo>
                  <a:lnTo>
                    <a:pt x="379" y="0"/>
                  </a:lnTo>
                  <a:lnTo>
                    <a:pt x="383" y="0"/>
                  </a:lnTo>
                  <a:lnTo>
                    <a:pt x="387" y="0"/>
                  </a:lnTo>
                  <a:lnTo>
                    <a:pt x="391" y="0"/>
                  </a:lnTo>
                  <a:lnTo>
                    <a:pt x="396" y="0"/>
                  </a:lnTo>
                  <a:lnTo>
                    <a:pt x="400" y="0"/>
                  </a:lnTo>
                  <a:lnTo>
                    <a:pt x="404" y="0"/>
                  </a:lnTo>
                  <a:lnTo>
                    <a:pt x="408" y="0"/>
                  </a:lnTo>
                  <a:lnTo>
                    <a:pt x="412" y="0"/>
                  </a:lnTo>
                  <a:lnTo>
                    <a:pt x="416" y="0"/>
                  </a:lnTo>
                  <a:lnTo>
                    <a:pt x="420" y="0"/>
                  </a:lnTo>
                  <a:lnTo>
                    <a:pt x="424" y="0"/>
                  </a:lnTo>
                  <a:lnTo>
                    <a:pt x="428" y="0"/>
                  </a:lnTo>
                  <a:lnTo>
                    <a:pt x="432" y="0"/>
                  </a:lnTo>
                  <a:lnTo>
                    <a:pt x="436" y="0"/>
                  </a:lnTo>
                  <a:lnTo>
                    <a:pt x="440" y="0"/>
                  </a:lnTo>
                  <a:lnTo>
                    <a:pt x="445" y="0"/>
                  </a:lnTo>
                  <a:lnTo>
                    <a:pt x="449" y="0"/>
                  </a:lnTo>
                  <a:lnTo>
                    <a:pt x="453" y="0"/>
                  </a:lnTo>
                  <a:lnTo>
                    <a:pt x="457" y="0"/>
                  </a:lnTo>
                  <a:lnTo>
                    <a:pt x="461" y="0"/>
                  </a:lnTo>
                  <a:lnTo>
                    <a:pt x="465" y="0"/>
                  </a:lnTo>
                  <a:lnTo>
                    <a:pt x="469" y="0"/>
                  </a:lnTo>
                  <a:lnTo>
                    <a:pt x="473" y="0"/>
                  </a:lnTo>
                  <a:lnTo>
                    <a:pt x="477" y="0"/>
                  </a:lnTo>
                  <a:lnTo>
                    <a:pt x="481" y="0"/>
                  </a:lnTo>
                  <a:lnTo>
                    <a:pt x="485" y="0"/>
                  </a:lnTo>
                  <a:lnTo>
                    <a:pt x="489" y="0"/>
                  </a:lnTo>
                  <a:lnTo>
                    <a:pt x="493" y="0"/>
                  </a:lnTo>
                  <a:lnTo>
                    <a:pt x="498" y="0"/>
                  </a:lnTo>
                  <a:lnTo>
                    <a:pt x="502" y="0"/>
                  </a:lnTo>
                  <a:lnTo>
                    <a:pt x="506" y="0"/>
                  </a:lnTo>
                  <a:lnTo>
                    <a:pt x="510" y="0"/>
                  </a:lnTo>
                  <a:lnTo>
                    <a:pt x="514" y="0"/>
                  </a:lnTo>
                  <a:lnTo>
                    <a:pt x="518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3" name="Freeform 199"/>
            <p:cNvSpPr>
              <a:spLocks/>
            </p:cNvSpPr>
            <p:nvPr/>
          </p:nvSpPr>
          <p:spPr bwMode="auto">
            <a:xfrm>
              <a:off x="2227" y="2194"/>
              <a:ext cx="457" cy="1"/>
            </a:xfrm>
            <a:custGeom>
              <a:avLst/>
              <a:gdLst>
                <a:gd name="T0" fmla="*/ 4 w 457"/>
                <a:gd name="T1" fmla="*/ 12 w 457"/>
                <a:gd name="T2" fmla="*/ 20 w 457"/>
                <a:gd name="T3" fmla="*/ 29 w 457"/>
                <a:gd name="T4" fmla="*/ 37 w 457"/>
                <a:gd name="T5" fmla="*/ 45 w 457"/>
                <a:gd name="T6" fmla="*/ 53 w 457"/>
                <a:gd name="T7" fmla="*/ 61 w 457"/>
                <a:gd name="T8" fmla="*/ 69 w 457"/>
                <a:gd name="T9" fmla="*/ 77 w 457"/>
                <a:gd name="T10" fmla="*/ 86 w 457"/>
                <a:gd name="T11" fmla="*/ 94 w 457"/>
                <a:gd name="T12" fmla="*/ 102 w 457"/>
                <a:gd name="T13" fmla="*/ 110 w 457"/>
                <a:gd name="T14" fmla="*/ 118 w 457"/>
                <a:gd name="T15" fmla="*/ 126 w 457"/>
                <a:gd name="T16" fmla="*/ 135 w 457"/>
                <a:gd name="T17" fmla="*/ 143 w 457"/>
                <a:gd name="T18" fmla="*/ 151 w 457"/>
                <a:gd name="T19" fmla="*/ 159 w 457"/>
                <a:gd name="T20" fmla="*/ 167 w 457"/>
                <a:gd name="T21" fmla="*/ 175 w 457"/>
                <a:gd name="T22" fmla="*/ 184 w 457"/>
                <a:gd name="T23" fmla="*/ 192 w 457"/>
                <a:gd name="T24" fmla="*/ 200 w 457"/>
                <a:gd name="T25" fmla="*/ 208 w 457"/>
                <a:gd name="T26" fmla="*/ 216 w 457"/>
                <a:gd name="T27" fmla="*/ 224 w 457"/>
                <a:gd name="T28" fmla="*/ 233 w 457"/>
                <a:gd name="T29" fmla="*/ 241 w 457"/>
                <a:gd name="T30" fmla="*/ 249 w 457"/>
                <a:gd name="T31" fmla="*/ 257 w 457"/>
                <a:gd name="T32" fmla="*/ 265 w 457"/>
                <a:gd name="T33" fmla="*/ 273 w 457"/>
                <a:gd name="T34" fmla="*/ 281 w 457"/>
                <a:gd name="T35" fmla="*/ 290 w 457"/>
                <a:gd name="T36" fmla="*/ 298 w 457"/>
                <a:gd name="T37" fmla="*/ 306 w 457"/>
                <a:gd name="T38" fmla="*/ 314 w 457"/>
                <a:gd name="T39" fmla="*/ 322 w 457"/>
                <a:gd name="T40" fmla="*/ 330 w 457"/>
                <a:gd name="T41" fmla="*/ 339 w 457"/>
                <a:gd name="T42" fmla="*/ 347 w 457"/>
                <a:gd name="T43" fmla="*/ 355 w 457"/>
                <a:gd name="T44" fmla="*/ 363 w 457"/>
                <a:gd name="T45" fmla="*/ 371 w 457"/>
                <a:gd name="T46" fmla="*/ 379 w 457"/>
                <a:gd name="T47" fmla="*/ 388 w 457"/>
                <a:gd name="T48" fmla="*/ 396 w 457"/>
                <a:gd name="T49" fmla="*/ 404 w 457"/>
                <a:gd name="T50" fmla="*/ 412 w 457"/>
                <a:gd name="T51" fmla="*/ 420 w 457"/>
                <a:gd name="T52" fmla="*/ 428 w 457"/>
                <a:gd name="T53" fmla="*/ 437 w 457"/>
                <a:gd name="T54" fmla="*/ 445 w 457"/>
                <a:gd name="T55" fmla="*/ 453 w 4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</a:cxnLst>
              <a:rect l="0" t="0" r="r" b="b"/>
              <a:pathLst>
                <a:path w="457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2" y="0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6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9" y="0"/>
                  </a:lnTo>
                  <a:lnTo>
                    <a:pt x="143" y="0"/>
                  </a:lnTo>
                  <a:lnTo>
                    <a:pt x="147" y="0"/>
                  </a:lnTo>
                  <a:lnTo>
                    <a:pt x="151" y="0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63" y="0"/>
                  </a:lnTo>
                  <a:lnTo>
                    <a:pt x="167" y="0"/>
                  </a:lnTo>
                  <a:lnTo>
                    <a:pt x="171" y="0"/>
                  </a:lnTo>
                  <a:lnTo>
                    <a:pt x="175" y="0"/>
                  </a:lnTo>
                  <a:lnTo>
                    <a:pt x="179" y="0"/>
                  </a:lnTo>
                  <a:lnTo>
                    <a:pt x="184" y="0"/>
                  </a:lnTo>
                  <a:lnTo>
                    <a:pt x="188" y="0"/>
                  </a:lnTo>
                  <a:lnTo>
                    <a:pt x="192" y="0"/>
                  </a:lnTo>
                  <a:lnTo>
                    <a:pt x="196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08" y="0"/>
                  </a:lnTo>
                  <a:lnTo>
                    <a:pt x="212" y="0"/>
                  </a:lnTo>
                  <a:lnTo>
                    <a:pt x="216" y="0"/>
                  </a:lnTo>
                  <a:lnTo>
                    <a:pt x="220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33" y="0"/>
                  </a:lnTo>
                  <a:lnTo>
                    <a:pt x="237" y="0"/>
                  </a:lnTo>
                  <a:lnTo>
                    <a:pt x="241" y="0"/>
                  </a:lnTo>
                  <a:lnTo>
                    <a:pt x="245" y="0"/>
                  </a:lnTo>
                  <a:lnTo>
                    <a:pt x="249" y="0"/>
                  </a:lnTo>
                  <a:lnTo>
                    <a:pt x="253" y="0"/>
                  </a:lnTo>
                  <a:lnTo>
                    <a:pt x="257" y="0"/>
                  </a:lnTo>
                  <a:lnTo>
                    <a:pt x="261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1" y="0"/>
                  </a:lnTo>
                  <a:lnTo>
                    <a:pt x="286" y="0"/>
                  </a:lnTo>
                  <a:lnTo>
                    <a:pt x="290" y="0"/>
                  </a:lnTo>
                  <a:lnTo>
                    <a:pt x="294" y="0"/>
                  </a:lnTo>
                  <a:lnTo>
                    <a:pt x="298" y="0"/>
                  </a:lnTo>
                  <a:lnTo>
                    <a:pt x="302" y="0"/>
                  </a:lnTo>
                  <a:lnTo>
                    <a:pt x="306" y="0"/>
                  </a:lnTo>
                  <a:lnTo>
                    <a:pt x="310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2" y="0"/>
                  </a:lnTo>
                  <a:lnTo>
                    <a:pt x="326" y="0"/>
                  </a:lnTo>
                  <a:lnTo>
                    <a:pt x="330" y="0"/>
                  </a:lnTo>
                  <a:lnTo>
                    <a:pt x="335" y="0"/>
                  </a:lnTo>
                  <a:lnTo>
                    <a:pt x="339" y="0"/>
                  </a:lnTo>
                  <a:lnTo>
                    <a:pt x="343" y="0"/>
                  </a:lnTo>
                  <a:lnTo>
                    <a:pt x="347" y="0"/>
                  </a:lnTo>
                  <a:lnTo>
                    <a:pt x="351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3" y="0"/>
                  </a:lnTo>
                  <a:lnTo>
                    <a:pt x="367" y="0"/>
                  </a:lnTo>
                  <a:lnTo>
                    <a:pt x="371" y="0"/>
                  </a:lnTo>
                  <a:lnTo>
                    <a:pt x="375" y="0"/>
                  </a:lnTo>
                  <a:lnTo>
                    <a:pt x="379" y="0"/>
                  </a:lnTo>
                  <a:lnTo>
                    <a:pt x="383" y="0"/>
                  </a:lnTo>
                  <a:lnTo>
                    <a:pt x="388" y="0"/>
                  </a:lnTo>
                  <a:lnTo>
                    <a:pt x="392" y="0"/>
                  </a:lnTo>
                  <a:lnTo>
                    <a:pt x="396" y="0"/>
                  </a:lnTo>
                  <a:lnTo>
                    <a:pt x="400" y="0"/>
                  </a:lnTo>
                  <a:lnTo>
                    <a:pt x="404" y="0"/>
                  </a:lnTo>
                  <a:lnTo>
                    <a:pt x="408" y="0"/>
                  </a:lnTo>
                  <a:lnTo>
                    <a:pt x="412" y="0"/>
                  </a:lnTo>
                  <a:lnTo>
                    <a:pt x="416" y="0"/>
                  </a:lnTo>
                  <a:lnTo>
                    <a:pt x="420" y="0"/>
                  </a:lnTo>
                  <a:lnTo>
                    <a:pt x="424" y="0"/>
                  </a:lnTo>
                  <a:lnTo>
                    <a:pt x="428" y="0"/>
                  </a:lnTo>
                  <a:lnTo>
                    <a:pt x="432" y="0"/>
                  </a:lnTo>
                  <a:lnTo>
                    <a:pt x="437" y="0"/>
                  </a:lnTo>
                  <a:lnTo>
                    <a:pt x="441" y="0"/>
                  </a:lnTo>
                  <a:lnTo>
                    <a:pt x="445" y="0"/>
                  </a:lnTo>
                  <a:lnTo>
                    <a:pt x="449" y="0"/>
                  </a:lnTo>
                  <a:lnTo>
                    <a:pt x="453" y="0"/>
                  </a:lnTo>
                  <a:lnTo>
                    <a:pt x="457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4" name="Rectangle 200"/>
            <p:cNvSpPr>
              <a:spLocks noChangeArrowheads="1"/>
            </p:cNvSpPr>
            <p:nvPr/>
          </p:nvSpPr>
          <p:spPr bwMode="auto">
            <a:xfrm>
              <a:off x="1040" y="1632"/>
              <a:ext cx="13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IAE = 147.9971 ISE = 285.4111</a:t>
              </a:r>
              <a:endParaRPr lang="en-US" sz="1200"/>
            </a:p>
          </p:txBody>
        </p:sp>
        <p:sp>
          <p:nvSpPr>
            <p:cNvPr id="11465" name="Rectangle 201"/>
            <p:cNvSpPr>
              <a:spLocks noChangeArrowheads="1"/>
            </p:cNvSpPr>
            <p:nvPr/>
          </p:nvSpPr>
          <p:spPr bwMode="auto">
            <a:xfrm rot="16200000">
              <a:off x="-199" y="2542"/>
              <a:ext cx="51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temperature</a:t>
              </a:r>
              <a:endParaRPr lang="en-US" sz="1200"/>
            </a:p>
          </p:txBody>
        </p:sp>
      </p:grpSp>
      <p:grpSp>
        <p:nvGrpSpPr>
          <p:cNvPr id="11515" name="Group 251"/>
          <p:cNvGrpSpPr>
            <a:grpSpLocks/>
          </p:cNvGrpSpPr>
          <p:nvPr/>
        </p:nvGrpSpPr>
        <p:grpSpPr bwMode="auto">
          <a:xfrm>
            <a:off x="4491038" y="2587625"/>
            <a:ext cx="4591050" cy="2916238"/>
            <a:chOff x="2829" y="1630"/>
            <a:chExt cx="2892" cy="1837"/>
          </a:xfrm>
        </p:grpSpPr>
        <p:sp>
          <p:nvSpPr>
            <p:cNvPr id="11467" name="Rectangle 203"/>
            <p:cNvSpPr>
              <a:spLocks noChangeArrowheads="1"/>
            </p:cNvSpPr>
            <p:nvPr/>
          </p:nvSpPr>
          <p:spPr bwMode="auto">
            <a:xfrm>
              <a:off x="3011" y="1829"/>
              <a:ext cx="2653" cy="14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8" name="Rectangle 204"/>
            <p:cNvSpPr>
              <a:spLocks noChangeArrowheads="1"/>
            </p:cNvSpPr>
            <p:nvPr/>
          </p:nvSpPr>
          <p:spPr bwMode="auto">
            <a:xfrm>
              <a:off x="3011" y="1829"/>
              <a:ext cx="2653" cy="149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9" name="Line 205"/>
            <p:cNvSpPr>
              <a:spLocks noChangeShapeType="1"/>
            </p:cNvSpPr>
            <p:nvPr/>
          </p:nvSpPr>
          <p:spPr bwMode="auto">
            <a:xfrm>
              <a:off x="3011" y="1829"/>
              <a:ext cx="26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0" name="Freeform 206"/>
            <p:cNvSpPr>
              <a:spLocks/>
            </p:cNvSpPr>
            <p:nvPr/>
          </p:nvSpPr>
          <p:spPr bwMode="auto">
            <a:xfrm>
              <a:off x="3011" y="1829"/>
              <a:ext cx="2653" cy="1497"/>
            </a:xfrm>
            <a:custGeom>
              <a:avLst/>
              <a:gdLst>
                <a:gd name="T0" fmla="*/ 0 w 262"/>
                <a:gd name="T1" fmla="*/ 173 h 173"/>
                <a:gd name="T2" fmla="*/ 262 w 262"/>
                <a:gd name="T3" fmla="*/ 173 h 173"/>
                <a:gd name="T4" fmla="*/ 262 w 262"/>
                <a:gd name="T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2" h="173">
                  <a:moveTo>
                    <a:pt x="0" y="173"/>
                  </a:moveTo>
                  <a:lnTo>
                    <a:pt x="262" y="173"/>
                  </a:lnTo>
                  <a:lnTo>
                    <a:pt x="26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1" name="Line 207"/>
            <p:cNvSpPr>
              <a:spLocks noChangeShapeType="1"/>
            </p:cNvSpPr>
            <p:nvPr/>
          </p:nvSpPr>
          <p:spPr bwMode="auto">
            <a:xfrm flipV="1">
              <a:off x="3011" y="1829"/>
              <a:ext cx="2" cy="14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2" name="Line 208"/>
            <p:cNvSpPr>
              <a:spLocks noChangeShapeType="1"/>
            </p:cNvSpPr>
            <p:nvPr/>
          </p:nvSpPr>
          <p:spPr bwMode="auto">
            <a:xfrm>
              <a:off x="3011" y="3326"/>
              <a:ext cx="26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3" name="Line 209"/>
            <p:cNvSpPr>
              <a:spLocks noChangeShapeType="1"/>
            </p:cNvSpPr>
            <p:nvPr/>
          </p:nvSpPr>
          <p:spPr bwMode="auto">
            <a:xfrm flipV="1">
              <a:off x="3011" y="1829"/>
              <a:ext cx="2" cy="14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4" name="Line 210"/>
            <p:cNvSpPr>
              <a:spLocks noChangeShapeType="1"/>
            </p:cNvSpPr>
            <p:nvPr/>
          </p:nvSpPr>
          <p:spPr bwMode="auto">
            <a:xfrm flipV="1">
              <a:off x="3011" y="3301"/>
              <a:ext cx="2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5" name="Line 211"/>
            <p:cNvSpPr>
              <a:spLocks noChangeShapeType="1"/>
            </p:cNvSpPr>
            <p:nvPr/>
          </p:nvSpPr>
          <p:spPr bwMode="auto">
            <a:xfrm>
              <a:off x="3011" y="1829"/>
              <a:ext cx="2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6" name="Rectangle 212"/>
            <p:cNvSpPr>
              <a:spLocks noChangeArrowheads="1"/>
            </p:cNvSpPr>
            <p:nvPr/>
          </p:nvSpPr>
          <p:spPr bwMode="auto">
            <a:xfrm>
              <a:off x="2980" y="3352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200"/>
            </a:p>
          </p:txBody>
        </p:sp>
        <p:sp>
          <p:nvSpPr>
            <p:cNvPr id="11477" name="Line 213"/>
            <p:cNvSpPr>
              <a:spLocks noChangeShapeType="1"/>
            </p:cNvSpPr>
            <p:nvPr/>
          </p:nvSpPr>
          <p:spPr bwMode="auto">
            <a:xfrm flipV="1">
              <a:off x="3669" y="3301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8" name="Line 214"/>
            <p:cNvSpPr>
              <a:spLocks noChangeShapeType="1"/>
            </p:cNvSpPr>
            <p:nvPr/>
          </p:nvSpPr>
          <p:spPr bwMode="auto">
            <a:xfrm>
              <a:off x="3669" y="1829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9" name="Rectangle 215"/>
            <p:cNvSpPr>
              <a:spLocks noChangeArrowheads="1"/>
            </p:cNvSpPr>
            <p:nvPr/>
          </p:nvSpPr>
          <p:spPr bwMode="auto">
            <a:xfrm>
              <a:off x="3598" y="3352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1200"/>
            </a:p>
          </p:txBody>
        </p:sp>
        <p:sp>
          <p:nvSpPr>
            <p:cNvPr id="11480" name="Line 216"/>
            <p:cNvSpPr>
              <a:spLocks noChangeShapeType="1"/>
            </p:cNvSpPr>
            <p:nvPr/>
          </p:nvSpPr>
          <p:spPr bwMode="auto">
            <a:xfrm flipV="1">
              <a:off x="4337" y="3301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1" name="Line 217"/>
            <p:cNvSpPr>
              <a:spLocks noChangeShapeType="1"/>
            </p:cNvSpPr>
            <p:nvPr/>
          </p:nvSpPr>
          <p:spPr bwMode="auto">
            <a:xfrm>
              <a:off x="4337" y="1829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2" name="Rectangle 218"/>
            <p:cNvSpPr>
              <a:spLocks noChangeArrowheads="1"/>
            </p:cNvSpPr>
            <p:nvPr/>
          </p:nvSpPr>
          <p:spPr bwMode="auto">
            <a:xfrm>
              <a:off x="4236" y="3352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 sz="1200"/>
            </a:p>
          </p:txBody>
        </p:sp>
        <p:sp>
          <p:nvSpPr>
            <p:cNvPr id="11483" name="Line 219"/>
            <p:cNvSpPr>
              <a:spLocks noChangeShapeType="1"/>
            </p:cNvSpPr>
            <p:nvPr/>
          </p:nvSpPr>
          <p:spPr bwMode="auto">
            <a:xfrm flipV="1">
              <a:off x="4996" y="3301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4" name="Line 220"/>
            <p:cNvSpPr>
              <a:spLocks noChangeShapeType="1"/>
            </p:cNvSpPr>
            <p:nvPr/>
          </p:nvSpPr>
          <p:spPr bwMode="auto">
            <a:xfrm>
              <a:off x="4996" y="1829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5" name="Rectangle 221"/>
            <p:cNvSpPr>
              <a:spLocks noChangeArrowheads="1"/>
            </p:cNvSpPr>
            <p:nvPr/>
          </p:nvSpPr>
          <p:spPr bwMode="auto">
            <a:xfrm>
              <a:off x="4895" y="3352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150</a:t>
              </a:r>
              <a:endParaRPr lang="en-US" sz="1200"/>
            </a:p>
          </p:txBody>
        </p:sp>
        <p:sp>
          <p:nvSpPr>
            <p:cNvPr id="11486" name="Line 222"/>
            <p:cNvSpPr>
              <a:spLocks noChangeShapeType="1"/>
            </p:cNvSpPr>
            <p:nvPr/>
          </p:nvSpPr>
          <p:spPr bwMode="auto">
            <a:xfrm flipV="1">
              <a:off x="5664" y="3301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7" name="Line 223"/>
            <p:cNvSpPr>
              <a:spLocks noChangeShapeType="1"/>
            </p:cNvSpPr>
            <p:nvPr/>
          </p:nvSpPr>
          <p:spPr bwMode="auto">
            <a:xfrm>
              <a:off x="5664" y="1829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8" name="Rectangle 224"/>
            <p:cNvSpPr>
              <a:spLocks noChangeArrowheads="1"/>
            </p:cNvSpPr>
            <p:nvPr/>
          </p:nvSpPr>
          <p:spPr bwMode="auto">
            <a:xfrm>
              <a:off x="5562" y="3352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 sz="1200"/>
            </a:p>
          </p:txBody>
        </p:sp>
        <p:sp>
          <p:nvSpPr>
            <p:cNvPr id="11489" name="Line 225"/>
            <p:cNvSpPr>
              <a:spLocks noChangeShapeType="1"/>
            </p:cNvSpPr>
            <p:nvPr/>
          </p:nvSpPr>
          <p:spPr bwMode="auto">
            <a:xfrm>
              <a:off x="3011" y="3326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0" name="Line 226"/>
            <p:cNvSpPr>
              <a:spLocks noChangeShapeType="1"/>
            </p:cNvSpPr>
            <p:nvPr/>
          </p:nvSpPr>
          <p:spPr bwMode="auto">
            <a:xfrm flipH="1">
              <a:off x="5634" y="3326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1" name="Rectangle 227"/>
            <p:cNvSpPr>
              <a:spLocks noChangeArrowheads="1"/>
            </p:cNvSpPr>
            <p:nvPr/>
          </p:nvSpPr>
          <p:spPr bwMode="auto">
            <a:xfrm>
              <a:off x="2829" y="3256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72</a:t>
              </a:r>
              <a:endParaRPr lang="en-US" sz="1200"/>
            </a:p>
          </p:txBody>
        </p:sp>
        <p:sp>
          <p:nvSpPr>
            <p:cNvPr id="11492" name="Line 228"/>
            <p:cNvSpPr>
              <a:spLocks noChangeShapeType="1"/>
            </p:cNvSpPr>
            <p:nvPr/>
          </p:nvSpPr>
          <p:spPr bwMode="auto">
            <a:xfrm>
              <a:off x="3011" y="2946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3" name="Line 229"/>
            <p:cNvSpPr>
              <a:spLocks noChangeShapeType="1"/>
            </p:cNvSpPr>
            <p:nvPr/>
          </p:nvSpPr>
          <p:spPr bwMode="auto">
            <a:xfrm flipH="1">
              <a:off x="5634" y="2946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4" name="Rectangle 230"/>
            <p:cNvSpPr>
              <a:spLocks noChangeArrowheads="1"/>
            </p:cNvSpPr>
            <p:nvPr/>
          </p:nvSpPr>
          <p:spPr bwMode="auto">
            <a:xfrm>
              <a:off x="2829" y="2876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73</a:t>
              </a:r>
              <a:endParaRPr lang="en-US" sz="1200"/>
            </a:p>
          </p:txBody>
        </p:sp>
        <p:sp>
          <p:nvSpPr>
            <p:cNvPr id="11495" name="Line 231"/>
            <p:cNvSpPr>
              <a:spLocks noChangeShapeType="1"/>
            </p:cNvSpPr>
            <p:nvPr/>
          </p:nvSpPr>
          <p:spPr bwMode="auto">
            <a:xfrm>
              <a:off x="3011" y="2574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6" name="Line 232"/>
            <p:cNvSpPr>
              <a:spLocks noChangeShapeType="1"/>
            </p:cNvSpPr>
            <p:nvPr/>
          </p:nvSpPr>
          <p:spPr bwMode="auto">
            <a:xfrm flipH="1">
              <a:off x="5634" y="2574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7" name="Rectangle 233"/>
            <p:cNvSpPr>
              <a:spLocks noChangeArrowheads="1"/>
            </p:cNvSpPr>
            <p:nvPr/>
          </p:nvSpPr>
          <p:spPr bwMode="auto">
            <a:xfrm>
              <a:off x="2829" y="2504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74</a:t>
              </a:r>
              <a:endParaRPr lang="en-US" sz="1200"/>
            </a:p>
          </p:txBody>
        </p:sp>
        <p:sp>
          <p:nvSpPr>
            <p:cNvPr id="11498" name="Line 234"/>
            <p:cNvSpPr>
              <a:spLocks noChangeShapeType="1"/>
            </p:cNvSpPr>
            <p:nvPr/>
          </p:nvSpPr>
          <p:spPr bwMode="auto">
            <a:xfrm>
              <a:off x="3011" y="2201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9" name="Line 235"/>
            <p:cNvSpPr>
              <a:spLocks noChangeShapeType="1"/>
            </p:cNvSpPr>
            <p:nvPr/>
          </p:nvSpPr>
          <p:spPr bwMode="auto">
            <a:xfrm flipH="1">
              <a:off x="5634" y="2201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0" name="Rectangle 236"/>
            <p:cNvSpPr>
              <a:spLocks noChangeArrowheads="1"/>
            </p:cNvSpPr>
            <p:nvPr/>
          </p:nvSpPr>
          <p:spPr bwMode="auto">
            <a:xfrm>
              <a:off x="2829" y="2131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75</a:t>
              </a:r>
              <a:endParaRPr lang="en-US" sz="1200"/>
            </a:p>
          </p:txBody>
        </p:sp>
        <p:sp>
          <p:nvSpPr>
            <p:cNvPr id="11501" name="Line 237"/>
            <p:cNvSpPr>
              <a:spLocks noChangeShapeType="1"/>
            </p:cNvSpPr>
            <p:nvPr/>
          </p:nvSpPr>
          <p:spPr bwMode="auto">
            <a:xfrm>
              <a:off x="3011" y="1829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2" name="Line 238"/>
            <p:cNvSpPr>
              <a:spLocks noChangeShapeType="1"/>
            </p:cNvSpPr>
            <p:nvPr/>
          </p:nvSpPr>
          <p:spPr bwMode="auto">
            <a:xfrm flipH="1">
              <a:off x="5634" y="1829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3" name="Rectangle 239"/>
            <p:cNvSpPr>
              <a:spLocks noChangeArrowheads="1"/>
            </p:cNvSpPr>
            <p:nvPr/>
          </p:nvSpPr>
          <p:spPr bwMode="auto">
            <a:xfrm>
              <a:off x="2829" y="1759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76</a:t>
              </a:r>
              <a:endParaRPr lang="en-US" sz="1200"/>
            </a:p>
          </p:txBody>
        </p:sp>
        <p:sp>
          <p:nvSpPr>
            <p:cNvPr id="11504" name="Line 240"/>
            <p:cNvSpPr>
              <a:spLocks noChangeShapeType="1"/>
            </p:cNvSpPr>
            <p:nvPr/>
          </p:nvSpPr>
          <p:spPr bwMode="auto">
            <a:xfrm>
              <a:off x="3011" y="1829"/>
              <a:ext cx="26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5" name="Freeform 241"/>
            <p:cNvSpPr>
              <a:spLocks/>
            </p:cNvSpPr>
            <p:nvPr/>
          </p:nvSpPr>
          <p:spPr bwMode="auto">
            <a:xfrm>
              <a:off x="3011" y="1829"/>
              <a:ext cx="2653" cy="1497"/>
            </a:xfrm>
            <a:custGeom>
              <a:avLst/>
              <a:gdLst>
                <a:gd name="T0" fmla="*/ 0 w 262"/>
                <a:gd name="T1" fmla="*/ 173 h 173"/>
                <a:gd name="T2" fmla="*/ 262 w 262"/>
                <a:gd name="T3" fmla="*/ 173 h 173"/>
                <a:gd name="T4" fmla="*/ 262 w 262"/>
                <a:gd name="T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2" h="173">
                  <a:moveTo>
                    <a:pt x="0" y="173"/>
                  </a:moveTo>
                  <a:lnTo>
                    <a:pt x="262" y="173"/>
                  </a:lnTo>
                  <a:lnTo>
                    <a:pt x="26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6" name="Line 242"/>
            <p:cNvSpPr>
              <a:spLocks noChangeShapeType="1"/>
            </p:cNvSpPr>
            <p:nvPr/>
          </p:nvSpPr>
          <p:spPr bwMode="auto">
            <a:xfrm flipV="1">
              <a:off x="3011" y="1829"/>
              <a:ext cx="2" cy="14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7" name="Freeform 243"/>
            <p:cNvSpPr>
              <a:spLocks/>
            </p:cNvSpPr>
            <p:nvPr/>
          </p:nvSpPr>
          <p:spPr bwMode="auto">
            <a:xfrm>
              <a:off x="3011" y="2149"/>
              <a:ext cx="1286" cy="148"/>
            </a:xfrm>
            <a:custGeom>
              <a:avLst/>
              <a:gdLst>
                <a:gd name="T0" fmla="*/ 15 w 945"/>
                <a:gd name="T1" fmla="*/ 45 h 127"/>
                <a:gd name="T2" fmla="*/ 37 w 945"/>
                <a:gd name="T3" fmla="*/ 45 h 127"/>
                <a:gd name="T4" fmla="*/ 59 w 945"/>
                <a:gd name="T5" fmla="*/ 45 h 127"/>
                <a:gd name="T6" fmla="*/ 82 w 945"/>
                <a:gd name="T7" fmla="*/ 45 h 127"/>
                <a:gd name="T8" fmla="*/ 104 w 945"/>
                <a:gd name="T9" fmla="*/ 45 h 127"/>
                <a:gd name="T10" fmla="*/ 126 w 945"/>
                <a:gd name="T11" fmla="*/ 45 h 127"/>
                <a:gd name="T12" fmla="*/ 149 w 945"/>
                <a:gd name="T13" fmla="*/ 45 h 127"/>
                <a:gd name="T14" fmla="*/ 171 w 945"/>
                <a:gd name="T15" fmla="*/ 45 h 127"/>
                <a:gd name="T16" fmla="*/ 193 w 945"/>
                <a:gd name="T17" fmla="*/ 45 h 127"/>
                <a:gd name="T18" fmla="*/ 216 w 945"/>
                <a:gd name="T19" fmla="*/ 45 h 127"/>
                <a:gd name="T20" fmla="*/ 238 w 945"/>
                <a:gd name="T21" fmla="*/ 45 h 127"/>
                <a:gd name="T22" fmla="*/ 268 w 945"/>
                <a:gd name="T23" fmla="*/ 67 h 127"/>
                <a:gd name="T24" fmla="*/ 290 w 945"/>
                <a:gd name="T25" fmla="*/ 104 h 127"/>
                <a:gd name="T26" fmla="*/ 305 w 945"/>
                <a:gd name="T27" fmla="*/ 119 h 127"/>
                <a:gd name="T28" fmla="*/ 327 w 945"/>
                <a:gd name="T29" fmla="*/ 127 h 127"/>
                <a:gd name="T30" fmla="*/ 349 w 945"/>
                <a:gd name="T31" fmla="*/ 119 h 127"/>
                <a:gd name="T32" fmla="*/ 372 w 945"/>
                <a:gd name="T33" fmla="*/ 119 h 127"/>
                <a:gd name="T34" fmla="*/ 394 w 945"/>
                <a:gd name="T35" fmla="*/ 112 h 127"/>
                <a:gd name="T36" fmla="*/ 416 w 945"/>
                <a:gd name="T37" fmla="*/ 112 h 127"/>
                <a:gd name="T38" fmla="*/ 439 w 945"/>
                <a:gd name="T39" fmla="*/ 104 h 127"/>
                <a:gd name="T40" fmla="*/ 461 w 945"/>
                <a:gd name="T41" fmla="*/ 97 h 127"/>
                <a:gd name="T42" fmla="*/ 483 w 945"/>
                <a:gd name="T43" fmla="*/ 82 h 127"/>
                <a:gd name="T44" fmla="*/ 506 w 945"/>
                <a:gd name="T45" fmla="*/ 74 h 127"/>
                <a:gd name="T46" fmla="*/ 528 w 945"/>
                <a:gd name="T47" fmla="*/ 67 h 127"/>
                <a:gd name="T48" fmla="*/ 550 w 945"/>
                <a:gd name="T49" fmla="*/ 52 h 127"/>
                <a:gd name="T50" fmla="*/ 573 w 945"/>
                <a:gd name="T51" fmla="*/ 45 h 127"/>
                <a:gd name="T52" fmla="*/ 595 w 945"/>
                <a:gd name="T53" fmla="*/ 37 h 127"/>
                <a:gd name="T54" fmla="*/ 617 w 945"/>
                <a:gd name="T55" fmla="*/ 30 h 127"/>
                <a:gd name="T56" fmla="*/ 640 w 945"/>
                <a:gd name="T57" fmla="*/ 22 h 127"/>
                <a:gd name="T58" fmla="*/ 662 w 945"/>
                <a:gd name="T59" fmla="*/ 15 h 127"/>
                <a:gd name="T60" fmla="*/ 684 w 945"/>
                <a:gd name="T61" fmla="*/ 7 h 127"/>
                <a:gd name="T62" fmla="*/ 707 w 945"/>
                <a:gd name="T63" fmla="*/ 7 h 127"/>
                <a:gd name="T64" fmla="*/ 729 w 945"/>
                <a:gd name="T65" fmla="*/ 0 h 127"/>
                <a:gd name="T66" fmla="*/ 751 w 945"/>
                <a:gd name="T67" fmla="*/ 0 h 127"/>
                <a:gd name="T68" fmla="*/ 774 w 945"/>
                <a:gd name="T69" fmla="*/ 0 h 127"/>
                <a:gd name="T70" fmla="*/ 796 w 945"/>
                <a:gd name="T71" fmla="*/ 0 h 127"/>
                <a:gd name="T72" fmla="*/ 818 w 945"/>
                <a:gd name="T73" fmla="*/ 0 h 127"/>
                <a:gd name="T74" fmla="*/ 840 w 945"/>
                <a:gd name="T75" fmla="*/ 0 h 127"/>
                <a:gd name="T76" fmla="*/ 863 w 945"/>
                <a:gd name="T77" fmla="*/ 0 h 127"/>
                <a:gd name="T78" fmla="*/ 885 w 945"/>
                <a:gd name="T79" fmla="*/ 0 h 127"/>
                <a:gd name="T80" fmla="*/ 907 w 945"/>
                <a:gd name="T81" fmla="*/ 0 h 127"/>
                <a:gd name="T82" fmla="*/ 930 w 945"/>
                <a:gd name="T83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5" h="127">
                  <a:moveTo>
                    <a:pt x="0" y="45"/>
                  </a:moveTo>
                  <a:lnTo>
                    <a:pt x="7" y="45"/>
                  </a:lnTo>
                  <a:lnTo>
                    <a:pt x="15" y="45"/>
                  </a:lnTo>
                  <a:lnTo>
                    <a:pt x="22" y="45"/>
                  </a:lnTo>
                  <a:lnTo>
                    <a:pt x="30" y="45"/>
                  </a:lnTo>
                  <a:lnTo>
                    <a:pt x="37" y="45"/>
                  </a:lnTo>
                  <a:lnTo>
                    <a:pt x="44" y="45"/>
                  </a:lnTo>
                  <a:lnTo>
                    <a:pt x="52" y="45"/>
                  </a:lnTo>
                  <a:lnTo>
                    <a:pt x="59" y="45"/>
                  </a:lnTo>
                  <a:lnTo>
                    <a:pt x="67" y="45"/>
                  </a:lnTo>
                  <a:lnTo>
                    <a:pt x="74" y="45"/>
                  </a:lnTo>
                  <a:lnTo>
                    <a:pt x="82" y="45"/>
                  </a:lnTo>
                  <a:lnTo>
                    <a:pt x="89" y="45"/>
                  </a:lnTo>
                  <a:lnTo>
                    <a:pt x="96" y="45"/>
                  </a:lnTo>
                  <a:lnTo>
                    <a:pt x="104" y="45"/>
                  </a:lnTo>
                  <a:lnTo>
                    <a:pt x="111" y="45"/>
                  </a:lnTo>
                  <a:lnTo>
                    <a:pt x="119" y="45"/>
                  </a:lnTo>
                  <a:lnTo>
                    <a:pt x="126" y="45"/>
                  </a:lnTo>
                  <a:lnTo>
                    <a:pt x="134" y="45"/>
                  </a:lnTo>
                  <a:lnTo>
                    <a:pt x="141" y="45"/>
                  </a:lnTo>
                  <a:lnTo>
                    <a:pt x="149" y="45"/>
                  </a:lnTo>
                  <a:lnTo>
                    <a:pt x="156" y="45"/>
                  </a:lnTo>
                  <a:lnTo>
                    <a:pt x="163" y="45"/>
                  </a:lnTo>
                  <a:lnTo>
                    <a:pt x="171" y="45"/>
                  </a:lnTo>
                  <a:lnTo>
                    <a:pt x="178" y="45"/>
                  </a:lnTo>
                  <a:lnTo>
                    <a:pt x="186" y="45"/>
                  </a:lnTo>
                  <a:lnTo>
                    <a:pt x="193" y="45"/>
                  </a:lnTo>
                  <a:lnTo>
                    <a:pt x="201" y="45"/>
                  </a:lnTo>
                  <a:lnTo>
                    <a:pt x="208" y="45"/>
                  </a:lnTo>
                  <a:lnTo>
                    <a:pt x="216" y="45"/>
                  </a:lnTo>
                  <a:lnTo>
                    <a:pt x="223" y="45"/>
                  </a:lnTo>
                  <a:lnTo>
                    <a:pt x="230" y="45"/>
                  </a:lnTo>
                  <a:lnTo>
                    <a:pt x="238" y="45"/>
                  </a:lnTo>
                  <a:lnTo>
                    <a:pt x="245" y="45"/>
                  </a:lnTo>
                  <a:lnTo>
                    <a:pt x="253" y="52"/>
                  </a:lnTo>
                  <a:lnTo>
                    <a:pt x="268" y="67"/>
                  </a:lnTo>
                  <a:lnTo>
                    <a:pt x="268" y="82"/>
                  </a:lnTo>
                  <a:lnTo>
                    <a:pt x="275" y="89"/>
                  </a:lnTo>
                  <a:lnTo>
                    <a:pt x="290" y="104"/>
                  </a:lnTo>
                  <a:lnTo>
                    <a:pt x="290" y="112"/>
                  </a:lnTo>
                  <a:lnTo>
                    <a:pt x="297" y="119"/>
                  </a:lnTo>
                  <a:lnTo>
                    <a:pt x="305" y="119"/>
                  </a:lnTo>
                  <a:lnTo>
                    <a:pt x="312" y="127"/>
                  </a:lnTo>
                  <a:lnTo>
                    <a:pt x="320" y="127"/>
                  </a:lnTo>
                  <a:lnTo>
                    <a:pt x="327" y="127"/>
                  </a:lnTo>
                  <a:lnTo>
                    <a:pt x="335" y="127"/>
                  </a:lnTo>
                  <a:lnTo>
                    <a:pt x="342" y="127"/>
                  </a:lnTo>
                  <a:lnTo>
                    <a:pt x="349" y="119"/>
                  </a:lnTo>
                  <a:lnTo>
                    <a:pt x="357" y="119"/>
                  </a:lnTo>
                  <a:lnTo>
                    <a:pt x="364" y="119"/>
                  </a:lnTo>
                  <a:lnTo>
                    <a:pt x="372" y="119"/>
                  </a:lnTo>
                  <a:lnTo>
                    <a:pt x="379" y="119"/>
                  </a:lnTo>
                  <a:lnTo>
                    <a:pt x="387" y="119"/>
                  </a:lnTo>
                  <a:lnTo>
                    <a:pt x="394" y="112"/>
                  </a:lnTo>
                  <a:lnTo>
                    <a:pt x="402" y="112"/>
                  </a:lnTo>
                  <a:lnTo>
                    <a:pt x="409" y="112"/>
                  </a:lnTo>
                  <a:lnTo>
                    <a:pt x="416" y="112"/>
                  </a:lnTo>
                  <a:lnTo>
                    <a:pt x="424" y="112"/>
                  </a:lnTo>
                  <a:lnTo>
                    <a:pt x="431" y="104"/>
                  </a:lnTo>
                  <a:lnTo>
                    <a:pt x="439" y="104"/>
                  </a:lnTo>
                  <a:lnTo>
                    <a:pt x="446" y="104"/>
                  </a:lnTo>
                  <a:lnTo>
                    <a:pt x="454" y="97"/>
                  </a:lnTo>
                  <a:lnTo>
                    <a:pt x="461" y="97"/>
                  </a:lnTo>
                  <a:lnTo>
                    <a:pt x="468" y="89"/>
                  </a:lnTo>
                  <a:lnTo>
                    <a:pt x="476" y="89"/>
                  </a:lnTo>
                  <a:lnTo>
                    <a:pt x="483" y="82"/>
                  </a:lnTo>
                  <a:lnTo>
                    <a:pt x="491" y="82"/>
                  </a:lnTo>
                  <a:lnTo>
                    <a:pt x="498" y="74"/>
                  </a:lnTo>
                  <a:lnTo>
                    <a:pt x="506" y="74"/>
                  </a:lnTo>
                  <a:lnTo>
                    <a:pt x="513" y="74"/>
                  </a:lnTo>
                  <a:lnTo>
                    <a:pt x="521" y="67"/>
                  </a:lnTo>
                  <a:lnTo>
                    <a:pt x="528" y="67"/>
                  </a:lnTo>
                  <a:lnTo>
                    <a:pt x="535" y="60"/>
                  </a:lnTo>
                  <a:lnTo>
                    <a:pt x="543" y="60"/>
                  </a:lnTo>
                  <a:lnTo>
                    <a:pt x="550" y="52"/>
                  </a:lnTo>
                  <a:lnTo>
                    <a:pt x="558" y="52"/>
                  </a:lnTo>
                  <a:lnTo>
                    <a:pt x="565" y="52"/>
                  </a:lnTo>
                  <a:lnTo>
                    <a:pt x="573" y="45"/>
                  </a:lnTo>
                  <a:lnTo>
                    <a:pt x="580" y="45"/>
                  </a:lnTo>
                  <a:lnTo>
                    <a:pt x="588" y="37"/>
                  </a:lnTo>
                  <a:lnTo>
                    <a:pt x="595" y="37"/>
                  </a:lnTo>
                  <a:lnTo>
                    <a:pt x="602" y="37"/>
                  </a:lnTo>
                  <a:lnTo>
                    <a:pt x="610" y="30"/>
                  </a:lnTo>
                  <a:lnTo>
                    <a:pt x="617" y="30"/>
                  </a:lnTo>
                  <a:lnTo>
                    <a:pt x="625" y="30"/>
                  </a:lnTo>
                  <a:lnTo>
                    <a:pt x="632" y="22"/>
                  </a:lnTo>
                  <a:lnTo>
                    <a:pt x="640" y="22"/>
                  </a:lnTo>
                  <a:lnTo>
                    <a:pt x="647" y="22"/>
                  </a:lnTo>
                  <a:lnTo>
                    <a:pt x="654" y="15"/>
                  </a:lnTo>
                  <a:lnTo>
                    <a:pt x="662" y="15"/>
                  </a:lnTo>
                  <a:lnTo>
                    <a:pt x="669" y="15"/>
                  </a:lnTo>
                  <a:lnTo>
                    <a:pt x="677" y="15"/>
                  </a:lnTo>
                  <a:lnTo>
                    <a:pt x="684" y="7"/>
                  </a:lnTo>
                  <a:lnTo>
                    <a:pt x="692" y="7"/>
                  </a:lnTo>
                  <a:lnTo>
                    <a:pt x="699" y="7"/>
                  </a:lnTo>
                  <a:lnTo>
                    <a:pt x="707" y="7"/>
                  </a:lnTo>
                  <a:lnTo>
                    <a:pt x="714" y="7"/>
                  </a:lnTo>
                  <a:lnTo>
                    <a:pt x="721" y="7"/>
                  </a:lnTo>
                  <a:lnTo>
                    <a:pt x="729" y="0"/>
                  </a:lnTo>
                  <a:lnTo>
                    <a:pt x="736" y="0"/>
                  </a:lnTo>
                  <a:lnTo>
                    <a:pt x="744" y="0"/>
                  </a:lnTo>
                  <a:lnTo>
                    <a:pt x="751" y="0"/>
                  </a:lnTo>
                  <a:lnTo>
                    <a:pt x="759" y="0"/>
                  </a:lnTo>
                  <a:lnTo>
                    <a:pt x="766" y="0"/>
                  </a:lnTo>
                  <a:lnTo>
                    <a:pt x="774" y="0"/>
                  </a:lnTo>
                  <a:lnTo>
                    <a:pt x="781" y="0"/>
                  </a:lnTo>
                  <a:lnTo>
                    <a:pt x="788" y="0"/>
                  </a:lnTo>
                  <a:lnTo>
                    <a:pt x="796" y="0"/>
                  </a:lnTo>
                  <a:lnTo>
                    <a:pt x="803" y="0"/>
                  </a:lnTo>
                  <a:lnTo>
                    <a:pt x="811" y="0"/>
                  </a:lnTo>
                  <a:lnTo>
                    <a:pt x="818" y="0"/>
                  </a:lnTo>
                  <a:lnTo>
                    <a:pt x="826" y="0"/>
                  </a:lnTo>
                  <a:lnTo>
                    <a:pt x="833" y="0"/>
                  </a:lnTo>
                  <a:lnTo>
                    <a:pt x="840" y="0"/>
                  </a:lnTo>
                  <a:lnTo>
                    <a:pt x="848" y="0"/>
                  </a:lnTo>
                  <a:lnTo>
                    <a:pt x="855" y="0"/>
                  </a:lnTo>
                  <a:lnTo>
                    <a:pt x="863" y="0"/>
                  </a:lnTo>
                  <a:lnTo>
                    <a:pt x="870" y="0"/>
                  </a:lnTo>
                  <a:lnTo>
                    <a:pt x="878" y="0"/>
                  </a:lnTo>
                  <a:lnTo>
                    <a:pt x="885" y="0"/>
                  </a:lnTo>
                  <a:lnTo>
                    <a:pt x="893" y="0"/>
                  </a:lnTo>
                  <a:lnTo>
                    <a:pt x="900" y="0"/>
                  </a:lnTo>
                  <a:lnTo>
                    <a:pt x="907" y="0"/>
                  </a:lnTo>
                  <a:lnTo>
                    <a:pt x="915" y="7"/>
                  </a:lnTo>
                  <a:lnTo>
                    <a:pt x="922" y="7"/>
                  </a:lnTo>
                  <a:lnTo>
                    <a:pt x="930" y="7"/>
                  </a:lnTo>
                  <a:lnTo>
                    <a:pt x="937" y="7"/>
                  </a:lnTo>
                  <a:lnTo>
                    <a:pt x="945" y="7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8" name="Freeform 244"/>
            <p:cNvSpPr>
              <a:spLocks/>
            </p:cNvSpPr>
            <p:nvPr/>
          </p:nvSpPr>
          <p:spPr bwMode="auto">
            <a:xfrm>
              <a:off x="4297" y="2157"/>
              <a:ext cx="1287" cy="44"/>
            </a:xfrm>
            <a:custGeom>
              <a:avLst/>
              <a:gdLst>
                <a:gd name="T0" fmla="*/ 15 w 945"/>
                <a:gd name="T1" fmla="*/ 0 h 38"/>
                <a:gd name="T2" fmla="*/ 37 w 945"/>
                <a:gd name="T3" fmla="*/ 8 h 38"/>
                <a:gd name="T4" fmla="*/ 59 w 945"/>
                <a:gd name="T5" fmla="*/ 8 h 38"/>
                <a:gd name="T6" fmla="*/ 81 w 945"/>
                <a:gd name="T7" fmla="*/ 8 h 38"/>
                <a:gd name="T8" fmla="*/ 104 w 945"/>
                <a:gd name="T9" fmla="*/ 15 h 38"/>
                <a:gd name="T10" fmla="*/ 126 w 945"/>
                <a:gd name="T11" fmla="*/ 15 h 38"/>
                <a:gd name="T12" fmla="*/ 148 w 945"/>
                <a:gd name="T13" fmla="*/ 15 h 38"/>
                <a:gd name="T14" fmla="*/ 171 w 945"/>
                <a:gd name="T15" fmla="*/ 23 h 38"/>
                <a:gd name="T16" fmla="*/ 193 w 945"/>
                <a:gd name="T17" fmla="*/ 23 h 38"/>
                <a:gd name="T18" fmla="*/ 215 w 945"/>
                <a:gd name="T19" fmla="*/ 23 h 38"/>
                <a:gd name="T20" fmla="*/ 238 w 945"/>
                <a:gd name="T21" fmla="*/ 30 h 38"/>
                <a:gd name="T22" fmla="*/ 260 w 945"/>
                <a:gd name="T23" fmla="*/ 30 h 38"/>
                <a:gd name="T24" fmla="*/ 282 w 945"/>
                <a:gd name="T25" fmla="*/ 30 h 38"/>
                <a:gd name="T26" fmla="*/ 305 w 945"/>
                <a:gd name="T27" fmla="*/ 30 h 38"/>
                <a:gd name="T28" fmla="*/ 327 w 945"/>
                <a:gd name="T29" fmla="*/ 38 h 38"/>
                <a:gd name="T30" fmla="*/ 349 w 945"/>
                <a:gd name="T31" fmla="*/ 38 h 38"/>
                <a:gd name="T32" fmla="*/ 372 w 945"/>
                <a:gd name="T33" fmla="*/ 38 h 38"/>
                <a:gd name="T34" fmla="*/ 394 w 945"/>
                <a:gd name="T35" fmla="*/ 38 h 38"/>
                <a:gd name="T36" fmla="*/ 416 w 945"/>
                <a:gd name="T37" fmla="*/ 38 h 38"/>
                <a:gd name="T38" fmla="*/ 439 w 945"/>
                <a:gd name="T39" fmla="*/ 38 h 38"/>
                <a:gd name="T40" fmla="*/ 461 w 945"/>
                <a:gd name="T41" fmla="*/ 38 h 38"/>
                <a:gd name="T42" fmla="*/ 483 w 945"/>
                <a:gd name="T43" fmla="*/ 38 h 38"/>
                <a:gd name="T44" fmla="*/ 506 w 945"/>
                <a:gd name="T45" fmla="*/ 38 h 38"/>
                <a:gd name="T46" fmla="*/ 528 w 945"/>
                <a:gd name="T47" fmla="*/ 38 h 38"/>
                <a:gd name="T48" fmla="*/ 550 w 945"/>
                <a:gd name="T49" fmla="*/ 38 h 38"/>
                <a:gd name="T50" fmla="*/ 573 w 945"/>
                <a:gd name="T51" fmla="*/ 38 h 38"/>
                <a:gd name="T52" fmla="*/ 595 w 945"/>
                <a:gd name="T53" fmla="*/ 38 h 38"/>
                <a:gd name="T54" fmla="*/ 617 w 945"/>
                <a:gd name="T55" fmla="*/ 38 h 38"/>
                <a:gd name="T56" fmla="*/ 639 w 945"/>
                <a:gd name="T57" fmla="*/ 38 h 38"/>
                <a:gd name="T58" fmla="*/ 662 w 945"/>
                <a:gd name="T59" fmla="*/ 38 h 38"/>
                <a:gd name="T60" fmla="*/ 684 w 945"/>
                <a:gd name="T61" fmla="*/ 38 h 38"/>
                <a:gd name="T62" fmla="*/ 706 w 945"/>
                <a:gd name="T63" fmla="*/ 38 h 38"/>
                <a:gd name="T64" fmla="*/ 729 w 945"/>
                <a:gd name="T65" fmla="*/ 38 h 38"/>
                <a:gd name="T66" fmla="*/ 751 w 945"/>
                <a:gd name="T67" fmla="*/ 38 h 38"/>
                <a:gd name="T68" fmla="*/ 773 w 945"/>
                <a:gd name="T69" fmla="*/ 38 h 38"/>
                <a:gd name="T70" fmla="*/ 796 w 945"/>
                <a:gd name="T71" fmla="*/ 38 h 38"/>
                <a:gd name="T72" fmla="*/ 818 w 945"/>
                <a:gd name="T73" fmla="*/ 38 h 38"/>
                <a:gd name="T74" fmla="*/ 840 w 945"/>
                <a:gd name="T75" fmla="*/ 38 h 38"/>
                <a:gd name="T76" fmla="*/ 863 w 945"/>
                <a:gd name="T77" fmla="*/ 38 h 38"/>
                <a:gd name="T78" fmla="*/ 885 w 945"/>
                <a:gd name="T79" fmla="*/ 38 h 38"/>
                <a:gd name="T80" fmla="*/ 907 w 945"/>
                <a:gd name="T81" fmla="*/ 38 h 38"/>
                <a:gd name="T82" fmla="*/ 930 w 945"/>
                <a:gd name="T8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5" h="38">
                  <a:moveTo>
                    <a:pt x="0" y="0"/>
                  </a:moveTo>
                  <a:lnTo>
                    <a:pt x="7" y="0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7" y="8"/>
                  </a:lnTo>
                  <a:lnTo>
                    <a:pt x="44" y="8"/>
                  </a:lnTo>
                  <a:lnTo>
                    <a:pt x="52" y="8"/>
                  </a:lnTo>
                  <a:lnTo>
                    <a:pt x="59" y="8"/>
                  </a:lnTo>
                  <a:lnTo>
                    <a:pt x="67" y="8"/>
                  </a:lnTo>
                  <a:lnTo>
                    <a:pt x="74" y="8"/>
                  </a:lnTo>
                  <a:lnTo>
                    <a:pt x="81" y="8"/>
                  </a:lnTo>
                  <a:lnTo>
                    <a:pt x="89" y="8"/>
                  </a:lnTo>
                  <a:lnTo>
                    <a:pt x="96" y="15"/>
                  </a:lnTo>
                  <a:lnTo>
                    <a:pt x="104" y="15"/>
                  </a:lnTo>
                  <a:lnTo>
                    <a:pt x="111" y="15"/>
                  </a:lnTo>
                  <a:lnTo>
                    <a:pt x="119" y="15"/>
                  </a:lnTo>
                  <a:lnTo>
                    <a:pt x="126" y="15"/>
                  </a:lnTo>
                  <a:lnTo>
                    <a:pt x="134" y="15"/>
                  </a:lnTo>
                  <a:lnTo>
                    <a:pt x="141" y="15"/>
                  </a:lnTo>
                  <a:lnTo>
                    <a:pt x="148" y="15"/>
                  </a:lnTo>
                  <a:lnTo>
                    <a:pt x="156" y="23"/>
                  </a:lnTo>
                  <a:lnTo>
                    <a:pt x="163" y="23"/>
                  </a:lnTo>
                  <a:lnTo>
                    <a:pt x="171" y="23"/>
                  </a:lnTo>
                  <a:lnTo>
                    <a:pt x="178" y="23"/>
                  </a:lnTo>
                  <a:lnTo>
                    <a:pt x="186" y="23"/>
                  </a:lnTo>
                  <a:lnTo>
                    <a:pt x="193" y="23"/>
                  </a:lnTo>
                  <a:lnTo>
                    <a:pt x="201" y="23"/>
                  </a:lnTo>
                  <a:lnTo>
                    <a:pt x="208" y="23"/>
                  </a:lnTo>
                  <a:lnTo>
                    <a:pt x="215" y="23"/>
                  </a:lnTo>
                  <a:lnTo>
                    <a:pt x="223" y="23"/>
                  </a:lnTo>
                  <a:lnTo>
                    <a:pt x="230" y="30"/>
                  </a:lnTo>
                  <a:lnTo>
                    <a:pt x="238" y="30"/>
                  </a:lnTo>
                  <a:lnTo>
                    <a:pt x="245" y="30"/>
                  </a:lnTo>
                  <a:lnTo>
                    <a:pt x="253" y="30"/>
                  </a:lnTo>
                  <a:lnTo>
                    <a:pt x="260" y="30"/>
                  </a:lnTo>
                  <a:lnTo>
                    <a:pt x="267" y="30"/>
                  </a:lnTo>
                  <a:lnTo>
                    <a:pt x="275" y="30"/>
                  </a:lnTo>
                  <a:lnTo>
                    <a:pt x="282" y="30"/>
                  </a:lnTo>
                  <a:lnTo>
                    <a:pt x="290" y="30"/>
                  </a:lnTo>
                  <a:lnTo>
                    <a:pt x="297" y="30"/>
                  </a:lnTo>
                  <a:lnTo>
                    <a:pt x="305" y="30"/>
                  </a:lnTo>
                  <a:lnTo>
                    <a:pt x="312" y="30"/>
                  </a:lnTo>
                  <a:lnTo>
                    <a:pt x="320" y="30"/>
                  </a:lnTo>
                  <a:lnTo>
                    <a:pt x="327" y="38"/>
                  </a:lnTo>
                  <a:lnTo>
                    <a:pt x="334" y="38"/>
                  </a:lnTo>
                  <a:lnTo>
                    <a:pt x="342" y="38"/>
                  </a:lnTo>
                  <a:lnTo>
                    <a:pt x="349" y="38"/>
                  </a:lnTo>
                  <a:lnTo>
                    <a:pt x="357" y="38"/>
                  </a:lnTo>
                  <a:lnTo>
                    <a:pt x="364" y="38"/>
                  </a:lnTo>
                  <a:lnTo>
                    <a:pt x="372" y="38"/>
                  </a:lnTo>
                  <a:lnTo>
                    <a:pt x="379" y="38"/>
                  </a:lnTo>
                  <a:lnTo>
                    <a:pt x="387" y="38"/>
                  </a:lnTo>
                  <a:lnTo>
                    <a:pt x="394" y="38"/>
                  </a:lnTo>
                  <a:lnTo>
                    <a:pt x="401" y="38"/>
                  </a:lnTo>
                  <a:lnTo>
                    <a:pt x="409" y="38"/>
                  </a:lnTo>
                  <a:lnTo>
                    <a:pt x="416" y="38"/>
                  </a:lnTo>
                  <a:lnTo>
                    <a:pt x="424" y="38"/>
                  </a:lnTo>
                  <a:lnTo>
                    <a:pt x="431" y="38"/>
                  </a:lnTo>
                  <a:lnTo>
                    <a:pt x="439" y="38"/>
                  </a:lnTo>
                  <a:lnTo>
                    <a:pt x="446" y="38"/>
                  </a:lnTo>
                  <a:lnTo>
                    <a:pt x="453" y="38"/>
                  </a:lnTo>
                  <a:lnTo>
                    <a:pt x="461" y="38"/>
                  </a:lnTo>
                  <a:lnTo>
                    <a:pt x="468" y="38"/>
                  </a:lnTo>
                  <a:lnTo>
                    <a:pt x="476" y="38"/>
                  </a:lnTo>
                  <a:lnTo>
                    <a:pt x="483" y="38"/>
                  </a:lnTo>
                  <a:lnTo>
                    <a:pt x="491" y="38"/>
                  </a:lnTo>
                  <a:lnTo>
                    <a:pt x="498" y="38"/>
                  </a:lnTo>
                  <a:lnTo>
                    <a:pt x="506" y="38"/>
                  </a:lnTo>
                  <a:lnTo>
                    <a:pt x="513" y="38"/>
                  </a:lnTo>
                  <a:lnTo>
                    <a:pt x="520" y="38"/>
                  </a:lnTo>
                  <a:lnTo>
                    <a:pt x="528" y="38"/>
                  </a:lnTo>
                  <a:lnTo>
                    <a:pt x="535" y="38"/>
                  </a:lnTo>
                  <a:lnTo>
                    <a:pt x="543" y="38"/>
                  </a:lnTo>
                  <a:lnTo>
                    <a:pt x="550" y="38"/>
                  </a:lnTo>
                  <a:lnTo>
                    <a:pt x="558" y="38"/>
                  </a:lnTo>
                  <a:lnTo>
                    <a:pt x="565" y="38"/>
                  </a:lnTo>
                  <a:lnTo>
                    <a:pt x="573" y="38"/>
                  </a:lnTo>
                  <a:lnTo>
                    <a:pt x="580" y="38"/>
                  </a:lnTo>
                  <a:lnTo>
                    <a:pt x="587" y="38"/>
                  </a:lnTo>
                  <a:lnTo>
                    <a:pt x="595" y="38"/>
                  </a:lnTo>
                  <a:lnTo>
                    <a:pt x="602" y="38"/>
                  </a:lnTo>
                  <a:lnTo>
                    <a:pt x="610" y="38"/>
                  </a:lnTo>
                  <a:lnTo>
                    <a:pt x="617" y="38"/>
                  </a:lnTo>
                  <a:lnTo>
                    <a:pt x="625" y="38"/>
                  </a:lnTo>
                  <a:lnTo>
                    <a:pt x="632" y="38"/>
                  </a:lnTo>
                  <a:lnTo>
                    <a:pt x="639" y="38"/>
                  </a:lnTo>
                  <a:lnTo>
                    <a:pt x="647" y="38"/>
                  </a:lnTo>
                  <a:lnTo>
                    <a:pt x="654" y="38"/>
                  </a:lnTo>
                  <a:lnTo>
                    <a:pt x="662" y="38"/>
                  </a:lnTo>
                  <a:lnTo>
                    <a:pt x="669" y="38"/>
                  </a:lnTo>
                  <a:lnTo>
                    <a:pt x="677" y="38"/>
                  </a:lnTo>
                  <a:lnTo>
                    <a:pt x="684" y="38"/>
                  </a:lnTo>
                  <a:lnTo>
                    <a:pt x="692" y="38"/>
                  </a:lnTo>
                  <a:lnTo>
                    <a:pt x="699" y="38"/>
                  </a:lnTo>
                  <a:lnTo>
                    <a:pt x="706" y="38"/>
                  </a:lnTo>
                  <a:lnTo>
                    <a:pt x="714" y="38"/>
                  </a:lnTo>
                  <a:lnTo>
                    <a:pt x="721" y="38"/>
                  </a:lnTo>
                  <a:lnTo>
                    <a:pt x="729" y="38"/>
                  </a:lnTo>
                  <a:lnTo>
                    <a:pt x="736" y="38"/>
                  </a:lnTo>
                  <a:lnTo>
                    <a:pt x="744" y="38"/>
                  </a:lnTo>
                  <a:lnTo>
                    <a:pt x="751" y="38"/>
                  </a:lnTo>
                  <a:lnTo>
                    <a:pt x="759" y="38"/>
                  </a:lnTo>
                  <a:lnTo>
                    <a:pt x="766" y="38"/>
                  </a:lnTo>
                  <a:lnTo>
                    <a:pt x="773" y="38"/>
                  </a:lnTo>
                  <a:lnTo>
                    <a:pt x="781" y="38"/>
                  </a:lnTo>
                  <a:lnTo>
                    <a:pt x="788" y="38"/>
                  </a:lnTo>
                  <a:lnTo>
                    <a:pt x="796" y="38"/>
                  </a:lnTo>
                  <a:lnTo>
                    <a:pt x="803" y="38"/>
                  </a:lnTo>
                  <a:lnTo>
                    <a:pt x="811" y="38"/>
                  </a:lnTo>
                  <a:lnTo>
                    <a:pt x="818" y="38"/>
                  </a:lnTo>
                  <a:lnTo>
                    <a:pt x="825" y="38"/>
                  </a:lnTo>
                  <a:lnTo>
                    <a:pt x="833" y="38"/>
                  </a:lnTo>
                  <a:lnTo>
                    <a:pt x="840" y="38"/>
                  </a:lnTo>
                  <a:lnTo>
                    <a:pt x="848" y="38"/>
                  </a:lnTo>
                  <a:lnTo>
                    <a:pt x="855" y="38"/>
                  </a:lnTo>
                  <a:lnTo>
                    <a:pt x="863" y="38"/>
                  </a:lnTo>
                  <a:lnTo>
                    <a:pt x="870" y="38"/>
                  </a:lnTo>
                  <a:lnTo>
                    <a:pt x="878" y="38"/>
                  </a:lnTo>
                  <a:lnTo>
                    <a:pt x="885" y="38"/>
                  </a:lnTo>
                  <a:lnTo>
                    <a:pt x="892" y="38"/>
                  </a:lnTo>
                  <a:lnTo>
                    <a:pt x="900" y="38"/>
                  </a:lnTo>
                  <a:lnTo>
                    <a:pt x="907" y="38"/>
                  </a:lnTo>
                  <a:lnTo>
                    <a:pt x="915" y="38"/>
                  </a:lnTo>
                  <a:lnTo>
                    <a:pt x="922" y="38"/>
                  </a:lnTo>
                  <a:lnTo>
                    <a:pt x="930" y="38"/>
                  </a:lnTo>
                  <a:lnTo>
                    <a:pt x="937" y="38"/>
                  </a:lnTo>
                  <a:lnTo>
                    <a:pt x="945" y="38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9" name="Freeform 245"/>
            <p:cNvSpPr>
              <a:spLocks/>
            </p:cNvSpPr>
            <p:nvPr/>
          </p:nvSpPr>
          <p:spPr bwMode="auto">
            <a:xfrm>
              <a:off x="5584" y="2201"/>
              <a:ext cx="80" cy="1"/>
            </a:xfrm>
            <a:custGeom>
              <a:avLst/>
              <a:gdLst>
                <a:gd name="T0" fmla="*/ 0 w 59"/>
                <a:gd name="T1" fmla="*/ 7 w 59"/>
                <a:gd name="T2" fmla="*/ 14 w 59"/>
                <a:gd name="T3" fmla="*/ 22 w 59"/>
                <a:gd name="T4" fmla="*/ 29 w 59"/>
                <a:gd name="T5" fmla="*/ 37 w 59"/>
                <a:gd name="T6" fmla="*/ 44 w 59"/>
                <a:gd name="T7" fmla="*/ 52 w 59"/>
                <a:gd name="T8" fmla="*/ 59 w 5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59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59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0" name="Freeform 246"/>
            <p:cNvSpPr>
              <a:spLocks/>
            </p:cNvSpPr>
            <p:nvPr/>
          </p:nvSpPr>
          <p:spPr bwMode="auto">
            <a:xfrm>
              <a:off x="3011" y="2201"/>
              <a:ext cx="1286" cy="1"/>
            </a:xfrm>
            <a:custGeom>
              <a:avLst/>
              <a:gdLst>
                <a:gd name="T0" fmla="*/ 15 w 945"/>
                <a:gd name="T1" fmla="*/ 37 w 945"/>
                <a:gd name="T2" fmla="*/ 59 w 945"/>
                <a:gd name="T3" fmla="*/ 82 w 945"/>
                <a:gd name="T4" fmla="*/ 104 w 945"/>
                <a:gd name="T5" fmla="*/ 126 w 945"/>
                <a:gd name="T6" fmla="*/ 149 w 945"/>
                <a:gd name="T7" fmla="*/ 171 w 945"/>
                <a:gd name="T8" fmla="*/ 193 w 945"/>
                <a:gd name="T9" fmla="*/ 216 w 945"/>
                <a:gd name="T10" fmla="*/ 238 w 945"/>
                <a:gd name="T11" fmla="*/ 260 w 945"/>
                <a:gd name="T12" fmla="*/ 282 w 945"/>
                <a:gd name="T13" fmla="*/ 305 w 945"/>
                <a:gd name="T14" fmla="*/ 327 w 945"/>
                <a:gd name="T15" fmla="*/ 349 w 945"/>
                <a:gd name="T16" fmla="*/ 372 w 945"/>
                <a:gd name="T17" fmla="*/ 394 w 945"/>
                <a:gd name="T18" fmla="*/ 416 w 945"/>
                <a:gd name="T19" fmla="*/ 439 w 945"/>
                <a:gd name="T20" fmla="*/ 461 w 945"/>
                <a:gd name="T21" fmla="*/ 483 w 945"/>
                <a:gd name="T22" fmla="*/ 506 w 945"/>
                <a:gd name="T23" fmla="*/ 528 w 945"/>
                <a:gd name="T24" fmla="*/ 550 w 945"/>
                <a:gd name="T25" fmla="*/ 573 w 945"/>
                <a:gd name="T26" fmla="*/ 595 w 945"/>
                <a:gd name="T27" fmla="*/ 617 w 945"/>
                <a:gd name="T28" fmla="*/ 640 w 945"/>
                <a:gd name="T29" fmla="*/ 662 w 945"/>
                <a:gd name="T30" fmla="*/ 684 w 945"/>
                <a:gd name="T31" fmla="*/ 707 w 945"/>
                <a:gd name="T32" fmla="*/ 729 w 945"/>
                <a:gd name="T33" fmla="*/ 751 w 945"/>
                <a:gd name="T34" fmla="*/ 774 w 945"/>
                <a:gd name="T35" fmla="*/ 796 w 945"/>
                <a:gd name="T36" fmla="*/ 818 w 945"/>
                <a:gd name="T37" fmla="*/ 840 w 945"/>
                <a:gd name="T38" fmla="*/ 863 w 945"/>
                <a:gd name="T39" fmla="*/ 885 w 945"/>
                <a:gd name="T40" fmla="*/ 907 w 945"/>
                <a:gd name="T41" fmla="*/ 930 w 9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945">
                  <a:moveTo>
                    <a:pt x="0" y="0"/>
                  </a:moveTo>
                  <a:lnTo>
                    <a:pt x="7" y="0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4" y="0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4" y="0"/>
                  </a:lnTo>
                  <a:lnTo>
                    <a:pt x="111" y="0"/>
                  </a:lnTo>
                  <a:lnTo>
                    <a:pt x="119" y="0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1" y="0"/>
                  </a:lnTo>
                  <a:lnTo>
                    <a:pt x="149" y="0"/>
                  </a:lnTo>
                  <a:lnTo>
                    <a:pt x="156" y="0"/>
                  </a:lnTo>
                  <a:lnTo>
                    <a:pt x="163" y="0"/>
                  </a:lnTo>
                  <a:lnTo>
                    <a:pt x="171" y="0"/>
                  </a:lnTo>
                  <a:lnTo>
                    <a:pt x="178" y="0"/>
                  </a:lnTo>
                  <a:lnTo>
                    <a:pt x="186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08" y="0"/>
                  </a:lnTo>
                  <a:lnTo>
                    <a:pt x="216" y="0"/>
                  </a:lnTo>
                  <a:lnTo>
                    <a:pt x="223" y="0"/>
                  </a:lnTo>
                  <a:lnTo>
                    <a:pt x="230" y="0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3" y="0"/>
                  </a:lnTo>
                  <a:lnTo>
                    <a:pt x="260" y="0"/>
                  </a:lnTo>
                  <a:lnTo>
                    <a:pt x="268" y="0"/>
                  </a:lnTo>
                  <a:lnTo>
                    <a:pt x="275" y="0"/>
                  </a:lnTo>
                  <a:lnTo>
                    <a:pt x="282" y="0"/>
                  </a:lnTo>
                  <a:lnTo>
                    <a:pt x="290" y="0"/>
                  </a:lnTo>
                  <a:lnTo>
                    <a:pt x="297" y="0"/>
                  </a:lnTo>
                  <a:lnTo>
                    <a:pt x="305" y="0"/>
                  </a:lnTo>
                  <a:lnTo>
                    <a:pt x="312" y="0"/>
                  </a:lnTo>
                  <a:lnTo>
                    <a:pt x="320" y="0"/>
                  </a:lnTo>
                  <a:lnTo>
                    <a:pt x="327" y="0"/>
                  </a:lnTo>
                  <a:lnTo>
                    <a:pt x="335" y="0"/>
                  </a:lnTo>
                  <a:lnTo>
                    <a:pt x="342" y="0"/>
                  </a:lnTo>
                  <a:lnTo>
                    <a:pt x="349" y="0"/>
                  </a:lnTo>
                  <a:lnTo>
                    <a:pt x="357" y="0"/>
                  </a:lnTo>
                  <a:lnTo>
                    <a:pt x="364" y="0"/>
                  </a:lnTo>
                  <a:lnTo>
                    <a:pt x="372" y="0"/>
                  </a:lnTo>
                  <a:lnTo>
                    <a:pt x="379" y="0"/>
                  </a:lnTo>
                  <a:lnTo>
                    <a:pt x="387" y="0"/>
                  </a:lnTo>
                  <a:lnTo>
                    <a:pt x="394" y="0"/>
                  </a:lnTo>
                  <a:lnTo>
                    <a:pt x="402" y="0"/>
                  </a:lnTo>
                  <a:lnTo>
                    <a:pt x="409" y="0"/>
                  </a:lnTo>
                  <a:lnTo>
                    <a:pt x="416" y="0"/>
                  </a:lnTo>
                  <a:lnTo>
                    <a:pt x="424" y="0"/>
                  </a:lnTo>
                  <a:lnTo>
                    <a:pt x="431" y="0"/>
                  </a:lnTo>
                  <a:lnTo>
                    <a:pt x="439" y="0"/>
                  </a:lnTo>
                  <a:lnTo>
                    <a:pt x="446" y="0"/>
                  </a:lnTo>
                  <a:lnTo>
                    <a:pt x="454" y="0"/>
                  </a:lnTo>
                  <a:lnTo>
                    <a:pt x="461" y="0"/>
                  </a:lnTo>
                  <a:lnTo>
                    <a:pt x="468" y="0"/>
                  </a:lnTo>
                  <a:lnTo>
                    <a:pt x="476" y="0"/>
                  </a:lnTo>
                  <a:lnTo>
                    <a:pt x="483" y="0"/>
                  </a:lnTo>
                  <a:lnTo>
                    <a:pt x="491" y="0"/>
                  </a:lnTo>
                  <a:lnTo>
                    <a:pt x="498" y="0"/>
                  </a:lnTo>
                  <a:lnTo>
                    <a:pt x="506" y="0"/>
                  </a:lnTo>
                  <a:lnTo>
                    <a:pt x="513" y="0"/>
                  </a:lnTo>
                  <a:lnTo>
                    <a:pt x="521" y="0"/>
                  </a:lnTo>
                  <a:lnTo>
                    <a:pt x="528" y="0"/>
                  </a:lnTo>
                  <a:lnTo>
                    <a:pt x="535" y="0"/>
                  </a:lnTo>
                  <a:lnTo>
                    <a:pt x="543" y="0"/>
                  </a:lnTo>
                  <a:lnTo>
                    <a:pt x="550" y="0"/>
                  </a:lnTo>
                  <a:lnTo>
                    <a:pt x="558" y="0"/>
                  </a:lnTo>
                  <a:lnTo>
                    <a:pt x="565" y="0"/>
                  </a:lnTo>
                  <a:lnTo>
                    <a:pt x="573" y="0"/>
                  </a:lnTo>
                  <a:lnTo>
                    <a:pt x="580" y="0"/>
                  </a:lnTo>
                  <a:lnTo>
                    <a:pt x="588" y="0"/>
                  </a:lnTo>
                  <a:lnTo>
                    <a:pt x="595" y="0"/>
                  </a:lnTo>
                  <a:lnTo>
                    <a:pt x="602" y="0"/>
                  </a:lnTo>
                  <a:lnTo>
                    <a:pt x="610" y="0"/>
                  </a:lnTo>
                  <a:lnTo>
                    <a:pt x="617" y="0"/>
                  </a:lnTo>
                  <a:lnTo>
                    <a:pt x="625" y="0"/>
                  </a:lnTo>
                  <a:lnTo>
                    <a:pt x="632" y="0"/>
                  </a:lnTo>
                  <a:lnTo>
                    <a:pt x="640" y="0"/>
                  </a:lnTo>
                  <a:lnTo>
                    <a:pt x="647" y="0"/>
                  </a:lnTo>
                  <a:lnTo>
                    <a:pt x="654" y="0"/>
                  </a:lnTo>
                  <a:lnTo>
                    <a:pt x="662" y="0"/>
                  </a:lnTo>
                  <a:lnTo>
                    <a:pt x="669" y="0"/>
                  </a:lnTo>
                  <a:lnTo>
                    <a:pt x="677" y="0"/>
                  </a:lnTo>
                  <a:lnTo>
                    <a:pt x="684" y="0"/>
                  </a:lnTo>
                  <a:lnTo>
                    <a:pt x="692" y="0"/>
                  </a:lnTo>
                  <a:lnTo>
                    <a:pt x="699" y="0"/>
                  </a:lnTo>
                  <a:lnTo>
                    <a:pt x="707" y="0"/>
                  </a:lnTo>
                  <a:lnTo>
                    <a:pt x="714" y="0"/>
                  </a:lnTo>
                  <a:lnTo>
                    <a:pt x="721" y="0"/>
                  </a:lnTo>
                  <a:lnTo>
                    <a:pt x="729" y="0"/>
                  </a:lnTo>
                  <a:lnTo>
                    <a:pt x="736" y="0"/>
                  </a:lnTo>
                  <a:lnTo>
                    <a:pt x="744" y="0"/>
                  </a:lnTo>
                  <a:lnTo>
                    <a:pt x="751" y="0"/>
                  </a:lnTo>
                  <a:lnTo>
                    <a:pt x="759" y="0"/>
                  </a:lnTo>
                  <a:lnTo>
                    <a:pt x="766" y="0"/>
                  </a:lnTo>
                  <a:lnTo>
                    <a:pt x="774" y="0"/>
                  </a:lnTo>
                  <a:lnTo>
                    <a:pt x="781" y="0"/>
                  </a:lnTo>
                  <a:lnTo>
                    <a:pt x="788" y="0"/>
                  </a:lnTo>
                  <a:lnTo>
                    <a:pt x="796" y="0"/>
                  </a:lnTo>
                  <a:lnTo>
                    <a:pt x="803" y="0"/>
                  </a:lnTo>
                  <a:lnTo>
                    <a:pt x="811" y="0"/>
                  </a:lnTo>
                  <a:lnTo>
                    <a:pt x="818" y="0"/>
                  </a:lnTo>
                  <a:lnTo>
                    <a:pt x="826" y="0"/>
                  </a:lnTo>
                  <a:lnTo>
                    <a:pt x="833" y="0"/>
                  </a:lnTo>
                  <a:lnTo>
                    <a:pt x="840" y="0"/>
                  </a:lnTo>
                  <a:lnTo>
                    <a:pt x="848" y="0"/>
                  </a:lnTo>
                  <a:lnTo>
                    <a:pt x="855" y="0"/>
                  </a:lnTo>
                  <a:lnTo>
                    <a:pt x="863" y="0"/>
                  </a:lnTo>
                  <a:lnTo>
                    <a:pt x="870" y="0"/>
                  </a:lnTo>
                  <a:lnTo>
                    <a:pt x="878" y="0"/>
                  </a:lnTo>
                  <a:lnTo>
                    <a:pt x="885" y="0"/>
                  </a:lnTo>
                  <a:lnTo>
                    <a:pt x="893" y="0"/>
                  </a:lnTo>
                  <a:lnTo>
                    <a:pt x="900" y="0"/>
                  </a:lnTo>
                  <a:lnTo>
                    <a:pt x="907" y="0"/>
                  </a:lnTo>
                  <a:lnTo>
                    <a:pt x="915" y="0"/>
                  </a:lnTo>
                  <a:lnTo>
                    <a:pt x="922" y="0"/>
                  </a:lnTo>
                  <a:lnTo>
                    <a:pt x="930" y="0"/>
                  </a:lnTo>
                  <a:lnTo>
                    <a:pt x="937" y="0"/>
                  </a:lnTo>
                  <a:lnTo>
                    <a:pt x="945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1" name="Freeform 247"/>
            <p:cNvSpPr>
              <a:spLocks/>
            </p:cNvSpPr>
            <p:nvPr/>
          </p:nvSpPr>
          <p:spPr bwMode="auto">
            <a:xfrm>
              <a:off x="4297" y="2201"/>
              <a:ext cx="1287" cy="1"/>
            </a:xfrm>
            <a:custGeom>
              <a:avLst/>
              <a:gdLst>
                <a:gd name="T0" fmla="*/ 15 w 945"/>
                <a:gd name="T1" fmla="*/ 37 w 945"/>
                <a:gd name="T2" fmla="*/ 59 w 945"/>
                <a:gd name="T3" fmla="*/ 81 w 945"/>
                <a:gd name="T4" fmla="*/ 104 w 945"/>
                <a:gd name="T5" fmla="*/ 126 w 945"/>
                <a:gd name="T6" fmla="*/ 148 w 945"/>
                <a:gd name="T7" fmla="*/ 171 w 945"/>
                <a:gd name="T8" fmla="*/ 193 w 945"/>
                <a:gd name="T9" fmla="*/ 215 w 945"/>
                <a:gd name="T10" fmla="*/ 238 w 945"/>
                <a:gd name="T11" fmla="*/ 260 w 945"/>
                <a:gd name="T12" fmla="*/ 282 w 945"/>
                <a:gd name="T13" fmla="*/ 305 w 945"/>
                <a:gd name="T14" fmla="*/ 327 w 945"/>
                <a:gd name="T15" fmla="*/ 349 w 945"/>
                <a:gd name="T16" fmla="*/ 372 w 945"/>
                <a:gd name="T17" fmla="*/ 394 w 945"/>
                <a:gd name="T18" fmla="*/ 416 w 945"/>
                <a:gd name="T19" fmla="*/ 439 w 945"/>
                <a:gd name="T20" fmla="*/ 461 w 945"/>
                <a:gd name="T21" fmla="*/ 483 w 945"/>
                <a:gd name="T22" fmla="*/ 506 w 945"/>
                <a:gd name="T23" fmla="*/ 528 w 945"/>
                <a:gd name="T24" fmla="*/ 550 w 945"/>
                <a:gd name="T25" fmla="*/ 573 w 945"/>
                <a:gd name="T26" fmla="*/ 595 w 945"/>
                <a:gd name="T27" fmla="*/ 617 w 945"/>
                <a:gd name="T28" fmla="*/ 639 w 945"/>
                <a:gd name="T29" fmla="*/ 662 w 945"/>
                <a:gd name="T30" fmla="*/ 684 w 945"/>
                <a:gd name="T31" fmla="*/ 706 w 945"/>
                <a:gd name="T32" fmla="*/ 729 w 945"/>
                <a:gd name="T33" fmla="*/ 751 w 945"/>
                <a:gd name="T34" fmla="*/ 773 w 945"/>
                <a:gd name="T35" fmla="*/ 796 w 945"/>
                <a:gd name="T36" fmla="*/ 818 w 945"/>
                <a:gd name="T37" fmla="*/ 840 w 945"/>
                <a:gd name="T38" fmla="*/ 863 w 945"/>
                <a:gd name="T39" fmla="*/ 885 w 945"/>
                <a:gd name="T40" fmla="*/ 907 w 945"/>
                <a:gd name="T41" fmla="*/ 930 w 9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945">
                  <a:moveTo>
                    <a:pt x="0" y="0"/>
                  </a:moveTo>
                  <a:lnTo>
                    <a:pt x="7" y="0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4" y="0"/>
                  </a:lnTo>
                  <a:lnTo>
                    <a:pt x="81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4" y="0"/>
                  </a:lnTo>
                  <a:lnTo>
                    <a:pt x="111" y="0"/>
                  </a:lnTo>
                  <a:lnTo>
                    <a:pt x="119" y="0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1" y="0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63" y="0"/>
                  </a:lnTo>
                  <a:lnTo>
                    <a:pt x="171" y="0"/>
                  </a:lnTo>
                  <a:lnTo>
                    <a:pt x="178" y="0"/>
                  </a:lnTo>
                  <a:lnTo>
                    <a:pt x="186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08" y="0"/>
                  </a:lnTo>
                  <a:lnTo>
                    <a:pt x="215" y="0"/>
                  </a:lnTo>
                  <a:lnTo>
                    <a:pt x="223" y="0"/>
                  </a:lnTo>
                  <a:lnTo>
                    <a:pt x="230" y="0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3" y="0"/>
                  </a:lnTo>
                  <a:lnTo>
                    <a:pt x="260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2" y="0"/>
                  </a:lnTo>
                  <a:lnTo>
                    <a:pt x="290" y="0"/>
                  </a:lnTo>
                  <a:lnTo>
                    <a:pt x="297" y="0"/>
                  </a:lnTo>
                  <a:lnTo>
                    <a:pt x="305" y="0"/>
                  </a:lnTo>
                  <a:lnTo>
                    <a:pt x="312" y="0"/>
                  </a:lnTo>
                  <a:lnTo>
                    <a:pt x="320" y="0"/>
                  </a:lnTo>
                  <a:lnTo>
                    <a:pt x="327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49" y="0"/>
                  </a:lnTo>
                  <a:lnTo>
                    <a:pt x="357" y="0"/>
                  </a:lnTo>
                  <a:lnTo>
                    <a:pt x="364" y="0"/>
                  </a:lnTo>
                  <a:lnTo>
                    <a:pt x="372" y="0"/>
                  </a:lnTo>
                  <a:lnTo>
                    <a:pt x="379" y="0"/>
                  </a:lnTo>
                  <a:lnTo>
                    <a:pt x="387" y="0"/>
                  </a:lnTo>
                  <a:lnTo>
                    <a:pt x="394" y="0"/>
                  </a:lnTo>
                  <a:lnTo>
                    <a:pt x="401" y="0"/>
                  </a:lnTo>
                  <a:lnTo>
                    <a:pt x="409" y="0"/>
                  </a:lnTo>
                  <a:lnTo>
                    <a:pt x="416" y="0"/>
                  </a:lnTo>
                  <a:lnTo>
                    <a:pt x="424" y="0"/>
                  </a:lnTo>
                  <a:lnTo>
                    <a:pt x="431" y="0"/>
                  </a:lnTo>
                  <a:lnTo>
                    <a:pt x="439" y="0"/>
                  </a:lnTo>
                  <a:lnTo>
                    <a:pt x="446" y="0"/>
                  </a:lnTo>
                  <a:lnTo>
                    <a:pt x="453" y="0"/>
                  </a:lnTo>
                  <a:lnTo>
                    <a:pt x="461" y="0"/>
                  </a:lnTo>
                  <a:lnTo>
                    <a:pt x="468" y="0"/>
                  </a:lnTo>
                  <a:lnTo>
                    <a:pt x="476" y="0"/>
                  </a:lnTo>
                  <a:lnTo>
                    <a:pt x="483" y="0"/>
                  </a:lnTo>
                  <a:lnTo>
                    <a:pt x="491" y="0"/>
                  </a:lnTo>
                  <a:lnTo>
                    <a:pt x="498" y="0"/>
                  </a:lnTo>
                  <a:lnTo>
                    <a:pt x="506" y="0"/>
                  </a:lnTo>
                  <a:lnTo>
                    <a:pt x="513" y="0"/>
                  </a:lnTo>
                  <a:lnTo>
                    <a:pt x="520" y="0"/>
                  </a:lnTo>
                  <a:lnTo>
                    <a:pt x="528" y="0"/>
                  </a:lnTo>
                  <a:lnTo>
                    <a:pt x="535" y="0"/>
                  </a:lnTo>
                  <a:lnTo>
                    <a:pt x="543" y="0"/>
                  </a:lnTo>
                  <a:lnTo>
                    <a:pt x="550" y="0"/>
                  </a:lnTo>
                  <a:lnTo>
                    <a:pt x="558" y="0"/>
                  </a:lnTo>
                  <a:lnTo>
                    <a:pt x="565" y="0"/>
                  </a:lnTo>
                  <a:lnTo>
                    <a:pt x="573" y="0"/>
                  </a:lnTo>
                  <a:lnTo>
                    <a:pt x="580" y="0"/>
                  </a:lnTo>
                  <a:lnTo>
                    <a:pt x="587" y="0"/>
                  </a:lnTo>
                  <a:lnTo>
                    <a:pt x="595" y="0"/>
                  </a:lnTo>
                  <a:lnTo>
                    <a:pt x="602" y="0"/>
                  </a:lnTo>
                  <a:lnTo>
                    <a:pt x="610" y="0"/>
                  </a:lnTo>
                  <a:lnTo>
                    <a:pt x="617" y="0"/>
                  </a:lnTo>
                  <a:lnTo>
                    <a:pt x="625" y="0"/>
                  </a:lnTo>
                  <a:lnTo>
                    <a:pt x="632" y="0"/>
                  </a:lnTo>
                  <a:lnTo>
                    <a:pt x="639" y="0"/>
                  </a:lnTo>
                  <a:lnTo>
                    <a:pt x="647" y="0"/>
                  </a:lnTo>
                  <a:lnTo>
                    <a:pt x="654" y="0"/>
                  </a:lnTo>
                  <a:lnTo>
                    <a:pt x="662" y="0"/>
                  </a:lnTo>
                  <a:lnTo>
                    <a:pt x="669" y="0"/>
                  </a:lnTo>
                  <a:lnTo>
                    <a:pt x="677" y="0"/>
                  </a:lnTo>
                  <a:lnTo>
                    <a:pt x="684" y="0"/>
                  </a:lnTo>
                  <a:lnTo>
                    <a:pt x="692" y="0"/>
                  </a:lnTo>
                  <a:lnTo>
                    <a:pt x="699" y="0"/>
                  </a:lnTo>
                  <a:lnTo>
                    <a:pt x="706" y="0"/>
                  </a:lnTo>
                  <a:lnTo>
                    <a:pt x="714" y="0"/>
                  </a:lnTo>
                  <a:lnTo>
                    <a:pt x="721" y="0"/>
                  </a:lnTo>
                  <a:lnTo>
                    <a:pt x="729" y="0"/>
                  </a:lnTo>
                  <a:lnTo>
                    <a:pt x="736" y="0"/>
                  </a:lnTo>
                  <a:lnTo>
                    <a:pt x="744" y="0"/>
                  </a:lnTo>
                  <a:lnTo>
                    <a:pt x="751" y="0"/>
                  </a:lnTo>
                  <a:lnTo>
                    <a:pt x="759" y="0"/>
                  </a:lnTo>
                  <a:lnTo>
                    <a:pt x="766" y="0"/>
                  </a:lnTo>
                  <a:lnTo>
                    <a:pt x="773" y="0"/>
                  </a:lnTo>
                  <a:lnTo>
                    <a:pt x="781" y="0"/>
                  </a:lnTo>
                  <a:lnTo>
                    <a:pt x="788" y="0"/>
                  </a:lnTo>
                  <a:lnTo>
                    <a:pt x="796" y="0"/>
                  </a:lnTo>
                  <a:lnTo>
                    <a:pt x="803" y="0"/>
                  </a:lnTo>
                  <a:lnTo>
                    <a:pt x="811" y="0"/>
                  </a:lnTo>
                  <a:lnTo>
                    <a:pt x="818" y="0"/>
                  </a:lnTo>
                  <a:lnTo>
                    <a:pt x="825" y="0"/>
                  </a:lnTo>
                  <a:lnTo>
                    <a:pt x="833" y="0"/>
                  </a:lnTo>
                  <a:lnTo>
                    <a:pt x="840" y="0"/>
                  </a:lnTo>
                  <a:lnTo>
                    <a:pt x="848" y="0"/>
                  </a:lnTo>
                  <a:lnTo>
                    <a:pt x="855" y="0"/>
                  </a:lnTo>
                  <a:lnTo>
                    <a:pt x="863" y="0"/>
                  </a:lnTo>
                  <a:lnTo>
                    <a:pt x="870" y="0"/>
                  </a:lnTo>
                  <a:lnTo>
                    <a:pt x="878" y="0"/>
                  </a:lnTo>
                  <a:lnTo>
                    <a:pt x="885" y="0"/>
                  </a:lnTo>
                  <a:lnTo>
                    <a:pt x="892" y="0"/>
                  </a:lnTo>
                  <a:lnTo>
                    <a:pt x="900" y="0"/>
                  </a:lnTo>
                  <a:lnTo>
                    <a:pt x="907" y="0"/>
                  </a:lnTo>
                  <a:lnTo>
                    <a:pt x="915" y="0"/>
                  </a:lnTo>
                  <a:lnTo>
                    <a:pt x="922" y="0"/>
                  </a:lnTo>
                  <a:lnTo>
                    <a:pt x="930" y="0"/>
                  </a:lnTo>
                  <a:lnTo>
                    <a:pt x="937" y="0"/>
                  </a:lnTo>
                  <a:lnTo>
                    <a:pt x="945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2" name="Freeform 248"/>
            <p:cNvSpPr>
              <a:spLocks/>
            </p:cNvSpPr>
            <p:nvPr/>
          </p:nvSpPr>
          <p:spPr bwMode="auto">
            <a:xfrm>
              <a:off x="5584" y="2201"/>
              <a:ext cx="80" cy="1"/>
            </a:xfrm>
            <a:custGeom>
              <a:avLst/>
              <a:gdLst>
                <a:gd name="T0" fmla="*/ 0 w 59"/>
                <a:gd name="T1" fmla="*/ 7 w 59"/>
                <a:gd name="T2" fmla="*/ 14 w 59"/>
                <a:gd name="T3" fmla="*/ 22 w 59"/>
                <a:gd name="T4" fmla="*/ 29 w 59"/>
                <a:gd name="T5" fmla="*/ 37 w 59"/>
                <a:gd name="T6" fmla="*/ 44 w 59"/>
                <a:gd name="T7" fmla="*/ 52 w 59"/>
                <a:gd name="T8" fmla="*/ 59 w 5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59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59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3" name="Rectangle 249"/>
            <p:cNvSpPr>
              <a:spLocks noChangeArrowheads="1"/>
            </p:cNvSpPr>
            <p:nvPr/>
          </p:nvSpPr>
          <p:spPr bwMode="auto">
            <a:xfrm>
              <a:off x="3497" y="1630"/>
              <a:ext cx="119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IAE = 11.5025 ISE = 1.6655</a:t>
              </a:r>
              <a:endParaRPr lang="en-US" sz="1200"/>
            </a:p>
          </p:txBody>
        </p:sp>
      </p:grpSp>
      <p:sp>
        <p:nvSpPr>
          <p:cNvPr id="11516" name="Oval 252"/>
          <p:cNvSpPr>
            <a:spLocks noChangeArrowheads="1"/>
          </p:cNvSpPr>
          <p:nvPr/>
        </p:nvSpPr>
        <p:spPr bwMode="auto">
          <a:xfrm>
            <a:off x="5426075" y="2382838"/>
            <a:ext cx="11430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517" name="Group 253"/>
          <p:cNvGrpSpPr>
            <a:grpSpLocks/>
          </p:cNvGrpSpPr>
          <p:nvPr/>
        </p:nvGrpSpPr>
        <p:grpSpPr bwMode="auto">
          <a:xfrm>
            <a:off x="5257800" y="5638800"/>
            <a:ext cx="457200" cy="847725"/>
            <a:chOff x="528" y="3103"/>
            <a:chExt cx="442" cy="774"/>
          </a:xfrm>
        </p:grpSpPr>
        <p:sp>
          <p:nvSpPr>
            <p:cNvPr id="11518" name="Freeform 254"/>
            <p:cNvSpPr>
              <a:spLocks/>
            </p:cNvSpPr>
            <p:nvPr/>
          </p:nvSpPr>
          <p:spPr bwMode="auto">
            <a:xfrm>
              <a:off x="558" y="3134"/>
              <a:ext cx="151" cy="179"/>
            </a:xfrm>
            <a:custGeom>
              <a:avLst/>
              <a:gdLst>
                <a:gd name="T0" fmla="*/ 299 w 453"/>
                <a:gd name="T1" fmla="*/ 135 h 538"/>
                <a:gd name="T2" fmla="*/ 265 w 453"/>
                <a:gd name="T3" fmla="*/ 78 h 538"/>
                <a:gd name="T4" fmla="*/ 200 w 453"/>
                <a:gd name="T5" fmla="*/ 42 h 538"/>
                <a:gd name="T6" fmla="*/ 135 w 453"/>
                <a:gd name="T7" fmla="*/ 36 h 538"/>
                <a:gd name="T8" fmla="*/ 70 w 453"/>
                <a:gd name="T9" fmla="*/ 57 h 538"/>
                <a:gd name="T10" fmla="*/ 22 w 453"/>
                <a:gd name="T11" fmla="*/ 114 h 538"/>
                <a:gd name="T12" fmla="*/ 0 w 453"/>
                <a:gd name="T13" fmla="*/ 212 h 538"/>
                <a:gd name="T14" fmla="*/ 17 w 453"/>
                <a:gd name="T15" fmla="*/ 331 h 538"/>
                <a:gd name="T16" fmla="*/ 58 w 453"/>
                <a:gd name="T17" fmla="*/ 434 h 538"/>
                <a:gd name="T18" fmla="*/ 111 w 453"/>
                <a:gd name="T19" fmla="*/ 491 h 538"/>
                <a:gd name="T20" fmla="*/ 182 w 453"/>
                <a:gd name="T21" fmla="*/ 528 h 538"/>
                <a:gd name="T22" fmla="*/ 247 w 453"/>
                <a:gd name="T23" fmla="*/ 538 h 538"/>
                <a:gd name="T24" fmla="*/ 329 w 453"/>
                <a:gd name="T25" fmla="*/ 511 h 538"/>
                <a:gd name="T26" fmla="*/ 358 w 453"/>
                <a:gd name="T27" fmla="*/ 466 h 538"/>
                <a:gd name="T28" fmla="*/ 376 w 453"/>
                <a:gd name="T29" fmla="*/ 383 h 538"/>
                <a:gd name="T30" fmla="*/ 371 w 453"/>
                <a:gd name="T31" fmla="*/ 274 h 538"/>
                <a:gd name="T32" fmla="*/ 341 w 453"/>
                <a:gd name="T33" fmla="*/ 176 h 538"/>
                <a:gd name="T34" fmla="*/ 453 w 453"/>
                <a:gd name="T35" fmla="*/ 47 h 538"/>
                <a:gd name="T36" fmla="*/ 453 w 453"/>
                <a:gd name="T37" fmla="*/ 21 h 538"/>
                <a:gd name="T38" fmla="*/ 429 w 453"/>
                <a:gd name="T39" fmla="*/ 0 h 538"/>
                <a:gd name="T40" fmla="*/ 406 w 453"/>
                <a:gd name="T41" fmla="*/ 10 h 538"/>
                <a:gd name="T42" fmla="*/ 299 w 453"/>
                <a:gd name="T43" fmla="*/ 13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3" h="538">
                  <a:moveTo>
                    <a:pt x="299" y="135"/>
                  </a:moveTo>
                  <a:lnTo>
                    <a:pt x="265" y="78"/>
                  </a:lnTo>
                  <a:lnTo>
                    <a:pt x="200" y="42"/>
                  </a:lnTo>
                  <a:lnTo>
                    <a:pt x="135" y="36"/>
                  </a:lnTo>
                  <a:lnTo>
                    <a:pt x="70" y="57"/>
                  </a:lnTo>
                  <a:lnTo>
                    <a:pt x="22" y="114"/>
                  </a:lnTo>
                  <a:lnTo>
                    <a:pt x="0" y="212"/>
                  </a:lnTo>
                  <a:lnTo>
                    <a:pt x="17" y="331"/>
                  </a:lnTo>
                  <a:lnTo>
                    <a:pt x="58" y="434"/>
                  </a:lnTo>
                  <a:lnTo>
                    <a:pt x="111" y="491"/>
                  </a:lnTo>
                  <a:lnTo>
                    <a:pt x="182" y="528"/>
                  </a:lnTo>
                  <a:lnTo>
                    <a:pt x="247" y="538"/>
                  </a:lnTo>
                  <a:lnTo>
                    <a:pt x="329" y="511"/>
                  </a:lnTo>
                  <a:lnTo>
                    <a:pt x="358" y="466"/>
                  </a:lnTo>
                  <a:lnTo>
                    <a:pt x="376" y="383"/>
                  </a:lnTo>
                  <a:lnTo>
                    <a:pt x="371" y="274"/>
                  </a:lnTo>
                  <a:lnTo>
                    <a:pt x="341" y="176"/>
                  </a:lnTo>
                  <a:lnTo>
                    <a:pt x="453" y="47"/>
                  </a:lnTo>
                  <a:lnTo>
                    <a:pt x="453" y="21"/>
                  </a:lnTo>
                  <a:lnTo>
                    <a:pt x="429" y="0"/>
                  </a:lnTo>
                  <a:lnTo>
                    <a:pt x="406" y="10"/>
                  </a:lnTo>
                  <a:lnTo>
                    <a:pt x="299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9" name="Freeform 255"/>
            <p:cNvSpPr>
              <a:spLocks/>
            </p:cNvSpPr>
            <p:nvPr/>
          </p:nvSpPr>
          <p:spPr bwMode="auto">
            <a:xfrm rot="1793546">
              <a:off x="771" y="3103"/>
              <a:ext cx="199" cy="309"/>
            </a:xfrm>
            <a:custGeom>
              <a:avLst/>
              <a:gdLst>
                <a:gd name="T0" fmla="*/ 59 w 595"/>
                <a:gd name="T1" fmla="*/ 928 h 928"/>
                <a:gd name="T2" fmla="*/ 11 w 595"/>
                <a:gd name="T3" fmla="*/ 917 h 928"/>
                <a:gd name="T4" fmla="*/ 0 w 595"/>
                <a:gd name="T5" fmla="*/ 860 h 928"/>
                <a:gd name="T6" fmla="*/ 76 w 595"/>
                <a:gd name="T7" fmla="*/ 752 h 928"/>
                <a:gd name="T8" fmla="*/ 183 w 595"/>
                <a:gd name="T9" fmla="*/ 577 h 928"/>
                <a:gd name="T10" fmla="*/ 271 w 595"/>
                <a:gd name="T11" fmla="*/ 437 h 928"/>
                <a:gd name="T12" fmla="*/ 341 w 595"/>
                <a:gd name="T13" fmla="*/ 268 h 928"/>
                <a:gd name="T14" fmla="*/ 436 w 595"/>
                <a:gd name="T15" fmla="*/ 164 h 928"/>
                <a:gd name="T16" fmla="*/ 536 w 595"/>
                <a:gd name="T17" fmla="*/ 15 h 928"/>
                <a:gd name="T18" fmla="*/ 554 w 595"/>
                <a:gd name="T19" fmla="*/ 0 h 928"/>
                <a:gd name="T20" fmla="*/ 589 w 595"/>
                <a:gd name="T21" fmla="*/ 4 h 928"/>
                <a:gd name="T22" fmla="*/ 595 w 595"/>
                <a:gd name="T23" fmla="*/ 31 h 928"/>
                <a:gd name="T24" fmla="*/ 471 w 595"/>
                <a:gd name="T25" fmla="*/ 164 h 928"/>
                <a:gd name="T26" fmla="*/ 465 w 595"/>
                <a:gd name="T27" fmla="*/ 221 h 928"/>
                <a:gd name="T28" fmla="*/ 501 w 595"/>
                <a:gd name="T29" fmla="*/ 278 h 928"/>
                <a:gd name="T30" fmla="*/ 501 w 595"/>
                <a:gd name="T31" fmla="*/ 329 h 928"/>
                <a:gd name="T32" fmla="*/ 465 w 595"/>
                <a:gd name="T33" fmla="*/ 361 h 928"/>
                <a:gd name="T34" fmla="*/ 377 w 595"/>
                <a:gd name="T35" fmla="*/ 401 h 928"/>
                <a:gd name="T36" fmla="*/ 336 w 595"/>
                <a:gd name="T37" fmla="*/ 412 h 928"/>
                <a:gd name="T38" fmla="*/ 317 w 595"/>
                <a:gd name="T39" fmla="*/ 442 h 928"/>
                <a:gd name="T40" fmla="*/ 271 w 595"/>
                <a:gd name="T41" fmla="*/ 566 h 928"/>
                <a:gd name="T42" fmla="*/ 224 w 595"/>
                <a:gd name="T43" fmla="*/ 680 h 928"/>
                <a:gd name="T44" fmla="*/ 165 w 595"/>
                <a:gd name="T45" fmla="*/ 814 h 928"/>
                <a:gd name="T46" fmla="*/ 89 w 595"/>
                <a:gd name="T47" fmla="*/ 928 h 928"/>
                <a:gd name="T48" fmla="*/ 59 w 595"/>
                <a:gd name="T49" fmla="*/ 9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5" h="928">
                  <a:moveTo>
                    <a:pt x="59" y="928"/>
                  </a:moveTo>
                  <a:lnTo>
                    <a:pt x="11" y="917"/>
                  </a:lnTo>
                  <a:lnTo>
                    <a:pt x="0" y="860"/>
                  </a:lnTo>
                  <a:lnTo>
                    <a:pt x="76" y="752"/>
                  </a:lnTo>
                  <a:lnTo>
                    <a:pt x="183" y="577"/>
                  </a:lnTo>
                  <a:lnTo>
                    <a:pt x="271" y="437"/>
                  </a:lnTo>
                  <a:lnTo>
                    <a:pt x="341" y="268"/>
                  </a:lnTo>
                  <a:lnTo>
                    <a:pt x="436" y="164"/>
                  </a:lnTo>
                  <a:lnTo>
                    <a:pt x="536" y="15"/>
                  </a:lnTo>
                  <a:lnTo>
                    <a:pt x="554" y="0"/>
                  </a:lnTo>
                  <a:lnTo>
                    <a:pt x="589" y="4"/>
                  </a:lnTo>
                  <a:lnTo>
                    <a:pt x="595" y="31"/>
                  </a:lnTo>
                  <a:lnTo>
                    <a:pt x="471" y="164"/>
                  </a:lnTo>
                  <a:lnTo>
                    <a:pt x="465" y="221"/>
                  </a:lnTo>
                  <a:lnTo>
                    <a:pt x="501" y="278"/>
                  </a:lnTo>
                  <a:lnTo>
                    <a:pt x="501" y="329"/>
                  </a:lnTo>
                  <a:lnTo>
                    <a:pt x="465" y="361"/>
                  </a:lnTo>
                  <a:lnTo>
                    <a:pt x="377" y="401"/>
                  </a:lnTo>
                  <a:lnTo>
                    <a:pt x="336" y="412"/>
                  </a:lnTo>
                  <a:lnTo>
                    <a:pt x="317" y="442"/>
                  </a:lnTo>
                  <a:lnTo>
                    <a:pt x="271" y="566"/>
                  </a:lnTo>
                  <a:lnTo>
                    <a:pt x="224" y="680"/>
                  </a:lnTo>
                  <a:lnTo>
                    <a:pt x="165" y="814"/>
                  </a:lnTo>
                  <a:lnTo>
                    <a:pt x="89" y="928"/>
                  </a:lnTo>
                  <a:lnTo>
                    <a:pt x="59" y="9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0" name="Freeform 256"/>
            <p:cNvSpPr>
              <a:spLocks/>
            </p:cNvSpPr>
            <p:nvPr/>
          </p:nvSpPr>
          <p:spPr bwMode="auto">
            <a:xfrm>
              <a:off x="528" y="3340"/>
              <a:ext cx="117" cy="279"/>
            </a:xfrm>
            <a:custGeom>
              <a:avLst/>
              <a:gdLst>
                <a:gd name="T0" fmla="*/ 160 w 350"/>
                <a:gd name="T1" fmla="*/ 66 h 836"/>
                <a:gd name="T2" fmla="*/ 225 w 350"/>
                <a:gd name="T3" fmla="*/ 15 h 836"/>
                <a:gd name="T4" fmla="*/ 296 w 350"/>
                <a:gd name="T5" fmla="*/ 0 h 836"/>
                <a:gd name="T6" fmla="*/ 344 w 350"/>
                <a:gd name="T7" fmla="*/ 15 h 836"/>
                <a:gd name="T8" fmla="*/ 350 w 350"/>
                <a:gd name="T9" fmla="*/ 47 h 836"/>
                <a:gd name="T10" fmla="*/ 309 w 350"/>
                <a:gd name="T11" fmla="*/ 113 h 836"/>
                <a:gd name="T12" fmla="*/ 255 w 350"/>
                <a:gd name="T13" fmla="*/ 113 h 836"/>
                <a:gd name="T14" fmla="*/ 201 w 350"/>
                <a:gd name="T15" fmla="*/ 144 h 836"/>
                <a:gd name="T16" fmla="*/ 130 w 350"/>
                <a:gd name="T17" fmla="*/ 232 h 836"/>
                <a:gd name="T18" fmla="*/ 82 w 350"/>
                <a:gd name="T19" fmla="*/ 331 h 836"/>
                <a:gd name="T20" fmla="*/ 82 w 350"/>
                <a:gd name="T21" fmla="*/ 371 h 836"/>
                <a:gd name="T22" fmla="*/ 112 w 350"/>
                <a:gd name="T23" fmla="*/ 418 h 836"/>
                <a:gd name="T24" fmla="*/ 190 w 350"/>
                <a:gd name="T25" fmla="*/ 460 h 836"/>
                <a:gd name="T26" fmla="*/ 261 w 350"/>
                <a:gd name="T27" fmla="*/ 496 h 836"/>
                <a:gd name="T28" fmla="*/ 339 w 350"/>
                <a:gd name="T29" fmla="*/ 562 h 836"/>
                <a:gd name="T30" fmla="*/ 344 w 350"/>
                <a:gd name="T31" fmla="*/ 619 h 836"/>
                <a:gd name="T32" fmla="*/ 272 w 350"/>
                <a:gd name="T33" fmla="*/ 656 h 836"/>
                <a:gd name="T34" fmla="*/ 220 w 350"/>
                <a:gd name="T35" fmla="*/ 697 h 836"/>
                <a:gd name="T36" fmla="*/ 201 w 350"/>
                <a:gd name="T37" fmla="*/ 733 h 836"/>
                <a:gd name="T38" fmla="*/ 214 w 350"/>
                <a:gd name="T39" fmla="*/ 770 h 836"/>
                <a:gd name="T40" fmla="*/ 190 w 350"/>
                <a:gd name="T41" fmla="*/ 821 h 836"/>
                <a:gd name="T42" fmla="*/ 154 w 350"/>
                <a:gd name="T43" fmla="*/ 836 h 836"/>
                <a:gd name="T44" fmla="*/ 136 w 350"/>
                <a:gd name="T45" fmla="*/ 827 h 836"/>
                <a:gd name="T46" fmla="*/ 142 w 350"/>
                <a:gd name="T47" fmla="*/ 738 h 836"/>
                <a:gd name="T48" fmla="*/ 177 w 350"/>
                <a:gd name="T49" fmla="*/ 676 h 836"/>
                <a:gd name="T50" fmla="*/ 244 w 350"/>
                <a:gd name="T51" fmla="*/ 625 h 836"/>
                <a:gd name="T52" fmla="*/ 279 w 350"/>
                <a:gd name="T53" fmla="*/ 609 h 836"/>
                <a:gd name="T54" fmla="*/ 249 w 350"/>
                <a:gd name="T55" fmla="*/ 532 h 836"/>
                <a:gd name="T56" fmla="*/ 196 w 350"/>
                <a:gd name="T57" fmla="*/ 501 h 836"/>
                <a:gd name="T58" fmla="*/ 101 w 350"/>
                <a:gd name="T59" fmla="*/ 469 h 836"/>
                <a:gd name="T60" fmla="*/ 35 w 350"/>
                <a:gd name="T61" fmla="*/ 423 h 836"/>
                <a:gd name="T62" fmla="*/ 0 w 350"/>
                <a:gd name="T63" fmla="*/ 351 h 836"/>
                <a:gd name="T64" fmla="*/ 24 w 350"/>
                <a:gd name="T65" fmla="*/ 284 h 836"/>
                <a:gd name="T66" fmla="*/ 89 w 350"/>
                <a:gd name="T67" fmla="*/ 180 h 836"/>
                <a:gd name="T68" fmla="*/ 142 w 350"/>
                <a:gd name="T69" fmla="*/ 98 h 836"/>
                <a:gd name="T70" fmla="*/ 160 w 350"/>
                <a:gd name="T71" fmla="*/ 66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0" h="836">
                  <a:moveTo>
                    <a:pt x="160" y="66"/>
                  </a:moveTo>
                  <a:lnTo>
                    <a:pt x="225" y="15"/>
                  </a:lnTo>
                  <a:lnTo>
                    <a:pt x="296" y="0"/>
                  </a:lnTo>
                  <a:lnTo>
                    <a:pt x="344" y="15"/>
                  </a:lnTo>
                  <a:lnTo>
                    <a:pt x="350" y="47"/>
                  </a:lnTo>
                  <a:lnTo>
                    <a:pt x="309" y="113"/>
                  </a:lnTo>
                  <a:lnTo>
                    <a:pt x="255" y="113"/>
                  </a:lnTo>
                  <a:lnTo>
                    <a:pt x="201" y="144"/>
                  </a:lnTo>
                  <a:lnTo>
                    <a:pt x="130" y="232"/>
                  </a:lnTo>
                  <a:lnTo>
                    <a:pt x="82" y="331"/>
                  </a:lnTo>
                  <a:lnTo>
                    <a:pt x="82" y="371"/>
                  </a:lnTo>
                  <a:lnTo>
                    <a:pt x="112" y="418"/>
                  </a:lnTo>
                  <a:lnTo>
                    <a:pt x="190" y="460"/>
                  </a:lnTo>
                  <a:lnTo>
                    <a:pt x="261" y="496"/>
                  </a:lnTo>
                  <a:lnTo>
                    <a:pt x="339" y="562"/>
                  </a:lnTo>
                  <a:lnTo>
                    <a:pt x="344" y="619"/>
                  </a:lnTo>
                  <a:lnTo>
                    <a:pt x="272" y="656"/>
                  </a:lnTo>
                  <a:lnTo>
                    <a:pt x="220" y="697"/>
                  </a:lnTo>
                  <a:lnTo>
                    <a:pt x="201" y="733"/>
                  </a:lnTo>
                  <a:lnTo>
                    <a:pt x="214" y="770"/>
                  </a:lnTo>
                  <a:lnTo>
                    <a:pt x="190" y="821"/>
                  </a:lnTo>
                  <a:lnTo>
                    <a:pt x="154" y="836"/>
                  </a:lnTo>
                  <a:lnTo>
                    <a:pt x="136" y="827"/>
                  </a:lnTo>
                  <a:lnTo>
                    <a:pt x="142" y="738"/>
                  </a:lnTo>
                  <a:lnTo>
                    <a:pt x="177" y="676"/>
                  </a:lnTo>
                  <a:lnTo>
                    <a:pt x="244" y="625"/>
                  </a:lnTo>
                  <a:lnTo>
                    <a:pt x="279" y="609"/>
                  </a:lnTo>
                  <a:lnTo>
                    <a:pt x="249" y="532"/>
                  </a:lnTo>
                  <a:lnTo>
                    <a:pt x="196" y="501"/>
                  </a:lnTo>
                  <a:lnTo>
                    <a:pt x="101" y="469"/>
                  </a:lnTo>
                  <a:lnTo>
                    <a:pt x="35" y="423"/>
                  </a:lnTo>
                  <a:lnTo>
                    <a:pt x="0" y="351"/>
                  </a:lnTo>
                  <a:lnTo>
                    <a:pt x="24" y="284"/>
                  </a:lnTo>
                  <a:lnTo>
                    <a:pt x="89" y="180"/>
                  </a:lnTo>
                  <a:lnTo>
                    <a:pt x="142" y="98"/>
                  </a:lnTo>
                  <a:lnTo>
                    <a:pt x="16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1" name="Freeform 257"/>
            <p:cNvSpPr>
              <a:spLocks/>
            </p:cNvSpPr>
            <p:nvPr/>
          </p:nvSpPr>
          <p:spPr bwMode="auto">
            <a:xfrm>
              <a:off x="648" y="3318"/>
              <a:ext cx="122" cy="249"/>
            </a:xfrm>
            <a:custGeom>
              <a:avLst/>
              <a:gdLst>
                <a:gd name="T0" fmla="*/ 30 w 366"/>
                <a:gd name="T1" fmla="*/ 31 h 748"/>
                <a:gd name="T2" fmla="*/ 88 w 366"/>
                <a:gd name="T3" fmla="*/ 4 h 748"/>
                <a:gd name="T4" fmla="*/ 136 w 366"/>
                <a:gd name="T5" fmla="*/ 0 h 748"/>
                <a:gd name="T6" fmla="*/ 218 w 366"/>
                <a:gd name="T7" fmla="*/ 46 h 748"/>
                <a:gd name="T8" fmla="*/ 266 w 366"/>
                <a:gd name="T9" fmla="*/ 93 h 748"/>
                <a:gd name="T10" fmla="*/ 302 w 366"/>
                <a:gd name="T11" fmla="*/ 159 h 748"/>
                <a:gd name="T12" fmla="*/ 331 w 366"/>
                <a:gd name="T13" fmla="*/ 247 h 748"/>
                <a:gd name="T14" fmla="*/ 361 w 366"/>
                <a:gd name="T15" fmla="*/ 381 h 748"/>
                <a:gd name="T16" fmla="*/ 366 w 366"/>
                <a:gd name="T17" fmla="*/ 531 h 748"/>
                <a:gd name="T18" fmla="*/ 348 w 366"/>
                <a:gd name="T19" fmla="*/ 629 h 748"/>
                <a:gd name="T20" fmla="*/ 320 w 366"/>
                <a:gd name="T21" fmla="*/ 675 h 748"/>
                <a:gd name="T22" fmla="*/ 242 w 366"/>
                <a:gd name="T23" fmla="*/ 722 h 748"/>
                <a:gd name="T24" fmla="*/ 160 w 366"/>
                <a:gd name="T25" fmla="*/ 748 h 748"/>
                <a:gd name="T26" fmla="*/ 107 w 366"/>
                <a:gd name="T27" fmla="*/ 748 h 748"/>
                <a:gd name="T28" fmla="*/ 60 w 366"/>
                <a:gd name="T29" fmla="*/ 737 h 748"/>
                <a:gd name="T30" fmla="*/ 30 w 366"/>
                <a:gd name="T31" fmla="*/ 675 h 748"/>
                <a:gd name="T32" fmla="*/ 18 w 366"/>
                <a:gd name="T33" fmla="*/ 599 h 748"/>
                <a:gd name="T34" fmla="*/ 42 w 366"/>
                <a:gd name="T35" fmla="*/ 546 h 748"/>
                <a:gd name="T36" fmla="*/ 71 w 366"/>
                <a:gd name="T37" fmla="*/ 500 h 748"/>
                <a:gd name="T38" fmla="*/ 65 w 366"/>
                <a:gd name="T39" fmla="*/ 438 h 748"/>
                <a:gd name="T40" fmla="*/ 53 w 366"/>
                <a:gd name="T41" fmla="*/ 360 h 748"/>
                <a:gd name="T42" fmla="*/ 30 w 366"/>
                <a:gd name="T43" fmla="*/ 283 h 748"/>
                <a:gd name="T44" fmla="*/ 0 w 366"/>
                <a:gd name="T45" fmla="*/ 201 h 748"/>
                <a:gd name="T46" fmla="*/ 0 w 366"/>
                <a:gd name="T47" fmla="*/ 139 h 748"/>
                <a:gd name="T48" fmla="*/ 18 w 366"/>
                <a:gd name="T49" fmla="*/ 72 h 748"/>
                <a:gd name="T50" fmla="*/ 30 w 366"/>
                <a:gd name="T51" fmla="*/ 31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6" h="748">
                  <a:moveTo>
                    <a:pt x="30" y="31"/>
                  </a:moveTo>
                  <a:lnTo>
                    <a:pt x="88" y="4"/>
                  </a:lnTo>
                  <a:lnTo>
                    <a:pt x="136" y="0"/>
                  </a:lnTo>
                  <a:lnTo>
                    <a:pt x="218" y="46"/>
                  </a:lnTo>
                  <a:lnTo>
                    <a:pt x="266" y="93"/>
                  </a:lnTo>
                  <a:lnTo>
                    <a:pt x="302" y="159"/>
                  </a:lnTo>
                  <a:lnTo>
                    <a:pt x="331" y="247"/>
                  </a:lnTo>
                  <a:lnTo>
                    <a:pt x="361" y="381"/>
                  </a:lnTo>
                  <a:lnTo>
                    <a:pt x="366" y="531"/>
                  </a:lnTo>
                  <a:lnTo>
                    <a:pt x="348" y="629"/>
                  </a:lnTo>
                  <a:lnTo>
                    <a:pt x="320" y="675"/>
                  </a:lnTo>
                  <a:lnTo>
                    <a:pt x="242" y="722"/>
                  </a:lnTo>
                  <a:lnTo>
                    <a:pt x="160" y="748"/>
                  </a:lnTo>
                  <a:lnTo>
                    <a:pt x="107" y="748"/>
                  </a:lnTo>
                  <a:lnTo>
                    <a:pt x="60" y="737"/>
                  </a:lnTo>
                  <a:lnTo>
                    <a:pt x="30" y="675"/>
                  </a:lnTo>
                  <a:lnTo>
                    <a:pt x="18" y="599"/>
                  </a:lnTo>
                  <a:lnTo>
                    <a:pt x="42" y="546"/>
                  </a:lnTo>
                  <a:lnTo>
                    <a:pt x="71" y="500"/>
                  </a:lnTo>
                  <a:lnTo>
                    <a:pt x="65" y="438"/>
                  </a:lnTo>
                  <a:lnTo>
                    <a:pt x="53" y="360"/>
                  </a:lnTo>
                  <a:lnTo>
                    <a:pt x="30" y="283"/>
                  </a:lnTo>
                  <a:lnTo>
                    <a:pt x="0" y="201"/>
                  </a:lnTo>
                  <a:lnTo>
                    <a:pt x="0" y="139"/>
                  </a:lnTo>
                  <a:lnTo>
                    <a:pt x="18" y="72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2" name="Freeform 258"/>
            <p:cNvSpPr>
              <a:spLocks/>
            </p:cNvSpPr>
            <p:nvPr/>
          </p:nvSpPr>
          <p:spPr bwMode="auto">
            <a:xfrm>
              <a:off x="718" y="3517"/>
              <a:ext cx="159" cy="320"/>
            </a:xfrm>
            <a:custGeom>
              <a:avLst/>
              <a:gdLst>
                <a:gd name="T0" fmla="*/ 0 w 477"/>
                <a:gd name="T1" fmla="*/ 83 h 959"/>
                <a:gd name="T2" fmla="*/ 0 w 477"/>
                <a:gd name="T3" fmla="*/ 41 h 959"/>
                <a:gd name="T4" fmla="*/ 41 w 477"/>
                <a:gd name="T5" fmla="*/ 0 h 959"/>
                <a:gd name="T6" fmla="*/ 71 w 477"/>
                <a:gd name="T7" fmla="*/ 15 h 959"/>
                <a:gd name="T8" fmla="*/ 212 w 477"/>
                <a:gd name="T9" fmla="*/ 180 h 959"/>
                <a:gd name="T10" fmla="*/ 282 w 477"/>
                <a:gd name="T11" fmla="*/ 273 h 959"/>
                <a:gd name="T12" fmla="*/ 301 w 477"/>
                <a:gd name="T13" fmla="*/ 356 h 959"/>
                <a:gd name="T14" fmla="*/ 306 w 477"/>
                <a:gd name="T15" fmla="*/ 443 h 959"/>
                <a:gd name="T16" fmla="*/ 295 w 477"/>
                <a:gd name="T17" fmla="*/ 562 h 959"/>
                <a:gd name="T18" fmla="*/ 253 w 477"/>
                <a:gd name="T19" fmla="*/ 691 h 959"/>
                <a:gd name="T20" fmla="*/ 212 w 477"/>
                <a:gd name="T21" fmla="*/ 768 h 959"/>
                <a:gd name="T22" fmla="*/ 195 w 477"/>
                <a:gd name="T23" fmla="*/ 845 h 959"/>
                <a:gd name="T24" fmla="*/ 200 w 477"/>
                <a:gd name="T25" fmla="*/ 881 h 959"/>
                <a:gd name="T26" fmla="*/ 223 w 477"/>
                <a:gd name="T27" fmla="*/ 892 h 959"/>
                <a:gd name="T28" fmla="*/ 365 w 477"/>
                <a:gd name="T29" fmla="*/ 887 h 959"/>
                <a:gd name="T30" fmla="*/ 460 w 477"/>
                <a:gd name="T31" fmla="*/ 902 h 959"/>
                <a:gd name="T32" fmla="*/ 477 w 477"/>
                <a:gd name="T33" fmla="*/ 923 h 959"/>
                <a:gd name="T34" fmla="*/ 477 w 477"/>
                <a:gd name="T35" fmla="*/ 938 h 959"/>
                <a:gd name="T36" fmla="*/ 401 w 477"/>
                <a:gd name="T37" fmla="*/ 959 h 959"/>
                <a:gd name="T38" fmla="*/ 383 w 477"/>
                <a:gd name="T39" fmla="*/ 953 h 959"/>
                <a:gd name="T40" fmla="*/ 318 w 477"/>
                <a:gd name="T41" fmla="*/ 928 h 959"/>
                <a:gd name="T42" fmla="*/ 253 w 477"/>
                <a:gd name="T43" fmla="*/ 928 h 959"/>
                <a:gd name="T44" fmla="*/ 165 w 477"/>
                <a:gd name="T45" fmla="*/ 928 h 959"/>
                <a:gd name="T46" fmla="*/ 135 w 477"/>
                <a:gd name="T47" fmla="*/ 933 h 959"/>
                <a:gd name="T48" fmla="*/ 124 w 477"/>
                <a:gd name="T49" fmla="*/ 913 h 959"/>
                <a:gd name="T50" fmla="*/ 124 w 477"/>
                <a:gd name="T51" fmla="*/ 881 h 959"/>
                <a:gd name="T52" fmla="*/ 154 w 477"/>
                <a:gd name="T53" fmla="*/ 784 h 959"/>
                <a:gd name="T54" fmla="*/ 206 w 477"/>
                <a:gd name="T55" fmla="*/ 680 h 959"/>
                <a:gd name="T56" fmla="*/ 241 w 477"/>
                <a:gd name="T57" fmla="*/ 578 h 959"/>
                <a:gd name="T58" fmla="*/ 247 w 477"/>
                <a:gd name="T59" fmla="*/ 500 h 959"/>
                <a:gd name="T60" fmla="*/ 241 w 477"/>
                <a:gd name="T61" fmla="*/ 392 h 959"/>
                <a:gd name="T62" fmla="*/ 217 w 477"/>
                <a:gd name="T63" fmla="*/ 330 h 959"/>
                <a:gd name="T64" fmla="*/ 159 w 477"/>
                <a:gd name="T65" fmla="*/ 252 h 959"/>
                <a:gd name="T66" fmla="*/ 76 w 477"/>
                <a:gd name="T67" fmla="*/ 180 h 959"/>
                <a:gd name="T68" fmla="*/ 17 w 477"/>
                <a:gd name="T69" fmla="*/ 138 h 959"/>
                <a:gd name="T70" fmla="*/ 0 w 477"/>
                <a:gd name="T71" fmla="*/ 113 h 959"/>
                <a:gd name="T72" fmla="*/ 0 w 477"/>
                <a:gd name="T73" fmla="*/ 83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7" h="959">
                  <a:moveTo>
                    <a:pt x="0" y="83"/>
                  </a:moveTo>
                  <a:lnTo>
                    <a:pt x="0" y="41"/>
                  </a:lnTo>
                  <a:lnTo>
                    <a:pt x="41" y="0"/>
                  </a:lnTo>
                  <a:lnTo>
                    <a:pt x="71" y="15"/>
                  </a:lnTo>
                  <a:lnTo>
                    <a:pt x="212" y="180"/>
                  </a:lnTo>
                  <a:lnTo>
                    <a:pt x="282" y="273"/>
                  </a:lnTo>
                  <a:lnTo>
                    <a:pt x="301" y="356"/>
                  </a:lnTo>
                  <a:lnTo>
                    <a:pt x="306" y="443"/>
                  </a:lnTo>
                  <a:lnTo>
                    <a:pt x="295" y="562"/>
                  </a:lnTo>
                  <a:lnTo>
                    <a:pt x="253" y="691"/>
                  </a:lnTo>
                  <a:lnTo>
                    <a:pt x="212" y="768"/>
                  </a:lnTo>
                  <a:lnTo>
                    <a:pt x="195" y="845"/>
                  </a:lnTo>
                  <a:lnTo>
                    <a:pt x="200" y="881"/>
                  </a:lnTo>
                  <a:lnTo>
                    <a:pt x="223" y="892"/>
                  </a:lnTo>
                  <a:lnTo>
                    <a:pt x="365" y="887"/>
                  </a:lnTo>
                  <a:lnTo>
                    <a:pt x="460" y="902"/>
                  </a:lnTo>
                  <a:lnTo>
                    <a:pt x="477" y="923"/>
                  </a:lnTo>
                  <a:lnTo>
                    <a:pt x="477" y="938"/>
                  </a:lnTo>
                  <a:lnTo>
                    <a:pt x="401" y="959"/>
                  </a:lnTo>
                  <a:lnTo>
                    <a:pt x="383" y="953"/>
                  </a:lnTo>
                  <a:lnTo>
                    <a:pt x="318" y="928"/>
                  </a:lnTo>
                  <a:lnTo>
                    <a:pt x="253" y="928"/>
                  </a:lnTo>
                  <a:lnTo>
                    <a:pt x="165" y="928"/>
                  </a:lnTo>
                  <a:lnTo>
                    <a:pt x="135" y="933"/>
                  </a:lnTo>
                  <a:lnTo>
                    <a:pt x="124" y="913"/>
                  </a:lnTo>
                  <a:lnTo>
                    <a:pt x="124" y="881"/>
                  </a:lnTo>
                  <a:lnTo>
                    <a:pt x="154" y="784"/>
                  </a:lnTo>
                  <a:lnTo>
                    <a:pt x="206" y="680"/>
                  </a:lnTo>
                  <a:lnTo>
                    <a:pt x="241" y="578"/>
                  </a:lnTo>
                  <a:lnTo>
                    <a:pt x="247" y="500"/>
                  </a:lnTo>
                  <a:lnTo>
                    <a:pt x="241" y="392"/>
                  </a:lnTo>
                  <a:lnTo>
                    <a:pt x="217" y="330"/>
                  </a:lnTo>
                  <a:lnTo>
                    <a:pt x="159" y="252"/>
                  </a:lnTo>
                  <a:lnTo>
                    <a:pt x="76" y="180"/>
                  </a:lnTo>
                  <a:lnTo>
                    <a:pt x="17" y="138"/>
                  </a:lnTo>
                  <a:lnTo>
                    <a:pt x="0" y="11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3" name="Freeform 259"/>
            <p:cNvSpPr>
              <a:spLocks/>
            </p:cNvSpPr>
            <p:nvPr/>
          </p:nvSpPr>
          <p:spPr bwMode="auto">
            <a:xfrm>
              <a:off x="575" y="3535"/>
              <a:ext cx="133" cy="342"/>
            </a:xfrm>
            <a:custGeom>
              <a:avLst/>
              <a:gdLst>
                <a:gd name="T0" fmla="*/ 283 w 401"/>
                <a:gd name="T1" fmla="*/ 25 h 1026"/>
                <a:gd name="T2" fmla="*/ 318 w 401"/>
                <a:gd name="T3" fmla="*/ 0 h 1026"/>
                <a:gd name="T4" fmla="*/ 390 w 401"/>
                <a:gd name="T5" fmla="*/ 0 h 1026"/>
                <a:gd name="T6" fmla="*/ 401 w 401"/>
                <a:gd name="T7" fmla="*/ 31 h 1026"/>
                <a:gd name="T8" fmla="*/ 390 w 401"/>
                <a:gd name="T9" fmla="*/ 113 h 1026"/>
                <a:gd name="T10" fmla="*/ 325 w 401"/>
                <a:gd name="T11" fmla="*/ 216 h 1026"/>
                <a:gd name="T12" fmla="*/ 296 w 401"/>
                <a:gd name="T13" fmla="*/ 329 h 1026"/>
                <a:gd name="T14" fmla="*/ 283 w 401"/>
                <a:gd name="T15" fmla="*/ 469 h 1026"/>
                <a:gd name="T16" fmla="*/ 325 w 401"/>
                <a:gd name="T17" fmla="*/ 628 h 1026"/>
                <a:gd name="T18" fmla="*/ 378 w 401"/>
                <a:gd name="T19" fmla="*/ 783 h 1026"/>
                <a:gd name="T20" fmla="*/ 383 w 401"/>
                <a:gd name="T21" fmla="*/ 845 h 1026"/>
                <a:gd name="T22" fmla="*/ 360 w 401"/>
                <a:gd name="T23" fmla="*/ 865 h 1026"/>
                <a:gd name="T24" fmla="*/ 277 w 401"/>
                <a:gd name="T25" fmla="*/ 865 h 1026"/>
                <a:gd name="T26" fmla="*/ 195 w 401"/>
                <a:gd name="T27" fmla="*/ 892 h 1026"/>
                <a:gd name="T28" fmla="*/ 142 w 401"/>
                <a:gd name="T29" fmla="*/ 958 h 1026"/>
                <a:gd name="T30" fmla="*/ 95 w 401"/>
                <a:gd name="T31" fmla="*/ 1020 h 1026"/>
                <a:gd name="T32" fmla="*/ 71 w 401"/>
                <a:gd name="T33" fmla="*/ 1026 h 1026"/>
                <a:gd name="T34" fmla="*/ 0 w 401"/>
                <a:gd name="T35" fmla="*/ 989 h 1026"/>
                <a:gd name="T36" fmla="*/ 0 w 401"/>
                <a:gd name="T37" fmla="*/ 964 h 1026"/>
                <a:gd name="T38" fmla="*/ 95 w 401"/>
                <a:gd name="T39" fmla="*/ 892 h 1026"/>
                <a:gd name="T40" fmla="*/ 207 w 401"/>
                <a:gd name="T41" fmla="*/ 845 h 1026"/>
                <a:gd name="T42" fmla="*/ 296 w 401"/>
                <a:gd name="T43" fmla="*/ 819 h 1026"/>
                <a:gd name="T44" fmla="*/ 313 w 401"/>
                <a:gd name="T45" fmla="*/ 808 h 1026"/>
                <a:gd name="T46" fmla="*/ 307 w 401"/>
                <a:gd name="T47" fmla="*/ 763 h 1026"/>
                <a:gd name="T48" fmla="*/ 277 w 401"/>
                <a:gd name="T49" fmla="*/ 649 h 1026"/>
                <a:gd name="T50" fmla="*/ 242 w 401"/>
                <a:gd name="T51" fmla="*/ 520 h 1026"/>
                <a:gd name="T52" fmla="*/ 225 w 401"/>
                <a:gd name="T53" fmla="*/ 453 h 1026"/>
                <a:gd name="T54" fmla="*/ 219 w 401"/>
                <a:gd name="T55" fmla="*/ 376 h 1026"/>
                <a:gd name="T56" fmla="*/ 231 w 401"/>
                <a:gd name="T57" fmla="*/ 288 h 1026"/>
                <a:gd name="T58" fmla="*/ 253 w 401"/>
                <a:gd name="T59" fmla="*/ 144 h 1026"/>
                <a:gd name="T60" fmla="*/ 283 w 401"/>
                <a:gd name="T61" fmla="*/ 25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1" h="1026">
                  <a:moveTo>
                    <a:pt x="283" y="25"/>
                  </a:moveTo>
                  <a:lnTo>
                    <a:pt x="318" y="0"/>
                  </a:lnTo>
                  <a:lnTo>
                    <a:pt x="390" y="0"/>
                  </a:lnTo>
                  <a:lnTo>
                    <a:pt x="401" y="31"/>
                  </a:lnTo>
                  <a:lnTo>
                    <a:pt x="390" y="113"/>
                  </a:lnTo>
                  <a:lnTo>
                    <a:pt x="325" y="216"/>
                  </a:lnTo>
                  <a:lnTo>
                    <a:pt x="296" y="329"/>
                  </a:lnTo>
                  <a:lnTo>
                    <a:pt x="283" y="469"/>
                  </a:lnTo>
                  <a:lnTo>
                    <a:pt x="325" y="628"/>
                  </a:lnTo>
                  <a:lnTo>
                    <a:pt x="378" y="783"/>
                  </a:lnTo>
                  <a:lnTo>
                    <a:pt x="383" y="845"/>
                  </a:lnTo>
                  <a:lnTo>
                    <a:pt x="360" y="865"/>
                  </a:lnTo>
                  <a:lnTo>
                    <a:pt x="277" y="865"/>
                  </a:lnTo>
                  <a:lnTo>
                    <a:pt x="195" y="892"/>
                  </a:lnTo>
                  <a:lnTo>
                    <a:pt x="142" y="958"/>
                  </a:lnTo>
                  <a:lnTo>
                    <a:pt x="95" y="1020"/>
                  </a:lnTo>
                  <a:lnTo>
                    <a:pt x="71" y="1026"/>
                  </a:lnTo>
                  <a:lnTo>
                    <a:pt x="0" y="989"/>
                  </a:lnTo>
                  <a:lnTo>
                    <a:pt x="0" y="964"/>
                  </a:lnTo>
                  <a:lnTo>
                    <a:pt x="95" y="892"/>
                  </a:lnTo>
                  <a:lnTo>
                    <a:pt x="207" y="845"/>
                  </a:lnTo>
                  <a:lnTo>
                    <a:pt x="296" y="819"/>
                  </a:lnTo>
                  <a:lnTo>
                    <a:pt x="313" y="808"/>
                  </a:lnTo>
                  <a:lnTo>
                    <a:pt x="307" y="763"/>
                  </a:lnTo>
                  <a:lnTo>
                    <a:pt x="277" y="649"/>
                  </a:lnTo>
                  <a:lnTo>
                    <a:pt x="242" y="520"/>
                  </a:lnTo>
                  <a:lnTo>
                    <a:pt x="225" y="453"/>
                  </a:lnTo>
                  <a:lnTo>
                    <a:pt x="219" y="376"/>
                  </a:lnTo>
                  <a:lnTo>
                    <a:pt x="231" y="288"/>
                  </a:lnTo>
                  <a:lnTo>
                    <a:pt x="253" y="144"/>
                  </a:lnTo>
                  <a:lnTo>
                    <a:pt x="28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524" name="AutoShape 260"/>
          <p:cNvSpPr>
            <a:spLocks noChangeArrowheads="1"/>
          </p:cNvSpPr>
          <p:nvPr/>
        </p:nvSpPr>
        <p:spPr bwMode="auto">
          <a:xfrm>
            <a:off x="2667000" y="5638800"/>
            <a:ext cx="1905000" cy="1016000"/>
          </a:xfrm>
          <a:prstGeom prst="wedgeRoundRectCallout">
            <a:avLst>
              <a:gd name="adj1" fmla="val 74250"/>
              <a:gd name="adj2" fmla="val -33282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Much better </a:t>
            </a:r>
          </a:p>
          <a:p>
            <a:pPr algn="ctr"/>
            <a:r>
              <a:rPr lang="en-US" sz="2000" b="1"/>
              <a:t>performance!</a:t>
            </a:r>
          </a:p>
          <a:p>
            <a:pPr algn="ctr"/>
            <a:r>
              <a:rPr lang="en-US" sz="2000" b="1">
                <a:solidFill>
                  <a:schemeClr val="accent2"/>
                </a:solidFill>
              </a:rPr>
              <a:t>WHY?</a:t>
            </a:r>
            <a:endParaRPr lang="en-US" sz="2000" b="1"/>
          </a:p>
        </p:txBody>
      </p:sp>
      <p:sp>
        <p:nvSpPr>
          <p:cNvPr id="11525" name="Line 261"/>
          <p:cNvSpPr>
            <a:spLocks noChangeShapeType="1"/>
          </p:cNvSpPr>
          <p:nvPr/>
        </p:nvSpPr>
        <p:spPr bwMode="auto">
          <a:xfrm>
            <a:off x="228600" y="3886200"/>
            <a:ext cx="40386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97" name="Line 333"/>
          <p:cNvSpPr>
            <a:spLocks noChangeShapeType="1"/>
          </p:cNvSpPr>
          <p:nvPr/>
        </p:nvSpPr>
        <p:spPr bwMode="auto">
          <a:xfrm>
            <a:off x="4819650" y="3925888"/>
            <a:ext cx="40386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14: CASCADE CONTROL</a:t>
            </a:r>
            <a:endParaRPr lang="en-US" sz="320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Cascade Control Performance for CST Heater</a:t>
            </a:r>
          </a:p>
        </p:txBody>
      </p:sp>
      <p:grpSp>
        <p:nvGrpSpPr>
          <p:cNvPr id="39215" name="Group 303"/>
          <p:cNvGrpSpPr>
            <a:grpSpLocks/>
          </p:cNvGrpSpPr>
          <p:nvPr/>
        </p:nvGrpSpPr>
        <p:grpSpPr bwMode="auto">
          <a:xfrm>
            <a:off x="531813" y="1524000"/>
            <a:ext cx="7850187" cy="5129213"/>
            <a:chOff x="335" y="960"/>
            <a:chExt cx="4945" cy="3231"/>
          </a:xfrm>
        </p:grpSpPr>
        <p:sp>
          <p:nvSpPr>
            <p:cNvPr id="39043" name="AutoShape 131"/>
            <p:cNvSpPr>
              <a:spLocks noChangeArrowheads="1"/>
            </p:cNvSpPr>
            <p:nvPr/>
          </p:nvSpPr>
          <p:spPr bwMode="auto">
            <a:xfrm>
              <a:off x="3600" y="1056"/>
              <a:ext cx="1680" cy="1248"/>
            </a:xfrm>
            <a:prstGeom prst="wedgeRoundRectCallout">
              <a:avLst>
                <a:gd name="adj1" fmla="val -69287"/>
                <a:gd name="adj2" fmla="val -241"/>
                <a:gd name="adj3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chemeClr val="accent2"/>
                  </a:solidFill>
                </a:rPr>
                <a:t>WHY?</a:t>
              </a:r>
              <a:endParaRPr lang="en-US" sz="2000" b="1"/>
            </a:p>
            <a:p>
              <a:pPr algn="ctr"/>
              <a:r>
                <a:rPr lang="en-US" sz="2000" b="1"/>
                <a:t>Disturbance in </a:t>
              </a:r>
            </a:p>
            <a:p>
              <a:pPr algn="ctr"/>
              <a:r>
                <a:rPr lang="en-US" sz="2000" b="1"/>
                <a:t>flow is quickly</a:t>
              </a:r>
            </a:p>
            <a:p>
              <a:pPr algn="ctr"/>
              <a:r>
                <a:rPr lang="en-US" sz="2000" b="1"/>
                <a:t>corrected.</a:t>
              </a:r>
            </a:p>
            <a:p>
              <a:pPr algn="ctr"/>
              <a:r>
                <a:rPr lang="en-US" sz="2000" b="1"/>
                <a:t>This compensates for</a:t>
              </a:r>
            </a:p>
            <a:p>
              <a:pPr algn="ctr"/>
              <a:r>
                <a:rPr lang="en-US" sz="2000" b="1"/>
                <a:t>the disturbance!</a:t>
              </a:r>
            </a:p>
          </p:txBody>
        </p:sp>
        <p:sp>
          <p:nvSpPr>
            <p:cNvPr id="39046" name="Rectangle 134"/>
            <p:cNvSpPr>
              <a:spLocks noChangeArrowheads="1"/>
            </p:cNvSpPr>
            <p:nvPr/>
          </p:nvSpPr>
          <p:spPr bwMode="auto">
            <a:xfrm>
              <a:off x="684" y="1119"/>
              <a:ext cx="1854" cy="11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47" name="Rectangle 135"/>
            <p:cNvSpPr>
              <a:spLocks noChangeArrowheads="1"/>
            </p:cNvSpPr>
            <p:nvPr/>
          </p:nvSpPr>
          <p:spPr bwMode="auto">
            <a:xfrm>
              <a:off x="684" y="1119"/>
              <a:ext cx="1854" cy="119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48" name="Line 136"/>
            <p:cNvSpPr>
              <a:spLocks noChangeShapeType="1"/>
            </p:cNvSpPr>
            <p:nvPr/>
          </p:nvSpPr>
          <p:spPr bwMode="auto">
            <a:xfrm>
              <a:off x="684" y="1119"/>
              <a:ext cx="18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49" name="Freeform 137"/>
            <p:cNvSpPr>
              <a:spLocks/>
            </p:cNvSpPr>
            <p:nvPr/>
          </p:nvSpPr>
          <p:spPr bwMode="auto">
            <a:xfrm>
              <a:off x="684" y="1119"/>
              <a:ext cx="1854" cy="1190"/>
            </a:xfrm>
            <a:custGeom>
              <a:avLst/>
              <a:gdLst>
                <a:gd name="T0" fmla="*/ 0 w 262"/>
                <a:gd name="T1" fmla="*/ 173 h 173"/>
                <a:gd name="T2" fmla="*/ 262 w 262"/>
                <a:gd name="T3" fmla="*/ 173 h 173"/>
                <a:gd name="T4" fmla="*/ 262 w 262"/>
                <a:gd name="T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2" h="173">
                  <a:moveTo>
                    <a:pt x="0" y="173"/>
                  </a:moveTo>
                  <a:lnTo>
                    <a:pt x="262" y="173"/>
                  </a:lnTo>
                  <a:lnTo>
                    <a:pt x="26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50" name="Line 138"/>
            <p:cNvSpPr>
              <a:spLocks noChangeShapeType="1"/>
            </p:cNvSpPr>
            <p:nvPr/>
          </p:nvSpPr>
          <p:spPr bwMode="auto">
            <a:xfrm flipV="1">
              <a:off x="684" y="1119"/>
              <a:ext cx="1" cy="11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51" name="Line 139"/>
            <p:cNvSpPr>
              <a:spLocks noChangeShapeType="1"/>
            </p:cNvSpPr>
            <p:nvPr/>
          </p:nvSpPr>
          <p:spPr bwMode="auto">
            <a:xfrm>
              <a:off x="684" y="2309"/>
              <a:ext cx="18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52" name="Line 140"/>
            <p:cNvSpPr>
              <a:spLocks noChangeShapeType="1"/>
            </p:cNvSpPr>
            <p:nvPr/>
          </p:nvSpPr>
          <p:spPr bwMode="auto">
            <a:xfrm flipV="1">
              <a:off x="684" y="1119"/>
              <a:ext cx="1" cy="11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53" name="Line 141"/>
            <p:cNvSpPr>
              <a:spLocks noChangeShapeType="1"/>
            </p:cNvSpPr>
            <p:nvPr/>
          </p:nvSpPr>
          <p:spPr bwMode="auto">
            <a:xfrm flipV="1">
              <a:off x="684" y="2289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54" name="Line 142"/>
            <p:cNvSpPr>
              <a:spLocks noChangeShapeType="1"/>
            </p:cNvSpPr>
            <p:nvPr/>
          </p:nvSpPr>
          <p:spPr bwMode="auto">
            <a:xfrm>
              <a:off x="684" y="1119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55" name="Rectangle 143"/>
            <p:cNvSpPr>
              <a:spLocks noChangeArrowheads="1"/>
            </p:cNvSpPr>
            <p:nvPr/>
          </p:nvSpPr>
          <p:spPr bwMode="auto">
            <a:xfrm>
              <a:off x="663" y="2330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39056" name="Line 144"/>
            <p:cNvSpPr>
              <a:spLocks noChangeShapeType="1"/>
            </p:cNvSpPr>
            <p:nvPr/>
          </p:nvSpPr>
          <p:spPr bwMode="auto">
            <a:xfrm flipV="1">
              <a:off x="1144" y="2289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57" name="Line 145"/>
            <p:cNvSpPr>
              <a:spLocks noChangeShapeType="1"/>
            </p:cNvSpPr>
            <p:nvPr/>
          </p:nvSpPr>
          <p:spPr bwMode="auto">
            <a:xfrm>
              <a:off x="1144" y="1119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58" name="Rectangle 146"/>
            <p:cNvSpPr>
              <a:spLocks noChangeArrowheads="1"/>
            </p:cNvSpPr>
            <p:nvPr/>
          </p:nvSpPr>
          <p:spPr bwMode="auto">
            <a:xfrm>
              <a:off x="1094" y="233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/>
            </a:p>
          </p:txBody>
        </p:sp>
        <p:sp>
          <p:nvSpPr>
            <p:cNvPr id="39059" name="Line 147"/>
            <p:cNvSpPr>
              <a:spLocks noChangeShapeType="1"/>
            </p:cNvSpPr>
            <p:nvPr/>
          </p:nvSpPr>
          <p:spPr bwMode="auto">
            <a:xfrm flipV="1">
              <a:off x="1611" y="2289"/>
              <a:ext cx="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60" name="Line 148"/>
            <p:cNvSpPr>
              <a:spLocks noChangeShapeType="1"/>
            </p:cNvSpPr>
            <p:nvPr/>
          </p:nvSpPr>
          <p:spPr bwMode="auto">
            <a:xfrm>
              <a:off x="1611" y="1119"/>
              <a:ext cx="2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61" name="Rectangle 149"/>
            <p:cNvSpPr>
              <a:spLocks noChangeArrowheads="1"/>
            </p:cNvSpPr>
            <p:nvPr/>
          </p:nvSpPr>
          <p:spPr bwMode="auto">
            <a:xfrm>
              <a:off x="1540" y="2330"/>
              <a:ext cx="14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39062" name="Line 150"/>
            <p:cNvSpPr>
              <a:spLocks noChangeShapeType="1"/>
            </p:cNvSpPr>
            <p:nvPr/>
          </p:nvSpPr>
          <p:spPr bwMode="auto">
            <a:xfrm flipV="1">
              <a:off x="2070" y="2289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63" name="Line 151"/>
            <p:cNvSpPr>
              <a:spLocks noChangeShapeType="1"/>
            </p:cNvSpPr>
            <p:nvPr/>
          </p:nvSpPr>
          <p:spPr bwMode="auto">
            <a:xfrm>
              <a:off x="2070" y="1119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64" name="Rectangle 152"/>
            <p:cNvSpPr>
              <a:spLocks noChangeArrowheads="1"/>
            </p:cNvSpPr>
            <p:nvPr/>
          </p:nvSpPr>
          <p:spPr bwMode="auto">
            <a:xfrm>
              <a:off x="2000" y="2330"/>
              <a:ext cx="14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150</a:t>
              </a:r>
              <a:endParaRPr lang="en-US"/>
            </a:p>
          </p:txBody>
        </p:sp>
        <p:sp>
          <p:nvSpPr>
            <p:cNvPr id="39065" name="Line 153"/>
            <p:cNvSpPr>
              <a:spLocks noChangeShapeType="1"/>
            </p:cNvSpPr>
            <p:nvPr/>
          </p:nvSpPr>
          <p:spPr bwMode="auto">
            <a:xfrm flipV="1">
              <a:off x="2538" y="2289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66" name="Line 154"/>
            <p:cNvSpPr>
              <a:spLocks noChangeShapeType="1"/>
            </p:cNvSpPr>
            <p:nvPr/>
          </p:nvSpPr>
          <p:spPr bwMode="auto">
            <a:xfrm>
              <a:off x="2538" y="1119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67" name="Rectangle 155"/>
            <p:cNvSpPr>
              <a:spLocks noChangeArrowheads="1"/>
            </p:cNvSpPr>
            <p:nvPr/>
          </p:nvSpPr>
          <p:spPr bwMode="auto">
            <a:xfrm>
              <a:off x="2467" y="2330"/>
              <a:ext cx="14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/>
            </a:p>
          </p:txBody>
        </p:sp>
        <p:sp>
          <p:nvSpPr>
            <p:cNvPr id="39068" name="Line 156"/>
            <p:cNvSpPr>
              <a:spLocks noChangeShapeType="1"/>
            </p:cNvSpPr>
            <p:nvPr/>
          </p:nvSpPr>
          <p:spPr bwMode="auto">
            <a:xfrm>
              <a:off x="684" y="2309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69" name="Line 157"/>
            <p:cNvSpPr>
              <a:spLocks noChangeShapeType="1"/>
            </p:cNvSpPr>
            <p:nvPr/>
          </p:nvSpPr>
          <p:spPr bwMode="auto">
            <a:xfrm flipH="1">
              <a:off x="2516" y="2309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70" name="Rectangle 158"/>
            <p:cNvSpPr>
              <a:spLocks noChangeArrowheads="1"/>
            </p:cNvSpPr>
            <p:nvPr/>
          </p:nvSpPr>
          <p:spPr bwMode="auto">
            <a:xfrm>
              <a:off x="556" y="225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72</a:t>
              </a:r>
              <a:endParaRPr lang="en-US"/>
            </a:p>
          </p:txBody>
        </p:sp>
        <p:sp>
          <p:nvSpPr>
            <p:cNvPr id="39071" name="Line 159"/>
            <p:cNvSpPr>
              <a:spLocks noChangeShapeType="1"/>
            </p:cNvSpPr>
            <p:nvPr/>
          </p:nvSpPr>
          <p:spPr bwMode="auto">
            <a:xfrm>
              <a:off x="684" y="2006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72" name="Line 160"/>
            <p:cNvSpPr>
              <a:spLocks noChangeShapeType="1"/>
            </p:cNvSpPr>
            <p:nvPr/>
          </p:nvSpPr>
          <p:spPr bwMode="auto">
            <a:xfrm flipH="1">
              <a:off x="2516" y="2006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73" name="Rectangle 161"/>
            <p:cNvSpPr>
              <a:spLocks noChangeArrowheads="1"/>
            </p:cNvSpPr>
            <p:nvPr/>
          </p:nvSpPr>
          <p:spPr bwMode="auto">
            <a:xfrm>
              <a:off x="556" y="195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73</a:t>
              </a:r>
              <a:endParaRPr lang="en-US"/>
            </a:p>
          </p:txBody>
        </p:sp>
        <p:sp>
          <p:nvSpPr>
            <p:cNvPr id="39074" name="Line 162"/>
            <p:cNvSpPr>
              <a:spLocks noChangeShapeType="1"/>
            </p:cNvSpPr>
            <p:nvPr/>
          </p:nvSpPr>
          <p:spPr bwMode="auto">
            <a:xfrm>
              <a:off x="684" y="1710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75" name="Line 163"/>
            <p:cNvSpPr>
              <a:spLocks noChangeShapeType="1"/>
            </p:cNvSpPr>
            <p:nvPr/>
          </p:nvSpPr>
          <p:spPr bwMode="auto">
            <a:xfrm flipH="1">
              <a:off x="2516" y="1710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76" name="Rectangle 164"/>
            <p:cNvSpPr>
              <a:spLocks noChangeArrowheads="1"/>
            </p:cNvSpPr>
            <p:nvPr/>
          </p:nvSpPr>
          <p:spPr bwMode="auto">
            <a:xfrm>
              <a:off x="556" y="1655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74</a:t>
              </a:r>
              <a:endParaRPr lang="en-US"/>
            </a:p>
          </p:txBody>
        </p:sp>
        <p:sp>
          <p:nvSpPr>
            <p:cNvPr id="39077" name="Line 165"/>
            <p:cNvSpPr>
              <a:spLocks noChangeShapeType="1"/>
            </p:cNvSpPr>
            <p:nvPr/>
          </p:nvSpPr>
          <p:spPr bwMode="auto">
            <a:xfrm>
              <a:off x="684" y="1415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78" name="Line 166"/>
            <p:cNvSpPr>
              <a:spLocks noChangeShapeType="1"/>
            </p:cNvSpPr>
            <p:nvPr/>
          </p:nvSpPr>
          <p:spPr bwMode="auto">
            <a:xfrm flipH="1">
              <a:off x="2516" y="1415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79" name="Rectangle 167"/>
            <p:cNvSpPr>
              <a:spLocks noChangeArrowheads="1"/>
            </p:cNvSpPr>
            <p:nvPr/>
          </p:nvSpPr>
          <p:spPr bwMode="auto">
            <a:xfrm>
              <a:off x="556" y="1359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75</a:t>
              </a:r>
              <a:endParaRPr lang="en-US"/>
            </a:p>
          </p:txBody>
        </p:sp>
        <p:sp>
          <p:nvSpPr>
            <p:cNvPr id="39080" name="Line 168"/>
            <p:cNvSpPr>
              <a:spLocks noChangeShapeType="1"/>
            </p:cNvSpPr>
            <p:nvPr/>
          </p:nvSpPr>
          <p:spPr bwMode="auto">
            <a:xfrm>
              <a:off x="684" y="1119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81" name="Line 169"/>
            <p:cNvSpPr>
              <a:spLocks noChangeShapeType="1"/>
            </p:cNvSpPr>
            <p:nvPr/>
          </p:nvSpPr>
          <p:spPr bwMode="auto">
            <a:xfrm flipH="1">
              <a:off x="2516" y="1119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82" name="Rectangle 170"/>
            <p:cNvSpPr>
              <a:spLocks noChangeArrowheads="1"/>
            </p:cNvSpPr>
            <p:nvPr/>
          </p:nvSpPr>
          <p:spPr bwMode="auto">
            <a:xfrm>
              <a:off x="556" y="106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76</a:t>
              </a:r>
              <a:endParaRPr lang="en-US"/>
            </a:p>
          </p:txBody>
        </p:sp>
        <p:sp>
          <p:nvSpPr>
            <p:cNvPr id="39083" name="Line 171"/>
            <p:cNvSpPr>
              <a:spLocks noChangeShapeType="1"/>
            </p:cNvSpPr>
            <p:nvPr/>
          </p:nvSpPr>
          <p:spPr bwMode="auto">
            <a:xfrm>
              <a:off x="684" y="1119"/>
              <a:ext cx="18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84" name="Freeform 172"/>
            <p:cNvSpPr>
              <a:spLocks/>
            </p:cNvSpPr>
            <p:nvPr/>
          </p:nvSpPr>
          <p:spPr bwMode="auto">
            <a:xfrm>
              <a:off x="684" y="1119"/>
              <a:ext cx="1854" cy="1190"/>
            </a:xfrm>
            <a:custGeom>
              <a:avLst/>
              <a:gdLst>
                <a:gd name="T0" fmla="*/ 0 w 262"/>
                <a:gd name="T1" fmla="*/ 173 h 173"/>
                <a:gd name="T2" fmla="*/ 262 w 262"/>
                <a:gd name="T3" fmla="*/ 173 h 173"/>
                <a:gd name="T4" fmla="*/ 262 w 262"/>
                <a:gd name="T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2" h="173">
                  <a:moveTo>
                    <a:pt x="0" y="173"/>
                  </a:moveTo>
                  <a:lnTo>
                    <a:pt x="262" y="173"/>
                  </a:lnTo>
                  <a:lnTo>
                    <a:pt x="26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85" name="Line 173"/>
            <p:cNvSpPr>
              <a:spLocks noChangeShapeType="1"/>
            </p:cNvSpPr>
            <p:nvPr/>
          </p:nvSpPr>
          <p:spPr bwMode="auto">
            <a:xfrm flipV="1">
              <a:off x="684" y="1119"/>
              <a:ext cx="1" cy="11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86" name="Freeform 174"/>
            <p:cNvSpPr>
              <a:spLocks/>
            </p:cNvSpPr>
            <p:nvPr/>
          </p:nvSpPr>
          <p:spPr bwMode="auto">
            <a:xfrm>
              <a:off x="684" y="1373"/>
              <a:ext cx="898" cy="117"/>
            </a:xfrm>
            <a:custGeom>
              <a:avLst/>
              <a:gdLst>
                <a:gd name="T0" fmla="*/ 13 w 832"/>
                <a:gd name="T1" fmla="*/ 40 h 112"/>
                <a:gd name="T2" fmla="*/ 33 w 832"/>
                <a:gd name="T3" fmla="*/ 40 h 112"/>
                <a:gd name="T4" fmla="*/ 53 w 832"/>
                <a:gd name="T5" fmla="*/ 40 h 112"/>
                <a:gd name="T6" fmla="*/ 72 w 832"/>
                <a:gd name="T7" fmla="*/ 40 h 112"/>
                <a:gd name="T8" fmla="*/ 92 w 832"/>
                <a:gd name="T9" fmla="*/ 40 h 112"/>
                <a:gd name="T10" fmla="*/ 112 w 832"/>
                <a:gd name="T11" fmla="*/ 40 h 112"/>
                <a:gd name="T12" fmla="*/ 131 w 832"/>
                <a:gd name="T13" fmla="*/ 40 h 112"/>
                <a:gd name="T14" fmla="*/ 151 w 832"/>
                <a:gd name="T15" fmla="*/ 40 h 112"/>
                <a:gd name="T16" fmla="*/ 171 w 832"/>
                <a:gd name="T17" fmla="*/ 40 h 112"/>
                <a:gd name="T18" fmla="*/ 190 w 832"/>
                <a:gd name="T19" fmla="*/ 40 h 112"/>
                <a:gd name="T20" fmla="*/ 210 w 832"/>
                <a:gd name="T21" fmla="*/ 40 h 112"/>
                <a:gd name="T22" fmla="*/ 236 w 832"/>
                <a:gd name="T23" fmla="*/ 59 h 112"/>
                <a:gd name="T24" fmla="*/ 256 w 832"/>
                <a:gd name="T25" fmla="*/ 92 h 112"/>
                <a:gd name="T26" fmla="*/ 269 w 832"/>
                <a:gd name="T27" fmla="*/ 105 h 112"/>
                <a:gd name="T28" fmla="*/ 289 w 832"/>
                <a:gd name="T29" fmla="*/ 112 h 112"/>
                <a:gd name="T30" fmla="*/ 308 w 832"/>
                <a:gd name="T31" fmla="*/ 105 h 112"/>
                <a:gd name="T32" fmla="*/ 328 w 832"/>
                <a:gd name="T33" fmla="*/ 105 h 112"/>
                <a:gd name="T34" fmla="*/ 348 w 832"/>
                <a:gd name="T35" fmla="*/ 99 h 112"/>
                <a:gd name="T36" fmla="*/ 367 w 832"/>
                <a:gd name="T37" fmla="*/ 99 h 112"/>
                <a:gd name="T38" fmla="*/ 387 w 832"/>
                <a:gd name="T39" fmla="*/ 92 h 112"/>
                <a:gd name="T40" fmla="*/ 407 w 832"/>
                <a:gd name="T41" fmla="*/ 86 h 112"/>
                <a:gd name="T42" fmla="*/ 426 w 832"/>
                <a:gd name="T43" fmla="*/ 72 h 112"/>
                <a:gd name="T44" fmla="*/ 446 w 832"/>
                <a:gd name="T45" fmla="*/ 66 h 112"/>
                <a:gd name="T46" fmla="*/ 465 w 832"/>
                <a:gd name="T47" fmla="*/ 59 h 112"/>
                <a:gd name="T48" fmla="*/ 485 w 832"/>
                <a:gd name="T49" fmla="*/ 46 h 112"/>
                <a:gd name="T50" fmla="*/ 505 w 832"/>
                <a:gd name="T51" fmla="*/ 40 h 112"/>
                <a:gd name="T52" fmla="*/ 524 w 832"/>
                <a:gd name="T53" fmla="*/ 33 h 112"/>
                <a:gd name="T54" fmla="*/ 544 w 832"/>
                <a:gd name="T55" fmla="*/ 27 h 112"/>
                <a:gd name="T56" fmla="*/ 564 w 832"/>
                <a:gd name="T57" fmla="*/ 20 h 112"/>
                <a:gd name="T58" fmla="*/ 583 w 832"/>
                <a:gd name="T59" fmla="*/ 13 h 112"/>
                <a:gd name="T60" fmla="*/ 603 w 832"/>
                <a:gd name="T61" fmla="*/ 7 h 112"/>
                <a:gd name="T62" fmla="*/ 623 w 832"/>
                <a:gd name="T63" fmla="*/ 7 h 112"/>
                <a:gd name="T64" fmla="*/ 642 w 832"/>
                <a:gd name="T65" fmla="*/ 0 h 112"/>
                <a:gd name="T66" fmla="*/ 662 w 832"/>
                <a:gd name="T67" fmla="*/ 0 h 112"/>
                <a:gd name="T68" fmla="*/ 682 w 832"/>
                <a:gd name="T69" fmla="*/ 0 h 112"/>
                <a:gd name="T70" fmla="*/ 701 w 832"/>
                <a:gd name="T71" fmla="*/ 0 h 112"/>
                <a:gd name="T72" fmla="*/ 721 w 832"/>
                <a:gd name="T73" fmla="*/ 0 h 112"/>
                <a:gd name="T74" fmla="*/ 741 w 832"/>
                <a:gd name="T75" fmla="*/ 0 h 112"/>
                <a:gd name="T76" fmla="*/ 760 w 832"/>
                <a:gd name="T77" fmla="*/ 0 h 112"/>
                <a:gd name="T78" fmla="*/ 780 w 832"/>
                <a:gd name="T79" fmla="*/ 0 h 112"/>
                <a:gd name="T80" fmla="*/ 800 w 832"/>
                <a:gd name="T81" fmla="*/ 0 h 112"/>
                <a:gd name="T82" fmla="*/ 819 w 832"/>
                <a:gd name="T83" fmla="*/ 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2" h="112">
                  <a:moveTo>
                    <a:pt x="0" y="40"/>
                  </a:moveTo>
                  <a:lnTo>
                    <a:pt x="7" y="40"/>
                  </a:lnTo>
                  <a:lnTo>
                    <a:pt x="13" y="40"/>
                  </a:lnTo>
                  <a:lnTo>
                    <a:pt x="20" y="40"/>
                  </a:lnTo>
                  <a:lnTo>
                    <a:pt x="27" y="40"/>
                  </a:lnTo>
                  <a:lnTo>
                    <a:pt x="33" y="40"/>
                  </a:lnTo>
                  <a:lnTo>
                    <a:pt x="40" y="40"/>
                  </a:lnTo>
                  <a:lnTo>
                    <a:pt x="46" y="40"/>
                  </a:lnTo>
                  <a:lnTo>
                    <a:pt x="53" y="40"/>
                  </a:lnTo>
                  <a:lnTo>
                    <a:pt x="59" y="40"/>
                  </a:lnTo>
                  <a:lnTo>
                    <a:pt x="66" y="40"/>
                  </a:lnTo>
                  <a:lnTo>
                    <a:pt x="72" y="40"/>
                  </a:lnTo>
                  <a:lnTo>
                    <a:pt x="79" y="40"/>
                  </a:lnTo>
                  <a:lnTo>
                    <a:pt x="85" y="40"/>
                  </a:lnTo>
                  <a:lnTo>
                    <a:pt x="92" y="40"/>
                  </a:lnTo>
                  <a:lnTo>
                    <a:pt x="99" y="40"/>
                  </a:lnTo>
                  <a:lnTo>
                    <a:pt x="105" y="40"/>
                  </a:lnTo>
                  <a:lnTo>
                    <a:pt x="112" y="40"/>
                  </a:lnTo>
                  <a:lnTo>
                    <a:pt x="118" y="40"/>
                  </a:lnTo>
                  <a:lnTo>
                    <a:pt x="125" y="40"/>
                  </a:lnTo>
                  <a:lnTo>
                    <a:pt x="131" y="40"/>
                  </a:lnTo>
                  <a:lnTo>
                    <a:pt x="138" y="40"/>
                  </a:lnTo>
                  <a:lnTo>
                    <a:pt x="144" y="40"/>
                  </a:lnTo>
                  <a:lnTo>
                    <a:pt x="151" y="40"/>
                  </a:lnTo>
                  <a:lnTo>
                    <a:pt x="158" y="40"/>
                  </a:lnTo>
                  <a:lnTo>
                    <a:pt x="164" y="40"/>
                  </a:lnTo>
                  <a:lnTo>
                    <a:pt x="171" y="40"/>
                  </a:lnTo>
                  <a:lnTo>
                    <a:pt x="177" y="40"/>
                  </a:lnTo>
                  <a:lnTo>
                    <a:pt x="184" y="40"/>
                  </a:lnTo>
                  <a:lnTo>
                    <a:pt x="190" y="40"/>
                  </a:lnTo>
                  <a:lnTo>
                    <a:pt x="197" y="40"/>
                  </a:lnTo>
                  <a:lnTo>
                    <a:pt x="203" y="40"/>
                  </a:lnTo>
                  <a:lnTo>
                    <a:pt x="210" y="40"/>
                  </a:lnTo>
                  <a:lnTo>
                    <a:pt x="217" y="40"/>
                  </a:lnTo>
                  <a:lnTo>
                    <a:pt x="223" y="46"/>
                  </a:lnTo>
                  <a:lnTo>
                    <a:pt x="236" y="59"/>
                  </a:lnTo>
                  <a:lnTo>
                    <a:pt x="236" y="72"/>
                  </a:lnTo>
                  <a:lnTo>
                    <a:pt x="243" y="79"/>
                  </a:lnTo>
                  <a:lnTo>
                    <a:pt x="256" y="92"/>
                  </a:lnTo>
                  <a:lnTo>
                    <a:pt x="256" y="99"/>
                  </a:lnTo>
                  <a:lnTo>
                    <a:pt x="262" y="105"/>
                  </a:lnTo>
                  <a:lnTo>
                    <a:pt x="269" y="105"/>
                  </a:lnTo>
                  <a:lnTo>
                    <a:pt x="275" y="112"/>
                  </a:lnTo>
                  <a:lnTo>
                    <a:pt x="282" y="112"/>
                  </a:lnTo>
                  <a:lnTo>
                    <a:pt x="289" y="112"/>
                  </a:lnTo>
                  <a:lnTo>
                    <a:pt x="295" y="112"/>
                  </a:lnTo>
                  <a:lnTo>
                    <a:pt x="302" y="112"/>
                  </a:lnTo>
                  <a:lnTo>
                    <a:pt x="308" y="105"/>
                  </a:lnTo>
                  <a:lnTo>
                    <a:pt x="315" y="105"/>
                  </a:lnTo>
                  <a:lnTo>
                    <a:pt x="321" y="105"/>
                  </a:lnTo>
                  <a:lnTo>
                    <a:pt x="328" y="105"/>
                  </a:lnTo>
                  <a:lnTo>
                    <a:pt x="334" y="105"/>
                  </a:lnTo>
                  <a:lnTo>
                    <a:pt x="341" y="105"/>
                  </a:lnTo>
                  <a:lnTo>
                    <a:pt x="348" y="99"/>
                  </a:lnTo>
                  <a:lnTo>
                    <a:pt x="354" y="99"/>
                  </a:lnTo>
                  <a:lnTo>
                    <a:pt x="361" y="99"/>
                  </a:lnTo>
                  <a:lnTo>
                    <a:pt x="367" y="99"/>
                  </a:lnTo>
                  <a:lnTo>
                    <a:pt x="374" y="99"/>
                  </a:lnTo>
                  <a:lnTo>
                    <a:pt x="380" y="92"/>
                  </a:lnTo>
                  <a:lnTo>
                    <a:pt x="387" y="92"/>
                  </a:lnTo>
                  <a:lnTo>
                    <a:pt x="393" y="92"/>
                  </a:lnTo>
                  <a:lnTo>
                    <a:pt x="400" y="86"/>
                  </a:lnTo>
                  <a:lnTo>
                    <a:pt x="407" y="86"/>
                  </a:lnTo>
                  <a:lnTo>
                    <a:pt x="413" y="79"/>
                  </a:lnTo>
                  <a:lnTo>
                    <a:pt x="420" y="79"/>
                  </a:lnTo>
                  <a:lnTo>
                    <a:pt x="426" y="72"/>
                  </a:lnTo>
                  <a:lnTo>
                    <a:pt x="433" y="72"/>
                  </a:lnTo>
                  <a:lnTo>
                    <a:pt x="439" y="66"/>
                  </a:lnTo>
                  <a:lnTo>
                    <a:pt x="446" y="66"/>
                  </a:lnTo>
                  <a:lnTo>
                    <a:pt x="452" y="66"/>
                  </a:lnTo>
                  <a:lnTo>
                    <a:pt x="459" y="59"/>
                  </a:lnTo>
                  <a:lnTo>
                    <a:pt x="465" y="59"/>
                  </a:lnTo>
                  <a:lnTo>
                    <a:pt x="472" y="53"/>
                  </a:lnTo>
                  <a:lnTo>
                    <a:pt x="479" y="53"/>
                  </a:lnTo>
                  <a:lnTo>
                    <a:pt x="485" y="46"/>
                  </a:lnTo>
                  <a:lnTo>
                    <a:pt x="492" y="46"/>
                  </a:lnTo>
                  <a:lnTo>
                    <a:pt x="498" y="46"/>
                  </a:lnTo>
                  <a:lnTo>
                    <a:pt x="505" y="40"/>
                  </a:lnTo>
                  <a:lnTo>
                    <a:pt x="511" y="40"/>
                  </a:lnTo>
                  <a:lnTo>
                    <a:pt x="518" y="33"/>
                  </a:lnTo>
                  <a:lnTo>
                    <a:pt x="524" y="33"/>
                  </a:lnTo>
                  <a:lnTo>
                    <a:pt x="531" y="33"/>
                  </a:lnTo>
                  <a:lnTo>
                    <a:pt x="538" y="27"/>
                  </a:lnTo>
                  <a:lnTo>
                    <a:pt x="544" y="27"/>
                  </a:lnTo>
                  <a:lnTo>
                    <a:pt x="551" y="27"/>
                  </a:lnTo>
                  <a:lnTo>
                    <a:pt x="557" y="20"/>
                  </a:lnTo>
                  <a:lnTo>
                    <a:pt x="564" y="20"/>
                  </a:lnTo>
                  <a:lnTo>
                    <a:pt x="570" y="20"/>
                  </a:lnTo>
                  <a:lnTo>
                    <a:pt x="577" y="13"/>
                  </a:lnTo>
                  <a:lnTo>
                    <a:pt x="583" y="13"/>
                  </a:lnTo>
                  <a:lnTo>
                    <a:pt x="590" y="13"/>
                  </a:lnTo>
                  <a:lnTo>
                    <a:pt x="596" y="13"/>
                  </a:lnTo>
                  <a:lnTo>
                    <a:pt x="603" y="7"/>
                  </a:lnTo>
                  <a:lnTo>
                    <a:pt x="610" y="7"/>
                  </a:lnTo>
                  <a:lnTo>
                    <a:pt x="616" y="7"/>
                  </a:lnTo>
                  <a:lnTo>
                    <a:pt x="623" y="7"/>
                  </a:lnTo>
                  <a:lnTo>
                    <a:pt x="629" y="7"/>
                  </a:lnTo>
                  <a:lnTo>
                    <a:pt x="636" y="7"/>
                  </a:lnTo>
                  <a:lnTo>
                    <a:pt x="642" y="0"/>
                  </a:lnTo>
                  <a:lnTo>
                    <a:pt x="649" y="0"/>
                  </a:lnTo>
                  <a:lnTo>
                    <a:pt x="655" y="0"/>
                  </a:lnTo>
                  <a:lnTo>
                    <a:pt x="662" y="0"/>
                  </a:lnTo>
                  <a:lnTo>
                    <a:pt x="669" y="0"/>
                  </a:lnTo>
                  <a:lnTo>
                    <a:pt x="675" y="0"/>
                  </a:lnTo>
                  <a:lnTo>
                    <a:pt x="682" y="0"/>
                  </a:lnTo>
                  <a:lnTo>
                    <a:pt x="688" y="0"/>
                  </a:lnTo>
                  <a:lnTo>
                    <a:pt x="695" y="0"/>
                  </a:lnTo>
                  <a:lnTo>
                    <a:pt x="701" y="0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21" y="0"/>
                  </a:lnTo>
                  <a:lnTo>
                    <a:pt x="728" y="0"/>
                  </a:lnTo>
                  <a:lnTo>
                    <a:pt x="734" y="0"/>
                  </a:lnTo>
                  <a:lnTo>
                    <a:pt x="741" y="0"/>
                  </a:lnTo>
                  <a:lnTo>
                    <a:pt x="747" y="0"/>
                  </a:lnTo>
                  <a:lnTo>
                    <a:pt x="754" y="0"/>
                  </a:lnTo>
                  <a:lnTo>
                    <a:pt x="760" y="0"/>
                  </a:lnTo>
                  <a:lnTo>
                    <a:pt x="767" y="0"/>
                  </a:lnTo>
                  <a:lnTo>
                    <a:pt x="773" y="0"/>
                  </a:lnTo>
                  <a:lnTo>
                    <a:pt x="780" y="0"/>
                  </a:lnTo>
                  <a:lnTo>
                    <a:pt x="786" y="0"/>
                  </a:lnTo>
                  <a:lnTo>
                    <a:pt x="793" y="0"/>
                  </a:lnTo>
                  <a:lnTo>
                    <a:pt x="800" y="0"/>
                  </a:lnTo>
                  <a:lnTo>
                    <a:pt x="806" y="7"/>
                  </a:lnTo>
                  <a:lnTo>
                    <a:pt x="813" y="7"/>
                  </a:lnTo>
                  <a:lnTo>
                    <a:pt x="819" y="7"/>
                  </a:lnTo>
                  <a:lnTo>
                    <a:pt x="826" y="7"/>
                  </a:lnTo>
                  <a:lnTo>
                    <a:pt x="832" y="7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87" name="Freeform 175"/>
            <p:cNvSpPr>
              <a:spLocks/>
            </p:cNvSpPr>
            <p:nvPr/>
          </p:nvSpPr>
          <p:spPr bwMode="auto">
            <a:xfrm>
              <a:off x="1582" y="1380"/>
              <a:ext cx="899" cy="35"/>
            </a:xfrm>
            <a:custGeom>
              <a:avLst/>
              <a:gdLst>
                <a:gd name="T0" fmla="*/ 13 w 832"/>
                <a:gd name="T1" fmla="*/ 0 h 33"/>
                <a:gd name="T2" fmla="*/ 33 w 832"/>
                <a:gd name="T3" fmla="*/ 6 h 33"/>
                <a:gd name="T4" fmla="*/ 53 w 832"/>
                <a:gd name="T5" fmla="*/ 6 h 33"/>
                <a:gd name="T6" fmla="*/ 72 w 832"/>
                <a:gd name="T7" fmla="*/ 6 h 33"/>
                <a:gd name="T8" fmla="*/ 92 w 832"/>
                <a:gd name="T9" fmla="*/ 13 h 33"/>
                <a:gd name="T10" fmla="*/ 112 w 832"/>
                <a:gd name="T11" fmla="*/ 13 h 33"/>
                <a:gd name="T12" fmla="*/ 131 w 832"/>
                <a:gd name="T13" fmla="*/ 13 h 33"/>
                <a:gd name="T14" fmla="*/ 151 w 832"/>
                <a:gd name="T15" fmla="*/ 20 h 33"/>
                <a:gd name="T16" fmla="*/ 171 w 832"/>
                <a:gd name="T17" fmla="*/ 20 h 33"/>
                <a:gd name="T18" fmla="*/ 190 w 832"/>
                <a:gd name="T19" fmla="*/ 20 h 33"/>
                <a:gd name="T20" fmla="*/ 210 w 832"/>
                <a:gd name="T21" fmla="*/ 26 h 33"/>
                <a:gd name="T22" fmla="*/ 230 w 832"/>
                <a:gd name="T23" fmla="*/ 26 h 33"/>
                <a:gd name="T24" fmla="*/ 249 w 832"/>
                <a:gd name="T25" fmla="*/ 26 h 33"/>
                <a:gd name="T26" fmla="*/ 269 w 832"/>
                <a:gd name="T27" fmla="*/ 26 h 33"/>
                <a:gd name="T28" fmla="*/ 289 w 832"/>
                <a:gd name="T29" fmla="*/ 33 h 33"/>
                <a:gd name="T30" fmla="*/ 308 w 832"/>
                <a:gd name="T31" fmla="*/ 33 h 33"/>
                <a:gd name="T32" fmla="*/ 328 w 832"/>
                <a:gd name="T33" fmla="*/ 33 h 33"/>
                <a:gd name="T34" fmla="*/ 348 w 832"/>
                <a:gd name="T35" fmla="*/ 33 h 33"/>
                <a:gd name="T36" fmla="*/ 367 w 832"/>
                <a:gd name="T37" fmla="*/ 33 h 33"/>
                <a:gd name="T38" fmla="*/ 387 w 832"/>
                <a:gd name="T39" fmla="*/ 33 h 33"/>
                <a:gd name="T40" fmla="*/ 407 w 832"/>
                <a:gd name="T41" fmla="*/ 33 h 33"/>
                <a:gd name="T42" fmla="*/ 426 w 832"/>
                <a:gd name="T43" fmla="*/ 33 h 33"/>
                <a:gd name="T44" fmla="*/ 446 w 832"/>
                <a:gd name="T45" fmla="*/ 33 h 33"/>
                <a:gd name="T46" fmla="*/ 465 w 832"/>
                <a:gd name="T47" fmla="*/ 33 h 33"/>
                <a:gd name="T48" fmla="*/ 485 w 832"/>
                <a:gd name="T49" fmla="*/ 33 h 33"/>
                <a:gd name="T50" fmla="*/ 505 w 832"/>
                <a:gd name="T51" fmla="*/ 33 h 33"/>
                <a:gd name="T52" fmla="*/ 524 w 832"/>
                <a:gd name="T53" fmla="*/ 33 h 33"/>
                <a:gd name="T54" fmla="*/ 544 w 832"/>
                <a:gd name="T55" fmla="*/ 33 h 33"/>
                <a:gd name="T56" fmla="*/ 564 w 832"/>
                <a:gd name="T57" fmla="*/ 33 h 33"/>
                <a:gd name="T58" fmla="*/ 583 w 832"/>
                <a:gd name="T59" fmla="*/ 33 h 33"/>
                <a:gd name="T60" fmla="*/ 603 w 832"/>
                <a:gd name="T61" fmla="*/ 33 h 33"/>
                <a:gd name="T62" fmla="*/ 623 w 832"/>
                <a:gd name="T63" fmla="*/ 33 h 33"/>
                <a:gd name="T64" fmla="*/ 642 w 832"/>
                <a:gd name="T65" fmla="*/ 33 h 33"/>
                <a:gd name="T66" fmla="*/ 662 w 832"/>
                <a:gd name="T67" fmla="*/ 33 h 33"/>
                <a:gd name="T68" fmla="*/ 682 w 832"/>
                <a:gd name="T69" fmla="*/ 33 h 33"/>
                <a:gd name="T70" fmla="*/ 701 w 832"/>
                <a:gd name="T71" fmla="*/ 33 h 33"/>
                <a:gd name="T72" fmla="*/ 721 w 832"/>
                <a:gd name="T73" fmla="*/ 33 h 33"/>
                <a:gd name="T74" fmla="*/ 741 w 832"/>
                <a:gd name="T75" fmla="*/ 33 h 33"/>
                <a:gd name="T76" fmla="*/ 760 w 832"/>
                <a:gd name="T77" fmla="*/ 33 h 33"/>
                <a:gd name="T78" fmla="*/ 780 w 832"/>
                <a:gd name="T79" fmla="*/ 33 h 33"/>
                <a:gd name="T80" fmla="*/ 800 w 832"/>
                <a:gd name="T81" fmla="*/ 33 h 33"/>
                <a:gd name="T82" fmla="*/ 819 w 832"/>
                <a:gd name="T8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2" h="33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6"/>
                  </a:lnTo>
                  <a:lnTo>
                    <a:pt x="40" y="6"/>
                  </a:lnTo>
                  <a:lnTo>
                    <a:pt x="46" y="6"/>
                  </a:lnTo>
                  <a:lnTo>
                    <a:pt x="53" y="6"/>
                  </a:lnTo>
                  <a:lnTo>
                    <a:pt x="59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9" y="6"/>
                  </a:lnTo>
                  <a:lnTo>
                    <a:pt x="86" y="13"/>
                  </a:lnTo>
                  <a:lnTo>
                    <a:pt x="92" y="13"/>
                  </a:lnTo>
                  <a:lnTo>
                    <a:pt x="99" y="13"/>
                  </a:lnTo>
                  <a:lnTo>
                    <a:pt x="105" y="13"/>
                  </a:lnTo>
                  <a:lnTo>
                    <a:pt x="112" y="13"/>
                  </a:lnTo>
                  <a:lnTo>
                    <a:pt x="118" y="13"/>
                  </a:lnTo>
                  <a:lnTo>
                    <a:pt x="125" y="13"/>
                  </a:lnTo>
                  <a:lnTo>
                    <a:pt x="131" y="13"/>
                  </a:lnTo>
                  <a:lnTo>
                    <a:pt x="138" y="20"/>
                  </a:lnTo>
                  <a:lnTo>
                    <a:pt x="144" y="20"/>
                  </a:lnTo>
                  <a:lnTo>
                    <a:pt x="151" y="20"/>
                  </a:lnTo>
                  <a:lnTo>
                    <a:pt x="158" y="20"/>
                  </a:lnTo>
                  <a:lnTo>
                    <a:pt x="164" y="20"/>
                  </a:lnTo>
                  <a:lnTo>
                    <a:pt x="171" y="20"/>
                  </a:lnTo>
                  <a:lnTo>
                    <a:pt x="177" y="20"/>
                  </a:lnTo>
                  <a:lnTo>
                    <a:pt x="184" y="20"/>
                  </a:lnTo>
                  <a:lnTo>
                    <a:pt x="190" y="20"/>
                  </a:lnTo>
                  <a:lnTo>
                    <a:pt x="197" y="20"/>
                  </a:lnTo>
                  <a:lnTo>
                    <a:pt x="203" y="26"/>
                  </a:lnTo>
                  <a:lnTo>
                    <a:pt x="210" y="26"/>
                  </a:lnTo>
                  <a:lnTo>
                    <a:pt x="217" y="26"/>
                  </a:lnTo>
                  <a:lnTo>
                    <a:pt x="223" y="26"/>
                  </a:lnTo>
                  <a:lnTo>
                    <a:pt x="230" y="26"/>
                  </a:lnTo>
                  <a:lnTo>
                    <a:pt x="236" y="26"/>
                  </a:lnTo>
                  <a:lnTo>
                    <a:pt x="243" y="26"/>
                  </a:lnTo>
                  <a:lnTo>
                    <a:pt x="249" y="26"/>
                  </a:lnTo>
                  <a:lnTo>
                    <a:pt x="256" y="26"/>
                  </a:lnTo>
                  <a:lnTo>
                    <a:pt x="262" y="26"/>
                  </a:lnTo>
                  <a:lnTo>
                    <a:pt x="269" y="26"/>
                  </a:lnTo>
                  <a:lnTo>
                    <a:pt x="275" y="26"/>
                  </a:lnTo>
                  <a:lnTo>
                    <a:pt x="282" y="26"/>
                  </a:lnTo>
                  <a:lnTo>
                    <a:pt x="289" y="33"/>
                  </a:lnTo>
                  <a:lnTo>
                    <a:pt x="295" y="33"/>
                  </a:lnTo>
                  <a:lnTo>
                    <a:pt x="302" y="33"/>
                  </a:lnTo>
                  <a:lnTo>
                    <a:pt x="308" y="33"/>
                  </a:lnTo>
                  <a:lnTo>
                    <a:pt x="315" y="33"/>
                  </a:lnTo>
                  <a:lnTo>
                    <a:pt x="321" y="33"/>
                  </a:lnTo>
                  <a:lnTo>
                    <a:pt x="328" y="33"/>
                  </a:lnTo>
                  <a:lnTo>
                    <a:pt x="334" y="33"/>
                  </a:lnTo>
                  <a:lnTo>
                    <a:pt x="341" y="33"/>
                  </a:lnTo>
                  <a:lnTo>
                    <a:pt x="348" y="33"/>
                  </a:lnTo>
                  <a:lnTo>
                    <a:pt x="354" y="33"/>
                  </a:lnTo>
                  <a:lnTo>
                    <a:pt x="361" y="33"/>
                  </a:lnTo>
                  <a:lnTo>
                    <a:pt x="367" y="33"/>
                  </a:lnTo>
                  <a:lnTo>
                    <a:pt x="374" y="33"/>
                  </a:lnTo>
                  <a:lnTo>
                    <a:pt x="380" y="33"/>
                  </a:lnTo>
                  <a:lnTo>
                    <a:pt x="387" y="33"/>
                  </a:lnTo>
                  <a:lnTo>
                    <a:pt x="393" y="33"/>
                  </a:lnTo>
                  <a:lnTo>
                    <a:pt x="400" y="33"/>
                  </a:lnTo>
                  <a:lnTo>
                    <a:pt x="407" y="33"/>
                  </a:lnTo>
                  <a:lnTo>
                    <a:pt x="413" y="33"/>
                  </a:lnTo>
                  <a:lnTo>
                    <a:pt x="420" y="33"/>
                  </a:lnTo>
                  <a:lnTo>
                    <a:pt x="426" y="33"/>
                  </a:lnTo>
                  <a:lnTo>
                    <a:pt x="433" y="33"/>
                  </a:lnTo>
                  <a:lnTo>
                    <a:pt x="439" y="33"/>
                  </a:lnTo>
                  <a:lnTo>
                    <a:pt x="446" y="33"/>
                  </a:lnTo>
                  <a:lnTo>
                    <a:pt x="452" y="33"/>
                  </a:lnTo>
                  <a:lnTo>
                    <a:pt x="459" y="33"/>
                  </a:lnTo>
                  <a:lnTo>
                    <a:pt x="465" y="33"/>
                  </a:lnTo>
                  <a:lnTo>
                    <a:pt x="472" y="33"/>
                  </a:lnTo>
                  <a:lnTo>
                    <a:pt x="479" y="33"/>
                  </a:lnTo>
                  <a:lnTo>
                    <a:pt x="485" y="33"/>
                  </a:lnTo>
                  <a:lnTo>
                    <a:pt x="492" y="33"/>
                  </a:lnTo>
                  <a:lnTo>
                    <a:pt x="498" y="33"/>
                  </a:lnTo>
                  <a:lnTo>
                    <a:pt x="505" y="33"/>
                  </a:lnTo>
                  <a:lnTo>
                    <a:pt x="511" y="33"/>
                  </a:lnTo>
                  <a:lnTo>
                    <a:pt x="518" y="33"/>
                  </a:lnTo>
                  <a:lnTo>
                    <a:pt x="524" y="33"/>
                  </a:lnTo>
                  <a:lnTo>
                    <a:pt x="531" y="33"/>
                  </a:lnTo>
                  <a:lnTo>
                    <a:pt x="538" y="33"/>
                  </a:lnTo>
                  <a:lnTo>
                    <a:pt x="544" y="33"/>
                  </a:lnTo>
                  <a:lnTo>
                    <a:pt x="551" y="33"/>
                  </a:lnTo>
                  <a:lnTo>
                    <a:pt x="557" y="33"/>
                  </a:lnTo>
                  <a:lnTo>
                    <a:pt x="564" y="33"/>
                  </a:lnTo>
                  <a:lnTo>
                    <a:pt x="570" y="33"/>
                  </a:lnTo>
                  <a:lnTo>
                    <a:pt x="577" y="33"/>
                  </a:lnTo>
                  <a:lnTo>
                    <a:pt x="583" y="33"/>
                  </a:lnTo>
                  <a:lnTo>
                    <a:pt x="590" y="33"/>
                  </a:lnTo>
                  <a:lnTo>
                    <a:pt x="597" y="33"/>
                  </a:lnTo>
                  <a:lnTo>
                    <a:pt x="603" y="33"/>
                  </a:lnTo>
                  <a:lnTo>
                    <a:pt x="610" y="33"/>
                  </a:lnTo>
                  <a:lnTo>
                    <a:pt x="616" y="33"/>
                  </a:lnTo>
                  <a:lnTo>
                    <a:pt x="623" y="33"/>
                  </a:lnTo>
                  <a:lnTo>
                    <a:pt x="629" y="33"/>
                  </a:lnTo>
                  <a:lnTo>
                    <a:pt x="636" y="33"/>
                  </a:lnTo>
                  <a:lnTo>
                    <a:pt x="642" y="33"/>
                  </a:lnTo>
                  <a:lnTo>
                    <a:pt x="649" y="33"/>
                  </a:lnTo>
                  <a:lnTo>
                    <a:pt x="655" y="33"/>
                  </a:lnTo>
                  <a:lnTo>
                    <a:pt x="662" y="33"/>
                  </a:lnTo>
                  <a:lnTo>
                    <a:pt x="669" y="33"/>
                  </a:lnTo>
                  <a:lnTo>
                    <a:pt x="675" y="33"/>
                  </a:lnTo>
                  <a:lnTo>
                    <a:pt x="682" y="33"/>
                  </a:lnTo>
                  <a:lnTo>
                    <a:pt x="688" y="33"/>
                  </a:lnTo>
                  <a:lnTo>
                    <a:pt x="695" y="33"/>
                  </a:lnTo>
                  <a:lnTo>
                    <a:pt x="701" y="33"/>
                  </a:lnTo>
                  <a:lnTo>
                    <a:pt x="708" y="33"/>
                  </a:lnTo>
                  <a:lnTo>
                    <a:pt x="714" y="33"/>
                  </a:lnTo>
                  <a:lnTo>
                    <a:pt x="721" y="33"/>
                  </a:lnTo>
                  <a:lnTo>
                    <a:pt x="728" y="33"/>
                  </a:lnTo>
                  <a:lnTo>
                    <a:pt x="734" y="33"/>
                  </a:lnTo>
                  <a:lnTo>
                    <a:pt x="741" y="33"/>
                  </a:lnTo>
                  <a:lnTo>
                    <a:pt x="747" y="33"/>
                  </a:lnTo>
                  <a:lnTo>
                    <a:pt x="754" y="33"/>
                  </a:lnTo>
                  <a:lnTo>
                    <a:pt x="760" y="33"/>
                  </a:lnTo>
                  <a:lnTo>
                    <a:pt x="767" y="33"/>
                  </a:lnTo>
                  <a:lnTo>
                    <a:pt x="773" y="33"/>
                  </a:lnTo>
                  <a:lnTo>
                    <a:pt x="780" y="33"/>
                  </a:lnTo>
                  <a:lnTo>
                    <a:pt x="786" y="33"/>
                  </a:lnTo>
                  <a:lnTo>
                    <a:pt x="793" y="33"/>
                  </a:lnTo>
                  <a:lnTo>
                    <a:pt x="800" y="33"/>
                  </a:lnTo>
                  <a:lnTo>
                    <a:pt x="806" y="33"/>
                  </a:lnTo>
                  <a:lnTo>
                    <a:pt x="813" y="33"/>
                  </a:lnTo>
                  <a:lnTo>
                    <a:pt x="819" y="33"/>
                  </a:lnTo>
                  <a:lnTo>
                    <a:pt x="826" y="33"/>
                  </a:lnTo>
                  <a:lnTo>
                    <a:pt x="832" y="33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88" name="Freeform 176"/>
            <p:cNvSpPr>
              <a:spLocks/>
            </p:cNvSpPr>
            <p:nvPr/>
          </p:nvSpPr>
          <p:spPr bwMode="auto">
            <a:xfrm>
              <a:off x="2481" y="1415"/>
              <a:ext cx="57" cy="1"/>
            </a:xfrm>
            <a:custGeom>
              <a:avLst/>
              <a:gdLst>
                <a:gd name="T0" fmla="*/ 0 w 53"/>
                <a:gd name="T1" fmla="*/ 7 w 53"/>
                <a:gd name="T2" fmla="*/ 13 w 53"/>
                <a:gd name="T3" fmla="*/ 20 w 53"/>
                <a:gd name="T4" fmla="*/ 27 w 53"/>
                <a:gd name="T5" fmla="*/ 33 w 53"/>
                <a:gd name="T6" fmla="*/ 40 w 53"/>
                <a:gd name="T7" fmla="*/ 46 w 53"/>
                <a:gd name="T8" fmla="*/ 53 w 5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53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3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89" name="Freeform 177"/>
            <p:cNvSpPr>
              <a:spLocks/>
            </p:cNvSpPr>
            <p:nvPr/>
          </p:nvSpPr>
          <p:spPr bwMode="auto">
            <a:xfrm>
              <a:off x="684" y="1415"/>
              <a:ext cx="898" cy="1"/>
            </a:xfrm>
            <a:custGeom>
              <a:avLst/>
              <a:gdLst>
                <a:gd name="T0" fmla="*/ 13 w 832"/>
                <a:gd name="T1" fmla="*/ 33 w 832"/>
                <a:gd name="T2" fmla="*/ 53 w 832"/>
                <a:gd name="T3" fmla="*/ 72 w 832"/>
                <a:gd name="T4" fmla="*/ 92 w 832"/>
                <a:gd name="T5" fmla="*/ 112 w 832"/>
                <a:gd name="T6" fmla="*/ 131 w 832"/>
                <a:gd name="T7" fmla="*/ 151 w 832"/>
                <a:gd name="T8" fmla="*/ 171 w 832"/>
                <a:gd name="T9" fmla="*/ 190 w 832"/>
                <a:gd name="T10" fmla="*/ 210 w 832"/>
                <a:gd name="T11" fmla="*/ 230 w 832"/>
                <a:gd name="T12" fmla="*/ 249 w 832"/>
                <a:gd name="T13" fmla="*/ 269 w 832"/>
                <a:gd name="T14" fmla="*/ 289 w 832"/>
                <a:gd name="T15" fmla="*/ 308 w 832"/>
                <a:gd name="T16" fmla="*/ 328 w 832"/>
                <a:gd name="T17" fmla="*/ 348 w 832"/>
                <a:gd name="T18" fmla="*/ 367 w 832"/>
                <a:gd name="T19" fmla="*/ 387 w 832"/>
                <a:gd name="T20" fmla="*/ 407 w 832"/>
                <a:gd name="T21" fmla="*/ 426 w 832"/>
                <a:gd name="T22" fmla="*/ 446 w 832"/>
                <a:gd name="T23" fmla="*/ 465 w 832"/>
                <a:gd name="T24" fmla="*/ 485 w 832"/>
                <a:gd name="T25" fmla="*/ 505 w 832"/>
                <a:gd name="T26" fmla="*/ 524 w 832"/>
                <a:gd name="T27" fmla="*/ 544 w 832"/>
                <a:gd name="T28" fmla="*/ 564 w 832"/>
                <a:gd name="T29" fmla="*/ 583 w 832"/>
                <a:gd name="T30" fmla="*/ 603 w 832"/>
                <a:gd name="T31" fmla="*/ 623 w 832"/>
                <a:gd name="T32" fmla="*/ 642 w 832"/>
                <a:gd name="T33" fmla="*/ 662 w 832"/>
                <a:gd name="T34" fmla="*/ 682 w 832"/>
                <a:gd name="T35" fmla="*/ 701 w 832"/>
                <a:gd name="T36" fmla="*/ 721 w 832"/>
                <a:gd name="T37" fmla="*/ 741 w 832"/>
                <a:gd name="T38" fmla="*/ 760 w 832"/>
                <a:gd name="T39" fmla="*/ 780 w 832"/>
                <a:gd name="T40" fmla="*/ 800 w 832"/>
                <a:gd name="T41" fmla="*/ 819 w 83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83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1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1" y="0"/>
                  </a:lnTo>
                  <a:lnTo>
                    <a:pt x="158" y="0"/>
                  </a:lnTo>
                  <a:lnTo>
                    <a:pt x="164" y="0"/>
                  </a:lnTo>
                  <a:lnTo>
                    <a:pt x="171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90" y="0"/>
                  </a:lnTo>
                  <a:lnTo>
                    <a:pt x="197" y="0"/>
                  </a:lnTo>
                  <a:lnTo>
                    <a:pt x="203" y="0"/>
                  </a:lnTo>
                  <a:lnTo>
                    <a:pt x="210" y="0"/>
                  </a:lnTo>
                  <a:lnTo>
                    <a:pt x="217" y="0"/>
                  </a:lnTo>
                  <a:lnTo>
                    <a:pt x="223" y="0"/>
                  </a:lnTo>
                  <a:lnTo>
                    <a:pt x="230" y="0"/>
                  </a:lnTo>
                  <a:lnTo>
                    <a:pt x="236" y="0"/>
                  </a:lnTo>
                  <a:lnTo>
                    <a:pt x="243" y="0"/>
                  </a:lnTo>
                  <a:lnTo>
                    <a:pt x="249" y="0"/>
                  </a:lnTo>
                  <a:lnTo>
                    <a:pt x="256" y="0"/>
                  </a:lnTo>
                  <a:lnTo>
                    <a:pt x="262" y="0"/>
                  </a:lnTo>
                  <a:lnTo>
                    <a:pt x="269" y="0"/>
                  </a:lnTo>
                  <a:lnTo>
                    <a:pt x="275" y="0"/>
                  </a:lnTo>
                  <a:lnTo>
                    <a:pt x="282" y="0"/>
                  </a:lnTo>
                  <a:lnTo>
                    <a:pt x="289" y="0"/>
                  </a:lnTo>
                  <a:lnTo>
                    <a:pt x="295" y="0"/>
                  </a:lnTo>
                  <a:lnTo>
                    <a:pt x="302" y="0"/>
                  </a:lnTo>
                  <a:lnTo>
                    <a:pt x="308" y="0"/>
                  </a:lnTo>
                  <a:lnTo>
                    <a:pt x="315" y="0"/>
                  </a:lnTo>
                  <a:lnTo>
                    <a:pt x="321" y="0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1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1" y="0"/>
                  </a:lnTo>
                  <a:lnTo>
                    <a:pt x="367" y="0"/>
                  </a:lnTo>
                  <a:lnTo>
                    <a:pt x="374" y="0"/>
                  </a:lnTo>
                  <a:lnTo>
                    <a:pt x="380" y="0"/>
                  </a:lnTo>
                  <a:lnTo>
                    <a:pt x="387" y="0"/>
                  </a:lnTo>
                  <a:lnTo>
                    <a:pt x="393" y="0"/>
                  </a:lnTo>
                  <a:lnTo>
                    <a:pt x="400" y="0"/>
                  </a:lnTo>
                  <a:lnTo>
                    <a:pt x="407" y="0"/>
                  </a:lnTo>
                  <a:lnTo>
                    <a:pt x="413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3" y="0"/>
                  </a:lnTo>
                  <a:lnTo>
                    <a:pt x="439" y="0"/>
                  </a:lnTo>
                  <a:lnTo>
                    <a:pt x="446" y="0"/>
                  </a:lnTo>
                  <a:lnTo>
                    <a:pt x="452" y="0"/>
                  </a:lnTo>
                  <a:lnTo>
                    <a:pt x="459" y="0"/>
                  </a:lnTo>
                  <a:lnTo>
                    <a:pt x="465" y="0"/>
                  </a:lnTo>
                  <a:lnTo>
                    <a:pt x="472" y="0"/>
                  </a:lnTo>
                  <a:lnTo>
                    <a:pt x="479" y="0"/>
                  </a:lnTo>
                  <a:lnTo>
                    <a:pt x="485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5" y="0"/>
                  </a:lnTo>
                  <a:lnTo>
                    <a:pt x="511" y="0"/>
                  </a:lnTo>
                  <a:lnTo>
                    <a:pt x="518" y="0"/>
                  </a:lnTo>
                  <a:lnTo>
                    <a:pt x="524" y="0"/>
                  </a:lnTo>
                  <a:lnTo>
                    <a:pt x="531" y="0"/>
                  </a:lnTo>
                  <a:lnTo>
                    <a:pt x="538" y="0"/>
                  </a:lnTo>
                  <a:lnTo>
                    <a:pt x="544" y="0"/>
                  </a:lnTo>
                  <a:lnTo>
                    <a:pt x="551" y="0"/>
                  </a:lnTo>
                  <a:lnTo>
                    <a:pt x="557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7" y="0"/>
                  </a:lnTo>
                  <a:lnTo>
                    <a:pt x="583" y="0"/>
                  </a:lnTo>
                  <a:lnTo>
                    <a:pt x="590" y="0"/>
                  </a:lnTo>
                  <a:lnTo>
                    <a:pt x="596" y="0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16" y="0"/>
                  </a:lnTo>
                  <a:lnTo>
                    <a:pt x="623" y="0"/>
                  </a:lnTo>
                  <a:lnTo>
                    <a:pt x="629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9" y="0"/>
                  </a:lnTo>
                  <a:lnTo>
                    <a:pt x="655" y="0"/>
                  </a:lnTo>
                  <a:lnTo>
                    <a:pt x="662" y="0"/>
                  </a:lnTo>
                  <a:lnTo>
                    <a:pt x="669" y="0"/>
                  </a:lnTo>
                  <a:lnTo>
                    <a:pt x="675" y="0"/>
                  </a:lnTo>
                  <a:lnTo>
                    <a:pt x="682" y="0"/>
                  </a:lnTo>
                  <a:lnTo>
                    <a:pt x="688" y="0"/>
                  </a:lnTo>
                  <a:lnTo>
                    <a:pt x="695" y="0"/>
                  </a:lnTo>
                  <a:lnTo>
                    <a:pt x="701" y="0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21" y="0"/>
                  </a:lnTo>
                  <a:lnTo>
                    <a:pt x="728" y="0"/>
                  </a:lnTo>
                  <a:lnTo>
                    <a:pt x="734" y="0"/>
                  </a:lnTo>
                  <a:lnTo>
                    <a:pt x="741" y="0"/>
                  </a:lnTo>
                  <a:lnTo>
                    <a:pt x="747" y="0"/>
                  </a:lnTo>
                  <a:lnTo>
                    <a:pt x="754" y="0"/>
                  </a:lnTo>
                  <a:lnTo>
                    <a:pt x="760" y="0"/>
                  </a:lnTo>
                  <a:lnTo>
                    <a:pt x="767" y="0"/>
                  </a:lnTo>
                  <a:lnTo>
                    <a:pt x="773" y="0"/>
                  </a:lnTo>
                  <a:lnTo>
                    <a:pt x="780" y="0"/>
                  </a:lnTo>
                  <a:lnTo>
                    <a:pt x="786" y="0"/>
                  </a:lnTo>
                  <a:lnTo>
                    <a:pt x="793" y="0"/>
                  </a:lnTo>
                  <a:lnTo>
                    <a:pt x="800" y="0"/>
                  </a:lnTo>
                  <a:lnTo>
                    <a:pt x="806" y="0"/>
                  </a:lnTo>
                  <a:lnTo>
                    <a:pt x="813" y="0"/>
                  </a:lnTo>
                  <a:lnTo>
                    <a:pt x="819" y="0"/>
                  </a:lnTo>
                  <a:lnTo>
                    <a:pt x="826" y="0"/>
                  </a:lnTo>
                  <a:lnTo>
                    <a:pt x="832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90" name="Freeform 178"/>
            <p:cNvSpPr>
              <a:spLocks/>
            </p:cNvSpPr>
            <p:nvPr/>
          </p:nvSpPr>
          <p:spPr bwMode="auto">
            <a:xfrm>
              <a:off x="1582" y="1415"/>
              <a:ext cx="899" cy="1"/>
            </a:xfrm>
            <a:custGeom>
              <a:avLst/>
              <a:gdLst>
                <a:gd name="T0" fmla="*/ 13 w 832"/>
                <a:gd name="T1" fmla="*/ 33 w 832"/>
                <a:gd name="T2" fmla="*/ 53 w 832"/>
                <a:gd name="T3" fmla="*/ 72 w 832"/>
                <a:gd name="T4" fmla="*/ 92 w 832"/>
                <a:gd name="T5" fmla="*/ 112 w 832"/>
                <a:gd name="T6" fmla="*/ 131 w 832"/>
                <a:gd name="T7" fmla="*/ 151 w 832"/>
                <a:gd name="T8" fmla="*/ 171 w 832"/>
                <a:gd name="T9" fmla="*/ 190 w 832"/>
                <a:gd name="T10" fmla="*/ 210 w 832"/>
                <a:gd name="T11" fmla="*/ 230 w 832"/>
                <a:gd name="T12" fmla="*/ 249 w 832"/>
                <a:gd name="T13" fmla="*/ 269 w 832"/>
                <a:gd name="T14" fmla="*/ 289 w 832"/>
                <a:gd name="T15" fmla="*/ 308 w 832"/>
                <a:gd name="T16" fmla="*/ 328 w 832"/>
                <a:gd name="T17" fmla="*/ 348 w 832"/>
                <a:gd name="T18" fmla="*/ 367 w 832"/>
                <a:gd name="T19" fmla="*/ 387 w 832"/>
                <a:gd name="T20" fmla="*/ 407 w 832"/>
                <a:gd name="T21" fmla="*/ 426 w 832"/>
                <a:gd name="T22" fmla="*/ 446 w 832"/>
                <a:gd name="T23" fmla="*/ 465 w 832"/>
                <a:gd name="T24" fmla="*/ 485 w 832"/>
                <a:gd name="T25" fmla="*/ 505 w 832"/>
                <a:gd name="T26" fmla="*/ 524 w 832"/>
                <a:gd name="T27" fmla="*/ 544 w 832"/>
                <a:gd name="T28" fmla="*/ 564 w 832"/>
                <a:gd name="T29" fmla="*/ 583 w 832"/>
                <a:gd name="T30" fmla="*/ 603 w 832"/>
                <a:gd name="T31" fmla="*/ 623 w 832"/>
                <a:gd name="T32" fmla="*/ 642 w 832"/>
                <a:gd name="T33" fmla="*/ 662 w 832"/>
                <a:gd name="T34" fmla="*/ 682 w 832"/>
                <a:gd name="T35" fmla="*/ 701 w 832"/>
                <a:gd name="T36" fmla="*/ 721 w 832"/>
                <a:gd name="T37" fmla="*/ 741 w 832"/>
                <a:gd name="T38" fmla="*/ 760 w 832"/>
                <a:gd name="T39" fmla="*/ 780 w 832"/>
                <a:gd name="T40" fmla="*/ 800 w 832"/>
                <a:gd name="T41" fmla="*/ 819 w 83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83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1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1" y="0"/>
                  </a:lnTo>
                  <a:lnTo>
                    <a:pt x="158" y="0"/>
                  </a:lnTo>
                  <a:lnTo>
                    <a:pt x="164" y="0"/>
                  </a:lnTo>
                  <a:lnTo>
                    <a:pt x="171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90" y="0"/>
                  </a:lnTo>
                  <a:lnTo>
                    <a:pt x="197" y="0"/>
                  </a:lnTo>
                  <a:lnTo>
                    <a:pt x="203" y="0"/>
                  </a:lnTo>
                  <a:lnTo>
                    <a:pt x="210" y="0"/>
                  </a:lnTo>
                  <a:lnTo>
                    <a:pt x="217" y="0"/>
                  </a:lnTo>
                  <a:lnTo>
                    <a:pt x="223" y="0"/>
                  </a:lnTo>
                  <a:lnTo>
                    <a:pt x="230" y="0"/>
                  </a:lnTo>
                  <a:lnTo>
                    <a:pt x="236" y="0"/>
                  </a:lnTo>
                  <a:lnTo>
                    <a:pt x="243" y="0"/>
                  </a:lnTo>
                  <a:lnTo>
                    <a:pt x="249" y="0"/>
                  </a:lnTo>
                  <a:lnTo>
                    <a:pt x="256" y="0"/>
                  </a:lnTo>
                  <a:lnTo>
                    <a:pt x="262" y="0"/>
                  </a:lnTo>
                  <a:lnTo>
                    <a:pt x="269" y="0"/>
                  </a:lnTo>
                  <a:lnTo>
                    <a:pt x="275" y="0"/>
                  </a:lnTo>
                  <a:lnTo>
                    <a:pt x="282" y="0"/>
                  </a:lnTo>
                  <a:lnTo>
                    <a:pt x="289" y="0"/>
                  </a:lnTo>
                  <a:lnTo>
                    <a:pt x="295" y="0"/>
                  </a:lnTo>
                  <a:lnTo>
                    <a:pt x="302" y="0"/>
                  </a:lnTo>
                  <a:lnTo>
                    <a:pt x="308" y="0"/>
                  </a:lnTo>
                  <a:lnTo>
                    <a:pt x="315" y="0"/>
                  </a:lnTo>
                  <a:lnTo>
                    <a:pt x="321" y="0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1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1" y="0"/>
                  </a:lnTo>
                  <a:lnTo>
                    <a:pt x="367" y="0"/>
                  </a:lnTo>
                  <a:lnTo>
                    <a:pt x="374" y="0"/>
                  </a:lnTo>
                  <a:lnTo>
                    <a:pt x="380" y="0"/>
                  </a:lnTo>
                  <a:lnTo>
                    <a:pt x="387" y="0"/>
                  </a:lnTo>
                  <a:lnTo>
                    <a:pt x="393" y="0"/>
                  </a:lnTo>
                  <a:lnTo>
                    <a:pt x="400" y="0"/>
                  </a:lnTo>
                  <a:lnTo>
                    <a:pt x="407" y="0"/>
                  </a:lnTo>
                  <a:lnTo>
                    <a:pt x="413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3" y="0"/>
                  </a:lnTo>
                  <a:lnTo>
                    <a:pt x="439" y="0"/>
                  </a:lnTo>
                  <a:lnTo>
                    <a:pt x="446" y="0"/>
                  </a:lnTo>
                  <a:lnTo>
                    <a:pt x="452" y="0"/>
                  </a:lnTo>
                  <a:lnTo>
                    <a:pt x="459" y="0"/>
                  </a:lnTo>
                  <a:lnTo>
                    <a:pt x="465" y="0"/>
                  </a:lnTo>
                  <a:lnTo>
                    <a:pt x="472" y="0"/>
                  </a:lnTo>
                  <a:lnTo>
                    <a:pt x="479" y="0"/>
                  </a:lnTo>
                  <a:lnTo>
                    <a:pt x="485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5" y="0"/>
                  </a:lnTo>
                  <a:lnTo>
                    <a:pt x="511" y="0"/>
                  </a:lnTo>
                  <a:lnTo>
                    <a:pt x="518" y="0"/>
                  </a:lnTo>
                  <a:lnTo>
                    <a:pt x="524" y="0"/>
                  </a:lnTo>
                  <a:lnTo>
                    <a:pt x="531" y="0"/>
                  </a:lnTo>
                  <a:lnTo>
                    <a:pt x="538" y="0"/>
                  </a:lnTo>
                  <a:lnTo>
                    <a:pt x="544" y="0"/>
                  </a:lnTo>
                  <a:lnTo>
                    <a:pt x="551" y="0"/>
                  </a:lnTo>
                  <a:lnTo>
                    <a:pt x="557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7" y="0"/>
                  </a:lnTo>
                  <a:lnTo>
                    <a:pt x="583" y="0"/>
                  </a:lnTo>
                  <a:lnTo>
                    <a:pt x="590" y="0"/>
                  </a:lnTo>
                  <a:lnTo>
                    <a:pt x="597" y="0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16" y="0"/>
                  </a:lnTo>
                  <a:lnTo>
                    <a:pt x="623" y="0"/>
                  </a:lnTo>
                  <a:lnTo>
                    <a:pt x="629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9" y="0"/>
                  </a:lnTo>
                  <a:lnTo>
                    <a:pt x="655" y="0"/>
                  </a:lnTo>
                  <a:lnTo>
                    <a:pt x="662" y="0"/>
                  </a:lnTo>
                  <a:lnTo>
                    <a:pt x="669" y="0"/>
                  </a:lnTo>
                  <a:lnTo>
                    <a:pt x="675" y="0"/>
                  </a:lnTo>
                  <a:lnTo>
                    <a:pt x="682" y="0"/>
                  </a:lnTo>
                  <a:lnTo>
                    <a:pt x="688" y="0"/>
                  </a:lnTo>
                  <a:lnTo>
                    <a:pt x="695" y="0"/>
                  </a:lnTo>
                  <a:lnTo>
                    <a:pt x="701" y="0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21" y="0"/>
                  </a:lnTo>
                  <a:lnTo>
                    <a:pt x="728" y="0"/>
                  </a:lnTo>
                  <a:lnTo>
                    <a:pt x="734" y="0"/>
                  </a:lnTo>
                  <a:lnTo>
                    <a:pt x="741" y="0"/>
                  </a:lnTo>
                  <a:lnTo>
                    <a:pt x="747" y="0"/>
                  </a:lnTo>
                  <a:lnTo>
                    <a:pt x="754" y="0"/>
                  </a:lnTo>
                  <a:lnTo>
                    <a:pt x="760" y="0"/>
                  </a:lnTo>
                  <a:lnTo>
                    <a:pt x="767" y="0"/>
                  </a:lnTo>
                  <a:lnTo>
                    <a:pt x="773" y="0"/>
                  </a:lnTo>
                  <a:lnTo>
                    <a:pt x="780" y="0"/>
                  </a:lnTo>
                  <a:lnTo>
                    <a:pt x="786" y="0"/>
                  </a:lnTo>
                  <a:lnTo>
                    <a:pt x="793" y="0"/>
                  </a:lnTo>
                  <a:lnTo>
                    <a:pt x="800" y="0"/>
                  </a:lnTo>
                  <a:lnTo>
                    <a:pt x="806" y="0"/>
                  </a:lnTo>
                  <a:lnTo>
                    <a:pt x="813" y="0"/>
                  </a:lnTo>
                  <a:lnTo>
                    <a:pt x="819" y="0"/>
                  </a:lnTo>
                  <a:lnTo>
                    <a:pt x="826" y="0"/>
                  </a:lnTo>
                  <a:lnTo>
                    <a:pt x="832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91" name="Freeform 179"/>
            <p:cNvSpPr>
              <a:spLocks/>
            </p:cNvSpPr>
            <p:nvPr/>
          </p:nvSpPr>
          <p:spPr bwMode="auto">
            <a:xfrm>
              <a:off x="2481" y="1415"/>
              <a:ext cx="57" cy="1"/>
            </a:xfrm>
            <a:custGeom>
              <a:avLst/>
              <a:gdLst>
                <a:gd name="T0" fmla="*/ 0 w 53"/>
                <a:gd name="T1" fmla="*/ 7 w 53"/>
                <a:gd name="T2" fmla="*/ 13 w 53"/>
                <a:gd name="T3" fmla="*/ 20 w 53"/>
                <a:gd name="T4" fmla="*/ 27 w 53"/>
                <a:gd name="T5" fmla="*/ 33 w 53"/>
                <a:gd name="T6" fmla="*/ 40 w 53"/>
                <a:gd name="T7" fmla="*/ 46 w 53"/>
                <a:gd name="T8" fmla="*/ 53 w 5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53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3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92" name="Rectangle 180"/>
            <p:cNvSpPr>
              <a:spLocks noChangeArrowheads="1"/>
            </p:cNvSpPr>
            <p:nvPr/>
          </p:nvSpPr>
          <p:spPr bwMode="auto">
            <a:xfrm>
              <a:off x="1024" y="960"/>
              <a:ext cx="109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IAE = 11.5025 ISE = 1.6655</a:t>
              </a:r>
              <a:endParaRPr lang="en-US"/>
            </a:p>
          </p:txBody>
        </p:sp>
        <p:sp>
          <p:nvSpPr>
            <p:cNvPr id="39093" name="Rectangle 181"/>
            <p:cNvSpPr>
              <a:spLocks noChangeArrowheads="1"/>
            </p:cNvSpPr>
            <p:nvPr/>
          </p:nvSpPr>
          <p:spPr bwMode="auto">
            <a:xfrm rot="16200000">
              <a:off x="229" y="1665"/>
              <a:ext cx="47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temperature</a:t>
              </a:r>
              <a:endParaRPr lang="en-US"/>
            </a:p>
          </p:txBody>
        </p:sp>
        <p:sp>
          <p:nvSpPr>
            <p:cNvPr id="39094" name="Rectangle 182"/>
            <p:cNvSpPr>
              <a:spLocks noChangeArrowheads="1"/>
            </p:cNvSpPr>
            <p:nvPr/>
          </p:nvSpPr>
          <p:spPr bwMode="auto">
            <a:xfrm>
              <a:off x="684" y="2750"/>
              <a:ext cx="1854" cy="11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95" name="Rectangle 183"/>
            <p:cNvSpPr>
              <a:spLocks noChangeArrowheads="1"/>
            </p:cNvSpPr>
            <p:nvPr/>
          </p:nvSpPr>
          <p:spPr bwMode="auto">
            <a:xfrm>
              <a:off x="684" y="2750"/>
              <a:ext cx="1854" cy="119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96" name="Line 184"/>
            <p:cNvSpPr>
              <a:spLocks noChangeShapeType="1"/>
            </p:cNvSpPr>
            <p:nvPr/>
          </p:nvSpPr>
          <p:spPr bwMode="auto">
            <a:xfrm>
              <a:off x="684" y="2750"/>
              <a:ext cx="18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97" name="Freeform 185"/>
            <p:cNvSpPr>
              <a:spLocks/>
            </p:cNvSpPr>
            <p:nvPr/>
          </p:nvSpPr>
          <p:spPr bwMode="auto">
            <a:xfrm>
              <a:off x="684" y="2750"/>
              <a:ext cx="1854" cy="1197"/>
            </a:xfrm>
            <a:custGeom>
              <a:avLst/>
              <a:gdLst>
                <a:gd name="T0" fmla="*/ 0 w 262"/>
                <a:gd name="T1" fmla="*/ 174 h 174"/>
                <a:gd name="T2" fmla="*/ 262 w 262"/>
                <a:gd name="T3" fmla="*/ 174 h 174"/>
                <a:gd name="T4" fmla="*/ 262 w 262"/>
                <a:gd name="T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2" h="174">
                  <a:moveTo>
                    <a:pt x="0" y="174"/>
                  </a:moveTo>
                  <a:lnTo>
                    <a:pt x="262" y="174"/>
                  </a:lnTo>
                  <a:lnTo>
                    <a:pt x="26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98" name="Line 186"/>
            <p:cNvSpPr>
              <a:spLocks noChangeShapeType="1"/>
            </p:cNvSpPr>
            <p:nvPr/>
          </p:nvSpPr>
          <p:spPr bwMode="auto">
            <a:xfrm flipV="1">
              <a:off x="684" y="2750"/>
              <a:ext cx="1" cy="11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99" name="Line 187"/>
            <p:cNvSpPr>
              <a:spLocks noChangeShapeType="1"/>
            </p:cNvSpPr>
            <p:nvPr/>
          </p:nvSpPr>
          <p:spPr bwMode="auto">
            <a:xfrm>
              <a:off x="684" y="3947"/>
              <a:ext cx="18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00" name="Line 188"/>
            <p:cNvSpPr>
              <a:spLocks noChangeShapeType="1"/>
            </p:cNvSpPr>
            <p:nvPr/>
          </p:nvSpPr>
          <p:spPr bwMode="auto">
            <a:xfrm flipV="1">
              <a:off x="684" y="2750"/>
              <a:ext cx="1" cy="11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01" name="Line 189"/>
            <p:cNvSpPr>
              <a:spLocks noChangeShapeType="1"/>
            </p:cNvSpPr>
            <p:nvPr/>
          </p:nvSpPr>
          <p:spPr bwMode="auto">
            <a:xfrm flipV="1">
              <a:off x="684" y="392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02" name="Line 190"/>
            <p:cNvSpPr>
              <a:spLocks noChangeShapeType="1"/>
            </p:cNvSpPr>
            <p:nvPr/>
          </p:nvSpPr>
          <p:spPr bwMode="auto">
            <a:xfrm>
              <a:off x="684" y="2750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03" name="Rectangle 191"/>
            <p:cNvSpPr>
              <a:spLocks noChangeArrowheads="1"/>
            </p:cNvSpPr>
            <p:nvPr/>
          </p:nvSpPr>
          <p:spPr bwMode="auto">
            <a:xfrm>
              <a:off x="663" y="396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39104" name="Line 192"/>
            <p:cNvSpPr>
              <a:spLocks noChangeShapeType="1"/>
            </p:cNvSpPr>
            <p:nvPr/>
          </p:nvSpPr>
          <p:spPr bwMode="auto">
            <a:xfrm flipV="1">
              <a:off x="1144" y="392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05" name="Line 193"/>
            <p:cNvSpPr>
              <a:spLocks noChangeShapeType="1"/>
            </p:cNvSpPr>
            <p:nvPr/>
          </p:nvSpPr>
          <p:spPr bwMode="auto">
            <a:xfrm>
              <a:off x="1144" y="2750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06" name="Rectangle 194"/>
            <p:cNvSpPr>
              <a:spLocks noChangeArrowheads="1"/>
            </p:cNvSpPr>
            <p:nvPr/>
          </p:nvSpPr>
          <p:spPr bwMode="auto">
            <a:xfrm>
              <a:off x="1094" y="3967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/>
            </a:p>
          </p:txBody>
        </p:sp>
        <p:sp>
          <p:nvSpPr>
            <p:cNvPr id="39107" name="Line 195"/>
            <p:cNvSpPr>
              <a:spLocks noChangeShapeType="1"/>
            </p:cNvSpPr>
            <p:nvPr/>
          </p:nvSpPr>
          <p:spPr bwMode="auto">
            <a:xfrm flipV="1">
              <a:off x="1611" y="3926"/>
              <a:ext cx="2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08" name="Line 196"/>
            <p:cNvSpPr>
              <a:spLocks noChangeShapeType="1"/>
            </p:cNvSpPr>
            <p:nvPr/>
          </p:nvSpPr>
          <p:spPr bwMode="auto">
            <a:xfrm>
              <a:off x="1611" y="2750"/>
              <a:ext cx="2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09" name="Rectangle 197"/>
            <p:cNvSpPr>
              <a:spLocks noChangeArrowheads="1"/>
            </p:cNvSpPr>
            <p:nvPr/>
          </p:nvSpPr>
          <p:spPr bwMode="auto">
            <a:xfrm>
              <a:off x="1540" y="3967"/>
              <a:ext cx="14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39110" name="Line 198"/>
            <p:cNvSpPr>
              <a:spLocks noChangeShapeType="1"/>
            </p:cNvSpPr>
            <p:nvPr/>
          </p:nvSpPr>
          <p:spPr bwMode="auto">
            <a:xfrm flipV="1">
              <a:off x="2070" y="392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11" name="Line 199"/>
            <p:cNvSpPr>
              <a:spLocks noChangeShapeType="1"/>
            </p:cNvSpPr>
            <p:nvPr/>
          </p:nvSpPr>
          <p:spPr bwMode="auto">
            <a:xfrm>
              <a:off x="2070" y="2750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12" name="Rectangle 200"/>
            <p:cNvSpPr>
              <a:spLocks noChangeArrowheads="1"/>
            </p:cNvSpPr>
            <p:nvPr/>
          </p:nvSpPr>
          <p:spPr bwMode="auto">
            <a:xfrm>
              <a:off x="2000" y="3967"/>
              <a:ext cx="14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150</a:t>
              </a:r>
              <a:endParaRPr lang="en-US"/>
            </a:p>
          </p:txBody>
        </p:sp>
        <p:sp>
          <p:nvSpPr>
            <p:cNvPr id="39113" name="Line 201"/>
            <p:cNvSpPr>
              <a:spLocks noChangeShapeType="1"/>
            </p:cNvSpPr>
            <p:nvPr/>
          </p:nvSpPr>
          <p:spPr bwMode="auto">
            <a:xfrm flipV="1">
              <a:off x="2538" y="392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14" name="Line 202"/>
            <p:cNvSpPr>
              <a:spLocks noChangeShapeType="1"/>
            </p:cNvSpPr>
            <p:nvPr/>
          </p:nvSpPr>
          <p:spPr bwMode="auto">
            <a:xfrm>
              <a:off x="2538" y="2750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15" name="Rectangle 203"/>
            <p:cNvSpPr>
              <a:spLocks noChangeArrowheads="1"/>
            </p:cNvSpPr>
            <p:nvPr/>
          </p:nvSpPr>
          <p:spPr bwMode="auto">
            <a:xfrm>
              <a:off x="2467" y="3967"/>
              <a:ext cx="14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/>
            </a:p>
          </p:txBody>
        </p:sp>
        <p:sp>
          <p:nvSpPr>
            <p:cNvPr id="39116" name="Line 204"/>
            <p:cNvSpPr>
              <a:spLocks noChangeShapeType="1"/>
            </p:cNvSpPr>
            <p:nvPr/>
          </p:nvSpPr>
          <p:spPr bwMode="auto">
            <a:xfrm>
              <a:off x="684" y="3947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17" name="Line 205"/>
            <p:cNvSpPr>
              <a:spLocks noChangeShapeType="1"/>
            </p:cNvSpPr>
            <p:nvPr/>
          </p:nvSpPr>
          <p:spPr bwMode="auto">
            <a:xfrm flipH="1">
              <a:off x="2516" y="394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18" name="Rectangle 206"/>
            <p:cNvSpPr>
              <a:spLocks noChangeArrowheads="1"/>
            </p:cNvSpPr>
            <p:nvPr/>
          </p:nvSpPr>
          <p:spPr bwMode="auto">
            <a:xfrm>
              <a:off x="556" y="3891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18</a:t>
              </a:r>
              <a:endParaRPr lang="en-US"/>
            </a:p>
          </p:txBody>
        </p:sp>
        <p:sp>
          <p:nvSpPr>
            <p:cNvPr id="39119" name="Line 207"/>
            <p:cNvSpPr>
              <a:spLocks noChangeShapeType="1"/>
            </p:cNvSpPr>
            <p:nvPr/>
          </p:nvSpPr>
          <p:spPr bwMode="auto">
            <a:xfrm>
              <a:off x="684" y="3706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20" name="Line 208"/>
            <p:cNvSpPr>
              <a:spLocks noChangeShapeType="1"/>
            </p:cNvSpPr>
            <p:nvPr/>
          </p:nvSpPr>
          <p:spPr bwMode="auto">
            <a:xfrm flipH="1">
              <a:off x="2516" y="3706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21" name="Rectangle 209"/>
            <p:cNvSpPr>
              <a:spLocks noChangeArrowheads="1"/>
            </p:cNvSpPr>
            <p:nvPr/>
          </p:nvSpPr>
          <p:spPr bwMode="auto">
            <a:xfrm>
              <a:off x="479" y="3651"/>
              <a:ext cx="1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18.5</a:t>
              </a:r>
              <a:endParaRPr lang="en-US"/>
            </a:p>
          </p:txBody>
        </p:sp>
        <p:sp>
          <p:nvSpPr>
            <p:cNvPr id="39122" name="Line 210"/>
            <p:cNvSpPr>
              <a:spLocks noChangeShapeType="1"/>
            </p:cNvSpPr>
            <p:nvPr/>
          </p:nvSpPr>
          <p:spPr bwMode="auto">
            <a:xfrm>
              <a:off x="684" y="3465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23" name="Line 211"/>
            <p:cNvSpPr>
              <a:spLocks noChangeShapeType="1"/>
            </p:cNvSpPr>
            <p:nvPr/>
          </p:nvSpPr>
          <p:spPr bwMode="auto">
            <a:xfrm flipH="1">
              <a:off x="2516" y="3465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24" name="Rectangle 212"/>
            <p:cNvSpPr>
              <a:spLocks noChangeArrowheads="1"/>
            </p:cNvSpPr>
            <p:nvPr/>
          </p:nvSpPr>
          <p:spPr bwMode="auto">
            <a:xfrm>
              <a:off x="556" y="341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19</a:t>
              </a:r>
              <a:endParaRPr lang="en-US"/>
            </a:p>
          </p:txBody>
        </p:sp>
        <p:sp>
          <p:nvSpPr>
            <p:cNvPr id="39125" name="Line 213"/>
            <p:cNvSpPr>
              <a:spLocks noChangeShapeType="1"/>
            </p:cNvSpPr>
            <p:nvPr/>
          </p:nvSpPr>
          <p:spPr bwMode="auto">
            <a:xfrm>
              <a:off x="684" y="3225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26" name="Line 214"/>
            <p:cNvSpPr>
              <a:spLocks noChangeShapeType="1"/>
            </p:cNvSpPr>
            <p:nvPr/>
          </p:nvSpPr>
          <p:spPr bwMode="auto">
            <a:xfrm flipH="1">
              <a:off x="2516" y="3225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27" name="Rectangle 215"/>
            <p:cNvSpPr>
              <a:spLocks noChangeArrowheads="1"/>
            </p:cNvSpPr>
            <p:nvPr/>
          </p:nvSpPr>
          <p:spPr bwMode="auto">
            <a:xfrm>
              <a:off x="479" y="3169"/>
              <a:ext cx="1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19.5</a:t>
              </a:r>
              <a:endParaRPr lang="en-US"/>
            </a:p>
          </p:txBody>
        </p:sp>
        <p:sp>
          <p:nvSpPr>
            <p:cNvPr id="39128" name="Line 216"/>
            <p:cNvSpPr>
              <a:spLocks noChangeShapeType="1"/>
            </p:cNvSpPr>
            <p:nvPr/>
          </p:nvSpPr>
          <p:spPr bwMode="auto">
            <a:xfrm>
              <a:off x="684" y="2983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29" name="Line 217"/>
            <p:cNvSpPr>
              <a:spLocks noChangeShapeType="1"/>
            </p:cNvSpPr>
            <p:nvPr/>
          </p:nvSpPr>
          <p:spPr bwMode="auto">
            <a:xfrm flipH="1">
              <a:off x="2516" y="2983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30" name="Rectangle 218"/>
            <p:cNvSpPr>
              <a:spLocks noChangeArrowheads="1"/>
            </p:cNvSpPr>
            <p:nvPr/>
          </p:nvSpPr>
          <p:spPr bwMode="auto">
            <a:xfrm>
              <a:off x="556" y="292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39131" name="Line 219"/>
            <p:cNvSpPr>
              <a:spLocks noChangeShapeType="1"/>
            </p:cNvSpPr>
            <p:nvPr/>
          </p:nvSpPr>
          <p:spPr bwMode="auto">
            <a:xfrm>
              <a:off x="684" y="2750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32" name="Line 220"/>
            <p:cNvSpPr>
              <a:spLocks noChangeShapeType="1"/>
            </p:cNvSpPr>
            <p:nvPr/>
          </p:nvSpPr>
          <p:spPr bwMode="auto">
            <a:xfrm flipH="1">
              <a:off x="2516" y="2750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33" name="Rectangle 221"/>
            <p:cNvSpPr>
              <a:spLocks noChangeArrowheads="1"/>
            </p:cNvSpPr>
            <p:nvPr/>
          </p:nvSpPr>
          <p:spPr bwMode="auto">
            <a:xfrm>
              <a:off x="479" y="2694"/>
              <a:ext cx="1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20.5</a:t>
              </a:r>
              <a:endParaRPr lang="en-US"/>
            </a:p>
          </p:txBody>
        </p:sp>
        <p:sp>
          <p:nvSpPr>
            <p:cNvPr id="39134" name="Line 222"/>
            <p:cNvSpPr>
              <a:spLocks noChangeShapeType="1"/>
            </p:cNvSpPr>
            <p:nvPr/>
          </p:nvSpPr>
          <p:spPr bwMode="auto">
            <a:xfrm>
              <a:off x="684" y="2750"/>
              <a:ext cx="18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35" name="Freeform 223"/>
            <p:cNvSpPr>
              <a:spLocks/>
            </p:cNvSpPr>
            <p:nvPr/>
          </p:nvSpPr>
          <p:spPr bwMode="auto">
            <a:xfrm>
              <a:off x="684" y="2750"/>
              <a:ext cx="1854" cy="1197"/>
            </a:xfrm>
            <a:custGeom>
              <a:avLst/>
              <a:gdLst>
                <a:gd name="T0" fmla="*/ 0 w 262"/>
                <a:gd name="T1" fmla="*/ 174 h 174"/>
                <a:gd name="T2" fmla="*/ 262 w 262"/>
                <a:gd name="T3" fmla="*/ 174 h 174"/>
                <a:gd name="T4" fmla="*/ 262 w 262"/>
                <a:gd name="T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2" h="174">
                  <a:moveTo>
                    <a:pt x="0" y="174"/>
                  </a:moveTo>
                  <a:lnTo>
                    <a:pt x="262" y="174"/>
                  </a:lnTo>
                  <a:lnTo>
                    <a:pt x="26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36" name="Line 224"/>
            <p:cNvSpPr>
              <a:spLocks noChangeShapeType="1"/>
            </p:cNvSpPr>
            <p:nvPr/>
          </p:nvSpPr>
          <p:spPr bwMode="auto">
            <a:xfrm flipV="1">
              <a:off x="684" y="2750"/>
              <a:ext cx="1" cy="11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37" name="Freeform 225"/>
            <p:cNvSpPr>
              <a:spLocks/>
            </p:cNvSpPr>
            <p:nvPr/>
          </p:nvSpPr>
          <p:spPr bwMode="auto">
            <a:xfrm>
              <a:off x="684" y="2818"/>
              <a:ext cx="757" cy="957"/>
            </a:xfrm>
            <a:custGeom>
              <a:avLst/>
              <a:gdLst>
                <a:gd name="T0" fmla="*/ 13 w 701"/>
                <a:gd name="T1" fmla="*/ 157 h 911"/>
                <a:gd name="T2" fmla="*/ 33 w 701"/>
                <a:gd name="T3" fmla="*/ 157 h 911"/>
                <a:gd name="T4" fmla="*/ 53 w 701"/>
                <a:gd name="T5" fmla="*/ 157 h 911"/>
                <a:gd name="T6" fmla="*/ 72 w 701"/>
                <a:gd name="T7" fmla="*/ 157 h 911"/>
                <a:gd name="T8" fmla="*/ 85 w 701"/>
                <a:gd name="T9" fmla="*/ 420 h 911"/>
                <a:gd name="T10" fmla="*/ 99 w 701"/>
                <a:gd name="T11" fmla="*/ 734 h 911"/>
                <a:gd name="T12" fmla="*/ 105 w 701"/>
                <a:gd name="T13" fmla="*/ 911 h 911"/>
                <a:gd name="T14" fmla="*/ 118 w 701"/>
                <a:gd name="T15" fmla="*/ 865 h 911"/>
                <a:gd name="T16" fmla="*/ 125 w 701"/>
                <a:gd name="T17" fmla="*/ 688 h 911"/>
                <a:gd name="T18" fmla="*/ 138 w 701"/>
                <a:gd name="T19" fmla="*/ 564 h 911"/>
                <a:gd name="T20" fmla="*/ 144 w 701"/>
                <a:gd name="T21" fmla="*/ 400 h 911"/>
                <a:gd name="T22" fmla="*/ 158 w 701"/>
                <a:gd name="T23" fmla="*/ 321 h 911"/>
                <a:gd name="T24" fmla="*/ 164 w 701"/>
                <a:gd name="T25" fmla="*/ 249 h 911"/>
                <a:gd name="T26" fmla="*/ 184 w 701"/>
                <a:gd name="T27" fmla="*/ 210 h 911"/>
                <a:gd name="T28" fmla="*/ 197 w 701"/>
                <a:gd name="T29" fmla="*/ 190 h 911"/>
                <a:gd name="T30" fmla="*/ 217 w 701"/>
                <a:gd name="T31" fmla="*/ 184 h 911"/>
                <a:gd name="T32" fmla="*/ 236 w 701"/>
                <a:gd name="T33" fmla="*/ 171 h 911"/>
                <a:gd name="T34" fmla="*/ 249 w 701"/>
                <a:gd name="T35" fmla="*/ 151 h 911"/>
                <a:gd name="T36" fmla="*/ 256 w 701"/>
                <a:gd name="T37" fmla="*/ 118 h 911"/>
                <a:gd name="T38" fmla="*/ 269 w 701"/>
                <a:gd name="T39" fmla="*/ 98 h 911"/>
                <a:gd name="T40" fmla="*/ 275 w 701"/>
                <a:gd name="T41" fmla="*/ 59 h 911"/>
                <a:gd name="T42" fmla="*/ 295 w 701"/>
                <a:gd name="T43" fmla="*/ 26 h 911"/>
                <a:gd name="T44" fmla="*/ 315 w 701"/>
                <a:gd name="T45" fmla="*/ 7 h 911"/>
                <a:gd name="T46" fmla="*/ 334 w 701"/>
                <a:gd name="T47" fmla="*/ 7 h 911"/>
                <a:gd name="T48" fmla="*/ 354 w 701"/>
                <a:gd name="T49" fmla="*/ 0 h 911"/>
                <a:gd name="T50" fmla="*/ 374 w 701"/>
                <a:gd name="T51" fmla="*/ 0 h 911"/>
                <a:gd name="T52" fmla="*/ 393 w 701"/>
                <a:gd name="T53" fmla="*/ 0 h 911"/>
                <a:gd name="T54" fmla="*/ 413 w 701"/>
                <a:gd name="T55" fmla="*/ 0 h 911"/>
                <a:gd name="T56" fmla="*/ 433 w 701"/>
                <a:gd name="T57" fmla="*/ 7 h 911"/>
                <a:gd name="T58" fmla="*/ 452 w 701"/>
                <a:gd name="T59" fmla="*/ 13 h 911"/>
                <a:gd name="T60" fmla="*/ 472 w 701"/>
                <a:gd name="T61" fmla="*/ 26 h 911"/>
                <a:gd name="T62" fmla="*/ 492 w 701"/>
                <a:gd name="T63" fmla="*/ 40 h 911"/>
                <a:gd name="T64" fmla="*/ 511 w 701"/>
                <a:gd name="T65" fmla="*/ 53 h 911"/>
                <a:gd name="T66" fmla="*/ 531 w 701"/>
                <a:gd name="T67" fmla="*/ 59 h 911"/>
                <a:gd name="T68" fmla="*/ 551 w 701"/>
                <a:gd name="T69" fmla="*/ 72 h 911"/>
                <a:gd name="T70" fmla="*/ 570 w 701"/>
                <a:gd name="T71" fmla="*/ 85 h 911"/>
                <a:gd name="T72" fmla="*/ 590 w 701"/>
                <a:gd name="T73" fmla="*/ 98 h 911"/>
                <a:gd name="T74" fmla="*/ 610 w 701"/>
                <a:gd name="T75" fmla="*/ 112 h 911"/>
                <a:gd name="T76" fmla="*/ 629 w 701"/>
                <a:gd name="T77" fmla="*/ 125 h 911"/>
                <a:gd name="T78" fmla="*/ 649 w 701"/>
                <a:gd name="T79" fmla="*/ 131 h 911"/>
                <a:gd name="T80" fmla="*/ 669 w 701"/>
                <a:gd name="T81" fmla="*/ 144 h 911"/>
                <a:gd name="T82" fmla="*/ 688 w 701"/>
                <a:gd name="T83" fmla="*/ 151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1" h="911">
                  <a:moveTo>
                    <a:pt x="0" y="157"/>
                  </a:moveTo>
                  <a:lnTo>
                    <a:pt x="7" y="157"/>
                  </a:lnTo>
                  <a:lnTo>
                    <a:pt x="13" y="157"/>
                  </a:lnTo>
                  <a:lnTo>
                    <a:pt x="20" y="157"/>
                  </a:lnTo>
                  <a:lnTo>
                    <a:pt x="27" y="157"/>
                  </a:lnTo>
                  <a:lnTo>
                    <a:pt x="33" y="157"/>
                  </a:lnTo>
                  <a:lnTo>
                    <a:pt x="40" y="157"/>
                  </a:lnTo>
                  <a:lnTo>
                    <a:pt x="46" y="157"/>
                  </a:lnTo>
                  <a:lnTo>
                    <a:pt x="53" y="157"/>
                  </a:lnTo>
                  <a:lnTo>
                    <a:pt x="59" y="157"/>
                  </a:lnTo>
                  <a:lnTo>
                    <a:pt x="66" y="157"/>
                  </a:lnTo>
                  <a:lnTo>
                    <a:pt x="72" y="157"/>
                  </a:lnTo>
                  <a:lnTo>
                    <a:pt x="79" y="157"/>
                  </a:lnTo>
                  <a:lnTo>
                    <a:pt x="85" y="157"/>
                  </a:lnTo>
                  <a:lnTo>
                    <a:pt x="85" y="420"/>
                  </a:lnTo>
                  <a:lnTo>
                    <a:pt x="92" y="459"/>
                  </a:lnTo>
                  <a:lnTo>
                    <a:pt x="92" y="708"/>
                  </a:lnTo>
                  <a:lnTo>
                    <a:pt x="99" y="734"/>
                  </a:lnTo>
                  <a:lnTo>
                    <a:pt x="99" y="872"/>
                  </a:lnTo>
                  <a:lnTo>
                    <a:pt x="105" y="885"/>
                  </a:lnTo>
                  <a:lnTo>
                    <a:pt x="105" y="911"/>
                  </a:lnTo>
                  <a:lnTo>
                    <a:pt x="112" y="904"/>
                  </a:lnTo>
                  <a:lnTo>
                    <a:pt x="112" y="872"/>
                  </a:lnTo>
                  <a:lnTo>
                    <a:pt x="118" y="865"/>
                  </a:lnTo>
                  <a:lnTo>
                    <a:pt x="118" y="786"/>
                  </a:lnTo>
                  <a:lnTo>
                    <a:pt x="125" y="773"/>
                  </a:lnTo>
                  <a:lnTo>
                    <a:pt x="125" y="688"/>
                  </a:lnTo>
                  <a:lnTo>
                    <a:pt x="131" y="675"/>
                  </a:lnTo>
                  <a:lnTo>
                    <a:pt x="131" y="577"/>
                  </a:lnTo>
                  <a:lnTo>
                    <a:pt x="138" y="564"/>
                  </a:lnTo>
                  <a:lnTo>
                    <a:pt x="138" y="485"/>
                  </a:lnTo>
                  <a:lnTo>
                    <a:pt x="144" y="472"/>
                  </a:lnTo>
                  <a:lnTo>
                    <a:pt x="144" y="400"/>
                  </a:lnTo>
                  <a:lnTo>
                    <a:pt x="151" y="393"/>
                  </a:lnTo>
                  <a:lnTo>
                    <a:pt x="151" y="334"/>
                  </a:lnTo>
                  <a:lnTo>
                    <a:pt x="158" y="321"/>
                  </a:lnTo>
                  <a:lnTo>
                    <a:pt x="158" y="288"/>
                  </a:lnTo>
                  <a:lnTo>
                    <a:pt x="164" y="282"/>
                  </a:lnTo>
                  <a:lnTo>
                    <a:pt x="164" y="249"/>
                  </a:lnTo>
                  <a:lnTo>
                    <a:pt x="171" y="243"/>
                  </a:lnTo>
                  <a:lnTo>
                    <a:pt x="171" y="223"/>
                  </a:lnTo>
                  <a:lnTo>
                    <a:pt x="184" y="210"/>
                  </a:lnTo>
                  <a:lnTo>
                    <a:pt x="184" y="197"/>
                  </a:lnTo>
                  <a:lnTo>
                    <a:pt x="190" y="190"/>
                  </a:lnTo>
                  <a:lnTo>
                    <a:pt x="197" y="190"/>
                  </a:lnTo>
                  <a:lnTo>
                    <a:pt x="203" y="184"/>
                  </a:lnTo>
                  <a:lnTo>
                    <a:pt x="210" y="184"/>
                  </a:lnTo>
                  <a:lnTo>
                    <a:pt x="217" y="184"/>
                  </a:lnTo>
                  <a:lnTo>
                    <a:pt x="223" y="177"/>
                  </a:lnTo>
                  <a:lnTo>
                    <a:pt x="230" y="177"/>
                  </a:lnTo>
                  <a:lnTo>
                    <a:pt x="236" y="171"/>
                  </a:lnTo>
                  <a:lnTo>
                    <a:pt x="243" y="164"/>
                  </a:lnTo>
                  <a:lnTo>
                    <a:pt x="243" y="157"/>
                  </a:lnTo>
                  <a:lnTo>
                    <a:pt x="249" y="151"/>
                  </a:lnTo>
                  <a:lnTo>
                    <a:pt x="249" y="138"/>
                  </a:lnTo>
                  <a:lnTo>
                    <a:pt x="256" y="131"/>
                  </a:lnTo>
                  <a:lnTo>
                    <a:pt x="256" y="118"/>
                  </a:lnTo>
                  <a:lnTo>
                    <a:pt x="262" y="112"/>
                  </a:lnTo>
                  <a:lnTo>
                    <a:pt x="262" y="105"/>
                  </a:lnTo>
                  <a:lnTo>
                    <a:pt x="269" y="98"/>
                  </a:lnTo>
                  <a:lnTo>
                    <a:pt x="269" y="79"/>
                  </a:lnTo>
                  <a:lnTo>
                    <a:pt x="275" y="72"/>
                  </a:lnTo>
                  <a:lnTo>
                    <a:pt x="275" y="59"/>
                  </a:lnTo>
                  <a:lnTo>
                    <a:pt x="289" y="46"/>
                  </a:lnTo>
                  <a:lnTo>
                    <a:pt x="289" y="33"/>
                  </a:lnTo>
                  <a:lnTo>
                    <a:pt x="295" y="26"/>
                  </a:lnTo>
                  <a:lnTo>
                    <a:pt x="302" y="20"/>
                  </a:lnTo>
                  <a:lnTo>
                    <a:pt x="308" y="13"/>
                  </a:lnTo>
                  <a:lnTo>
                    <a:pt x="315" y="7"/>
                  </a:lnTo>
                  <a:lnTo>
                    <a:pt x="321" y="7"/>
                  </a:lnTo>
                  <a:lnTo>
                    <a:pt x="328" y="7"/>
                  </a:lnTo>
                  <a:lnTo>
                    <a:pt x="334" y="7"/>
                  </a:lnTo>
                  <a:lnTo>
                    <a:pt x="341" y="7"/>
                  </a:lnTo>
                  <a:lnTo>
                    <a:pt x="348" y="7"/>
                  </a:lnTo>
                  <a:lnTo>
                    <a:pt x="354" y="0"/>
                  </a:lnTo>
                  <a:lnTo>
                    <a:pt x="361" y="0"/>
                  </a:lnTo>
                  <a:lnTo>
                    <a:pt x="367" y="0"/>
                  </a:lnTo>
                  <a:lnTo>
                    <a:pt x="374" y="0"/>
                  </a:lnTo>
                  <a:lnTo>
                    <a:pt x="380" y="0"/>
                  </a:lnTo>
                  <a:lnTo>
                    <a:pt x="387" y="0"/>
                  </a:lnTo>
                  <a:lnTo>
                    <a:pt x="393" y="0"/>
                  </a:lnTo>
                  <a:lnTo>
                    <a:pt x="400" y="0"/>
                  </a:lnTo>
                  <a:lnTo>
                    <a:pt x="407" y="0"/>
                  </a:lnTo>
                  <a:lnTo>
                    <a:pt x="413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3" y="7"/>
                  </a:lnTo>
                  <a:lnTo>
                    <a:pt x="439" y="7"/>
                  </a:lnTo>
                  <a:lnTo>
                    <a:pt x="446" y="13"/>
                  </a:lnTo>
                  <a:lnTo>
                    <a:pt x="452" y="13"/>
                  </a:lnTo>
                  <a:lnTo>
                    <a:pt x="459" y="20"/>
                  </a:lnTo>
                  <a:lnTo>
                    <a:pt x="465" y="20"/>
                  </a:lnTo>
                  <a:lnTo>
                    <a:pt x="472" y="26"/>
                  </a:lnTo>
                  <a:lnTo>
                    <a:pt x="479" y="33"/>
                  </a:lnTo>
                  <a:lnTo>
                    <a:pt x="485" y="33"/>
                  </a:lnTo>
                  <a:lnTo>
                    <a:pt x="492" y="40"/>
                  </a:lnTo>
                  <a:lnTo>
                    <a:pt x="498" y="40"/>
                  </a:lnTo>
                  <a:lnTo>
                    <a:pt x="505" y="46"/>
                  </a:lnTo>
                  <a:lnTo>
                    <a:pt x="511" y="53"/>
                  </a:lnTo>
                  <a:lnTo>
                    <a:pt x="518" y="53"/>
                  </a:lnTo>
                  <a:lnTo>
                    <a:pt x="524" y="59"/>
                  </a:lnTo>
                  <a:lnTo>
                    <a:pt x="531" y="59"/>
                  </a:lnTo>
                  <a:lnTo>
                    <a:pt x="538" y="66"/>
                  </a:lnTo>
                  <a:lnTo>
                    <a:pt x="544" y="72"/>
                  </a:lnTo>
                  <a:lnTo>
                    <a:pt x="551" y="72"/>
                  </a:lnTo>
                  <a:lnTo>
                    <a:pt x="557" y="79"/>
                  </a:lnTo>
                  <a:lnTo>
                    <a:pt x="564" y="85"/>
                  </a:lnTo>
                  <a:lnTo>
                    <a:pt x="570" y="85"/>
                  </a:lnTo>
                  <a:lnTo>
                    <a:pt x="577" y="92"/>
                  </a:lnTo>
                  <a:lnTo>
                    <a:pt x="583" y="98"/>
                  </a:lnTo>
                  <a:lnTo>
                    <a:pt x="590" y="98"/>
                  </a:lnTo>
                  <a:lnTo>
                    <a:pt x="596" y="105"/>
                  </a:lnTo>
                  <a:lnTo>
                    <a:pt x="603" y="105"/>
                  </a:lnTo>
                  <a:lnTo>
                    <a:pt x="610" y="112"/>
                  </a:lnTo>
                  <a:lnTo>
                    <a:pt x="616" y="118"/>
                  </a:lnTo>
                  <a:lnTo>
                    <a:pt x="623" y="118"/>
                  </a:lnTo>
                  <a:lnTo>
                    <a:pt x="629" y="125"/>
                  </a:lnTo>
                  <a:lnTo>
                    <a:pt x="636" y="125"/>
                  </a:lnTo>
                  <a:lnTo>
                    <a:pt x="642" y="131"/>
                  </a:lnTo>
                  <a:lnTo>
                    <a:pt x="649" y="131"/>
                  </a:lnTo>
                  <a:lnTo>
                    <a:pt x="655" y="138"/>
                  </a:lnTo>
                  <a:lnTo>
                    <a:pt x="662" y="138"/>
                  </a:lnTo>
                  <a:lnTo>
                    <a:pt x="669" y="144"/>
                  </a:lnTo>
                  <a:lnTo>
                    <a:pt x="675" y="144"/>
                  </a:lnTo>
                  <a:lnTo>
                    <a:pt x="682" y="144"/>
                  </a:lnTo>
                  <a:lnTo>
                    <a:pt x="688" y="151"/>
                  </a:lnTo>
                  <a:lnTo>
                    <a:pt x="695" y="151"/>
                  </a:lnTo>
                  <a:lnTo>
                    <a:pt x="701" y="157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38" name="Freeform 226"/>
            <p:cNvSpPr>
              <a:spLocks/>
            </p:cNvSpPr>
            <p:nvPr/>
          </p:nvSpPr>
          <p:spPr bwMode="auto">
            <a:xfrm>
              <a:off x="1441" y="2983"/>
              <a:ext cx="898" cy="28"/>
            </a:xfrm>
            <a:custGeom>
              <a:avLst/>
              <a:gdLst>
                <a:gd name="T0" fmla="*/ 13 w 832"/>
                <a:gd name="T1" fmla="*/ 0 h 27"/>
                <a:gd name="T2" fmla="*/ 33 w 832"/>
                <a:gd name="T3" fmla="*/ 7 h 27"/>
                <a:gd name="T4" fmla="*/ 53 w 832"/>
                <a:gd name="T5" fmla="*/ 14 h 27"/>
                <a:gd name="T6" fmla="*/ 72 w 832"/>
                <a:gd name="T7" fmla="*/ 20 h 27"/>
                <a:gd name="T8" fmla="*/ 92 w 832"/>
                <a:gd name="T9" fmla="*/ 20 h 27"/>
                <a:gd name="T10" fmla="*/ 112 w 832"/>
                <a:gd name="T11" fmla="*/ 27 h 27"/>
                <a:gd name="T12" fmla="*/ 131 w 832"/>
                <a:gd name="T13" fmla="*/ 27 h 27"/>
                <a:gd name="T14" fmla="*/ 151 w 832"/>
                <a:gd name="T15" fmla="*/ 27 h 27"/>
                <a:gd name="T16" fmla="*/ 171 w 832"/>
                <a:gd name="T17" fmla="*/ 27 h 27"/>
                <a:gd name="T18" fmla="*/ 190 w 832"/>
                <a:gd name="T19" fmla="*/ 27 h 27"/>
                <a:gd name="T20" fmla="*/ 210 w 832"/>
                <a:gd name="T21" fmla="*/ 27 h 27"/>
                <a:gd name="T22" fmla="*/ 230 w 832"/>
                <a:gd name="T23" fmla="*/ 27 h 27"/>
                <a:gd name="T24" fmla="*/ 249 w 832"/>
                <a:gd name="T25" fmla="*/ 27 h 27"/>
                <a:gd name="T26" fmla="*/ 269 w 832"/>
                <a:gd name="T27" fmla="*/ 27 h 27"/>
                <a:gd name="T28" fmla="*/ 289 w 832"/>
                <a:gd name="T29" fmla="*/ 20 h 27"/>
                <a:gd name="T30" fmla="*/ 308 w 832"/>
                <a:gd name="T31" fmla="*/ 20 h 27"/>
                <a:gd name="T32" fmla="*/ 328 w 832"/>
                <a:gd name="T33" fmla="*/ 20 h 27"/>
                <a:gd name="T34" fmla="*/ 348 w 832"/>
                <a:gd name="T35" fmla="*/ 20 h 27"/>
                <a:gd name="T36" fmla="*/ 367 w 832"/>
                <a:gd name="T37" fmla="*/ 14 h 27"/>
                <a:gd name="T38" fmla="*/ 387 w 832"/>
                <a:gd name="T39" fmla="*/ 14 h 27"/>
                <a:gd name="T40" fmla="*/ 406 w 832"/>
                <a:gd name="T41" fmla="*/ 14 h 27"/>
                <a:gd name="T42" fmla="*/ 426 w 832"/>
                <a:gd name="T43" fmla="*/ 14 h 27"/>
                <a:gd name="T44" fmla="*/ 446 w 832"/>
                <a:gd name="T45" fmla="*/ 7 h 27"/>
                <a:gd name="T46" fmla="*/ 465 w 832"/>
                <a:gd name="T47" fmla="*/ 7 h 27"/>
                <a:gd name="T48" fmla="*/ 485 w 832"/>
                <a:gd name="T49" fmla="*/ 7 h 27"/>
                <a:gd name="T50" fmla="*/ 505 w 832"/>
                <a:gd name="T51" fmla="*/ 7 h 27"/>
                <a:gd name="T52" fmla="*/ 524 w 832"/>
                <a:gd name="T53" fmla="*/ 7 h 27"/>
                <a:gd name="T54" fmla="*/ 544 w 832"/>
                <a:gd name="T55" fmla="*/ 0 h 27"/>
                <a:gd name="T56" fmla="*/ 564 w 832"/>
                <a:gd name="T57" fmla="*/ 0 h 27"/>
                <a:gd name="T58" fmla="*/ 583 w 832"/>
                <a:gd name="T59" fmla="*/ 0 h 27"/>
                <a:gd name="T60" fmla="*/ 603 w 832"/>
                <a:gd name="T61" fmla="*/ 0 h 27"/>
                <a:gd name="T62" fmla="*/ 623 w 832"/>
                <a:gd name="T63" fmla="*/ 0 h 27"/>
                <a:gd name="T64" fmla="*/ 642 w 832"/>
                <a:gd name="T65" fmla="*/ 0 h 27"/>
                <a:gd name="T66" fmla="*/ 662 w 832"/>
                <a:gd name="T67" fmla="*/ 0 h 27"/>
                <a:gd name="T68" fmla="*/ 682 w 832"/>
                <a:gd name="T69" fmla="*/ 0 h 27"/>
                <a:gd name="T70" fmla="*/ 701 w 832"/>
                <a:gd name="T71" fmla="*/ 0 h 27"/>
                <a:gd name="T72" fmla="*/ 721 w 832"/>
                <a:gd name="T73" fmla="*/ 0 h 27"/>
                <a:gd name="T74" fmla="*/ 741 w 832"/>
                <a:gd name="T75" fmla="*/ 0 h 27"/>
                <a:gd name="T76" fmla="*/ 760 w 832"/>
                <a:gd name="T77" fmla="*/ 0 h 27"/>
                <a:gd name="T78" fmla="*/ 780 w 832"/>
                <a:gd name="T79" fmla="*/ 0 h 27"/>
                <a:gd name="T80" fmla="*/ 800 w 832"/>
                <a:gd name="T81" fmla="*/ 0 h 27"/>
                <a:gd name="T82" fmla="*/ 819 w 832"/>
                <a:gd name="T8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2" h="27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0" y="7"/>
                  </a:lnTo>
                  <a:lnTo>
                    <a:pt x="27" y="7"/>
                  </a:lnTo>
                  <a:lnTo>
                    <a:pt x="33" y="7"/>
                  </a:lnTo>
                  <a:lnTo>
                    <a:pt x="40" y="7"/>
                  </a:lnTo>
                  <a:lnTo>
                    <a:pt x="46" y="14"/>
                  </a:lnTo>
                  <a:lnTo>
                    <a:pt x="53" y="14"/>
                  </a:lnTo>
                  <a:lnTo>
                    <a:pt x="59" y="14"/>
                  </a:lnTo>
                  <a:lnTo>
                    <a:pt x="66" y="14"/>
                  </a:lnTo>
                  <a:lnTo>
                    <a:pt x="72" y="20"/>
                  </a:lnTo>
                  <a:lnTo>
                    <a:pt x="79" y="20"/>
                  </a:lnTo>
                  <a:lnTo>
                    <a:pt x="85" y="20"/>
                  </a:lnTo>
                  <a:lnTo>
                    <a:pt x="92" y="20"/>
                  </a:lnTo>
                  <a:lnTo>
                    <a:pt x="99" y="20"/>
                  </a:lnTo>
                  <a:lnTo>
                    <a:pt x="105" y="20"/>
                  </a:lnTo>
                  <a:lnTo>
                    <a:pt x="112" y="27"/>
                  </a:lnTo>
                  <a:lnTo>
                    <a:pt x="118" y="27"/>
                  </a:lnTo>
                  <a:lnTo>
                    <a:pt x="125" y="27"/>
                  </a:lnTo>
                  <a:lnTo>
                    <a:pt x="131" y="27"/>
                  </a:lnTo>
                  <a:lnTo>
                    <a:pt x="138" y="27"/>
                  </a:lnTo>
                  <a:lnTo>
                    <a:pt x="144" y="27"/>
                  </a:lnTo>
                  <a:lnTo>
                    <a:pt x="151" y="27"/>
                  </a:lnTo>
                  <a:lnTo>
                    <a:pt x="158" y="27"/>
                  </a:lnTo>
                  <a:lnTo>
                    <a:pt x="164" y="27"/>
                  </a:lnTo>
                  <a:lnTo>
                    <a:pt x="171" y="27"/>
                  </a:lnTo>
                  <a:lnTo>
                    <a:pt x="177" y="27"/>
                  </a:lnTo>
                  <a:lnTo>
                    <a:pt x="184" y="27"/>
                  </a:lnTo>
                  <a:lnTo>
                    <a:pt x="190" y="27"/>
                  </a:lnTo>
                  <a:lnTo>
                    <a:pt x="197" y="27"/>
                  </a:lnTo>
                  <a:lnTo>
                    <a:pt x="203" y="27"/>
                  </a:lnTo>
                  <a:lnTo>
                    <a:pt x="210" y="27"/>
                  </a:lnTo>
                  <a:lnTo>
                    <a:pt x="217" y="27"/>
                  </a:lnTo>
                  <a:lnTo>
                    <a:pt x="223" y="27"/>
                  </a:lnTo>
                  <a:lnTo>
                    <a:pt x="230" y="27"/>
                  </a:lnTo>
                  <a:lnTo>
                    <a:pt x="236" y="27"/>
                  </a:lnTo>
                  <a:lnTo>
                    <a:pt x="243" y="27"/>
                  </a:lnTo>
                  <a:lnTo>
                    <a:pt x="249" y="27"/>
                  </a:lnTo>
                  <a:lnTo>
                    <a:pt x="256" y="27"/>
                  </a:lnTo>
                  <a:lnTo>
                    <a:pt x="262" y="27"/>
                  </a:lnTo>
                  <a:lnTo>
                    <a:pt x="269" y="27"/>
                  </a:lnTo>
                  <a:lnTo>
                    <a:pt x="275" y="27"/>
                  </a:lnTo>
                  <a:lnTo>
                    <a:pt x="282" y="27"/>
                  </a:lnTo>
                  <a:lnTo>
                    <a:pt x="289" y="20"/>
                  </a:lnTo>
                  <a:lnTo>
                    <a:pt x="295" y="20"/>
                  </a:lnTo>
                  <a:lnTo>
                    <a:pt x="302" y="20"/>
                  </a:lnTo>
                  <a:lnTo>
                    <a:pt x="308" y="20"/>
                  </a:lnTo>
                  <a:lnTo>
                    <a:pt x="315" y="20"/>
                  </a:lnTo>
                  <a:lnTo>
                    <a:pt x="321" y="20"/>
                  </a:lnTo>
                  <a:lnTo>
                    <a:pt x="328" y="20"/>
                  </a:lnTo>
                  <a:lnTo>
                    <a:pt x="334" y="20"/>
                  </a:lnTo>
                  <a:lnTo>
                    <a:pt x="341" y="20"/>
                  </a:lnTo>
                  <a:lnTo>
                    <a:pt x="348" y="20"/>
                  </a:lnTo>
                  <a:lnTo>
                    <a:pt x="354" y="20"/>
                  </a:lnTo>
                  <a:lnTo>
                    <a:pt x="361" y="20"/>
                  </a:lnTo>
                  <a:lnTo>
                    <a:pt x="367" y="14"/>
                  </a:lnTo>
                  <a:lnTo>
                    <a:pt x="374" y="14"/>
                  </a:lnTo>
                  <a:lnTo>
                    <a:pt x="380" y="14"/>
                  </a:lnTo>
                  <a:lnTo>
                    <a:pt x="387" y="14"/>
                  </a:lnTo>
                  <a:lnTo>
                    <a:pt x="393" y="14"/>
                  </a:lnTo>
                  <a:lnTo>
                    <a:pt x="400" y="14"/>
                  </a:lnTo>
                  <a:lnTo>
                    <a:pt x="406" y="14"/>
                  </a:lnTo>
                  <a:lnTo>
                    <a:pt x="413" y="14"/>
                  </a:lnTo>
                  <a:lnTo>
                    <a:pt x="420" y="14"/>
                  </a:lnTo>
                  <a:lnTo>
                    <a:pt x="426" y="14"/>
                  </a:lnTo>
                  <a:lnTo>
                    <a:pt x="433" y="14"/>
                  </a:lnTo>
                  <a:lnTo>
                    <a:pt x="439" y="14"/>
                  </a:lnTo>
                  <a:lnTo>
                    <a:pt x="446" y="7"/>
                  </a:lnTo>
                  <a:lnTo>
                    <a:pt x="452" y="7"/>
                  </a:lnTo>
                  <a:lnTo>
                    <a:pt x="459" y="7"/>
                  </a:lnTo>
                  <a:lnTo>
                    <a:pt x="465" y="7"/>
                  </a:lnTo>
                  <a:lnTo>
                    <a:pt x="472" y="7"/>
                  </a:lnTo>
                  <a:lnTo>
                    <a:pt x="479" y="7"/>
                  </a:lnTo>
                  <a:lnTo>
                    <a:pt x="485" y="7"/>
                  </a:lnTo>
                  <a:lnTo>
                    <a:pt x="492" y="7"/>
                  </a:lnTo>
                  <a:lnTo>
                    <a:pt x="498" y="7"/>
                  </a:lnTo>
                  <a:lnTo>
                    <a:pt x="505" y="7"/>
                  </a:lnTo>
                  <a:lnTo>
                    <a:pt x="511" y="7"/>
                  </a:lnTo>
                  <a:lnTo>
                    <a:pt x="518" y="7"/>
                  </a:lnTo>
                  <a:lnTo>
                    <a:pt x="524" y="7"/>
                  </a:lnTo>
                  <a:lnTo>
                    <a:pt x="531" y="7"/>
                  </a:lnTo>
                  <a:lnTo>
                    <a:pt x="538" y="7"/>
                  </a:lnTo>
                  <a:lnTo>
                    <a:pt x="544" y="0"/>
                  </a:lnTo>
                  <a:lnTo>
                    <a:pt x="551" y="0"/>
                  </a:lnTo>
                  <a:lnTo>
                    <a:pt x="557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7" y="0"/>
                  </a:lnTo>
                  <a:lnTo>
                    <a:pt x="583" y="0"/>
                  </a:lnTo>
                  <a:lnTo>
                    <a:pt x="590" y="0"/>
                  </a:lnTo>
                  <a:lnTo>
                    <a:pt x="596" y="0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16" y="0"/>
                  </a:lnTo>
                  <a:lnTo>
                    <a:pt x="623" y="0"/>
                  </a:lnTo>
                  <a:lnTo>
                    <a:pt x="629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9" y="0"/>
                  </a:lnTo>
                  <a:lnTo>
                    <a:pt x="655" y="0"/>
                  </a:lnTo>
                  <a:lnTo>
                    <a:pt x="662" y="0"/>
                  </a:lnTo>
                  <a:lnTo>
                    <a:pt x="669" y="0"/>
                  </a:lnTo>
                  <a:lnTo>
                    <a:pt x="675" y="0"/>
                  </a:lnTo>
                  <a:lnTo>
                    <a:pt x="682" y="0"/>
                  </a:lnTo>
                  <a:lnTo>
                    <a:pt x="688" y="0"/>
                  </a:lnTo>
                  <a:lnTo>
                    <a:pt x="695" y="0"/>
                  </a:lnTo>
                  <a:lnTo>
                    <a:pt x="701" y="0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21" y="0"/>
                  </a:lnTo>
                  <a:lnTo>
                    <a:pt x="728" y="0"/>
                  </a:lnTo>
                  <a:lnTo>
                    <a:pt x="734" y="0"/>
                  </a:lnTo>
                  <a:lnTo>
                    <a:pt x="741" y="0"/>
                  </a:lnTo>
                  <a:lnTo>
                    <a:pt x="747" y="0"/>
                  </a:lnTo>
                  <a:lnTo>
                    <a:pt x="754" y="0"/>
                  </a:lnTo>
                  <a:lnTo>
                    <a:pt x="760" y="0"/>
                  </a:lnTo>
                  <a:lnTo>
                    <a:pt x="767" y="0"/>
                  </a:lnTo>
                  <a:lnTo>
                    <a:pt x="773" y="0"/>
                  </a:lnTo>
                  <a:lnTo>
                    <a:pt x="780" y="0"/>
                  </a:lnTo>
                  <a:lnTo>
                    <a:pt x="786" y="0"/>
                  </a:lnTo>
                  <a:lnTo>
                    <a:pt x="793" y="0"/>
                  </a:lnTo>
                  <a:lnTo>
                    <a:pt x="800" y="0"/>
                  </a:lnTo>
                  <a:lnTo>
                    <a:pt x="806" y="0"/>
                  </a:lnTo>
                  <a:lnTo>
                    <a:pt x="813" y="0"/>
                  </a:lnTo>
                  <a:lnTo>
                    <a:pt x="819" y="0"/>
                  </a:lnTo>
                  <a:lnTo>
                    <a:pt x="826" y="0"/>
                  </a:lnTo>
                  <a:lnTo>
                    <a:pt x="832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39" name="Freeform 227"/>
            <p:cNvSpPr>
              <a:spLocks/>
            </p:cNvSpPr>
            <p:nvPr/>
          </p:nvSpPr>
          <p:spPr bwMode="auto">
            <a:xfrm>
              <a:off x="2339" y="2983"/>
              <a:ext cx="199" cy="1"/>
            </a:xfrm>
            <a:custGeom>
              <a:avLst/>
              <a:gdLst>
                <a:gd name="T0" fmla="*/ 0 w 184"/>
                <a:gd name="T1" fmla="*/ 7 w 184"/>
                <a:gd name="T2" fmla="*/ 13 w 184"/>
                <a:gd name="T3" fmla="*/ 20 w 184"/>
                <a:gd name="T4" fmla="*/ 27 w 184"/>
                <a:gd name="T5" fmla="*/ 33 w 184"/>
                <a:gd name="T6" fmla="*/ 40 w 184"/>
                <a:gd name="T7" fmla="*/ 46 w 184"/>
                <a:gd name="T8" fmla="*/ 53 w 184"/>
                <a:gd name="T9" fmla="*/ 59 w 184"/>
                <a:gd name="T10" fmla="*/ 66 w 184"/>
                <a:gd name="T11" fmla="*/ 72 w 184"/>
                <a:gd name="T12" fmla="*/ 79 w 184"/>
                <a:gd name="T13" fmla="*/ 85 w 184"/>
                <a:gd name="T14" fmla="*/ 92 w 184"/>
                <a:gd name="T15" fmla="*/ 99 w 184"/>
                <a:gd name="T16" fmla="*/ 105 w 184"/>
                <a:gd name="T17" fmla="*/ 112 w 184"/>
                <a:gd name="T18" fmla="*/ 118 w 184"/>
                <a:gd name="T19" fmla="*/ 125 w 184"/>
                <a:gd name="T20" fmla="*/ 131 w 184"/>
                <a:gd name="T21" fmla="*/ 138 w 184"/>
                <a:gd name="T22" fmla="*/ 144 w 184"/>
                <a:gd name="T23" fmla="*/ 151 w 184"/>
                <a:gd name="T24" fmla="*/ 158 w 184"/>
                <a:gd name="T25" fmla="*/ 164 w 184"/>
                <a:gd name="T26" fmla="*/ 171 w 184"/>
                <a:gd name="T27" fmla="*/ 177 w 184"/>
                <a:gd name="T28" fmla="*/ 184 w 1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</a:cxnLst>
              <a:rect l="0" t="0" r="r" b="b"/>
              <a:pathLst>
                <a:path w="184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1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1" y="0"/>
                  </a:lnTo>
                  <a:lnTo>
                    <a:pt x="158" y="0"/>
                  </a:lnTo>
                  <a:lnTo>
                    <a:pt x="164" y="0"/>
                  </a:lnTo>
                  <a:lnTo>
                    <a:pt x="171" y="0"/>
                  </a:lnTo>
                  <a:lnTo>
                    <a:pt x="177" y="0"/>
                  </a:lnTo>
                  <a:lnTo>
                    <a:pt x="184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40" name="Freeform 228"/>
            <p:cNvSpPr>
              <a:spLocks/>
            </p:cNvSpPr>
            <p:nvPr/>
          </p:nvSpPr>
          <p:spPr bwMode="auto">
            <a:xfrm>
              <a:off x="684" y="2818"/>
              <a:ext cx="870" cy="193"/>
            </a:xfrm>
            <a:custGeom>
              <a:avLst/>
              <a:gdLst>
                <a:gd name="T0" fmla="*/ 13 w 806"/>
                <a:gd name="T1" fmla="*/ 157 h 184"/>
                <a:gd name="T2" fmla="*/ 33 w 806"/>
                <a:gd name="T3" fmla="*/ 157 h 184"/>
                <a:gd name="T4" fmla="*/ 53 w 806"/>
                <a:gd name="T5" fmla="*/ 157 h 184"/>
                <a:gd name="T6" fmla="*/ 72 w 806"/>
                <a:gd name="T7" fmla="*/ 157 h 184"/>
                <a:gd name="T8" fmla="*/ 92 w 806"/>
                <a:gd name="T9" fmla="*/ 157 h 184"/>
                <a:gd name="T10" fmla="*/ 112 w 806"/>
                <a:gd name="T11" fmla="*/ 157 h 184"/>
                <a:gd name="T12" fmla="*/ 131 w 806"/>
                <a:gd name="T13" fmla="*/ 157 h 184"/>
                <a:gd name="T14" fmla="*/ 151 w 806"/>
                <a:gd name="T15" fmla="*/ 157 h 184"/>
                <a:gd name="T16" fmla="*/ 171 w 806"/>
                <a:gd name="T17" fmla="*/ 157 h 184"/>
                <a:gd name="T18" fmla="*/ 190 w 806"/>
                <a:gd name="T19" fmla="*/ 157 h 184"/>
                <a:gd name="T20" fmla="*/ 210 w 806"/>
                <a:gd name="T21" fmla="*/ 157 h 184"/>
                <a:gd name="T22" fmla="*/ 230 w 806"/>
                <a:gd name="T23" fmla="*/ 125 h 184"/>
                <a:gd name="T24" fmla="*/ 243 w 806"/>
                <a:gd name="T25" fmla="*/ 98 h 184"/>
                <a:gd name="T26" fmla="*/ 249 w 806"/>
                <a:gd name="T27" fmla="*/ 72 h 184"/>
                <a:gd name="T28" fmla="*/ 262 w 806"/>
                <a:gd name="T29" fmla="*/ 46 h 184"/>
                <a:gd name="T30" fmla="*/ 282 w 806"/>
                <a:gd name="T31" fmla="*/ 20 h 184"/>
                <a:gd name="T32" fmla="*/ 302 w 806"/>
                <a:gd name="T33" fmla="*/ 13 h 184"/>
                <a:gd name="T34" fmla="*/ 321 w 806"/>
                <a:gd name="T35" fmla="*/ 7 h 184"/>
                <a:gd name="T36" fmla="*/ 341 w 806"/>
                <a:gd name="T37" fmla="*/ 0 h 184"/>
                <a:gd name="T38" fmla="*/ 361 w 806"/>
                <a:gd name="T39" fmla="*/ 0 h 184"/>
                <a:gd name="T40" fmla="*/ 380 w 806"/>
                <a:gd name="T41" fmla="*/ 0 h 184"/>
                <a:gd name="T42" fmla="*/ 400 w 806"/>
                <a:gd name="T43" fmla="*/ 0 h 184"/>
                <a:gd name="T44" fmla="*/ 420 w 806"/>
                <a:gd name="T45" fmla="*/ 7 h 184"/>
                <a:gd name="T46" fmla="*/ 439 w 806"/>
                <a:gd name="T47" fmla="*/ 20 h 184"/>
                <a:gd name="T48" fmla="*/ 459 w 806"/>
                <a:gd name="T49" fmla="*/ 26 h 184"/>
                <a:gd name="T50" fmla="*/ 479 w 806"/>
                <a:gd name="T51" fmla="*/ 40 h 184"/>
                <a:gd name="T52" fmla="*/ 498 w 806"/>
                <a:gd name="T53" fmla="*/ 53 h 184"/>
                <a:gd name="T54" fmla="*/ 518 w 806"/>
                <a:gd name="T55" fmla="*/ 66 h 184"/>
                <a:gd name="T56" fmla="*/ 538 w 806"/>
                <a:gd name="T57" fmla="*/ 79 h 184"/>
                <a:gd name="T58" fmla="*/ 557 w 806"/>
                <a:gd name="T59" fmla="*/ 92 h 184"/>
                <a:gd name="T60" fmla="*/ 577 w 806"/>
                <a:gd name="T61" fmla="*/ 105 h 184"/>
                <a:gd name="T62" fmla="*/ 596 w 806"/>
                <a:gd name="T63" fmla="*/ 112 h 184"/>
                <a:gd name="T64" fmla="*/ 616 w 806"/>
                <a:gd name="T65" fmla="*/ 125 h 184"/>
                <a:gd name="T66" fmla="*/ 636 w 806"/>
                <a:gd name="T67" fmla="*/ 131 h 184"/>
                <a:gd name="T68" fmla="*/ 655 w 806"/>
                <a:gd name="T69" fmla="*/ 144 h 184"/>
                <a:gd name="T70" fmla="*/ 675 w 806"/>
                <a:gd name="T71" fmla="*/ 151 h 184"/>
                <a:gd name="T72" fmla="*/ 695 w 806"/>
                <a:gd name="T73" fmla="*/ 157 h 184"/>
                <a:gd name="T74" fmla="*/ 714 w 806"/>
                <a:gd name="T75" fmla="*/ 164 h 184"/>
                <a:gd name="T76" fmla="*/ 734 w 806"/>
                <a:gd name="T77" fmla="*/ 171 h 184"/>
                <a:gd name="T78" fmla="*/ 754 w 806"/>
                <a:gd name="T79" fmla="*/ 171 h 184"/>
                <a:gd name="T80" fmla="*/ 773 w 806"/>
                <a:gd name="T81" fmla="*/ 177 h 184"/>
                <a:gd name="T82" fmla="*/ 793 w 806"/>
                <a:gd name="T83" fmla="*/ 17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06" h="184">
                  <a:moveTo>
                    <a:pt x="0" y="157"/>
                  </a:moveTo>
                  <a:lnTo>
                    <a:pt x="7" y="157"/>
                  </a:lnTo>
                  <a:lnTo>
                    <a:pt x="13" y="157"/>
                  </a:lnTo>
                  <a:lnTo>
                    <a:pt x="20" y="157"/>
                  </a:lnTo>
                  <a:lnTo>
                    <a:pt x="27" y="157"/>
                  </a:lnTo>
                  <a:lnTo>
                    <a:pt x="33" y="157"/>
                  </a:lnTo>
                  <a:lnTo>
                    <a:pt x="40" y="157"/>
                  </a:lnTo>
                  <a:lnTo>
                    <a:pt x="46" y="157"/>
                  </a:lnTo>
                  <a:lnTo>
                    <a:pt x="53" y="157"/>
                  </a:lnTo>
                  <a:lnTo>
                    <a:pt x="59" y="157"/>
                  </a:lnTo>
                  <a:lnTo>
                    <a:pt x="66" y="157"/>
                  </a:lnTo>
                  <a:lnTo>
                    <a:pt x="72" y="157"/>
                  </a:lnTo>
                  <a:lnTo>
                    <a:pt x="79" y="157"/>
                  </a:lnTo>
                  <a:lnTo>
                    <a:pt x="85" y="157"/>
                  </a:lnTo>
                  <a:lnTo>
                    <a:pt x="92" y="157"/>
                  </a:lnTo>
                  <a:lnTo>
                    <a:pt x="99" y="157"/>
                  </a:lnTo>
                  <a:lnTo>
                    <a:pt x="105" y="157"/>
                  </a:lnTo>
                  <a:lnTo>
                    <a:pt x="112" y="157"/>
                  </a:lnTo>
                  <a:lnTo>
                    <a:pt x="118" y="157"/>
                  </a:lnTo>
                  <a:lnTo>
                    <a:pt x="125" y="157"/>
                  </a:lnTo>
                  <a:lnTo>
                    <a:pt x="131" y="157"/>
                  </a:lnTo>
                  <a:lnTo>
                    <a:pt x="138" y="157"/>
                  </a:lnTo>
                  <a:lnTo>
                    <a:pt x="144" y="157"/>
                  </a:lnTo>
                  <a:lnTo>
                    <a:pt x="151" y="157"/>
                  </a:lnTo>
                  <a:lnTo>
                    <a:pt x="158" y="157"/>
                  </a:lnTo>
                  <a:lnTo>
                    <a:pt x="164" y="157"/>
                  </a:lnTo>
                  <a:lnTo>
                    <a:pt x="171" y="157"/>
                  </a:lnTo>
                  <a:lnTo>
                    <a:pt x="177" y="157"/>
                  </a:lnTo>
                  <a:lnTo>
                    <a:pt x="184" y="157"/>
                  </a:lnTo>
                  <a:lnTo>
                    <a:pt x="190" y="157"/>
                  </a:lnTo>
                  <a:lnTo>
                    <a:pt x="197" y="157"/>
                  </a:lnTo>
                  <a:lnTo>
                    <a:pt x="203" y="157"/>
                  </a:lnTo>
                  <a:lnTo>
                    <a:pt x="210" y="157"/>
                  </a:lnTo>
                  <a:lnTo>
                    <a:pt x="217" y="157"/>
                  </a:lnTo>
                  <a:lnTo>
                    <a:pt x="230" y="138"/>
                  </a:lnTo>
                  <a:lnTo>
                    <a:pt x="230" y="125"/>
                  </a:lnTo>
                  <a:lnTo>
                    <a:pt x="236" y="118"/>
                  </a:lnTo>
                  <a:lnTo>
                    <a:pt x="236" y="105"/>
                  </a:lnTo>
                  <a:lnTo>
                    <a:pt x="243" y="98"/>
                  </a:lnTo>
                  <a:lnTo>
                    <a:pt x="243" y="85"/>
                  </a:lnTo>
                  <a:lnTo>
                    <a:pt x="249" y="79"/>
                  </a:lnTo>
                  <a:lnTo>
                    <a:pt x="249" y="72"/>
                  </a:lnTo>
                  <a:lnTo>
                    <a:pt x="256" y="66"/>
                  </a:lnTo>
                  <a:lnTo>
                    <a:pt x="256" y="53"/>
                  </a:lnTo>
                  <a:lnTo>
                    <a:pt x="262" y="46"/>
                  </a:lnTo>
                  <a:lnTo>
                    <a:pt x="275" y="33"/>
                  </a:lnTo>
                  <a:lnTo>
                    <a:pt x="275" y="26"/>
                  </a:lnTo>
                  <a:lnTo>
                    <a:pt x="282" y="20"/>
                  </a:lnTo>
                  <a:lnTo>
                    <a:pt x="289" y="20"/>
                  </a:lnTo>
                  <a:lnTo>
                    <a:pt x="295" y="13"/>
                  </a:lnTo>
                  <a:lnTo>
                    <a:pt x="302" y="13"/>
                  </a:lnTo>
                  <a:lnTo>
                    <a:pt x="308" y="7"/>
                  </a:lnTo>
                  <a:lnTo>
                    <a:pt x="315" y="7"/>
                  </a:lnTo>
                  <a:lnTo>
                    <a:pt x="321" y="7"/>
                  </a:lnTo>
                  <a:lnTo>
                    <a:pt x="328" y="7"/>
                  </a:lnTo>
                  <a:lnTo>
                    <a:pt x="334" y="7"/>
                  </a:lnTo>
                  <a:lnTo>
                    <a:pt x="341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1" y="0"/>
                  </a:lnTo>
                  <a:lnTo>
                    <a:pt x="367" y="0"/>
                  </a:lnTo>
                  <a:lnTo>
                    <a:pt x="374" y="0"/>
                  </a:lnTo>
                  <a:lnTo>
                    <a:pt x="380" y="0"/>
                  </a:lnTo>
                  <a:lnTo>
                    <a:pt x="387" y="0"/>
                  </a:lnTo>
                  <a:lnTo>
                    <a:pt x="393" y="0"/>
                  </a:lnTo>
                  <a:lnTo>
                    <a:pt x="400" y="0"/>
                  </a:lnTo>
                  <a:lnTo>
                    <a:pt x="407" y="7"/>
                  </a:lnTo>
                  <a:lnTo>
                    <a:pt x="413" y="7"/>
                  </a:lnTo>
                  <a:lnTo>
                    <a:pt x="420" y="7"/>
                  </a:lnTo>
                  <a:lnTo>
                    <a:pt x="426" y="13"/>
                  </a:lnTo>
                  <a:lnTo>
                    <a:pt x="433" y="13"/>
                  </a:lnTo>
                  <a:lnTo>
                    <a:pt x="439" y="20"/>
                  </a:lnTo>
                  <a:lnTo>
                    <a:pt x="446" y="20"/>
                  </a:lnTo>
                  <a:lnTo>
                    <a:pt x="452" y="26"/>
                  </a:lnTo>
                  <a:lnTo>
                    <a:pt x="459" y="26"/>
                  </a:lnTo>
                  <a:lnTo>
                    <a:pt x="465" y="33"/>
                  </a:lnTo>
                  <a:lnTo>
                    <a:pt x="472" y="40"/>
                  </a:lnTo>
                  <a:lnTo>
                    <a:pt x="479" y="40"/>
                  </a:lnTo>
                  <a:lnTo>
                    <a:pt x="485" y="46"/>
                  </a:lnTo>
                  <a:lnTo>
                    <a:pt x="492" y="46"/>
                  </a:lnTo>
                  <a:lnTo>
                    <a:pt x="498" y="53"/>
                  </a:lnTo>
                  <a:lnTo>
                    <a:pt x="505" y="59"/>
                  </a:lnTo>
                  <a:lnTo>
                    <a:pt x="511" y="59"/>
                  </a:lnTo>
                  <a:lnTo>
                    <a:pt x="518" y="66"/>
                  </a:lnTo>
                  <a:lnTo>
                    <a:pt x="524" y="72"/>
                  </a:lnTo>
                  <a:lnTo>
                    <a:pt x="531" y="72"/>
                  </a:lnTo>
                  <a:lnTo>
                    <a:pt x="538" y="79"/>
                  </a:lnTo>
                  <a:lnTo>
                    <a:pt x="544" y="79"/>
                  </a:lnTo>
                  <a:lnTo>
                    <a:pt x="551" y="85"/>
                  </a:lnTo>
                  <a:lnTo>
                    <a:pt x="557" y="92"/>
                  </a:lnTo>
                  <a:lnTo>
                    <a:pt x="564" y="92"/>
                  </a:lnTo>
                  <a:lnTo>
                    <a:pt x="570" y="98"/>
                  </a:lnTo>
                  <a:lnTo>
                    <a:pt x="577" y="105"/>
                  </a:lnTo>
                  <a:lnTo>
                    <a:pt x="583" y="105"/>
                  </a:lnTo>
                  <a:lnTo>
                    <a:pt x="590" y="112"/>
                  </a:lnTo>
                  <a:lnTo>
                    <a:pt x="596" y="112"/>
                  </a:lnTo>
                  <a:lnTo>
                    <a:pt x="603" y="118"/>
                  </a:lnTo>
                  <a:lnTo>
                    <a:pt x="610" y="118"/>
                  </a:lnTo>
                  <a:lnTo>
                    <a:pt x="616" y="125"/>
                  </a:lnTo>
                  <a:lnTo>
                    <a:pt x="623" y="125"/>
                  </a:lnTo>
                  <a:lnTo>
                    <a:pt x="629" y="131"/>
                  </a:lnTo>
                  <a:lnTo>
                    <a:pt x="636" y="131"/>
                  </a:lnTo>
                  <a:lnTo>
                    <a:pt x="642" y="138"/>
                  </a:lnTo>
                  <a:lnTo>
                    <a:pt x="649" y="138"/>
                  </a:lnTo>
                  <a:lnTo>
                    <a:pt x="655" y="144"/>
                  </a:lnTo>
                  <a:lnTo>
                    <a:pt x="662" y="144"/>
                  </a:lnTo>
                  <a:lnTo>
                    <a:pt x="669" y="151"/>
                  </a:lnTo>
                  <a:lnTo>
                    <a:pt x="675" y="151"/>
                  </a:lnTo>
                  <a:lnTo>
                    <a:pt x="682" y="151"/>
                  </a:lnTo>
                  <a:lnTo>
                    <a:pt x="688" y="157"/>
                  </a:lnTo>
                  <a:lnTo>
                    <a:pt x="695" y="157"/>
                  </a:lnTo>
                  <a:lnTo>
                    <a:pt x="701" y="157"/>
                  </a:lnTo>
                  <a:lnTo>
                    <a:pt x="708" y="164"/>
                  </a:lnTo>
                  <a:lnTo>
                    <a:pt x="714" y="164"/>
                  </a:lnTo>
                  <a:lnTo>
                    <a:pt x="721" y="164"/>
                  </a:lnTo>
                  <a:lnTo>
                    <a:pt x="728" y="171"/>
                  </a:lnTo>
                  <a:lnTo>
                    <a:pt x="734" y="171"/>
                  </a:lnTo>
                  <a:lnTo>
                    <a:pt x="741" y="171"/>
                  </a:lnTo>
                  <a:lnTo>
                    <a:pt x="747" y="171"/>
                  </a:lnTo>
                  <a:lnTo>
                    <a:pt x="754" y="171"/>
                  </a:lnTo>
                  <a:lnTo>
                    <a:pt x="760" y="177"/>
                  </a:lnTo>
                  <a:lnTo>
                    <a:pt x="767" y="177"/>
                  </a:lnTo>
                  <a:lnTo>
                    <a:pt x="773" y="177"/>
                  </a:lnTo>
                  <a:lnTo>
                    <a:pt x="780" y="177"/>
                  </a:lnTo>
                  <a:lnTo>
                    <a:pt x="786" y="177"/>
                  </a:lnTo>
                  <a:lnTo>
                    <a:pt x="793" y="177"/>
                  </a:lnTo>
                  <a:lnTo>
                    <a:pt x="800" y="184"/>
                  </a:lnTo>
                  <a:lnTo>
                    <a:pt x="806" y="184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41" name="Freeform 229"/>
            <p:cNvSpPr>
              <a:spLocks/>
            </p:cNvSpPr>
            <p:nvPr/>
          </p:nvSpPr>
          <p:spPr bwMode="auto">
            <a:xfrm>
              <a:off x="1554" y="2983"/>
              <a:ext cx="899" cy="28"/>
            </a:xfrm>
            <a:custGeom>
              <a:avLst/>
              <a:gdLst>
                <a:gd name="T0" fmla="*/ 13 w 832"/>
                <a:gd name="T1" fmla="*/ 27 h 27"/>
                <a:gd name="T2" fmla="*/ 33 w 832"/>
                <a:gd name="T3" fmla="*/ 27 h 27"/>
                <a:gd name="T4" fmla="*/ 53 w 832"/>
                <a:gd name="T5" fmla="*/ 27 h 27"/>
                <a:gd name="T6" fmla="*/ 72 w 832"/>
                <a:gd name="T7" fmla="*/ 27 h 27"/>
                <a:gd name="T8" fmla="*/ 92 w 832"/>
                <a:gd name="T9" fmla="*/ 27 h 27"/>
                <a:gd name="T10" fmla="*/ 112 w 832"/>
                <a:gd name="T11" fmla="*/ 27 h 27"/>
                <a:gd name="T12" fmla="*/ 131 w 832"/>
                <a:gd name="T13" fmla="*/ 27 h 27"/>
                <a:gd name="T14" fmla="*/ 151 w 832"/>
                <a:gd name="T15" fmla="*/ 27 h 27"/>
                <a:gd name="T16" fmla="*/ 170 w 832"/>
                <a:gd name="T17" fmla="*/ 20 h 27"/>
                <a:gd name="T18" fmla="*/ 190 w 832"/>
                <a:gd name="T19" fmla="*/ 20 h 27"/>
                <a:gd name="T20" fmla="*/ 210 w 832"/>
                <a:gd name="T21" fmla="*/ 20 h 27"/>
                <a:gd name="T22" fmla="*/ 229 w 832"/>
                <a:gd name="T23" fmla="*/ 20 h 27"/>
                <a:gd name="T24" fmla="*/ 249 w 832"/>
                <a:gd name="T25" fmla="*/ 14 h 27"/>
                <a:gd name="T26" fmla="*/ 269 w 832"/>
                <a:gd name="T27" fmla="*/ 14 h 27"/>
                <a:gd name="T28" fmla="*/ 288 w 832"/>
                <a:gd name="T29" fmla="*/ 14 h 27"/>
                <a:gd name="T30" fmla="*/ 308 w 832"/>
                <a:gd name="T31" fmla="*/ 14 h 27"/>
                <a:gd name="T32" fmla="*/ 328 w 832"/>
                <a:gd name="T33" fmla="*/ 7 h 27"/>
                <a:gd name="T34" fmla="*/ 347 w 832"/>
                <a:gd name="T35" fmla="*/ 7 h 27"/>
                <a:gd name="T36" fmla="*/ 367 w 832"/>
                <a:gd name="T37" fmla="*/ 7 h 27"/>
                <a:gd name="T38" fmla="*/ 387 w 832"/>
                <a:gd name="T39" fmla="*/ 7 h 27"/>
                <a:gd name="T40" fmla="*/ 406 w 832"/>
                <a:gd name="T41" fmla="*/ 7 h 27"/>
                <a:gd name="T42" fmla="*/ 426 w 832"/>
                <a:gd name="T43" fmla="*/ 0 h 27"/>
                <a:gd name="T44" fmla="*/ 446 w 832"/>
                <a:gd name="T45" fmla="*/ 0 h 27"/>
                <a:gd name="T46" fmla="*/ 465 w 832"/>
                <a:gd name="T47" fmla="*/ 0 h 27"/>
                <a:gd name="T48" fmla="*/ 485 w 832"/>
                <a:gd name="T49" fmla="*/ 0 h 27"/>
                <a:gd name="T50" fmla="*/ 505 w 832"/>
                <a:gd name="T51" fmla="*/ 0 h 27"/>
                <a:gd name="T52" fmla="*/ 524 w 832"/>
                <a:gd name="T53" fmla="*/ 0 h 27"/>
                <a:gd name="T54" fmla="*/ 544 w 832"/>
                <a:gd name="T55" fmla="*/ 0 h 27"/>
                <a:gd name="T56" fmla="*/ 564 w 832"/>
                <a:gd name="T57" fmla="*/ 0 h 27"/>
                <a:gd name="T58" fmla="*/ 583 w 832"/>
                <a:gd name="T59" fmla="*/ 0 h 27"/>
                <a:gd name="T60" fmla="*/ 603 w 832"/>
                <a:gd name="T61" fmla="*/ 0 h 27"/>
                <a:gd name="T62" fmla="*/ 623 w 832"/>
                <a:gd name="T63" fmla="*/ 0 h 27"/>
                <a:gd name="T64" fmla="*/ 642 w 832"/>
                <a:gd name="T65" fmla="*/ 0 h 27"/>
                <a:gd name="T66" fmla="*/ 662 w 832"/>
                <a:gd name="T67" fmla="*/ 0 h 27"/>
                <a:gd name="T68" fmla="*/ 681 w 832"/>
                <a:gd name="T69" fmla="*/ 0 h 27"/>
                <a:gd name="T70" fmla="*/ 701 w 832"/>
                <a:gd name="T71" fmla="*/ 0 h 27"/>
                <a:gd name="T72" fmla="*/ 721 w 832"/>
                <a:gd name="T73" fmla="*/ 0 h 27"/>
                <a:gd name="T74" fmla="*/ 740 w 832"/>
                <a:gd name="T75" fmla="*/ 0 h 27"/>
                <a:gd name="T76" fmla="*/ 760 w 832"/>
                <a:gd name="T77" fmla="*/ 0 h 27"/>
                <a:gd name="T78" fmla="*/ 780 w 832"/>
                <a:gd name="T79" fmla="*/ 0 h 27"/>
                <a:gd name="T80" fmla="*/ 799 w 832"/>
                <a:gd name="T81" fmla="*/ 0 h 27"/>
                <a:gd name="T82" fmla="*/ 819 w 832"/>
                <a:gd name="T8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2" h="27">
                  <a:moveTo>
                    <a:pt x="0" y="27"/>
                  </a:moveTo>
                  <a:lnTo>
                    <a:pt x="7" y="27"/>
                  </a:lnTo>
                  <a:lnTo>
                    <a:pt x="13" y="27"/>
                  </a:lnTo>
                  <a:lnTo>
                    <a:pt x="20" y="27"/>
                  </a:lnTo>
                  <a:lnTo>
                    <a:pt x="26" y="27"/>
                  </a:lnTo>
                  <a:lnTo>
                    <a:pt x="33" y="27"/>
                  </a:lnTo>
                  <a:lnTo>
                    <a:pt x="39" y="27"/>
                  </a:lnTo>
                  <a:lnTo>
                    <a:pt x="46" y="27"/>
                  </a:lnTo>
                  <a:lnTo>
                    <a:pt x="53" y="27"/>
                  </a:lnTo>
                  <a:lnTo>
                    <a:pt x="59" y="27"/>
                  </a:lnTo>
                  <a:lnTo>
                    <a:pt x="66" y="27"/>
                  </a:lnTo>
                  <a:lnTo>
                    <a:pt x="72" y="27"/>
                  </a:lnTo>
                  <a:lnTo>
                    <a:pt x="79" y="27"/>
                  </a:lnTo>
                  <a:lnTo>
                    <a:pt x="85" y="27"/>
                  </a:lnTo>
                  <a:lnTo>
                    <a:pt x="92" y="27"/>
                  </a:lnTo>
                  <a:lnTo>
                    <a:pt x="98" y="27"/>
                  </a:lnTo>
                  <a:lnTo>
                    <a:pt x="105" y="27"/>
                  </a:lnTo>
                  <a:lnTo>
                    <a:pt x="112" y="27"/>
                  </a:lnTo>
                  <a:lnTo>
                    <a:pt x="118" y="27"/>
                  </a:lnTo>
                  <a:lnTo>
                    <a:pt x="125" y="27"/>
                  </a:lnTo>
                  <a:lnTo>
                    <a:pt x="131" y="27"/>
                  </a:lnTo>
                  <a:lnTo>
                    <a:pt x="138" y="27"/>
                  </a:lnTo>
                  <a:lnTo>
                    <a:pt x="144" y="27"/>
                  </a:lnTo>
                  <a:lnTo>
                    <a:pt x="151" y="27"/>
                  </a:lnTo>
                  <a:lnTo>
                    <a:pt x="157" y="27"/>
                  </a:lnTo>
                  <a:lnTo>
                    <a:pt x="164" y="27"/>
                  </a:lnTo>
                  <a:lnTo>
                    <a:pt x="170" y="20"/>
                  </a:lnTo>
                  <a:lnTo>
                    <a:pt x="177" y="20"/>
                  </a:lnTo>
                  <a:lnTo>
                    <a:pt x="184" y="20"/>
                  </a:lnTo>
                  <a:lnTo>
                    <a:pt x="190" y="20"/>
                  </a:lnTo>
                  <a:lnTo>
                    <a:pt x="197" y="20"/>
                  </a:lnTo>
                  <a:lnTo>
                    <a:pt x="203" y="20"/>
                  </a:lnTo>
                  <a:lnTo>
                    <a:pt x="210" y="20"/>
                  </a:lnTo>
                  <a:lnTo>
                    <a:pt x="216" y="20"/>
                  </a:lnTo>
                  <a:lnTo>
                    <a:pt x="223" y="20"/>
                  </a:lnTo>
                  <a:lnTo>
                    <a:pt x="229" y="20"/>
                  </a:lnTo>
                  <a:lnTo>
                    <a:pt x="236" y="20"/>
                  </a:lnTo>
                  <a:lnTo>
                    <a:pt x="243" y="14"/>
                  </a:lnTo>
                  <a:lnTo>
                    <a:pt x="249" y="14"/>
                  </a:lnTo>
                  <a:lnTo>
                    <a:pt x="256" y="14"/>
                  </a:lnTo>
                  <a:lnTo>
                    <a:pt x="262" y="14"/>
                  </a:lnTo>
                  <a:lnTo>
                    <a:pt x="269" y="14"/>
                  </a:lnTo>
                  <a:lnTo>
                    <a:pt x="275" y="14"/>
                  </a:lnTo>
                  <a:lnTo>
                    <a:pt x="282" y="14"/>
                  </a:lnTo>
                  <a:lnTo>
                    <a:pt x="288" y="14"/>
                  </a:lnTo>
                  <a:lnTo>
                    <a:pt x="295" y="14"/>
                  </a:lnTo>
                  <a:lnTo>
                    <a:pt x="301" y="14"/>
                  </a:lnTo>
                  <a:lnTo>
                    <a:pt x="308" y="14"/>
                  </a:lnTo>
                  <a:lnTo>
                    <a:pt x="315" y="14"/>
                  </a:lnTo>
                  <a:lnTo>
                    <a:pt x="321" y="7"/>
                  </a:lnTo>
                  <a:lnTo>
                    <a:pt x="328" y="7"/>
                  </a:lnTo>
                  <a:lnTo>
                    <a:pt x="334" y="7"/>
                  </a:lnTo>
                  <a:lnTo>
                    <a:pt x="341" y="7"/>
                  </a:lnTo>
                  <a:lnTo>
                    <a:pt x="347" y="7"/>
                  </a:lnTo>
                  <a:lnTo>
                    <a:pt x="354" y="7"/>
                  </a:lnTo>
                  <a:lnTo>
                    <a:pt x="360" y="7"/>
                  </a:lnTo>
                  <a:lnTo>
                    <a:pt x="367" y="7"/>
                  </a:lnTo>
                  <a:lnTo>
                    <a:pt x="374" y="7"/>
                  </a:lnTo>
                  <a:lnTo>
                    <a:pt x="380" y="7"/>
                  </a:lnTo>
                  <a:lnTo>
                    <a:pt x="387" y="7"/>
                  </a:lnTo>
                  <a:lnTo>
                    <a:pt x="393" y="7"/>
                  </a:lnTo>
                  <a:lnTo>
                    <a:pt x="400" y="7"/>
                  </a:lnTo>
                  <a:lnTo>
                    <a:pt x="406" y="7"/>
                  </a:lnTo>
                  <a:lnTo>
                    <a:pt x="413" y="7"/>
                  </a:lnTo>
                  <a:lnTo>
                    <a:pt x="419" y="7"/>
                  </a:lnTo>
                  <a:lnTo>
                    <a:pt x="426" y="0"/>
                  </a:lnTo>
                  <a:lnTo>
                    <a:pt x="433" y="0"/>
                  </a:lnTo>
                  <a:lnTo>
                    <a:pt x="439" y="0"/>
                  </a:lnTo>
                  <a:lnTo>
                    <a:pt x="446" y="0"/>
                  </a:lnTo>
                  <a:lnTo>
                    <a:pt x="452" y="0"/>
                  </a:lnTo>
                  <a:lnTo>
                    <a:pt x="459" y="0"/>
                  </a:lnTo>
                  <a:lnTo>
                    <a:pt x="465" y="0"/>
                  </a:lnTo>
                  <a:lnTo>
                    <a:pt x="472" y="0"/>
                  </a:lnTo>
                  <a:lnTo>
                    <a:pt x="478" y="0"/>
                  </a:lnTo>
                  <a:lnTo>
                    <a:pt x="485" y="0"/>
                  </a:lnTo>
                  <a:lnTo>
                    <a:pt x="491" y="0"/>
                  </a:lnTo>
                  <a:lnTo>
                    <a:pt x="498" y="0"/>
                  </a:lnTo>
                  <a:lnTo>
                    <a:pt x="505" y="0"/>
                  </a:lnTo>
                  <a:lnTo>
                    <a:pt x="511" y="0"/>
                  </a:lnTo>
                  <a:lnTo>
                    <a:pt x="518" y="0"/>
                  </a:lnTo>
                  <a:lnTo>
                    <a:pt x="524" y="0"/>
                  </a:lnTo>
                  <a:lnTo>
                    <a:pt x="531" y="0"/>
                  </a:lnTo>
                  <a:lnTo>
                    <a:pt x="537" y="0"/>
                  </a:lnTo>
                  <a:lnTo>
                    <a:pt x="544" y="0"/>
                  </a:lnTo>
                  <a:lnTo>
                    <a:pt x="550" y="0"/>
                  </a:lnTo>
                  <a:lnTo>
                    <a:pt x="557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7" y="0"/>
                  </a:lnTo>
                  <a:lnTo>
                    <a:pt x="583" y="0"/>
                  </a:lnTo>
                  <a:lnTo>
                    <a:pt x="590" y="0"/>
                  </a:lnTo>
                  <a:lnTo>
                    <a:pt x="596" y="0"/>
                  </a:lnTo>
                  <a:lnTo>
                    <a:pt x="603" y="0"/>
                  </a:lnTo>
                  <a:lnTo>
                    <a:pt x="609" y="0"/>
                  </a:lnTo>
                  <a:lnTo>
                    <a:pt x="616" y="0"/>
                  </a:lnTo>
                  <a:lnTo>
                    <a:pt x="623" y="0"/>
                  </a:lnTo>
                  <a:lnTo>
                    <a:pt x="629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9" y="0"/>
                  </a:lnTo>
                  <a:lnTo>
                    <a:pt x="655" y="0"/>
                  </a:lnTo>
                  <a:lnTo>
                    <a:pt x="662" y="0"/>
                  </a:lnTo>
                  <a:lnTo>
                    <a:pt x="668" y="0"/>
                  </a:lnTo>
                  <a:lnTo>
                    <a:pt x="675" y="0"/>
                  </a:lnTo>
                  <a:lnTo>
                    <a:pt x="681" y="0"/>
                  </a:lnTo>
                  <a:lnTo>
                    <a:pt x="688" y="0"/>
                  </a:lnTo>
                  <a:lnTo>
                    <a:pt x="695" y="0"/>
                  </a:lnTo>
                  <a:lnTo>
                    <a:pt x="701" y="0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21" y="0"/>
                  </a:lnTo>
                  <a:lnTo>
                    <a:pt x="727" y="0"/>
                  </a:lnTo>
                  <a:lnTo>
                    <a:pt x="734" y="0"/>
                  </a:lnTo>
                  <a:lnTo>
                    <a:pt x="740" y="0"/>
                  </a:lnTo>
                  <a:lnTo>
                    <a:pt x="747" y="0"/>
                  </a:lnTo>
                  <a:lnTo>
                    <a:pt x="754" y="0"/>
                  </a:lnTo>
                  <a:lnTo>
                    <a:pt x="760" y="0"/>
                  </a:lnTo>
                  <a:lnTo>
                    <a:pt x="767" y="0"/>
                  </a:lnTo>
                  <a:lnTo>
                    <a:pt x="773" y="0"/>
                  </a:lnTo>
                  <a:lnTo>
                    <a:pt x="780" y="0"/>
                  </a:lnTo>
                  <a:lnTo>
                    <a:pt x="786" y="0"/>
                  </a:lnTo>
                  <a:lnTo>
                    <a:pt x="793" y="0"/>
                  </a:lnTo>
                  <a:lnTo>
                    <a:pt x="799" y="0"/>
                  </a:lnTo>
                  <a:lnTo>
                    <a:pt x="806" y="0"/>
                  </a:lnTo>
                  <a:lnTo>
                    <a:pt x="812" y="0"/>
                  </a:lnTo>
                  <a:lnTo>
                    <a:pt x="819" y="0"/>
                  </a:lnTo>
                  <a:lnTo>
                    <a:pt x="826" y="0"/>
                  </a:lnTo>
                  <a:lnTo>
                    <a:pt x="832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42" name="Freeform 230"/>
            <p:cNvSpPr>
              <a:spLocks/>
            </p:cNvSpPr>
            <p:nvPr/>
          </p:nvSpPr>
          <p:spPr bwMode="auto">
            <a:xfrm>
              <a:off x="2453" y="2983"/>
              <a:ext cx="85" cy="1"/>
            </a:xfrm>
            <a:custGeom>
              <a:avLst/>
              <a:gdLst>
                <a:gd name="T0" fmla="*/ 0 w 79"/>
                <a:gd name="T1" fmla="*/ 7 w 79"/>
                <a:gd name="T2" fmla="*/ 13 w 79"/>
                <a:gd name="T3" fmla="*/ 20 w 79"/>
                <a:gd name="T4" fmla="*/ 26 w 79"/>
                <a:gd name="T5" fmla="*/ 33 w 79"/>
                <a:gd name="T6" fmla="*/ 39 w 79"/>
                <a:gd name="T7" fmla="*/ 46 w 79"/>
                <a:gd name="T8" fmla="*/ 53 w 79"/>
                <a:gd name="T9" fmla="*/ 59 w 79"/>
                <a:gd name="T10" fmla="*/ 66 w 79"/>
                <a:gd name="T11" fmla="*/ 72 w 79"/>
                <a:gd name="T12" fmla="*/ 79 w 7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</a:cxnLst>
              <a:rect l="0" t="0" r="r" b="b"/>
              <a:pathLst>
                <a:path w="79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9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43" name="Rectangle 231"/>
            <p:cNvSpPr>
              <a:spLocks noChangeArrowheads="1"/>
            </p:cNvSpPr>
            <p:nvPr/>
          </p:nvSpPr>
          <p:spPr bwMode="auto">
            <a:xfrm>
              <a:off x="1002" y="2591"/>
              <a:ext cx="114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IAE = 11.6538 ISE = 11.2388</a:t>
              </a:r>
              <a:endParaRPr lang="en-US"/>
            </a:p>
          </p:txBody>
        </p:sp>
        <p:sp>
          <p:nvSpPr>
            <p:cNvPr id="39144" name="Rectangle 232"/>
            <p:cNvSpPr>
              <a:spLocks noChangeArrowheads="1"/>
            </p:cNvSpPr>
            <p:nvPr/>
          </p:nvSpPr>
          <p:spPr bwMode="auto">
            <a:xfrm>
              <a:off x="1505" y="4085"/>
              <a:ext cx="19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39145" name="Rectangle 233"/>
            <p:cNvSpPr>
              <a:spLocks noChangeArrowheads="1"/>
            </p:cNvSpPr>
            <p:nvPr/>
          </p:nvSpPr>
          <p:spPr bwMode="auto">
            <a:xfrm rot="16200000">
              <a:off x="153" y="3298"/>
              <a:ext cx="47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heating flow</a:t>
              </a:r>
              <a:endParaRPr lang="en-US"/>
            </a:p>
          </p:txBody>
        </p:sp>
        <p:sp>
          <p:nvSpPr>
            <p:cNvPr id="39146" name="Rectangle 234"/>
            <p:cNvSpPr>
              <a:spLocks noChangeArrowheads="1"/>
            </p:cNvSpPr>
            <p:nvPr/>
          </p:nvSpPr>
          <p:spPr bwMode="auto">
            <a:xfrm>
              <a:off x="3217" y="2750"/>
              <a:ext cx="1853" cy="11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47" name="Rectangle 235"/>
            <p:cNvSpPr>
              <a:spLocks noChangeArrowheads="1"/>
            </p:cNvSpPr>
            <p:nvPr/>
          </p:nvSpPr>
          <p:spPr bwMode="auto">
            <a:xfrm>
              <a:off x="3217" y="2750"/>
              <a:ext cx="1853" cy="119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48" name="Line 236"/>
            <p:cNvSpPr>
              <a:spLocks noChangeShapeType="1"/>
            </p:cNvSpPr>
            <p:nvPr/>
          </p:nvSpPr>
          <p:spPr bwMode="auto">
            <a:xfrm>
              <a:off x="3217" y="2750"/>
              <a:ext cx="18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49" name="Freeform 237"/>
            <p:cNvSpPr>
              <a:spLocks/>
            </p:cNvSpPr>
            <p:nvPr/>
          </p:nvSpPr>
          <p:spPr bwMode="auto">
            <a:xfrm>
              <a:off x="3217" y="2750"/>
              <a:ext cx="1853" cy="1197"/>
            </a:xfrm>
            <a:custGeom>
              <a:avLst/>
              <a:gdLst>
                <a:gd name="T0" fmla="*/ 0 w 262"/>
                <a:gd name="T1" fmla="*/ 174 h 174"/>
                <a:gd name="T2" fmla="*/ 262 w 262"/>
                <a:gd name="T3" fmla="*/ 174 h 174"/>
                <a:gd name="T4" fmla="*/ 262 w 262"/>
                <a:gd name="T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2" h="174">
                  <a:moveTo>
                    <a:pt x="0" y="174"/>
                  </a:moveTo>
                  <a:lnTo>
                    <a:pt x="262" y="174"/>
                  </a:lnTo>
                  <a:lnTo>
                    <a:pt x="26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50" name="Line 238"/>
            <p:cNvSpPr>
              <a:spLocks noChangeShapeType="1"/>
            </p:cNvSpPr>
            <p:nvPr/>
          </p:nvSpPr>
          <p:spPr bwMode="auto">
            <a:xfrm flipV="1">
              <a:off x="3217" y="2750"/>
              <a:ext cx="1" cy="11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51" name="Line 239"/>
            <p:cNvSpPr>
              <a:spLocks noChangeShapeType="1"/>
            </p:cNvSpPr>
            <p:nvPr/>
          </p:nvSpPr>
          <p:spPr bwMode="auto">
            <a:xfrm>
              <a:off x="3217" y="3947"/>
              <a:ext cx="18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52" name="Line 240"/>
            <p:cNvSpPr>
              <a:spLocks noChangeShapeType="1"/>
            </p:cNvSpPr>
            <p:nvPr/>
          </p:nvSpPr>
          <p:spPr bwMode="auto">
            <a:xfrm flipV="1">
              <a:off x="3217" y="2750"/>
              <a:ext cx="1" cy="11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53" name="Line 241"/>
            <p:cNvSpPr>
              <a:spLocks noChangeShapeType="1"/>
            </p:cNvSpPr>
            <p:nvPr/>
          </p:nvSpPr>
          <p:spPr bwMode="auto">
            <a:xfrm flipV="1">
              <a:off x="3217" y="392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54" name="Line 242"/>
            <p:cNvSpPr>
              <a:spLocks noChangeShapeType="1"/>
            </p:cNvSpPr>
            <p:nvPr/>
          </p:nvSpPr>
          <p:spPr bwMode="auto">
            <a:xfrm>
              <a:off x="3217" y="2750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55" name="Rectangle 243"/>
            <p:cNvSpPr>
              <a:spLocks noChangeArrowheads="1"/>
            </p:cNvSpPr>
            <p:nvPr/>
          </p:nvSpPr>
          <p:spPr bwMode="auto">
            <a:xfrm>
              <a:off x="3195" y="396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39156" name="Line 244"/>
            <p:cNvSpPr>
              <a:spLocks noChangeShapeType="1"/>
            </p:cNvSpPr>
            <p:nvPr/>
          </p:nvSpPr>
          <p:spPr bwMode="auto">
            <a:xfrm flipV="1">
              <a:off x="3677" y="392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57" name="Line 245"/>
            <p:cNvSpPr>
              <a:spLocks noChangeShapeType="1"/>
            </p:cNvSpPr>
            <p:nvPr/>
          </p:nvSpPr>
          <p:spPr bwMode="auto">
            <a:xfrm>
              <a:off x="3677" y="2750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58" name="Rectangle 246"/>
            <p:cNvSpPr>
              <a:spLocks noChangeArrowheads="1"/>
            </p:cNvSpPr>
            <p:nvPr/>
          </p:nvSpPr>
          <p:spPr bwMode="auto">
            <a:xfrm>
              <a:off x="3627" y="3967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/>
            </a:p>
          </p:txBody>
        </p:sp>
        <p:sp>
          <p:nvSpPr>
            <p:cNvPr id="39159" name="Line 247"/>
            <p:cNvSpPr>
              <a:spLocks noChangeShapeType="1"/>
            </p:cNvSpPr>
            <p:nvPr/>
          </p:nvSpPr>
          <p:spPr bwMode="auto">
            <a:xfrm flipV="1">
              <a:off x="4144" y="392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60" name="Line 248"/>
            <p:cNvSpPr>
              <a:spLocks noChangeShapeType="1"/>
            </p:cNvSpPr>
            <p:nvPr/>
          </p:nvSpPr>
          <p:spPr bwMode="auto">
            <a:xfrm>
              <a:off x="4144" y="2750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61" name="Rectangle 249"/>
            <p:cNvSpPr>
              <a:spLocks noChangeArrowheads="1"/>
            </p:cNvSpPr>
            <p:nvPr/>
          </p:nvSpPr>
          <p:spPr bwMode="auto">
            <a:xfrm>
              <a:off x="4073" y="3967"/>
              <a:ext cx="14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39162" name="Line 250"/>
            <p:cNvSpPr>
              <a:spLocks noChangeShapeType="1"/>
            </p:cNvSpPr>
            <p:nvPr/>
          </p:nvSpPr>
          <p:spPr bwMode="auto">
            <a:xfrm flipV="1">
              <a:off x="4604" y="392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63" name="Line 251"/>
            <p:cNvSpPr>
              <a:spLocks noChangeShapeType="1"/>
            </p:cNvSpPr>
            <p:nvPr/>
          </p:nvSpPr>
          <p:spPr bwMode="auto">
            <a:xfrm>
              <a:off x="4604" y="2750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64" name="Rectangle 252"/>
            <p:cNvSpPr>
              <a:spLocks noChangeArrowheads="1"/>
            </p:cNvSpPr>
            <p:nvPr/>
          </p:nvSpPr>
          <p:spPr bwMode="auto">
            <a:xfrm>
              <a:off x="4533" y="3967"/>
              <a:ext cx="14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150</a:t>
              </a:r>
              <a:endParaRPr lang="en-US"/>
            </a:p>
          </p:txBody>
        </p:sp>
        <p:sp>
          <p:nvSpPr>
            <p:cNvPr id="39165" name="Line 253"/>
            <p:cNvSpPr>
              <a:spLocks noChangeShapeType="1"/>
            </p:cNvSpPr>
            <p:nvPr/>
          </p:nvSpPr>
          <p:spPr bwMode="auto">
            <a:xfrm flipV="1">
              <a:off x="5070" y="392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66" name="Line 254"/>
            <p:cNvSpPr>
              <a:spLocks noChangeShapeType="1"/>
            </p:cNvSpPr>
            <p:nvPr/>
          </p:nvSpPr>
          <p:spPr bwMode="auto">
            <a:xfrm>
              <a:off x="5070" y="2750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67" name="Rectangle 255"/>
            <p:cNvSpPr>
              <a:spLocks noChangeArrowheads="1"/>
            </p:cNvSpPr>
            <p:nvPr/>
          </p:nvSpPr>
          <p:spPr bwMode="auto">
            <a:xfrm>
              <a:off x="5000" y="3967"/>
              <a:ext cx="14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/>
            </a:p>
          </p:txBody>
        </p:sp>
        <p:sp>
          <p:nvSpPr>
            <p:cNvPr id="39168" name="Line 256"/>
            <p:cNvSpPr>
              <a:spLocks noChangeShapeType="1"/>
            </p:cNvSpPr>
            <p:nvPr/>
          </p:nvSpPr>
          <p:spPr bwMode="auto">
            <a:xfrm>
              <a:off x="3217" y="3947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69" name="Line 257"/>
            <p:cNvSpPr>
              <a:spLocks noChangeShapeType="1"/>
            </p:cNvSpPr>
            <p:nvPr/>
          </p:nvSpPr>
          <p:spPr bwMode="auto">
            <a:xfrm flipH="1">
              <a:off x="5049" y="3947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70" name="Rectangle 258"/>
            <p:cNvSpPr>
              <a:spLocks noChangeArrowheads="1"/>
            </p:cNvSpPr>
            <p:nvPr/>
          </p:nvSpPr>
          <p:spPr bwMode="auto">
            <a:xfrm>
              <a:off x="3090" y="389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/>
            </a:p>
          </p:txBody>
        </p:sp>
        <p:sp>
          <p:nvSpPr>
            <p:cNvPr id="39171" name="Line 259"/>
            <p:cNvSpPr>
              <a:spLocks noChangeShapeType="1"/>
            </p:cNvSpPr>
            <p:nvPr/>
          </p:nvSpPr>
          <p:spPr bwMode="auto">
            <a:xfrm>
              <a:off x="3217" y="3644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72" name="Line 260"/>
            <p:cNvSpPr>
              <a:spLocks noChangeShapeType="1"/>
            </p:cNvSpPr>
            <p:nvPr/>
          </p:nvSpPr>
          <p:spPr bwMode="auto">
            <a:xfrm flipH="1">
              <a:off x="5049" y="3644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73" name="Rectangle 261"/>
            <p:cNvSpPr>
              <a:spLocks noChangeArrowheads="1"/>
            </p:cNvSpPr>
            <p:nvPr/>
          </p:nvSpPr>
          <p:spPr bwMode="auto">
            <a:xfrm>
              <a:off x="3090" y="3589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52</a:t>
              </a:r>
              <a:endParaRPr lang="en-US"/>
            </a:p>
          </p:txBody>
        </p:sp>
        <p:sp>
          <p:nvSpPr>
            <p:cNvPr id="39174" name="Line 262"/>
            <p:cNvSpPr>
              <a:spLocks noChangeShapeType="1"/>
            </p:cNvSpPr>
            <p:nvPr/>
          </p:nvSpPr>
          <p:spPr bwMode="auto">
            <a:xfrm>
              <a:off x="3217" y="3349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75" name="Line 263"/>
            <p:cNvSpPr>
              <a:spLocks noChangeShapeType="1"/>
            </p:cNvSpPr>
            <p:nvPr/>
          </p:nvSpPr>
          <p:spPr bwMode="auto">
            <a:xfrm flipH="1">
              <a:off x="5049" y="3349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76" name="Rectangle 264"/>
            <p:cNvSpPr>
              <a:spLocks noChangeArrowheads="1"/>
            </p:cNvSpPr>
            <p:nvPr/>
          </p:nvSpPr>
          <p:spPr bwMode="auto">
            <a:xfrm>
              <a:off x="3090" y="3293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54</a:t>
              </a:r>
              <a:endParaRPr lang="en-US"/>
            </a:p>
          </p:txBody>
        </p:sp>
        <p:sp>
          <p:nvSpPr>
            <p:cNvPr id="39177" name="Line 265"/>
            <p:cNvSpPr>
              <a:spLocks noChangeShapeType="1"/>
            </p:cNvSpPr>
            <p:nvPr/>
          </p:nvSpPr>
          <p:spPr bwMode="auto">
            <a:xfrm>
              <a:off x="3217" y="3045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78" name="Line 266"/>
            <p:cNvSpPr>
              <a:spLocks noChangeShapeType="1"/>
            </p:cNvSpPr>
            <p:nvPr/>
          </p:nvSpPr>
          <p:spPr bwMode="auto">
            <a:xfrm flipH="1">
              <a:off x="5049" y="3045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79" name="Rectangle 267"/>
            <p:cNvSpPr>
              <a:spLocks noChangeArrowheads="1"/>
            </p:cNvSpPr>
            <p:nvPr/>
          </p:nvSpPr>
          <p:spPr bwMode="auto">
            <a:xfrm>
              <a:off x="3090" y="299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56</a:t>
              </a:r>
              <a:endParaRPr lang="en-US"/>
            </a:p>
          </p:txBody>
        </p:sp>
        <p:sp>
          <p:nvSpPr>
            <p:cNvPr id="39180" name="Line 268"/>
            <p:cNvSpPr>
              <a:spLocks noChangeShapeType="1"/>
            </p:cNvSpPr>
            <p:nvPr/>
          </p:nvSpPr>
          <p:spPr bwMode="auto">
            <a:xfrm>
              <a:off x="3217" y="2750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81" name="Line 269"/>
            <p:cNvSpPr>
              <a:spLocks noChangeShapeType="1"/>
            </p:cNvSpPr>
            <p:nvPr/>
          </p:nvSpPr>
          <p:spPr bwMode="auto">
            <a:xfrm flipH="1">
              <a:off x="5049" y="2750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82" name="Rectangle 270"/>
            <p:cNvSpPr>
              <a:spLocks noChangeArrowheads="1"/>
            </p:cNvSpPr>
            <p:nvPr/>
          </p:nvSpPr>
          <p:spPr bwMode="auto">
            <a:xfrm>
              <a:off x="3090" y="269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58</a:t>
              </a:r>
              <a:endParaRPr lang="en-US"/>
            </a:p>
          </p:txBody>
        </p:sp>
        <p:sp>
          <p:nvSpPr>
            <p:cNvPr id="39183" name="Line 271"/>
            <p:cNvSpPr>
              <a:spLocks noChangeShapeType="1"/>
            </p:cNvSpPr>
            <p:nvPr/>
          </p:nvSpPr>
          <p:spPr bwMode="auto">
            <a:xfrm>
              <a:off x="3217" y="2750"/>
              <a:ext cx="18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84" name="Freeform 272"/>
            <p:cNvSpPr>
              <a:spLocks/>
            </p:cNvSpPr>
            <p:nvPr/>
          </p:nvSpPr>
          <p:spPr bwMode="auto">
            <a:xfrm>
              <a:off x="3217" y="2750"/>
              <a:ext cx="1853" cy="1197"/>
            </a:xfrm>
            <a:custGeom>
              <a:avLst/>
              <a:gdLst>
                <a:gd name="T0" fmla="*/ 0 w 262"/>
                <a:gd name="T1" fmla="*/ 174 h 174"/>
                <a:gd name="T2" fmla="*/ 262 w 262"/>
                <a:gd name="T3" fmla="*/ 174 h 174"/>
                <a:gd name="T4" fmla="*/ 262 w 262"/>
                <a:gd name="T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2" h="174">
                  <a:moveTo>
                    <a:pt x="0" y="174"/>
                  </a:moveTo>
                  <a:lnTo>
                    <a:pt x="262" y="174"/>
                  </a:lnTo>
                  <a:lnTo>
                    <a:pt x="26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85" name="Line 273"/>
            <p:cNvSpPr>
              <a:spLocks noChangeShapeType="1"/>
            </p:cNvSpPr>
            <p:nvPr/>
          </p:nvSpPr>
          <p:spPr bwMode="auto">
            <a:xfrm flipV="1">
              <a:off x="3217" y="2750"/>
              <a:ext cx="1" cy="11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86" name="Freeform 274"/>
            <p:cNvSpPr>
              <a:spLocks/>
            </p:cNvSpPr>
            <p:nvPr/>
          </p:nvSpPr>
          <p:spPr bwMode="auto">
            <a:xfrm>
              <a:off x="3217" y="3142"/>
              <a:ext cx="841" cy="805"/>
            </a:xfrm>
            <a:custGeom>
              <a:avLst/>
              <a:gdLst>
                <a:gd name="T0" fmla="*/ 13 w 779"/>
                <a:gd name="T1" fmla="*/ 767 h 767"/>
                <a:gd name="T2" fmla="*/ 32 w 779"/>
                <a:gd name="T3" fmla="*/ 767 h 767"/>
                <a:gd name="T4" fmla="*/ 52 w 779"/>
                <a:gd name="T5" fmla="*/ 767 h 767"/>
                <a:gd name="T6" fmla="*/ 72 w 779"/>
                <a:gd name="T7" fmla="*/ 767 h 767"/>
                <a:gd name="T8" fmla="*/ 85 w 779"/>
                <a:gd name="T9" fmla="*/ 668 h 767"/>
                <a:gd name="T10" fmla="*/ 98 w 779"/>
                <a:gd name="T11" fmla="*/ 505 h 767"/>
                <a:gd name="T12" fmla="*/ 104 w 779"/>
                <a:gd name="T13" fmla="*/ 302 h 767"/>
                <a:gd name="T14" fmla="*/ 118 w 779"/>
                <a:gd name="T15" fmla="*/ 210 h 767"/>
                <a:gd name="T16" fmla="*/ 124 w 779"/>
                <a:gd name="T17" fmla="*/ 131 h 767"/>
                <a:gd name="T18" fmla="*/ 144 w 779"/>
                <a:gd name="T19" fmla="*/ 92 h 767"/>
                <a:gd name="T20" fmla="*/ 157 w 779"/>
                <a:gd name="T21" fmla="*/ 85 h 767"/>
                <a:gd name="T22" fmla="*/ 177 w 779"/>
                <a:gd name="T23" fmla="*/ 79 h 767"/>
                <a:gd name="T24" fmla="*/ 196 w 779"/>
                <a:gd name="T25" fmla="*/ 72 h 767"/>
                <a:gd name="T26" fmla="*/ 216 w 779"/>
                <a:gd name="T27" fmla="*/ 66 h 767"/>
                <a:gd name="T28" fmla="*/ 242 w 779"/>
                <a:gd name="T29" fmla="*/ 33 h 767"/>
                <a:gd name="T30" fmla="*/ 255 w 779"/>
                <a:gd name="T31" fmla="*/ 7 h 767"/>
                <a:gd name="T32" fmla="*/ 275 w 779"/>
                <a:gd name="T33" fmla="*/ 0 h 767"/>
                <a:gd name="T34" fmla="*/ 294 w 779"/>
                <a:gd name="T35" fmla="*/ 0 h 767"/>
                <a:gd name="T36" fmla="*/ 314 w 779"/>
                <a:gd name="T37" fmla="*/ 0 h 767"/>
                <a:gd name="T38" fmla="*/ 334 w 779"/>
                <a:gd name="T39" fmla="*/ 0 h 767"/>
                <a:gd name="T40" fmla="*/ 353 w 779"/>
                <a:gd name="T41" fmla="*/ 0 h 767"/>
                <a:gd name="T42" fmla="*/ 373 w 779"/>
                <a:gd name="T43" fmla="*/ 0 h 767"/>
                <a:gd name="T44" fmla="*/ 393 w 779"/>
                <a:gd name="T45" fmla="*/ 0 h 767"/>
                <a:gd name="T46" fmla="*/ 412 w 779"/>
                <a:gd name="T47" fmla="*/ 7 h 767"/>
                <a:gd name="T48" fmla="*/ 432 w 779"/>
                <a:gd name="T49" fmla="*/ 7 h 767"/>
                <a:gd name="T50" fmla="*/ 452 w 779"/>
                <a:gd name="T51" fmla="*/ 13 h 767"/>
                <a:gd name="T52" fmla="*/ 471 w 779"/>
                <a:gd name="T53" fmla="*/ 13 h 767"/>
                <a:gd name="T54" fmla="*/ 491 w 779"/>
                <a:gd name="T55" fmla="*/ 20 h 767"/>
                <a:gd name="T56" fmla="*/ 511 w 779"/>
                <a:gd name="T57" fmla="*/ 26 h 767"/>
                <a:gd name="T58" fmla="*/ 530 w 779"/>
                <a:gd name="T59" fmla="*/ 26 h 767"/>
                <a:gd name="T60" fmla="*/ 550 w 779"/>
                <a:gd name="T61" fmla="*/ 33 h 767"/>
                <a:gd name="T62" fmla="*/ 570 w 779"/>
                <a:gd name="T63" fmla="*/ 33 h 767"/>
                <a:gd name="T64" fmla="*/ 589 w 779"/>
                <a:gd name="T65" fmla="*/ 39 h 767"/>
                <a:gd name="T66" fmla="*/ 609 w 779"/>
                <a:gd name="T67" fmla="*/ 39 h 767"/>
                <a:gd name="T68" fmla="*/ 629 w 779"/>
                <a:gd name="T69" fmla="*/ 46 h 767"/>
                <a:gd name="T70" fmla="*/ 648 w 779"/>
                <a:gd name="T71" fmla="*/ 46 h 767"/>
                <a:gd name="T72" fmla="*/ 668 w 779"/>
                <a:gd name="T73" fmla="*/ 53 h 767"/>
                <a:gd name="T74" fmla="*/ 688 w 779"/>
                <a:gd name="T75" fmla="*/ 53 h 767"/>
                <a:gd name="T76" fmla="*/ 707 w 779"/>
                <a:gd name="T77" fmla="*/ 53 h 767"/>
                <a:gd name="T78" fmla="*/ 727 w 779"/>
                <a:gd name="T79" fmla="*/ 53 h 767"/>
                <a:gd name="T80" fmla="*/ 747 w 779"/>
                <a:gd name="T81" fmla="*/ 59 h 767"/>
                <a:gd name="T82" fmla="*/ 766 w 779"/>
                <a:gd name="T83" fmla="*/ 59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79" h="767">
                  <a:moveTo>
                    <a:pt x="0" y="767"/>
                  </a:moveTo>
                  <a:lnTo>
                    <a:pt x="6" y="767"/>
                  </a:lnTo>
                  <a:lnTo>
                    <a:pt x="13" y="767"/>
                  </a:lnTo>
                  <a:lnTo>
                    <a:pt x="19" y="767"/>
                  </a:lnTo>
                  <a:lnTo>
                    <a:pt x="26" y="767"/>
                  </a:lnTo>
                  <a:lnTo>
                    <a:pt x="32" y="767"/>
                  </a:lnTo>
                  <a:lnTo>
                    <a:pt x="39" y="767"/>
                  </a:lnTo>
                  <a:lnTo>
                    <a:pt x="46" y="767"/>
                  </a:lnTo>
                  <a:lnTo>
                    <a:pt x="52" y="767"/>
                  </a:lnTo>
                  <a:lnTo>
                    <a:pt x="59" y="767"/>
                  </a:lnTo>
                  <a:lnTo>
                    <a:pt x="65" y="767"/>
                  </a:lnTo>
                  <a:lnTo>
                    <a:pt x="72" y="767"/>
                  </a:lnTo>
                  <a:lnTo>
                    <a:pt x="78" y="767"/>
                  </a:lnTo>
                  <a:lnTo>
                    <a:pt x="85" y="767"/>
                  </a:lnTo>
                  <a:lnTo>
                    <a:pt x="85" y="668"/>
                  </a:lnTo>
                  <a:lnTo>
                    <a:pt x="91" y="649"/>
                  </a:lnTo>
                  <a:lnTo>
                    <a:pt x="91" y="524"/>
                  </a:lnTo>
                  <a:lnTo>
                    <a:pt x="98" y="505"/>
                  </a:lnTo>
                  <a:lnTo>
                    <a:pt x="98" y="393"/>
                  </a:lnTo>
                  <a:lnTo>
                    <a:pt x="104" y="380"/>
                  </a:lnTo>
                  <a:lnTo>
                    <a:pt x="104" y="302"/>
                  </a:lnTo>
                  <a:lnTo>
                    <a:pt x="111" y="288"/>
                  </a:lnTo>
                  <a:lnTo>
                    <a:pt x="111" y="216"/>
                  </a:lnTo>
                  <a:lnTo>
                    <a:pt x="118" y="210"/>
                  </a:lnTo>
                  <a:lnTo>
                    <a:pt x="118" y="164"/>
                  </a:lnTo>
                  <a:lnTo>
                    <a:pt x="124" y="157"/>
                  </a:lnTo>
                  <a:lnTo>
                    <a:pt x="124" y="131"/>
                  </a:lnTo>
                  <a:lnTo>
                    <a:pt x="131" y="125"/>
                  </a:lnTo>
                  <a:lnTo>
                    <a:pt x="131" y="105"/>
                  </a:lnTo>
                  <a:lnTo>
                    <a:pt x="144" y="92"/>
                  </a:lnTo>
                  <a:lnTo>
                    <a:pt x="144" y="85"/>
                  </a:lnTo>
                  <a:lnTo>
                    <a:pt x="150" y="85"/>
                  </a:lnTo>
                  <a:lnTo>
                    <a:pt x="157" y="85"/>
                  </a:lnTo>
                  <a:lnTo>
                    <a:pt x="163" y="79"/>
                  </a:lnTo>
                  <a:lnTo>
                    <a:pt x="170" y="79"/>
                  </a:lnTo>
                  <a:lnTo>
                    <a:pt x="177" y="79"/>
                  </a:lnTo>
                  <a:lnTo>
                    <a:pt x="183" y="79"/>
                  </a:lnTo>
                  <a:lnTo>
                    <a:pt x="190" y="72"/>
                  </a:lnTo>
                  <a:lnTo>
                    <a:pt x="196" y="72"/>
                  </a:lnTo>
                  <a:lnTo>
                    <a:pt x="203" y="72"/>
                  </a:lnTo>
                  <a:lnTo>
                    <a:pt x="209" y="66"/>
                  </a:lnTo>
                  <a:lnTo>
                    <a:pt x="216" y="66"/>
                  </a:lnTo>
                  <a:lnTo>
                    <a:pt x="222" y="53"/>
                  </a:lnTo>
                  <a:lnTo>
                    <a:pt x="229" y="46"/>
                  </a:lnTo>
                  <a:lnTo>
                    <a:pt x="242" y="33"/>
                  </a:lnTo>
                  <a:lnTo>
                    <a:pt x="242" y="26"/>
                  </a:lnTo>
                  <a:lnTo>
                    <a:pt x="255" y="13"/>
                  </a:lnTo>
                  <a:lnTo>
                    <a:pt x="255" y="7"/>
                  </a:lnTo>
                  <a:lnTo>
                    <a:pt x="262" y="7"/>
                  </a:lnTo>
                  <a:lnTo>
                    <a:pt x="268" y="0"/>
                  </a:lnTo>
                  <a:lnTo>
                    <a:pt x="275" y="0"/>
                  </a:lnTo>
                  <a:lnTo>
                    <a:pt x="281" y="0"/>
                  </a:lnTo>
                  <a:lnTo>
                    <a:pt x="288" y="0"/>
                  </a:lnTo>
                  <a:lnTo>
                    <a:pt x="294" y="0"/>
                  </a:lnTo>
                  <a:lnTo>
                    <a:pt x="301" y="0"/>
                  </a:lnTo>
                  <a:lnTo>
                    <a:pt x="308" y="0"/>
                  </a:lnTo>
                  <a:lnTo>
                    <a:pt x="314" y="0"/>
                  </a:lnTo>
                  <a:lnTo>
                    <a:pt x="321" y="0"/>
                  </a:lnTo>
                  <a:lnTo>
                    <a:pt x="327" y="0"/>
                  </a:lnTo>
                  <a:lnTo>
                    <a:pt x="334" y="0"/>
                  </a:lnTo>
                  <a:lnTo>
                    <a:pt x="340" y="0"/>
                  </a:lnTo>
                  <a:lnTo>
                    <a:pt x="347" y="0"/>
                  </a:lnTo>
                  <a:lnTo>
                    <a:pt x="353" y="0"/>
                  </a:lnTo>
                  <a:lnTo>
                    <a:pt x="360" y="0"/>
                  </a:lnTo>
                  <a:lnTo>
                    <a:pt x="367" y="0"/>
                  </a:lnTo>
                  <a:lnTo>
                    <a:pt x="373" y="0"/>
                  </a:lnTo>
                  <a:lnTo>
                    <a:pt x="380" y="0"/>
                  </a:lnTo>
                  <a:lnTo>
                    <a:pt x="386" y="0"/>
                  </a:lnTo>
                  <a:lnTo>
                    <a:pt x="393" y="0"/>
                  </a:lnTo>
                  <a:lnTo>
                    <a:pt x="399" y="0"/>
                  </a:lnTo>
                  <a:lnTo>
                    <a:pt x="406" y="0"/>
                  </a:lnTo>
                  <a:lnTo>
                    <a:pt x="412" y="7"/>
                  </a:lnTo>
                  <a:lnTo>
                    <a:pt x="419" y="7"/>
                  </a:lnTo>
                  <a:lnTo>
                    <a:pt x="426" y="7"/>
                  </a:lnTo>
                  <a:lnTo>
                    <a:pt x="432" y="7"/>
                  </a:lnTo>
                  <a:lnTo>
                    <a:pt x="439" y="7"/>
                  </a:lnTo>
                  <a:lnTo>
                    <a:pt x="445" y="13"/>
                  </a:lnTo>
                  <a:lnTo>
                    <a:pt x="452" y="13"/>
                  </a:lnTo>
                  <a:lnTo>
                    <a:pt x="458" y="13"/>
                  </a:lnTo>
                  <a:lnTo>
                    <a:pt x="465" y="13"/>
                  </a:lnTo>
                  <a:lnTo>
                    <a:pt x="471" y="13"/>
                  </a:lnTo>
                  <a:lnTo>
                    <a:pt x="478" y="20"/>
                  </a:lnTo>
                  <a:lnTo>
                    <a:pt x="484" y="20"/>
                  </a:lnTo>
                  <a:lnTo>
                    <a:pt x="491" y="20"/>
                  </a:lnTo>
                  <a:lnTo>
                    <a:pt x="498" y="20"/>
                  </a:lnTo>
                  <a:lnTo>
                    <a:pt x="504" y="20"/>
                  </a:lnTo>
                  <a:lnTo>
                    <a:pt x="511" y="26"/>
                  </a:lnTo>
                  <a:lnTo>
                    <a:pt x="517" y="26"/>
                  </a:lnTo>
                  <a:lnTo>
                    <a:pt x="524" y="26"/>
                  </a:lnTo>
                  <a:lnTo>
                    <a:pt x="530" y="26"/>
                  </a:lnTo>
                  <a:lnTo>
                    <a:pt x="537" y="26"/>
                  </a:lnTo>
                  <a:lnTo>
                    <a:pt x="543" y="33"/>
                  </a:lnTo>
                  <a:lnTo>
                    <a:pt x="550" y="33"/>
                  </a:lnTo>
                  <a:lnTo>
                    <a:pt x="557" y="33"/>
                  </a:lnTo>
                  <a:lnTo>
                    <a:pt x="563" y="33"/>
                  </a:lnTo>
                  <a:lnTo>
                    <a:pt x="570" y="33"/>
                  </a:lnTo>
                  <a:lnTo>
                    <a:pt x="576" y="39"/>
                  </a:lnTo>
                  <a:lnTo>
                    <a:pt x="583" y="39"/>
                  </a:lnTo>
                  <a:lnTo>
                    <a:pt x="589" y="39"/>
                  </a:lnTo>
                  <a:lnTo>
                    <a:pt x="596" y="39"/>
                  </a:lnTo>
                  <a:lnTo>
                    <a:pt x="602" y="39"/>
                  </a:lnTo>
                  <a:lnTo>
                    <a:pt x="609" y="39"/>
                  </a:lnTo>
                  <a:lnTo>
                    <a:pt x="615" y="46"/>
                  </a:lnTo>
                  <a:lnTo>
                    <a:pt x="622" y="46"/>
                  </a:lnTo>
                  <a:lnTo>
                    <a:pt x="629" y="46"/>
                  </a:lnTo>
                  <a:lnTo>
                    <a:pt x="635" y="46"/>
                  </a:lnTo>
                  <a:lnTo>
                    <a:pt x="642" y="46"/>
                  </a:lnTo>
                  <a:lnTo>
                    <a:pt x="648" y="46"/>
                  </a:lnTo>
                  <a:lnTo>
                    <a:pt x="655" y="46"/>
                  </a:lnTo>
                  <a:lnTo>
                    <a:pt x="661" y="46"/>
                  </a:lnTo>
                  <a:lnTo>
                    <a:pt x="668" y="53"/>
                  </a:lnTo>
                  <a:lnTo>
                    <a:pt x="674" y="53"/>
                  </a:lnTo>
                  <a:lnTo>
                    <a:pt x="681" y="53"/>
                  </a:lnTo>
                  <a:lnTo>
                    <a:pt x="688" y="53"/>
                  </a:lnTo>
                  <a:lnTo>
                    <a:pt x="694" y="53"/>
                  </a:lnTo>
                  <a:lnTo>
                    <a:pt x="701" y="53"/>
                  </a:lnTo>
                  <a:lnTo>
                    <a:pt x="707" y="53"/>
                  </a:lnTo>
                  <a:lnTo>
                    <a:pt x="714" y="53"/>
                  </a:lnTo>
                  <a:lnTo>
                    <a:pt x="720" y="53"/>
                  </a:lnTo>
                  <a:lnTo>
                    <a:pt x="727" y="53"/>
                  </a:lnTo>
                  <a:lnTo>
                    <a:pt x="733" y="53"/>
                  </a:lnTo>
                  <a:lnTo>
                    <a:pt x="740" y="59"/>
                  </a:lnTo>
                  <a:lnTo>
                    <a:pt x="747" y="59"/>
                  </a:lnTo>
                  <a:lnTo>
                    <a:pt x="753" y="59"/>
                  </a:lnTo>
                  <a:lnTo>
                    <a:pt x="760" y="59"/>
                  </a:lnTo>
                  <a:lnTo>
                    <a:pt x="766" y="59"/>
                  </a:lnTo>
                  <a:lnTo>
                    <a:pt x="773" y="59"/>
                  </a:lnTo>
                  <a:lnTo>
                    <a:pt x="779" y="59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87" name="Freeform 275"/>
            <p:cNvSpPr>
              <a:spLocks/>
            </p:cNvSpPr>
            <p:nvPr/>
          </p:nvSpPr>
          <p:spPr bwMode="auto">
            <a:xfrm>
              <a:off x="4058" y="3197"/>
              <a:ext cx="899" cy="7"/>
            </a:xfrm>
            <a:custGeom>
              <a:avLst/>
              <a:gdLst>
                <a:gd name="T0" fmla="*/ 13 w 832"/>
                <a:gd name="T1" fmla="*/ 6 h 6"/>
                <a:gd name="T2" fmla="*/ 33 w 832"/>
                <a:gd name="T3" fmla="*/ 6 h 6"/>
                <a:gd name="T4" fmla="*/ 53 w 832"/>
                <a:gd name="T5" fmla="*/ 6 h 6"/>
                <a:gd name="T6" fmla="*/ 72 w 832"/>
                <a:gd name="T7" fmla="*/ 6 h 6"/>
                <a:gd name="T8" fmla="*/ 92 w 832"/>
                <a:gd name="T9" fmla="*/ 6 h 6"/>
                <a:gd name="T10" fmla="*/ 112 w 832"/>
                <a:gd name="T11" fmla="*/ 6 h 6"/>
                <a:gd name="T12" fmla="*/ 131 w 832"/>
                <a:gd name="T13" fmla="*/ 6 h 6"/>
                <a:gd name="T14" fmla="*/ 151 w 832"/>
                <a:gd name="T15" fmla="*/ 6 h 6"/>
                <a:gd name="T16" fmla="*/ 171 w 832"/>
                <a:gd name="T17" fmla="*/ 6 h 6"/>
                <a:gd name="T18" fmla="*/ 190 w 832"/>
                <a:gd name="T19" fmla="*/ 6 h 6"/>
                <a:gd name="T20" fmla="*/ 210 w 832"/>
                <a:gd name="T21" fmla="*/ 6 h 6"/>
                <a:gd name="T22" fmla="*/ 230 w 832"/>
                <a:gd name="T23" fmla="*/ 6 h 6"/>
                <a:gd name="T24" fmla="*/ 249 w 832"/>
                <a:gd name="T25" fmla="*/ 0 h 6"/>
                <a:gd name="T26" fmla="*/ 269 w 832"/>
                <a:gd name="T27" fmla="*/ 0 h 6"/>
                <a:gd name="T28" fmla="*/ 289 w 832"/>
                <a:gd name="T29" fmla="*/ 0 h 6"/>
                <a:gd name="T30" fmla="*/ 308 w 832"/>
                <a:gd name="T31" fmla="*/ 0 h 6"/>
                <a:gd name="T32" fmla="*/ 328 w 832"/>
                <a:gd name="T33" fmla="*/ 0 h 6"/>
                <a:gd name="T34" fmla="*/ 347 w 832"/>
                <a:gd name="T35" fmla="*/ 0 h 6"/>
                <a:gd name="T36" fmla="*/ 367 w 832"/>
                <a:gd name="T37" fmla="*/ 0 h 6"/>
                <a:gd name="T38" fmla="*/ 387 w 832"/>
                <a:gd name="T39" fmla="*/ 0 h 6"/>
                <a:gd name="T40" fmla="*/ 406 w 832"/>
                <a:gd name="T41" fmla="*/ 0 h 6"/>
                <a:gd name="T42" fmla="*/ 426 w 832"/>
                <a:gd name="T43" fmla="*/ 0 h 6"/>
                <a:gd name="T44" fmla="*/ 446 w 832"/>
                <a:gd name="T45" fmla="*/ 0 h 6"/>
                <a:gd name="T46" fmla="*/ 465 w 832"/>
                <a:gd name="T47" fmla="*/ 0 h 6"/>
                <a:gd name="T48" fmla="*/ 485 w 832"/>
                <a:gd name="T49" fmla="*/ 0 h 6"/>
                <a:gd name="T50" fmla="*/ 505 w 832"/>
                <a:gd name="T51" fmla="*/ 0 h 6"/>
                <a:gd name="T52" fmla="*/ 524 w 832"/>
                <a:gd name="T53" fmla="*/ 0 h 6"/>
                <a:gd name="T54" fmla="*/ 544 w 832"/>
                <a:gd name="T55" fmla="*/ 0 h 6"/>
                <a:gd name="T56" fmla="*/ 564 w 832"/>
                <a:gd name="T57" fmla="*/ 0 h 6"/>
                <a:gd name="T58" fmla="*/ 583 w 832"/>
                <a:gd name="T59" fmla="*/ 0 h 6"/>
                <a:gd name="T60" fmla="*/ 603 w 832"/>
                <a:gd name="T61" fmla="*/ 0 h 6"/>
                <a:gd name="T62" fmla="*/ 623 w 832"/>
                <a:gd name="T63" fmla="*/ 0 h 6"/>
                <a:gd name="T64" fmla="*/ 642 w 832"/>
                <a:gd name="T65" fmla="*/ 0 h 6"/>
                <a:gd name="T66" fmla="*/ 662 w 832"/>
                <a:gd name="T67" fmla="*/ 0 h 6"/>
                <a:gd name="T68" fmla="*/ 682 w 832"/>
                <a:gd name="T69" fmla="*/ 0 h 6"/>
                <a:gd name="T70" fmla="*/ 701 w 832"/>
                <a:gd name="T71" fmla="*/ 0 h 6"/>
                <a:gd name="T72" fmla="*/ 721 w 832"/>
                <a:gd name="T73" fmla="*/ 0 h 6"/>
                <a:gd name="T74" fmla="*/ 741 w 832"/>
                <a:gd name="T75" fmla="*/ 0 h 6"/>
                <a:gd name="T76" fmla="*/ 760 w 832"/>
                <a:gd name="T77" fmla="*/ 0 h 6"/>
                <a:gd name="T78" fmla="*/ 780 w 832"/>
                <a:gd name="T79" fmla="*/ 0 h 6"/>
                <a:gd name="T80" fmla="*/ 800 w 832"/>
                <a:gd name="T81" fmla="*/ 0 h 6"/>
                <a:gd name="T82" fmla="*/ 819 w 832"/>
                <a:gd name="T8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2" h="6">
                  <a:moveTo>
                    <a:pt x="0" y="6"/>
                  </a:moveTo>
                  <a:lnTo>
                    <a:pt x="7" y="6"/>
                  </a:lnTo>
                  <a:lnTo>
                    <a:pt x="13" y="6"/>
                  </a:lnTo>
                  <a:lnTo>
                    <a:pt x="20" y="6"/>
                  </a:lnTo>
                  <a:lnTo>
                    <a:pt x="26" y="6"/>
                  </a:lnTo>
                  <a:lnTo>
                    <a:pt x="33" y="6"/>
                  </a:lnTo>
                  <a:lnTo>
                    <a:pt x="40" y="6"/>
                  </a:lnTo>
                  <a:lnTo>
                    <a:pt x="46" y="6"/>
                  </a:lnTo>
                  <a:lnTo>
                    <a:pt x="53" y="6"/>
                  </a:lnTo>
                  <a:lnTo>
                    <a:pt x="59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9" y="6"/>
                  </a:lnTo>
                  <a:lnTo>
                    <a:pt x="85" y="6"/>
                  </a:lnTo>
                  <a:lnTo>
                    <a:pt x="92" y="6"/>
                  </a:lnTo>
                  <a:lnTo>
                    <a:pt x="99" y="6"/>
                  </a:lnTo>
                  <a:lnTo>
                    <a:pt x="105" y="6"/>
                  </a:lnTo>
                  <a:lnTo>
                    <a:pt x="112" y="6"/>
                  </a:lnTo>
                  <a:lnTo>
                    <a:pt x="118" y="6"/>
                  </a:lnTo>
                  <a:lnTo>
                    <a:pt x="125" y="6"/>
                  </a:lnTo>
                  <a:lnTo>
                    <a:pt x="131" y="6"/>
                  </a:lnTo>
                  <a:lnTo>
                    <a:pt x="138" y="6"/>
                  </a:lnTo>
                  <a:lnTo>
                    <a:pt x="144" y="6"/>
                  </a:lnTo>
                  <a:lnTo>
                    <a:pt x="151" y="6"/>
                  </a:lnTo>
                  <a:lnTo>
                    <a:pt x="158" y="6"/>
                  </a:lnTo>
                  <a:lnTo>
                    <a:pt x="164" y="6"/>
                  </a:lnTo>
                  <a:lnTo>
                    <a:pt x="171" y="6"/>
                  </a:lnTo>
                  <a:lnTo>
                    <a:pt x="177" y="6"/>
                  </a:lnTo>
                  <a:lnTo>
                    <a:pt x="184" y="6"/>
                  </a:lnTo>
                  <a:lnTo>
                    <a:pt x="190" y="6"/>
                  </a:lnTo>
                  <a:lnTo>
                    <a:pt x="197" y="6"/>
                  </a:lnTo>
                  <a:lnTo>
                    <a:pt x="203" y="6"/>
                  </a:lnTo>
                  <a:lnTo>
                    <a:pt x="210" y="6"/>
                  </a:lnTo>
                  <a:lnTo>
                    <a:pt x="216" y="6"/>
                  </a:lnTo>
                  <a:lnTo>
                    <a:pt x="223" y="6"/>
                  </a:lnTo>
                  <a:lnTo>
                    <a:pt x="230" y="6"/>
                  </a:lnTo>
                  <a:lnTo>
                    <a:pt x="236" y="6"/>
                  </a:lnTo>
                  <a:lnTo>
                    <a:pt x="243" y="0"/>
                  </a:lnTo>
                  <a:lnTo>
                    <a:pt x="249" y="0"/>
                  </a:lnTo>
                  <a:lnTo>
                    <a:pt x="256" y="0"/>
                  </a:lnTo>
                  <a:lnTo>
                    <a:pt x="262" y="0"/>
                  </a:lnTo>
                  <a:lnTo>
                    <a:pt x="269" y="0"/>
                  </a:lnTo>
                  <a:lnTo>
                    <a:pt x="275" y="0"/>
                  </a:lnTo>
                  <a:lnTo>
                    <a:pt x="282" y="0"/>
                  </a:lnTo>
                  <a:lnTo>
                    <a:pt x="289" y="0"/>
                  </a:lnTo>
                  <a:lnTo>
                    <a:pt x="295" y="0"/>
                  </a:lnTo>
                  <a:lnTo>
                    <a:pt x="302" y="0"/>
                  </a:lnTo>
                  <a:lnTo>
                    <a:pt x="308" y="0"/>
                  </a:lnTo>
                  <a:lnTo>
                    <a:pt x="315" y="0"/>
                  </a:lnTo>
                  <a:lnTo>
                    <a:pt x="321" y="0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1" y="0"/>
                  </a:lnTo>
                  <a:lnTo>
                    <a:pt x="347" y="0"/>
                  </a:lnTo>
                  <a:lnTo>
                    <a:pt x="354" y="0"/>
                  </a:lnTo>
                  <a:lnTo>
                    <a:pt x="361" y="0"/>
                  </a:lnTo>
                  <a:lnTo>
                    <a:pt x="367" y="0"/>
                  </a:lnTo>
                  <a:lnTo>
                    <a:pt x="374" y="0"/>
                  </a:lnTo>
                  <a:lnTo>
                    <a:pt x="380" y="0"/>
                  </a:lnTo>
                  <a:lnTo>
                    <a:pt x="387" y="0"/>
                  </a:lnTo>
                  <a:lnTo>
                    <a:pt x="393" y="0"/>
                  </a:lnTo>
                  <a:lnTo>
                    <a:pt x="400" y="0"/>
                  </a:lnTo>
                  <a:lnTo>
                    <a:pt x="406" y="0"/>
                  </a:lnTo>
                  <a:lnTo>
                    <a:pt x="413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3" y="0"/>
                  </a:lnTo>
                  <a:lnTo>
                    <a:pt x="439" y="0"/>
                  </a:lnTo>
                  <a:lnTo>
                    <a:pt x="446" y="0"/>
                  </a:lnTo>
                  <a:lnTo>
                    <a:pt x="452" y="0"/>
                  </a:lnTo>
                  <a:lnTo>
                    <a:pt x="459" y="0"/>
                  </a:lnTo>
                  <a:lnTo>
                    <a:pt x="465" y="0"/>
                  </a:lnTo>
                  <a:lnTo>
                    <a:pt x="472" y="0"/>
                  </a:lnTo>
                  <a:lnTo>
                    <a:pt x="479" y="0"/>
                  </a:lnTo>
                  <a:lnTo>
                    <a:pt x="485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5" y="0"/>
                  </a:lnTo>
                  <a:lnTo>
                    <a:pt x="511" y="0"/>
                  </a:lnTo>
                  <a:lnTo>
                    <a:pt x="518" y="0"/>
                  </a:lnTo>
                  <a:lnTo>
                    <a:pt x="524" y="0"/>
                  </a:lnTo>
                  <a:lnTo>
                    <a:pt x="531" y="0"/>
                  </a:lnTo>
                  <a:lnTo>
                    <a:pt x="537" y="0"/>
                  </a:lnTo>
                  <a:lnTo>
                    <a:pt x="544" y="0"/>
                  </a:lnTo>
                  <a:lnTo>
                    <a:pt x="551" y="0"/>
                  </a:lnTo>
                  <a:lnTo>
                    <a:pt x="557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7" y="0"/>
                  </a:lnTo>
                  <a:lnTo>
                    <a:pt x="583" y="0"/>
                  </a:lnTo>
                  <a:lnTo>
                    <a:pt x="590" y="0"/>
                  </a:lnTo>
                  <a:lnTo>
                    <a:pt x="596" y="0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16" y="0"/>
                  </a:lnTo>
                  <a:lnTo>
                    <a:pt x="623" y="0"/>
                  </a:lnTo>
                  <a:lnTo>
                    <a:pt x="629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9" y="0"/>
                  </a:lnTo>
                  <a:lnTo>
                    <a:pt x="655" y="0"/>
                  </a:lnTo>
                  <a:lnTo>
                    <a:pt x="662" y="0"/>
                  </a:lnTo>
                  <a:lnTo>
                    <a:pt x="669" y="0"/>
                  </a:lnTo>
                  <a:lnTo>
                    <a:pt x="675" y="0"/>
                  </a:lnTo>
                  <a:lnTo>
                    <a:pt x="682" y="0"/>
                  </a:lnTo>
                  <a:lnTo>
                    <a:pt x="688" y="0"/>
                  </a:lnTo>
                  <a:lnTo>
                    <a:pt x="695" y="0"/>
                  </a:lnTo>
                  <a:lnTo>
                    <a:pt x="701" y="0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21" y="0"/>
                  </a:lnTo>
                  <a:lnTo>
                    <a:pt x="727" y="0"/>
                  </a:lnTo>
                  <a:lnTo>
                    <a:pt x="734" y="0"/>
                  </a:lnTo>
                  <a:lnTo>
                    <a:pt x="741" y="0"/>
                  </a:lnTo>
                  <a:lnTo>
                    <a:pt x="747" y="0"/>
                  </a:lnTo>
                  <a:lnTo>
                    <a:pt x="754" y="0"/>
                  </a:lnTo>
                  <a:lnTo>
                    <a:pt x="760" y="0"/>
                  </a:lnTo>
                  <a:lnTo>
                    <a:pt x="767" y="0"/>
                  </a:lnTo>
                  <a:lnTo>
                    <a:pt x="773" y="0"/>
                  </a:lnTo>
                  <a:lnTo>
                    <a:pt x="780" y="0"/>
                  </a:lnTo>
                  <a:lnTo>
                    <a:pt x="786" y="0"/>
                  </a:lnTo>
                  <a:lnTo>
                    <a:pt x="793" y="0"/>
                  </a:lnTo>
                  <a:lnTo>
                    <a:pt x="800" y="0"/>
                  </a:lnTo>
                  <a:lnTo>
                    <a:pt x="806" y="0"/>
                  </a:lnTo>
                  <a:lnTo>
                    <a:pt x="813" y="0"/>
                  </a:lnTo>
                  <a:lnTo>
                    <a:pt x="819" y="0"/>
                  </a:lnTo>
                  <a:lnTo>
                    <a:pt x="826" y="0"/>
                  </a:lnTo>
                  <a:lnTo>
                    <a:pt x="83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88" name="Freeform 276"/>
            <p:cNvSpPr>
              <a:spLocks/>
            </p:cNvSpPr>
            <p:nvPr/>
          </p:nvSpPr>
          <p:spPr bwMode="auto">
            <a:xfrm>
              <a:off x="4957" y="3197"/>
              <a:ext cx="113" cy="1"/>
            </a:xfrm>
            <a:custGeom>
              <a:avLst/>
              <a:gdLst>
                <a:gd name="T0" fmla="*/ 0 w 105"/>
                <a:gd name="T1" fmla="*/ 7 w 105"/>
                <a:gd name="T2" fmla="*/ 13 w 105"/>
                <a:gd name="T3" fmla="*/ 20 w 105"/>
                <a:gd name="T4" fmla="*/ 26 w 105"/>
                <a:gd name="T5" fmla="*/ 33 w 105"/>
                <a:gd name="T6" fmla="*/ 40 w 105"/>
                <a:gd name="T7" fmla="*/ 46 w 105"/>
                <a:gd name="T8" fmla="*/ 53 w 105"/>
                <a:gd name="T9" fmla="*/ 59 w 105"/>
                <a:gd name="T10" fmla="*/ 66 w 105"/>
                <a:gd name="T11" fmla="*/ 72 w 105"/>
                <a:gd name="T12" fmla="*/ 79 w 105"/>
                <a:gd name="T13" fmla="*/ 85 w 105"/>
                <a:gd name="T14" fmla="*/ 92 w 105"/>
                <a:gd name="T15" fmla="*/ 99 w 105"/>
                <a:gd name="T16" fmla="*/ 105 w 10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</a:cxnLst>
              <a:rect l="0" t="0" r="r" b="b"/>
              <a:pathLst>
                <a:path w="105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99" y="0"/>
                  </a:lnTo>
                  <a:lnTo>
                    <a:pt x="105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89" name="Rectangle 277"/>
            <p:cNvSpPr>
              <a:spLocks noChangeArrowheads="1"/>
            </p:cNvSpPr>
            <p:nvPr/>
          </p:nvSpPr>
          <p:spPr bwMode="auto">
            <a:xfrm>
              <a:off x="3528" y="2591"/>
              <a:ext cx="114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SAM = 5.8711 SSM = 4.4807</a:t>
              </a:r>
              <a:endParaRPr lang="en-US"/>
            </a:p>
          </p:txBody>
        </p:sp>
        <p:sp>
          <p:nvSpPr>
            <p:cNvPr id="39190" name="Rectangle 278"/>
            <p:cNvSpPr>
              <a:spLocks noChangeArrowheads="1"/>
            </p:cNvSpPr>
            <p:nvPr/>
          </p:nvSpPr>
          <p:spPr bwMode="auto">
            <a:xfrm>
              <a:off x="4038" y="4085"/>
              <a:ext cx="19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39191" name="Rectangle 279"/>
            <p:cNvSpPr>
              <a:spLocks noChangeArrowheads="1"/>
            </p:cNvSpPr>
            <p:nvPr/>
          </p:nvSpPr>
          <p:spPr bwMode="auto">
            <a:xfrm rot="16200000">
              <a:off x="2550" y="3299"/>
              <a:ext cx="89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Helvetica" pitchFamily="34" charset="0"/>
                </a:rPr>
                <a:t>heating valve (% open)</a:t>
              </a:r>
              <a:endParaRPr lang="en-US"/>
            </a:p>
          </p:txBody>
        </p:sp>
        <p:grpSp>
          <p:nvGrpSpPr>
            <p:cNvPr id="39200" name="Group 288"/>
            <p:cNvGrpSpPr>
              <a:grpSpLocks/>
            </p:cNvGrpSpPr>
            <p:nvPr/>
          </p:nvGrpSpPr>
          <p:grpSpPr bwMode="auto">
            <a:xfrm flipH="1">
              <a:off x="2928" y="1776"/>
              <a:ext cx="496" cy="671"/>
              <a:chOff x="3572" y="1585"/>
              <a:chExt cx="496" cy="671"/>
            </a:xfrm>
          </p:grpSpPr>
          <p:sp>
            <p:nvSpPr>
              <p:cNvPr id="39194" name="Freeform 282"/>
              <p:cNvSpPr>
                <a:spLocks/>
              </p:cNvSpPr>
              <p:nvPr/>
            </p:nvSpPr>
            <p:spPr bwMode="auto">
              <a:xfrm>
                <a:off x="3730" y="1585"/>
                <a:ext cx="147" cy="139"/>
              </a:xfrm>
              <a:custGeom>
                <a:avLst/>
                <a:gdLst>
                  <a:gd name="T0" fmla="*/ 288 w 585"/>
                  <a:gd name="T1" fmla="*/ 0 h 560"/>
                  <a:gd name="T2" fmla="*/ 361 w 585"/>
                  <a:gd name="T3" fmla="*/ 9 h 560"/>
                  <a:gd name="T4" fmla="*/ 397 w 585"/>
                  <a:gd name="T5" fmla="*/ 51 h 560"/>
                  <a:gd name="T6" fmla="*/ 413 w 585"/>
                  <a:gd name="T7" fmla="*/ 136 h 560"/>
                  <a:gd name="T8" fmla="*/ 402 w 585"/>
                  <a:gd name="T9" fmla="*/ 239 h 560"/>
                  <a:gd name="T10" fmla="*/ 374 w 585"/>
                  <a:gd name="T11" fmla="*/ 303 h 560"/>
                  <a:gd name="T12" fmla="*/ 341 w 585"/>
                  <a:gd name="T13" fmla="*/ 384 h 560"/>
                  <a:gd name="T14" fmla="*/ 536 w 585"/>
                  <a:gd name="T15" fmla="*/ 486 h 560"/>
                  <a:gd name="T16" fmla="*/ 585 w 585"/>
                  <a:gd name="T17" fmla="*/ 525 h 560"/>
                  <a:gd name="T18" fmla="*/ 556 w 585"/>
                  <a:gd name="T19" fmla="*/ 560 h 560"/>
                  <a:gd name="T20" fmla="*/ 459 w 585"/>
                  <a:gd name="T21" fmla="*/ 486 h 560"/>
                  <a:gd name="T22" fmla="*/ 312 w 585"/>
                  <a:gd name="T23" fmla="*/ 435 h 560"/>
                  <a:gd name="T24" fmla="*/ 243 w 585"/>
                  <a:gd name="T25" fmla="*/ 499 h 560"/>
                  <a:gd name="T26" fmla="*/ 170 w 585"/>
                  <a:gd name="T27" fmla="*/ 546 h 560"/>
                  <a:gd name="T28" fmla="*/ 108 w 585"/>
                  <a:gd name="T29" fmla="*/ 550 h 560"/>
                  <a:gd name="T30" fmla="*/ 48 w 585"/>
                  <a:gd name="T31" fmla="*/ 546 h 560"/>
                  <a:gd name="T32" fmla="*/ 20 w 585"/>
                  <a:gd name="T33" fmla="*/ 508 h 560"/>
                  <a:gd name="T34" fmla="*/ 0 w 585"/>
                  <a:gd name="T35" fmla="*/ 423 h 560"/>
                  <a:gd name="T36" fmla="*/ 0 w 585"/>
                  <a:gd name="T37" fmla="*/ 328 h 560"/>
                  <a:gd name="T38" fmla="*/ 23 w 585"/>
                  <a:gd name="T39" fmla="*/ 256 h 560"/>
                  <a:gd name="T40" fmla="*/ 105 w 585"/>
                  <a:gd name="T41" fmla="*/ 140 h 560"/>
                  <a:gd name="T42" fmla="*/ 195 w 585"/>
                  <a:gd name="T43" fmla="*/ 64 h 560"/>
                  <a:gd name="T44" fmla="*/ 256 w 585"/>
                  <a:gd name="T45" fmla="*/ 21 h 560"/>
                  <a:gd name="T46" fmla="*/ 312 w 585"/>
                  <a:gd name="T47" fmla="*/ 9 h 560"/>
                  <a:gd name="T48" fmla="*/ 288 w 585"/>
                  <a:gd name="T49" fmla="*/ 0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5" h="560">
                    <a:moveTo>
                      <a:pt x="288" y="0"/>
                    </a:moveTo>
                    <a:lnTo>
                      <a:pt x="361" y="9"/>
                    </a:lnTo>
                    <a:lnTo>
                      <a:pt x="397" y="51"/>
                    </a:lnTo>
                    <a:lnTo>
                      <a:pt x="413" y="136"/>
                    </a:lnTo>
                    <a:lnTo>
                      <a:pt x="402" y="239"/>
                    </a:lnTo>
                    <a:lnTo>
                      <a:pt x="374" y="303"/>
                    </a:lnTo>
                    <a:lnTo>
                      <a:pt x="341" y="384"/>
                    </a:lnTo>
                    <a:lnTo>
                      <a:pt x="536" y="486"/>
                    </a:lnTo>
                    <a:lnTo>
                      <a:pt x="585" y="525"/>
                    </a:lnTo>
                    <a:lnTo>
                      <a:pt x="556" y="560"/>
                    </a:lnTo>
                    <a:lnTo>
                      <a:pt x="459" y="486"/>
                    </a:lnTo>
                    <a:lnTo>
                      <a:pt x="312" y="435"/>
                    </a:lnTo>
                    <a:lnTo>
                      <a:pt x="243" y="499"/>
                    </a:lnTo>
                    <a:lnTo>
                      <a:pt x="170" y="546"/>
                    </a:lnTo>
                    <a:lnTo>
                      <a:pt x="108" y="550"/>
                    </a:lnTo>
                    <a:lnTo>
                      <a:pt x="48" y="546"/>
                    </a:lnTo>
                    <a:lnTo>
                      <a:pt x="20" y="508"/>
                    </a:lnTo>
                    <a:lnTo>
                      <a:pt x="0" y="423"/>
                    </a:lnTo>
                    <a:lnTo>
                      <a:pt x="0" y="328"/>
                    </a:lnTo>
                    <a:lnTo>
                      <a:pt x="23" y="256"/>
                    </a:lnTo>
                    <a:lnTo>
                      <a:pt x="105" y="140"/>
                    </a:lnTo>
                    <a:lnTo>
                      <a:pt x="195" y="64"/>
                    </a:lnTo>
                    <a:lnTo>
                      <a:pt x="256" y="21"/>
                    </a:lnTo>
                    <a:lnTo>
                      <a:pt x="312" y="9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95" name="Freeform 283"/>
              <p:cNvSpPr>
                <a:spLocks/>
              </p:cNvSpPr>
              <p:nvPr/>
            </p:nvSpPr>
            <p:spPr bwMode="auto">
              <a:xfrm>
                <a:off x="3766" y="1750"/>
                <a:ext cx="302" cy="122"/>
              </a:xfrm>
              <a:custGeom>
                <a:avLst/>
                <a:gdLst>
                  <a:gd name="T0" fmla="*/ 13 w 1207"/>
                  <a:gd name="T1" fmla="*/ 0 h 488"/>
                  <a:gd name="T2" fmla="*/ 127 w 1207"/>
                  <a:gd name="T3" fmla="*/ 13 h 488"/>
                  <a:gd name="T4" fmla="*/ 333 w 1207"/>
                  <a:gd name="T5" fmla="*/ 98 h 488"/>
                  <a:gd name="T6" fmla="*/ 512 w 1207"/>
                  <a:gd name="T7" fmla="*/ 167 h 488"/>
                  <a:gd name="T8" fmla="*/ 712 w 1207"/>
                  <a:gd name="T9" fmla="*/ 227 h 488"/>
                  <a:gd name="T10" fmla="*/ 854 w 1207"/>
                  <a:gd name="T11" fmla="*/ 291 h 488"/>
                  <a:gd name="T12" fmla="*/ 1049 w 1207"/>
                  <a:gd name="T13" fmla="*/ 360 h 488"/>
                  <a:gd name="T14" fmla="*/ 1207 w 1207"/>
                  <a:gd name="T15" fmla="*/ 423 h 488"/>
                  <a:gd name="T16" fmla="*/ 1199 w 1207"/>
                  <a:gd name="T17" fmla="*/ 449 h 488"/>
                  <a:gd name="T18" fmla="*/ 1151 w 1207"/>
                  <a:gd name="T19" fmla="*/ 461 h 488"/>
                  <a:gd name="T20" fmla="*/ 1012 w 1207"/>
                  <a:gd name="T21" fmla="*/ 393 h 488"/>
                  <a:gd name="T22" fmla="*/ 1004 w 1207"/>
                  <a:gd name="T23" fmla="*/ 436 h 488"/>
                  <a:gd name="T24" fmla="*/ 968 w 1207"/>
                  <a:gd name="T25" fmla="*/ 474 h 488"/>
                  <a:gd name="T26" fmla="*/ 915 w 1207"/>
                  <a:gd name="T27" fmla="*/ 488 h 488"/>
                  <a:gd name="T28" fmla="*/ 858 w 1207"/>
                  <a:gd name="T29" fmla="*/ 457 h 488"/>
                  <a:gd name="T30" fmla="*/ 817 w 1207"/>
                  <a:gd name="T31" fmla="*/ 419 h 488"/>
                  <a:gd name="T32" fmla="*/ 822 w 1207"/>
                  <a:gd name="T33" fmla="*/ 360 h 488"/>
                  <a:gd name="T34" fmla="*/ 833 w 1207"/>
                  <a:gd name="T35" fmla="*/ 330 h 488"/>
                  <a:gd name="T36" fmla="*/ 699 w 1207"/>
                  <a:gd name="T37" fmla="*/ 269 h 488"/>
                  <a:gd name="T38" fmla="*/ 635 w 1207"/>
                  <a:gd name="T39" fmla="*/ 257 h 488"/>
                  <a:gd name="T40" fmla="*/ 512 w 1207"/>
                  <a:gd name="T41" fmla="*/ 231 h 488"/>
                  <a:gd name="T42" fmla="*/ 346 w 1207"/>
                  <a:gd name="T43" fmla="*/ 176 h 488"/>
                  <a:gd name="T44" fmla="*/ 212 w 1207"/>
                  <a:gd name="T45" fmla="*/ 115 h 488"/>
                  <a:gd name="T46" fmla="*/ 115 w 1207"/>
                  <a:gd name="T47" fmla="*/ 90 h 488"/>
                  <a:gd name="T48" fmla="*/ 13 w 1207"/>
                  <a:gd name="T49" fmla="*/ 98 h 488"/>
                  <a:gd name="T50" fmla="*/ 0 w 1207"/>
                  <a:gd name="T51" fmla="*/ 35 h 488"/>
                  <a:gd name="T52" fmla="*/ 41 w 1207"/>
                  <a:gd name="T53" fmla="*/ 0 h 488"/>
                  <a:gd name="T54" fmla="*/ 66 w 1207"/>
                  <a:gd name="T55" fmla="*/ 0 h 488"/>
                  <a:gd name="T56" fmla="*/ 13 w 1207"/>
                  <a:gd name="T57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07" h="488">
                    <a:moveTo>
                      <a:pt x="13" y="0"/>
                    </a:moveTo>
                    <a:lnTo>
                      <a:pt x="127" y="13"/>
                    </a:lnTo>
                    <a:lnTo>
                      <a:pt x="333" y="98"/>
                    </a:lnTo>
                    <a:lnTo>
                      <a:pt x="512" y="167"/>
                    </a:lnTo>
                    <a:lnTo>
                      <a:pt x="712" y="227"/>
                    </a:lnTo>
                    <a:lnTo>
                      <a:pt x="854" y="291"/>
                    </a:lnTo>
                    <a:lnTo>
                      <a:pt x="1049" y="360"/>
                    </a:lnTo>
                    <a:lnTo>
                      <a:pt x="1207" y="423"/>
                    </a:lnTo>
                    <a:lnTo>
                      <a:pt x="1199" y="449"/>
                    </a:lnTo>
                    <a:lnTo>
                      <a:pt x="1151" y="461"/>
                    </a:lnTo>
                    <a:lnTo>
                      <a:pt x="1012" y="393"/>
                    </a:lnTo>
                    <a:lnTo>
                      <a:pt x="1004" y="436"/>
                    </a:lnTo>
                    <a:lnTo>
                      <a:pt x="968" y="474"/>
                    </a:lnTo>
                    <a:lnTo>
                      <a:pt x="915" y="488"/>
                    </a:lnTo>
                    <a:lnTo>
                      <a:pt x="858" y="457"/>
                    </a:lnTo>
                    <a:lnTo>
                      <a:pt x="817" y="419"/>
                    </a:lnTo>
                    <a:lnTo>
                      <a:pt x="822" y="360"/>
                    </a:lnTo>
                    <a:lnTo>
                      <a:pt x="833" y="330"/>
                    </a:lnTo>
                    <a:lnTo>
                      <a:pt x="699" y="269"/>
                    </a:lnTo>
                    <a:lnTo>
                      <a:pt x="635" y="257"/>
                    </a:lnTo>
                    <a:lnTo>
                      <a:pt x="512" y="231"/>
                    </a:lnTo>
                    <a:lnTo>
                      <a:pt x="346" y="176"/>
                    </a:lnTo>
                    <a:lnTo>
                      <a:pt x="212" y="115"/>
                    </a:lnTo>
                    <a:lnTo>
                      <a:pt x="115" y="90"/>
                    </a:lnTo>
                    <a:lnTo>
                      <a:pt x="13" y="98"/>
                    </a:lnTo>
                    <a:lnTo>
                      <a:pt x="0" y="35"/>
                    </a:lnTo>
                    <a:lnTo>
                      <a:pt x="41" y="0"/>
                    </a:lnTo>
                    <a:lnTo>
                      <a:pt x="66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96" name="Freeform 284"/>
              <p:cNvSpPr>
                <a:spLocks/>
              </p:cNvSpPr>
              <p:nvPr/>
            </p:nvSpPr>
            <p:spPr bwMode="auto">
              <a:xfrm>
                <a:off x="3685" y="1748"/>
                <a:ext cx="99" cy="262"/>
              </a:xfrm>
              <a:custGeom>
                <a:avLst/>
                <a:gdLst>
                  <a:gd name="T0" fmla="*/ 226 w 397"/>
                  <a:gd name="T1" fmla="*/ 0 h 1047"/>
                  <a:gd name="T2" fmla="*/ 279 w 397"/>
                  <a:gd name="T3" fmla="*/ 0 h 1047"/>
                  <a:gd name="T4" fmla="*/ 324 w 397"/>
                  <a:gd name="T5" fmla="*/ 21 h 1047"/>
                  <a:gd name="T6" fmla="*/ 372 w 397"/>
                  <a:gd name="T7" fmla="*/ 86 h 1047"/>
                  <a:gd name="T8" fmla="*/ 388 w 397"/>
                  <a:gd name="T9" fmla="*/ 167 h 1047"/>
                  <a:gd name="T10" fmla="*/ 397 w 397"/>
                  <a:gd name="T11" fmla="*/ 367 h 1047"/>
                  <a:gd name="T12" fmla="*/ 385 w 397"/>
                  <a:gd name="T13" fmla="*/ 538 h 1047"/>
                  <a:gd name="T14" fmla="*/ 348 w 397"/>
                  <a:gd name="T15" fmla="*/ 713 h 1047"/>
                  <a:gd name="T16" fmla="*/ 300 w 397"/>
                  <a:gd name="T17" fmla="*/ 893 h 1047"/>
                  <a:gd name="T18" fmla="*/ 242 w 397"/>
                  <a:gd name="T19" fmla="*/ 1000 h 1047"/>
                  <a:gd name="T20" fmla="*/ 170 w 397"/>
                  <a:gd name="T21" fmla="*/ 1047 h 1047"/>
                  <a:gd name="T22" fmla="*/ 109 w 397"/>
                  <a:gd name="T23" fmla="*/ 1047 h 1047"/>
                  <a:gd name="T24" fmla="*/ 36 w 397"/>
                  <a:gd name="T25" fmla="*/ 1000 h 1047"/>
                  <a:gd name="T26" fmla="*/ 8 w 397"/>
                  <a:gd name="T27" fmla="*/ 931 h 1047"/>
                  <a:gd name="T28" fmla="*/ 0 w 397"/>
                  <a:gd name="T29" fmla="*/ 808 h 1047"/>
                  <a:gd name="T30" fmla="*/ 8 w 397"/>
                  <a:gd name="T31" fmla="*/ 654 h 1047"/>
                  <a:gd name="T32" fmla="*/ 44 w 397"/>
                  <a:gd name="T33" fmla="*/ 462 h 1047"/>
                  <a:gd name="T34" fmla="*/ 93 w 397"/>
                  <a:gd name="T35" fmla="*/ 226 h 1047"/>
                  <a:gd name="T36" fmla="*/ 154 w 397"/>
                  <a:gd name="T37" fmla="*/ 47 h 1047"/>
                  <a:gd name="T38" fmla="*/ 190 w 397"/>
                  <a:gd name="T39" fmla="*/ 21 h 1047"/>
                  <a:gd name="T40" fmla="*/ 226 w 397"/>
                  <a:gd name="T41" fmla="*/ 0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7" h="1047">
                    <a:moveTo>
                      <a:pt x="226" y="0"/>
                    </a:moveTo>
                    <a:lnTo>
                      <a:pt x="279" y="0"/>
                    </a:lnTo>
                    <a:lnTo>
                      <a:pt x="324" y="21"/>
                    </a:lnTo>
                    <a:lnTo>
                      <a:pt x="372" y="86"/>
                    </a:lnTo>
                    <a:lnTo>
                      <a:pt x="388" y="167"/>
                    </a:lnTo>
                    <a:lnTo>
                      <a:pt x="397" y="367"/>
                    </a:lnTo>
                    <a:lnTo>
                      <a:pt x="385" y="538"/>
                    </a:lnTo>
                    <a:lnTo>
                      <a:pt x="348" y="713"/>
                    </a:lnTo>
                    <a:lnTo>
                      <a:pt x="300" y="893"/>
                    </a:lnTo>
                    <a:lnTo>
                      <a:pt x="242" y="1000"/>
                    </a:lnTo>
                    <a:lnTo>
                      <a:pt x="170" y="1047"/>
                    </a:lnTo>
                    <a:lnTo>
                      <a:pt x="109" y="1047"/>
                    </a:lnTo>
                    <a:lnTo>
                      <a:pt x="36" y="1000"/>
                    </a:lnTo>
                    <a:lnTo>
                      <a:pt x="8" y="931"/>
                    </a:lnTo>
                    <a:lnTo>
                      <a:pt x="0" y="808"/>
                    </a:lnTo>
                    <a:lnTo>
                      <a:pt x="8" y="654"/>
                    </a:lnTo>
                    <a:lnTo>
                      <a:pt x="44" y="462"/>
                    </a:lnTo>
                    <a:lnTo>
                      <a:pt x="93" y="226"/>
                    </a:lnTo>
                    <a:lnTo>
                      <a:pt x="154" y="47"/>
                    </a:lnTo>
                    <a:lnTo>
                      <a:pt x="190" y="21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97" name="Freeform 285"/>
              <p:cNvSpPr>
                <a:spLocks/>
              </p:cNvSpPr>
              <p:nvPr/>
            </p:nvSpPr>
            <p:spPr bwMode="auto">
              <a:xfrm>
                <a:off x="3581" y="1734"/>
                <a:ext cx="140" cy="240"/>
              </a:xfrm>
              <a:custGeom>
                <a:avLst/>
                <a:gdLst>
                  <a:gd name="T0" fmla="*/ 426 w 562"/>
                  <a:gd name="T1" fmla="*/ 38 h 961"/>
                  <a:gd name="T2" fmla="*/ 488 w 562"/>
                  <a:gd name="T3" fmla="*/ 0 h 961"/>
                  <a:gd name="T4" fmla="*/ 532 w 562"/>
                  <a:gd name="T5" fmla="*/ 0 h 961"/>
                  <a:gd name="T6" fmla="*/ 562 w 562"/>
                  <a:gd name="T7" fmla="*/ 30 h 961"/>
                  <a:gd name="T8" fmla="*/ 545 w 562"/>
                  <a:gd name="T9" fmla="*/ 89 h 961"/>
                  <a:gd name="T10" fmla="*/ 508 w 562"/>
                  <a:gd name="T11" fmla="*/ 127 h 961"/>
                  <a:gd name="T12" fmla="*/ 439 w 562"/>
                  <a:gd name="T13" fmla="*/ 165 h 961"/>
                  <a:gd name="T14" fmla="*/ 305 w 562"/>
                  <a:gd name="T15" fmla="*/ 222 h 961"/>
                  <a:gd name="T16" fmla="*/ 134 w 562"/>
                  <a:gd name="T17" fmla="*/ 319 h 961"/>
                  <a:gd name="T18" fmla="*/ 69 w 562"/>
                  <a:gd name="T19" fmla="*/ 324 h 961"/>
                  <a:gd name="T20" fmla="*/ 105 w 562"/>
                  <a:gd name="T21" fmla="*/ 414 h 961"/>
                  <a:gd name="T22" fmla="*/ 178 w 562"/>
                  <a:gd name="T23" fmla="*/ 512 h 961"/>
                  <a:gd name="T24" fmla="*/ 239 w 562"/>
                  <a:gd name="T25" fmla="*/ 632 h 961"/>
                  <a:gd name="T26" fmla="*/ 264 w 562"/>
                  <a:gd name="T27" fmla="*/ 755 h 961"/>
                  <a:gd name="T28" fmla="*/ 252 w 562"/>
                  <a:gd name="T29" fmla="*/ 794 h 961"/>
                  <a:gd name="T30" fmla="*/ 215 w 562"/>
                  <a:gd name="T31" fmla="*/ 819 h 961"/>
                  <a:gd name="T32" fmla="*/ 166 w 562"/>
                  <a:gd name="T33" fmla="*/ 836 h 961"/>
                  <a:gd name="T34" fmla="*/ 118 w 562"/>
                  <a:gd name="T35" fmla="*/ 875 h 961"/>
                  <a:gd name="T36" fmla="*/ 97 w 562"/>
                  <a:gd name="T37" fmla="*/ 913 h 961"/>
                  <a:gd name="T38" fmla="*/ 85 w 562"/>
                  <a:gd name="T39" fmla="*/ 961 h 961"/>
                  <a:gd name="T40" fmla="*/ 48 w 562"/>
                  <a:gd name="T41" fmla="*/ 961 h 961"/>
                  <a:gd name="T42" fmla="*/ 36 w 562"/>
                  <a:gd name="T43" fmla="*/ 926 h 961"/>
                  <a:gd name="T44" fmla="*/ 60 w 562"/>
                  <a:gd name="T45" fmla="*/ 870 h 961"/>
                  <a:gd name="T46" fmla="*/ 129 w 562"/>
                  <a:gd name="T47" fmla="*/ 832 h 961"/>
                  <a:gd name="T48" fmla="*/ 170 w 562"/>
                  <a:gd name="T49" fmla="*/ 794 h 961"/>
                  <a:gd name="T50" fmla="*/ 206 w 562"/>
                  <a:gd name="T51" fmla="*/ 773 h 961"/>
                  <a:gd name="T52" fmla="*/ 219 w 562"/>
                  <a:gd name="T53" fmla="*/ 733 h 961"/>
                  <a:gd name="T54" fmla="*/ 203 w 562"/>
                  <a:gd name="T55" fmla="*/ 632 h 961"/>
                  <a:gd name="T56" fmla="*/ 146 w 562"/>
                  <a:gd name="T57" fmla="*/ 554 h 961"/>
                  <a:gd name="T58" fmla="*/ 97 w 562"/>
                  <a:gd name="T59" fmla="*/ 486 h 961"/>
                  <a:gd name="T60" fmla="*/ 36 w 562"/>
                  <a:gd name="T61" fmla="*/ 410 h 961"/>
                  <a:gd name="T62" fmla="*/ 0 w 562"/>
                  <a:gd name="T63" fmla="*/ 336 h 961"/>
                  <a:gd name="T64" fmla="*/ 0 w 562"/>
                  <a:gd name="T65" fmla="*/ 294 h 961"/>
                  <a:gd name="T66" fmla="*/ 31 w 562"/>
                  <a:gd name="T67" fmla="*/ 273 h 961"/>
                  <a:gd name="T68" fmla="*/ 157 w 562"/>
                  <a:gd name="T69" fmla="*/ 196 h 961"/>
                  <a:gd name="T70" fmla="*/ 280 w 562"/>
                  <a:gd name="T71" fmla="*/ 127 h 961"/>
                  <a:gd name="T72" fmla="*/ 403 w 562"/>
                  <a:gd name="T73" fmla="*/ 64 h 961"/>
                  <a:gd name="T74" fmla="*/ 426 w 562"/>
                  <a:gd name="T75" fmla="*/ 38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62" h="961">
                    <a:moveTo>
                      <a:pt x="426" y="38"/>
                    </a:moveTo>
                    <a:lnTo>
                      <a:pt x="488" y="0"/>
                    </a:lnTo>
                    <a:lnTo>
                      <a:pt x="532" y="0"/>
                    </a:lnTo>
                    <a:lnTo>
                      <a:pt x="562" y="30"/>
                    </a:lnTo>
                    <a:lnTo>
                      <a:pt x="545" y="89"/>
                    </a:lnTo>
                    <a:lnTo>
                      <a:pt x="508" y="127"/>
                    </a:lnTo>
                    <a:lnTo>
                      <a:pt x="439" y="165"/>
                    </a:lnTo>
                    <a:lnTo>
                      <a:pt x="305" y="222"/>
                    </a:lnTo>
                    <a:lnTo>
                      <a:pt x="134" y="319"/>
                    </a:lnTo>
                    <a:lnTo>
                      <a:pt x="69" y="324"/>
                    </a:lnTo>
                    <a:lnTo>
                      <a:pt x="105" y="414"/>
                    </a:lnTo>
                    <a:lnTo>
                      <a:pt x="178" y="512"/>
                    </a:lnTo>
                    <a:lnTo>
                      <a:pt x="239" y="632"/>
                    </a:lnTo>
                    <a:lnTo>
                      <a:pt x="264" y="755"/>
                    </a:lnTo>
                    <a:lnTo>
                      <a:pt x="252" y="794"/>
                    </a:lnTo>
                    <a:lnTo>
                      <a:pt x="215" y="819"/>
                    </a:lnTo>
                    <a:lnTo>
                      <a:pt x="166" y="836"/>
                    </a:lnTo>
                    <a:lnTo>
                      <a:pt x="118" y="875"/>
                    </a:lnTo>
                    <a:lnTo>
                      <a:pt x="97" y="913"/>
                    </a:lnTo>
                    <a:lnTo>
                      <a:pt x="85" y="961"/>
                    </a:lnTo>
                    <a:lnTo>
                      <a:pt x="48" y="961"/>
                    </a:lnTo>
                    <a:lnTo>
                      <a:pt x="36" y="926"/>
                    </a:lnTo>
                    <a:lnTo>
                      <a:pt x="60" y="870"/>
                    </a:lnTo>
                    <a:lnTo>
                      <a:pt x="129" y="832"/>
                    </a:lnTo>
                    <a:lnTo>
                      <a:pt x="170" y="794"/>
                    </a:lnTo>
                    <a:lnTo>
                      <a:pt x="206" y="773"/>
                    </a:lnTo>
                    <a:lnTo>
                      <a:pt x="219" y="733"/>
                    </a:lnTo>
                    <a:lnTo>
                      <a:pt x="203" y="632"/>
                    </a:lnTo>
                    <a:lnTo>
                      <a:pt x="146" y="554"/>
                    </a:lnTo>
                    <a:lnTo>
                      <a:pt x="97" y="486"/>
                    </a:lnTo>
                    <a:lnTo>
                      <a:pt x="36" y="410"/>
                    </a:lnTo>
                    <a:lnTo>
                      <a:pt x="0" y="336"/>
                    </a:lnTo>
                    <a:lnTo>
                      <a:pt x="0" y="294"/>
                    </a:lnTo>
                    <a:lnTo>
                      <a:pt x="31" y="273"/>
                    </a:lnTo>
                    <a:lnTo>
                      <a:pt x="157" y="196"/>
                    </a:lnTo>
                    <a:lnTo>
                      <a:pt x="280" y="127"/>
                    </a:lnTo>
                    <a:lnTo>
                      <a:pt x="403" y="64"/>
                    </a:lnTo>
                    <a:lnTo>
                      <a:pt x="426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98" name="Freeform 286"/>
              <p:cNvSpPr>
                <a:spLocks/>
              </p:cNvSpPr>
              <p:nvPr/>
            </p:nvSpPr>
            <p:spPr bwMode="auto">
              <a:xfrm>
                <a:off x="3715" y="1987"/>
                <a:ext cx="94" cy="260"/>
              </a:xfrm>
              <a:custGeom>
                <a:avLst/>
                <a:gdLst>
                  <a:gd name="T0" fmla="*/ 69 w 374"/>
                  <a:gd name="T1" fmla="*/ 120 h 1043"/>
                  <a:gd name="T2" fmla="*/ 20 w 374"/>
                  <a:gd name="T3" fmla="*/ 51 h 1043"/>
                  <a:gd name="T4" fmla="*/ 36 w 374"/>
                  <a:gd name="T5" fmla="*/ 0 h 1043"/>
                  <a:gd name="T6" fmla="*/ 85 w 374"/>
                  <a:gd name="T7" fmla="*/ 0 h 1043"/>
                  <a:gd name="T8" fmla="*/ 143 w 374"/>
                  <a:gd name="T9" fmla="*/ 56 h 1043"/>
                  <a:gd name="T10" fmla="*/ 215 w 374"/>
                  <a:gd name="T11" fmla="*/ 171 h 1043"/>
                  <a:gd name="T12" fmla="*/ 256 w 374"/>
                  <a:gd name="T13" fmla="*/ 283 h 1043"/>
                  <a:gd name="T14" fmla="*/ 292 w 374"/>
                  <a:gd name="T15" fmla="*/ 389 h 1043"/>
                  <a:gd name="T16" fmla="*/ 305 w 374"/>
                  <a:gd name="T17" fmla="*/ 488 h 1043"/>
                  <a:gd name="T18" fmla="*/ 300 w 374"/>
                  <a:gd name="T19" fmla="*/ 539 h 1043"/>
                  <a:gd name="T20" fmla="*/ 264 w 374"/>
                  <a:gd name="T21" fmla="*/ 602 h 1043"/>
                  <a:gd name="T22" fmla="*/ 203 w 374"/>
                  <a:gd name="T23" fmla="*/ 773 h 1043"/>
                  <a:gd name="T24" fmla="*/ 134 w 374"/>
                  <a:gd name="T25" fmla="*/ 872 h 1043"/>
                  <a:gd name="T26" fmla="*/ 118 w 374"/>
                  <a:gd name="T27" fmla="*/ 915 h 1043"/>
                  <a:gd name="T28" fmla="*/ 183 w 374"/>
                  <a:gd name="T29" fmla="*/ 923 h 1043"/>
                  <a:gd name="T30" fmla="*/ 269 w 374"/>
                  <a:gd name="T31" fmla="*/ 923 h 1043"/>
                  <a:gd name="T32" fmla="*/ 374 w 374"/>
                  <a:gd name="T33" fmla="*/ 962 h 1043"/>
                  <a:gd name="T34" fmla="*/ 366 w 374"/>
                  <a:gd name="T35" fmla="*/ 992 h 1043"/>
                  <a:gd name="T36" fmla="*/ 349 w 374"/>
                  <a:gd name="T37" fmla="*/ 1026 h 1043"/>
                  <a:gd name="T38" fmla="*/ 317 w 374"/>
                  <a:gd name="T39" fmla="*/ 1043 h 1043"/>
                  <a:gd name="T40" fmla="*/ 252 w 374"/>
                  <a:gd name="T41" fmla="*/ 1017 h 1043"/>
                  <a:gd name="T42" fmla="*/ 183 w 374"/>
                  <a:gd name="T43" fmla="*/ 979 h 1043"/>
                  <a:gd name="T44" fmla="*/ 85 w 374"/>
                  <a:gd name="T45" fmla="*/ 975 h 1043"/>
                  <a:gd name="T46" fmla="*/ 25 w 374"/>
                  <a:gd name="T47" fmla="*/ 988 h 1043"/>
                  <a:gd name="T48" fmla="*/ 0 w 374"/>
                  <a:gd name="T49" fmla="*/ 967 h 1043"/>
                  <a:gd name="T50" fmla="*/ 0 w 374"/>
                  <a:gd name="T51" fmla="*/ 936 h 1043"/>
                  <a:gd name="T52" fmla="*/ 33 w 374"/>
                  <a:gd name="T53" fmla="*/ 902 h 1043"/>
                  <a:gd name="T54" fmla="*/ 85 w 374"/>
                  <a:gd name="T55" fmla="*/ 847 h 1043"/>
                  <a:gd name="T56" fmla="*/ 179 w 374"/>
                  <a:gd name="T57" fmla="*/ 705 h 1043"/>
                  <a:gd name="T58" fmla="*/ 220 w 374"/>
                  <a:gd name="T59" fmla="*/ 581 h 1043"/>
                  <a:gd name="T60" fmla="*/ 231 w 374"/>
                  <a:gd name="T61" fmla="*/ 462 h 1043"/>
                  <a:gd name="T62" fmla="*/ 228 w 374"/>
                  <a:gd name="T63" fmla="*/ 398 h 1043"/>
                  <a:gd name="T64" fmla="*/ 195 w 374"/>
                  <a:gd name="T65" fmla="*/ 283 h 1043"/>
                  <a:gd name="T66" fmla="*/ 110 w 374"/>
                  <a:gd name="T67" fmla="*/ 159 h 1043"/>
                  <a:gd name="T68" fmla="*/ 49 w 374"/>
                  <a:gd name="T69" fmla="*/ 95 h 1043"/>
                  <a:gd name="T70" fmla="*/ 69 w 374"/>
                  <a:gd name="T71" fmla="*/ 120 h 1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4" h="1043">
                    <a:moveTo>
                      <a:pt x="69" y="120"/>
                    </a:moveTo>
                    <a:lnTo>
                      <a:pt x="20" y="51"/>
                    </a:lnTo>
                    <a:lnTo>
                      <a:pt x="36" y="0"/>
                    </a:lnTo>
                    <a:lnTo>
                      <a:pt x="85" y="0"/>
                    </a:lnTo>
                    <a:lnTo>
                      <a:pt x="143" y="56"/>
                    </a:lnTo>
                    <a:lnTo>
                      <a:pt x="215" y="171"/>
                    </a:lnTo>
                    <a:lnTo>
                      <a:pt x="256" y="283"/>
                    </a:lnTo>
                    <a:lnTo>
                      <a:pt x="292" y="389"/>
                    </a:lnTo>
                    <a:lnTo>
                      <a:pt x="305" y="488"/>
                    </a:lnTo>
                    <a:lnTo>
                      <a:pt x="300" y="539"/>
                    </a:lnTo>
                    <a:lnTo>
                      <a:pt x="264" y="602"/>
                    </a:lnTo>
                    <a:lnTo>
                      <a:pt x="203" y="773"/>
                    </a:lnTo>
                    <a:lnTo>
                      <a:pt x="134" y="872"/>
                    </a:lnTo>
                    <a:lnTo>
                      <a:pt x="118" y="915"/>
                    </a:lnTo>
                    <a:lnTo>
                      <a:pt x="183" y="923"/>
                    </a:lnTo>
                    <a:lnTo>
                      <a:pt x="269" y="923"/>
                    </a:lnTo>
                    <a:lnTo>
                      <a:pt x="374" y="962"/>
                    </a:lnTo>
                    <a:lnTo>
                      <a:pt x="366" y="992"/>
                    </a:lnTo>
                    <a:lnTo>
                      <a:pt x="349" y="1026"/>
                    </a:lnTo>
                    <a:lnTo>
                      <a:pt x="317" y="1043"/>
                    </a:lnTo>
                    <a:lnTo>
                      <a:pt x="252" y="1017"/>
                    </a:lnTo>
                    <a:lnTo>
                      <a:pt x="183" y="979"/>
                    </a:lnTo>
                    <a:lnTo>
                      <a:pt x="85" y="975"/>
                    </a:lnTo>
                    <a:lnTo>
                      <a:pt x="25" y="988"/>
                    </a:lnTo>
                    <a:lnTo>
                      <a:pt x="0" y="967"/>
                    </a:lnTo>
                    <a:lnTo>
                      <a:pt x="0" y="936"/>
                    </a:lnTo>
                    <a:lnTo>
                      <a:pt x="33" y="902"/>
                    </a:lnTo>
                    <a:lnTo>
                      <a:pt x="85" y="847"/>
                    </a:lnTo>
                    <a:lnTo>
                      <a:pt x="179" y="705"/>
                    </a:lnTo>
                    <a:lnTo>
                      <a:pt x="220" y="581"/>
                    </a:lnTo>
                    <a:lnTo>
                      <a:pt x="231" y="462"/>
                    </a:lnTo>
                    <a:lnTo>
                      <a:pt x="228" y="398"/>
                    </a:lnTo>
                    <a:lnTo>
                      <a:pt x="195" y="283"/>
                    </a:lnTo>
                    <a:lnTo>
                      <a:pt x="110" y="159"/>
                    </a:lnTo>
                    <a:lnTo>
                      <a:pt x="49" y="95"/>
                    </a:lnTo>
                    <a:lnTo>
                      <a:pt x="69" y="1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99" name="Freeform 287"/>
              <p:cNvSpPr>
                <a:spLocks/>
              </p:cNvSpPr>
              <p:nvPr/>
            </p:nvSpPr>
            <p:spPr bwMode="auto">
              <a:xfrm>
                <a:off x="3572" y="1969"/>
                <a:ext cx="137" cy="287"/>
              </a:xfrm>
              <a:custGeom>
                <a:avLst/>
                <a:gdLst>
                  <a:gd name="T0" fmla="*/ 322 w 549"/>
                  <a:gd name="T1" fmla="*/ 201 h 1149"/>
                  <a:gd name="T2" fmla="*/ 402 w 549"/>
                  <a:gd name="T3" fmla="*/ 90 h 1149"/>
                  <a:gd name="T4" fmla="*/ 476 w 549"/>
                  <a:gd name="T5" fmla="*/ 0 h 1149"/>
                  <a:gd name="T6" fmla="*/ 525 w 549"/>
                  <a:gd name="T7" fmla="*/ 9 h 1149"/>
                  <a:gd name="T8" fmla="*/ 549 w 549"/>
                  <a:gd name="T9" fmla="*/ 47 h 1149"/>
                  <a:gd name="T10" fmla="*/ 549 w 549"/>
                  <a:gd name="T11" fmla="*/ 116 h 1149"/>
                  <a:gd name="T12" fmla="*/ 504 w 549"/>
                  <a:gd name="T13" fmla="*/ 154 h 1149"/>
                  <a:gd name="T14" fmla="*/ 427 w 549"/>
                  <a:gd name="T15" fmla="*/ 205 h 1149"/>
                  <a:gd name="T16" fmla="*/ 366 w 549"/>
                  <a:gd name="T17" fmla="*/ 269 h 1149"/>
                  <a:gd name="T18" fmla="*/ 297 w 549"/>
                  <a:gd name="T19" fmla="*/ 355 h 1149"/>
                  <a:gd name="T20" fmla="*/ 269 w 549"/>
                  <a:gd name="T21" fmla="*/ 419 h 1149"/>
                  <a:gd name="T22" fmla="*/ 236 w 549"/>
                  <a:gd name="T23" fmla="*/ 496 h 1149"/>
                  <a:gd name="T24" fmla="*/ 220 w 549"/>
                  <a:gd name="T25" fmla="*/ 598 h 1149"/>
                  <a:gd name="T26" fmla="*/ 220 w 549"/>
                  <a:gd name="T27" fmla="*/ 693 h 1149"/>
                  <a:gd name="T28" fmla="*/ 236 w 549"/>
                  <a:gd name="T29" fmla="*/ 807 h 1149"/>
                  <a:gd name="T30" fmla="*/ 281 w 549"/>
                  <a:gd name="T31" fmla="*/ 919 h 1149"/>
                  <a:gd name="T32" fmla="*/ 317 w 549"/>
                  <a:gd name="T33" fmla="*/ 982 h 1149"/>
                  <a:gd name="T34" fmla="*/ 341 w 549"/>
                  <a:gd name="T35" fmla="*/ 1025 h 1149"/>
                  <a:gd name="T36" fmla="*/ 341 w 549"/>
                  <a:gd name="T37" fmla="*/ 1060 h 1149"/>
                  <a:gd name="T38" fmla="*/ 317 w 549"/>
                  <a:gd name="T39" fmla="*/ 1073 h 1149"/>
                  <a:gd name="T40" fmla="*/ 261 w 549"/>
                  <a:gd name="T41" fmla="*/ 1073 h 1149"/>
                  <a:gd name="T42" fmla="*/ 171 w 549"/>
                  <a:gd name="T43" fmla="*/ 1090 h 1149"/>
                  <a:gd name="T44" fmla="*/ 102 w 549"/>
                  <a:gd name="T45" fmla="*/ 1115 h 1149"/>
                  <a:gd name="T46" fmla="*/ 61 w 549"/>
                  <a:gd name="T47" fmla="*/ 1149 h 1149"/>
                  <a:gd name="T48" fmla="*/ 25 w 549"/>
                  <a:gd name="T49" fmla="*/ 1136 h 1149"/>
                  <a:gd name="T50" fmla="*/ 0 w 549"/>
                  <a:gd name="T51" fmla="*/ 1090 h 1149"/>
                  <a:gd name="T52" fmla="*/ 4 w 549"/>
                  <a:gd name="T53" fmla="*/ 1050 h 1149"/>
                  <a:gd name="T54" fmla="*/ 73 w 549"/>
                  <a:gd name="T55" fmla="*/ 1021 h 1149"/>
                  <a:gd name="T56" fmla="*/ 183 w 549"/>
                  <a:gd name="T57" fmla="*/ 1012 h 1149"/>
                  <a:gd name="T58" fmla="*/ 284 w 549"/>
                  <a:gd name="T59" fmla="*/ 1012 h 1149"/>
                  <a:gd name="T60" fmla="*/ 244 w 549"/>
                  <a:gd name="T61" fmla="*/ 961 h 1149"/>
                  <a:gd name="T62" fmla="*/ 223 w 549"/>
                  <a:gd name="T63" fmla="*/ 897 h 1149"/>
                  <a:gd name="T64" fmla="*/ 195 w 549"/>
                  <a:gd name="T65" fmla="*/ 807 h 1149"/>
                  <a:gd name="T66" fmla="*/ 163 w 549"/>
                  <a:gd name="T67" fmla="*/ 714 h 1149"/>
                  <a:gd name="T68" fmla="*/ 163 w 549"/>
                  <a:gd name="T69" fmla="*/ 602 h 1149"/>
                  <a:gd name="T70" fmla="*/ 171 w 549"/>
                  <a:gd name="T71" fmla="*/ 496 h 1149"/>
                  <a:gd name="T72" fmla="*/ 207 w 549"/>
                  <a:gd name="T73" fmla="*/ 397 h 1149"/>
                  <a:gd name="T74" fmla="*/ 272 w 549"/>
                  <a:gd name="T75" fmla="*/ 269 h 1149"/>
                  <a:gd name="T76" fmla="*/ 322 w 549"/>
                  <a:gd name="T77" fmla="*/ 201 h 1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49" h="1149">
                    <a:moveTo>
                      <a:pt x="322" y="201"/>
                    </a:moveTo>
                    <a:lnTo>
                      <a:pt x="402" y="90"/>
                    </a:lnTo>
                    <a:lnTo>
                      <a:pt x="476" y="0"/>
                    </a:lnTo>
                    <a:lnTo>
                      <a:pt x="525" y="9"/>
                    </a:lnTo>
                    <a:lnTo>
                      <a:pt x="549" y="47"/>
                    </a:lnTo>
                    <a:lnTo>
                      <a:pt x="549" y="116"/>
                    </a:lnTo>
                    <a:lnTo>
                      <a:pt x="504" y="154"/>
                    </a:lnTo>
                    <a:lnTo>
                      <a:pt x="427" y="205"/>
                    </a:lnTo>
                    <a:lnTo>
                      <a:pt x="366" y="269"/>
                    </a:lnTo>
                    <a:lnTo>
                      <a:pt x="297" y="355"/>
                    </a:lnTo>
                    <a:lnTo>
                      <a:pt x="269" y="419"/>
                    </a:lnTo>
                    <a:lnTo>
                      <a:pt x="236" y="496"/>
                    </a:lnTo>
                    <a:lnTo>
                      <a:pt x="220" y="598"/>
                    </a:lnTo>
                    <a:lnTo>
                      <a:pt x="220" y="693"/>
                    </a:lnTo>
                    <a:lnTo>
                      <a:pt x="236" y="807"/>
                    </a:lnTo>
                    <a:lnTo>
                      <a:pt x="281" y="919"/>
                    </a:lnTo>
                    <a:lnTo>
                      <a:pt x="317" y="982"/>
                    </a:lnTo>
                    <a:lnTo>
                      <a:pt x="341" y="1025"/>
                    </a:lnTo>
                    <a:lnTo>
                      <a:pt x="341" y="1060"/>
                    </a:lnTo>
                    <a:lnTo>
                      <a:pt x="317" y="1073"/>
                    </a:lnTo>
                    <a:lnTo>
                      <a:pt x="261" y="1073"/>
                    </a:lnTo>
                    <a:lnTo>
                      <a:pt x="171" y="1090"/>
                    </a:lnTo>
                    <a:lnTo>
                      <a:pt x="102" y="1115"/>
                    </a:lnTo>
                    <a:lnTo>
                      <a:pt x="61" y="1149"/>
                    </a:lnTo>
                    <a:lnTo>
                      <a:pt x="25" y="1136"/>
                    </a:lnTo>
                    <a:lnTo>
                      <a:pt x="0" y="1090"/>
                    </a:lnTo>
                    <a:lnTo>
                      <a:pt x="4" y="1050"/>
                    </a:lnTo>
                    <a:lnTo>
                      <a:pt x="73" y="1021"/>
                    </a:lnTo>
                    <a:lnTo>
                      <a:pt x="183" y="1012"/>
                    </a:lnTo>
                    <a:lnTo>
                      <a:pt x="284" y="1012"/>
                    </a:lnTo>
                    <a:lnTo>
                      <a:pt x="244" y="961"/>
                    </a:lnTo>
                    <a:lnTo>
                      <a:pt x="223" y="897"/>
                    </a:lnTo>
                    <a:lnTo>
                      <a:pt x="195" y="807"/>
                    </a:lnTo>
                    <a:lnTo>
                      <a:pt x="163" y="714"/>
                    </a:lnTo>
                    <a:lnTo>
                      <a:pt x="163" y="602"/>
                    </a:lnTo>
                    <a:lnTo>
                      <a:pt x="171" y="496"/>
                    </a:lnTo>
                    <a:lnTo>
                      <a:pt x="207" y="397"/>
                    </a:lnTo>
                    <a:lnTo>
                      <a:pt x="272" y="269"/>
                    </a:lnTo>
                    <a:lnTo>
                      <a:pt x="322" y="2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201" name="Oval 289"/>
            <p:cNvSpPr>
              <a:spLocks noChangeArrowheads="1"/>
            </p:cNvSpPr>
            <p:nvPr/>
          </p:nvSpPr>
          <p:spPr bwMode="auto">
            <a:xfrm>
              <a:off x="1680" y="1440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Arial" charset="0"/>
                </a:rPr>
                <a:t>TC</a:t>
              </a:r>
            </a:p>
          </p:txBody>
        </p:sp>
        <p:sp>
          <p:nvSpPr>
            <p:cNvPr id="39202" name="Oval 290"/>
            <p:cNvSpPr>
              <a:spLocks noChangeArrowheads="1"/>
            </p:cNvSpPr>
            <p:nvPr/>
          </p:nvSpPr>
          <p:spPr bwMode="auto">
            <a:xfrm>
              <a:off x="1680" y="3072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Arial" charset="0"/>
                </a:rPr>
                <a:t>FC</a:t>
              </a:r>
            </a:p>
          </p:txBody>
        </p:sp>
        <p:sp>
          <p:nvSpPr>
            <p:cNvPr id="39203" name="Text Box 291"/>
            <p:cNvSpPr txBox="1">
              <a:spLocks noChangeArrowheads="1"/>
            </p:cNvSpPr>
            <p:nvPr/>
          </p:nvSpPr>
          <p:spPr bwMode="auto">
            <a:xfrm>
              <a:off x="3552" y="3360"/>
              <a:ext cx="144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Valve adjustment is not aggressive!</a:t>
              </a:r>
            </a:p>
          </p:txBody>
        </p:sp>
        <p:sp>
          <p:nvSpPr>
            <p:cNvPr id="39205" name="Text Box 293"/>
            <p:cNvSpPr txBox="1">
              <a:spLocks noChangeArrowheads="1"/>
            </p:cNvSpPr>
            <p:nvPr/>
          </p:nvSpPr>
          <p:spPr bwMode="auto">
            <a:xfrm>
              <a:off x="1056" y="3504"/>
              <a:ext cx="153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Disturbance affects flow sooner than T2</a:t>
              </a:r>
              <a:endParaRPr lang="en-US"/>
            </a:p>
          </p:txBody>
        </p:sp>
        <p:sp>
          <p:nvSpPr>
            <p:cNvPr id="39206" name="Line 294"/>
            <p:cNvSpPr>
              <a:spLocks noChangeShapeType="1"/>
            </p:cNvSpPr>
            <p:nvPr/>
          </p:nvSpPr>
          <p:spPr bwMode="auto">
            <a:xfrm flipH="1">
              <a:off x="826" y="369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208" name="AutoShape 296"/>
            <p:cNvSpPr>
              <a:spLocks noChangeArrowheads="1"/>
            </p:cNvSpPr>
            <p:nvPr/>
          </p:nvSpPr>
          <p:spPr bwMode="auto">
            <a:xfrm>
              <a:off x="2640" y="3264"/>
              <a:ext cx="240" cy="192"/>
            </a:xfrm>
            <a:prstGeom prst="rightArrow">
              <a:avLst>
                <a:gd name="adj1" fmla="val 50000"/>
                <a:gd name="adj2" fmla="val 3125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209" name="AutoShape 297"/>
            <p:cNvSpPr>
              <a:spLocks noChangeArrowheads="1"/>
            </p:cNvSpPr>
            <p:nvPr/>
          </p:nvSpPr>
          <p:spPr bwMode="auto">
            <a:xfrm>
              <a:off x="1728" y="2400"/>
              <a:ext cx="240" cy="19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210" name="Line 298"/>
            <p:cNvSpPr>
              <a:spLocks noChangeShapeType="1"/>
            </p:cNvSpPr>
            <p:nvPr/>
          </p:nvSpPr>
          <p:spPr bwMode="auto">
            <a:xfrm flipV="1">
              <a:off x="774" y="1410"/>
              <a:ext cx="0" cy="156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211" name="Line 299"/>
            <p:cNvSpPr>
              <a:spLocks noChangeShapeType="1"/>
            </p:cNvSpPr>
            <p:nvPr/>
          </p:nvSpPr>
          <p:spPr bwMode="auto">
            <a:xfrm>
              <a:off x="918" y="1404"/>
              <a:ext cx="0" cy="23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212" name="Line 300"/>
            <p:cNvSpPr>
              <a:spLocks noChangeShapeType="1"/>
            </p:cNvSpPr>
            <p:nvPr/>
          </p:nvSpPr>
          <p:spPr bwMode="auto">
            <a:xfrm>
              <a:off x="780" y="1548"/>
              <a:ext cx="144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213" name="Text Box 301"/>
            <p:cNvSpPr txBox="1">
              <a:spLocks noChangeArrowheads="1"/>
            </p:cNvSpPr>
            <p:nvPr/>
          </p:nvSpPr>
          <p:spPr bwMode="auto">
            <a:xfrm>
              <a:off x="1008" y="1824"/>
              <a:ext cx="144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Small deviation, returns to set point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14: CASCADE CONTROL</a:t>
            </a:r>
            <a:endParaRPr lang="en-US" sz="3200"/>
          </a:p>
        </p:txBody>
      </p:sp>
      <p:grpSp>
        <p:nvGrpSpPr>
          <p:cNvPr id="17604" name="Group 196"/>
          <p:cNvGrpSpPr>
            <a:grpSpLocks/>
          </p:cNvGrpSpPr>
          <p:nvPr/>
        </p:nvGrpSpPr>
        <p:grpSpPr bwMode="auto">
          <a:xfrm>
            <a:off x="4267200" y="1066800"/>
            <a:ext cx="4483100" cy="3178175"/>
            <a:chOff x="336" y="864"/>
            <a:chExt cx="4963" cy="3444"/>
          </a:xfrm>
        </p:grpSpPr>
        <p:grpSp>
          <p:nvGrpSpPr>
            <p:cNvPr id="17537" name="Group 129"/>
            <p:cNvGrpSpPr>
              <a:grpSpLocks/>
            </p:cNvGrpSpPr>
            <p:nvPr/>
          </p:nvGrpSpPr>
          <p:grpSpPr bwMode="auto">
            <a:xfrm>
              <a:off x="2016" y="2784"/>
              <a:ext cx="672" cy="672"/>
              <a:chOff x="1680" y="2544"/>
              <a:chExt cx="672" cy="672"/>
            </a:xfrm>
          </p:grpSpPr>
          <p:sp>
            <p:nvSpPr>
              <p:cNvPr id="17538" name="Oval 130"/>
              <p:cNvSpPr>
                <a:spLocks noChangeArrowheads="1"/>
              </p:cNvSpPr>
              <p:nvPr/>
            </p:nvSpPr>
            <p:spPr bwMode="auto">
              <a:xfrm>
                <a:off x="1680" y="2544"/>
                <a:ext cx="192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9" name="Oval 131"/>
              <p:cNvSpPr>
                <a:spLocks noChangeArrowheads="1"/>
              </p:cNvSpPr>
              <p:nvPr/>
            </p:nvSpPr>
            <p:spPr bwMode="auto">
              <a:xfrm>
                <a:off x="1776" y="2544"/>
                <a:ext cx="192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0" name="Oval 132"/>
              <p:cNvSpPr>
                <a:spLocks noChangeArrowheads="1"/>
              </p:cNvSpPr>
              <p:nvPr/>
            </p:nvSpPr>
            <p:spPr bwMode="auto">
              <a:xfrm>
                <a:off x="1872" y="2544"/>
                <a:ext cx="192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1" name="Oval 133"/>
              <p:cNvSpPr>
                <a:spLocks noChangeArrowheads="1"/>
              </p:cNvSpPr>
              <p:nvPr/>
            </p:nvSpPr>
            <p:spPr bwMode="auto">
              <a:xfrm>
                <a:off x="1968" y="2544"/>
                <a:ext cx="192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2" name="Oval 134"/>
              <p:cNvSpPr>
                <a:spLocks noChangeArrowheads="1"/>
              </p:cNvSpPr>
              <p:nvPr/>
            </p:nvSpPr>
            <p:spPr bwMode="auto">
              <a:xfrm>
                <a:off x="2064" y="2544"/>
                <a:ext cx="192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3" name="Oval 135"/>
              <p:cNvSpPr>
                <a:spLocks noChangeArrowheads="1"/>
              </p:cNvSpPr>
              <p:nvPr/>
            </p:nvSpPr>
            <p:spPr bwMode="auto">
              <a:xfrm>
                <a:off x="2160" y="2544"/>
                <a:ext cx="192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4" name="Line 136"/>
              <p:cNvSpPr>
                <a:spLocks noChangeShapeType="1"/>
              </p:cNvSpPr>
              <p:nvPr/>
            </p:nvSpPr>
            <p:spPr bwMode="auto">
              <a:xfrm>
                <a:off x="2339" y="268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5" name="Line 137"/>
              <p:cNvSpPr>
                <a:spLocks noChangeShapeType="1"/>
              </p:cNvSpPr>
              <p:nvPr/>
            </p:nvSpPr>
            <p:spPr bwMode="auto">
              <a:xfrm>
                <a:off x="1680" y="2640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546" name="Line 138"/>
            <p:cNvSpPr>
              <a:spLocks noChangeShapeType="1"/>
            </p:cNvSpPr>
            <p:nvPr/>
          </p:nvSpPr>
          <p:spPr bwMode="auto">
            <a:xfrm>
              <a:off x="1632" y="1776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47" name="Line 139"/>
            <p:cNvSpPr>
              <a:spLocks noChangeShapeType="1"/>
            </p:cNvSpPr>
            <p:nvPr/>
          </p:nvSpPr>
          <p:spPr bwMode="auto">
            <a:xfrm>
              <a:off x="1632" y="3216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48" name="Line 140"/>
            <p:cNvSpPr>
              <a:spLocks noChangeShapeType="1"/>
            </p:cNvSpPr>
            <p:nvPr/>
          </p:nvSpPr>
          <p:spPr bwMode="auto">
            <a:xfrm flipV="1">
              <a:off x="3120" y="2016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49" name="AutoShape 141"/>
            <p:cNvSpPr>
              <a:spLocks noChangeArrowheads="1"/>
            </p:cNvSpPr>
            <p:nvPr/>
          </p:nvSpPr>
          <p:spPr bwMode="auto">
            <a:xfrm rot="5400000">
              <a:off x="3142" y="1837"/>
              <a:ext cx="144" cy="240"/>
            </a:xfrm>
            <a:prstGeom prst="can">
              <a:avLst>
                <a:gd name="adj" fmla="val 41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50" name="Line 142"/>
            <p:cNvSpPr>
              <a:spLocks noChangeShapeType="1"/>
            </p:cNvSpPr>
            <p:nvPr/>
          </p:nvSpPr>
          <p:spPr bwMode="auto">
            <a:xfrm flipV="1">
              <a:off x="312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551" name="Group 143"/>
            <p:cNvGrpSpPr>
              <a:grpSpLocks/>
            </p:cNvGrpSpPr>
            <p:nvPr/>
          </p:nvGrpSpPr>
          <p:grpSpPr bwMode="auto">
            <a:xfrm>
              <a:off x="2016" y="1584"/>
              <a:ext cx="678" cy="912"/>
              <a:chOff x="2010" y="480"/>
              <a:chExt cx="678" cy="912"/>
            </a:xfrm>
          </p:grpSpPr>
          <p:sp>
            <p:nvSpPr>
              <p:cNvPr id="17552" name="Line 144"/>
              <p:cNvSpPr>
                <a:spLocks noChangeShapeType="1"/>
              </p:cNvSpPr>
              <p:nvPr/>
            </p:nvSpPr>
            <p:spPr bwMode="auto">
              <a:xfrm>
                <a:off x="2352" y="480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53" name="Oval 145"/>
              <p:cNvSpPr>
                <a:spLocks noChangeArrowheads="1"/>
              </p:cNvSpPr>
              <p:nvPr/>
            </p:nvSpPr>
            <p:spPr bwMode="auto">
              <a:xfrm>
                <a:off x="2010" y="1152"/>
                <a:ext cx="336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54" name="Oval 146"/>
              <p:cNvSpPr>
                <a:spLocks noChangeArrowheads="1"/>
              </p:cNvSpPr>
              <p:nvPr/>
            </p:nvSpPr>
            <p:spPr bwMode="auto">
              <a:xfrm>
                <a:off x="2352" y="1152"/>
                <a:ext cx="336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555" name="Freeform 147"/>
            <p:cNvSpPr>
              <a:spLocks/>
            </p:cNvSpPr>
            <p:nvPr/>
          </p:nvSpPr>
          <p:spPr bwMode="auto">
            <a:xfrm>
              <a:off x="1634" y="1949"/>
              <a:ext cx="1456" cy="91"/>
            </a:xfrm>
            <a:custGeom>
              <a:avLst/>
              <a:gdLst>
                <a:gd name="T0" fmla="*/ 1456 w 1456"/>
                <a:gd name="T1" fmla="*/ 55 h 91"/>
                <a:gd name="T2" fmla="*/ 1187 w 1456"/>
                <a:gd name="T3" fmla="*/ 55 h 91"/>
                <a:gd name="T4" fmla="*/ 894 w 1456"/>
                <a:gd name="T5" fmla="*/ 4 h 91"/>
                <a:gd name="T6" fmla="*/ 792 w 1456"/>
                <a:gd name="T7" fmla="*/ 17 h 91"/>
                <a:gd name="T8" fmla="*/ 753 w 1456"/>
                <a:gd name="T9" fmla="*/ 29 h 91"/>
                <a:gd name="T10" fmla="*/ 575 w 1456"/>
                <a:gd name="T11" fmla="*/ 55 h 91"/>
                <a:gd name="T12" fmla="*/ 243 w 1456"/>
                <a:gd name="T13" fmla="*/ 29 h 91"/>
                <a:gd name="T14" fmla="*/ 0 w 1456"/>
                <a:gd name="T15" fmla="*/ 5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6" h="91">
                  <a:moveTo>
                    <a:pt x="1456" y="55"/>
                  </a:moveTo>
                  <a:cubicBezTo>
                    <a:pt x="1349" y="0"/>
                    <a:pt x="1299" y="18"/>
                    <a:pt x="1187" y="55"/>
                  </a:cubicBezTo>
                  <a:cubicBezTo>
                    <a:pt x="880" y="37"/>
                    <a:pt x="1053" y="58"/>
                    <a:pt x="894" y="4"/>
                  </a:cubicBezTo>
                  <a:cubicBezTo>
                    <a:pt x="860" y="8"/>
                    <a:pt x="826" y="11"/>
                    <a:pt x="792" y="17"/>
                  </a:cubicBezTo>
                  <a:cubicBezTo>
                    <a:pt x="779" y="19"/>
                    <a:pt x="766" y="27"/>
                    <a:pt x="753" y="29"/>
                  </a:cubicBezTo>
                  <a:cubicBezTo>
                    <a:pt x="694" y="39"/>
                    <a:pt x="575" y="55"/>
                    <a:pt x="575" y="55"/>
                  </a:cubicBezTo>
                  <a:cubicBezTo>
                    <a:pt x="467" y="91"/>
                    <a:pt x="348" y="65"/>
                    <a:pt x="243" y="29"/>
                  </a:cubicBezTo>
                  <a:cubicBezTo>
                    <a:pt x="25" y="57"/>
                    <a:pt x="107" y="55"/>
                    <a:pt x="0" y="5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56" name="AutoShape 148"/>
            <p:cNvSpPr>
              <a:spLocks noChangeArrowheads="1"/>
            </p:cNvSpPr>
            <p:nvPr/>
          </p:nvSpPr>
          <p:spPr bwMode="auto">
            <a:xfrm>
              <a:off x="2256" y="1536"/>
              <a:ext cx="192" cy="240"/>
            </a:xfrm>
            <a:prstGeom prst="curvedRightArrow">
              <a:avLst>
                <a:gd name="adj1" fmla="val 1481"/>
                <a:gd name="adj2" fmla="val 50000"/>
                <a:gd name="adj3" fmla="val 333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57" name="Line 149"/>
            <p:cNvSpPr>
              <a:spLocks noChangeShapeType="1"/>
            </p:cNvSpPr>
            <p:nvPr/>
          </p:nvSpPr>
          <p:spPr bwMode="auto">
            <a:xfrm>
              <a:off x="816" y="1392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58" name="Line 150"/>
            <p:cNvSpPr>
              <a:spLocks noChangeShapeType="1"/>
            </p:cNvSpPr>
            <p:nvPr/>
          </p:nvSpPr>
          <p:spPr bwMode="auto">
            <a:xfrm>
              <a:off x="1920" y="139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59" name="Line 151"/>
            <p:cNvSpPr>
              <a:spLocks noChangeShapeType="1"/>
            </p:cNvSpPr>
            <p:nvPr/>
          </p:nvSpPr>
          <p:spPr bwMode="auto">
            <a:xfrm>
              <a:off x="3312" y="1968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60" name="Oval 152"/>
            <p:cNvSpPr>
              <a:spLocks noChangeArrowheads="1"/>
            </p:cNvSpPr>
            <p:nvPr/>
          </p:nvSpPr>
          <p:spPr bwMode="auto">
            <a:xfrm>
              <a:off x="3600" y="2160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Arial" charset="0"/>
                </a:rPr>
                <a:t>TC</a:t>
              </a:r>
            </a:p>
            <a:p>
              <a:pPr algn="ctr"/>
              <a:r>
                <a:rPr lang="en-US" sz="1000">
                  <a:latin typeface="Arial" charset="0"/>
                </a:rPr>
                <a:t>2</a:t>
              </a:r>
            </a:p>
          </p:txBody>
        </p:sp>
        <p:sp>
          <p:nvSpPr>
            <p:cNvPr id="17561" name="Oval 153"/>
            <p:cNvSpPr>
              <a:spLocks noChangeArrowheads="1"/>
            </p:cNvSpPr>
            <p:nvPr/>
          </p:nvSpPr>
          <p:spPr bwMode="auto">
            <a:xfrm>
              <a:off x="912" y="1584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Arial" charset="0"/>
                </a:rPr>
                <a:t>T</a:t>
              </a:r>
            </a:p>
            <a:p>
              <a:pPr algn="ctr"/>
              <a:r>
                <a:rPr lang="en-US" sz="1000">
                  <a:latin typeface="Arial" charset="0"/>
                </a:rPr>
                <a:t>1</a:t>
              </a:r>
            </a:p>
          </p:txBody>
        </p:sp>
        <p:sp>
          <p:nvSpPr>
            <p:cNvPr id="17562" name="Oval 154"/>
            <p:cNvSpPr>
              <a:spLocks noChangeArrowheads="1"/>
            </p:cNvSpPr>
            <p:nvPr/>
          </p:nvSpPr>
          <p:spPr bwMode="auto">
            <a:xfrm>
              <a:off x="1248" y="864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Arial" charset="0"/>
                </a:rPr>
                <a:t>F</a:t>
              </a:r>
            </a:p>
            <a:p>
              <a:pPr algn="ctr"/>
              <a:r>
                <a:rPr lang="en-US" sz="1000">
                  <a:latin typeface="Arial" charset="0"/>
                </a:rPr>
                <a:t>1</a:t>
              </a:r>
            </a:p>
          </p:txBody>
        </p:sp>
        <p:grpSp>
          <p:nvGrpSpPr>
            <p:cNvPr id="17563" name="Group 155"/>
            <p:cNvGrpSpPr>
              <a:grpSpLocks/>
            </p:cNvGrpSpPr>
            <p:nvPr/>
          </p:nvGrpSpPr>
          <p:grpSpPr bwMode="auto">
            <a:xfrm rot="5400000">
              <a:off x="2633" y="3360"/>
              <a:ext cx="240" cy="432"/>
              <a:chOff x="2736" y="1872"/>
              <a:chExt cx="240" cy="432"/>
            </a:xfrm>
          </p:grpSpPr>
          <p:sp>
            <p:nvSpPr>
              <p:cNvPr id="17564" name="Line 156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65" name="Line 157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66" name="Line 158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67" name="Line 159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68" name="Line 160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69" name="Line 161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70" name="AutoShape 162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571" name="Line 163"/>
            <p:cNvSpPr>
              <a:spLocks noChangeShapeType="1"/>
            </p:cNvSpPr>
            <p:nvPr/>
          </p:nvSpPr>
          <p:spPr bwMode="auto">
            <a:xfrm>
              <a:off x="2666" y="3694"/>
              <a:ext cx="0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72" name="Line 164"/>
            <p:cNvSpPr>
              <a:spLocks noChangeShapeType="1"/>
            </p:cNvSpPr>
            <p:nvPr/>
          </p:nvSpPr>
          <p:spPr bwMode="auto">
            <a:xfrm>
              <a:off x="2666" y="4064"/>
              <a:ext cx="13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73" name="Oval 165"/>
            <p:cNvSpPr>
              <a:spLocks noChangeArrowheads="1"/>
            </p:cNvSpPr>
            <p:nvPr/>
          </p:nvSpPr>
          <p:spPr bwMode="auto">
            <a:xfrm>
              <a:off x="3552" y="3408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Arial" charset="0"/>
                </a:rPr>
                <a:t>FC</a:t>
              </a:r>
            </a:p>
            <a:p>
              <a:pPr algn="ctr"/>
              <a:r>
                <a:rPr lang="en-US" sz="1000">
                  <a:latin typeface="Arial" charset="0"/>
                </a:rPr>
                <a:t>2</a:t>
              </a:r>
            </a:p>
          </p:txBody>
        </p:sp>
        <p:sp>
          <p:nvSpPr>
            <p:cNvPr id="17574" name="Line 166"/>
            <p:cNvSpPr>
              <a:spLocks noChangeShapeType="1"/>
            </p:cNvSpPr>
            <p:nvPr/>
          </p:nvSpPr>
          <p:spPr bwMode="auto">
            <a:xfrm flipV="1">
              <a:off x="3764" y="1958"/>
              <a:ext cx="0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75" name="Line 167"/>
            <p:cNvSpPr>
              <a:spLocks noChangeShapeType="1"/>
            </p:cNvSpPr>
            <p:nvPr/>
          </p:nvSpPr>
          <p:spPr bwMode="auto">
            <a:xfrm>
              <a:off x="3700" y="3745"/>
              <a:ext cx="0" cy="3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76" name="Line 168"/>
            <p:cNvSpPr>
              <a:spLocks noChangeShapeType="1"/>
            </p:cNvSpPr>
            <p:nvPr/>
          </p:nvSpPr>
          <p:spPr bwMode="auto">
            <a:xfrm flipV="1">
              <a:off x="1070" y="1383"/>
              <a:ext cx="0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77" name="Line 169"/>
            <p:cNvSpPr>
              <a:spLocks noChangeShapeType="1"/>
            </p:cNvSpPr>
            <p:nvPr/>
          </p:nvSpPr>
          <p:spPr bwMode="auto">
            <a:xfrm>
              <a:off x="1402" y="12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78" name="Line 170"/>
            <p:cNvSpPr>
              <a:spLocks noChangeShapeType="1"/>
            </p:cNvSpPr>
            <p:nvPr/>
          </p:nvSpPr>
          <p:spPr bwMode="auto">
            <a:xfrm flipH="1">
              <a:off x="1172" y="3413"/>
              <a:ext cx="8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79" name="Oval 171"/>
            <p:cNvSpPr>
              <a:spLocks noChangeArrowheads="1"/>
            </p:cNvSpPr>
            <p:nvPr/>
          </p:nvSpPr>
          <p:spPr bwMode="auto">
            <a:xfrm>
              <a:off x="1379" y="3600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Arial" charset="0"/>
                </a:rPr>
                <a:t>T</a:t>
              </a:r>
            </a:p>
            <a:p>
              <a:pPr algn="ctr"/>
              <a:r>
                <a:rPr lang="en-US" sz="1000">
                  <a:latin typeface="Arial" charset="0"/>
                </a:rPr>
                <a:t>3</a:t>
              </a:r>
            </a:p>
          </p:txBody>
        </p:sp>
        <p:sp>
          <p:nvSpPr>
            <p:cNvPr id="17580" name="Line 172"/>
            <p:cNvSpPr>
              <a:spLocks noChangeShapeType="1"/>
            </p:cNvSpPr>
            <p:nvPr/>
          </p:nvSpPr>
          <p:spPr bwMode="auto">
            <a:xfrm flipV="1">
              <a:off x="1543" y="3398"/>
              <a:ext cx="0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81" name="Oval 173"/>
            <p:cNvSpPr>
              <a:spLocks noChangeArrowheads="1"/>
            </p:cNvSpPr>
            <p:nvPr/>
          </p:nvSpPr>
          <p:spPr bwMode="auto">
            <a:xfrm>
              <a:off x="2784" y="1872"/>
              <a:ext cx="144" cy="14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82" name="Line 174"/>
            <p:cNvSpPr>
              <a:spLocks noChangeShapeType="1"/>
            </p:cNvSpPr>
            <p:nvPr/>
          </p:nvSpPr>
          <p:spPr bwMode="auto">
            <a:xfrm flipV="1">
              <a:off x="2857" y="1115"/>
              <a:ext cx="0" cy="7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83" name="Oval 175"/>
            <p:cNvSpPr>
              <a:spLocks noChangeArrowheads="1"/>
            </p:cNvSpPr>
            <p:nvPr/>
          </p:nvSpPr>
          <p:spPr bwMode="auto">
            <a:xfrm>
              <a:off x="3024" y="1056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Arial" charset="0"/>
                </a:rPr>
                <a:t>L</a:t>
              </a:r>
            </a:p>
            <a:p>
              <a:pPr algn="ctr"/>
              <a:r>
                <a:rPr lang="en-US" sz="1000">
                  <a:latin typeface="Arial" charset="0"/>
                </a:rPr>
                <a:t>1</a:t>
              </a:r>
            </a:p>
          </p:txBody>
        </p:sp>
        <p:sp>
          <p:nvSpPr>
            <p:cNvPr id="17584" name="Line 176"/>
            <p:cNvSpPr>
              <a:spLocks noChangeShapeType="1"/>
            </p:cNvSpPr>
            <p:nvPr/>
          </p:nvSpPr>
          <p:spPr bwMode="auto">
            <a:xfrm flipH="1">
              <a:off x="2857" y="1217"/>
              <a:ext cx="1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85" name="Freeform 177"/>
            <p:cNvSpPr>
              <a:spLocks/>
            </p:cNvSpPr>
            <p:nvPr/>
          </p:nvSpPr>
          <p:spPr bwMode="auto">
            <a:xfrm>
              <a:off x="3741" y="2496"/>
              <a:ext cx="3" cy="926"/>
            </a:xfrm>
            <a:custGeom>
              <a:avLst/>
              <a:gdLst>
                <a:gd name="T0" fmla="*/ 3 w 3"/>
                <a:gd name="T1" fmla="*/ 0 h 926"/>
                <a:gd name="T2" fmla="*/ 0 w 3"/>
                <a:gd name="T3" fmla="*/ 926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926">
                  <a:moveTo>
                    <a:pt x="3" y="0"/>
                  </a:moveTo>
                  <a:lnTo>
                    <a:pt x="0" y="926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86" name="Freeform 178"/>
            <p:cNvSpPr>
              <a:spLocks/>
            </p:cNvSpPr>
            <p:nvPr/>
          </p:nvSpPr>
          <p:spPr bwMode="auto">
            <a:xfrm>
              <a:off x="2975" y="3575"/>
              <a:ext cx="574" cy="1"/>
            </a:xfrm>
            <a:custGeom>
              <a:avLst/>
              <a:gdLst>
                <a:gd name="T0" fmla="*/ 0 w 574"/>
                <a:gd name="T1" fmla="*/ 0 h 1"/>
                <a:gd name="T2" fmla="*/ 574 w 57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4" h="1">
                  <a:moveTo>
                    <a:pt x="0" y="0"/>
                  </a:moveTo>
                  <a:lnTo>
                    <a:pt x="57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87" name="Text Box 179"/>
            <p:cNvSpPr txBox="1">
              <a:spLocks noChangeArrowheads="1"/>
            </p:cNvSpPr>
            <p:nvPr/>
          </p:nvSpPr>
          <p:spPr bwMode="auto">
            <a:xfrm>
              <a:off x="336" y="1354"/>
              <a:ext cx="455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/>
                <a:t>feed</a:t>
              </a:r>
              <a:endParaRPr lang="en-US" sz="1000"/>
            </a:p>
          </p:txBody>
        </p:sp>
        <p:sp>
          <p:nvSpPr>
            <p:cNvPr id="17588" name="Text Box 180"/>
            <p:cNvSpPr txBox="1">
              <a:spLocks noChangeArrowheads="1"/>
            </p:cNvSpPr>
            <p:nvPr/>
          </p:nvSpPr>
          <p:spPr bwMode="auto">
            <a:xfrm>
              <a:off x="4464" y="1691"/>
              <a:ext cx="68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/>
                <a:t>product</a:t>
              </a:r>
              <a:endParaRPr lang="en-US" sz="1000"/>
            </a:p>
          </p:txBody>
        </p:sp>
        <p:sp>
          <p:nvSpPr>
            <p:cNvPr id="17589" name="Text Box 181"/>
            <p:cNvSpPr txBox="1">
              <a:spLocks noChangeArrowheads="1"/>
            </p:cNvSpPr>
            <p:nvPr/>
          </p:nvSpPr>
          <p:spPr bwMode="auto">
            <a:xfrm>
              <a:off x="4176" y="4043"/>
              <a:ext cx="110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/>
                <a:t>heating stream</a:t>
              </a:r>
              <a:endParaRPr lang="en-US" sz="1000"/>
            </a:p>
          </p:txBody>
        </p:sp>
        <p:sp>
          <p:nvSpPr>
            <p:cNvPr id="17598" name="Line 190"/>
            <p:cNvSpPr>
              <a:spLocks noChangeShapeType="1"/>
            </p:cNvSpPr>
            <p:nvPr/>
          </p:nvSpPr>
          <p:spPr bwMode="auto">
            <a:xfrm flipH="1">
              <a:off x="3936" y="230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99" name="Text Box 191"/>
            <p:cNvSpPr txBox="1">
              <a:spLocks noChangeArrowheads="1"/>
            </p:cNvSpPr>
            <p:nvPr/>
          </p:nvSpPr>
          <p:spPr bwMode="auto">
            <a:xfrm>
              <a:off x="4225" y="2266"/>
              <a:ext cx="107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accent2"/>
                  </a:solidFill>
                </a:rPr>
                <a:t>SP</a:t>
              </a:r>
              <a:r>
                <a:rPr lang="en-US" sz="1000" b="1" baseline="-25000">
                  <a:solidFill>
                    <a:schemeClr val="accent2"/>
                  </a:solidFill>
                </a:rPr>
                <a:t>1</a:t>
              </a:r>
              <a:r>
                <a:rPr lang="en-US" sz="1000" b="1">
                  <a:solidFill>
                    <a:schemeClr val="accent2"/>
                  </a:solidFill>
                </a:rPr>
                <a:t> for person</a:t>
              </a:r>
              <a:endParaRPr lang="en-US" sz="1000"/>
            </a:p>
          </p:txBody>
        </p:sp>
        <p:sp>
          <p:nvSpPr>
            <p:cNvPr id="17600" name="Text Box 192"/>
            <p:cNvSpPr txBox="1">
              <a:spLocks noChangeArrowheads="1"/>
            </p:cNvSpPr>
            <p:nvPr/>
          </p:nvSpPr>
          <p:spPr bwMode="auto">
            <a:xfrm>
              <a:off x="3793" y="2939"/>
              <a:ext cx="85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accent2"/>
                  </a:solidFill>
                </a:rPr>
                <a:t>SP</a:t>
              </a:r>
              <a:r>
                <a:rPr lang="en-US" sz="1000" b="1" baseline="-25000">
                  <a:solidFill>
                    <a:schemeClr val="accent2"/>
                  </a:solidFill>
                </a:rPr>
                <a:t>2</a:t>
              </a:r>
              <a:r>
                <a:rPr lang="en-US" sz="1000" b="1">
                  <a:solidFill>
                    <a:schemeClr val="accent2"/>
                  </a:solidFill>
                </a:rPr>
                <a:t> = MV</a:t>
              </a:r>
              <a:r>
                <a:rPr lang="en-US" sz="1000" b="1" baseline="-25000">
                  <a:solidFill>
                    <a:schemeClr val="accent2"/>
                  </a:solidFill>
                </a:rPr>
                <a:t>1</a:t>
              </a:r>
              <a:endParaRPr lang="en-US" sz="1000"/>
            </a:p>
          </p:txBody>
        </p:sp>
        <p:sp>
          <p:nvSpPr>
            <p:cNvPr id="17601" name="Text Box 193"/>
            <p:cNvSpPr txBox="1">
              <a:spLocks noChangeArrowheads="1"/>
            </p:cNvSpPr>
            <p:nvPr/>
          </p:nvSpPr>
          <p:spPr bwMode="auto">
            <a:xfrm>
              <a:off x="3840" y="3850"/>
              <a:ext cx="49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accent2"/>
                  </a:solidFill>
                </a:rPr>
                <a:t>CV</a:t>
              </a:r>
              <a:r>
                <a:rPr lang="en-US" sz="1000" b="1" baseline="-25000">
                  <a:solidFill>
                    <a:schemeClr val="accent2"/>
                  </a:solidFill>
                </a:rPr>
                <a:t>2</a:t>
              </a:r>
              <a:r>
                <a:rPr lang="en-US" sz="1000" b="1">
                  <a:solidFill>
                    <a:schemeClr val="accent2"/>
                  </a:solidFill>
                </a:rPr>
                <a:t> </a:t>
              </a:r>
              <a:endParaRPr lang="en-US" sz="1000"/>
            </a:p>
          </p:txBody>
        </p:sp>
        <p:sp>
          <p:nvSpPr>
            <p:cNvPr id="17602" name="Text Box 194"/>
            <p:cNvSpPr txBox="1">
              <a:spLocks noChangeArrowheads="1"/>
            </p:cNvSpPr>
            <p:nvPr/>
          </p:nvSpPr>
          <p:spPr bwMode="auto">
            <a:xfrm>
              <a:off x="3081" y="3709"/>
              <a:ext cx="489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accent2"/>
                  </a:solidFill>
                </a:rPr>
                <a:t>MV</a:t>
              </a:r>
              <a:r>
                <a:rPr lang="en-US" sz="1000" b="1" baseline="-25000">
                  <a:solidFill>
                    <a:schemeClr val="accent2"/>
                  </a:solidFill>
                </a:rPr>
                <a:t>2</a:t>
              </a:r>
              <a:endParaRPr lang="en-US" sz="1000"/>
            </a:p>
          </p:txBody>
        </p:sp>
        <p:sp>
          <p:nvSpPr>
            <p:cNvPr id="17603" name="Text Box 195"/>
            <p:cNvSpPr txBox="1">
              <a:spLocks noChangeArrowheads="1"/>
            </p:cNvSpPr>
            <p:nvPr/>
          </p:nvSpPr>
          <p:spPr bwMode="auto">
            <a:xfrm>
              <a:off x="3552" y="1786"/>
              <a:ext cx="49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accent2"/>
                  </a:solidFill>
                </a:rPr>
                <a:t>CV</a:t>
              </a:r>
              <a:r>
                <a:rPr lang="en-US" sz="1000" b="1" baseline="-25000">
                  <a:solidFill>
                    <a:schemeClr val="accent2"/>
                  </a:solidFill>
                </a:rPr>
                <a:t>1</a:t>
              </a:r>
              <a:r>
                <a:rPr lang="en-US" sz="1000" b="1">
                  <a:solidFill>
                    <a:schemeClr val="accent2"/>
                  </a:solidFill>
                </a:rPr>
                <a:t> </a:t>
              </a:r>
              <a:endParaRPr lang="en-US" sz="1000"/>
            </a:p>
          </p:txBody>
        </p:sp>
      </p:grpSp>
      <p:sp>
        <p:nvSpPr>
          <p:cNvPr id="17605" name="Text Box 197"/>
          <p:cNvSpPr txBox="1">
            <a:spLocks noChangeArrowheads="1"/>
          </p:cNvSpPr>
          <p:nvPr/>
        </p:nvSpPr>
        <p:spPr bwMode="auto">
          <a:xfrm>
            <a:off x="762000" y="1219200"/>
            <a:ext cx="3200400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What have we </a:t>
            </a:r>
            <a:r>
              <a:rPr lang="en-US" b="1">
                <a:solidFill>
                  <a:srgbClr val="FF0000"/>
                </a:solidFill>
              </a:rPr>
              <a:t>gained and lost</a:t>
            </a:r>
            <a:r>
              <a:rPr lang="en-US" b="1"/>
              <a:t> using cascade control?</a:t>
            </a:r>
          </a:p>
          <a:p>
            <a:pPr>
              <a:spcBef>
                <a:spcPct val="50000"/>
              </a:spcBef>
            </a:pPr>
            <a:r>
              <a:rPr lang="en-US" b="1"/>
              <a:t>For each case, is cascade better, same, worse than single-loop feedback (TC2 </a:t>
            </a:r>
            <a:r>
              <a:rPr lang="en-US" b="1">
                <a:sym typeface="Symbol" pitchFamily="18" charset="2"/>
              </a:rPr>
              <a:t> v)</a:t>
            </a:r>
            <a:r>
              <a:rPr lang="en-US" b="1"/>
              <a:t>?</a:t>
            </a:r>
          </a:p>
        </p:txBody>
      </p:sp>
      <p:sp>
        <p:nvSpPr>
          <p:cNvPr id="17606" name="Text Box 198"/>
          <p:cNvSpPr txBox="1">
            <a:spLocks noChangeArrowheads="1"/>
          </p:cNvSpPr>
          <p:nvPr/>
        </p:nvSpPr>
        <p:spPr bwMode="auto">
          <a:xfrm>
            <a:off x="685800" y="4267200"/>
            <a:ext cx="72390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4163" indent="-2841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A disturbance in heating medium inlet pressure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A disturbance in heating medium inlet temperature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A disturbance in feed flow rate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A change to the TC set point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14: CASCADE CONTROL</a:t>
            </a:r>
            <a:endParaRPr lang="en-US" sz="3200"/>
          </a:p>
        </p:txBody>
      </p:sp>
      <p:grpSp>
        <p:nvGrpSpPr>
          <p:cNvPr id="49155" name="Group 3"/>
          <p:cNvGrpSpPr>
            <a:grpSpLocks/>
          </p:cNvGrpSpPr>
          <p:nvPr/>
        </p:nvGrpSpPr>
        <p:grpSpPr bwMode="auto">
          <a:xfrm>
            <a:off x="4267200" y="1066800"/>
            <a:ext cx="4483100" cy="3178175"/>
            <a:chOff x="336" y="864"/>
            <a:chExt cx="4963" cy="3444"/>
          </a:xfrm>
        </p:grpSpPr>
        <p:grpSp>
          <p:nvGrpSpPr>
            <p:cNvPr id="49156" name="Group 4"/>
            <p:cNvGrpSpPr>
              <a:grpSpLocks/>
            </p:cNvGrpSpPr>
            <p:nvPr/>
          </p:nvGrpSpPr>
          <p:grpSpPr bwMode="auto">
            <a:xfrm>
              <a:off x="2016" y="2784"/>
              <a:ext cx="672" cy="672"/>
              <a:chOff x="1680" y="2544"/>
              <a:chExt cx="672" cy="672"/>
            </a:xfrm>
          </p:grpSpPr>
          <p:sp>
            <p:nvSpPr>
              <p:cNvPr id="49157" name="Oval 5"/>
              <p:cNvSpPr>
                <a:spLocks noChangeArrowheads="1"/>
              </p:cNvSpPr>
              <p:nvPr/>
            </p:nvSpPr>
            <p:spPr bwMode="auto">
              <a:xfrm>
                <a:off x="1680" y="2544"/>
                <a:ext cx="192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58" name="Oval 6"/>
              <p:cNvSpPr>
                <a:spLocks noChangeArrowheads="1"/>
              </p:cNvSpPr>
              <p:nvPr/>
            </p:nvSpPr>
            <p:spPr bwMode="auto">
              <a:xfrm>
                <a:off x="1776" y="2544"/>
                <a:ext cx="192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59" name="Oval 7"/>
              <p:cNvSpPr>
                <a:spLocks noChangeArrowheads="1"/>
              </p:cNvSpPr>
              <p:nvPr/>
            </p:nvSpPr>
            <p:spPr bwMode="auto">
              <a:xfrm>
                <a:off x="1872" y="2544"/>
                <a:ext cx="192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60" name="Oval 8"/>
              <p:cNvSpPr>
                <a:spLocks noChangeArrowheads="1"/>
              </p:cNvSpPr>
              <p:nvPr/>
            </p:nvSpPr>
            <p:spPr bwMode="auto">
              <a:xfrm>
                <a:off x="1968" y="2544"/>
                <a:ext cx="192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61" name="Oval 9"/>
              <p:cNvSpPr>
                <a:spLocks noChangeArrowheads="1"/>
              </p:cNvSpPr>
              <p:nvPr/>
            </p:nvSpPr>
            <p:spPr bwMode="auto">
              <a:xfrm>
                <a:off x="2064" y="2544"/>
                <a:ext cx="192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62" name="Oval 10"/>
              <p:cNvSpPr>
                <a:spLocks noChangeArrowheads="1"/>
              </p:cNvSpPr>
              <p:nvPr/>
            </p:nvSpPr>
            <p:spPr bwMode="auto">
              <a:xfrm>
                <a:off x="2160" y="2544"/>
                <a:ext cx="192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63" name="Line 11"/>
              <p:cNvSpPr>
                <a:spLocks noChangeShapeType="1"/>
              </p:cNvSpPr>
              <p:nvPr/>
            </p:nvSpPr>
            <p:spPr bwMode="auto">
              <a:xfrm>
                <a:off x="2339" y="268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64" name="Line 12"/>
              <p:cNvSpPr>
                <a:spLocks noChangeShapeType="1"/>
              </p:cNvSpPr>
              <p:nvPr/>
            </p:nvSpPr>
            <p:spPr bwMode="auto">
              <a:xfrm>
                <a:off x="1680" y="2640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165" name="Line 13"/>
            <p:cNvSpPr>
              <a:spLocks noChangeShapeType="1"/>
            </p:cNvSpPr>
            <p:nvPr/>
          </p:nvSpPr>
          <p:spPr bwMode="auto">
            <a:xfrm>
              <a:off x="1632" y="1776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6" name="Line 14"/>
            <p:cNvSpPr>
              <a:spLocks noChangeShapeType="1"/>
            </p:cNvSpPr>
            <p:nvPr/>
          </p:nvSpPr>
          <p:spPr bwMode="auto">
            <a:xfrm>
              <a:off x="1632" y="3216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7" name="Line 15"/>
            <p:cNvSpPr>
              <a:spLocks noChangeShapeType="1"/>
            </p:cNvSpPr>
            <p:nvPr/>
          </p:nvSpPr>
          <p:spPr bwMode="auto">
            <a:xfrm flipV="1">
              <a:off x="3120" y="2016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8" name="AutoShape 16"/>
            <p:cNvSpPr>
              <a:spLocks noChangeArrowheads="1"/>
            </p:cNvSpPr>
            <p:nvPr/>
          </p:nvSpPr>
          <p:spPr bwMode="auto">
            <a:xfrm rot="5400000">
              <a:off x="3142" y="1837"/>
              <a:ext cx="144" cy="240"/>
            </a:xfrm>
            <a:prstGeom prst="can">
              <a:avLst>
                <a:gd name="adj" fmla="val 41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9" name="Line 17"/>
            <p:cNvSpPr>
              <a:spLocks noChangeShapeType="1"/>
            </p:cNvSpPr>
            <p:nvPr/>
          </p:nvSpPr>
          <p:spPr bwMode="auto">
            <a:xfrm flipV="1">
              <a:off x="312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9170" name="Group 18"/>
            <p:cNvGrpSpPr>
              <a:grpSpLocks/>
            </p:cNvGrpSpPr>
            <p:nvPr/>
          </p:nvGrpSpPr>
          <p:grpSpPr bwMode="auto">
            <a:xfrm>
              <a:off x="2016" y="1584"/>
              <a:ext cx="678" cy="912"/>
              <a:chOff x="2010" y="480"/>
              <a:chExt cx="678" cy="912"/>
            </a:xfrm>
          </p:grpSpPr>
          <p:sp>
            <p:nvSpPr>
              <p:cNvPr id="49171" name="Line 19"/>
              <p:cNvSpPr>
                <a:spLocks noChangeShapeType="1"/>
              </p:cNvSpPr>
              <p:nvPr/>
            </p:nvSpPr>
            <p:spPr bwMode="auto">
              <a:xfrm>
                <a:off x="2352" y="480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72" name="Oval 20"/>
              <p:cNvSpPr>
                <a:spLocks noChangeArrowheads="1"/>
              </p:cNvSpPr>
              <p:nvPr/>
            </p:nvSpPr>
            <p:spPr bwMode="auto">
              <a:xfrm>
                <a:off x="2010" y="1152"/>
                <a:ext cx="336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73" name="Oval 21"/>
              <p:cNvSpPr>
                <a:spLocks noChangeArrowheads="1"/>
              </p:cNvSpPr>
              <p:nvPr/>
            </p:nvSpPr>
            <p:spPr bwMode="auto">
              <a:xfrm>
                <a:off x="2352" y="1152"/>
                <a:ext cx="336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174" name="Freeform 22"/>
            <p:cNvSpPr>
              <a:spLocks/>
            </p:cNvSpPr>
            <p:nvPr/>
          </p:nvSpPr>
          <p:spPr bwMode="auto">
            <a:xfrm>
              <a:off x="1634" y="1949"/>
              <a:ext cx="1456" cy="91"/>
            </a:xfrm>
            <a:custGeom>
              <a:avLst/>
              <a:gdLst>
                <a:gd name="T0" fmla="*/ 1456 w 1456"/>
                <a:gd name="T1" fmla="*/ 55 h 91"/>
                <a:gd name="T2" fmla="*/ 1187 w 1456"/>
                <a:gd name="T3" fmla="*/ 55 h 91"/>
                <a:gd name="T4" fmla="*/ 894 w 1456"/>
                <a:gd name="T5" fmla="*/ 4 h 91"/>
                <a:gd name="T6" fmla="*/ 792 w 1456"/>
                <a:gd name="T7" fmla="*/ 17 h 91"/>
                <a:gd name="T8" fmla="*/ 753 w 1456"/>
                <a:gd name="T9" fmla="*/ 29 h 91"/>
                <a:gd name="T10" fmla="*/ 575 w 1456"/>
                <a:gd name="T11" fmla="*/ 55 h 91"/>
                <a:gd name="T12" fmla="*/ 243 w 1456"/>
                <a:gd name="T13" fmla="*/ 29 h 91"/>
                <a:gd name="T14" fmla="*/ 0 w 1456"/>
                <a:gd name="T15" fmla="*/ 5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6" h="91">
                  <a:moveTo>
                    <a:pt x="1456" y="55"/>
                  </a:moveTo>
                  <a:cubicBezTo>
                    <a:pt x="1349" y="0"/>
                    <a:pt x="1299" y="18"/>
                    <a:pt x="1187" y="55"/>
                  </a:cubicBezTo>
                  <a:cubicBezTo>
                    <a:pt x="880" y="37"/>
                    <a:pt x="1053" y="58"/>
                    <a:pt x="894" y="4"/>
                  </a:cubicBezTo>
                  <a:cubicBezTo>
                    <a:pt x="860" y="8"/>
                    <a:pt x="826" y="11"/>
                    <a:pt x="792" y="17"/>
                  </a:cubicBezTo>
                  <a:cubicBezTo>
                    <a:pt x="779" y="19"/>
                    <a:pt x="766" y="27"/>
                    <a:pt x="753" y="29"/>
                  </a:cubicBezTo>
                  <a:cubicBezTo>
                    <a:pt x="694" y="39"/>
                    <a:pt x="575" y="55"/>
                    <a:pt x="575" y="55"/>
                  </a:cubicBezTo>
                  <a:cubicBezTo>
                    <a:pt x="467" y="91"/>
                    <a:pt x="348" y="65"/>
                    <a:pt x="243" y="29"/>
                  </a:cubicBezTo>
                  <a:cubicBezTo>
                    <a:pt x="25" y="57"/>
                    <a:pt x="107" y="55"/>
                    <a:pt x="0" y="5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5" name="AutoShape 23"/>
            <p:cNvSpPr>
              <a:spLocks noChangeArrowheads="1"/>
            </p:cNvSpPr>
            <p:nvPr/>
          </p:nvSpPr>
          <p:spPr bwMode="auto">
            <a:xfrm>
              <a:off x="2256" y="1536"/>
              <a:ext cx="192" cy="240"/>
            </a:xfrm>
            <a:prstGeom prst="curvedRightArrow">
              <a:avLst>
                <a:gd name="adj1" fmla="val 1481"/>
                <a:gd name="adj2" fmla="val 50000"/>
                <a:gd name="adj3" fmla="val 333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6" name="Line 24"/>
            <p:cNvSpPr>
              <a:spLocks noChangeShapeType="1"/>
            </p:cNvSpPr>
            <p:nvPr/>
          </p:nvSpPr>
          <p:spPr bwMode="auto">
            <a:xfrm>
              <a:off x="816" y="1392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7" name="Line 25"/>
            <p:cNvSpPr>
              <a:spLocks noChangeShapeType="1"/>
            </p:cNvSpPr>
            <p:nvPr/>
          </p:nvSpPr>
          <p:spPr bwMode="auto">
            <a:xfrm>
              <a:off x="1920" y="139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8" name="Line 26"/>
            <p:cNvSpPr>
              <a:spLocks noChangeShapeType="1"/>
            </p:cNvSpPr>
            <p:nvPr/>
          </p:nvSpPr>
          <p:spPr bwMode="auto">
            <a:xfrm>
              <a:off x="3312" y="1968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9" name="Oval 27"/>
            <p:cNvSpPr>
              <a:spLocks noChangeArrowheads="1"/>
            </p:cNvSpPr>
            <p:nvPr/>
          </p:nvSpPr>
          <p:spPr bwMode="auto">
            <a:xfrm>
              <a:off x="3600" y="2160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Arial" charset="0"/>
                </a:rPr>
                <a:t>TC</a:t>
              </a:r>
            </a:p>
            <a:p>
              <a:pPr algn="ctr"/>
              <a:r>
                <a:rPr lang="en-US" sz="1000">
                  <a:latin typeface="Arial" charset="0"/>
                </a:rPr>
                <a:t>2</a:t>
              </a:r>
            </a:p>
          </p:txBody>
        </p:sp>
        <p:sp>
          <p:nvSpPr>
            <p:cNvPr id="49180" name="Oval 28"/>
            <p:cNvSpPr>
              <a:spLocks noChangeArrowheads="1"/>
            </p:cNvSpPr>
            <p:nvPr/>
          </p:nvSpPr>
          <p:spPr bwMode="auto">
            <a:xfrm>
              <a:off x="912" y="1584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Arial" charset="0"/>
                </a:rPr>
                <a:t>T</a:t>
              </a:r>
            </a:p>
            <a:p>
              <a:pPr algn="ctr"/>
              <a:r>
                <a:rPr lang="en-US" sz="1000">
                  <a:latin typeface="Arial" charset="0"/>
                </a:rPr>
                <a:t>1</a:t>
              </a:r>
            </a:p>
          </p:txBody>
        </p:sp>
        <p:sp>
          <p:nvSpPr>
            <p:cNvPr id="49181" name="Oval 29"/>
            <p:cNvSpPr>
              <a:spLocks noChangeArrowheads="1"/>
            </p:cNvSpPr>
            <p:nvPr/>
          </p:nvSpPr>
          <p:spPr bwMode="auto">
            <a:xfrm>
              <a:off x="1248" y="864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Arial" charset="0"/>
                </a:rPr>
                <a:t>F</a:t>
              </a:r>
            </a:p>
            <a:p>
              <a:pPr algn="ctr"/>
              <a:r>
                <a:rPr lang="en-US" sz="1000">
                  <a:latin typeface="Arial" charset="0"/>
                </a:rPr>
                <a:t>1</a:t>
              </a:r>
            </a:p>
          </p:txBody>
        </p:sp>
        <p:grpSp>
          <p:nvGrpSpPr>
            <p:cNvPr id="49182" name="Group 30"/>
            <p:cNvGrpSpPr>
              <a:grpSpLocks/>
            </p:cNvGrpSpPr>
            <p:nvPr/>
          </p:nvGrpSpPr>
          <p:grpSpPr bwMode="auto">
            <a:xfrm rot="5400000">
              <a:off x="2633" y="3360"/>
              <a:ext cx="240" cy="432"/>
              <a:chOff x="2736" y="1872"/>
              <a:chExt cx="240" cy="432"/>
            </a:xfrm>
          </p:grpSpPr>
          <p:sp>
            <p:nvSpPr>
              <p:cNvPr id="49183" name="Line 31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4" name="Line 32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5" name="Line 33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6" name="Line 34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7" name="Line 35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8" name="Line 36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9" name="AutoShape 37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190" name="Line 38"/>
            <p:cNvSpPr>
              <a:spLocks noChangeShapeType="1"/>
            </p:cNvSpPr>
            <p:nvPr/>
          </p:nvSpPr>
          <p:spPr bwMode="auto">
            <a:xfrm>
              <a:off x="2666" y="3694"/>
              <a:ext cx="0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1" name="Line 39"/>
            <p:cNvSpPr>
              <a:spLocks noChangeShapeType="1"/>
            </p:cNvSpPr>
            <p:nvPr/>
          </p:nvSpPr>
          <p:spPr bwMode="auto">
            <a:xfrm>
              <a:off x="2666" y="4064"/>
              <a:ext cx="13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2" name="Oval 40"/>
            <p:cNvSpPr>
              <a:spLocks noChangeArrowheads="1"/>
            </p:cNvSpPr>
            <p:nvPr/>
          </p:nvSpPr>
          <p:spPr bwMode="auto">
            <a:xfrm>
              <a:off x="3552" y="3408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Arial" charset="0"/>
                </a:rPr>
                <a:t>FC</a:t>
              </a:r>
            </a:p>
            <a:p>
              <a:pPr algn="ctr"/>
              <a:r>
                <a:rPr lang="en-US" sz="1000">
                  <a:latin typeface="Arial" charset="0"/>
                </a:rPr>
                <a:t>2</a:t>
              </a:r>
            </a:p>
          </p:txBody>
        </p:sp>
        <p:sp>
          <p:nvSpPr>
            <p:cNvPr id="49193" name="Line 41"/>
            <p:cNvSpPr>
              <a:spLocks noChangeShapeType="1"/>
            </p:cNvSpPr>
            <p:nvPr/>
          </p:nvSpPr>
          <p:spPr bwMode="auto">
            <a:xfrm flipV="1">
              <a:off x="3764" y="1958"/>
              <a:ext cx="0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4" name="Line 42"/>
            <p:cNvSpPr>
              <a:spLocks noChangeShapeType="1"/>
            </p:cNvSpPr>
            <p:nvPr/>
          </p:nvSpPr>
          <p:spPr bwMode="auto">
            <a:xfrm>
              <a:off x="3700" y="3745"/>
              <a:ext cx="0" cy="3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5" name="Line 43"/>
            <p:cNvSpPr>
              <a:spLocks noChangeShapeType="1"/>
            </p:cNvSpPr>
            <p:nvPr/>
          </p:nvSpPr>
          <p:spPr bwMode="auto">
            <a:xfrm flipV="1">
              <a:off x="1070" y="1383"/>
              <a:ext cx="0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6" name="Line 44"/>
            <p:cNvSpPr>
              <a:spLocks noChangeShapeType="1"/>
            </p:cNvSpPr>
            <p:nvPr/>
          </p:nvSpPr>
          <p:spPr bwMode="auto">
            <a:xfrm>
              <a:off x="1402" y="12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7" name="Line 45"/>
            <p:cNvSpPr>
              <a:spLocks noChangeShapeType="1"/>
            </p:cNvSpPr>
            <p:nvPr/>
          </p:nvSpPr>
          <p:spPr bwMode="auto">
            <a:xfrm flipH="1">
              <a:off x="1172" y="3413"/>
              <a:ext cx="8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8" name="Oval 46"/>
            <p:cNvSpPr>
              <a:spLocks noChangeArrowheads="1"/>
            </p:cNvSpPr>
            <p:nvPr/>
          </p:nvSpPr>
          <p:spPr bwMode="auto">
            <a:xfrm>
              <a:off x="1379" y="3600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Arial" charset="0"/>
                </a:rPr>
                <a:t>T</a:t>
              </a:r>
            </a:p>
            <a:p>
              <a:pPr algn="ctr"/>
              <a:r>
                <a:rPr lang="en-US" sz="1000">
                  <a:latin typeface="Arial" charset="0"/>
                </a:rPr>
                <a:t>3</a:t>
              </a:r>
            </a:p>
          </p:txBody>
        </p:sp>
        <p:sp>
          <p:nvSpPr>
            <p:cNvPr id="49199" name="Line 47"/>
            <p:cNvSpPr>
              <a:spLocks noChangeShapeType="1"/>
            </p:cNvSpPr>
            <p:nvPr/>
          </p:nvSpPr>
          <p:spPr bwMode="auto">
            <a:xfrm flipV="1">
              <a:off x="1543" y="3398"/>
              <a:ext cx="0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0" name="Oval 48"/>
            <p:cNvSpPr>
              <a:spLocks noChangeArrowheads="1"/>
            </p:cNvSpPr>
            <p:nvPr/>
          </p:nvSpPr>
          <p:spPr bwMode="auto">
            <a:xfrm>
              <a:off x="2784" y="1872"/>
              <a:ext cx="144" cy="14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1" name="Line 49"/>
            <p:cNvSpPr>
              <a:spLocks noChangeShapeType="1"/>
            </p:cNvSpPr>
            <p:nvPr/>
          </p:nvSpPr>
          <p:spPr bwMode="auto">
            <a:xfrm flipV="1">
              <a:off x="2857" y="1115"/>
              <a:ext cx="0" cy="7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2" name="Oval 50"/>
            <p:cNvSpPr>
              <a:spLocks noChangeArrowheads="1"/>
            </p:cNvSpPr>
            <p:nvPr/>
          </p:nvSpPr>
          <p:spPr bwMode="auto">
            <a:xfrm>
              <a:off x="3024" y="1056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Arial" charset="0"/>
                </a:rPr>
                <a:t>L</a:t>
              </a:r>
            </a:p>
            <a:p>
              <a:pPr algn="ctr"/>
              <a:r>
                <a:rPr lang="en-US" sz="1000">
                  <a:latin typeface="Arial" charset="0"/>
                </a:rPr>
                <a:t>1</a:t>
              </a:r>
            </a:p>
          </p:txBody>
        </p:sp>
        <p:sp>
          <p:nvSpPr>
            <p:cNvPr id="49203" name="Line 51"/>
            <p:cNvSpPr>
              <a:spLocks noChangeShapeType="1"/>
            </p:cNvSpPr>
            <p:nvPr/>
          </p:nvSpPr>
          <p:spPr bwMode="auto">
            <a:xfrm flipH="1">
              <a:off x="2857" y="1217"/>
              <a:ext cx="1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4" name="Freeform 52"/>
            <p:cNvSpPr>
              <a:spLocks/>
            </p:cNvSpPr>
            <p:nvPr/>
          </p:nvSpPr>
          <p:spPr bwMode="auto">
            <a:xfrm>
              <a:off x="3741" y="2496"/>
              <a:ext cx="3" cy="926"/>
            </a:xfrm>
            <a:custGeom>
              <a:avLst/>
              <a:gdLst>
                <a:gd name="T0" fmla="*/ 3 w 3"/>
                <a:gd name="T1" fmla="*/ 0 h 926"/>
                <a:gd name="T2" fmla="*/ 0 w 3"/>
                <a:gd name="T3" fmla="*/ 926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926">
                  <a:moveTo>
                    <a:pt x="3" y="0"/>
                  </a:moveTo>
                  <a:lnTo>
                    <a:pt x="0" y="926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5" name="Freeform 53"/>
            <p:cNvSpPr>
              <a:spLocks/>
            </p:cNvSpPr>
            <p:nvPr/>
          </p:nvSpPr>
          <p:spPr bwMode="auto">
            <a:xfrm>
              <a:off x="2975" y="3575"/>
              <a:ext cx="574" cy="1"/>
            </a:xfrm>
            <a:custGeom>
              <a:avLst/>
              <a:gdLst>
                <a:gd name="T0" fmla="*/ 0 w 574"/>
                <a:gd name="T1" fmla="*/ 0 h 1"/>
                <a:gd name="T2" fmla="*/ 574 w 57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4" h="1">
                  <a:moveTo>
                    <a:pt x="0" y="0"/>
                  </a:moveTo>
                  <a:lnTo>
                    <a:pt x="57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6" name="Text Box 54"/>
            <p:cNvSpPr txBox="1">
              <a:spLocks noChangeArrowheads="1"/>
            </p:cNvSpPr>
            <p:nvPr/>
          </p:nvSpPr>
          <p:spPr bwMode="auto">
            <a:xfrm>
              <a:off x="336" y="1354"/>
              <a:ext cx="455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/>
                <a:t>feed</a:t>
              </a:r>
              <a:endParaRPr lang="en-US" sz="1000"/>
            </a:p>
          </p:txBody>
        </p:sp>
        <p:sp>
          <p:nvSpPr>
            <p:cNvPr id="49207" name="Text Box 55"/>
            <p:cNvSpPr txBox="1">
              <a:spLocks noChangeArrowheads="1"/>
            </p:cNvSpPr>
            <p:nvPr/>
          </p:nvSpPr>
          <p:spPr bwMode="auto">
            <a:xfrm>
              <a:off x="4464" y="1691"/>
              <a:ext cx="68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/>
                <a:t>product</a:t>
              </a:r>
              <a:endParaRPr lang="en-US" sz="1000"/>
            </a:p>
          </p:txBody>
        </p:sp>
        <p:sp>
          <p:nvSpPr>
            <p:cNvPr id="49208" name="Text Box 56"/>
            <p:cNvSpPr txBox="1">
              <a:spLocks noChangeArrowheads="1"/>
            </p:cNvSpPr>
            <p:nvPr/>
          </p:nvSpPr>
          <p:spPr bwMode="auto">
            <a:xfrm>
              <a:off x="4176" y="4043"/>
              <a:ext cx="110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/>
                <a:t>heating stream</a:t>
              </a:r>
              <a:endParaRPr lang="en-US" sz="1000"/>
            </a:p>
          </p:txBody>
        </p:sp>
        <p:sp>
          <p:nvSpPr>
            <p:cNvPr id="49209" name="Line 57"/>
            <p:cNvSpPr>
              <a:spLocks noChangeShapeType="1"/>
            </p:cNvSpPr>
            <p:nvPr/>
          </p:nvSpPr>
          <p:spPr bwMode="auto">
            <a:xfrm flipH="1">
              <a:off x="3936" y="230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0" name="Text Box 58"/>
            <p:cNvSpPr txBox="1">
              <a:spLocks noChangeArrowheads="1"/>
            </p:cNvSpPr>
            <p:nvPr/>
          </p:nvSpPr>
          <p:spPr bwMode="auto">
            <a:xfrm>
              <a:off x="4225" y="2266"/>
              <a:ext cx="107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accent2"/>
                  </a:solidFill>
                </a:rPr>
                <a:t>SP</a:t>
              </a:r>
              <a:r>
                <a:rPr lang="en-US" sz="1000" b="1" baseline="-25000">
                  <a:solidFill>
                    <a:schemeClr val="accent2"/>
                  </a:solidFill>
                </a:rPr>
                <a:t>1</a:t>
              </a:r>
              <a:r>
                <a:rPr lang="en-US" sz="1000" b="1">
                  <a:solidFill>
                    <a:schemeClr val="accent2"/>
                  </a:solidFill>
                </a:rPr>
                <a:t> for person</a:t>
              </a:r>
              <a:endParaRPr lang="en-US" sz="1000"/>
            </a:p>
          </p:txBody>
        </p:sp>
        <p:sp>
          <p:nvSpPr>
            <p:cNvPr id="49211" name="Text Box 59"/>
            <p:cNvSpPr txBox="1">
              <a:spLocks noChangeArrowheads="1"/>
            </p:cNvSpPr>
            <p:nvPr/>
          </p:nvSpPr>
          <p:spPr bwMode="auto">
            <a:xfrm>
              <a:off x="3793" y="2939"/>
              <a:ext cx="85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accent2"/>
                  </a:solidFill>
                </a:rPr>
                <a:t>SP</a:t>
              </a:r>
              <a:r>
                <a:rPr lang="en-US" sz="1000" b="1" baseline="-25000">
                  <a:solidFill>
                    <a:schemeClr val="accent2"/>
                  </a:solidFill>
                </a:rPr>
                <a:t>2</a:t>
              </a:r>
              <a:r>
                <a:rPr lang="en-US" sz="1000" b="1">
                  <a:solidFill>
                    <a:schemeClr val="accent2"/>
                  </a:solidFill>
                </a:rPr>
                <a:t> = MV</a:t>
              </a:r>
              <a:r>
                <a:rPr lang="en-US" sz="1000" b="1" baseline="-25000">
                  <a:solidFill>
                    <a:schemeClr val="accent2"/>
                  </a:solidFill>
                </a:rPr>
                <a:t>1</a:t>
              </a:r>
              <a:endParaRPr lang="en-US" sz="1000"/>
            </a:p>
          </p:txBody>
        </p:sp>
        <p:sp>
          <p:nvSpPr>
            <p:cNvPr id="49212" name="Text Box 60"/>
            <p:cNvSpPr txBox="1">
              <a:spLocks noChangeArrowheads="1"/>
            </p:cNvSpPr>
            <p:nvPr/>
          </p:nvSpPr>
          <p:spPr bwMode="auto">
            <a:xfrm>
              <a:off x="3840" y="3850"/>
              <a:ext cx="49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accent2"/>
                  </a:solidFill>
                </a:rPr>
                <a:t>CV</a:t>
              </a:r>
              <a:r>
                <a:rPr lang="en-US" sz="1000" b="1" baseline="-25000">
                  <a:solidFill>
                    <a:schemeClr val="accent2"/>
                  </a:solidFill>
                </a:rPr>
                <a:t>2</a:t>
              </a:r>
              <a:r>
                <a:rPr lang="en-US" sz="1000" b="1">
                  <a:solidFill>
                    <a:schemeClr val="accent2"/>
                  </a:solidFill>
                </a:rPr>
                <a:t> </a:t>
              </a:r>
              <a:endParaRPr lang="en-US" sz="1000"/>
            </a:p>
          </p:txBody>
        </p:sp>
        <p:sp>
          <p:nvSpPr>
            <p:cNvPr id="49213" name="Text Box 61"/>
            <p:cNvSpPr txBox="1">
              <a:spLocks noChangeArrowheads="1"/>
            </p:cNvSpPr>
            <p:nvPr/>
          </p:nvSpPr>
          <p:spPr bwMode="auto">
            <a:xfrm>
              <a:off x="3081" y="3709"/>
              <a:ext cx="489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accent2"/>
                  </a:solidFill>
                </a:rPr>
                <a:t>MV</a:t>
              </a:r>
              <a:r>
                <a:rPr lang="en-US" sz="1000" b="1" baseline="-25000">
                  <a:solidFill>
                    <a:schemeClr val="accent2"/>
                  </a:solidFill>
                </a:rPr>
                <a:t>2</a:t>
              </a:r>
              <a:endParaRPr lang="en-US" sz="1000"/>
            </a:p>
          </p:txBody>
        </p:sp>
        <p:sp>
          <p:nvSpPr>
            <p:cNvPr id="49214" name="Text Box 62"/>
            <p:cNvSpPr txBox="1">
              <a:spLocks noChangeArrowheads="1"/>
            </p:cNvSpPr>
            <p:nvPr/>
          </p:nvSpPr>
          <p:spPr bwMode="auto">
            <a:xfrm>
              <a:off x="3552" y="1786"/>
              <a:ext cx="49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accent2"/>
                  </a:solidFill>
                </a:rPr>
                <a:t>CV</a:t>
              </a:r>
              <a:r>
                <a:rPr lang="en-US" sz="1000" b="1" baseline="-25000">
                  <a:solidFill>
                    <a:schemeClr val="accent2"/>
                  </a:solidFill>
                </a:rPr>
                <a:t>1</a:t>
              </a:r>
              <a:r>
                <a:rPr lang="en-US" sz="1000" b="1">
                  <a:solidFill>
                    <a:schemeClr val="accent2"/>
                  </a:solidFill>
                </a:rPr>
                <a:t> </a:t>
              </a:r>
              <a:endParaRPr lang="en-US" sz="1000"/>
            </a:p>
          </p:txBody>
        </p:sp>
      </p:grpSp>
      <p:sp>
        <p:nvSpPr>
          <p:cNvPr id="49215" name="Text Box 63"/>
          <p:cNvSpPr txBox="1">
            <a:spLocks noChangeArrowheads="1"/>
          </p:cNvSpPr>
          <p:nvPr/>
        </p:nvSpPr>
        <p:spPr bwMode="auto">
          <a:xfrm>
            <a:off x="762000" y="1219200"/>
            <a:ext cx="3200400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What have we </a:t>
            </a:r>
            <a:r>
              <a:rPr lang="en-US" b="1">
                <a:solidFill>
                  <a:srgbClr val="FF0000"/>
                </a:solidFill>
              </a:rPr>
              <a:t>gained and lost</a:t>
            </a:r>
            <a:r>
              <a:rPr lang="en-US" b="1"/>
              <a:t> using cascade control?</a:t>
            </a:r>
          </a:p>
          <a:p>
            <a:pPr>
              <a:spcBef>
                <a:spcPct val="50000"/>
              </a:spcBef>
            </a:pPr>
            <a:r>
              <a:rPr lang="en-US" b="1"/>
              <a:t>For each case, is cascade better, same, worse than single-loop feedback (TC2 </a:t>
            </a:r>
            <a:r>
              <a:rPr lang="en-US" b="1">
                <a:sym typeface="Symbol" pitchFamily="18" charset="2"/>
              </a:rPr>
              <a:t> v)</a:t>
            </a:r>
            <a:r>
              <a:rPr lang="en-US" b="1"/>
              <a:t>?</a:t>
            </a:r>
          </a:p>
        </p:txBody>
      </p:sp>
      <p:sp>
        <p:nvSpPr>
          <p:cNvPr id="49216" name="Text Box 64"/>
          <p:cNvSpPr txBox="1">
            <a:spLocks noChangeArrowheads="1"/>
          </p:cNvSpPr>
          <p:nvPr/>
        </p:nvSpPr>
        <p:spPr bwMode="auto">
          <a:xfrm>
            <a:off x="685800" y="4267200"/>
            <a:ext cx="72390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4163" indent="-2841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A disturbance in heating medium inlet pressure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A disturbance in heating medium inlet temperature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A disturbance in feed flow rate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A change to the TC set point</a:t>
            </a:r>
          </a:p>
        </p:txBody>
      </p:sp>
      <p:sp>
        <p:nvSpPr>
          <p:cNvPr id="49217" name="Text Box 65"/>
          <p:cNvSpPr txBox="1">
            <a:spLocks noChangeArrowheads="1"/>
          </p:cNvSpPr>
          <p:nvPr/>
        </p:nvSpPr>
        <p:spPr bwMode="auto">
          <a:xfrm>
            <a:off x="6961188" y="4364038"/>
            <a:ext cx="1600200" cy="31432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Arial" charset="0"/>
              </a:rPr>
              <a:t>Cascade better</a:t>
            </a:r>
          </a:p>
        </p:txBody>
      </p:sp>
      <p:sp>
        <p:nvSpPr>
          <p:cNvPr id="49218" name="Text Box 66"/>
          <p:cNvSpPr txBox="1">
            <a:spLocks noChangeArrowheads="1"/>
          </p:cNvSpPr>
          <p:nvPr/>
        </p:nvSpPr>
        <p:spPr bwMode="auto">
          <a:xfrm>
            <a:off x="6934200" y="4953000"/>
            <a:ext cx="1600200" cy="31432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Arial" charset="0"/>
              </a:rPr>
              <a:t>Both the same</a:t>
            </a:r>
          </a:p>
        </p:txBody>
      </p:sp>
      <p:sp>
        <p:nvSpPr>
          <p:cNvPr id="49219" name="Text Box 67"/>
          <p:cNvSpPr txBox="1">
            <a:spLocks noChangeArrowheads="1"/>
          </p:cNvSpPr>
          <p:nvPr/>
        </p:nvSpPr>
        <p:spPr bwMode="auto">
          <a:xfrm>
            <a:off x="6934200" y="5486400"/>
            <a:ext cx="1600200" cy="31432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Arial" charset="0"/>
              </a:rPr>
              <a:t>Both the same</a:t>
            </a:r>
          </a:p>
        </p:txBody>
      </p:sp>
      <p:sp>
        <p:nvSpPr>
          <p:cNvPr id="49220" name="Text Box 68"/>
          <p:cNvSpPr txBox="1">
            <a:spLocks noChangeArrowheads="1"/>
          </p:cNvSpPr>
          <p:nvPr/>
        </p:nvSpPr>
        <p:spPr bwMode="auto">
          <a:xfrm>
            <a:off x="6934200" y="6019800"/>
            <a:ext cx="1600200" cy="31432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Arial" charset="0"/>
              </a:rPr>
              <a:t>Both the same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14: CASCADE CONTROL</a:t>
            </a:r>
            <a:endParaRPr lang="en-US" sz="320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62000" y="1295400"/>
            <a:ext cx="7696200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1225" indent="-9112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255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98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CASCADE DESIGN CRITERIA</a:t>
            </a:r>
          </a:p>
          <a:p>
            <a:pPr>
              <a:spcBef>
                <a:spcPct val="50000"/>
              </a:spcBef>
            </a:pPr>
            <a:r>
              <a:rPr lang="en-US" b="1" u="sng"/>
              <a:t>Cascade is desired when</a:t>
            </a:r>
            <a:endParaRPr lang="en-US" b="1"/>
          </a:p>
          <a:p>
            <a:pPr>
              <a:spcBef>
                <a:spcPct val="50000"/>
              </a:spcBef>
            </a:pPr>
            <a:r>
              <a:rPr lang="en-US" b="1"/>
              <a:t>1.	Single-loop performance </a:t>
            </a:r>
            <a:r>
              <a:rPr lang="en-US" b="1">
                <a:solidFill>
                  <a:srgbClr val="FF0000"/>
                </a:solidFill>
              </a:rPr>
              <a:t>unacceptable</a:t>
            </a:r>
          </a:p>
          <a:p>
            <a:pPr>
              <a:spcBef>
                <a:spcPct val="50000"/>
              </a:spcBef>
            </a:pPr>
            <a:r>
              <a:rPr lang="en-US" b="1"/>
              <a:t>2.	A </a:t>
            </a:r>
            <a:r>
              <a:rPr lang="en-US" b="1">
                <a:solidFill>
                  <a:schemeClr val="accent2"/>
                </a:solidFill>
              </a:rPr>
              <a:t>measured</a:t>
            </a:r>
            <a:r>
              <a:rPr lang="en-US" b="1"/>
              <a:t> variable is available</a:t>
            </a:r>
          </a:p>
          <a:p>
            <a:pPr>
              <a:spcBef>
                <a:spcPct val="50000"/>
              </a:spcBef>
            </a:pPr>
            <a:r>
              <a:rPr lang="en-US" b="1" u="sng"/>
              <a:t>A secondary variable must</a:t>
            </a:r>
            <a:endParaRPr lang="en-US" b="1"/>
          </a:p>
          <a:p>
            <a:pPr>
              <a:spcBef>
                <a:spcPct val="50000"/>
              </a:spcBef>
            </a:pPr>
            <a:r>
              <a:rPr lang="en-US" b="1"/>
              <a:t>3.	Indicate the occurrence of an</a:t>
            </a:r>
            <a:r>
              <a:rPr lang="en-US" b="1">
                <a:solidFill>
                  <a:schemeClr val="accent2"/>
                </a:solidFill>
              </a:rPr>
              <a:t> important</a:t>
            </a:r>
            <a:r>
              <a:rPr lang="en-US" b="1"/>
              <a:t> disturbance</a:t>
            </a:r>
          </a:p>
          <a:p>
            <a:pPr>
              <a:spcBef>
                <a:spcPct val="50000"/>
              </a:spcBef>
            </a:pPr>
            <a:r>
              <a:rPr lang="en-US" b="1"/>
              <a:t>4.	Have a </a:t>
            </a:r>
            <a:r>
              <a:rPr lang="en-US" b="1">
                <a:solidFill>
                  <a:schemeClr val="accent2"/>
                </a:solidFill>
              </a:rPr>
              <a:t>causal </a:t>
            </a:r>
            <a:r>
              <a:rPr lang="en-US" b="1"/>
              <a:t>relationship from valve to secondary (cause </a:t>
            </a:r>
            <a:r>
              <a:rPr lang="en-US" b="1">
                <a:sym typeface="Symbol" pitchFamily="18" charset="2"/>
              </a:rPr>
              <a:t> effect)</a:t>
            </a:r>
            <a:endParaRPr lang="en-US" b="1"/>
          </a:p>
          <a:p>
            <a:pPr>
              <a:spcBef>
                <a:spcPct val="50000"/>
              </a:spcBef>
            </a:pPr>
            <a:r>
              <a:rPr lang="en-US" b="1"/>
              <a:t>5.	Have a </a:t>
            </a:r>
            <a:r>
              <a:rPr lang="en-US" b="1">
                <a:solidFill>
                  <a:schemeClr val="accent2"/>
                </a:solidFill>
              </a:rPr>
              <a:t>faster </a:t>
            </a:r>
            <a:r>
              <a:rPr lang="en-US" b="1"/>
              <a:t>response than the primary</a:t>
            </a:r>
          </a:p>
        </p:txBody>
      </p:sp>
      <p:grpSp>
        <p:nvGrpSpPr>
          <p:cNvPr id="12299" name="Group 11"/>
          <p:cNvGrpSpPr>
            <a:grpSpLocks/>
          </p:cNvGrpSpPr>
          <p:nvPr/>
        </p:nvGrpSpPr>
        <p:grpSpPr bwMode="auto">
          <a:xfrm flipH="1">
            <a:off x="7315200" y="2514600"/>
            <a:ext cx="692150" cy="912813"/>
            <a:chOff x="4465" y="1537"/>
            <a:chExt cx="532" cy="719"/>
          </a:xfrm>
        </p:grpSpPr>
        <p:sp>
          <p:nvSpPr>
            <p:cNvPr id="12293" name="Freeform 5"/>
            <p:cNvSpPr>
              <a:spLocks/>
            </p:cNvSpPr>
            <p:nvPr/>
          </p:nvSpPr>
          <p:spPr bwMode="auto">
            <a:xfrm>
              <a:off x="4635" y="1537"/>
              <a:ext cx="157" cy="149"/>
            </a:xfrm>
            <a:custGeom>
              <a:avLst/>
              <a:gdLst>
                <a:gd name="T0" fmla="*/ 309 w 628"/>
                <a:gd name="T1" fmla="*/ 0 h 600"/>
                <a:gd name="T2" fmla="*/ 387 w 628"/>
                <a:gd name="T3" fmla="*/ 9 h 600"/>
                <a:gd name="T4" fmla="*/ 426 w 628"/>
                <a:gd name="T5" fmla="*/ 55 h 600"/>
                <a:gd name="T6" fmla="*/ 443 w 628"/>
                <a:gd name="T7" fmla="*/ 146 h 600"/>
                <a:gd name="T8" fmla="*/ 431 w 628"/>
                <a:gd name="T9" fmla="*/ 256 h 600"/>
                <a:gd name="T10" fmla="*/ 401 w 628"/>
                <a:gd name="T11" fmla="*/ 324 h 600"/>
                <a:gd name="T12" fmla="*/ 366 w 628"/>
                <a:gd name="T13" fmla="*/ 412 h 600"/>
                <a:gd name="T14" fmla="*/ 575 w 628"/>
                <a:gd name="T15" fmla="*/ 521 h 600"/>
                <a:gd name="T16" fmla="*/ 628 w 628"/>
                <a:gd name="T17" fmla="*/ 562 h 600"/>
                <a:gd name="T18" fmla="*/ 596 w 628"/>
                <a:gd name="T19" fmla="*/ 600 h 600"/>
                <a:gd name="T20" fmla="*/ 492 w 628"/>
                <a:gd name="T21" fmla="*/ 521 h 600"/>
                <a:gd name="T22" fmla="*/ 334 w 628"/>
                <a:gd name="T23" fmla="*/ 467 h 600"/>
                <a:gd name="T24" fmla="*/ 260 w 628"/>
                <a:gd name="T25" fmla="*/ 535 h 600"/>
                <a:gd name="T26" fmla="*/ 183 w 628"/>
                <a:gd name="T27" fmla="*/ 585 h 600"/>
                <a:gd name="T28" fmla="*/ 116 w 628"/>
                <a:gd name="T29" fmla="*/ 589 h 600"/>
                <a:gd name="T30" fmla="*/ 51 w 628"/>
                <a:gd name="T31" fmla="*/ 585 h 600"/>
                <a:gd name="T32" fmla="*/ 21 w 628"/>
                <a:gd name="T33" fmla="*/ 544 h 600"/>
                <a:gd name="T34" fmla="*/ 0 w 628"/>
                <a:gd name="T35" fmla="*/ 453 h 600"/>
                <a:gd name="T36" fmla="*/ 0 w 628"/>
                <a:gd name="T37" fmla="*/ 352 h 600"/>
                <a:gd name="T38" fmla="*/ 25 w 628"/>
                <a:gd name="T39" fmla="*/ 274 h 600"/>
                <a:gd name="T40" fmla="*/ 113 w 628"/>
                <a:gd name="T41" fmla="*/ 150 h 600"/>
                <a:gd name="T42" fmla="*/ 209 w 628"/>
                <a:gd name="T43" fmla="*/ 69 h 600"/>
                <a:gd name="T44" fmla="*/ 274 w 628"/>
                <a:gd name="T45" fmla="*/ 23 h 600"/>
                <a:gd name="T46" fmla="*/ 334 w 628"/>
                <a:gd name="T47" fmla="*/ 9 h 600"/>
                <a:gd name="T48" fmla="*/ 309 w 628"/>
                <a:gd name="T49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8" h="600">
                  <a:moveTo>
                    <a:pt x="309" y="0"/>
                  </a:moveTo>
                  <a:lnTo>
                    <a:pt x="387" y="9"/>
                  </a:lnTo>
                  <a:lnTo>
                    <a:pt x="426" y="55"/>
                  </a:lnTo>
                  <a:lnTo>
                    <a:pt x="443" y="146"/>
                  </a:lnTo>
                  <a:lnTo>
                    <a:pt x="431" y="256"/>
                  </a:lnTo>
                  <a:lnTo>
                    <a:pt x="401" y="324"/>
                  </a:lnTo>
                  <a:lnTo>
                    <a:pt x="366" y="412"/>
                  </a:lnTo>
                  <a:lnTo>
                    <a:pt x="575" y="521"/>
                  </a:lnTo>
                  <a:lnTo>
                    <a:pt x="628" y="562"/>
                  </a:lnTo>
                  <a:lnTo>
                    <a:pt x="596" y="600"/>
                  </a:lnTo>
                  <a:lnTo>
                    <a:pt x="492" y="521"/>
                  </a:lnTo>
                  <a:lnTo>
                    <a:pt x="334" y="467"/>
                  </a:lnTo>
                  <a:lnTo>
                    <a:pt x="260" y="535"/>
                  </a:lnTo>
                  <a:lnTo>
                    <a:pt x="183" y="585"/>
                  </a:lnTo>
                  <a:lnTo>
                    <a:pt x="116" y="589"/>
                  </a:lnTo>
                  <a:lnTo>
                    <a:pt x="51" y="585"/>
                  </a:lnTo>
                  <a:lnTo>
                    <a:pt x="21" y="544"/>
                  </a:lnTo>
                  <a:lnTo>
                    <a:pt x="0" y="453"/>
                  </a:lnTo>
                  <a:lnTo>
                    <a:pt x="0" y="352"/>
                  </a:lnTo>
                  <a:lnTo>
                    <a:pt x="25" y="274"/>
                  </a:lnTo>
                  <a:lnTo>
                    <a:pt x="113" y="150"/>
                  </a:lnTo>
                  <a:lnTo>
                    <a:pt x="209" y="69"/>
                  </a:lnTo>
                  <a:lnTo>
                    <a:pt x="274" y="23"/>
                  </a:lnTo>
                  <a:lnTo>
                    <a:pt x="334" y="9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4" name="Freeform 6"/>
            <p:cNvSpPr>
              <a:spLocks/>
            </p:cNvSpPr>
            <p:nvPr/>
          </p:nvSpPr>
          <p:spPr bwMode="auto">
            <a:xfrm>
              <a:off x="4674" y="1714"/>
              <a:ext cx="323" cy="131"/>
            </a:xfrm>
            <a:custGeom>
              <a:avLst/>
              <a:gdLst>
                <a:gd name="T0" fmla="*/ 14 w 1294"/>
                <a:gd name="T1" fmla="*/ 0 h 523"/>
                <a:gd name="T2" fmla="*/ 135 w 1294"/>
                <a:gd name="T3" fmla="*/ 15 h 523"/>
                <a:gd name="T4" fmla="*/ 357 w 1294"/>
                <a:gd name="T5" fmla="*/ 106 h 523"/>
                <a:gd name="T6" fmla="*/ 549 w 1294"/>
                <a:gd name="T7" fmla="*/ 180 h 523"/>
                <a:gd name="T8" fmla="*/ 763 w 1294"/>
                <a:gd name="T9" fmla="*/ 244 h 523"/>
                <a:gd name="T10" fmla="*/ 916 w 1294"/>
                <a:gd name="T11" fmla="*/ 312 h 523"/>
                <a:gd name="T12" fmla="*/ 1125 w 1294"/>
                <a:gd name="T13" fmla="*/ 386 h 523"/>
                <a:gd name="T14" fmla="*/ 1294 w 1294"/>
                <a:gd name="T15" fmla="*/ 454 h 523"/>
                <a:gd name="T16" fmla="*/ 1285 w 1294"/>
                <a:gd name="T17" fmla="*/ 481 h 523"/>
                <a:gd name="T18" fmla="*/ 1234 w 1294"/>
                <a:gd name="T19" fmla="*/ 495 h 523"/>
                <a:gd name="T20" fmla="*/ 1085 w 1294"/>
                <a:gd name="T21" fmla="*/ 422 h 523"/>
                <a:gd name="T22" fmla="*/ 1076 w 1294"/>
                <a:gd name="T23" fmla="*/ 468 h 523"/>
                <a:gd name="T24" fmla="*/ 1037 w 1294"/>
                <a:gd name="T25" fmla="*/ 509 h 523"/>
                <a:gd name="T26" fmla="*/ 981 w 1294"/>
                <a:gd name="T27" fmla="*/ 523 h 523"/>
                <a:gd name="T28" fmla="*/ 919 w 1294"/>
                <a:gd name="T29" fmla="*/ 490 h 523"/>
                <a:gd name="T30" fmla="*/ 876 w 1294"/>
                <a:gd name="T31" fmla="*/ 449 h 523"/>
                <a:gd name="T32" fmla="*/ 881 w 1294"/>
                <a:gd name="T33" fmla="*/ 386 h 523"/>
                <a:gd name="T34" fmla="*/ 893 w 1294"/>
                <a:gd name="T35" fmla="*/ 354 h 523"/>
                <a:gd name="T36" fmla="*/ 749 w 1294"/>
                <a:gd name="T37" fmla="*/ 289 h 523"/>
                <a:gd name="T38" fmla="*/ 680 w 1294"/>
                <a:gd name="T39" fmla="*/ 275 h 523"/>
                <a:gd name="T40" fmla="*/ 549 w 1294"/>
                <a:gd name="T41" fmla="*/ 248 h 523"/>
                <a:gd name="T42" fmla="*/ 371 w 1294"/>
                <a:gd name="T43" fmla="*/ 189 h 523"/>
                <a:gd name="T44" fmla="*/ 227 w 1294"/>
                <a:gd name="T45" fmla="*/ 124 h 523"/>
                <a:gd name="T46" fmla="*/ 123 w 1294"/>
                <a:gd name="T47" fmla="*/ 97 h 523"/>
                <a:gd name="T48" fmla="*/ 14 w 1294"/>
                <a:gd name="T49" fmla="*/ 106 h 523"/>
                <a:gd name="T50" fmla="*/ 0 w 1294"/>
                <a:gd name="T51" fmla="*/ 38 h 523"/>
                <a:gd name="T52" fmla="*/ 44 w 1294"/>
                <a:gd name="T53" fmla="*/ 0 h 523"/>
                <a:gd name="T54" fmla="*/ 70 w 1294"/>
                <a:gd name="T55" fmla="*/ 0 h 523"/>
                <a:gd name="T56" fmla="*/ 14 w 1294"/>
                <a:gd name="T57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4" h="523">
                  <a:moveTo>
                    <a:pt x="14" y="0"/>
                  </a:moveTo>
                  <a:lnTo>
                    <a:pt x="135" y="15"/>
                  </a:lnTo>
                  <a:lnTo>
                    <a:pt x="357" y="106"/>
                  </a:lnTo>
                  <a:lnTo>
                    <a:pt x="549" y="180"/>
                  </a:lnTo>
                  <a:lnTo>
                    <a:pt x="763" y="244"/>
                  </a:lnTo>
                  <a:lnTo>
                    <a:pt x="916" y="312"/>
                  </a:lnTo>
                  <a:lnTo>
                    <a:pt x="1125" y="386"/>
                  </a:lnTo>
                  <a:lnTo>
                    <a:pt x="1294" y="454"/>
                  </a:lnTo>
                  <a:lnTo>
                    <a:pt x="1285" y="481"/>
                  </a:lnTo>
                  <a:lnTo>
                    <a:pt x="1234" y="495"/>
                  </a:lnTo>
                  <a:lnTo>
                    <a:pt x="1085" y="422"/>
                  </a:lnTo>
                  <a:lnTo>
                    <a:pt x="1076" y="468"/>
                  </a:lnTo>
                  <a:lnTo>
                    <a:pt x="1037" y="509"/>
                  </a:lnTo>
                  <a:lnTo>
                    <a:pt x="981" y="523"/>
                  </a:lnTo>
                  <a:lnTo>
                    <a:pt x="919" y="490"/>
                  </a:lnTo>
                  <a:lnTo>
                    <a:pt x="876" y="449"/>
                  </a:lnTo>
                  <a:lnTo>
                    <a:pt x="881" y="386"/>
                  </a:lnTo>
                  <a:lnTo>
                    <a:pt x="893" y="354"/>
                  </a:lnTo>
                  <a:lnTo>
                    <a:pt x="749" y="289"/>
                  </a:lnTo>
                  <a:lnTo>
                    <a:pt x="680" y="275"/>
                  </a:lnTo>
                  <a:lnTo>
                    <a:pt x="549" y="248"/>
                  </a:lnTo>
                  <a:lnTo>
                    <a:pt x="371" y="189"/>
                  </a:lnTo>
                  <a:lnTo>
                    <a:pt x="227" y="124"/>
                  </a:lnTo>
                  <a:lnTo>
                    <a:pt x="123" y="97"/>
                  </a:lnTo>
                  <a:lnTo>
                    <a:pt x="14" y="106"/>
                  </a:lnTo>
                  <a:lnTo>
                    <a:pt x="0" y="38"/>
                  </a:lnTo>
                  <a:lnTo>
                    <a:pt x="44" y="0"/>
                  </a:lnTo>
                  <a:lnTo>
                    <a:pt x="7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auto">
            <a:xfrm>
              <a:off x="4586" y="1712"/>
              <a:ext cx="107" cy="280"/>
            </a:xfrm>
            <a:custGeom>
              <a:avLst/>
              <a:gdLst>
                <a:gd name="T0" fmla="*/ 243 w 425"/>
                <a:gd name="T1" fmla="*/ 0 h 1121"/>
                <a:gd name="T2" fmla="*/ 299 w 425"/>
                <a:gd name="T3" fmla="*/ 0 h 1121"/>
                <a:gd name="T4" fmla="*/ 348 w 425"/>
                <a:gd name="T5" fmla="*/ 23 h 1121"/>
                <a:gd name="T6" fmla="*/ 399 w 425"/>
                <a:gd name="T7" fmla="*/ 92 h 1121"/>
                <a:gd name="T8" fmla="*/ 417 w 425"/>
                <a:gd name="T9" fmla="*/ 179 h 1121"/>
                <a:gd name="T10" fmla="*/ 425 w 425"/>
                <a:gd name="T11" fmla="*/ 393 h 1121"/>
                <a:gd name="T12" fmla="*/ 413 w 425"/>
                <a:gd name="T13" fmla="*/ 577 h 1121"/>
                <a:gd name="T14" fmla="*/ 373 w 425"/>
                <a:gd name="T15" fmla="*/ 764 h 1121"/>
                <a:gd name="T16" fmla="*/ 321 w 425"/>
                <a:gd name="T17" fmla="*/ 957 h 1121"/>
                <a:gd name="T18" fmla="*/ 260 w 425"/>
                <a:gd name="T19" fmla="*/ 1071 h 1121"/>
                <a:gd name="T20" fmla="*/ 182 w 425"/>
                <a:gd name="T21" fmla="*/ 1121 h 1121"/>
                <a:gd name="T22" fmla="*/ 117 w 425"/>
                <a:gd name="T23" fmla="*/ 1121 h 1121"/>
                <a:gd name="T24" fmla="*/ 38 w 425"/>
                <a:gd name="T25" fmla="*/ 1071 h 1121"/>
                <a:gd name="T26" fmla="*/ 8 w 425"/>
                <a:gd name="T27" fmla="*/ 997 h 1121"/>
                <a:gd name="T28" fmla="*/ 0 w 425"/>
                <a:gd name="T29" fmla="*/ 866 h 1121"/>
                <a:gd name="T30" fmla="*/ 8 w 425"/>
                <a:gd name="T31" fmla="*/ 701 h 1121"/>
                <a:gd name="T32" fmla="*/ 47 w 425"/>
                <a:gd name="T33" fmla="*/ 495 h 1121"/>
                <a:gd name="T34" fmla="*/ 100 w 425"/>
                <a:gd name="T35" fmla="*/ 242 h 1121"/>
                <a:gd name="T36" fmla="*/ 165 w 425"/>
                <a:gd name="T37" fmla="*/ 50 h 1121"/>
                <a:gd name="T38" fmla="*/ 204 w 425"/>
                <a:gd name="T39" fmla="*/ 23 h 1121"/>
                <a:gd name="T40" fmla="*/ 243 w 425"/>
                <a:gd name="T41" fmla="*/ 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1121">
                  <a:moveTo>
                    <a:pt x="243" y="0"/>
                  </a:moveTo>
                  <a:lnTo>
                    <a:pt x="299" y="0"/>
                  </a:lnTo>
                  <a:lnTo>
                    <a:pt x="348" y="23"/>
                  </a:lnTo>
                  <a:lnTo>
                    <a:pt x="399" y="92"/>
                  </a:lnTo>
                  <a:lnTo>
                    <a:pt x="417" y="179"/>
                  </a:lnTo>
                  <a:lnTo>
                    <a:pt x="425" y="393"/>
                  </a:lnTo>
                  <a:lnTo>
                    <a:pt x="413" y="577"/>
                  </a:lnTo>
                  <a:lnTo>
                    <a:pt x="373" y="764"/>
                  </a:lnTo>
                  <a:lnTo>
                    <a:pt x="321" y="957"/>
                  </a:lnTo>
                  <a:lnTo>
                    <a:pt x="260" y="1071"/>
                  </a:lnTo>
                  <a:lnTo>
                    <a:pt x="182" y="1121"/>
                  </a:lnTo>
                  <a:lnTo>
                    <a:pt x="117" y="1121"/>
                  </a:lnTo>
                  <a:lnTo>
                    <a:pt x="38" y="1071"/>
                  </a:lnTo>
                  <a:lnTo>
                    <a:pt x="8" y="997"/>
                  </a:lnTo>
                  <a:lnTo>
                    <a:pt x="0" y="866"/>
                  </a:lnTo>
                  <a:lnTo>
                    <a:pt x="8" y="701"/>
                  </a:lnTo>
                  <a:lnTo>
                    <a:pt x="47" y="495"/>
                  </a:lnTo>
                  <a:lnTo>
                    <a:pt x="100" y="242"/>
                  </a:lnTo>
                  <a:lnTo>
                    <a:pt x="165" y="50"/>
                  </a:lnTo>
                  <a:lnTo>
                    <a:pt x="204" y="23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auto">
            <a:xfrm>
              <a:off x="4475" y="1697"/>
              <a:ext cx="150" cy="257"/>
            </a:xfrm>
            <a:custGeom>
              <a:avLst/>
              <a:gdLst>
                <a:gd name="T0" fmla="*/ 457 w 602"/>
                <a:gd name="T1" fmla="*/ 41 h 1029"/>
                <a:gd name="T2" fmla="*/ 523 w 602"/>
                <a:gd name="T3" fmla="*/ 0 h 1029"/>
                <a:gd name="T4" fmla="*/ 571 w 602"/>
                <a:gd name="T5" fmla="*/ 0 h 1029"/>
                <a:gd name="T6" fmla="*/ 602 w 602"/>
                <a:gd name="T7" fmla="*/ 32 h 1029"/>
                <a:gd name="T8" fmla="*/ 585 w 602"/>
                <a:gd name="T9" fmla="*/ 95 h 1029"/>
                <a:gd name="T10" fmla="*/ 544 w 602"/>
                <a:gd name="T11" fmla="*/ 136 h 1029"/>
                <a:gd name="T12" fmla="*/ 471 w 602"/>
                <a:gd name="T13" fmla="*/ 177 h 1029"/>
                <a:gd name="T14" fmla="*/ 327 w 602"/>
                <a:gd name="T15" fmla="*/ 238 h 1029"/>
                <a:gd name="T16" fmla="*/ 144 w 602"/>
                <a:gd name="T17" fmla="*/ 342 h 1029"/>
                <a:gd name="T18" fmla="*/ 73 w 602"/>
                <a:gd name="T19" fmla="*/ 347 h 1029"/>
                <a:gd name="T20" fmla="*/ 112 w 602"/>
                <a:gd name="T21" fmla="*/ 443 h 1029"/>
                <a:gd name="T22" fmla="*/ 191 w 602"/>
                <a:gd name="T23" fmla="*/ 548 h 1029"/>
                <a:gd name="T24" fmla="*/ 256 w 602"/>
                <a:gd name="T25" fmla="*/ 677 h 1029"/>
                <a:gd name="T26" fmla="*/ 283 w 602"/>
                <a:gd name="T27" fmla="*/ 809 h 1029"/>
                <a:gd name="T28" fmla="*/ 270 w 602"/>
                <a:gd name="T29" fmla="*/ 851 h 1029"/>
                <a:gd name="T30" fmla="*/ 230 w 602"/>
                <a:gd name="T31" fmla="*/ 878 h 1029"/>
                <a:gd name="T32" fmla="*/ 177 w 602"/>
                <a:gd name="T33" fmla="*/ 896 h 1029"/>
                <a:gd name="T34" fmla="*/ 126 w 602"/>
                <a:gd name="T35" fmla="*/ 937 h 1029"/>
                <a:gd name="T36" fmla="*/ 104 w 602"/>
                <a:gd name="T37" fmla="*/ 978 h 1029"/>
                <a:gd name="T38" fmla="*/ 91 w 602"/>
                <a:gd name="T39" fmla="*/ 1029 h 1029"/>
                <a:gd name="T40" fmla="*/ 51 w 602"/>
                <a:gd name="T41" fmla="*/ 1029 h 1029"/>
                <a:gd name="T42" fmla="*/ 38 w 602"/>
                <a:gd name="T43" fmla="*/ 992 h 1029"/>
                <a:gd name="T44" fmla="*/ 65 w 602"/>
                <a:gd name="T45" fmla="*/ 932 h 1029"/>
                <a:gd name="T46" fmla="*/ 139 w 602"/>
                <a:gd name="T47" fmla="*/ 892 h 1029"/>
                <a:gd name="T48" fmla="*/ 182 w 602"/>
                <a:gd name="T49" fmla="*/ 851 h 1029"/>
                <a:gd name="T50" fmla="*/ 221 w 602"/>
                <a:gd name="T51" fmla="*/ 828 h 1029"/>
                <a:gd name="T52" fmla="*/ 235 w 602"/>
                <a:gd name="T53" fmla="*/ 786 h 1029"/>
                <a:gd name="T54" fmla="*/ 218 w 602"/>
                <a:gd name="T55" fmla="*/ 677 h 1029"/>
                <a:gd name="T56" fmla="*/ 156 w 602"/>
                <a:gd name="T57" fmla="*/ 594 h 1029"/>
                <a:gd name="T58" fmla="*/ 104 w 602"/>
                <a:gd name="T59" fmla="*/ 521 h 1029"/>
                <a:gd name="T60" fmla="*/ 38 w 602"/>
                <a:gd name="T61" fmla="*/ 439 h 1029"/>
                <a:gd name="T62" fmla="*/ 0 w 602"/>
                <a:gd name="T63" fmla="*/ 360 h 1029"/>
                <a:gd name="T64" fmla="*/ 0 w 602"/>
                <a:gd name="T65" fmla="*/ 315 h 1029"/>
                <a:gd name="T66" fmla="*/ 33 w 602"/>
                <a:gd name="T67" fmla="*/ 292 h 1029"/>
                <a:gd name="T68" fmla="*/ 169 w 602"/>
                <a:gd name="T69" fmla="*/ 210 h 1029"/>
                <a:gd name="T70" fmla="*/ 300 w 602"/>
                <a:gd name="T71" fmla="*/ 136 h 1029"/>
                <a:gd name="T72" fmla="*/ 432 w 602"/>
                <a:gd name="T73" fmla="*/ 68 h 1029"/>
                <a:gd name="T74" fmla="*/ 457 w 602"/>
                <a:gd name="T75" fmla="*/ 41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2" h="1029">
                  <a:moveTo>
                    <a:pt x="457" y="41"/>
                  </a:moveTo>
                  <a:lnTo>
                    <a:pt x="523" y="0"/>
                  </a:lnTo>
                  <a:lnTo>
                    <a:pt x="571" y="0"/>
                  </a:lnTo>
                  <a:lnTo>
                    <a:pt x="602" y="32"/>
                  </a:lnTo>
                  <a:lnTo>
                    <a:pt x="585" y="95"/>
                  </a:lnTo>
                  <a:lnTo>
                    <a:pt x="544" y="136"/>
                  </a:lnTo>
                  <a:lnTo>
                    <a:pt x="471" y="177"/>
                  </a:lnTo>
                  <a:lnTo>
                    <a:pt x="327" y="238"/>
                  </a:lnTo>
                  <a:lnTo>
                    <a:pt x="144" y="342"/>
                  </a:lnTo>
                  <a:lnTo>
                    <a:pt x="73" y="347"/>
                  </a:lnTo>
                  <a:lnTo>
                    <a:pt x="112" y="443"/>
                  </a:lnTo>
                  <a:lnTo>
                    <a:pt x="191" y="548"/>
                  </a:lnTo>
                  <a:lnTo>
                    <a:pt x="256" y="677"/>
                  </a:lnTo>
                  <a:lnTo>
                    <a:pt x="283" y="809"/>
                  </a:lnTo>
                  <a:lnTo>
                    <a:pt x="270" y="851"/>
                  </a:lnTo>
                  <a:lnTo>
                    <a:pt x="230" y="878"/>
                  </a:lnTo>
                  <a:lnTo>
                    <a:pt x="177" y="896"/>
                  </a:lnTo>
                  <a:lnTo>
                    <a:pt x="126" y="937"/>
                  </a:lnTo>
                  <a:lnTo>
                    <a:pt x="104" y="978"/>
                  </a:lnTo>
                  <a:lnTo>
                    <a:pt x="91" y="1029"/>
                  </a:lnTo>
                  <a:lnTo>
                    <a:pt x="51" y="1029"/>
                  </a:lnTo>
                  <a:lnTo>
                    <a:pt x="38" y="992"/>
                  </a:lnTo>
                  <a:lnTo>
                    <a:pt x="65" y="932"/>
                  </a:lnTo>
                  <a:lnTo>
                    <a:pt x="139" y="892"/>
                  </a:lnTo>
                  <a:lnTo>
                    <a:pt x="182" y="851"/>
                  </a:lnTo>
                  <a:lnTo>
                    <a:pt x="221" y="828"/>
                  </a:lnTo>
                  <a:lnTo>
                    <a:pt x="235" y="786"/>
                  </a:lnTo>
                  <a:lnTo>
                    <a:pt x="218" y="677"/>
                  </a:lnTo>
                  <a:lnTo>
                    <a:pt x="156" y="594"/>
                  </a:lnTo>
                  <a:lnTo>
                    <a:pt x="104" y="521"/>
                  </a:lnTo>
                  <a:lnTo>
                    <a:pt x="38" y="439"/>
                  </a:lnTo>
                  <a:lnTo>
                    <a:pt x="0" y="360"/>
                  </a:lnTo>
                  <a:lnTo>
                    <a:pt x="0" y="315"/>
                  </a:lnTo>
                  <a:lnTo>
                    <a:pt x="33" y="292"/>
                  </a:lnTo>
                  <a:lnTo>
                    <a:pt x="169" y="210"/>
                  </a:lnTo>
                  <a:lnTo>
                    <a:pt x="300" y="136"/>
                  </a:lnTo>
                  <a:lnTo>
                    <a:pt x="432" y="68"/>
                  </a:lnTo>
                  <a:lnTo>
                    <a:pt x="457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Freeform 9"/>
            <p:cNvSpPr>
              <a:spLocks/>
            </p:cNvSpPr>
            <p:nvPr/>
          </p:nvSpPr>
          <p:spPr bwMode="auto">
            <a:xfrm>
              <a:off x="4619" y="1967"/>
              <a:ext cx="100" cy="280"/>
            </a:xfrm>
            <a:custGeom>
              <a:avLst/>
              <a:gdLst>
                <a:gd name="T0" fmla="*/ 74 w 401"/>
                <a:gd name="T1" fmla="*/ 129 h 1117"/>
                <a:gd name="T2" fmla="*/ 21 w 401"/>
                <a:gd name="T3" fmla="*/ 55 h 1117"/>
                <a:gd name="T4" fmla="*/ 39 w 401"/>
                <a:gd name="T5" fmla="*/ 0 h 1117"/>
                <a:gd name="T6" fmla="*/ 91 w 401"/>
                <a:gd name="T7" fmla="*/ 0 h 1117"/>
                <a:gd name="T8" fmla="*/ 153 w 401"/>
                <a:gd name="T9" fmla="*/ 60 h 1117"/>
                <a:gd name="T10" fmla="*/ 230 w 401"/>
                <a:gd name="T11" fmla="*/ 184 h 1117"/>
                <a:gd name="T12" fmla="*/ 274 w 401"/>
                <a:gd name="T13" fmla="*/ 303 h 1117"/>
                <a:gd name="T14" fmla="*/ 313 w 401"/>
                <a:gd name="T15" fmla="*/ 417 h 1117"/>
                <a:gd name="T16" fmla="*/ 327 w 401"/>
                <a:gd name="T17" fmla="*/ 523 h 1117"/>
                <a:gd name="T18" fmla="*/ 322 w 401"/>
                <a:gd name="T19" fmla="*/ 577 h 1117"/>
                <a:gd name="T20" fmla="*/ 283 w 401"/>
                <a:gd name="T21" fmla="*/ 645 h 1117"/>
                <a:gd name="T22" fmla="*/ 218 w 401"/>
                <a:gd name="T23" fmla="*/ 829 h 1117"/>
                <a:gd name="T24" fmla="*/ 144 w 401"/>
                <a:gd name="T25" fmla="*/ 934 h 1117"/>
                <a:gd name="T26" fmla="*/ 126 w 401"/>
                <a:gd name="T27" fmla="*/ 980 h 1117"/>
                <a:gd name="T28" fmla="*/ 196 w 401"/>
                <a:gd name="T29" fmla="*/ 989 h 1117"/>
                <a:gd name="T30" fmla="*/ 288 w 401"/>
                <a:gd name="T31" fmla="*/ 989 h 1117"/>
                <a:gd name="T32" fmla="*/ 401 w 401"/>
                <a:gd name="T33" fmla="*/ 1031 h 1117"/>
                <a:gd name="T34" fmla="*/ 392 w 401"/>
                <a:gd name="T35" fmla="*/ 1063 h 1117"/>
                <a:gd name="T36" fmla="*/ 374 w 401"/>
                <a:gd name="T37" fmla="*/ 1099 h 1117"/>
                <a:gd name="T38" fmla="*/ 339 w 401"/>
                <a:gd name="T39" fmla="*/ 1117 h 1117"/>
                <a:gd name="T40" fmla="*/ 270 w 401"/>
                <a:gd name="T41" fmla="*/ 1090 h 1117"/>
                <a:gd name="T42" fmla="*/ 196 w 401"/>
                <a:gd name="T43" fmla="*/ 1049 h 1117"/>
                <a:gd name="T44" fmla="*/ 91 w 401"/>
                <a:gd name="T45" fmla="*/ 1045 h 1117"/>
                <a:gd name="T46" fmla="*/ 26 w 401"/>
                <a:gd name="T47" fmla="*/ 1058 h 1117"/>
                <a:gd name="T48" fmla="*/ 0 w 401"/>
                <a:gd name="T49" fmla="*/ 1036 h 1117"/>
                <a:gd name="T50" fmla="*/ 0 w 401"/>
                <a:gd name="T51" fmla="*/ 1003 h 1117"/>
                <a:gd name="T52" fmla="*/ 35 w 401"/>
                <a:gd name="T53" fmla="*/ 966 h 1117"/>
                <a:gd name="T54" fmla="*/ 91 w 401"/>
                <a:gd name="T55" fmla="*/ 907 h 1117"/>
                <a:gd name="T56" fmla="*/ 191 w 401"/>
                <a:gd name="T57" fmla="*/ 756 h 1117"/>
                <a:gd name="T58" fmla="*/ 235 w 401"/>
                <a:gd name="T59" fmla="*/ 623 h 1117"/>
                <a:gd name="T60" fmla="*/ 248 w 401"/>
                <a:gd name="T61" fmla="*/ 495 h 1117"/>
                <a:gd name="T62" fmla="*/ 244 w 401"/>
                <a:gd name="T63" fmla="*/ 426 h 1117"/>
                <a:gd name="T64" fmla="*/ 209 w 401"/>
                <a:gd name="T65" fmla="*/ 303 h 1117"/>
                <a:gd name="T66" fmla="*/ 118 w 401"/>
                <a:gd name="T67" fmla="*/ 170 h 1117"/>
                <a:gd name="T68" fmla="*/ 52 w 401"/>
                <a:gd name="T69" fmla="*/ 102 h 1117"/>
                <a:gd name="T70" fmla="*/ 74 w 401"/>
                <a:gd name="T71" fmla="*/ 129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1" h="1117">
                  <a:moveTo>
                    <a:pt x="74" y="129"/>
                  </a:moveTo>
                  <a:lnTo>
                    <a:pt x="21" y="55"/>
                  </a:lnTo>
                  <a:lnTo>
                    <a:pt x="39" y="0"/>
                  </a:lnTo>
                  <a:lnTo>
                    <a:pt x="91" y="0"/>
                  </a:lnTo>
                  <a:lnTo>
                    <a:pt x="153" y="60"/>
                  </a:lnTo>
                  <a:lnTo>
                    <a:pt x="230" y="184"/>
                  </a:lnTo>
                  <a:lnTo>
                    <a:pt x="274" y="303"/>
                  </a:lnTo>
                  <a:lnTo>
                    <a:pt x="313" y="417"/>
                  </a:lnTo>
                  <a:lnTo>
                    <a:pt x="327" y="523"/>
                  </a:lnTo>
                  <a:lnTo>
                    <a:pt x="322" y="577"/>
                  </a:lnTo>
                  <a:lnTo>
                    <a:pt x="283" y="645"/>
                  </a:lnTo>
                  <a:lnTo>
                    <a:pt x="218" y="829"/>
                  </a:lnTo>
                  <a:lnTo>
                    <a:pt x="144" y="934"/>
                  </a:lnTo>
                  <a:lnTo>
                    <a:pt x="126" y="980"/>
                  </a:lnTo>
                  <a:lnTo>
                    <a:pt x="196" y="989"/>
                  </a:lnTo>
                  <a:lnTo>
                    <a:pt x="288" y="989"/>
                  </a:lnTo>
                  <a:lnTo>
                    <a:pt x="401" y="1031"/>
                  </a:lnTo>
                  <a:lnTo>
                    <a:pt x="392" y="1063"/>
                  </a:lnTo>
                  <a:lnTo>
                    <a:pt x="374" y="1099"/>
                  </a:lnTo>
                  <a:lnTo>
                    <a:pt x="339" y="1117"/>
                  </a:lnTo>
                  <a:lnTo>
                    <a:pt x="270" y="1090"/>
                  </a:lnTo>
                  <a:lnTo>
                    <a:pt x="196" y="1049"/>
                  </a:lnTo>
                  <a:lnTo>
                    <a:pt x="91" y="1045"/>
                  </a:lnTo>
                  <a:lnTo>
                    <a:pt x="26" y="1058"/>
                  </a:lnTo>
                  <a:lnTo>
                    <a:pt x="0" y="1036"/>
                  </a:lnTo>
                  <a:lnTo>
                    <a:pt x="0" y="1003"/>
                  </a:lnTo>
                  <a:lnTo>
                    <a:pt x="35" y="966"/>
                  </a:lnTo>
                  <a:lnTo>
                    <a:pt x="91" y="907"/>
                  </a:lnTo>
                  <a:lnTo>
                    <a:pt x="191" y="756"/>
                  </a:lnTo>
                  <a:lnTo>
                    <a:pt x="235" y="623"/>
                  </a:lnTo>
                  <a:lnTo>
                    <a:pt x="248" y="495"/>
                  </a:lnTo>
                  <a:lnTo>
                    <a:pt x="244" y="426"/>
                  </a:lnTo>
                  <a:lnTo>
                    <a:pt x="209" y="303"/>
                  </a:lnTo>
                  <a:lnTo>
                    <a:pt x="118" y="170"/>
                  </a:lnTo>
                  <a:lnTo>
                    <a:pt x="52" y="102"/>
                  </a:lnTo>
                  <a:lnTo>
                    <a:pt x="74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Freeform 10"/>
            <p:cNvSpPr>
              <a:spLocks/>
            </p:cNvSpPr>
            <p:nvPr/>
          </p:nvSpPr>
          <p:spPr bwMode="auto">
            <a:xfrm>
              <a:off x="4465" y="1949"/>
              <a:ext cx="147" cy="307"/>
            </a:xfrm>
            <a:custGeom>
              <a:avLst/>
              <a:gdLst>
                <a:gd name="T0" fmla="*/ 344 w 588"/>
                <a:gd name="T1" fmla="*/ 215 h 1231"/>
                <a:gd name="T2" fmla="*/ 430 w 588"/>
                <a:gd name="T3" fmla="*/ 96 h 1231"/>
                <a:gd name="T4" fmla="*/ 509 w 588"/>
                <a:gd name="T5" fmla="*/ 0 h 1231"/>
                <a:gd name="T6" fmla="*/ 562 w 588"/>
                <a:gd name="T7" fmla="*/ 10 h 1231"/>
                <a:gd name="T8" fmla="*/ 588 w 588"/>
                <a:gd name="T9" fmla="*/ 50 h 1231"/>
                <a:gd name="T10" fmla="*/ 588 w 588"/>
                <a:gd name="T11" fmla="*/ 124 h 1231"/>
                <a:gd name="T12" fmla="*/ 539 w 588"/>
                <a:gd name="T13" fmla="*/ 165 h 1231"/>
                <a:gd name="T14" fmla="*/ 457 w 588"/>
                <a:gd name="T15" fmla="*/ 220 h 1231"/>
                <a:gd name="T16" fmla="*/ 392 w 588"/>
                <a:gd name="T17" fmla="*/ 288 h 1231"/>
                <a:gd name="T18" fmla="*/ 318 w 588"/>
                <a:gd name="T19" fmla="*/ 380 h 1231"/>
                <a:gd name="T20" fmla="*/ 288 w 588"/>
                <a:gd name="T21" fmla="*/ 449 h 1231"/>
                <a:gd name="T22" fmla="*/ 253 w 588"/>
                <a:gd name="T23" fmla="*/ 532 h 1231"/>
                <a:gd name="T24" fmla="*/ 235 w 588"/>
                <a:gd name="T25" fmla="*/ 641 h 1231"/>
                <a:gd name="T26" fmla="*/ 235 w 588"/>
                <a:gd name="T27" fmla="*/ 742 h 1231"/>
                <a:gd name="T28" fmla="*/ 253 w 588"/>
                <a:gd name="T29" fmla="*/ 865 h 1231"/>
                <a:gd name="T30" fmla="*/ 300 w 588"/>
                <a:gd name="T31" fmla="*/ 984 h 1231"/>
                <a:gd name="T32" fmla="*/ 339 w 588"/>
                <a:gd name="T33" fmla="*/ 1053 h 1231"/>
                <a:gd name="T34" fmla="*/ 365 w 588"/>
                <a:gd name="T35" fmla="*/ 1098 h 1231"/>
                <a:gd name="T36" fmla="*/ 365 w 588"/>
                <a:gd name="T37" fmla="*/ 1136 h 1231"/>
                <a:gd name="T38" fmla="*/ 339 w 588"/>
                <a:gd name="T39" fmla="*/ 1149 h 1231"/>
                <a:gd name="T40" fmla="*/ 279 w 588"/>
                <a:gd name="T41" fmla="*/ 1149 h 1231"/>
                <a:gd name="T42" fmla="*/ 182 w 588"/>
                <a:gd name="T43" fmla="*/ 1167 h 1231"/>
                <a:gd name="T44" fmla="*/ 108 w 588"/>
                <a:gd name="T45" fmla="*/ 1195 h 1231"/>
                <a:gd name="T46" fmla="*/ 65 w 588"/>
                <a:gd name="T47" fmla="*/ 1231 h 1231"/>
                <a:gd name="T48" fmla="*/ 26 w 588"/>
                <a:gd name="T49" fmla="*/ 1217 h 1231"/>
                <a:gd name="T50" fmla="*/ 0 w 588"/>
                <a:gd name="T51" fmla="*/ 1167 h 1231"/>
                <a:gd name="T52" fmla="*/ 3 w 588"/>
                <a:gd name="T53" fmla="*/ 1125 h 1231"/>
                <a:gd name="T54" fmla="*/ 77 w 588"/>
                <a:gd name="T55" fmla="*/ 1094 h 1231"/>
                <a:gd name="T56" fmla="*/ 195 w 588"/>
                <a:gd name="T57" fmla="*/ 1084 h 1231"/>
                <a:gd name="T58" fmla="*/ 304 w 588"/>
                <a:gd name="T59" fmla="*/ 1084 h 1231"/>
                <a:gd name="T60" fmla="*/ 261 w 588"/>
                <a:gd name="T61" fmla="*/ 1030 h 1231"/>
                <a:gd name="T62" fmla="*/ 239 w 588"/>
                <a:gd name="T63" fmla="*/ 962 h 1231"/>
                <a:gd name="T64" fmla="*/ 209 w 588"/>
                <a:gd name="T65" fmla="*/ 865 h 1231"/>
                <a:gd name="T66" fmla="*/ 174 w 588"/>
                <a:gd name="T67" fmla="*/ 765 h 1231"/>
                <a:gd name="T68" fmla="*/ 174 w 588"/>
                <a:gd name="T69" fmla="*/ 645 h 1231"/>
                <a:gd name="T70" fmla="*/ 182 w 588"/>
                <a:gd name="T71" fmla="*/ 532 h 1231"/>
                <a:gd name="T72" fmla="*/ 221 w 588"/>
                <a:gd name="T73" fmla="*/ 426 h 1231"/>
                <a:gd name="T74" fmla="*/ 291 w 588"/>
                <a:gd name="T75" fmla="*/ 288 h 1231"/>
                <a:gd name="T76" fmla="*/ 344 w 588"/>
                <a:gd name="T77" fmla="*/ 215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88" h="1231">
                  <a:moveTo>
                    <a:pt x="344" y="215"/>
                  </a:moveTo>
                  <a:lnTo>
                    <a:pt x="430" y="96"/>
                  </a:lnTo>
                  <a:lnTo>
                    <a:pt x="509" y="0"/>
                  </a:lnTo>
                  <a:lnTo>
                    <a:pt x="562" y="10"/>
                  </a:lnTo>
                  <a:lnTo>
                    <a:pt x="588" y="50"/>
                  </a:lnTo>
                  <a:lnTo>
                    <a:pt x="588" y="124"/>
                  </a:lnTo>
                  <a:lnTo>
                    <a:pt x="539" y="165"/>
                  </a:lnTo>
                  <a:lnTo>
                    <a:pt x="457" y="220"/>
                  </a:lnTo>
                  <a:lnTo>
                    <a:pt x="392" y="288"/>
                  </a:lnTo>
                  <a:lnTo>
                    <a:pt x="318" y="380"/>
                  </a:lnTo>
                  <a:lnTo>
                    <a:pt x="288" y="449"/>
                  </a:lnTo>
                  <a:lnTo>
                    <a:pt x="253" y="532"/>
                  </a:lnTo>
                  <a:lnTo>
                    <a:pt x="235" y="641"/>
                  </a:lnTo>
                  <a:lnTo>
                    <a:pt x="235" y="742"/>
                  </a:lnTo>
                  <a:lnTo>
                    <a:pt x="253" y="865"/>
                  </a:lnTo>
                  <a:lnTo>
                    <a:pt x="300" y="984"/>
                  </a:lnTo>
                  <a:lnTo>
                    <a:pt x="339" y="1053"/>
                  </a:lnTo>
                  <a:lnTo>
                    <a:pt x="365" y="1098"/>
                  </a:lnTo>
                  <a:lnTo>
                    <a:pt x="365" y="1136"/>
                  </a:lnTo>
                  <a:lnTo>
                    <a:pt x="339" y="1149"/>
                  </a:lnTo>
                  <a:lnTo>
                    <a:pt x="279" y="1149"/>
                  </a:lnTo>
                  <a:lnTo>
                    <a:pt x="182" y="1167"/>
                  </a:lnTo>
                  <a:lnTo>
                    <a:pt x="108" y="1195"/>
                  </a:lnTo>
                  <a:lnTo>
                    <a:pt x="65" y="1231"/>
                  </a:lnTo>
                  <a:lnTo>
                    <a:pt x="26" y="1217"/>
                  </a:lnTo>
                  <a:lnTo>
                    <a:pt x="0" y="1167"/>
                  </a:lnTo>
                  <a:lnTo>
                    <a:pt x="3" y="1125"/>
                  </a:lnTo>
                  <a:lnTo>
                    <a:pt x="77" y="1094"/>
                  </a:lnTo>
                  <a:lnTo>
                    <a:pt x="195" y="1084"/>
                  </a:lnTo>
                  <a:lnTo>
                    <a:pt x="304" y="1084"/>
                  </a:lnTo>
                  <a:lnTo>
                    <a:pt x="261" y="1030"/>
                  </a:lnTo>
                  <a:lnTo>
                    <a:pt x="239" y="962"/>
                  </a:lnTo>
                  <a:lnTo>
                    <a:pt x="209" y="865"/>
                  </a:lnTo>
                  <a:lnTo>
                    <a:pt x="174" y="765"/>
                  </a:lnTo>
                  <a:lnTo>
                    <a:pt x="174" y="645"/>
                  </a:lnTo>
                  <a:lnTo>
                    <a:pt x="182" y="532"/>
                  </a:lnTo>
                  <a:lnTo>
                    <a:pt x="221" y="426"/>
                  </a:lnTo>
                  <a:lnTo>
                    <a:pt x="291" y="288"/>
                  </a:lnTo>
                  <a:lnTo>
                    <a:pt x="344" y="2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7239000" y="1066800"/>
            <a:ext cx="1600200" cy="1066800"/>
          </a:xfrm>
          <a:prstGeom prst="wedgeRoundRectCallout">
            <a:avLst>
              <a:gd name="adj1" fmla="val -24505"/>
              <a:gd name="adj2" fmla="val 74255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/>
              <a:t>Very important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14: CASCADE CONTROL</a:t>
            </a:r>
            <a:endParaRPr lang="en-US" sz="320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62000" y="1447800"/>
            <a:ext cx="7772400" cy="46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8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ADVANTAGES OF CASCADE CONTROL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Large improvement in performance when the secondary is much faster than primary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Simple technology with PID algorithms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Use of feedback at all levels.  Primary has zero offset for “step-like” disturbances.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Plant operating personnel find cascades easy to operate.  Open a cascade at one level, and all controllers </a:t>
            </a:r>
            <a:r>
              <a:rPr lang="en-US" b="1" u="sng">
                <a:solidFill>
                  <a:schemeClr val="accent2"/>
                </a:solidFill>
              </a:rPr>
              <a:t>above are inactive</a:t>
            </a:r>
            <a:r>
              <a:rPr lang="en-US" b="1"/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14: CASCADE CONTROL</a:t>
            </a:r>
            <a:endParaRPr lang="en-US" sz="320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79248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8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CLASS EXERCISE</a:t>
            </a:r>
            <a:r>
              <a:rPr lang="en-US" b="1"/>
              <a:t>: SOME QUESTIONS ABOUT CASCADE CONTROL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Why do we retain the primary controller?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Which modes are required for zero steady-state offset?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Which modes are recommended?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What is the additional cost for cascade control?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Normally, each PID controller represents one independent controlled variable.  Is anything different in a cascade structure?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What procedure is used for tuning cascade control?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1295400" y="990600"/>
          <a:ext cx="78486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Slide" r:id="rId3" imgW="4548526" imgH="3407297" progId="PowerPoint.Slide.8">
                  <p:embed/>
                </p:oleObj>
              </mc:Choice>
              <mc:Fallback>
                <p:oleObj name="Slide" r:id="rId3" imgW="4548526" imgH="3407297" progId="PowerPoint.Slid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990600"/>
                        <a:ext cx="7848600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14: CASCADE CONTROL</a:t>
            </a:r>
            <a:endParaRPr lang="en-US" sz="3200"/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228600" y="1371600"/>
            <a:ext cx="1828800" cy="1447800"/>
          </a:xfrm>
          <a:prstGeom prst="wedgeRoundRectCallout">
            <a:avLst>
              <a:gd name="adj1" fmla="val -21616"/>
              <a:gd name="adj2" fmla="val 76866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Discuss this</a:t>
            </a:r>
          </a:p>
          <a:p>
            <a:pPr algn="ctr"/>
            <a:r>
              <a:rPr lang="en-US" sz="2000" b="1"/>
              <a:t>packed bed </a:t>
            </a:r>
          </a:p>
          <a:p>
            <a:pPr algn="ctr"/>
            <a:r>
              <a:rPr lang="en-US" sz="2000" b="1"/>
              <a:t>reactor.</a:t>
            </a:r>
          </a:p>
        </p:txBody>
      </p:sp>
      <p:grpSp>
        <p:nvGrpSpPr>
          <p:cNvPr id="15366" name="Group 6"/>
          <p:cNvGrpSpPr>
            <a:grpSpLocks/>
          </p:cNvGrpSpPr>
          <p:nvPr/>
        </p:nvGrpSpPr>
        <p:grpSpPr bwMode="auto">
          <a:xfrm>
            <a:off x="609600" y="3429000"/>
            <a:ext cx="701675" cy="1228725"/>
            <a:chOff x="528" y="3103"/>
            <a:chExt cx="442" cy="774"/>
          </a:xfrm>
        </p:grpSpPr>
        <p:sp>
          <p:nvSpPr>
            <p:cNvPr id="15367" name="Freeform 7"/>
            <p:cNvSpPr>
              <a:spLocks/>
            </p:cNvSpPr>
            <p:nvPr/>
          </p:nvSpPr>
          <p:spPr bwMode="auto">
            <a:xfrm>
              <a:off x="558" y="3134"/>
              <a:ext cx="151" cy="179"/>
            </a:xfrm>
            <a:custGeom>
              <a:avLst/>
              <a:gdLst>
                <a:gd name="T0" fmla="*/ 299 w 453"/>
                <a:gd name="T1" fmla="*/ 135 h 538"/>
                <a:gd name="T2" fmla="*/ 265 w 453"/>
                <a:gd name="T3" fmla="*/ 78 h 538"/>
                <a:gd name="T4" fmla="*/ 200 w 453"/>
                <a:gd name="T5" fmla="*/ 42 h 538"/>
                <a:gd name="T6" fmla="*/ 135 w 453"/>
                <a:gd name="T7" fmla="*/ 36 h 538"/>
                <a:gd name="T8" fmla="*/ 70 w 453"/>
                <a:gd name="T9" fmla="*/ 57 h 538"/>
                <a:gd name="T10" fmla="*/ 22 w 453"/>
                <a:gd name="T11" fmla="*/ 114 h 538"/>
                <a:gd name="T12" fmla="*/ 0 w 453"/>
                <a:gd name="T13" fmla="*/ 212 h 538"/>
                <a:gd name="T14" fmla="*/ 17 w 453"/>
                <a:gd name="T15" fmla="*/ 331 h 538"/>
                <a:gd name="T16" fmla="*/ 58 w 453"/>
                <a:gd name="T17" fmla="*/ 434 h 538"/>
                <a:gd name="T18" fmla="*/ 111 w 453"/>
                <a:gd name="T19" fmla="*/ 491 h 538"/>
                <a:gd name="T20" fmla="*/ 182 w 453"/>
                <a:gd name="T21" fmla="*/ 528 h 538"/>
                <a:gd name="T22" fmla="*/ 247 w 453"/>
                <a:gd name="T23" fmla="*/ 538 h 538"/>
                <a:gd name="T24" fmla="*/ 329 w 453"/>
                <a:gd name="T25" fmla="*/ 511 h 538"/>
                <a:gd name="T26" fmla="*/ 358 w 453"/>
                <a:gd name="T27" fmla="*/ 466 h 538"/>
                <a:gd name="T28" fmla="*/ 376 w 453"/>
                <a:gd name="T29" fmla="*/ 383 h 538"/>
                <a:gd name="T30" fmla="*/ 371 w 453"/>
                <a:gd name="T31" fmla="*/ 274 h 538"/>
                <a:gd name="T32" fmla="*/ 341 w 453"/>
                <a:gd name="T33" fmla="*/ 176 h 538"/>
                <a:gd name="T34" fmla="*/ 453 w 453"/>
                <a:gd name="T35" fmla="*/ 47 h 538"/>
                <a:gd name="T36" fmla="*/ 453 w 453"/>
                <a:gd name="T37" fmla="*/ 21 h 538"/>
                <a:gd name="T38" fmla="*/ 429 w 453"/>
                <a:gd name="T39" fmla="*/ 0 h 538"/>
                <a:gd name="T40" fmla="*/ 406 w 453"/>
                <a:gd name="T41" fmla="*/ 10 h 538"/>
                <a:gd name="T42" fmla="*/ 299 w 453"/>
                <a:gd name="T43" fmla="*/ 13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3" h="538">
                  <a:moveTo>
                    <a:pt x="299" y="135"/>
                  </a:moveTo>
                  <a:lnTo>
                    <a:pt x="265" y="78"/>
                  </a:lnTo>
                  <a:lnTo>
                    <a:pt x="200" y="42"/>
                  </a:lnTo>
                  <a:lnTo>
                    <a:pt x="135" y="36"/>
                  </a:lnTo>
                  <a:lnTo>
                    <a:pt x="70" y="57"/>
                  </a:lnTo>
                  <a:lnTo>
                    <a:pt x="22" y="114"/>
                  </a:lnTo>
                  <a:lnTo>
                    <a:pt x="0" y="212"/>
                  </a:lnTo>
                  <a:lnTo>
                    <a:pt x="17" y="331"/>
                  </a:lnTo>
                  <a:lnTo>
                    <a:pt x="58" y="434"/>
                  </a:lnTo>
                  <a:lnTo>
                    <a:pt x="111" y="491"/>
                  </a:lnTo>
                  <a:lnTo>
                    <a:pt x="182" y="528"/>
                  </a:lnTo>
                  <a:lnTo>
                    <a:pt x="247" y="538"/>
                  </a:lnTo>
                  <a:lnTo>
                    <a:pt x="329" y="511"/>
                  </a:lnTo>
                  <a:lnTo>
                    <a:pt x="358" y="466"/>
                  </a:lnTo>
                  <a:lnTo>
                    <a:pt x="376" y="383"/>
                  </a:lnTo>
                  <a:lnTo>
                    <a:pt x="371" y="274"/>
                  </a:lnTo>
                  <a:lnTo>
                    <a:pt x="341" y="176"/>
                  </a:lnTo>
                  <a:lnTo>
                    <a:pt x="453" y="47"/>
                  </a:lnTo>
                  <a:lnTo>
                    <a:pt x="453" y="21"/>
                  </a:lnTo>
                  <a:lnTo>
                    <a:pt x="429" y="0"/>
                  </a:lnTo>
                  <a:lnTo>
                    <a:pt x="406" y="10"/>
                  </a:lnTo>
                  <a:lnTo>
                    <a:pt x="299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Freeform 8"/>
            <p:cNvSpPr>
              <a:spLocks/>
            </p:cNvSpPr>
            <p:nvPr/>
          </p:nvSpPr>
          <p:spPr bwMode="auto">
            <a:xfrm rot="1793546">
              <a:off x="771" y="3103"/>
              <a:ext cx="199" cy="309"/>
            </a:xfrm>
            <a:custGeom>
              <a:avLst/>
              <a:gdLst>
                <a:gd name="T0" fmla="*/ 59 w 595"/>
                <a:gd name="T1" fmla="*/ 928 h 928"/>
                <a:gd name="T2" fmla="*/ 11 w 595"/>
                <a:gd name="T3" fmla="*/ 917 h 928"/>
                <a:gd name="T4" fmla="*/ 0 w 595"/>
                <a:gd name="T5" fmla="*/ 860 h 928"/>
                <a:gd name="T6" fmla="*/ 76 w 595"/>
                <a:gd name="T7" fmla="*/ 752 h 928"/>
                <a:gd name="T8" fmla="*/ 183 w 595"/>
                <a:gd name="T9" fmla="*/ 577 h 928"/>
                <a:gd name="T10" fmla="*/ 271 w 595"/>
                <a:gd name="T11" fmla="*/ 437 h 928"/>
                <a:gd name="T12" fmla="*/ 341 w 595"/>
                <a:gd name="T13" fmla="*/ 268 h 928"/>
                <a:gd name="T14" fmla="*/ 436 w 595"/>
                <a:gd name="T15" fmla="*/ 164 h 928"/>
                <a:gd name="T16" fmla="*/ 536 w 595"/>
                <a:gd name="T17" fmla="*/ 15 h 928"/>
                <a:gd name="T18" fmla="*/ 554 w 595"/>
                <a:gd name="T19" fmla="*/ 0 h 928"/>
                <a:gd name="T20" fmla="*/ 589 w 595"/>
                <a:gd name="T21" fmla="*/ 4 h 928"/>
                <a:gd name="T22" fmla="*/ 595 w 595"/>
                <a:gd name="T23" fmla="*/ 31 h 928"/>
                <a:gd name="T24" fmla="*/ 471 w 595"/>
                <a:gd name="T25" fmla="*/ 164 h 928"/>
                <a:gd name="T26" fmla="*/ 465 w 595"/>
                <a:gd name="T27" fmla="*/ 221 h 928"/>
                <a:gd name="T28" fmla="*/ 501 w 595"/>
                <a:gd name="T29" fmla="*/ 278 h 928"/>
                <a:gd name="T30" fmla="*/ 501 w 595"/>
                <a:gd name="T31" fmla="*/ 329 h 928"/>
                <a:gd name="T32" fmla="*/ 465 w 595"/>
                <a:gd name="T33" fmla="*/ 361 h 928"/>
                <a:gd name="T34" fmla="*/ 377 w 595"/>
                <a:gd name="T35" fmla="*/ 401 h 928"/>
                <a:gd name="T36" fmla="*/ 336 w 595"/>
                <a:gd name="T37" fmla="*/ 412 h 928"/>
                <a:gd name="T38" fmla="*/ 317 w 595"/>
                <a:gd name="T39" fmla="*/ 442 h 928"/>
                <a:gd name="T40" fmla="*/ 271 w 595"/>
                <a:gd name="T41" fmla="*/ 566 h 928"/>
                <a:gd name="T42" fmla="*/ 224 w 595"/>
                <a:gd name="T43" fmla="*/ 680 h 928"/>
                <a:gd name="T44" fmla="*/ 165 w 595"/>
                <a:gd name="T45" fmla="*/ 814 h 928"/>
                <a:gd name="T46" fmla="*/ 89 w 595"/>
                <a:gd name="T47" fmla="*/ 928 h 928"/>
                <a:gd name="T48" fmla="*/ 59 w 595"/>
                <a:gd name="T49" fmla="*/ 9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5" h="928">
                  <a:moveTo>
                    <a:pt x="59" y="928"/>
                  </a:moveTo>
                  <a:lnTo>
                    <a:pt x="11" y="917"/>
                  </a:lnTo>
                  <a:lnTo>
                    <a:pt x="0" y="860"/>
                  </a:lnTo>
                  <a:lnTo>
                    <a:pt x="76" y="752"/>
                  </a:lnTo>
                  <a:lnTo>
                    <a:pt x="183" y="577"/>
                  </a:lnTo>
                  <a:lnTo>
                    <a:pt x="271" y="437"/>
                  </a:lnTo>
                  <a:lnTo>
                    <a:pt x="341" y="268"/>
                  </a:lnTo>
                  <a:lnTo>
                    <a:pt x="436" y="164"/>
                  </a:lnTo>
                  <a:lnTo>
                    <a:pt x="536" y="15"/>
                  </a:lnTo>
                  <a:lnTo>
                    <a:pt x="554" y="0"/>
                  </a:lnTo>
                  <a:lnTo>
                    <a:pt x="589" y="4"/>
                  </a:lnTo>
                  <a:lnTo>
                    <a:pt x="595" y="31"/>
                  </a:lnTo>
                  <a:lnTo>
                    <a:pt x="471" y="164"/>
                  </a:lnTo>
                  <a:lnTo>
                    <a:pt x="465" y="221"/>
                  </a:lnTo>
                  <a:lnTo>
                    <a:pt x="501" y="278"/>
                  </a:lnTo>
                  <a:lnTo>
                    <a:pt x="501" y="329"/>
                  </a:lnTo>
                  <a:lnTo>
                    <a:pt x="465" y="361"/>
                  </a:lnTo>
                  <a:lnTo>
                    <a:pt x="377" y="401"/>
                  </a:lnTo>
                  <a:lnTo>
                    <a:pt x="336" y="412"/>
                  </a:lnTo>
                  <a:lnTo>
                    <a:pt x="317" y="442"/>
                  </a:lnTo>
                  <a:lnTo>
                    <a:pt x="271" y="566"/>
                  </a:lnTo>
                  <a:lnTo>
                    <a:pt x="224" y="680"/>
                  </a:lnTo>
                  <a:lnTo>
                    <a:pt x="165" y="814"/>
                  </a:lnTo>
                  <a:lnTo>
                    <a:pt x="89" y="928"/>
                  </a:lnTo>
                  <a:lnTo>
                    <a:pt x="59" y="9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Freeform 9"/>
            <p:cNvSpPr>
              <a:spLocks/>
            </p:cNvSpPr>
            <p:nvPr/>
          </p:nvSpPr>
          <p:spPr bwMode="auto">
            <a:xfrm>
              <a:off x="528" y="3340"/>
              <a:ext cx="117" cy="279"/>
            </a:xfrm>
            <a:custGeom>
              <a:avLst/>
              <a:gdLst>
                <a:gd name="T0" fmla="*/ 160 w 350"/>
                <a:gd name="T1" fmla="*/ 66 h 836"/>
                <a:gd name="T2" fmla="*/ 225 w 350"/>
                <a:gd name="T3" fmla="*/ 15 h 836"/>
                <a:gd name="T4" fmla="*/ 296 w 350"/>
                <a:gd name="T5" fmla="*/ 0 h 836"/>
                <a:gd name="T6" fmla="*/ 344 w 350"/>
                <a:gd name="T7" fmla="*/ 15 h 836"/>
                <a:gd name="T8" fmla="*/ 350 w 350"/>
                <a:gd name="T9" fmla="*/ 47 h 836"/>
                <a:gd name="T10" fmla="*/ 309 w 350"/>
                <a:gd name="T11" fmla="*/ 113 h 836"/>
                <a:gd name="T12" fmla="*/ 255 w 350"/>
                <a:gd name="T13" fmla="*/ 113 h 836"/>
                <a:gd name="T14" fmla="*/ 201 w 350"/>
                <a:gd name="T15" fmla="*/ 144 h 836"/>
                <a:gd name="T16" fmla="*/ 130 w 350"/>
                <a:gd name="T17" fmla="*/ 232 h 836"/>
                <a:gd name="T18" fmla="*/ 82 w 350"/>
                <a:gd name="T19" fmla="*/ 331 h 836"/>
                <a:gd name="T20" fmla="*/ 82 w 350"/>
                <a:gd name="T21" fmla="*/ 371 h 836"/>
                <a:gd name="T22" fmla="*/ 112 w 350"/>
                <a:gd name="T23" fmla="*/ 418 h 836"/>
                <a:gd name="T24" fmla="*/ 190 w 350"/>
                <a:gd name="T25" fmla="*/ 460 h 836"/>
                <a:gd name="T26" fmla="*/ 261 w 350"/>
                <a:gd name="T27" fmla="*/ 496 h 836"/>
                <a:gd name="T28" fmla="*/ 339 w 350"/>
                <a:gd name="T29" fmla="*/ 562 h 836"/>
                <a:gd name="T30" fmla="*/ 344 w 350"/>
                <a:gd name="T31" fmla="*/ 619 h 836"/>
                <a:gd name="T32" fmla="*/ 272 w 350"/>
                <a:gd name="T33" fmla="*/ 656 h 836"/>
                <a:gd name="T34" fmla="*/ 220 w 350"/>
                <a:gd name="T35" fmla="*/ 697 h 836"/>
                <a:gd name="T36" fmla="*/ 201 w 350"/>
                <a:gd name="T37" fmla="*/ 733 h 836"/>
                <a:gd name="T38" fmla="*/ 214 w 350"/>
                <a:gd name="T39" fmla="*/ 770 h 836"/>
                <a:gd name="T40" fmla="*/ 190 w 350"/>
                <a:gd name="T41" fmla="*/ 821 h 836"/>
                <a:gd name="T42" fmla="*/ 154 w 350"/>
                <a:gd name="T43" fmla="*/ 836 h 836"/>
                <a:gd name="T44" fmla="*/ 136 w 350"/>
                <a:gd name="T45" fmla="*/ 827 h 836"/>
                <a:gd name="T46" fmla="*/ 142 w 350"/>
                <a:gd name="T47" fmla="*/ 738 h 836"/>
                <a:gd name="T48" fmla="*/ 177 w 350"/>
                <a:gd name="T49" fmla="*/ 676 h 836"/>
                <a:gd name="T50" fmla="*/ 244 w 350"/>
                <a:gd name="T51" fmla="*/ 625 h 836"/>
                <a:gd name="T52" fmla="*/ 279 w 350"/>
                <a:gd name="T53" fmla="*/ 609 h 836"/>
                <a:gd name="T54" fmla="*/ 249 w 350"/>
                <a:gd name="T55" fmla="*/ 532 h 836"/>
                <a:gd name="T56" fmla="*/ 196 w 350"/>
                <a:gd name="T57" fmla="*/ 501 h 836"/>
                <a:gd name="T58" fmla="*/ 101 w 350"/>
                <a:gd name="T59" fmla="*/ 469 h 836"/>
                <a:gd name="T60" fmla="*/ 35 w 350"/>
                <a:gd name="T61" fmla="*/ 423 h 836"/>
                <a:gd name="T62" fmla="*/ 0 w 350"/>
                <a:gd name="T63" fmla="*/ 351 h 836"/>
                <a:gd name="T64" fmla="*/ 24 w 350"/>
                <a:gd name="T65" fmla="*/ 284 h 836"/>
                <a:gd name="T66" fmla="*/ 89 w 350"/>
                <a:gd name="T67" fmla="*/ 180 h 836"/>
                <a:gd name="T68" fmla="*/ 142 w 350"/>
                <a:gd name="T69" fmla="*/ 98 h 836"/>
                <a:gd name="T70" fmla="*/ 160 w 350"/>
                <a:gd name="T71" fmla="*/ 66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0" h="836">
                  <a:moveTo>
                    <a:pt x="160" y="66"/>
                  </a:moveTo>
                  <a:lnTo>
                    <a:pt x="225" y="15"/>
                  </a:lnTo>
                  <a:lnTo>
                    <a:pt x="296" y="0"/>
                  </a:lnTo>
                  <a:lnTo>
                    <a:pt x="344" y="15"/>
                  </a:lnTo>
                  <a:lnTo>
                    <a:pt x="350" y="47"/>
                  </a:lnTo>
                  <a:lnTo>
                    <a:pt x="309" y="113"/>
                  </a:lnTo>
                  <a:lnTo>
                    <a:pt x="255" y="113"/>
                  </a:lnTo>
                  <a:lnTo>
                    <a:pt x="201" y="144"/>
                  </a:lnTo>
                  <a:lnTo>
                    <a:pt x="130" y="232"/>
                  </a:lnTo>
                  <a:lnTo>
                    <a:pt x="82" y="331"/>
                  </a:lnTo>
                  <a:lnTo>
                    <a:pt x="82" y="371"/>
                  </a:lnTo>
                  <a:lnTo>
                    <a:pt x="112" y="418"/>
                  </a:lnTo>
                  <a:lnTo>
                    <a:pt x="190" y="460"/>
                  </a:lnTo>
                  <a:lnTo>
                    <a:pt x="261" y="496"/>
                  </a:lnTo>
                  <a:lnTo>
                    <a:pt x="339" y="562"/>
                  </a:lnTo>
                  <a:lnTo>
                    <a:pt x="344" y="619"/>
                  </a:lnTo>
                  <a:lnTo>
                    <a:pt x="272" y="656"/>
                  </a:lnTo>
                  <a:lnTo>
                    <a:pt x="220" y="697"/>
                  </a:lnTo>
                  <a:lnTo>
                    <a:pt x="201" y="733"/>
                  </a:lnTo>
                  <a:lnTo>
                    <a:pt x="214" y="770"/>
                  </a:lnTo>
                  <a:lnTo>
                    <a:pt x="190" y="821"/>
                  </a:lnTo>
                  <a:lnTo>
                    <a:pt x="154" y="836"/>
                  </a:lnTo>
                  <a:lnTo>
                    <a:pt x="136" y="827"/>
                  </a:lnTo>
                  <a:lnTo>
                    <a:pt x="142" y="738"/>
                  </a:lnTo>
                  <a:lnTo>
                    <a:pt x="177" y="676"/>
                  </a:lnTo>
                  <a:lnTo>
                    <a:pt x="244" y="625"/>
                  </a:lnTo>
                  <a:lnTo>
                    <a:pt x="279" y="609"/>
                  </a:lnTo>
                  <a:lnTo>
                    <a:pt x="249" y="532"/>
                  </a:lnTo>
                  <a:lnTo>
                    <a:pt x="196" y="501"/>
                  </a:lnTo>
                  <a:lnTo>
                    <a:pt x="101" y="469"/>
                  </a:lnTo>
                  <a:lnTo>
                    <a:pt x="35" y="423"/>
                  </a:lnTo>
                  <a:lnTo>
                    <a:pt x="0" y="351"/>
                  </a:lnTo>
                  <a:lnTo>
                    <a:pt x="24" y="284"/>
                  </a:lnTo>
                  <a:lnTo>
                    <a:pt x="89" y="180"/>
                  </a:lnTo>
                  <a:lnTo>
                    <a:pt x="142" y="98"/>
                  </a:lnTo>
                  <a:lnTo>
                    <a:pt x="16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Freeform 10"/>
            <p:cNvSpPr>
              <a:spLocks/>
            </p:cNvSpPr>
            <p:nvPr/>
          </p:nvSpPr>
          <p:spPr bwMode="auto">
            <a:xfrm>
              <a:off x="648" y="3318"/>
              <a:ext cx="122" cy="249"/>
            </a:xfrm>
            <a:custGeom>
              <a:avLst/>
              <a:gdLst>
                <a:gd name="T0" fmla="*/ 30 w 366"/>
                <a:gd name="T1" fmla="*/ 31 h 748"/>
                <a:gd name="T2" fmla="*/ 88 w 366"/>
                <a:gd name="T3" fmla="*/ 4 h 748"/>
                <a:gd name="T4" fmla="*/ 136 w 366"/>
                <a:gd name="T5" fmla="*/ 0 h 748"/>
                <a:gd name="T6" fmla="*/ 218 w 366"/>
                <a:gd name="T7" fmla="*/ 46 h 748"/>
                <a:gd name="T8" fmla="*/ 266 w 366"/>
                <a:gd name="T9" fmla="*/ 93 h 748"/>
                <a:gd name="T10" fmla="*/ 302 w 366"/>
                <a:gd name="T11" fmla="*/ 159 h 748"/>
                <a:gd name="T12" fmla="*/ 331 w 366"/>
                <a:gd name="T13" fmla="*/ 247 h 748"/>
                <a:gd name="T14" fmla="*/ 361 w 366"/>
                <a:gd name="T15" fmla="*/ 381 h 748"/>
                <a:gd name="T16" fmla="*/ 366 w 366"/>
                <a:gd name="T17" fmla="*/ 531 h 748"/>
                <a:gd name="T18" fmla="*/ 348 w 366"/>
                <a:gd name="T19" fmla="*/ 629 h 748"/>
                <a:gd name="T20" fmla="*/ 320 w 366"/>
                <a:gd name="T21" fmla="*/ 675 h 748"/>
                <a:gd name="T22" fmla="*/ 242 w 366"/>
                <a:gd name="T23" fmla="*/ 722 h 748"/>
                <a:gd name="T24" fmla="*/ 160 w 366"/>
                <a:gd name="T25" fmla="*/ 748 h 748"/>
                <a:gd name="T26" fmla="*/ 107 w 366"/>
                <a:gd name="T27" fmla="*/ 748 h 748"/>
                <a:gd name="T28" fmla="*/ 60 w 366"/>
                <a:gd name="T29" fmla="*/ 737 h 748"/>
                <a:gd name="T30" fmla="*/ 30 w 366"/>
                <a:gd name="T31" fmla="*/ 675 h 748"/>
                <a:gd name="T32" fmla="*/ 18 w 366"/>
                <a:gd name="T33" fmla="*/ 599 h 748"/>
                <a:gd name="T34" fmla="*/ 42 w 366"/>
                <a:gd name="T35" fmla="*/ 546 h 748"/>
                <a:gd name="T36" fmla="*/ 71 w 366"/>
                <a:gd name="T37" fmla="*/ 500 h 748"/>
                <a:gd name="T38" fmla="*/ 65 w 366"/>
                <a:gd name="T39" fmla="*/ 438 h 748"/>
                <a:gd name="T40" fmla="*/ 53 w 366"/>
                <a:gd name="T41" fmla="*/ 360 h 748"/>
                <a:gd name="T42" fmla="*/ 30 w 366"/>
                <a:gd name="T43" fmla="*/ 283 h 748"/>
                <a:gd name="T44" fmla="*/ 0 w 366"/>
                <a:gd name="T45" fmla="*/ 201 h 748"/>
                <a:gd name="T46" fmla="*/ 0 w 366"/>
                <a:gd name="T47" fmla="*/ 139 h 748"/>
                <a:gd name="T48" fmla="*/ 18 w 366"/>
                <a:gd name="T49" fmla="*/ 72 h 748"/>
                <a:gd name="T50" fmla="*/ 30 w 366"/>
                <a:gd name="T51" fmla="*/ 31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6" h="748">
                  <a:moveTo>
                    <a:pt x="30" y="31"/>
                  </a:moveTo>
                  <a:lnTo>
                    <a:pt x="88" y="4"/>
                  </a:lnTo>
                  <a:lnTo>
                    <a:pt x="136" y="0"/>
                  </a:lnTo>
                  <a:lnTo>
                    <a:pt x="218" y="46"/>
                  </a:lnTo>
                  <a:lnTo>
                    <a:pt x="266" y="93"/>
                  </a:lnTo>
                  <a:lnTo>
                    <a:pt x="302" y="159"/>
                  </a:lnTo>
                  <a:lnTo>
                    <a:pt x="331" y="247"/>
                  </a:lnTo>
                  <a:lnTo>
                    <a:pt x="361" y="381"/>
                  </a:lnTo>
                  <a:lnTo>
                    <a:pt x="366" y="531"/>
                  </a:lnTo>
                  <a:lnTo>
                    <a:pt x="348" y="629"/>
                  </a:lnTo>
                  <a:lnTo>
                    <a:pt x="320" y="675"/>
                  </a:lnTo>
                  <a:lnTo>
                    <a:pt x="242" y="722"/>
                  </a:lnTo>
                  <a:lnTo>
                    <a:pt x="160" y="748"/>
                  </a:lnTo>
                  <a:lnTo>
                    <a:pt x="107" y="748"/>
                  </a:lnTo>
                  <a:lnTo>
                    <a:pt x="60" y="737"/>
                  </a:lnTo>
                  <a:lnTo>
                    <a:pt x="30" y="675"/>
                  </a:lnTo>
                  <a:lnTo>
                    <a:pt x="18" y="599"/>
                  </a:lnTo>
                  <a:lnTo>
                    <a:pt x="42" y="546"/>
                  </a:lnTo>
                  <a:lnTo>
                    <a:pt x="71" y="500"/>
                  </a:lnTo>
                  <a:lnTo>
                    <a:pt x="65" y="438"/>
                  </a:lnTo>
                  <a:lnTo>
                    <a:pt x="53" y="360"/>
                  </a:lnTo>
                  <a:lnTo>
                    <a:pt x="30" y="283"/>
                  </a:lnTo>
                  <a:lnTo>
                    <a:pt x="0" y="201"/>
                  </a:lnTo>
                  <a:lnTo>
                    <a:pt x="0" y="139"/>
                  </a:lnTo>
                  <a:lnTo>
                    <a:pt x="18" y="72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Freeform 11"/>
            <p:cNvSpPr>
              <a:spLocks/>
            </p:cNvSpPr>
            <p:nvPr/>
          </p:nvSpPr>
          <p:spPr bwMode="auto">
            <a:xfrm>
              <a:off x="718" y="3517"/>
              <a:ext cx="159" cy="320"/>
            </a:xfrm>
            <a:custGeom>
              <a:avLst/>
              <a:gdLst>
                <a:gd name="T0" fmla="*/ 0 w 477"/>
                <a:gd name="T1" fmla="*/ 83 h 959"/>
                <a:gd name="T2" fmla="*/ 0 w 477"/>
                <a:gd name="T3" fmla="*/ 41 h 959"/>
                <a:gd name="T4" fmla="*/ 41 w 477"/>
                <a:gd name="T5" fmla="*/ 0 h 959"/>
                <a:gd name="T6" fmla="*/ 71 w 477"/>
                <a:gd name="T7" fmla="*/ 15 h 959"/>
                <a:gd name="T8" fmla="*/ 212 w 477"/>
                <a:gd name="T9" fmla="*/ 180 h 959"/>
                <a:gd name="T10" fmla="*/ 282 w 477"/>
                <a:gd name="T11" fmla="*/ 273 h 959"/>
                <a:gd name="T12" fmla="*/ 301 w 477"/>
                <a:gd name="T13" fmla="*/ 356 h 959"/>
                <a:gd name="T14" fmla="*/ 306 w 477"/>
                <a:gd name="T15" fmla="*/ 443 h 959"/>
                <a:gd name="T16" fmla="*/ 295 w 477"/>
                <a:gd name="T17" fmla="*/ 562 h 959"/>
                <a:gd name="T18" fmla="*/ 253 w 477"/>
                <a:gd name="T19" fmla="*/ 691 h 959"/>
                <a:gd name="T20" fmla="*/ 212 w 477"/>
                <a:gd name="T21" fmla="*/ 768 h 959"/>
                <a:gd name="T22" fmla="*/ 195 w 477"/>
                <a:gd name="T23" fmla="*/ 845 h 959"/>
                <a:gd name="T24" fmla="*/ 200 w 477"/>
                <a:gd name="T25" fmla="*/ 881 h 959"/>
                <a:gd name="T26" fmla="*/ 223 w 477"/>
                <a:gd name="T27" fmla="*/ 892 h 959"/>
                <a:gd name="T28" fmla="*/ 365 w 477"/>
                <a:gd name="T29" fmla="*/ 887 h 959"/>
                <a:gd name="T30" fmla="*/ 460 w 477"/>
                <a:gd name="T31" fmla="*/ 902 h 959"/>
                <a:gd name="T32" fmla="*/ 477 w 477"/>
                <a:gd name="T33" fmla="*/ 923 h 959"/>
                <a:gd name="T34" fmla="*/ 477 w 477"/>
                <a:gd name="T35" fmla="*/ 938 h 959"/>
                <a:gd name="T36" fmla="*/ 401 w 477"/>
                <a:gd name="T37" fmla="*/ 959 h 959"/>
                <a:gd name="T38" fmla="*/ 383 w 477"/>
                <a:gd name="T39" fmla="*/ 953 h 959"/>
                <a:gd name="T40" fmla="*/ 318 w 477"/>
                <a:gd name="T41" fmla="*/ 928 h 959"/>
                <a:gd name="T42" fmla="*/ 253 w 477"/>
                <a:gd name="T43" fmla="*/ 928 h 959"/>
                <a:gd name="T44" fmla="*/ 165 w 477"/>
                <a:gd name="T45" fmla="*/ 928 h 959"/>
                <a:gd name="T46" fmla="*/ 135 w 477"/>
                <a:gd name="T47" fmla="*/ 933 h 959"/>
                <a:gd name="T48" fmla="*/ 124 w 477"/>
                <a:gd name="T49" fmla="*/ 913 h 959"/>
                <a:gd name="T50" fmla="*/ 124 w 477"/>
                <a:gd name="T51" fmla="*/ 881 h 959"/>
                <a:gd name="T52" fmla="*/ 154 w 477"/>
                <a:gd name="T53" fmla="*/ 784 h 959"/>
                <a:gd name="T54" fmla="*/ 206 w 477"/>
                <a:gd name="T55" fmla="*/ 680 h 959"/>
                <a:gd name="T56" fmla="*/ 241 w 477"/>
                <a:gd name="T57" fmla="*/ 578 h 959"/>
                <a:gd name="T58" fmla="*/ 247 w 477"/>
                <a:gd name="T59" fmla="*/ 500 h 959"/>
                <a:gd name="T60" fmla="*/ 241 w 477"/>
                <a:gd name="T61" fmla="*/ 392 h 959"/>
                <a:gd name="T62" fmla="*/ 217 w 477"/>
                <a:gd name="T63" fmla="*/ 330 h 959"/>
                <a:gd name="T64" fmla="*/ 159 w 477"/>
                <a:gd name="T65" fmla="*/ 252 h 959"/>
                <a:gd name="T66" fmla="*/ 76 w 477"/>
                <a:gd name="T67" fmla="*/ 180 h 959"/>
                <a:gd name="T68" fmla="*/ 17 w 477"/>
                <a:gd name="T69" fmla="*/ 138 h 959"/>
                <a:gd name="T70" fmla="*/ 0 w 477"/>
                <a:gd name="T71" fmla="*/ 113 h 959"/>
                <a:gd name="T72" fmla="*/ 0 w 477"/>
                <a:gd name="T73" fmla="*/ 83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7" h="959">
                  <a:moveTo>
                    <a:pt x="0" y="83"/>
                  </a:moveTo>
                  <a:lnTo>
                    <a:pt x="0" y="41"/>
                  </a:lnTo>
                  <a:lnTo>
                    <a:pt x="41" y="0"/>
                  </a:lnTo>
                  <a:lnTo>
                    <a:pt x="71" y="15"/>
                  </a:lnTo>
                  <a:lnTo>
                    <a:pt x="212" y="180"/>
                  </a:lnTo>
                  <a:lnTo>
                    <a:pt x="282" y="273"/>
                  </a:lnTo>
                  <a:lnTo>
                    <a:pt x="301" y="356"/>
                  </a:lnTo>
                  <a:lnTo>
                    <a:pt x="306" y="443"/>
                  </a:lnTo>
                  <a:lnTo>
                    <a:pt x="295" y="562"/>
                  </a:lnTo>
                  <a:lnTo>
                    <a:pt x="253" y="691"/>
                  </a:lnTo>
                  <a:lnTo>
                    <a:pt x="212" y="768"/>
                  </a:lnTo>
                  <a:lnTo>
                    <a:pt x="195" y="845"/>
                  </a:lnTo>
                  <a:lnTo>
                    <a:pt x="200" y="881"/>
                  </a:lnTo>
                  <a:lnTo>
                    <a:pt x="223" y="892"/>
                  </a:lnTo>
                  <a:lnTo>
                    <a:pt x="365" y="887"/>
                  </a:lnTo>
                  <a:lnTo>
                    <a:pt x="460" y="902"/>
                  </a:lnTo>
                  <a:lnTo>
                    <a:pt x="477" y="923"/>
                  </a:lnTo>
                  <a:lnTo>
                    <a:pt x="477" y="938"/>
                  </a:lnTo>
                  <a:lnTo>
                    <a:pt x="401" y="959"/>
                  </a:lnTo>
                  <a:lnTo>
                    <a:pt x="383" y="953"/>
                  </a:lnTo>
                  <a:lnTo>
                    <a:pt x="318" y="928"/>
                  </a:lnTo>
                  <a:lnTo>
                    <a:pt x="253" y="928"/>
                  </a:lnTo>
                  <a:lnTo>
                    <a:pt x="165" y="928"/>
                  </a:lnTo>
                  <a:lnTo>
                    <a:pt x="135" y="933"/>
                  </a:lnTo>
                  <a:lnTo>
                    <a:pt x="124" y="913"/>
                  </a:lnTo>
                  <a:lnTo>
                    <a:pt x="124" y="881"/>
                  </a:lnTo>
                  <a:lnTo>
                    <a:pt x="154" y="784"/>
                  </a:lnTo>
                  <a:lnTo>
                    <a:pt x="206" y="680"/>
                  </a:lnTo>
                  <a:lnTo>
                    <a:pt x="241" y="578"/>
                  </a:lnTo>
                  <a:lnTo>
                    <a:pt x="247" y="500"/>
                  </a:lnTo>
                  <a:lnTo>
                    <a:pt x="241" y="392"/>
                  </a:lnTo>
                  <a:lnTo>
                    <a:pt x="217" y="330"/>
                  </a:lnTo>
                  <a:lnTo>
                    <a:pt x="159" y="252"/>
                  </a:lnTo>
                  <a:lnTo>
                    <a:pt x="76" y="180"/>
                  </a:lnTo>
                  <a:lnTo>
                    <a:pt x="17" y="138"/>
                  </a:lnTo>
                  <a:lnTo>
                    <a:pt x="0" y="11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Freeform 12"/>
            <p:cNvSpPr>
              <a:spLocks/>
            </p:cNvSpPr>
            <p:nvPr/>
          </p:nvSpPr>
          <p:spPr bwMode="auto">
            <a:xfrm>
              <a:off x="575" y="3535"/>
              <a:ext cx="133" cy="342"/>
            </a:xfrm>
            <a:custGeom>
              <a:avLst/>
              <a:gdLst>
                <a:gd name="T0" fmla="*/ 283 w 401"/>
                <a:gd name="T1" fmla="*/ 25 h 1026"/>
                <a:gd name="T2" fmla="*/ 318 w 401"/>
                <a:gd name="T3" fmla="*/ 0 h 1026"/>
                <a:gd name="T4" fmla="*/ 390 w 401"/>
                <a:gd name="T5" fmla="*/ 0 h 1026"/>
                <a:gd name="T6" fmla="*/ 401 w 401"/>
                <a:gd name="T7" fmla="*/ 31 h 1026"/>
                <a:gd name="T8" fmla="*/ 390 w 401"/>
                <a:gd name="T9" fmla="*/ 113 h 1026"/>
                <a:gd name="T10" fmla="*/ 325 w 401"/>
                <a:gd name="T11" fmla="*/ 216 h 1026"/>
                <a:gd name="T12" fmla="*/ 296 w 401"/>
                <a:gd name="T13" fmla="*/ 329 h 1026"/>
                <a:gd name="T14" fmla="*/ 283 w 401"/>
                <a:gd name="T15" fmla="*/ 469 h 1026"/>
                <a:gd name="T16" fmla="*/ 325 w 401"/>
                <a:gd name="T17" fmla="*/ 628 h 1026"/>
                <a:gd name="T18" fmla="*/ 378 w 401"/>
                <a:gd name="T19" fmla="*/ 783 h 1026"/>
                <a:gd name="T20" fmla="*/ 383 w 401"/>
                <a:gd name="T21" fmla="*/ 845 h 1026"/>
                <a:gd name="T22" fmla="*/ 360 w 401"/>
                <a:gd name="T23" fmla="*/ 865 h 1026"/>
                <a:gd name="T24" fmla="*/ 277 w 401"/>
                <a:gd name="T25" fmla="*/ 865 h 1026"/>
                <a:gd name="T26" fmla="*/ 195 w 401"/>
                <a:gd name="T27" fmla="*/ 892 h 1026"/>
                <a:gd name="T28" fmla="*/ 142 w 401"/>
                <a:gd name="T29" fmla="*/ 958 h 1026"/>
                <a:gd name="T30" fmla="*/ 95 w 401"/>
                <a:gd name="T31" fmla="*/ 1020 h 1026"/>
                <a:gd name="T32" fmla="*/ 71 w 401"/>
                <a:gd name="T33" fmla="*/ 1026 h 1026"/>
                <a:gd name="T34" fmla="*/ 0 w 401"/>
                <a:gd name="T35" fmla="*/ 989 h 1026"/>
                <a:gd name="T36" fmla="*/ 0 w 401"/>
                <a:gd name="T37" fmla="*/ 964 h 1026"/>
                <a:gd name="T38" fmla="*/ 95 w 401"/>
                <a:gd name="T39" fmla="*/ 892 h 1026"/>
                <a:gd name="T40" fmla="*/ 207 w 401"/>
                <a:gd name="T41" fmla="*/ 845 h 1026"/>
                <a:gd name="T42" fmla="*/ 296 w 401"/>
                <a:gd name="T43" fmla="*/ 819 h 1026"/>
                <a:gd name="T44" fmla="*/ 313 w 401"/>
                <a:gd name="T45" fmla="*/ 808 h 1026"/>
                <a:gd name="T46" fmla="*/ 307 w 401"/>
                <a:gd name="T47" fmla="*/ 763 h 1026"/>
                <a:gd name="T48" fmla="*/ 277 w 401"/>
                <a:gd name="T49" fmla="*/ 649 h 1026"/>
                <a:gd name="T50" fmla="*/ 242 w 401"/>
                <a:gd name="T51" fmla="*/ 520 h 1026"/>
                <a:gd name="T52" fmla="*/ 225 w 401"/>
                <a:gd name="T53" fmla="*/ 453 h 1026"/>
                <a:gd name="T54" fmla="*/ 219 w 401"/>
                <a:gd name="T55" fmla="*/ 376 h 1026"/>
                <a:gd name="T56" fmla="*/ 231 w 401"/>
                <a:gd name="T57" fmla="*/ 288 h 1026"/>
                <a:gd name="T58" fmla="*/ 253 w 401"/>
                <a:gd name="T59" fmla="*/ 144 h 1026"/>
                <a:gd name="T60" fmla="*/ 283 w 401"/>
                <a:gd name="T61" fmla="*/ 25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1" h="1026">
                  <a:moveTo>
                    <a:pt x="283" y="25"/>
                  </a:moveTo>
                  <a:lnTo>
                    <a:pt x="318" y="0"/>
                  </a:lnTo>
                  <a:lnTo>
                    <a:pt x="390" y="0"/>
                  </a:lnTo>
                  <a:lnTo>
                    <a:pt x="401" y="31"/>
                  </a:lnTo>
                  <a:lnTo>
                    <a:pt x="390" y="113"/>
                  </a:lnTo>
                  <a:lnTo>
                    <a:pt x="325" y="216"/>
                  </a:lnTo>
                  <a:lnTo>
                    <a:pt x="296" y="329"/>
                  </a:lnTo>
                  <a:lnTo>
                    <a:pt x="283" y="469"/>
                  </a:lnTo>
                  <a:lnTo>
                    <a:pt x="325" y="628"/>
                  </a:lnTo>
                  <a:lnTo>
                    <a:pt x="378" y="783"/>
                  </a:lnTo>
                  <a:lnTo>
                    <a:pt x="383" y="845"/>
                  </a:lnTo>
                  <a:lnTo>
                    <a:pt x="360" y="865"/>
                  </a:lnTo>
                  <a:lnTo>
                    <a:pt x="277" y="865"/>
                  </a:lnTo>
                  <a:lnTo>
                    <a:pt x="195" y="892"/>
                  </a:lnTo>
                  <a:lnTo>
                    <a:pt x="142" y="958"/>
                  </a:lnTo>
                  <a:lnTo>
                    <a:pt x="95" y="1020"/>
                  </a:lnTo>
                  <a:lnTo>
                    <a:pt x="71" y="1026"/>
                  </a:lnTo>
                  <a:lnTo>
                    <a:pt x="0" y="989"/>
                  </a:lnTo>
                  <a:lnTo>
                    <a:pt x="0" y="964"/>
                  </a:lnTo>
                  <a:lnTo>
                    <a:pt x="95" y="892"/>
                  </a:lnTo>
                  <a:lnTo>
                    <a:pt x="207" y="845"/>
                  </a:lnTo>
                  <a:lnTo>
                    <a:pt x="296" y="819"/>
                  </a:lnTo>
                  <a:lnTo>
                    <a:pt x="313" y="808"/>
                  </a:lnTo>
                  <a:lnTo>
                    <a:pt x="307" y="763"/>
                  </a:lnTo>
                  <a:lnTo>
                    <a:pt x="277" y="649"/>
                  </a:lnTo>
                  <a:lnTo>
                    <a:pt x="242" y="520"/>
                  </a:lnTo>
                  <a:lnTo>
                    <a:pt x="225" y="453"/>
                  </a:lnTo>
                  <a:lnTo>
                    <a:pt x="219" y="376"/>
                  </a:lnTo>
                  <a:lnTo>
                    <a:pt x="231" y="288"/>
                  </a:lnTo>
                  <a:lnTo>
                    <a:pt x="253" y="144"/>
                  </a:lnTo>
                  <a:lnTo>
                    <a:pt x="28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14: CASCADE CONTROL</a:t>
            </a:r>
            <a:endParaRPr lang="en-US" sz="320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762000" y="1752600"/>
          <a:ext cx="13525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Clip" r:id="rId3" imgW="2701800" imgH="4019400" progId="MS_ClipArt_Gallery.5">
                  <p:embed/>
                </p:oleObj>
              </mc:Choice>
              <mc:Fallback>
                <p:oleObj name="Clip" r:id="rId3" imgW="2701800" imgH="4019400" progId="MS_ClipArt_Gallery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13525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2590800" y="1524000"/>
            <a:ext cx="5867400" cy="914400"/>
          </a:xfrm>
          <a:prstGeom prst="wedgeRoundRectCallout">
            <a:avLst>
              <a:gd name="adj1" fmla="val -66560"/>
              <a:gd name="adj2" fmla="val -746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When I complete this chapter, I want to be </a:t>
            </a:r>
          </a:p>
          <a:p>
            <a:pPr algn="ctr"/>
            <a:r>
              <a:rPr lang="en-US" sz="2000" b="1"/>
              <a:t>able to do the following.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133600" y="2971800"/>
            <a:ext cx="6096000" cy="265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8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Identify situations for which cascade is a good control enhancement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Design cascade control using the five design rules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Apply the tuning procedure to cascade control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14: CASCADE CONTROL</a:t>
            </a:r>
            <a:endParaRPr lang="en-US" sz="3200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58763" y="1006475"/>
            <a:ext cx="84582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Class exercise: </a:t>
            </a:r>
            <a:r>
              <a:rPr lang="en-US" sz="2000" b="1"/>
              <a:t>Design a cascade control structure to improve performance.</a:t>
            </a:r>
            <a:endParaRPr lang="en-US"/>
          </a:p>
        </p:txBody>
      </p:sp>
      <p:grpSp>
        <p:nvGrpSpPr>
          <p:cNvPr id="16616" name="Group 232"/>
          <p:cNvGrpSpPr>
            <a:grpSpLocks/>
          </p:cNvGrpSpPr>
          <p:nvPr/>
        </p:nvGrpSpPr>
        <p:grpSpPr bwMode="auto">
          <a:xfrm>
            <a:off x="381000" y="1463675"/>
            <a:ext cx="8534400" cy="5310188"/>
            <a:chOff x="240" y="922"/>
            <a:chExt cx="5376" cy="3345"/>
          </a:xfrm>
        </p:grpSpPr>
        <p:grpSp>
          <p:nvGrpSpPr>
            <p:cNvPr id="16473" name="Group 89"/>
            <p:cNvGrpSpPr>
              <a:grpSpLocks/>
            </p:cNvGrpSpPr>
            <p:nvPr/>
          </p:nvGrpSpPr>
          <p:grpSpPr bwMode="auto">
            <a:xfrm>
              <a:off x="3513" y="2731"/>
              <a:ext cx="564" cy="1051"/>
              <a:chOff x="3513" y="2731"/>
              <a:chExt cx="564" cy="1051"/>
            </a:xfrm>
          </p:grpSpPr>
          <p:sp>
            <p:nvSpPr>
              <p:cNvPr id="16468" name="Rectangle 84"/>
              <p:cNvSpPr>
                <a:spLocks noChangeArrowheads="1"/>
              </p:cNvSpPr>
              <p:nvPr/>
            </p:nvSpPr>
            <p:spPr bwMode="auto">
              <a:xfrm>
                <a:off x="3513" y="2852"/>
                <a:ext cx="564" cy="819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9" name="Line 85"/>
              <p:cNvSpPr>
                <a:spLocks noChangeShapeType="1"/>
              </p:cNvSpPr>
              <p:nvPr/>
            </p:nvSpPr>
            <p:spPr bwMode="auto">
              <a:xfrm flipH="1">
                <a:off x="3513" y="2852"/>
                <a:ext cx="564" cy="819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0" name="Line 86"/>
              <p:cNvSpPr>
                <a:spLocks noChangeShapeType="1"/>
              </p:cNvSpPr>
              <p:nvPr/>
            </p:nvSpPr>
            <p:spPr bwMode="auto">
              <a:xfrm>
                <a:off x="3513" y="2852"/>
                <a:ext cx="564" cy="819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1" name="Freeform 87"/>
              <p:cNvSpPr>
                <a:spLocks/>
              </p:cNvSpPr>
              <p:nvPr/>
            </p:nvSpPr>
            <p:spPr bwMode="auto">
              <a:xfrm>
                <a:off x="3513" y="2731"/>
                <a:ext cx="564" cy="111"/>
              </a:xfrm>
              <a:custGeom>
                <a:avLst/>
                <a:gdLst>
                  <a:gd name="T0" fmla="*/ 0 w 56"/>
                  <a:gd name="T1" fmla="*/ 11 h 11"/>
                  <a:gd name="T2" fmla="*/ 0 w 56"/>
                  <a:gd name="T3" fmla="*/ 11 h 11"/>
                  <a:gd name="T4" fmla="*/ 28 w 56"/>
                  <a:gd name="T5" fmla="*/ 0 h 11"/>
                  <a:gd name="T6" fmla="*/ 56 w 56"/>
                  <a:gd name="T7" fmla="*/ 11 h 11"/>
                  <a:gd name="T8" fmla="*/ 56 w 56"/>
                  <a:gd name="T9" fmla="*/ 11 h 11"/>
                  <a:gd name="T10" fmla="*/ 56 w 56"/>
                  <a:gd name="T11" fmla="*/ 11 h 11"/>
                  <a:gd name="T12" fmla="*/ 28 w 56"/>
                  <a:gd name="T13" fmla="*/ 0 h 11"/>
                  <a:gd name="T14" fmla="*/ 0 w 56"/>
                  <a:gd name="T15" fmla="*/ 11 h 11"/>
                  <a:gd name="T16" fmla="*/ 0 w 56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11"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13" y="0"/>
                      <a:pt x="28" y="0"/>
                    </a:cubicBezTo>
                    <a:cubicBezTo>
                      <a:pt x="44" y="0"/>
                      <a:pt x="56" y="5"/>
                      <a:pt x="56" y="11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6" y="5"/>
                      <a:pt x="44" y="0"/>
                      <a:pt x="28" y="0"/>
                    </a:cubicBezTo>
                    <a:cubicBezTo>
                      <a:pt x="13" y="0"/>
                      <a:pt x="0" y="5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lose/>
                  </a:path>
                </a:pathLst>
              </a:custGeom>
              <a:solidFill>
                <a:srgbClr val="00CC99"/>
              </a:solidFill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2" name="Freeform 88"/>
              <p:cNvSpPr>
                <a:spLocks/>
              </p:cNvSpPr>
              <p:nvPr/>
            </p:nvSpPr>
            <p:spPr bwMode="auto">
              <a:xfrm>
                <a:off x="3513" y="3671"/>
                <a:ext cx="564" cy="111"/>
              </a:xfrm>
              <a:custGeom>
                <a:avLst/>
                <a:gdLst>
                  <a:gd name="T0" fmla="*/ 0 w 56"/>
                  <a:gd name="T1" fmla="*/ 0 h 11"/>
                  <a:gd name="T2" fmla="*/ 0 w 56"/>
                  <a:gd name="T3" fmla="*/ 1 h 11"/>
                  <a:gd name="T4" fmla="*/ 28 w 56"/>
                  <a:gd name="T5" fmla="*/ 11 h 11"/>
                  <a:gd name="T6" fmla="*/ 56 w 56"/>
                  <a:gd name="T7" fmla="*/ 1 h 11"/>
                  <a:gd name="T8" fmla="*/ 56 w 56"/>
                  <a:gd name="T9" fmla="*/ 0 h 11"/>
                  <a:gd name="T10" fmla="*/ 56 w 56"/>
                  <a:gd name="T11" fmla="*/ 1 h 11"/>
                  <a:gd name="T12" fmla="*/ 28 w 56"/>
                  <a:gd name="T13" fmla="*/ 11 h 11"/>
                  <a:gd name="T14" fmla="*/ 0 w 56"/>
                  <a:gd name="T15" fmla="*/ 1 h 11"/>
                  <a:gd name="T16" fmla="*/ 0 w 56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1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7"/>
                      <a:pt x="13" y="11"/>
                      <a:pt x="28" y="11"/>
                    </a:cubicBezTo>
                    <a:cubicBezTo>
                      <a:pt x="44" y="11"/>
                      <a:pt x="56" y="7"/>
                      <a:pt x="56" y="1"/>
                    </a:cubicBezTo>
                    <a:cubicBezTo>
                      <a:pt x="56" y="1"/>
                      <a:pt x="56" y="0"/>
                      <a:pt x="56" y="0"/>
                    </a:cubicBezTo>
                    <a:cubicBezTo>
                      <a:pt x="56" y="0"/>
                      <a:pt x="56" y="1"/>
                      <a:pt x="56" y="1"/>
                    </a:cubicBezTo>
                    <a:cubicBezTo>
                      <a:pt x="56" y="7"/>
                      <a:pt x="44" y="11"/>
                      <a:pt x="28" y="11"/>
                    </a:cubicBezTo>
                    <a:cubicBezTo>
                      <a:pt x="13" y="11"/>
                      <a:pt x="0" y="7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CC99"/>
              </a:solidFill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74" name="Line 90"/>
            <p:cNvSpPr>
              <a:spLocks noChangeShapeType="1"/>
            </p:cNvSpPr>
            <p:nvPr/>
          </p:nvSpPr>
          <p:spPr bwMode="auto">
            <a:xfrm>
              <a:off x="3795" y="3782"/>
              <a:ext cx="1" cy="202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477" name="Group 93"/>
            <p:cNvGrpSpPr>
              <a:grpSpLocks/>
            </p:cNvGrpSpPr>
            <p:nvPr/>
          </p:nvGrpSpPr>
          <p:grpSpPr bwMode="auto">
            <a:xfrm>
              <a:off x="3795" y="3964"/>
              <a:ext cx="1250" cy="51"/>
              <a:chOff x="3795" y="3964"/>
              <a:chExt cx="1250" cy="51"/>
            </a:xfrm>
          </p:grpSpPr>
          <p:sp>
            <p:nvSpPr>
              <p:cNvPr id="16475" name="Line 91"/>
              <p:cNvSpPr>
                <a:spLocks noChangeShapeType="1"/>
              </p:cNvSpPr>
              <p:nvPr/>
            </p:nvSpPr>
            <p:spPr bwMode="auto">
              <a:xfrm>
                <a:off x="3795" y="3984"/>
                <a:ext cx="1220" cy="1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6" name="Freeform 92"/>
              <p:cNvSpPr>
                <a:spLocks/>
              </p:cNvSpPr>
              <p:nvPr/>
            </p:nvSpPr>
            <p:spPr bwMode="auto">
              <a:xfrm>
                <a:off x="4995" y="3964"/>
                <a:ext cx="50" cy="51"/>
              </a:xfrm>
              <a:custGeom>
                <a:avLst/>
                <a:gdLst>
                  <a:gd name="T0" fmla="*/ 0 w 50"/>
                  <a:gd name="T1" fmla="*/ 51 h 51"/>
                  <a:gd name="T2" fmla="*/ 50 w 50"/>
                  <a:gd name="T3" fmla="*/ 20 h 51"/>
                  <a:gd name="T4" fmla="*/ 0 w 50"/>
                  <a:gd name="T5" fmla="*/ 0 h 51"/>
                  <a:gd name="T6" fmla="*/ 0 w 50"/>
                  <a:gd name="T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1">
                    <a:moveTo>
                      <a:pt x="0" y="51"/>
                    </a:moveTo>
                    <a:lnTo>
                      <a:pt x="50" y="20"/>
                    </a:lnTo>
                    <a:lnTo>
                      <a:pt x="0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78" name="Oval 94"/>
            <p:cNvSpPr>
              <a:spLocks noChangeArrowheads="1"/>
            </p:cNvSpPr>
            <p:nvPr/>
          </p:nvSpPr>
          <p:spPr bwMode="auto">
            <a:xfrm>
              <a:off x="2394" y="2155"/>
              <a:ext cx="433" cy="394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481" name="Group 97"/>
            <p:cNvGrpSpPr>
              <a:grpSpLocks/>
            </p:cNvGrpSpPr>
            <p:nvPr/>
          </p:nvGrpSpPr>
          <p:grpSpPr bwMode="auto">
            <a:xfrm>
              <a:off x="2575" y="2549"/>
              <a:ext cx="50" cy="445"/>
              <a:chOff x="2575" y="2549"/>
              <a:chExt cx="50" cy="445"/>
            </a:xfrm>
          </p:grpSpPr>
          <p:sp>
            <p:nvSpPr>
              <p:cNvPr id="16479" name="Line 95"/>
              <p:cNvSpPr>
                <a:spLocks noChangeShapeType="1"/>
              </p:cNvSpPr>
              <p:nvPr/>
            </p:nvSpPr>
            <p:spPr bwMode="auto">
              <a:xfrm>
                <a:off x="2605" y="2549"/>
                <a:ext cx="1" cy="414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0" name="Freeform 96"/>
              <p:cNvSpPr>
                <a:spLocks/>
              </p:cNvSpPr>
              <p:nvPr/>
            </p:nvSpPr>
            <p:spPr bwMode="auto">
              <a:xfrm>
                <a:off x="2575" y="2943"/>
                <a:ext cx="50" cy="51"/>
              </a:xfrm>
              <a:custGeom>
                <a:avLst/>
                <a:gdLst>
                  <a:gd name="T0" fmla="*/ 0 w 50"/>
                  <a:gd name="T1" fmla="*/ 0 h 51"/>
                  <a:gd name="T2" fmla="*/ 30 w 50"/>
                  <a:gd name="T3" fmla="*/ 51 h 51"/>
                  <a:gd name="T4" fmla="*/ 50 w 50"/>
                  <a:gd name="T5" fmla="*/ 0 h 51"/>
                  <a:gd name="T6" fmla="*/ 0 w 50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1">
                    <a:moveTo>
                      <a:pt x="0" y="0"/>
                    </a:moveTo>
                    <a:lnTo>
                      <a:pt x="30" y="51"/>
                    </a:ln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82" name="Line 98"/>
            <p:cNvSpPr>
              <a:spLocks noChangeShapeType="1"/>
            </p:cNvSpPr>
            <p:nvPr/>
          </p:nvSpPr>
          <p:spPr bwMode="auto">
            <a:xfrm flipH="1">
              <a:off x="2494" y="2155"/>
              <a:ext cx="111" cy="121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3" name="Line 99"/>
            <p:cNvSpPr>
              <a:spLocks noChangeShapeType="1"/>
            </p:cNvSpPr>
            <p:nvPr/>
          </p:nvSpPr>
          <p:spPr bwMode="auto">
            <a:xfrm>
              <a:off x="2494" y="2286"/>
              <a:ext cx="212" cy="162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4" name="Line 100"/>
            <p:cNvSpPr>
              <a:spLocks noChangeShapeType="1"/>
            </p:cNvSpPr>
            <p:nvPr/>
          </p:nvSpPr>
          <p:spPr bwMode="auto">
            <a:xfrm flipH="1">
              <a:off x="2605" y="2448"/>
              <a:ext cx="101" cy="101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492" name="Group 108"/>
            <p:cNvGrpSpPr>
              <a:grpSpLocks/>
            </p:cNvGrpSpPr>
            <p:nvPr/>
          </p:nvGrpSpPr>
          <p:grpSpPr bwMode="auto">
            <a:xfrm>
              <a:off x="2484" y="1720"/>
              <a:ext cx="363" cy="203"/>
              <a:chOff x="2484" y="1720"/>
              <a:chExt cx="363" cy="203"/>
            </a:xfrm>
          </p:grpSpPr>
          <p:sp>
            <p:nvSpPr>
              <p:cNvPr id="16485" name="Line 101"/>
              <p:cNvSpPr>
                <a:spLocks noChangeShapeType="1"/>
              </p:cNvSpPr>
              <p:nvPr/>
            </p:nvSpPr>
            <p:spPr bwMode="auto">
              <a:xfrm flipH="1">
                <a:off x="2484" y="1720"/>
                <a:ext cx="242" cy="1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6" name="Line 102"/>
              <p:cNvSpPr>
                <a:spLocks noChangeShapeType="1"/>
              </p:cNvSpPr>
              <p:nvPr/>
            </p:nvSpPr>
            <p:spPr bwMode="auto">
              <a:xfrm flipH="1">
                <a:off x="2484" y="1922"/>
                <a:ext cx="242" cy="1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" name="Line 103"/>
              <p:cNvSpPr>
                <a:spLocks noChangeShapeType="1"/>
              </p:cNvSpPr>
              <p:nvPr/>
            </p:nvSpPr>
            <p:spPr bwMode="auto">
              <a:xfrm flipH="1" flipV="1">
                <a:off x="2484" y="1720"/>
                <a:ext cx="242" cy="202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" name="Line 104"/>
              <p:cNvSpPr>
                <a:spLocks noChangeShapeType="1"/>
              </p:cNvSpPr>
              <p:nvPr/>
            </p:nvSpPr>
            <p:spPr bwMode="auto">
              <a:xfrm flipH="1">
                <a:off x="2484" y="1720"/>
                <a:ext cx="242" cy="202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9" name="Line 105"/>
              <p:cNvSpPr>
                <a:spLocks noChangeShapeType="1"/>
              </p:cNvSpPr>
              <p:nvPr/>
            </p:nvSpPr>
            <p:spPr bwMode="auto">
              <a:xfrm>
                <a:off x="2605" y="1811"/>
                <a:ext cx="192" cy="1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0" name="Line 106"/>
              <p:cNvSpPr>
                <a:spLocks noChangeShapeType="1"/>
              </p:cNvSpPr>
              <p:nvPr/>
            </p:nvSpPr>
            <p:spPr bwMode="auto">
              <a:xfrm>
                <a:off x="2797" y="1751"/>
                <a:ext cx="1" cy="121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1" name="Freeform 107"/>
              <p:cNvSpPr>
                <a:spLocks/>
              </p:cNvSpPr>
              <p:nvPr/>
            </p:nvSpPr>
            <p:spPr bwMode="auto">
              <a:xfrm>
                <a:off x="2797" y="1751"/>
                <a:ext cx="50" cy="131"/>
              </a:xfrm>
              <a:custGeom>
                <a:avLst/>
                <a:gdLst>
                  <a:gd name="T0" fmla="*/ 0 w 5"/>
                  <a:gd name="T1" fmla="*/ 0 h 13"/>
                  <a:gd name="T2" fmla="*/ 5 w 5"/>
                  <a:gd name="T3" fmla="*/ 6 h 13"/>
                  <a:gd name="T4" fmla="*/ 0 w 5"/>
                  <a:gd name="T5" fmla="*/ 13 h 13"/>
                  <a:gd name="T6" fmla="*/ 5 w 5"/>
                  <a:gd name="T7" fmla="*/ 6 h 13"/>
                  <a:gd name="T8" fmla="*/ 0 w 5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3">
                    <a:moveTo>
                      <a:pt x="0" y="0"/>
                    </a:moveTo>
                    <a:cubicBezTo>
                      <a:pt x="3" y="1"/>
                      <a:pt x="5" y="3"/>
                      <a:pt x="5" y="6"/>
                    </a:cubicBezTo>
                    <a:cubicBezTo>
                      <a:pt x="5" y="9"/>
                      <a:pt x="3" y="12"/>
                      <a:pt x="0" y="13"/>
                    </a:cubicBezTo>
                    <a:cubicBezTo>
                      <a:pt x="3" y="12"/>
                      <a:pt x="5" y="9"/>
                      <a:pt x="5" y="6"/>
                    </a:cubicBezTo>
                    <a:cubicBezTo>
                      <a:pt x="5" y="3"/>
                      <a:pt x="3" y="1"/>
                      <a:pt x="0" y="0"/>
                    </a:cubicBezTo>
                    <a:close/>
                  </a:path>
                </a:pathLst>
              </a:custGeom>
              <a:solidFill>
                <a:srgbClr val="00CC99"/>
              </a:solidFill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93" name="Line 109"/>
            <p:cNvSpPr>
              <a:spLocks noChangeShapeType="1"/>
            </p:cNvSpPr>
            <p:nvPr/>
          </p:nvSpPr>
          <p:spPr bwMode="auto">
            <a:xfrm flipV="1">
              <a:off x="2605" y="1922"/>
              <a:ext cx="1" cy="223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" name="Line 110"/>
            <p:cNvSpPr>
              <a:spLocks noChangeShapeType="1"/>
            </p:cNvSpPr>
            <p:nvPr/>
          </p:nvSpPr>
          <p:spPr bwMode="auto">
            <a:xfrm flipV="1">
              <a:off x="2605" y="1215"/>
              <a:ext cx="1" cy="495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" name="Line 111"/>
            <p:cNvSpPr>
              <a:spLocks noChangeShapeType="1"/>
            </p:cNvSpPr>
            <p:nvPr/>
          </p:nvSpPr>
          <p:spPr bwMode="auto">
            <a:xfrm>
              <a:off x="2837" y="2357"/>
              <a:ext cx="968" cy="1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498" name="Group 114"/>
            <p:cNvGrpSpPr>
              <a:grpSpLocks/>
            </p:cNvGrpSpPr>
            <p:nvPr/>
          </p:nvGrpSpPr>
          <p:grpSpPr bwMode="auto">
            <a:xfrm>
              <a:off x="3765" y="2357"/>
              <a:ext cx="50" cy="384"/>
              <a:chOff x="3765" y="2357"/>
              <a:chExt cx="50" cy="384"/>
            </a:xfrm>
          </p:grpSpPr>
          <p:sp>
            <p:nvSpPr>
              <p:cNvPr id="16496" name="Line 112"/>
              <p:cNvSpPr>
                <a:spLocks noChangeShapeType="1"/>
              </p:cNvSpPr>
              <p:nvPr/>
            </p:nvSpPr>
            <p:spPr bwMode="auto">
              <a:xfrm>
                <a:off x="3795" y="2357"/>
                <a:ext cx="1" cy="354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7" name="Freeform 113"/>
              <p:cNvSpPr>
                <a:spLocks/>
              </p:cNvSpPr>
              <p:nvPr/>
            </p:nvSpPr>
            <p:spPr bwMode="auto">
              <a:xfrm>
                <a:off x="3765" y="2690"/>
                <a:ext cx="50" cy="51"/>
              </a:xfrm>
              <a:custGeom>
                <a:avLst/>
                <a:gdLst>
                  <a:gd name="T0" fmla="*/ 0 w 50"/>
                  <a:gd name="T1" fmla="*/ 0 h 51"/>
                  <a:gd name="T2" fmla="*/ 30 w 50"/>
                  <a:gd name="T3" fmla="*/ 51 h 51"/>
                  <a:gd name="T4" fmla="*/ 50 w 50"/>
                  <a:gd name="T5" fmla="*/ 0 h 51"/>
                  <a:gd name="T6" fmla="*/ 0 w 50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1">
                    <a:moveTo>
                      <a:pt x="0" y="0"/>
                    </a:moveTo>
                    <a:lnTo>
                      <a:pt x="30" y="51"/>
                    </a:ln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501" name="Group 117"/>
            <p:cNvGrpSpPr>
              <a:grpSpLocks/>
            </p:cNvGrpSpPr>
            <p:nvPr/>
          </p:nvGrpSpPr>
          <p:grpSpPr bwMode="auto">
            <a:xfrm>
              <a:off x="1688" y="2347"/>
              <a:ext cx="706" cy="50"/>
              <a:chOff x="1688" y="2347"/>
              <a:chExt cx="706" cy="50"/>
            </a:xfrm>
          </p:grpSpPr>
          <p:sp>
            <p:nvSpPr>
              <p:cNvPr id="16499" name="Line 115"/>
              <p:cNvSpPr>
                <a:spLocks noChangeShapeType="1"/>
              </p:cNvSpPr>
              <p:nvPr/>
            </p:nvSpPr>
            <p:spPr bwMode="auto">
              <a:xfrm flipH="1">
                <a:off x="1688" y="2367"/>
                <a:ext cx="675" cy="1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0" name="Freeform 116"/>
              <p:cNvSpPr>
                <a:spLocks/>
              </p:cNvSpPr>
              <p:nvPr/>
            </p:nvSpPr>
            <p:spPr bwMode="auto">
              <a:xfrm>
                <a:off x="2343" y="2347"/>
                <a:ext cx="51" cy="50"/>
              </a:xfrm>
              <a:custGeom>
                <a:avLst/>
                <a:gdLst>
                  <a:gd name="T0" fmla="*/ 0 w 51"/>
                  <a:gd name="T1" fmla="*/ 50 h 50"/>
                  <a:gd name="T2" fmla="*/ 51 w 51"/>
                  <a:gd name="T3" fmla="*/ 20 h 50"/>
                  <a:gd name="T4" fmla="*/ 0 w 51"/>
                  <a:gd name="T5" fmla="*/ 0 h 50"/>
                  <a:gd name="T6" fmla="*/ 0 w 51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50">
                    <a:moveTo>
                      <a:pt x="0" y="50"/>
                    </a:moveTo>
                    <a:lnTo>
                      <a:pt x="51" y="20"/>
                    </a:lnTo>
                    <a:lnTo>
                      <a:pt x="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502" name="Rectangle 118"/>
            <p:cNvSpPr>
              <a:spLocks noChangeArrowheads="1"/>
            </p:cNvSpPr>
            <p:nvPr/>
          </p:nvSpPr>
          <p:spPr bwMode="auto">
            <a:xfrm>
              <a:off x="972" y="2256"/>
              <a:ext cx="3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3" name="Rectangle 119"/>
            <p:cNvSpPr>
              <a:spLocks noChangeArrowheads="1"/>
            </p:cNvSpPr>
            <p:nvPr/>
          </p:nvSpPr>
          <p:spPr bwMode="auto">
            <a:xfrm>
              <a:off x="1022" y="2286"/>
              <a:ext cx="29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</a:rPr>
                <a:t>feed</a:t>
              </a:r>
              <a:endParaRPr lang="en-US"/>
            </a:p>
          </p:txBody>
        </p:sp>
        <p:sp>
          <p:nvSpPr>
            <p:cNvPr id="16504" name="Rectangle 120"/>
            <p:cNvSpPr>
              <a:spLocks noChangeArrowheads="1"/>
            </p:cNvSpPr>
            <p:nvPr/>
          </p:nvSpPr>
          <p:spPr bwMode="auto">
            <a:xfrm>
              <a:off x="4763" y="4025"/>
              <a:ext cx="5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5" name="Rectangle 121"/>
            <p:cNvSpPr>
              <a:spLocks noChangeArrowheads="1"/>
            </p:cNvSpPr>
            <p:nvPr/>
          </p:nvSpPr>
          <p:spPr bwMode="auto">
            <a:xfrm>
              <a:off x="4813" y="4055"/>
              <a:ext cx="50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</a:rPr>
                <a:t>product</a:t>
              </a:r>
              <a:endParaRPr lang="en-US"/>
            </a:p>
          </p:txBody>
        </p:sp>
        <p:sp>
          <p:nvSpPr>
            <p:cNvPr id="16506" name="Rectangle 122"/>
            <p:cNvSpPr>
              <a:spLocks noChangeArrowheads="1"/>
            </p:cNvSpPr>
            <p:nvPr/>
          </p:nvSpPr>
          <p:spPr bwMode="auto">
            <a:xfrm>
              <a:off x="2192" y="922"/>
              <a:ext cx="85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7" name="Rectangle 123"/>
            <p:cNvSpPr>
              <a:spLocks noChangeArrowheads="1"/>
            </p:cNvSpPr>
            <p:nvPr/>
          </p:nvSpPr>
          <p:spPr bwMode="auto">
            <a:xfrm>
              <a:off x="2232" y="952"/>
              <a:ext cx="89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</a:rPr>
                <a:t>heating stream</a:t>
              </a:r>
              <a:endParaRPr lang="en-US"/>
            </a:p>
          </p:txBody>
        </p:sp>
        <p:sp>
          <p:nvSpPr>
            <p:cNvPr id="16508" name="Rectangle 124"/>
            <p:cNvSpPr>
              <a:spLocks noChangeArrowheads="1"/>
            </p:cNvSpPr>
            <p:nvPr/>
          </p:nvSpPr>
          <p:spPr bwMode="auto">
            <a:xfrm>
              <a:off x="2827" y="2731"/>
              <a:ext cx="686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9" name="Rectangle 125"/>
            <p:cNvSpPr>
              <a:spLocks noChangeArrowheads="1"/>
            </p:cNvSpPr>
            <p:nvPr/>
          </p:nvSpPr>
          <p:spPr bwMode="auto">
            <a:xfrm>
              <a:off x="2878" y="2761"/>
              <a:ext cx="69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</a:rPr>
                <a:t>packed bed</a:t>
              </a:r>
              <a:endParaRPr lang="en-US"/>
            </a:p>
          </p:txBody>
        </p:sp>
        <p:sp>
          <p:nvSpPr>
            <p:cNvPr id="16510" name="Rectangle 126"/>
            <p:cNvSpPr>
              <a:spLocks noChangeArrowheads="1"/>
            </p:cNvSpPr>
            <p:nvPr/>
          </p:nvSpPr>
          <p:spPr bwMode="auto">
            <a:xfrm>
              <a:off x="2878" y="2913"/>
              <a:ext cx="50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</a:rPr>
                <a:t> reactor</a:t>
              </a:r>
              <a:endParaRPr lang="en-US"/>
            </a:p>
          </p:txBody>
        </p:sp>
        <p:grpSp>
          <p:nvGrpSpPr>
            <p:cNvPr id="16518" name="Group 134"/>
            <p:cNvGrpSpPr>
              <a:grpSpLocks/>
            </p:cNvGrpSpPr>
            <p:nvPr/>
          </p:nvGrpSpPr>
          <p:grpSpPr bwMode="auto">
            <a:xfrm>
              <a:off x="1496" y="2135"/>
              <a:ext cx="203" cy="363"/>
              <a:chOff x="1496" y="2135"/>
              <a:chExt cx="203" cy="363"/>
            </a:xfrm>
          </p:grpSpPr>
          <p:sp>
            <p:nvSpPr>
              <p:cNvPr id="16511" name="Line 127"/>
              <p:cNvSpPr>
                <a:spLocks noChangeShapeType="1"/>
              </p:cNvSpPr>
              <p:nvPr/>
            </p:nvSpPr>
            <p:spPr bwMode="auto">
              <a:xfrm>
                <a:off x="1496" y="2256"/>
                <a:ext cx="1" cy="242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2" name="Line 128"/>
              <p:cNvSpPr>
                <a:spLocks noChangeShapeType="1"/>
              </p:cNvSpPr>
              <p:nvPr/>
            </p:nvSpPr>
            <p:spPr bwMode="auto">
              <a:xfrm>
                <a:off x="1698" y="2256"/>
                <a:ext cx="1" cy="242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3" name="Line 129"/>
              <p:cNvSpPr>
                <a:spLocks noChangeShapeType="1"/>
              </p:cNvSpPr>
              <p:nvPr/>
            </p:nvSpPr>
            <p:spPr bwMode="auto">
              <a:xfrm flipH="1">
                <a:off x="1496" y="2256"/>
                <a:ext cx="202" cy="242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4" name="Line 130"/>
              <p:cNvSpPr>
                <a:spLocks noChangeShapeType="1"/>
              </p:cNvSpPr>
              <p:nvPr/>
            </p:nvSpPr>
            <p:spPr bwMode="auto">
              <a:xfrm>
                <a:off x="1496" y="2256"/>
                <a:ext cx="202" cy="242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5" name="Line 131"/>
              <p:cNvSpPr>
                <a:spLocks noChangeShapeType="1"/>
              </p:cNvSpPr>
              <p:nvPr/>
            </p:nvSpPr>
            <p:spPr bwMode="auto">
              <a:xfrm flipV="1">
                <a:off x="1597" y="2185"/>
                <a:ext cx="1" cy="192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6" name="Line 132"/>
              <p:cNvSpPr>
                <a:spLocks noChangeShapeType="1"/>
              </p:cNvSpPr>
              <p:nvPr/>
            </p:nvSpPr>
            <p:spPr bwMode="auto">
              <a:xfrm>
                <a:off x="1537" y="2175"/>
                <a:ext cx="121" cy="1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7" name="Freeform 133"/>
              <p:cNvSpPr>
                <a:spLocks/>
              </p:cNvSpPr>
              <p:nvPr/>
            </p:nvSpPr>
            <p:spPr bwMode="auto">
              <a:xfrm>
                <a:off x="1526" y="2135"/>
                <a:ext cx="132" cy="40"/>
              </a:xfrm>
              <a:custGeom>
                <a:avLst/>
                <a:gdLst>
                  <a:gd name="T0" fmla="*/ 0 w 13"/>
                  <a:gd name="T1" fmla="*/ 4 h 4"/>
                  <a:gd name="T2" fmla="*/ 6 w 13"/>
                  <a:gd name="T3" fmla="*/ 0 h 4"/>
                  <a:gd name="T4" fmla="*/ 13 w 13"/>
                  <a:gd name="T5" fmla="*/ 4 h 4"/>
                  <a:gd name="T6" fmla="*/ 6 w 13"/>
                  <a:gd name="T7" fmla="*/ 0 h 4"/>
                  <a:gd name="T8" fmla="*/ 0 w 1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0" y="4"/>
                    </a:moveTo>
                    <a:cubicBezTo>
                      <a:pt x="1" y="1"/>
                      <a:pt x="3" y="0"/>
                      <a:pt x="6" y="0"/>
                    </a:cubicBezTo>
                    <a:cubicBezTo>
                      <a:pt x="10" y="0"/>
                      <a:pt x="12" y="1"/>
                      <a:pt x="13" y="4"/>
                    </a:cubicBezTo>
                    <a:cubicBezTo>
                      <a:pt x="12" y="1"/>
                      <a:pt x="10" y="0"/>
                      <a:pt x="6" y="0"/>
                    </a:cubicBezTo>
                    <a:cubicBezTo>
                      <a:pt x="3" y="0"/>
                      <a:pt x="1" y="1"/>
                      <a:pt x="0" y="4"/>
                    </a:cubicBezTo>
                    <a:close/>
                  </a:path>
                </a:pathLst>
              </a:custGeom>
              <a:solidFill>
                <a:srgbClr val="00CC99"/>
              </a:solidFill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519" name="Line 135"/>
            <p:cNvSpPr>
              <a:spLocks noChangeShapeType="1"/>
            </p:cNvSpPr>
            <p:nvPr/>
          </p:nvSpPr>
          <p:spPr bwMode="auto">
            <a:xfrm flipH="1">
              <a:off x="1375" y="2377"/>
              <a:ext cx="121" cy="1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0" name="Oval 136"/>
            <p:cNvSpPr>
              <a:spLocks noChangeArrowheads="1"/>
            </p:cNvSpPr>
            <p:nvPr/>
          </p:nvSpPr>
          <p:spPr bwMode="auto">
            <a:xfrm>
              <a:off x="4561" y="3580"/>
              <a:ext cx="283" cy="283"/>
            </a:xfrm>
            <a:prstGeom prst="ellipse">
              <a:avLst/>
            </a:prstGeom>
            <a:solidFill>
              <a:srgbClr val="FFFFCC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1" name="Rectangle 137"/>
            <p:cNvSpPr>
              <a:spLocks noChangeArrowheads="1"/>
            </p:cNvSpPr>
            <p:nvPr/>
          </p:nvSpPr>
          <p:spPr bwMode="auto">
            <a:xfrm>
              <a:off x="4632" y="3600"/>
              <a:ext cx="20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AC</a:t>
              </a:r>
              <a:endParaRPr lang="en-US"/>
            </a:p>
          </p:txBody>
        </p:sp>
        <p:sp>
          <p:nvSpPr>
            <p:cNvPr id="16522" name="Rectangle 138"/>
            <p:cNvSpPr>
              <a:spLocks noChangeArrowheads="1"/>
            </p:cNvSpPr>
            <p:nvPr/>
          </p:nvSpPr>
          <p:spPr bwMode="auto">
            <a:xfrm>
              <a:off x="4672" y="3732"/>
              <a:ext cx="11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/>
            </a:p>
          </p:txBody>
        </p:sp>
        <p:sp>
          <p:nvSpPr>
            <p:cNvPr id="16523" name="Oval 139"/>
            <p:cNvSpPr>
              <a:spLocks noChangeArrowheads="1"/>
            </p:cNvSpPr>
            <p:nvPr/>
          </p:nvSpPr>
          <p:spPr bwMode="auto">
            <a:xfrm>
              <a:off x="3997" y="2377"/>
              <a:ext cx="282" cy="273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4" name="Rectangle 140"/>
            <p:cNvSpPr>
              <a:spLocks noChangeArrowheads="1"/>
            </p:cNvSpPr>
            <p:nvPr/>
          </p:nvSpPr>
          <p:spPr bwMode="auto">
            <a:xfrm>
              <a:off x="4108" y="2387"/>
              <a:ext cx="12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T</a:t>
              </a:r>
              <a:endParaRPr lang="en-US"/>
            </a:p>
          </p:txBody>
        </p:sp>
        <p:sp>
          <p:nvSpPr>
            <p:cNvPr id="16525" name="Rectangle 141"/>
            <p:cNvSpPr>
              <a:spLocks noChangeArrowheads="1"/>
            </p:cNvSpPr>
            <p:nvPr/>
          </p:nvSpPr>
          <p:spPr bwMode="auto">
            <a:xfrm>
              <a:off x="4108" y="2519"/>
              <a:ext cx="11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/>
            </a:p>
          </p:txBody>
        </p:sp>
        <p:sp>
          <p:nvSpPr>
            <p:cNvPr id="16526" name="Oval 142"/>
            <p:cNvSpPr>
              <a:spLocks noChangeArrowheads="1"/>
            </p:cNvSpPr>
            <p:nvPr/>
          </p:nvSpPr>
          <p:spPr bwMode="auto">
            <a:xfrm>
              <a:off x="2878" y="1902"/>
              <a:ext cx="282" cy="283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7" name="Rectangle 143"/>
            <p:cNvSpPr>
              <a:spLocks noChangeArrowheads="1"/>
            </p:cNvSpPr>
            <p:nvPr/>
          </p:nvSpPr>
          <p:spPr bwMode="auto">
            <a:xfrm>
              <a:off x="2988" y="1912"/>
              <a:ext cx="12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T</a:t>
              </a:r>
              <a:endParaRPr lang="en-US"/>
            </a:p>
          </p:txBody>
        </p:sp>
        <p:sp>
          <p:nvSpPr>
            <p:cNvPr id="16528" name="Rectangle 144"/>
            <p:cNvSpPr>
              <a:spLocks noChangeArrowheads="1"/>
            </p:cNvSpPr>
            <p:nvPr/>
          </p:nvSpPr>
          <p:spPr bwMode="auto">
            <a:xfrm>
              <a:off x="2988" y="2044"/>
              <a:ext cx="11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/>
            </a:p>
          </p:txBody>
        </p:sp>
        <p:sp>
          <p:nvSpPr>
            <p:cNvPr id="16529" name="Oval 145"/>
            <p:cNvSpPr>
              <a:spLocks noChangeArrowheads="1"/>
            </p:cNvSpPr>
            <p:nvPr/>
          </p:nvSpPr>
          <p:spPr bwMode="auto">
            <a:xfrm>
              <a:off x="2867" y="1286"/>
              <a:ext cx="283" cy="283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0" name="Rectangle 146"/>
            <p:cNvSpPr>
              <a:spLocks noChangeArrowheads="1"/>
            </p:cNvSpPr>
            <p:nvPr/>
          </p:nvSpPr>
          <p:spPr bwMode="auto">
            <a:xfrm>
              <a:off x="2978" y="1296"/>
              <a:ext cx="12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/>
            </a:p>
          </p:txBody>
        </p:sp>
        <p:sp>
          <p:nvSpPr>
            <p:cNvPr id="16531" name="Rectangle 147"/>
            <p:cNvSpPr>
              <a:spLocks noChangeArrowheads="1"/>
            </p:cNvSpPr>
            <p:nvPr/>
          </p:nvSpPr>
          <p:spPr bwMode="auto">
            <a:xfrm>
              <a:off x="2978" y="1427"/>
              <a:ext cx="11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/>
            </a:p>
          </p:txBody>
        </p:sp>
        <p:sp>
          <p:nvSpPr>
            <p:cNvPr id="16532" name="Oval 148"/>
            <p:cNvSpPr>
              <a:spLocks noChangeArrowheads="1"/>
            </p:cNvSpPr>
            <p:nvPr/>
          </p:nvSpPr>
          <p:spPr bwMode="auto">
            <a:xfrm>
              <a:off x="1819" y="1811"/>
              <a:ext cx="282" cy="283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3" name="Rectangle 149"/>
            <p:cNvSpPr>
              <a:spLocks noChangeArrowheads="1"/>
            </p:cNvSpPr>
            <p:nvPr/>
          </p:nvSpPr>
          <p:spPr bwMode="auto">
            <a:xfrm>
              <a:off x="1920" y="1821"/>
              <a:ext cx="12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/>
            </a:p>
          </p:txBody>
        </p:sp>
        <p:sp>
          <p:nvSpPr>
            <p:cNvPr id="16534" name="Rectangle 150"/>
            <p:cNvSpPr>
              <a:spLocks noChangeArrowheads="1"/>
            </p:cNvSpPr>
            <p:nvPr/>
          </p:nvSpPr>
          <p:spPr bwMode="auto">
            <a:xfrm>
              <a:off x="1920" y="1953"/>
              <a:ext cx="11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/>
            </a:p>
          </p:txBody>
        </p:sp>
        <p:sp>
          <p:nvSpPr>
            <p:cNvPr id="16535" name="Oval 151"/>
            <p:cNvSpPr>
              <a:spLocks noChangeArrowheads="1"/>
            </p:cNvSpPr>
            <p:nvPr/>
          </p:nvSpPr>
          <p:spPr bwMode="auto">
            <a:xfrm>
              <a:off x="1738" y="2539"/>
              <a:ext cx="283" cy="273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6" name="Rectangle 152"/>
            <p:cNvSpPr>
              <a:spLocks noChangeArrowheads="1"/>
            </p:cNvSpPr>
            <p:nvPr/>
          </p:nvSpPr>
          <p:spPr bwMode="auto">
            <a:xfrm>
              <a:off x="1839" y="2549"/>
              <a:ext cx="12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T</a:t>
              </a:r>
              <a:endParaRPr lang="en-US"/>
            </a:p>
          </p:txBody>
        </p:sp>
        <p:sp>
          <p:nvSpPr>
            <p:cNvPr id="16537" name="Rectangle 153"/>
            <p:cNvSpPr>
              <a:spLocks noChangeArrowheads="1"/>
            </p:cNvSpPr>
            <p:nvPr/>
          </p:nvSpPr>
          <p:spPr bwMode="auto">
            <a:xfrm>
              <a:off x="1839" y="2680"/>
              <a:ext cx="11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/>
            </a:p>
          </p:txBody>
        </p:sp>
        <p:sp>
          <p:nvSpPr>
            <p:cNvPr id="16538" name="Oval 154"/>
            <p:cNvSpPr>
              <a:spLocks noChangeArrowheads="1"/>
            </p:cNvSpPr>
            <p:nvPr/>
          </p:nvSpPr>
          <p:spPr bwMode="auto">
            <a:xfrm>
              <a:off x="2101" y="2539"/>
              <a:ext cx="282" cy="273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9" name="Rectangle 155"/>
            <p:cNvSpPr>
              <a:spLocks noChangeArrowheads="1"/>
            </p:cNvSpPr>
            <p:nvPr/>
          </p:nvSpPr>
          <p:spPr bwMode="auto">
            <a:xfrm>
              <a:off x="2202" y="2549"/>
              <a:ext cx="12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</a:t>
              </a:r>
              <a:endParaRPr lang="en-US"/>
            </a:p>
          </p:txBody>
        </p:sp>
        <p:sp>
          <p:nvSpPr>
            <p:cNvPr id="16540" name="Rectangle 156"/>
            <p:cNvSpPr>
              <a:spLocks noChangeArrowheads="1"/>
            </p:cNvSpPr>
            <p:nvPr/>
          </p:nvSpPr>
          <p:spPr bwMode="auto">
            <a:xfrm>
              <a:off x="2202" y="2680"/>
              <a:ext cx="11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/>
            </a:p>
          </p:txBody>
        </p:sp>
        <p:sp>
          <p:nvSpPr>
            <p:cNvPr id="16541" name="Line 157"/>
            <p:cNvSpPr>
              <a:spLocks noChangeShapeType="1"/>
            </p:cNvSpPr>
            <p:nvPr/>
          </p:nvSpPr>
          <p:spPr bwMode="auto">
            <a:xfrm flipH="1">
              <a:off x="2605" y="1427"/>
              <a:ext cx="262" cy="1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2" name="Line 158"/>
            <p:cNvSpPr>
              <a:spLocks noChangeShapeType="1"/>
            </p:cNvSpPr>
            <p:nvPr/>
          </p:nvSpPr>
          <p:spPr bwMode="auto">
            <a:xfrm flipH="1">
              <a:off x="2605" y="2044"/>
              <a:ext cx="273" cy="1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3" name="Line 159"/>
            <p:cNvSpPr>
              <a:spLocks noChangeShapeType="1"/>
            </p:cNvSpPr>
            <p:nvPr/>
          </p:nvSpPr>
          <p:spPr bwMode="auto">
            <a:xfrm flipH="1">
              <a:off x="3795" y="2509"/>
              <a:ext cx="202" cy="1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4" name="Line 160"/>
            <p:cNvSpPr>
              <a:spLocks noChangeShapeType="1"/>
            </p:cNvSpPr>
            <p:nvPr/>
          </p:nvSpPr>
          <p:spPr bwMode="auto">
            <a:xfrm>
              <a:off x="4703" y="3873"/>
              <a:ext cx="1" cy="111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5" name="Line 161"/>
            <p:cNvSpPr>
              <a:spLocks noChangeShapeType="1"/>
            </p:cNvSpPr>
            <p:nvPr/>
          </p:nvSpPr>
          <p:spPr bwMode="auto">
            <a:xfrm>
              <a:off x="1960" y="2104"/>
              <a:ext cx="1" cy="253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6" name="Line 162"/>
            <p:cNvSpPr>
              <a:spLocks noChangeShapeType="1"/>
            </p:cNvSpPr>
            <p:nvPr/>
          </p:nvSpPr>
          <p:spPr bwMode="auto">
            <a:xfrm flipV="1">
              <a:off x="1879" y="2367"/>
              <a:ext cx="1" cy="162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7" name="Line 163"/>
            <p:cNvSpPr>
              <a:spLocks noChangeShapeType="1"/>
            </p:cNvSpPr>
            <p:nvPr/>
          </p:nvSpPr>
          <p:spPr bwMode="auto">
            <a:xfrm flipV="1">
              <a:off x="2242" y="2367"/>
              <a:ext cx="1" cy="162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551" name="Group 167"/>
            <p:cNvGrpSpPr>
              <a:grpSpLocks/>
            </p:cNvGrpSpPr>
            <p:nvPr/>
          </p:nvGrpSpPr>
          <p:grpSpPr bwMode="auto">
            <a:xfrm>
              <a:off x="1597" y="1973"/>
              <a:ext cx="10" cy="151"/>
              <a:chOff x="1597" y="1973"/>
              <a:chExt cx="10" cy="151"/>
            </a:xfrm>
          </p:grpSpPr>
          <p:sp>
            <p:nvSpPr>
              <p:cNvPr id="16548" name="Freeform 164"/>
              <p:cNvSpPr>
                <a:spLocks/>
              </p:cNvSpPr>
              <p:nvPr/>
            </p:nvSpPr>
            <p:spPr bwMode="auto">
              <a:xfrm>
                <a:off x="1597" y="2084"/>
                <a:ext cx="10" cy="40"/>
              </a:xfrm>
              <a:custGeom>
                <a:avLst/>
                <a:gdLst>
                  <a:gd name="T0" fmla="*/ 0 w 10"/>
                  <a:gd name="T1" fmla="*/ 40 h 40"/>
                  <a:gd name="T2" fmla="*/ 0 w 10"/>
                  <a:gd name="T3" fmla="*/ 40 h 40"/>
                  <a:gd name="T4" fmla="*/ 10 w 10"/>
                  <a:gd name="T5" fmla="*/ 40 h 40"/>
                  <a:gd name="T6" fmla="*/ 10 w 10"/>
                  <a:gd name="T7" fmla="*/ 0 h 40"/>
                  <a:gd name="T8" fmla="*/ 0 w 10"/>
                  <a:gd name="T9" fmla="*/ 0 h 40"/>
                  <a:gd name="T10" fmla="*/ 0 w 10"/>
                  <a:gd name="T11" fmla="*/ 0 h 40"/>
                  <a:gd name="T12" fmla="*/ 0 w 10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40">
                    <a:moveTo>
                      <a:pt x="0" y="40"/>
                    </a:moveTo>
                    <a:lnTo>
                      <a:pt x="0" y="40"/>
                    </a:lnTo>
                    <a:lnTo>
                      <a:pt x="10" y="4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9" name="Freeform 165"/>
              <p:cNvSpPr>
                <a:spLocks/>
              </p:cNvSpPr>
              <p:nvPr/>
            </p:nvSpPr>
            <p:spPr bwMode="auto">
              <a:xfrm>
                <a:off x="1597" y="2013"/>
                <a:ext cx="10" cy="41"/>
              </a:xfrm>
              <a:custGeom>
                <a:avLst/>
                <a:gdLst>
                  <a:gd name="T0" fmla="*/ 0 w 10"/>
                  <a:gd name="T1" fmla="*/ 41 h 41"/>
                  <a:gd name="T2" fmla="*/ 0 w 10"/>
                  <a:gd name="T3" fmla="*/ 41 h 41"/>
                  <a:gd name="T4" fmla="*/ 10 w 10"/>
                  <a:gd name="T5" fmla="*/ 41 h 41"/>
                  <a:gd name="T6" fmla="*/ 10 w 10"/>
                  <a:gd name="T7" fmla="*/ 0 h 41"/>
                  <a:gd name="T8" fmla="*/ 0 w 10"/>
                  <a:gd name="T9" fmla="*/ 0 h 41"/>
                  <a:gd name="T10" fmla="*/ 0 w 10"/>
                  <a:gd name="T11" fmla="*/ 0 h 41"/>
                  <a:gd name="T12" fmla="*/ 0 w 10"/>
                  <a:gd name="T1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41">
                    <a:moveTo>
                      <a:pt x="0" y="41"/>
                    </a:moveTo>
                    <a:lnTo>
                      <a:pt x="0" y="41"/>
                    </a:lnTo>
                    <a:lnTo>
                      <a:pt x="10" y="41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0" name="Freeform 166"/>
              <p:cNvSpPr>
                <a:spLocks/>
              </p:cNvSpPr>
              <p:nvPr/>
            </p:nvSpPr>
            <p:spPr bwMode="auto">
              <a:xfrm>
                <a:off x="1597" y="1973"/>
                <a:ext cx="10" cy="10"/>
              </a:xfrm>
              <a:custGeom>
                <a:avLst/>
                <a:gdLst>
                  <a:gd name="T0" fmla="*/ 0 w 10"/>
                  <a:gd name="T1" fmla="*/ 10 h 10"/>
                  <a:gd name="T2" fmla="*/ 0 w 10"/>
                  <a:gd name="T3" fmla="*/ 10 h 10"/>
                  <a:gd name="T4" fmla="*/ 10 w 10"/>
                  <a:gd name="T5" fmla="*/ 10 h 10"/>
                  <a:gd name="T6" fmla="*/ 1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0" y="10"/>
                    </a:moveTo>
                    <a:lnTo>
                      <a:pt x="0" y="10"/>
                    </a:lnTo>
                    <a:lnTo>
                      <a:pt x="10" y="1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556" name="Group 172"/>
            <p:cNvGrpSpPr>
              <a:grpSpLocks/>
            </p:cNvGrpSpPr>
            <p:nvPr/>
          </p:nvGrpSpPr>
          <p:grpSpPr bwMode="auto">
            <a:xfrm>
              <a:off x="1325" y="1973"/>
              <a:ext cx="252" cy="10"/>
              <a:chOff x="1325" y="1973"/>
              <a:chExt cx="252" cy="10"/>
            </a:xfrm>
          </p:grpSpPr>
          <p:sp>
            <p:nvSpPr>
              <p:cNvPr id="16552" name="Freeform 168"/>
              <p:cNvSpPr>
                <a:spLocks/>
              </p:cNvSpPr>
              <p:nvPr/>
            </p:nvSpPr>
            <p:spPr bwMode="auto">
              <a:xfrm>
                <a:off x="1537" y="1973"/>
                <a:ext cx="40" cy="10"/>
              </a:xfrm>
              <a:custGeom>
                <a:avLst/>
                <a:gdLst>
                  <a:gd name="T0" fmla="*/ 40 w 40"/>
                  <a:gd name="T1" fmla="*/ 10 h 10"/>
                  <a:gd name="T2" fmla="*/ 40 w 40"/>
                  <a:gd name="T3" fmla="*/ 0 h 10"/>
                  <a:gd name="T4" fmla="*/ 40 w 40"/>
                  <a:gd name="T5" fmla="*/ 0 h 10"/>
                  <a:gd name="T6" fmla="*/ 0 w 40"/>
                  <a:gd name="T7" fmla="*/ 0 h 10"/>
                  <a:gd name="T8" fmla="*/ 0 w 40"/>
                  <a:gd name="T9" fmla="*/ 0 h 10"/>
                  <a:gd name="T10" fmla="*/ 0 w 40"/>
                  <a:gd name="T11" fmla="*/ 10 h 10"/>
                  <a:gd name="T12" fmla="*/ 40 w 40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0">
                    <a:moveTo>
                      <a:pt x="40" y="10"/>
                    </a:moveTo>
                    <a:lnTo>
                      <a:pt x="40" y="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4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3" name="Freeform 169"/>
              <p:cNvSpPr>
                <a:spLocks/>
              </p:cNvSpPr>
              <p:nvPr/>
            </p:nvSpPr>
            <p:spPr bwMode="auto">
              <a:xfrm>
                <a:off x="1466" y="1973"/>
                <a:ext cx="40" cy="10"/>
              </a:xfrm>
              <a:custGeom>
                <a:avLst/>
                <a:gdLst>
                  <a:gd name="T0" fmla="*/ 40 w 40"/>
                  <a:gd name="T1" fmla="*/ 10 h 10"/>
                  <a:gd name="T2" fmla="*/ 40 w 40"/>
                  <a:gd name="T3" fmla="*/ 0 h 10"/>
                  <a:gd name="T4" fmla="*/ 40 w 40"/>
                  <a:gd name="T5" fmla="*/ 0 h 10"/>
                  <a:gd name="T6" fmla="*/ 0 w 40"/>
                  <a:gd name="T7" fmla="*/ 0 h 10"/>
                  <a:gd name="T8" fmla="*/ 0 w 40"/>
                  <a:gd name="T9" fmla="*/ 0 h 10"/>
                  <a:gd name="T10" fmla="*/ 0 w 40"/>
                  <a:gd name="T11" fmla="*/ 10 h 10"/>
                  <a:gd name="T12" fmla="*/ 40 w 40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0">
                    <a:moveTo>
                      <a:pt x="40" y="10"/>
                    </a:moveTo>
                    <a:lnTo>
                      <a:pt x="40" y="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4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4" name="Freeform 170"/>
              <p:cNvSpPr>
                <a:spLocks/>
              </p:cNvSpPr>
              <p:nvPr/>
            </p:nvSpPr>
            <p:spPr bwMode="auto">
              <a:xfrm>
                <a:off x="1395" y="1973"/>
                <a:ext cx="41" cy="10"/>
              </a:xfrm>
              <a:custGeom>
                <a:avLst/>
                <a:gdLst>
                  <a:gd name="T0" fmla="*/ 41 w 41"/>
                  <a:gd name="T1" fmla="*/ 10 h 10"/>
                  <a:gd name="T2" fmla="*/ 41 w 41"/>
                  <a:gd name="T3" fmla="*/ 0 h 10"/>
                  <a:gd name="T4" fmla="*/ 41 w 41"/>
                  <a:gd name="T5" fmla="*/ 0 h 10"/>
                  <a:gd name="T6" fmla="*/ 0 w 41"/>
                  <a:gd name="T7" fmla="*/ 0 h 10"/>
                  <a:gd name="T8" fmla="*/ 0 w 41"/>
                  <a:gd name="T9" fmla="*/ 0 h 10"/>
                  <a:gd name="T10" fmla="*/ 0 w 41"/>
                  <a:gd name="T11" fmla="*/ 10 h 10"/>
                  <a:gd name="T12" fmla="*/ 41 w 4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0">
                    <a:moveTo>
                      <a:pt x="41" y="10"/>
                    </a:moveTo>
                    <a:lnTo>
                      <a:pt x="41" y="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41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5" name="Freeform 171"/>
              <p:cNvSpPr>
                <a:spLocks/>
              </p:cNvSpPr>
              <p:nvPr/>
            </p:nvSpPr>
            <p:spPr bwMode="auto">
              <a:xfrm>
                <a:off x="1325" y="1973"/>
                <a:ext cx="40" cy="10"/>
              </a:xfrm>
              <a:custGeom>
                <a:avLst/>
                <a:gdLst>
                  <a:gd name="T0" fmla="*/ 40 w 40"/>
                  <a:gd name="T1" fmla="*/ 10 h 10"/>
                  <a:gd name="T2" fmla="*/ 40 w 40"/>
                  <a:gd name="T3" fmla="*/ 0 h 10"/>
                  <a:gd name="T4" fmla="*/ 40 w 40"/>
                  <a:gd name="T5" fmla="*/ 0 h 10"/>
                  <a:gd name="T6" fmla="*/ 0 w 40"/>
                  <a:gd name="T7" fmla="*/ 0 h 10"/>
                  <a:gd name="T8" fmla="*/ 0 w 40"/>
                  <a:gd name="T9" fmla="*/ 0 h 10"/>
                  <a:gd name="T10" fmla="*/ 0 w 40"/>
                  <a:gd name="T11" fmla="*/ 10 h 10"/>
                  <a:gd name="T12" fmla="*/ 40 w 40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0">
                    <a:moveTo>
                      <a:pt x="40" y="10"/>
                    </a:moveTo>
                    <a:lnTo>
                      <a:pt x="40" y="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4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557" name="Line 173"/>
            <p:cNvSpPr>
              <a:spLocks noChangeShapeType="1"/>
            </p:cNvSpPr>
            <p:nvPr/>
          </p:nvSpPr>
          <p:spPr bwMode="auto">
            <a:xfrm>
              <a:off x="3190" y="2054"/>
              <a:ext cx="121" cy="1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8" name="Line 174"/>
            <p:cNvSpPr>
              <a:spLocks noChangeShapeType="1"/>
            </p:cNvSpPr>
            <p:nvPr/>
          </p:nvSpPr>
          <p:spPr bwMode="auto">
            <a:xfrm>
              <a:off x="3311" y="2054"/>
              <a:ext cx="1" cy="161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9" name="Line 175"/>
            <p:cNvSpPr>
              <a:spLocks noChangeShapeType="1"/>
            </p:cNvSpPr>
            <p:nvPr/>
          </p:nvSpPr>
          <p:spPr bwMode="auto">
            <a:xfrm>
              <a:off x="3311" y="2215"/>
              <a:ext cx="202" cy="1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587" name="Group 203"/>
            <p:cNvGrpSpPr>
              <a:grpSpLocks/>
            </p:cNvGrpSpPr>
            <p:nvPr/>
          </p:nvGrpSpPr>
          <p:grpSpPr bwMode="auto">
            <a:xfrm>
              <a:off x="2857" y="1771"/>
              <a:ext cx="1815" cy="70"/>
              <a:chOff x="2857" y="1771"/>
              <a:chExt cx="1815" cy="70"/>
            </a:xfrm>
          </p:grpSpPr>
          <p:sp>
            <p:nvSpPr>
              <p:cNvPr id="16560" name="Rectangle 176"/>
              <p:cNvSpPr>
                <a:spLocks noChangeArrowheads="1"/>
              </p:cNvSpPr>
              <p:nvPr/>
            </p:nvSpPr>
            <p:spPr bwMode="auto">
              <a:xfrm>
                <a:off x="2898" y="1811"/>
                <a:ext cx="40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1" name="Rectangle 177"/>
              <p:cNvSpPr>
                <a:spLocks noChangeArrowheads="1"/>
              </p:cNvSpPr>
              <p:nvPr/>
            </p:nvSpPr>
            <p:spPr bwMode="auto">
              <a:xfrm>
                <a:off x="2968" y="1811"/>
                <a:ext cx="41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2" name="Rectangle 178"/>
              <p:cNvSpPr>
                <a:spLocks noChangeArrowheads="1"/>
              </p:cNvSpPr>
              <p:nvPr/>
            </p:nvSpPr>
            <p:spPr bwMode="auto">
              <a:xfrm>
                <a:off x="3039" y="1811"/>
                <a:ext cx="40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3" name="Rectangle 179"/>
              <p:cNvSpPr>
                <a:spLocks noChangeArrowheads="1"/>
              </p:cNvSpPr>
              <p:nvPr/>
            </p:nvSpPr>
            <p:spPr bwMode="auto">
              <a:xfrm>
                <a:off x="3109" y="1811"/>
                <a:ext cx="41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4" name="Rectangle 180"/>
              <p:cNvSpPr>
                <a:spLocks noChangeArrowheads="1"/>
              </p:cNvSpPr>
              <p:nvPr/>
            </p:nvSpPr>
            <p:spPr bwMode="auto">
              <a:xfrm>
                <a:off x="3180" y="1811"/>
                <a:ext cx="40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5" name="Rectangle 181"/>
              <p:cNvSpPr>
                <a:spLocks noChangeArrowheads="1"/>
              </p:cNvSpPr>
              <p:nvPr/>
            </p:nvSpPr>
            <p:spPr bwMode="auto">
              <a:xfrm>
                <a:off x="3251" y="1811"/>
                <a:ext cx="40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6" name="Rectangle 182"/>
              <p:cNvSpPr>
                <a:spLocks noChangeArrowheads="1"/>
              </p:cNvSpPr>
              <p:nvPr/>
            </p:nvSpPr>
            <p:spPr bwMode="auto">
              <a:xfrm>
                <a:off x="3321" y="1811"/>
                <a:ext cx="41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7" name="Rectangle 183"/>
              <p:cNvSpPr>
                <a:spLocks noChangeArrowheads="1"/>
              </p:cNvSpPr>
              <p:nvPr/>
            </p:nvSpPr>
            <p:spPr bwMode="auto">
              <a:xfrm>
                <a:off x="3392" y="1811"/>
                <a:ext cx="40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8" name="Rectangle 184"/>
              <p:cNvSpPr>
                <a:spLocks noChangeArrowheads="1"/>
              </p:cNvSpPr>
              <p:nvPr/>
            </p:nvSpPr>
            <p:spPr bwMode="auto">
              <a:xfrm>
                <a:off x="3462" y="1811"/>
                <a:ext cx="41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9" name="Rectangle 185"/>
              <p:cNvSpPr>
                <a:spLocks noChangeArrowheads="1"/>
              </p:cNvSpPr>
              <p:nvPr/>
            </p:nvSpPr>
            <p:spPr bwMode="auto">
              <a:xfrm>
                <a:off x="3533" y="1811"/>
                <a:ext cx="40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0" name="Rectangle 186"/>
              <p:cNvSpPr>
                <a:spLocks noChangeArrowheads="1"/>
              </p:cNvSpPr>
              <p:nvPr/>
            </p:nvSpPr>
            <p:spPr bwMode="auto">
              <a:xfrm>
                <a:off x="3604" y="1811"/>
                <a:ext cx="40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1" name="Rectangle 187"/>
              <p:cNvSpPr>
                <a:spLocks noChangeArrowheads="1"/>
              </p:cNvSpPr>
              <p:nvPr/>
            </p:nvSpPr>
            <p:spPr bwMode="auto">
              <a:xfrm>
                <a:off x="3674" y="1811"/>
                <a:ext cx="40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2" name="Rectangle 188"/>
              <p:cNvSpPr>
                <a:spLocks noChangeArrowheads="1"/>
              </p:cNvSpPr>
              <p:nvPr/>
            </p:nvSpPr>
            <p:spPr bwMode="auto">
              <a:xfrm>
                <a:off x="3745" y="1811"/>
                <a:ext cx="40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3" name="Rectangle 189"/>
              <p:cNvSpPr>
                <a:spLocks noChangeArrowheads="1"/>
              </p:cNvSpPr>
              <p:nvPr/>
            </p:nvSpPr>
            <p:spPr bwMode="auto">
              <a:xfrm>
                <a:off x="3815" y="1811"/>
                <a:ext cx="41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4" name="Rectangle 190"/>
              <p:cNvSpPr>
                <a:spLocks noChangeArrowheads="1"/>
              </p:cNvSpPr>
              <p:nvPr/>
            </p:nvSpPr>
            <p:spPr bwMode="auto">
              <a:xfrm>
                <a:off x="3886" y="1811"/>
                <a:ext cx="40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5" name="Rectangle 191"/>
              <p:cNvSpPr>
                <a:spLocks noChangeArrowheads="1"/>
              </p:cNvSpPr>
              <p:nvPr/>
            </p:nvSpPr>
            <p:spPr bwMode="auto">
              <a:xfrm>
                <a:off x="3956" y="1811"/>
                <a:ext cx="41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6" name="Rectangle 192"/>
              <p:cNvSpPr>
                <a:spLocks noChangeArrowheads="1"/>
              </p:cNvSpPr>
              <p:nvPr/>
            </p:nvSpPr>
            <p:spPr bwMode="auto">
              <a:xfrm>
                <a:off x="4027" y="1811"/>
                <a:ext cx="40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7" name="Rectangle 193"/>
              <p:cNvSpPr>
                <a:spLocks noChangeArrowheads="1"/>
              </p:cNvSpPr>
              <p:nvPr/>
            </p:nvSpPr>
            <p:spPr bwMode="auto">
              <a:xfrm>
                <a:off x="4098" y="1811"/>
                <a:ext cx="40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8" name="Rectangle 194"/>
              <p:cNvSpPr>
                <a:spLocks noChangeArrowheads="1"/>
              </p:cNvSpPr>
              <p:nvPr/>
            </p:nvSpPr>
            <p:spPr bwMode="auto">
              <a:xfrm>
                <a:off x="4168" y="1811"/>
                <a:ext cx="40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9" name="Rectangle 195"/>
              <p:cNvSpPr>
                <a:spLocks noChangeArrowheads="1"/>
              </p:cNvSpPr>
              <p:nvPr/>
            </p:nvSpPr>
            <p:spPr bwMode="auto">
              <a:xfrm>
                <a:off x="4239" y="1811"/>
                <a:ext cx="40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0" name="Rectangle 196"/>
              <p:cNvSpPr>
                <a:spLocks noChangeArrowheads="1"/>
              </p:cNvSpPr>
              <p:nvPr/>
            </p:nvSpPr>
            <p:spPr bwMode="auto">
              <a:xfrm>
                <a:off x="4309" y="1811"/>
                <a:ext cx="41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1" name="Rectangle 197"/>
              <p:cNvSpPr>
                <a:spLocks noChangeArrowheads="1"/>
              </p:cNvSpPr>
              <p:nvPr/>
            </p:nvSpPr>
            <p:spPr bwMode="auto">
              <a:xfrm>
                <a:off x="4380" y="1811"/>
                <a:ext cx="40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2" name="Rectangle 198"/>
              <p:cNvSpPr>
                <a:spLocks noChangeArrowheads="1"/>
              </p:cNvSpPr>
              <p:nvPr/>
            </p:nvSpPr>
            <p:spPr bwMode="auto">
              <a:xfrm>
                <a:off x="4450" y="1811"/>
                <a:ext cx="41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3" name="Rectangle 199"/>
              <p:cNvSpPr>
                <a:spLocks noChangeArrowheads="1"/>
              </p:cNvSpPr>
              <p:nvPr/>
            </p:nvSpPr>
            <p:spPr bwMode="auto">
              <a:xfrm>
                <a:off x="4521" y="1811"/>
                <a:ext cx="40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4" name="Rectangle 200"/>
              <p:cNvSpPr>
                <a:spLocks noChangeArrowheads="1"/>
              </p:cNvSpPr>
              <p:nvPr/>
            </p:nvSpPr>
            <p:spPr bwMode="auto">
              <a:xfrm>
                <a:off x="4592" y="1811"/>
                <a:ext cx="40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5" name="Rectangle 201"/>
              <p:cNvSpPr>
                <a:spLocks noChangeArrowheads="1"/>
              </p:cNvSpPr>
              <p:nvPr/>
            </p:nvSpPr>
            <p:spPr bwMode="auto">
              <a:xfrm>
                <a:off x="4662" y="1811"/>
                <a:ext cx="10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6" name="Freeform 202"/>
              <p:cNvSpPr>
                <a:spLocks/>
              </p:cNvSpPr>
              <p:nvPr/>
            </p:nvSpPr>
            <p:spPr bwMode="auto">
              <a:xfrm>
                <a:off x="2857" y="1771"/>
                <a:ext cx="61" cy="70"/>
              </a:xfrm>
              <a:custGeom>
                <a:avLst/>
                <a:gdLst>
                  <a:gd name="T0" fmla="*/ 61 w 61"/>
                  <a:gd name="T1" fmla="*/ 0 h 70"/>
                  <a:gd name="T2" fmla="*/ 0 w 61"/>
                  <a:gd name="T3" fmla="*/ 40 h 70"/>
                  <a:gd name="T4" fmla="*/ 61 w 61"/>
                  <a:gd name="T5" fmla="*/ 70 h 70"/>
                  <a:gd name="T6" fmla="*/ 61 w 61"/>
                  <a:gd name="T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70">
                    <a:moveTo>
                      <a:pt x="61" y="0"/>
                    </a:moveTo>
                    <a:lnTo>
                      <a:pt x="0" y="40"/>
                    </a:lnTo>
                    <a:lnTo>
                      <a:pt x="61" y="7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613" name="Group 229"/>
            <p:cNvGrpSpPr>
              <a:grpSpLocks/>
            </p:cNvGrpSpPr>
            <p:nvPr/>
          </p:nvGrpSpPr>
          <p:grpSpPr bwMode="auto">
            <a:xfrm>
              <a:off x="4703" y="1831"/>
              <a:ext cx="10" cy="1739"/>
              <a:chOff x="4703" y="1831"/>
              <a:chExt cx="10" cy="1739"/>
            </a:xfrm>
          </p:grpSpPr>
          <p:sp>
            <p:nvSpPr>
              <p:cNvPr id="16588" name="Rectangle 204"/>
              <p:cNvSpPr>
                <a:spLocks noChangeArrowheads="1"/>
              </p:cNvSpPr>
              <p:nvPr/>
            </p:nvSpPr>
            <p:spPr bwMode="auto">
              <a:xfrm>
                <a:off x="4703" y="3529"/>
                <a:ext cx="10" cy="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9" name="Rectangle 205"/>
              <p:cNvSpPr>
                <a:spLocks noChangeArrowheads="1"/>
              </p:cNvSpPr>
              <p:nvPr/>
            </p:nvSpPr>
            <p:spPr bwMode="auto">
              <a:xfrm>
                <a:off x="4703" y="3459"/>
                <a:ext cx="10" cy="4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0" name="Rectangle 206"/>
              <p:cNvSpPr>
                <a:spLocks noChangeArrowheads="1"/>
              </p:cNvSpPr>
              <p:nvPr/>
            </p:nvSpPr>
            <p:spPr bwMode="auto">
              <a:xfrm>
                <a:off x="4703" y="3388"/>
                <a:ext cx="10" cy="4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1" name="Rectangle 207"/>
              <p:cNvSpPr>
                <a:spLocks noChangeArrowheads="1"/>
              </p:cNvSpPr>
              <p:nvPr/>
            </p:nvSpPr>
            <p:spPr bwMode="auto">
              <a:xfrm>
                <a:off x="4703" y="3317"/>
                <a:ext cx="10" cy="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2" name="Rectangle 208"/>
              <p:cNvSpPr>
                <a:spLocks noChangeArrowheads="1"/>
              </p:cNvSpPr>
              <p:nvPr/>
            </p:nvSpPr>
            <p:spPr bwMode="auto">
              <a:xfrm>
                <a:off x="4703" y="3246"/>
                <a:ext cx="10" cy="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3" name="Rectangle 209"/>
              <p:cNvSpPr>
                <a:spLocks noChangeArrowheads="1"/>
              </p:cNvSpPr>
              <p:nvPr/>
            </p:nvSpPr>
            <p:spPr bwMode="auto">
              <a:xfrm>
                <a:off x="4703" y="3176"/>
                <a:ext cx="10" cy="4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4" name="Rectangle 210"/>
              <p:cNvSpPr>
                <a:spLocks noChangeArrowheads="1"/>
              </p:cNvSpPr>
              <p:nvPr/>
            </p:nvSpPr>
            <p:spPr bwMode="auto">
              <a:xfrm>
                <a:off x="4703" y="3105"/>
                <a:ext cx="10" cy="4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5" name="Rectangle 211"/>
              <p:cNvSpPr>
                <a:spLocks noChangeArrowheads="1"/>
              </p:cNvSpPr>
              <p:nvPr/>
            </p:nvSpPr>
            <p:spPr bwMode="auto">
              <a:xfrm>
                <a:off x="4703" y="3034"/>
                <a:ext cx="10" cy="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6" name="Rectangle 212"/>
              <p:cNvSpPr>
                <a:spLocks noChangeArrowheads="1"/>
              </p:cNvSpPr>
              <p:nvPr/>
            </p:nvSpPr>
            <p:spPr bwMode="auto">
              <a:xfrm>
                <a:off x="4703" y="2963"/>
                <a:ext cx="10" cy="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7" name="Rectangle 213"/>
              <p:cNvSpPr>
                <a:spLocks noChangeArrowheads="1"/>
              </p:cNvSpPr>
              <p:nvPr/>
            </p:nvSpPr>
            <p:spPr bwMode="auto">
              <a:xfrm>
                <a:off x="4703" y="2893"/>
                <a:ext cx="10" cy="4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8" name="Rectangle 214"/>
              <p:cNvSpPr>
                <a:spLocks noChangeArrowheads="1"/>
              </p:cNvSpPr>
              <p:nvPr/>
            </p:nvSpPr>
            <p:spPr bwMode="auto">
              <a:xfrm>
                <a:off x="4703" y="2822"/>
                <a:ext cx="10" cy="4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9" name="Rectangle 215"/>
              <p:cNvSpPr>
                <a:spLocks noChangeArrowheads="1"/>
              </p:cNvSpPr>
              <p:nvPr/>
            </p:nvSpPr>
            <p:spPr bwMode="auto">
              <a:xfrm>
                <a:off x="4703" y="2751"/>
                <a:ext cx="10" cy="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0" name="Rectangle 216"/>
              <p:cNvSpPr>
                <a:spLocks noChangeArrowheads="1"/>
              </p:cNvSpPr>
              <p:nvPr/>
            </p:nvSpPr>
            <p:spPr bwMode="auto">
              <a:xfrm>
                <a:off x="4703" y="2680"/>
                <a:ext cx="10" cy="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1" name="Rectangle 217"/>
              <p:cNvSpPr>
                <a:spLocks noChangeArrowheads="1"/>
              </p:cNvSpPr>
              <p:nvPr/>
            </p:nvSpPr>
            <p:spPr bwMode="auto">
              <a:xfrm>
                <a:off x="4703" y="2610"/>
                <a:ext cx="10" cy="4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2" name="Rectangle 218"/>
              <p:cNvSpPr>
                <a:spLocks noChangeArrowheads="1"/>
              </p:cNvSpPr>
              <p:nvPr/>
            </p:nvSpPr>
            <p:spPr bwMode="auto">
              <a:xfrm>
                <a:off x="4703" y="2539"/>
                <a:ext cx="10" cy="4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" name="Rectangle 219"/>
              <p:cNvSpPr>
                <a:spLocks noChangeArrowheads="1"/>
              </p:cNvSpPr>
              <p:nvPr/>
            </p:nvSpPr>
            <p:spPr bwMode="auto">
              <a:xfrm>
                <a:off x="4703" y="2468"/>
                <a:ext cx="10" cy="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4" name="Rectangle 220"/>
              <p:cNvSpPr>
                <a:spLocks noChangeArrowheads="1"/>
              </p:cNvSpPr>
              <p:nvPr/>
            </p:nvSpPr>
            <p:spPr bwMode="auto">
              <a:xfrm>
                <a:off x="4703" y="2397"/>
                <a:ext cx="10" cy="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5" name="Rectangle 221"/>
              <p:cNvSpPr>
                <a:spLocks noChangeArrowheads="1"/>
              </p:cNvSpPr>
              <p:nvPr/>
            </p:nvSpPr>
            <p:spPr bwMode="auto">
              <a:xfrm>
                <a:off x="4703" y="2327"/>
                <a:ext cx="10" cy="4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6" name="Rectangle 222"/>
              <p:cNvSpPr>
                <a:spLocks noChangeArrowheads="1"/>
              </p:cNvSpPr>
              <p:nvPr/>
            </p:nvSpPr>
            <p:spPr bwMode="auto">
              <a:xfrm>
                <a:off x="4703" y="2256"/>
                <a:ext cx="10" cy="4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7" name="Rectangle 223"/>
              <p:cNvSpPr>
                <a:spLocks noChangeArrowheads="1"/>
              </p:cNvSpPr>
              <p:nvPr/>
            </p:nvSpPr>
            <p:spPr bwMode="auto">
              <a:xfrm>
                <a:off x="4703" y="2185"/>
                <a:ext cx="10" cy="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8" name="Rectangle 224"/>
              <p:cNvSpPr>
                <a:spLocks noChangeArrowheads="1"/>
              </p:cNvSpPr>
              <p:nvPr/>
            </p:nvSpPr>
            <p:spPr bwMode="auto">
              <a:xfrm>
                <a:off x="4703" y="2114"/>
                <a:ext cx="10" cy="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9" name="Rectangle 225"/>
              <p:cNvSpPr>
                <a:spLocks noChangeArrowheads="1"/>
              </p:cNvSpPr>
              <p:nvPr/>
            </p:nvSpPr>
            <p:spPr bwMode="auto">
              <a:xfrm>
                <a:off x="4703" y="2044"/>
                <a:ext cx="10" cy="4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0" name="Rectangle 226"/>
              <p:cNvSpPr>
                <a:spLocks noChangeArrowheads="1"/>
              </p:cNvSpPr>
              <p:nvPr/>
            </p:nvSpPr>
            <p:spPr bwMode="auto">
              <a:xfrm>
                <a:off x="4703" y="1973"/>
                <a:ext cx="10" cy="4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1" name="Rectangle 227"/>
              <p:cNvSpPr>
                <a:spLocks noChangeArrowheads="1"/>
              </p:cNvSpPr>
              <p:nvPr/>
            </p:nvSpPr>
            <p:spPr bwMode="auto">
              <a:xfrm>
                <a:off x="4703" y="1902"/>
                <a:ext cx="10" cy="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2" name="Rectangle 228"/>
              <p:cNvSpPr>
                <a:spLocks noChangeArrowheads="1"/>
              </p:cNvSpPr>
              <p:nvPr/>
            </p:nvSpPr>
            <p:spPr bwMode="auto">
              <a:xfrm>
                <a:off x="4703" y="1831"/>
                <a:ext cx="10" cy="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64" name="Rectangle 80"/>
            <p:cNvSpPr>
              <a:spLocks noChangeArrowheads="1"/>
            </p:cNvSpPr>
            <p:nvPr/>
          </p:nvSpPr>
          <p:spPr bwMode="auto">
            <a:xfrm>
              <a:off x="240" y="2688"/>
              <a:ext cx="2735" cy="1564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59" name="Group 75"/>
            <p:cNvGrpSpPr>
              <a:grpSpLocks/>
            </p:cNvGrpSpPr>
            <p:nvPr/>
          </p:nvGrpSpPr>
          <p:grpSpPr bwMode="auto">
            <a:xfrm>
              <a:off x="304" y="2780"/>
              <a:ext cx="2566" cy="1487"/>
              <a:chOff x="432" y="2856"/>
              <a:chExt cx="2566" cy="1487"/>
            </a:xfrm>
          </p:grpSpPr>
          <p:sp>
            <p:nvSpPr>
              <p:cNvPr id="16406" name="Rectangle 22"/>
              <p:cNvSpPr>
                <a:spLocks noChangeArrowheads="1"/>
              </p:cNvSpPr>
              <p:nvPr/>
            </p:nvSpPr>
            <p:spPr bwMode="auto">
              <a:xfrm>
                <a:off x="844" y="2856"/>
                <a:ext cx="2031" cy="13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7" name="Rectangle 23"/>
              <p:cNvSpPr>
                <a:spLocks noChangeArrowheads="1"/>
              </p:cNvSpPr>
              <p:nvPr/>
            </p:nvSpPr>
            <p:spPr bwMode="auto">
              <a:xfrm>
                <a:off x="844" y="2856"/>
                <a:ext cx="2031" cy="1321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8" name="Line 24"/>
              <p:cNvSpPr>
                <a:spLocks noChangeShapeType="1"/>
              </p:cNvSpPr>
              <p:nvPr/>
            </p:nvSpPr>
            <p:spPr bwMode="auto">
              <a:xfrm>
                <a:off x="844" y="2856"/>
                <a:ext cx="20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9" name="Freeform 25"/>
              <p:cNvSpPr>
                <a:spLocks/>
              </p:cNvSpPr>
              <p:nvPr/>
            </p:nvSpPr>
            <p:spPr bwMode="auto">
              <a:xfrm>
                <a:off x="844" y="2856"/>
                <a:ext cx="2031" cy="1321"/>
              </a:xfrm>
              <a:custGeom>
                <a:avLst/>
                <a:gdLst>
                  <a:gd name="T0" fmla="*/ 0 w 262"/>
                  <a:gd name="T1" fmla="*/ 174 h 174"/>
                  <a:gd name="T2" fmla="*/ 262 w 262"/>
                  <a:gd name="T3" fmla="*/ 174 h 174"/>
                  <a:gd name="T4" fmla="*/ 262 w 262"/>
                  <a:gd name="T5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2" h="174">
                    <a:moveTo>
                      <a:pt x="0" y="174"/>
                    </a:moveTo>
                    <a:lnTo>
                      <a:pt x="262" y="174"/>
                    </a:lnTo>
                    <a:lnTo>
                      <a:pt x="26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0" name="Line 26"/>
              <p:cNvSpPr>
                <a:spLocks noChangeShapeType="1"/>
              </p:cNvSpPr>
              <p:nvPr/>
            </p:nvSpPr>
            <p:spPr bwMode="auto">
              <a:xfrm flipV="1">
                <a:off x="844" y="2856"/>
                <a:ext cx="1" cy="13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1" name="Line 27"/>
              <p:cNvSpPr>
                <a:spLocks noChangeShapeType="1"/>
              </p:cNvSpPr>
              <p:nvPr/>
            </p:nvSpPr>
            <p:spPr bwMode="auto">
              <a:xfrm>
                <a:off x="844" y="4177"/>
                <a:ext cx="203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2" name="Line 28"/>
              <p:cNvSpPr>
                <a:spLocks noChangeShapeType="1"/>
              </p:cNvSpPr>
              <p:nvPr/>
            </p:nvSpPr>
            <p:spPr bwMode="auto">
              <a:xfrm flipV="1">
                <a:off x="844" y="2856"/>
                <a:ext cx="1" cy="13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3" name="Line 29"/>
              <p:cNvSpPr>
                <a:spLocks noChangeShapeType="1"/>
              </p:cNvSpPr>
              <p:nvPr/>
            </p:nvSpPr>
            <p:spPr bwMode="auto">
              <a:xfrm flipV="1">
                <a:off x="844" y="4155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4" name="Line 30"/>
              <p:cNvSpPr>
                <a:spLocks noChangeShapeType="1"/>
              </p:cNvSpPr>
              <p:nvPr/>
            </p:nvSpPr>
            <p:spPr bwMode="auto">
              <a:xfrm>
                <a:off x="844" y="2863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5" name="Rectangle 31"/>
              <p:cNvSpPr>
                <a:spLocks noChangeArrowheads="1"/>
              </p:cNvSpPr>
              <p:nvPr/>
            </p:nvSpPr>
            <p:spPr bwMode="auto">
              <a:xfrm>
                <a:off x="821" y="4199"/>
                <a:ext cx="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/>
              </a:p>
            </p:txBody>
          </p:sp>
          <p:sp>
            <p:nvSpPr>
              <p:cNvPr id="16416" name="Line 32"/>
              <p:cNvSpPr>
                <a:spLocks noChangeShapeType="1"/>
              </p:cNvSpPr>
              <p:nvPr/>
            </p:nvSpPr>
            <p:spPr bwMode="auto">
              <a:xfrm flipV="1">
                <a:off x="1247" y="4155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7" name="Line 33"/>
              <p:cNvSpPr>
                <a:spLocks noChangeShapeType="1"/>
              </p:cNvSpPr>
              <p:nvPr/>
            </p:nvSpPr>
            <p:spPr bwMode="auto">
              <a:xfrm>
                <a:off x="1247" y="2863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8" name="Rectangle 34"/>
              <p:cNvSpPr>
                <a:spLocks noChangeArrowheads="1"/>
              </p:cNvSpPr>
              <p:nvPr/>
            </p:nvSpPr>
            <p:spPr bwMode="auto">
              <a:xfrm>
                <a:off x="1169" y="4199"/>
                <a:ext cx="201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Helvetica" pitchFamily="34" charset="0"/>
                  </a:rPr>
                  <a:t>100</a:t>
                </a:r>
                <a:endParaRPr lang="en-US"/>
              </a:p>
            </p:txBody>
          </p:sp>
          <p:sp>
            <p:nvSpPr>
              <p:cNvPr id="16419" name="Line 35"/>
              <p:cNvSpPr>
                <a:spLocks noChangeShapeType="1"/>
              </p:cNvSpPr>
              <p:nvPr/>
            </p:nvSpPr>
            <p:spPr bwMode="auto">
              <a:xfrm flipV="1">
                <a:off x="1650" y="4155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0" name="Line 36"/>
              <p:cNvSpPr>
                <a:spLocks noChangeShapeType="1"/>
              </p:cNvSpPr>
              <p:nvPr/>
            </p:nvSpPr>
            <p:spPr bwMode="auto">
              <a:xfrm>
                <a:off x="1650" y="2863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1" name="Rectangle 37"/>
              <p:cNvSpPr>
                <a:spLocks noChangeArrowheads="1"/>
              </p:cNvSpPr>
              <p:nvPr/>
            </p:nvSpPr>
            <p:spPr bwMode="auto">
              <a:xfrm>
                <a:off x="1573" y="4199"/>
                <a:ext cx="201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Helvetica" pitchFamily="34" charset="0"/>
                  </a:rPr>
                  <a:t>200</a:t>
                </a:r>
                <a:endParaRPr lang="en-US"/>
              </a:p>
            </p:txBody>
          </p:sp>
          <p:sp>
            <p:nvSpPr>
              <p:cNvPr id="16422" name="Line 38"/>
              <p:cNvSpPr>
                <a:spLocks noChangeShapeType="1"/>
              </p:cNvSpPr>
              <p:nvPr/>
            </p:nvSpPr>
            <p:spPr bwMode="auto">
              <a:xfrm flipV="1">
                <a:off x="2061" y="4155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3" name="Line 39"/>
              <p:cNvSpPr>
                <a:spLocks noChangeShapeType="1"/>
              </p:cNvSpPr>
              <p:nvPr/>
            </p:nvSpPr>
            <p:spPr bwMode="auto">
              <a:xfrm>
                <a:off x="2061" y="2863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4" name="Rectangle 40"/>
              <p:cNvSpPr>
                <a:spLocks noChangeArrowheads="1"/>
              </p:cNvSpPr>
              <p:nvPr/>
            </p:nvSpPr>
            <p:spPr bwMode="auto">
              <a:xfrm>
                <a:off x="1984" y="4199"/>
                <a:ext cx="201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Helvetica" pitchFamily="34" charset="0"/>
                  </a:rPr>
                  <a:t>300</a:t>
                </a:r>
                <a:endParaRPr lang="en-US"/>
              </a:p>
            </p:txBody>
          </p:sp>
          <p:sp>
            <p:nvSpPr>
              <p:cNvPr id="16425" name="Line 41"/>
              <p:cNvSpPr>
                <a:spLocks noChangeShapeType="1"/>
              </p:cNvSpPr>
              <p:nvPr/>
            </p:nvSpPr>
            <p:spPr bwMode="auto">
              <a:xfrm flipV="1">
                <a:off x="2464" y="4155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6" name="Line 42"/>
              <p:cNvSpPr>
                <a:spLocks noChangeShapeType="1"/>
              </p:cNvSpPr>
              <p:nvPr/>
            </p:nvSpPr>
            <p:spPr bwMode="auto">
              <a:xfrm>
                <a:off x="2464" y="2863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7" name="Rectangle 43"/>
              <p:cNvSpPr>
                <a:spLocks noChangeArrowheads="1"/>
              </p:cNvSpPr>
              <p:nvPr/>
            </p:nvSpPr>
            <p:spPr bwMode="auto">
              <a:xfrm>
                <a:off x="2387" y="4199"/>
                <a:ext cx="201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Helvetica" pitchFamily="34" charset="0"/>
                  </a:rPr>
                  <a:t>400</a:t>
                </a:r>
                <a:endParaRPr lang="en-US"/>
              </a:p>
            </p:txBody>
          </p:sp>
          <p:sp>
            <p:nvSpPr>
              <p:cNvPr id="16428" name="Line 44"/>
              <p:cNvSpPr>
                <a:spLocks noChangeShapeType="1"/>
              </p:cNvSpPr>
              <p:nvPr/>
            </p:nvSpPr>
            <p:spPr bwMode="auto">
              <a:xfrm flipV="1">
                <a:off x="2875" y="4155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9" name="Line 45"/>
              <p:cNvSpPr>
                <a:spLocks noChangeShapeType="1"/>
              </p:cNvSpPr>
              <p:nvPr/>
            </p:nvSpPr>
            <p:spPr bwMode="auto">
              <a:xfrm>
                <a:off x="2875" y="2863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0" name="Rectangle 46"/>
              <p:cNvSpPr>
                <a:spLocks noChangeArrowheads="1"/>
              </p:cNvSpPr>
              <p:nvPr/>
            </p:nvSpPr>
            <p:spPr bwMode="auto">
              <a:xfrm>
                <a:off x="2797" y="4199"/>
                <a:ext cx="201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Helvetica" pitchFamily="34" charset="0"/>
                  </a:rPr>
                  <a:t>500</a:t>
                </a:r>
                <a:endParaRPr lang="en-US"/>
              </a:p>
            </p:txBody>
          </p:sp>
          <p:sp>
            <p:nvSpPr>
              <p:cNvPr id="16431" name="Line 47"/>
              <p:cNvSpPr>
                <a:spLocks noChangeShapeType="1"/>
              </p:cNvSpPr>
              <p:nvPr/>
            </p:nvSpPr>
            <p:spPr bwMode="auto">
              <a:xfrm>
                <a:off x="844" y="4177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2" name="Line 48"/>
              <p:cNvSpPr>
                <a:spLocks noChangeShapeType="1"/>
              </p:cNvSpPr>
              <p:nvPr/>
            </p:nvSpPr>
            <p:spPr bwMode="auto">
              <a:xfrm flipH="1">
                <a:off x="2852" y="417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3" name="Rectangle 49"/>
              <p:cNvSpPr>
                <a:spLocks noChangeArrowheads="1"/>
              </p:cNvSpPr>
              <p:nvPr/>
            </p:nvSpPr>
            <p:spPr bwMode="auto">
              <a:xfrm>
                <a:off x="588" y="4118"/>
                <a:ext cx="27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Helvetica" pitchFamily="34" charset="0"/>
                  </a:rPr>
                  <a:t>-0.05</a:t>
                </a:r>
                <a:endParaRPr lang="en-US"/>
              </a:p>
            </p:txBody>
          </p:sp>
          <p:sp>
            <p:nvSpPr>
              <p:cNvPr id="16434" name="Line 50"/>
              <p:cNvSpPr>
                <a:spLocks noChangeShapeType="1"/>
              </p:cNvSpPr>
              <p:nvPr/>
            </p:nvSpPr>
            <p:spPr bwMode="auto">
              <a:xfrm>
                <a:off x="844" y="3957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5" name="Line 51"/>
              <p:cNvSpPr>
                <a:spLocks noChangeShapeType="1"/>
              </p:cNvSpPr>
              <p:nvPr/>
            </p:nvSpPr>
            <p:spPr bwMode="auto">
              <a:xfrm flipH="1">
                <a:off x="2852" y="395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6" name="Rectangle 52"/>
              <p:cNvSpPr>
                <a:spLocks noChangeArrowheads="1"/>
              </p:cNvSpPr>
              <p:nvPr/>
            </p:nvSpPr>
            <p:spPr bwMode="auto">
              <a:xfrm>
                <a:off x="759" y="3895"/>
                <a:ext cx="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/>
              </a:p>
            </p:txBody>
          </p:sp>
          <p:sp>
            <p:nvSpPr>
              <p:cNvPr id="16437" name="Line 53"/>
              <p:cNvSpPr>
                <a:spLocks noChangeShapeType="1"/>
              </p:cNvSpPr>
              <p:nvPr/>
            </p:nvSpPr>
            <p:spPr bwMode="auto">
              <a:xfrm>
                <a:off x="844" y="3737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8" name="Line 54"/>
              <p:cNvSpPr>
                <a:spLocks noChangeShapeType="1"/>
              </p:cNvSpPr>
              <p:nvPr/>
            </p:nvSpPr>
            <p:spPr bwMode="auto">
              <a:xfrm flipH="1">
                <a:off x="2852" y="3737"/>
                <a:ext cx="2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9" name="Rectangle 55"/>
              <p:cNvSpPr>
                <a:spLocks noChangeArrowheads="1"/>
              </p:cNvSpPr>
              <p:nvPr/>
            </p:nvSpPr>
            <p:spPr bwMode="auto">
              <a:xfrm>
                <a:off x="619" y="3675"/>
                <a:ext cx="23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Helvetica" pitchFamily="34" charset="0"/>
                  </a:rPr>
                  <a:t>0.05</a:t>
                </a:r>
                <a:endParaRPr lang="en-US"/>
              </a:p>
            </p:txBody>
          </p:sp>
          <p:sp>
            <p:nvSpPr>
              <p:cNvPr id="16440" name="Line 56"/>
              <p:cNvSpPr>
                <a:spLocks noChangeShapeType="1"/>
              </p:cNvSpPr>
              <p:nvPr/>
            </p:nvSpPr>
            <p:spPr bwMode="auto">
              <a:xfrm>
                <a:off x="844" y="3516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1" name="Line 57"/>
              <p:cNvSpPr>
                <a:spLocks noChangeShapeType="1"/>
              </p:cNvSpPr>
              <p:nvPr/>
            </p:nvSpPr>
            <p:spPr bwMode="auto">
              <a:xfrm flipH="1">
                <a:off x="2852" y="3516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2" name="Rectangle 58"/>
              <p:cNvSpPr>
                <a:spLocks noChangeArrowheads="1"/>
              </p:cNvSpPr>
              <p:nvPr/>
            </p:nvSpPr>
            <p:spPr bwMode="auto">
              <a:xfrm>
                <a:off x="674" y="3455"/>
                <a:ext cx="1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Helvetica" pitchFamily="34" charset="0"/>
                  </a:rPr>
                  <a:t>0.1</a:t>
                </a:r>
                <a:endParaRPr lang="en-US"/>
              </a:p>
            </p:txBody>
          </p:sp>
          <p:sp>
            <p:nvSpPr>
              <p:cNvPr id="16443" name="Line 59"/>
              <p:cNvSpPr>
                <a:spLocks noChangeShapeType="1"/>
              </p:cNvSpPr>
              <p:nvPr/>
            </p:nvSpPr>
            <p:spPr bwMode="auto">
              <a:xfrm>
                <a:off x="844" y="3296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4" name="Line 60"/>
              <p:cNvSpPr>
                <a:spLocks noChangeShapeType="1"/>
              </p:cNvSpPr>
              <p:nvPr/>
            </p:nvSpPr>
            <p:spPr bwMode="auto">
              <a:xfrm flipH="1">
                <a:off x="2852" y="3296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5" name="Rectangle 61"/>
              <p:cNvSpPr>
                <a:spLocks noChangeArrowheads="1"/>
              </p:cNvSpPr>
              <p:nvPr/>
            </p:nvSpPr>
            <p:spPr bwMode="auto">
              <a:xfrm>
                <a:off x="619" y="3235"/>
                <a:ext cx="23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Helvetica" pitchFamily="34" charset="0"/>
                  </a:rPr>
                  <a:t>0.15</a:t>
                </a:r>
                <a:endParaRPr lang="en-US"/>
              </a:p>
            </p:txBody>
          </p:sp>
          <p:sp>
            <p:nvSpPr>
              <p:cNvPr id="16446" name="Line 62"/>
              <p:cNvSpPr>
                <a:spLocks noChangeShapeType="1"/>
              </p:cNvSpPr>
              <p:nvPr/>
            </p:nvSpPr>
            <p:spPr bwMode="auto">
              <a:xfrm>
                <a:off x="844" y="3076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7" name="Line 63"/>
              <p:cNvSpPr>
                <a:spLocks noChangeShapeType="1"/>
              </p:cNvSpPr>
              <p:nvPr/>
            </p:nvSpPr>
            <p:spPr bwMode="auto">
              <a:xfrm flipH="1">
                <a:off x="2852" y="3076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8" name="Rectangle 64"/>
              <p:cNvSpPr>
                <a:spLocks noChangeArrowheads="1"/>
              </p:cNvSpPr>
              <p:nvPr/>
            </p:nvSpPr>
            <p:spPr bwMode="auto">
              <a:xfrm>
                <a:off x="674" y="3015"/>
                <a:ext cx="1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Helvetica" pitchFamily="34" charset="0"/>
                  </a:rPr>
                  <a:t>0.2</a:t>
                </a:r>
                <a:endParaRPr lang="en-US"/>
              </a:p>
            </p:txBody>
          </p:sp>
          <p:sp>
            <p:nvSpPr>
              <p:cNvPr id="16449" name="Line 65"/>
              <p:cNvSpPr>
                <a:spLocks noChangeShapeType="1"/>
              </p:cNvSpPr>
              <p:nvPr/>
            </p:nvSpPr>
            <p:spPr bwMode="auto">
              <a:xfrm>
                <a:off x="844" y="2856"/>
                <a:ext cx="20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0" name="Freeform 66"/>
              <p:cNvSpPr>
                <a:spLocks/>
              </p:cNvSpPr>
              <p:nvPr/>
            </p:nvSpPr>
            <p:spPr bwMode="auto">
              <a:xfrm>
                <a:off x="844" y="2856"/>
                <a:ext cx="2031" cy="1321"/>
              </a:xfrm>
              <a:custGeom>
                <a:avLst/>
                <a:gdLst>
                  <a:gd name="T0" fmla="*/ 0 w 262"/>
                  <a:gd name="T1" fmla="*/ 174 h 174"/>
                  <a:gd name="T2" fmla="*/ 262 w 262"/>
                  <a:gd name="T3" fmla="*/ 174 h 174"/>
                  <a:gd name="T4" fmla="*/ 262 w 262"/>
                  <a:gd name="T5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2" h="174">
                    <a:moveTo>
                      <a:pt x="0" y="174"/>
                    </a:moveTo>
                    <a:lnTo>
                      <a:pt x="262" y="174"/>
                    </a:lnTo>
                    <a:lnTo>
                      <a:pt x="26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1" name="Line 67"/>
              <p:cNvSpPr>
                <a:spLocks noChangeShapeType="1"/>
              </p:cNvSpPr>
              <p:nvPr/>
            </p:nvSpPr>
            <p:spPr bwMode="auto">
              <a:xfrm flipV="1">
                <a:off x="844" y="2856"/>
                <a:ext cx="1" cy="13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2" name="Freeform 68"/>
              <p:cNvSpPr>
                <a:spLocks/>
              </p:cNvSpPr>
              <p:nvPr/>
            </p:nvSpPr>
            <p:spPr bwMode="auto">
              <a:xfrm>
                <a:off x="844" y="3068"/>
                <a:ext cx="683" cy="889"/>
              </a:xfrm>
              <a:custGeom>
                <a:avLst/>
                <a:gdLst>
                  <a:gd name="T0" fmla="*/ 19 w 799"/>
                  <a:gd name="T1" fmla="*/ 1061 h 1061"/>
                  <a:gd name="T2" fmla="*/ 46 w 799"/>
                  <a:gd name="T3" fmla="*/ 1061 h 1061"/>
                  <a:gd name="T4" fmla="*/ 73 w 799"/>
                  <a:gd name="T5" fmla="*/ 1061 h 1061"/>
                  <a:gd name="T6" fmla="*/ 100 w 799"/>
                  <a:gd name="T7" fmla="*/ 1061 h 1061"/>
                  <a:gd name="T8" fmla="*/ 127 w 799"/>
                  <a:gd name="T9" fmla="*/ 1061 h 1061"/>
                  <a:gd name="T10" fmla="*/ 155 w 799"/>
                  <a:gd name="T11" fmla="*/ 1061 h 1061"/>
                  <a:gd name="T12" fmla="*/ 182 w 799"/>
                  <a:gd name="T13" fmla="*/ 1061 h 1061"/>
                  <a:gd name="T14" fmla="*/ 209 w 799"/>
                  <a:gd name="T15" fmla="*/ 1061 h 1061"/>
                  <a:gd name="T16" fmla="*/ 236 w 799"/>
                  <a:gd name="T17" fmla="*/ 1034 h 1061"/>
                  <a:gd name="T18" fmla="*/ 245 w 799"/>
                  <a:gd name="T19" fmla="*/ 1007 h 1061"/>
                  <a:gd name="T20" fmla="*/ 263 w 799"/>
                  <a:gd name="T21" fmla="*/ 970 h 1061"/>
                  <a:gd name="T22" fmla="*/ 273 w 799"/>
                  <a:gd name="T23" fmla="*/ 925 h 1061"/>
                  <a:gd name="T24" fmla="*/ 291 w 799"/>
                  <a:gd name="T25" fmla="*/ 871 h 1061"/>
                  <a:gd name="T26" fmla="*/ 309 w 799"/>
                  <a:gd name="T27" fmla="*/ 816 h 1061"/>
                  <a:gd name="T28" fmla="*/ 318 w 799"/>
                  <a:gd name="T29" fmla="*/ 762 h 1061"/>
                  <a:gd name="T30" fmla="*/ 336 w 799"/>
                  <a:gd name="T31" fmla="*/ 707 h 1061"/>
                  <a:gd name="T32" fmla="*/ 345 w 799"/>
                  <a:gd name="T33" fmla="*/ 653 h 1061"/>
                  <a:gd name="T34" fmla="*/ 363 w 799"/>
                  <a:gd name="T35" fmla="*/ 589 h 1061"/>
                  <a:gd name="T36" fmla="*/ 372 w 799"/>
                  <a:gd name="T37" fmla="*/ 535 h 1061"/>
                  <a:gd name="T38" fmla="*/ 390 w 799"/>
                  <a:gd name="T39" fmla="*/ 480 h 1061"/>
                  <a:gd name="T40" fmla="*/ 409 w 799"/>
                  <a:gd name="T41" fmla="*/ 417 h 1061"/>
                  <a:gd name="T42" fmla="*/ 418 w 799"/>
                  <a:gd name="T43" fmla="*/ 372 h 1061"/>
                  <a:gd name="T44" fmla="*/ 436 w 799"/>
                  <a:gd name="T45" fmla="*/ 317 h 1061"/>
                  <a:gd name="T46" fmla="*/ 445 w 799"/>
                  <a:gd name="T47" fmla="*/ 272 h 1061"/>
                  <a:gd name="T48" fmla="*/ 463 w 799"/>
                  <a:gd name="T49" fmla="*/ 226 h 1061"/>
                  <a:gd name="T50" fmla="*/ 472 w 799"/>
                  <a:gd name="T51" fmla="*/ 181 h 1061"/>
                  <a:gd name="T52" fmla="*/ 490 w 799"/>
                  <a:gd name="T53" fmla="*/ 145 h 1061"/>
                  <a:gd name="T54" fmla="*/ 508 w 799"/>
                  <a:gd name="T55" fmla="*/ 109 h 1061"/>
                  <a:gd name="T56" fmla="*/ 517 w 799"/>
                  <a:gd name="T57" fmla="*/ 81 h 1061"/>
                  <a:gd name="T58" fmla="*/ 536 w 799"/>
                  <a:gd name="T59" fmla="*/ 54 h 1061"/>
                  <a:gd name="T60" fmla="*/ 554 w 799"/>
                  <a:gd name="T61" fmla="*/ 27 h 1061"/>
                  <a:gd name="T62" fmla="*/ 581 w 799"/>
                  <a:gd name="T63" fmla="*/ 0 h 1061"/>
                  <a:gd name="T64" fmla="*/ 608 w 799"/>
                  <a:gd name="T65" fmla="*/ 0 h 1061"/>
                  <a:gd name="T66" fmla="*/ 635 w 799"/>
                  <a:gd name="T67" fmla="*/ 0 h 1061"/>
                  <a:gd name="T68" fmla="*/ 663 w 799"/>
                  <a:gd name="T69" fmla="*/ 27 h 1061"/>
                  <a:gd name="T70" fmla="*/ 690 w 799"/>
                  <a:gd name="T71" fmla="*/ 45 h 1061"/>
                  <a:gd name="T72" fmla="*/ 717 w 799"/>
                  <a:gd name="T73" fmla="*/ 90 h 1061"/>
                  <a:gd name="T74" fmla="*/ 735 w 799"/>
                  <a:gd name="T75" fmla="*/ 118 h 1061"/>
                  <a:gd name="T76" fmla="*/ 744 w 799"/>
                  <a:gd name="T77" fmla="*/ 145 h 1061"/>
                  <a:gd name="T78" fmla="*/ 762 w 799"/>
                  <a:gd name="T79" fmla="*/ 172 h 1061"/>
                  <a:gd name="T80" fmla="*/ 771 w 799"/>
                  <a:gd name="T81" fmla="*/ 208 h 1061"/>
                  <a:gd name="T82" fmla="*/ 790 w 799"/>
                  <a:gd name="T83" fmla="*/ 236 h 1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99" h="1061">
                    <a:moveTo>
                      <a:pt x="0" y="1061"/>
                    </a:moveTo>
                    <a:lnTo>
                      <a:pt x="9" y="1061"/>
                    </a:lnTo>
                    <a:lnTo>
                      <a:pt x="19" y="1061"/>
                    </a:lnTo>
                    <a:lnTo>
                      <a:pt x="28" y="1061"/>
                    </a:lnTo>
                    <a:lnTo>
                      <a:pt x="37" y="1061"/>
                    </a:lnTo>
                    <a:lnTo>
                      <a:pt x="46" y="1061"/>
                    </a:lnTo>
                    <a:lnTo>
                      <a:pt x="55" y="1061"/>
                    </a:lnTo>
                    <a:lnTo>
                      <a:pt x="64" y="1061"/>
                    </a:lnTo>
                    <a:lnTo>
                      <a:pt x="73" y="1061"/>
                    </a:lnTo>
                    <a:lnTo>
                      <a:pt x="82" y="1061"/>
                    </a:lnTo>
                    <a:lnTo>
                      <a:pt x="91" y="1061"/>
                    </a:lnTo>
                    <a:lnTo>
                      <a:pt x="100" y="1061"/>
                    </a:lnTo>
                    <a:lnTo>
                      <a:pt x="109" y="1061"/>
                    </a:lnTo>
                    <a:lnTo>
                      <a:pt x="118" y="1061"/>
                    </a:lnTo>
                    <a:lnTo>
                      <a:pt x="127" y="1061"/>
                    </a:lnTo>
                    <a:lnTo>
                      <a:pt x="136" y="1061"/>
                    </a:lnTo>
                    <a:lnTo>
                      <a:pt x="146" y="1061"/>
                    </a:lnTo>
                    <a:lnTo>
                      <a:pt x="155" y="1061"/>
                    </a:lnTo>
                    <a:lnTo>
                      <a:pt x="164" y="1061"/>
                    </a:lnTo>
                    <a:lnTo>
                      <a:pt x="173" y="1061"/>
                    </a:lnTo>
                    <a:lnTo>
                      <a:pt x="182" y="1061"/>
                    </a:lnTo>
                    <a:lnTo>
                      <a:pt x="191" y="1061"/>
                    </a:lnTo>
                    <a:lnTo>
                      <a:pt x="200" y="1061"/>
                    </a:lnTo>
                    <a:lnTo>
                      <a:pt x="209" y="1061"/>
                    </a:lnTo>
                    <a:lnTo>
                      <a:pt x="218" y="1052"/>
                    </a:lnTo>
                    <a:lnTo>
                      <a:pt x="227" y="1043"/>
                    </a:lnTo>
                    <a:lnTo>
                      <a:pt x="236" y="1034"/>
                    </a:lnTo>
                    <a:lnTo>
                      <a:pt x="236" y="1025"/>
                    </a:lnTo>
                    <a:lnTo>
                      <a:pt x="245" y="1016"/>
                    </a:lnTo>
                    <a:lnTo>
                      <a:pt x="245" y="1007"/>
                    </a:lnTo>
                    <a:lnTo>
                      <a:pt x="254" y="998"/>
                    </a:lnTo>
                    <a:lnTo>
                      <a:pt x="254" y="979"/>
                    </a:lnTo>
                    <a:lnTo>
                      <a:pt x="263" y="970"/>
                    </a:lnTo>
                    <a:lnTo>
                      <a:pt x="263" y="952"/>
                    </a:lnTo>
                    <a:lnTo>
                      <a:pt x="273" y="934"/>
                    </a:lnTo>
                    <a:lnTo>
                      <a:pt x="273" y="925"/>
                    </a:lnTo>
                    <a:lnTo>
                      <a:pt x="282" y="907"/>
                    </a:lnTo>
                    <a:lnTo>
                      <a:pt x="282" y="889"/>
                    </a:lnTo>
                    <a:lnTo>
                      <a:pt x="291" y="871"/>
                    </a:lnTo>
                    <a:lnTo>
                      <a:pt x="300" y="852"/>
                    </a:lnTo>
                    <a:lnTo>
                      <a:pt x="300" y="834"/>
                    </a:lnTo>
                    <a:lnTo>
                      <a:pt x="309" y="816"/>
                    </a:lnTo>
                    <a:lnTo>
                      <a:pt x="309" y="798"/>
                    </a:lnTo>
                    <a:lnTo>
                      <a:pt x="318" y="780"/>
                    </a:lnTo>
                    <a:lnTo>
                      <a:pt x="318" y="762"/>
                    </a:lnTo>
                    <a:lnTo>
                      <a:pt x="327" y="744"/>
                    </a:lnTo>
                    <a:lnTo>
                      <a:pt x="327" y="725"/>
                    </a:lnTo>
                    <a:lnTo>
                      <a:pt x="336" y="707"/>
                    </a:lnTo>
                    <a:lnTo>
                      <a:pt x="336" y="689"/>
                    </a:lnTo>
                    <a:lnTo>
                      <a:pt x="345" y="671"/>
                    </a:lnTo>
                    <a:lnTo>
                      <a:pt x="345" y="653"/>
                    </a:lnTo>
                    <a:lnTo>
                      <a:pt x="354" y="626"/>
                    </a:lnTo>
                    <a:lnTo>
                      <a:pt x="354" y="607"/>
                    </a:lnTo>
                    <a:lnTo>
                      <a:pt x="363" y="589"/>
                    </a:lnTo>
                    <a:lnTo>
                      <a:pt x="363" y="571"/>
                    </a:lnTo>
                    <a:lnTo>
                      <a:pt x="372" y="553"/>
                    </a:lnTo>
                    <a:lnTo>
                      <a:pt x="372" y="535"/>
                    </a:lnTo>
                    <a:lnTo>
                      <a:pt x="381" y="517"/>
                    </a:lnTo>
                    <a:lnTo>
                      <a:pt x="381" y="499"/>
                    </a:lnTo>
                    <a:lnTo>
                      <a:pt x="390" y="480"/>
                    </a:lnTo>
                    <a:lnTo>
                      <a:pt x="400" y="453"/>
                    </a:lnTo>
                    <a:lnTo>
                      <a:pt x="400" y="435"/>
                    </a:lnTo>
                    <a:lnTo>
                      <a:pt x="409" y="417"/>
                    </a:lnTo>
                    <a:lnTo>
                      <a:pt x="409" y="399"/>
                    </a:lnTo>
                    <a:lnTo>
                      <a:pt x="418" y="381"/>
                    </a:lnTo>
                    <a:lnTo>
                      <a:pt x="418" y="372"/>
                    </a:lnTo>
                    <a:lnTo>
                      <a:pt x="427" y="353"/>
                    </a:lnTo>
                    <a:lnTo>
                      <a:pt x="427" y="335"/>
                    </a:lnTo>
                    <a:lnTo>
                      <a:pt x="436" y="317"/>
                    </a:lnTo>
                    <a:lnTo>
                      <a:pt x="436" y="299"/>
                    </a:lnTo>
                    <a:lnTo>
                      <a:pt x="445" y="281"/>
                    </a:lnTo>
                    <a:lnTo>
                      <a:pt x="445" y="272"/>
                    </a:lnTo>
                    <a:lnTo>
                      <a:pt x="454" y="254"/>
                    </a:lnTo>
                    <a:lnTo>
                      <a:pt x="454" y="236"/>
                    </a:lnTo>
                    <a:lnTo>
                      <a:pt x="463" y="226"/>
                    </a:lnTo>
                    <a:lnTo>
                      <a:pt x="463" y="208"/>
                    </a:lnTo>
                    <a:lnTo>
                      <a:pt x="472" y="199"/>
                    </a:lnTo>
                    <a:lnTo>
                      <a:pt x="472" y="181"/>
                    </a:lnTo>
                    <a:lnTo>
                      <a:pt x="481" y="172"/>
                    </a:lnTo>
                    <a:lnTo>
                      <a:pt x="481" y="154"/>
                    </a:lnTo>
                    <a:lnTo>
                      <a:pt x="490" y="145"/>
                    </a:lnTo>
                    <a:lnTo>
                      <a:pt x="499" y="136"/>
                    </a:lnTo>
                    <a:lnTo>
                      <a:pt x="499" y="127"/>
                    </a:lnTo>
                    <a:lnTo>
                      <a:pt x="508" y="109"/>
                    </a:lnTo>
                    <a:lnTo>
                      <a:pt x="508" y="99"/>
                    </a:lnTo>
                    <a:lnTo>
                      <a:pt x="517" y="90"/>
                    </a:lnTo>
                    <a:lnTo>
                      <a:pt x="517" y="81"/>
                    </a:lnTo>
                    <a:lnTo>
                      <a:pt x="527" y="72"/>
                    </a:lnTo>
                    <a:lnTo>
                      <a:pt x="527" y="63"/>
                    </a:lnTo>
                    <a:lnTo>
                      <a:pt x="536" y="54"/>
                    </a:lnTo>
                    <a:lnTo>
                      <a:pt x="545" y="45"/>
                    </a:lnTo>
                    <a:lnTo>
                      <a:pt x="545" y="36"/>
                    </a:lnTo>
                    <a:lnTo>
                      <a:pt x="554" y="27"/>
                    </a:lnTo>
                    <a:lnTo>
                      <a:pt x="563" y="18"/>
                    </a:lnTo>
                    <a:lnTo>
                      <a:pt x="590" y="0"/>
                    </a:lnTo>
                    <a:lnTo>
                      <a:pt x="581" y="0"/>
                    </a:lnTo>
                    <a:lnTo>
                      <a:pt x="590" y="0"/>
                    </a:lnTo>
                    <a:lnTo>
                      <a:pt x="599" y="0"/>
                    </a:lnTo>
                    <a:lnTo>
                      <a:pt x="608" y="0"/>
                    </a:lnTo>
                    <a:lnTo>
                      <a:pt x="617" y="0"/>
                    </a:lnTo>
                    <a:lnTo>
                      <a:pt x="626" y="0"/>
                    </a:lnTo>
                    <a:lnTo>
                      <a:pt x="635" y="0"/>
                    </a:lnTo>
                    <a:lnTo>
                      <a:pt x="644" y="9"/>
                    </a:lnTo>
                    <a:lnTo>
                      <a:pt x="654" y="18"/>
                    </a:lnTo>
                    <a:lnTo>
                      <a:pt x="663" y="27"/>
                    </a:lnTo>
                    <a:lnTo>
                      <a:pt x="672" y="36"/>
                    </a:lnTo>
                    <a:lnTo>
                      <a:pt x="681" y="45"/>
                    </a:lnTo>
                    <a:lnTo>
                      <a:pt x="690" y="45"/>
                    </a:lnTo>
                    <a:lnTo>
                      <a:pt x="699" y="63"/>
                    </a:lnTo>
                    <a:lnTo>
                      <a:pt x="717" y="81"/>
                    </a:lnTo>
                    <a:lnTo>
                      <a:pt x="717" y="90"/>
                    </a:lnTo>
                    <a:lnTo>
                      <a:pt x="726" y="99"/>
                    </a:lnTo>
                    <a:lnTo>
                      <a:pt x="726" y="109"/>
                    </a:lnTo>
                    <a:lnTo>
                      <a:pt x="735" y="118"/>
                    </a:lnTo>
                    <a:lnTo>
                      <a:pt x="735" y="127"/>
                    </a:lnTo>
                    <a:lnTo>
                      <a:pt x="744" y="136"/>
                    </a:lnTo>
                    <a:lnTo>
                      <a:pt x="744" y="145"/>
                    </a:lnTo>
                    <a:lnTo>
                      <a:pt x="753" y="154"/>
                    </a:lnTo>
                    <a:lnTo>
                      <a:pt x="753" y="163"/>
                    </a:lnTo>
                    <a:lnTo>
                      <a:pt x="762" y="172"/>
                    </a:lnTo>
                    <a:lnTo>
                      <a:pt x="762" y="181"/>
                    </a:lnTo>
                    <a:lnTo>
                      <a:pt x="771" y="190"/>
                    </a:lnTo>
                    <a:lnTo>
                      <a:pt x="771" y="208"/>
                    </a:lnTo>
                    <a:lnTo>
                      <a:pt x="781" y="217"/>
                    </a:lnTo>
                    <a:lnTo>
                      <a:pt x="781" y="226"/>
                    </a:lnTo>
                    <a:lnTo>
                      <a:pt x="790" y="236"/>
                    </a:lnTo>
                    <a:lnTo>
                      <a:pt x="799" y="245"/>
                    </a:lnTo>
                    <a:lnTo>
                      <a:pt x="799" y="263"/>
                    </a:lnTo>
                  </a:path>
                </a:pathLst>
              </a:custGeom>
              <a:noFill/>
              <a:ln w="1905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3" name="Freeform 69"/>
              <p:cNvSpPr>
                <a:spLocks/>
              </p:cNvSpPr>
              <p:nvPr/>
            </p:nvSpPr>
            <p:spPr bwMode="auto">
              <a:xfrm>
                <a:off x="1527" y="3289"/>
                <a:ext cx="759" cy="660"/>
              </a:xfrm>
              <a:custGeom>
                <a:avLst/>
                <a:gdLst>
                  <a:gd name="T0" fmla="*/ 9 w 889"/>
                  <a:gd name="T1" fmla="*/ 18 h 789"/>
                  <a:gd name="T2" fmla="*/ 27 w 889"/>
                  <a:gd name="T3" fmla="*/ 54 h 789"/>
                  <a:gd name="T4" fmla="*/ 36 w 889"/>
                  <a:gd name="T5" fmla="*/ 90 h 789"/>
                  <a:gd name="T6" fmla="*/ 54 w 889"/>
                  <a:gd name="T7" fmla="*/ 127 h 789"/>
                  <a:gd name="T8" fmla="*/ 63 w 889"/>
                  <a:gd name="T9" fmla="*/ 163 h 789"/>
                  <a:gd name="T10" fmla="*/ 81 w 889"/>
                  <a:gd name="T11" fmla="*/ 199 h 789"/>
                  <a:gd name="T12" fmla="*/ 99 w 889"/>
                  <a:gd name="T13" fmla="*/ 236 h 789"/>
                  <a:gd name="T14" fmla="*/ 109 w 889"/>
                  <a:gd name="T15" fmla="*/ 263 h 789"/>
                  <a:gd name="T16" fmla="*/ 127 w 889"/>
                  <a:gd name="T17" fmla="*/ 299 h 789"/>
                  <a:gd name="T18" fmla="*/ 136 w 889"/>
                  <a:gd name="T19" fmla="*/ 335 h 789"/>
                  <a:gd name="T20" fmla="*/ 154 w 889"/>
                  <a:gd name="T21" fmla="*/ 372 h 789"/>
                  <a:gd name="T22" fmla="*/ 163 w 889"/>
                  <a:gd name="T23" fmla="*/ 399 h 789"/>
                  <a:gd name="T24" fmla="*/ 181 w 889"/>
                  <a:gd name="T25" fmla="*/ 435 h 789"/>
                  <a:gd name="T26" fmla="*/ 199 w 889"/>
                  <a:gd name="T27" fmla="*/ 462 h 789"/>
                  <a:gd name="T28" fmla="*/ 208 w 889"/>
                  <a:gd name="T29" fmla="*/ 490 h 789"/>
                  <a:gd name="T30" fmla="*/ 226 w 889"/>
                  <a:gd name="T31" fmla="*/ 517 h 789"/>
                  <a:gd name="T32" fmla="*/ 236 w 889"/>
                  <a:gd name="T33" fmla="*/ 544 h 789"/>
                  <a:gd name="T34" fmla="*/ 254 w 889"/>
                  <a:gd name="T35" fmla="*/ 571 h 789"/>
                  <a:gd name="T36" fmla="*/ 272 w 889"/>
                  <a:gd name="T37" fmla="*/ 598 h 789"/>
                  <a:gd name="T38" fmla="*/ 281 w 889"/>
                  <a:gd name="T39" fmla="*/ 626 h 789"/>
                  <a:gd name="T40" fmla="*/ 299 w 889"/>
                  <a:gd name="T41" fmla="*/ 644 h 789"/>
                  <a:gd name="T42" fmla="*/ 326 w 889"/>
                  <a:gd name="T43" fmla="*/ 680 h 789"/>
                  <a:gd name="T44" fmla="*/ 353 w 889"/>
                  <a:gd name="T45" fmla="*/ 707 h 789"/>
                  <a:gd name="T46" fmla="*/ 381 w 889"/>
                  <a:gd name="T47" fmla="*/ 725 h 789"/>
                  <a:gd name="T48" fmla="*/ 408 w 889"/>
                  <a:gd name="T49" fmla="*/ 753 h 789"/>
                  <a:gd name="T50" fmla="*/ 435 w 889"/>
                  <a:gd name="T51" fmla="*/ 762 h 789"/>
                  <a:gd name="T52" fmla="*/ 462 w 889"/>
                  <a:gd name="T53" fmla="*/ 771 h 789"/>
                  <a:gd name="T54" fmla="*/ 490 w 889"/>
                  <a:gd name="T55" fmla="*/ 780 h 789"/>
                  <a:gd name="T56" fmla="*/ 517 w 889"/>
                  <a:gd name="T57" fmla="*/ 780 h 789"/>
                  <a:gd name="T58" fmla="*/ 544 w 889"/>
                  <a:gd name="T59" fmla="*/ 789 h 789"/>
                  <a:gd name="T60" fmla="*/ 571 w 889"/>
                  <a:gd name="T61" fmla="*/ 780 h 789"/>
                  <a:gd name="T62" fmla="*/ 598 w 889"/>
                  <a:gd name="T63" fmla="*/ 780 h 789"/>
                  <a:gd name="T64" fmla="*/ 626 w 889"/>
                  <a:gd name="T65" fmla="*/ 780 h 789"/>
                  <a:gd name="T66" fmla="*/ 653 w 889"/>
                  <a:gd name="T67" fmla="*/ 771 h 789"/>
                  <a:gd name="T68" fmla="*/ 680 w 889"/>
                  <a:gd name="T69" fmla="*/ 762 h 789"/>
                  <a:gd name="T70" fmla="*/ 707 w 889"/>
                  <a:gd name="T71" fmla="*/ 762 h 789"/>
                  <a:gd name="T72" fmla="*/ 734 w 889"/>
                  <a:gd name="T73" fmla="*/ 753 h 789"/>
                  <a:gd name="T74" fmla="*/ 762 w 889"/>
                  <a:gd name="T75" fmla="*/ 744 h 789"/>
                  <a:gd name="T76" fmla="*/ 789 w 889"/>
                  <a:gd name="T77" fmla="*/ 744 h 789"/>
                  <a:gd name="T78" fmla="*/ 816 w 889"/>
                  <a:gd name="T79" fmla="*/ 735 h 789"/>
                  <a:gd name="T80" fmla="*/ 843 w 889"/>
                  <a:gd name="T81" fmla="*/ 735 h 789"/>
                  <a:gd name="T82" fmla="*/ 871 w 889"/>
                  <a:gd name="T83" fmla="*/ 735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89" h="789">
                    <a:moveTo>
                      <a:pt x="0" y="0"/>
                    </a:moveTo>
                    <a:lnTo>
                      <a:pt x="9" y="9"/>
                    </a:lnTo>
                    <a:lnTo>
                      <a:pt x="9" y="18"/>
                    </a:lnTo>
                    <a:lnTo>
                      <a:pt x="18" y="27"/>
                    </a:lnTo>
                    <a:lnTo>
                      <a:pt x="18" y="45"/>
                    </a:lnTo>
                    <a:lnTo>
                      <a:pt x="27" y="54"/>
                    </a:lnTo>
                    <a:lnTo>
                      <a:pt x="27" y="63"/>
                    </a:lnTo>
                    <a:lnTo>
                      <a:pt x="36" y="72"/>
                    </a:lnTo>
                    <a:lnTo>
                      <a:pt x="36" y="90"/>
                    </a:lnTo>
                    <a:lnTo>
                      <a:pt x="45" y="100"/>
                    </a:lnTo>
                    <a:lnTo>
                      <a:pt x="45" y="109"/>
                    </a:lnTo>
                    <a:lnTo>
                      <a:pt x="54" y="127"/>
                    </a:lnTo>
                    <a:lnTo>
                      <a:pt x="54" y="136"/>
                    </a:lnTo>
                    <a:lnTo>
                      <a:pt x="63" y="145"/>
                    </a:lnTo>
                    <a:lnTo>
                      <a:pt x="63" y="163"/>
                    </a:lnTo>
                    <a:lnTo>
                      <a:pt x="72" y="172"/>
                    </a:lnTo>
                    <a:lnTo>
                      <a:pt x="72" y="181"/>
                    </a:lnTo>
                    <a:lnTo>
                      <a:pt x="81" y="199"/>
                    </a:lnTo>
                    <a:lnTo>
                      <a:pt x="81" y="208"/>
                    </a:lnTo>
                    <a:lnTo>
                      <a:pt x="90" y="217"/>
                    </a:lnTo>
                    <a:lnTo>
                      <a:pt x="99" y="236"/>
                    </a:lnTo>
                    <a:lnTo>
                      <a:pt x="99" y="245"/>
                    </a:lnTo>
                    <a:lnTo>
                      <a:pt x="109" y="254"/>
                    </a:lnTo>
                    <a:lnTo>
                      <a:pt x="109" y="263"/>
                    </a:lnTo>
                    <a:lnTo>
                      <a:pt x="118" y="281"/>
                    </a:lnTo>
                    <a:lnTo>
                      <a:pt x="118" y="290"/>
                    </a:lnTo>
                    <a:lnTo>
                      <a:pt x="127" y="299"/>
                    </a:lnTo>
                    <a:lnTo>
                      <a:pt x="127" y="308"/>
                    </a:lnTo>
                    <a:lnTo>
                      <a:pt x="136" y="326"/>
                    </a:lnTo>
                    <a:lnTo>
                      <a:pt x="136" y="335"/>
                    </a:lnTo>
                    <a:lnTo>
                      <a:pt x="145" y="344"/>
                    </a:lnTo>
                    <a:lnTo>
                      <a:pt x="145" y="354"/>
                    </a:lnTo>
                    <a:lnTo>
                      <a:pt x="154" y="372"/>
                    </a:lnTo>
                    <a:lnTo>
                      <a:pt x="154" y="381"/>
                    </a:lnTo>
                    <a:lnTo>
                      <a:pt x="163" y="390"/>
                    </a:lnTo>
                    <a:lnTo>
                      <a:pt x="163" y="399"/>
                    </a:lnTo>
                    <a:lnTo>
                      <a:pt x="172" y="408"/>
                    </a:lnTo>
                    <a:lnTo>
                      <a:pt x="172" y="426"/>
                    </a:lnTo>
                    <a:lnTo>
                      <a:pt x="181" y="435"/>
                    </a:lnTo>
                    <a:lnTo>
                      <a:pt x="181" y="444"/>
                    </a:lnTo>
                    <a:lnTo>
                      <a:pt x="190" y="453"/>
                    </a:lnTo>
                    <a:lnTo>
                      <a:pt x="199" y="462"/>
                    </a:lnTo>
                    <a:lnTo>
                      <a:pt x="199" y="471"/>
                    </a:lnTo>
                    <a:lnTo>
                      <a:pt x="208" y="481"/>
                    </a:lnTo>
                    <a:lnTo>
                      <a:pt x="208" y="490"/>
                    </a:lnTo>
                    <a:lnTo>
                      <a:pt x="217" y="499"/>
                    </a:lnTo>
                    <a:lnTo>
                      <a:pt x="217" y="508"/>
                    </a:lnTo>
                    <a:lnTo>
                      <a:pt x="226" y="517"/>
                    </a:lnTo>
                    <a:lnTo>
                      <a:pt x="226" y="526"/>
                    </a:lnTo>
                    <a:lnTo>
                      <a:pt x="236" y="535"/>
                    </a:lnTo>
                    <a:lnTo>
                      <a:pt x="236" y="544"/>
                    </a:lnTo>
                    <a:lnTo>
                      <a:pt x="245" y="553"/>
                    </a:lnTo>
                    <a:lnTo>
                      <a:pt x="245" y="562"/>
                    </a:lnTo>
                    <a:lnTo>
                      <a:pt x="254" y="571"/>
                    </a:lnTo>
                    <a:lnTo>
                      <a:pt x="254" y="580"/>
                    </a:lnTo>
                    <a:lnTo>
                      <a:pt x="263" y="589"/>
                    </a:lnTo>
                    <a:lnTo>
                      <a:pt x="272" y="598"/>
                    </a:lnTo>
                    <a:lnTo>
                      <a:pt x="272" y="608"/>
                    </a:lnTo>
                    <a:lnTo>
                      <a:pt x="290" y="626"/>
                    </a:lnTo>
                    <a:lnTo>
                      <a:pt x="281" y="626"/>
                    </a:lnTo>
                    <a:lnTo>
                      <a:pt x="290" y="626"/>
                    </a:lnTo>
                    <a:lnTo>
                      <a:pt x="299" y="635"/>
                    </a:lnTo>
                    <a:lnTo>
                      <a:pt x="299" y="644"/>
                    </a:lnTo>
                    <a:lnTo>
                      <a:pt x="308" y="653"/>
                    </a:lnTo>
                    <a:lnTo>
                      <a:pt x="326" y="671"/>
                    </a:lnTo>
                    <a:lnTo>
                      <a:pt x="326" y="680"/>
                    </a:lnTo>
                    <a:lnTo>
                      <a:pt x="335" y="689"/>
                    </a:lnTo>
                    <a:lnTo>
                      <a:pt x="344" y="698"/>
                    </a:lnTo>
                    <a:lnTo>
                      <a:pt x="353" y="707"/>
                    </a:lnTo>
                    <a:lnTo>
                      <a:pt x="363" y="716"/>
                    </a:lnTo>
                    <a:lnTo>
                      <a:pt x="372" y="725"/>
                    </a:lnTo>
                    <a:lnTo>
                      <a:pt x="381" y="725"/>
                    </a:lnTo>
                    <a:lnTo>
                      <a:pt x="390" y="735"/>
                    </a:lnTo>
                    <a:lnTo>
                      <a:pt x="399" y="744"/>
                    </a:lnTo>
                    <a:lnTo>
                      <a:pt x="408" y="753"/>
                    </a:lnTo>
                    <a:lnTo>
                      <a:pt x="417" y="753"/>
                    </a:lnTo>
                    <a:lnTo>
                      <a:pt x="426" y="762"/>
                    </a:lnTo>
                    <a:lnTo>
                      <a:pt x="435" y="762"/>
                    </a:lnTo>
                    <a:lnTo>
                      <a:pt x="444" y="771"/>
                    </a:lnTo>
                    <a:lnTo>
                      <a:pt x="453" y="771"/>
                    </a:lnTo>
                    <a:lnTo>
                      <a:pt x="462" y="771"/>
                    </a:lnTo>
                    <a:lnTo>
                      <a:pt x="471" y="780"/>
                    </a:lnTo>
                    <a:lnTo>
                      <a:pt x="480" y="780"/>
                    </a:lnTo>
                    <a:lnTo>
                      <a:pt x="490" y="780"/>
                    </a:lnTo>
                    <a:lnTo>
                      <a:pt x="499" y="780"/>
                    </a:lnTo>
                    <a:lnTo>
                      <a:pt x="508" y="780"/>
                    </a:lnTo>
                    <a:lnTo>
                      <a:pt x="517" y="780"/>
                    </a:lnTo>
                    <a:lnTo>
                      <a:pt x="526" y="789"/>
                    </a:lnTo>
                    <a:lnTo>
                      <a:pt x="535" y="789"/>
                    </a:lnTo>
                    <a:lnTo>
                      <a:pt x="544" y="789"/>
                    </a:lnTo>
                    <a:lnTo>
                      <a:pt x="553" y="789"/>
                    </a:lnTo>
                    <a:lnTo>
                      <a:pt x="562" y="789"/>
                    </a:lnTo>
                    <a:lnTo>
                      <a:pt x="571" y="780"/>
                    </a:lnTo>
                    <a:lnTo>
                      <a:pt x="580" y="780"/>
                    </a:lnTo>
                    <a:lnTo>
                      <a:pt x="589" y="780"/>
                    </a:lnTo>
                    <a:lnTo>
                      <a:pt x="598" y="780"/>
                    </a:lnTo>
                    <a:lnTo>
                      <a:pt x="607" y="780"/>
                    </a:lnTo>
                    <a:lnTo>
                      <a:pt x="617" y="780"/>
                    </a:lnTo>
                    <a:lnTo>
                      <a:pt x="626" y="780"/>
                    </a:lnTo>
                    <a:lnTo>
                      <a:pt x="635" y="771"/>
                    </a:lnTo>
                    <a:lnTo>
                      <a:pt x="644" y="771"/>
                    </a:lnTo>
                    <a:lnTo>
                      <a:pt x="653" y="771"/>
                    </a:lnTo>
                    <a:lnTo>
                      <a:pt x="662" y="771"/>
                    </a:lnTo>
                    <a:lnTo>
                      <a:pt x="671" y="771"/>
                    </a:lnTo>
                    <a:lnTo>
                      <a:pt x="680" y="762"/>
                    </a:lnTo>
                    <a:lnTo>
                      <a:pt x="689" y="762"/>
                    </a:lnTo>
                    <a:lnTo>
                      <a:pt x="698" y="762"/>
                    </a:lnTo>
                    <a:lnTo>
                      <a:pt x="707" y="762"/>
                    </a:lnTo>
                    <a:lnTo>
                      <a:pt x="716" y="762"/>
                    </a:lnTo>
                    <a:lnTo>
                      <a:pt x="725" y="753"/>
                    </a:lnTo>
                    <a:lnTo>
                      <a:pt x="734" y="753"/>
                    </a:lnTo>
                    <a:lnTo>
                      <a:pt x="744" y="753"/>
                    </a:lnTo>
                    <a:lnTo>
                      <a:pt x="753" y="753"/>
                    </a:lnTo>
                    <a:lnTo>
                      <a:pt x="762" y="744"/>
                    </a:lnTo>
                    <a:lnTo>
                      <a:pt x="771" y="744"/>
                    </a:lnTo>
                    <a:lnTo>
                      <a:pt x="780" y="744"/>
                    </a:lnTo>
                    <a:lnTo>
                      <a:pt x="789" y="744"/>
                    </a:lnTo>
                    <a:lnTo>
                      <a:pt x="798" y="744"/>
                    </a:lnTo>
                    <a:lnTo>
                      <a:pt x="807" y="744"/>
                    </a:lnTo>
                    <a:lnTo>
                      <a:pt x="816" y="735"/>
                    </a:lnTo>
                    <a:lnTo>
                      <a:pt x="825" y="735"/>
                    </a:lnTo>
                    <a:lnTo>
                      <a:pt x="834" y="735"/>
                    </a:lnTo>
                    <a:lnTo>
                      <a:pt x="843" y="735"/>
                    </a:lnTo>
                    <a:lnTo>
                      <a:pt x="852" y="735"/>
                    </a:lnTo>
                    <a:lnTo>
                      <a:pt x="861" y="735"/>
                    </a:lnTo>
                    <a:lnTo>
                      <a:pt x="871" y="735"/>
                    </a:lnTo>
                    <a:lnTo>
                      <a:pt x="880" y="735"/>
                    </a:lnTo>
                    <a:lnTo>
                      <a:pt x="889" y="735"/>
                    </a:lnTo>
                  </a:path>
                </a:pathLst>
              </a:custGeom>
              <a:noFill/>
              <a:ln w="1905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4" name="Freeform 70"/>
              <p:cNvSpPr>
                <a:spLocks/>
              </p:cNvSpPr>
              <p:nvPr/>
            </p:nvSpPr>
            <p:spPr bwMode="auto">
              <a:xfrm>
                <a:off x="2286" y="3896"/>
                <a:ext cx="480" cy="53"/>
              </a:xfrm>
              <a:custGeom>
                <a:avLst/>
                <a:gdLst>
                  <a:gd name="T0" fmla="*/ 0 w 562"/>
                  <a:gd name="T1" fmla="*/ 10 h 64"/>
                  <a:gd name="T2" fmla="*/ 9 w 562"/>
                  <a:gd name="T3" fmla="*/ 10 h 64"/>
                  <a:gd name="T4" fmla="*/ 18 w 562"/>
                  <a:gd name="T5" fmla="*/ 10 h 64"/>
                  <a:gd name="T6" fmla="*/ 27 w 562"/>
                  <a:gd name="T7" fmla="*/ 0 h 64"/>
                  <a:gd name="T8" fmla="*/ 36 w 562"/>
                  <a:gd name="T9" fmla="*/ 0 h 64"/>
                  <a:gd name="T10" fmla="*/ 45 w 562"/>
                  <a:gd name="T11" fmla="*/ 0 h 64"/>
                  <a:gd name="T12" fmla="*/ 54 w 562"/>
                  <a:gd name="T13" fmla="*/ 0 h 64"/>
                  <a:gd name="T14" fmla="*/ 63 w 562"/>
                  <a:gd name="T15" fmla="*/ 0 h 64"/>
                  <a:gd name="T16" fmla="*/ 72 w 562"/>
                  <a:gd name="T17" fmla="*/ 0 h 64"/>
                  <a:gd name="T18" fmla="*/ 81 w 562"/>
                  <a:gd name="T19" fmla="*/ 0 h 64"/>
                  <a:gd name="T20" fmla="*/ 90 w 562"/>
                  <a:gd name="T21" fmla="*/ 0 h 64"/>
                  <a:gd name="T22" fmla="*/ 99 w 562"/>
                  <a:gd name="T23" fmla="*/ 10 h 64"/>
                  <a:gd name="T24" fmla="*/ 109 w 562"/>
                  <a:gd name="T25" fmla="*/ 10 h 64"/>
                  <a:gd name="T26" fmla="*/ 118 w 562"/>
                  <a:gd name="T27" fmla="*/ 10 h 64"/>
                  <a:gd name="T28" fmla="*/ 127 w 562"/>
                  <a:gd name="T29" fmla="*/ 10 h 64"/>
                  <a:gd name="T30" fmla="*/ 136 w 562"/>
                  <a:gd name="T31" fmla="*/ 10 h 64"/>
                  <a:gd name="T32" fmla="*/ 145 w 562"/>
                  <a:gd name="T33" fmla="*/ 10 h 64"/>
                  <a:gd name="T34" fmla="*/ 154 w 562"/>
                  <a:gd name="T35" fmla="*/ 10 h 64"/>
                  <a:gd name="T36" fmla="*/ 163 w 562"/>
                  <a:gd name="T37" fmla="*/ 10 h 64"/>
                  <a:gd name="T38" fmla="*/ 172 w 562"/>
                  <a:gd name="T39" fmla="*/ 10 h 64"/>
                  <a:gd name="T40" fmla="*/ 181 w 562"/>
                  <a:gd name="T41" fmla="*/ 10 h 64"/>
                  <a:gd name="T42" fmla="*/ 190 w 562"/>
                  <a:gd name="T43" fmla="*/ 10 h 64"/>
                  <a:gd name="T44" fmla="*/ 199 w 562"/>
                  <a:gd name="T45" fmla="*/ 10 h 64"/>
                  <a:gd name="T46" fmla="*/ 208 w 562"/>
                  <a:gd name="T47" fmla="*/ 19 h 64"/>
                  <a:gd name="T48" fmla="*/ 217 w 562"/>
                  <a:gd name="T49" fmla="*/ 19 h 64"/>
                  <a:gd name="T50" fmla="*/ 226 w 562"/>
                  <a:gd name="T51" fmla="*/ 19 h 64"/>
                  <a:gd name="T52" fmla="*/ 236 w 562"/>
                  <a:gd name="T53" fmla="*/ 19 h 64"/>
                  <a:gd name="T54" fmla="*/ 245 w 562"/>
                  <a:gd name="T55" fmla="*/ 19 h 64"/>
                  <a:gd name="T56" fmla="*/ 254 w 562"/>
                  <a:gd name="T57" fmla="*/ 19 h 64"/>
                  <a:gd name="T58" fmla="*/ 263 w 562"/>
                  <a:gd name="T59" fmla="*/ 19 h 64"/>
                  <a:gd name="T60" fmla="*/ 272 w 562"/>
                  <a:gd name="T61" fmla="*/ 28 h 64"/>
                  <a:gd name="T62" fmla="*/ 281 w 562"/>
                  <a:gd name="T63" fmla="*/ 28 h 64"/>
                  <a:gd name="T64" fmla="*/ 290 w 562"/>
                  <a:gd name="T65" fmla="*/ 28 h 64"/>
                  <a:gd name="T66" fmla="*/ 299 w 562"/>
                  <a:gd name="T67" fmla="*/ 28 h 64"/>
                  <a:gd name="T68" fmla="*/ 308 w 562"/>
                  <a:gd name="T69" fmla="*/ 28 h 64"/>
                  <a:gd name="T70" fmla="*/ 317 w 562"/>
                  <a:gd name="T71" fmla="*/ 28 h 64"/>
                  <a:gd name="T72" fmla="*/ 326 w 562"/>
                  <a:gd name="T73" fmla="*/ 28 h 64"/>
                  <a:gd name="T74" fmla="*/ 335 w 562"/>
                  <a:gd name="T75" fmla="*/ 37 h 64"/>
                  <a:gd name="T76" fmla="*/ 344 w 562"/>
                  <a:gd name="T77" fmla="*/ 37 h 64"/>
                  <a:gd name="T78" fmla="*/ 353 w 562"/>
                  <a:gd name="T79" fmla="*/ 37 h 64"/>
                  <a:gd name="T80" fmla="*/ 363 w 562"/>
                  <a:gd name="T81" fmla="*/ 37 h 64"/>
                  <a:gd name="T82" fmla="*/ 372 w 562"/>
                  <a:gd name="T83" fmla="*/ 37 h 64"/>
                  <a:gd name="T84" fmla="*/ 381 w 562"/>
                  <a:gd name="T85" fmla="*/ 37 h 64"/>
                  <a:gd name="T86" fmla="*/ 390 w 562"/>
                  <a:gd name="T87" fmla="*/ 37 h 64"/>
                  <a:gd name="T88" fmla="*/ 399 w 562"/>
                  <a:gd name="T89" fmla="*/ 46 h 64"/>
                  <a:gd name="T90" fmla="*/ 408 w 562"/>
                  <a:gd name="T91" fmla="*/ 46 h 64"/>
                  <a:gd name="T92" fmla="*/ 417 w 562"/>
                  <a:gd name="T93" fmla="*/ 46 h 64"/>
                  <a:gd name="T94" fmla="*/ 426 w 562"/>
                  <a:gd name="T95" fmla="*/ 46 h 64"/>
                  <a:gd name="T96" fmla="*/ 435 w 562"/>
                  <a:gd name="T97" fmla="*/ 46 h 64"/>
                  <a:gd name="T98" fmla="*/ 444 w 562"/>
                  <a:gd name="T99" fmla="*/ 46 h 64"/>
                  <a:gd name="T100" fmla="*/ 453 w 562"/>
                  <a:gd name="T101" fmla="*/ 46 h 64"/>
                  <a:gd name="T102" fmla="*/ 462 w 562"/>
                  <a:gd name="T103" fmla="*/ 55 h 64"/>
                  <a:gd name="T104" fmla="*/ 471 w 562"/>
                  <a:gd name="T105" fmla="*/ 55 h 64"/>
                  <a:gd name="T106" fmla="*/ 480 w 562"/>
                  <a:gd name="T107" fmla="*/ 55 h 64"/>
                  <a:gd name="T108" fmla="*/ 490 w 562"/>
                  <a:gd name="T109" fmla="*/ 55 h 64"/>
                  <a:gd name="T110" fmla="*/ 499 w 562"/>
                  <a:gd name="T111" fmla="*/ 55 h 64"/>
                  <a:gd name="T112" fmla="*/ 508 w 562"/>
                  <a:gd name="T113" fmla="*/ 55 h 64"/>
                  <a:gd name="T114" fmla="*/ 517 w 562"/>
                  <a:gd name="T115" fmla="*/ 55 h 64"/>
                  <a:gd name="T116" fmla="*/ 526 w 562"/>
                  <a:gd name="T117" fmla="*/ 55 h 64"/>
                  <a:gd name="T118" fmla="*/ 535 w 562"/>
                  <a:gd name="T119" fmla="*/ 55 h 64"/>
                  <a:gd name="T120" fmla="*/ 544 w 562"/>
                  <a:gd name="T121" fmla="*/ 55 h 64"/>
                  <a:gd name="T122" fmla="*/ 553 w 562"/>
                  <a:gd name="T123" fmla="*/ 64 h 64"/>
                  <a:gd name="T124" fmla="*/ 562 w 562"/>
                  <a:gd name="T125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62" h="64">
                    <a:moveTo>
                      <a:pt x="0" y="10"/>
                    </a:moveTo>
                    <a:lnTo>
                      <a:pt x="9" y="10"/>
                    </a:lnTo>
                    <a:lnTo>
                      <a:pt x="18" y="10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5" y="0"/>
                    </a:lnTo>
                    <a:lnTo>
                      <a:pt x="54" y="0"/>
                    </a:lnTo>
                    <a:lnTo>
                      <a:pt x="63" y="0"/>
                    </a:lnTo>
                    <a:lnTo>
                      <a:pt x="72" y="0"/>
                    </a:lnTo>
                    <a:lnTo>
                      <a:pt x="81" y="0"/>
                    </a:lnTo>
                    <a:lnTo>
                      <a:pt x="90" y="0"/>
                    </a:lnTo>
                    <a:lnTo>
                      <a:pt x="99" y="10"/>
                    </a:lnTo>
                    <a:lnTo>
                      <a:pt x="109" y="10"/>
                    </a:lnTo>
                    <a:lnTo>
                      <a:pt x="118" y="10"/>
                    </a:lnTo>
                    <a:lnTo>
                      <a:pt x="127" y="10"/>
                    </a:lnTo>
                    <a:lnTo>
                      <a:pt x="136" y="10"/>
                    </a:lnTo>
                    <a:lnTo>
                      <a:pt x="145" y="10"/>
                    </a:lnTo>
                    <a:lnTo>
                      <a:pt x="154" y="10"/>
                    </a:lnTo>
                    <a:lnTo>
                      <a:pt x="163" y="10"/>
                    </a:lnTo>
                    <a:lnTo>
                      <a:pt x="172" y="10"/>
                    </a:lnTo>
                    <a:lnTo>
                      <a:pt x="181" y="10"/>
                    </a:lnTo>
                    <a:lnTo>
                      <a:pt x="190" y="10"/>
                    </a:lnTo>
                    <a:lnTo>
                      <a:pt x="199" y="10"/>
                    </a:lnTo>
                    <a:lnTo>
                      <a:pt x="208" y="19"/>
                    </a:lnTo>
                    <a:lnTo>
                      <a:pt x="217" y="19"/>
                    </a:lnTo>
                    <a:lnTo>
                      <a:pt x="226" y="19"/>
                    </a:lnTo>
                    <a:lnTo>
                      <a:pt x="236" y="19"/>
                    </a:lnTo>
                    <a:lnTo>
                      <a:pt x="245" y="19"/>
                    </a:lnTo>
                    <a:lnTo>
                      <a:pt x="254" y="19"/>
                    </a:lnTo>
                    <a:lnTo>
                      <a:pt x="263" y="19"/>
                    </a:lnTo>
                    <a:lnTo>
                      <a:pt x="272" y="28"/>
                    </a:lnTo>
                    <a:lnTo>
                      <a:pt x="281" y="28"/>
                    </a:lnTo>
                    <a:lnTo>
                      <a:pt x="290" y="28"/>
                    </a:lnTo>
                    <a:lnTo>
                      <a:pt x="299" y="28"/>
                    </a:lnTo>
                    <a:lnTo>
                      <a:pt x="308" y="28"/>
                    </a:lnTo>
                    <a:lnTo>
                      <a:pt x="317" y="28"/>
                    </a:lnTo>
                    <a:lnTo>
                      <a:pt x="326" y="28"/>
                    </a:lnTo>
                    <a:lnTo>
                      <a:pt x="335" y="37"/>
                    </a:lnTo>
                    <a:lnTo>
                      <a:pt x="344" y="37"/>
                    </a:lnTo>
                    <a:lnTo>
                      <a:pt x="353" y="37"/>
                    </a:lnTo>
                    <a:lnTo>
                      <a:pt x="363" y="37"/>
                    </a:lnTo>
                    <a:lnTo>
                      <a:pt x="372" y="37"/>
                    </a:lnTo>
                    <a:lnTo>
                      <a:pt x="381" y="37"/>
                    </a:lnTo>
                    <a:lnTo>
                      <a:pt x="390" y="37"/>
                    </a:lnTo>
                    <a:lnTo>
                      <a:pt x="399" y="46"/>
                    </a:lnTo>
                    <a:lnTo>
                      <a:pt x="408" y="46"/>
                    </a:lnTo>
                    <a:lnTo>
                      <a:pt x="417" y="46"/>
                    </a:lnTo>
                    <a:lnTo>
                      <a:pt x="426" y="46"/>
                    </a:lnTo>
                    <a:lnTo>
                      <a:pt x="435" y="46"/>
                    </a:lnTo>
                    <a:lnTo>
                      <a:pt x="444" y="46"/>
                    </a:lnTo>
                    <a:lnTo>
                      <a:pt x="453" y="46"/>
                    </a:lnTo>
                    <a:lnTo>
                      <a:pt x="462" y="55"/>
                    </a:lnTo>
                    <a:lnTo>
                      <a:pt x="471" y="55"/>
                    </a:lnTo>
                    <a:lnTo>
                      <a:pt x="480" y="55"/>
                    </a:lnTo>
                    <a:lnTo>
                      <a:pt x="490" y="55"/>
                    </a:lnTo>
                    <a:lnTo>
                      <a:pt x="499" y="55"/>
                    </a:lnTo>
                    <a:lnTo>
                      <a:pt x="508" y="55"/>
                    </a:lnTo>
                    <a:lnTo>
                      <a:pt x="517" y="55"/>
                    </a:lnTo>
                    <a:lnTo>
                      <a:pt x="526" y="55"/>
                    </a:lnTo>
                    <a:lnTo>
                      <a:pt x="535" y="55"/>
                    </a:lnTo>
                    <a:lnTo>
                      <a:pt x="544" y="55"/>
                    </a:lnTo>
                    <a:lnTo>
                      <a:pt x="553" y="64"/>
                    </a:lnTo>
                    <a:lnTo>
                      <a:pt x="562" y="64"/>
                    </a:lnTo>
                  </a:path>
                </a:pathLst>
              </a:custGeom>
              <a:noFill/>
              <a:ln w="1905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5" name="Freeform 71"/>
              <p:cNvSpPr>
                <a:spLocks/>
              </p:cNvSpPr>
              <p:nvPr/>
            </p:nvSpPr>
            <p:spPr bwMode="auto">
              <a:xfrm>
                <a:off x="844" y="3957"/>
                <a:ext cx="984" cy="1"/>
              </a:xfrm>
              <a:custGeom>
                <a:avLst/>
                <a:gdLst>
                  <a:gd name="T0" fmla="*/ 19 w 1152"/>
                  <a:gd name="T1" fmla="*/ 46 w 1152"/>
                  <a:gd name="T2" fmla="*/ 73 w 1152"/>
                  <a:gd name="T3" fmla="*/ 100 w 1152"/>
                  <a:gd name="T4" fmla="*/ 127 w 1152"/>
                  <a:gd name="T5" fmla="*/ 155 w 1152"/>
                  <a:gd name="T6" fmla="*/ 182 w 1152"/>
                  <a:gd name="T7" fmla="*/ 209 w 1152"/>
                  <a:gd name="T8" fmla="*/ 236 w 1152"/>
                  <a:gd name="T9" fmla="*/ 263 w 1152"/>
                  <a:gd name="T10" fmla="*/ 291 w 1152"/>
                  <a:gd name="T11" fmla="*/ 318 w 1152"/>
                  <a:gd name="T12" fmla="*/ 345 w 1152"/>
                  <a:gd name="T13" fmla="*/ 372 w 1152"/>
                  <a:gd name="T14" fmla="*/ 400 w 1152"/>
                  <a:gd name="T15" fmla="*/ 427 w 1152"/>
                  <a:gd name="T16" fmla="*/ 454 w 1152"/>
                  <a:gd name="T17" fmla="*/ 481 w 1152"/>
                  <a:gd name="T18" fmla="*/ 508 w 1152"/>
                  <a:gd name="T19" fmla="*/ 536 w 1152"/>
                  <a:gd name="T20" fmla="*/ 563 w 1152"/>
                  <a:gd name="T21" fmla="*/ 590 w 1152"/>
                  <a:gd name="T22" fmla="*/ 617 w 1152"/>
                  <a:gd name="T23" fmla="*/ 644 w 1152"/>
                  <a:gd name="T24" fmla="*/ 672 w 1152"/>
                  <a:gd name="T25" fmla="*/ 699 w 1152"/>
                  <a:gd name="T26" fmla="*/ 726 w 1152"/>
                  <a:gd name="T27" fmla="*/ 753 w 1152"/>
                  <a:gd name="T28" fmla="*/ 781 w 1152"/>
                  <a:gd name="T29" fmla="*/ 808 w 1152"/>
                  <a:gd name="T30" fmla="*/ 835 w 1152"/>
                  <a:gd name="T31" fmla="*/ 862 w 1152"/>
                  <a:gd name="T32" fmla="*/ 889 w 1152"/>
                  <a:gd name="T33" fmla="*/ 917 w 1152"/>
                  <a:gd name="T34" fmla="*/ 944 w 1152"/>
                  <a:gd name="T35" fmla="*/ 971 w 1152"/>
                  <a:gd name="T36" fmla="*/ 998 w 1152"/>
                  <a:gd name="T37" fmla="*/ 1025 w 1152"/>
                  <a:gd name="T38" fmla="*/ 1053 w 1152"/>
                  <a:gd name="T39" fmla="*/ 1080 w 1152"/>
                  <a:gd name="T40" fmla="*/ 1107 w 1152"/>
                  <a:gd name="T41" fmla="*/ 1134 w 115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</a:cxnLst>
                <a:rect l="0" t="0" r="r" b="b"/>
                <a:pathLst>
                  <a:path w="1152">
                    <a:moveTo>
                      <a:pt x="0" y="0"/>
                    </a:moveTo>
                    <a:lnTo>
                      <a:pt x="9" y="0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37" y="0"/>
                    </a:lnTo>
                    <a:lnTo>
                      <a:pt x="46" y="0"/>
                    </a:lnTo>
                    <a:lnTo>
                      <a:pt x="55" y="0"/>
                    </a:lnTo>
                    <a:lnTo>
                      <a:pt x="64" y="0"/>
                    </a:lnTo>
                    <a:lnTo>
                      <a:pt x="73" y="0"/>
                    </a:lnTo>
                    <a:lnTo>
                      <a:pt x="82" y="0"/>
                    </a:lnTo>
                    <a:lnTo>
                      <a:pt x="91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8" y="0"/>
                    </a:lnTo>
                    <a:lnTo>
                      <a:pt x="127" y="0"/>
                    </a:lnTo>
                    <a:lnTo>
                      <a:pt x="136" y="0"/>
                    </a:lnTo>
                    <a:lnTo>
                      <a:pt x="146" y="0"/>
                    </a:lnTo>
                    <a:lnTo>
                      <a:pt x="155" y="0"/>
                    </a:lnTo>
                    <a:lnTo>
                      <a:pt x="164" y="0"/>
                    </a:lnTo>
                    <a:lnTo>
                      <a:pt x="173" y="0"/>
                    </a:lnTo>
                    <a:lnTo>
                      <a:pt x="182" y="0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36" y="0"/>
                    </a:lnTo>
                    <a:lnTo>
                      <a:pt x="245" y="0"/>
                    </a:lnTo>
                    <a:lnTo>
                      <a:pt x="254" y="0"/>
                    </a:lnTo>
                    <a:lnTo>
                      <a:pt x="263" y="0"/>
                    </a:lnTo>
                    <a:lnTo>
                      <a:pt x="273" y="0"/>
                    </a:lnTo>
                    <a:lnTo>
                      <a:pt x="282" y="0"/>
                    </a:lnTo>
                    <a:lnTo>
                      <a:pt x="291" y="0"/>
                    </a:lnTo>
                    <a:lnTo>
                      <a:pt x="300" y="0"/>
                    </a:lnTo>
                    <a:lnTo>
                      <a:pt x="309" y="0"/>
                    </a:lnTo>
                    <a:lnTo>
                      <a:pt x="318" y="0"/>
                    </a:lnTo>
                    <a:lnTo>
                      <a:pt x="327" y="0"/>
                    </a:lnTo>
                    <a:lnTo>
                      <a:pt x="336" y="0"/>
                    </a:lnTo>
                    <a:lnTo>
                      <a:pt x="345" y="0"/>
                    </a:lnTo>
                    <a:lnTo>
                      <a:pt x="354" y="0"/>
                    </a:lnTo>
                    <a:lnTo>
                      <a:pt x="363" y="0"/>
                    </a:lnTo>
                    <a:lnTo>
                      <a:pt x="372" y="0"/>
                    </a:lnTo>
                    <a:lnTo>
                      <a:pt x="381" y="0"/>
                    </a:lnTo>
                    <a:lnTo>
                      <a:pt x="390" y="0"/>
                    </a:lnTo>
                    <a:lnTo>
                      <a:pt x="400" y="0"/>
                    </a:lnTo>
                    <a:lnTo>
                      <a:pt x="409" y="0"/>
                    </a:lnTo>
                    <a:lnTo>
                      <a:pt x="418" y="0"/>
                    </a:lnTo>
                    <a:lnTo>
                      <a:pt x="427" y="0"/>
                    </a:lnTo>
                    <a:lnTo>
                      <a:pt x="436" y="0"/>
                    </a:lnTo>
                    <a:lnTo>
                      <a:pt x="445" y="0"/>
                    </a:lnTo>
                    <a:lnTo>
                      <a:pt x="454" y="0"/>
                    </a:lnTo>
                    <a:lnTo>
                      <a:pt x="463" y="0"/>
                    </a:lnTo>
                    <a:lnTo>
                      <a:pt x="472" y="0"/>
                    </a:lnTo>
                    <a:lnTo>
                      <a:pt x="481" y="0"/>
                    </a:lnTo>
                    <a:lnTo>
                      <a:pt x="490" y="0"/>
                    </a:lnTo>
                    <a:lnTo>
                      <a:pt x="499" y="0"/>
                    </a:lnTo>
                    <a:lnTo>
                      <a:pt x="508" y="0"/>
                    </a:lnTo>
                    <a:lnTo>
                      <a:pt x="517" y="0"/>
                    </a:lnTo>
                    <a:lnTo>
                      <a:pt x="527" y="0"/>
                    </a:lnTo>
                    <a:lnTo>
                      <a:pt x="536" y="0"/>
                    </a:lnTo>
                    <a:lnTo>
                      <a:pt x="545" y="0"/>
                    </a:lnTo>
                    <a:lnTo>
                      <a:pt x="554" y="0"/>
                    </a:lnTo>
                    <a:lnTo>
                      <a:pt x="563" y="0"/>
                    </a:lnTo>
                    <a:lnTo>
                      <a:pt x="572" y="0"/>
                    </a:lnTo>
                    <a:lnTo>
                      <a:pt x="581" y="0"/>
                    </a:lnTo>
                    <a:lnTo>
                      <a:pt x="590" y="0"/>
                    </a:lnTo>
                    <a:lnTo>
                      <a:pt x="599" y="0"/>
                    </a:lnTo>
                    <a:lnTo>
                      <a:pt x="608" y="0"/>
                    </a:lnTo>
                    <a:lnTo>
                      <a:pt x="617" y="0"/>
                    </a:lnTo>
                    <a:lnTo>
                      <a:pt x="626" y="0"/>
                    </a:lnTo>
                    <a:lnTo>
                      <a:pt x="635" y="0"/>
                    </a:lnTo>
                    <a:lnTo>
                      <a:pt x="644" y="0"/>
                    </a:lnTo>
                    <a:lnTo>
                      <a:pt x="654" y="0"/>
                    </a:lnTo>
                    <a:lnTo>
                      <a:pt x="663" y="0"/>
                    </a:lnTo>
                    <a:lnTo>
                      <a:pt x="672" y="0"/>
                    </a:lnTo>
                    <a:lnTo>
                      <a:pt x="681" y="0"/>
                    </a:lnTo>
                    <a:lnTo>
                      <a:pt x="690" y="0"/>
                    </a:lnTo>
                    <a:lnTo>
                      <a:pt x="699" y="0"/>
                    </a:lnTo>
                    <a:lnTo>
                      <a:pt x="708" y="0"/>
                    </a:lnTo>
                    <a:lnTo>
                      <a:pt x="717" y="0"/>
                    </a:lnTo>
                    <a:lnTo>
                      <a:pt x="726" y="0"/>
                    </a:lnTo>
                    <a:lnTo>
                      <a:pt x="735" y="0"/>
                    </a:lnTo>
                    <a:lnTo>
                      <a:pt x="744" y="0"/>
                    </a:lnTo>
                    <a:lnTo>
                      <a:pt x="753" y="0"/>
                    </a:lnTo>
                    <a:lnTo>
                      <a:pt x="762" y="0"/>
                    </a:lnTo>
                    <a:lnTo>
                      <a:pt x="771" y="0"/>
                    </a:lnTo>
                    <a:lnTo>
                      <a:pt x="781" y="0"/>
                    </a:lnTo>
                    <a:lnTo>
                      <a:pt x="790" y="0"/>
                    </a:lnTo>
                    <a:lnTo>
                      <a:pt x="799" y="0"/>
                    </a:lnTo>
                    <a:lnTo>
                      <a:pt x="808" y="0"/>
                    </a:lnTo>
                    <a:lnTo>
                      <a:pt x="817" y="0"/>
                    </a:lnTo>
                    <a:lnTo>
                      <a:pt x="826" y="0"/>
                    </a:lnTo>
                    <a:lnTo>
                      <a:pt x="835" y="0"/>
                    </a:lnTo>
                    <a:lnTo>
                      <a:pt x="844" y="0"/>
                    </a:lnTo>
                    <a:lnTo>
                      <a:pt x="853" y="0"/>
                    </a:lnTo>
                    <a:lnTo>
                      <a:pt x="862" y="0"/>
                    </a:lnTo>
                    <a:lnTo>
                      <a:pt x="871" y="0"/>
                    </a:lnTo>
                    <a:lnTo>
                      <a:pt x="880" y="0"/>
                    </a:lnTo>
                    <a:lnTo>
                      <a:pt x="889" y="0"/>
                    </a:lnTo>
                    <a:lnTo>
                      <a:pt x="898" y="0"/>
                    </a:lnTo>
                    <a:lnTo>
                      <a:pt x="908" y="0"/>
                    </a:lnTo>
                    <a:lnTo>
                      <a:pt x="917" y="0"/>
                    </a:lnTo>
                    <a:lnTo>
                      <a:pt x="926" y="0"/>
                    </a:lnTo>
                    <a:lnTo>
                      <a:pt x="935" y="0"/>
                    </a:lnTo>
                    <a:lnTo>
                      <a:pt x="944" y="0"/>
                    </a:lnTo>
                    <a:lnTo>
                      <a:pt x="953" y="0"/>
                    </a:lnTo>
                    <a:lnTo>
                      <a:pt x="962" y="0"/>
                    </a:lnTo>
                    <a:lnTo>
                      <a:pt x="971" y="0"/>
                    </a:lnTo>
                    <a:lnTo>
                      <a:pt x="980" y="0"/>
                    </a:lnTo>
                    <a:lnTo>
                      <a:pt x="989" y="0"/>
                    </a:lnTo>
                    <a:lnTo>
                      <a:pt x="998" y="0"/>
                    </a:lnTo>
                    <a:lnTo>
                      <a:pt x="1007" y="0"/>
                    </a:lnTo>
                    <a:lnTo>
                      <a:pt x="1016" y="0"/>
                    </a:lnTo>
                    <a:lnTo>
                      <a:pt x="1025" y="0"/>
                    </a:lnTo>
                    <a:lnTo>
                      <a:pt x="1035" y="0"/>
                    </a:lnTo>
                    <a:lnTo>
                      <a:pt x="1044" y="0"/>
                    </a:lnTo>
                    <a:lnTo>
                      <a:pt x="1053" y="0"/>
                    </a:lnTo>
                    <a:lnTo>
                      <a:pt x="1062" y="0"/>
                    </a:lnTo>
                    <a:lnTo>
                      <a:pt x="1071" y="0"/>
                    </a:lnTo>
                    <a:lnTo>
                      <a:pt x="1080" y="0"/>
                    </a:lnTo>
                    <a:lnTo>
                      <a:pt x="1089" y="0"/>
                    </a:lnTo>
                    <a:lnTo>
                      <a:pt x="1098" y="0"/>
                    </a:lnTo>
                    <a:lnTo>
                      <a:pt x="1107" y="0"/>
                    </a:lnTo>
                    <a:lnTo>
                      <a:pt x="1116" y="0"/>
                    </a:lnTo>
                    <a:lnTo>
                      <a:pt x="1125" y="0"/>
                    </a:lnTo>
                    <a:lnTo>
                      <a:pt x="1134" y="0"/>
                    </a:lnTo>
                    <a:lnTo>
                      <a:pt x="1143" y="0"/>
                    </a:lnTo>
                    <a:lnTo>
                      <a:pt x="1152" y="0"/>
                    </a:ln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6" name="Freeform 72"/>
              <p:cNvSpPr>
                <a:spLocks/>
              </p:cNvSpPr>
              <p:nvPr/>
            </p:nvSpPr>
            <p:spPr bwMode="auto">
              <a:xfrm>
                <a:off x="1828" y="3957"/>
                <a:ext cx="938" cy="1"/>
              </a:xfrm>
              <a:custGeom>
                <a:avLst/>
                <a:gdLst>
                  <a:gd name="T0" fmla="*/ 10 w 1098"/>
                  <a:gd name="T1" fmla="*/ 28 w 1098"/>
                  <a:gd name="T2" fmla="*/ 46 w 1098"/>
                  <a:gd name="T3" fmla="*/ 64 w 1098"/>
                  <a:gd name="T4" fmla="*/ 82 w 1098"/>
                  <a:gd name="T5" fmla="*/ 100 w 1098"/>
                  <a:gd name="T6" fmla="*/ 118 w 1098"/>
                  <a:gd name="T7" fmla="*/ 137 w 1098"/>
                  <a:gd name="T8" fmla="*/ 155 w 1098"/>
                  <a:gd name="T9" fmla="*/ 173 w 1098"/>
                  <a:gd name="T10" fmla="*/ 191 w 1098"/>
                  <a:gd name="T11" fmla="*/ 209 w 1098"/>
                  <a:gd name="T12" fmla="*/ 227 w 1098"/>
                  <a:gd name="T13" fmla="*/ 245 w 1098"/>
                  <a:gd name="T14" fmla="*/ 264 w 1098"/>
                  <a:gd name="T15" fmla="*/ 282 w 1098"/>
                  <a:gd name="T16" fmla="*/ 300 w 1098"/>
                  <a:gd name="T17" fmla="*/ 318 w 1098"/>
                  <a:gd name="T18" fmla="*/ 336 w 1098"/>
                  <a:gd name="T19" fmla="*/ 354 w 1098"/>
                  <a:gd name="T20" fmla="*/ 372 w 1098"/>
                  <a:gd name="T21" fmla="*/ 391 w 1098"/>
                  <a:gd name="T22" fmla="*/ 409 w 1098"/>
                  <a:gd name="T23" fmla="*/ 427 w 1098"/>
                  <a:gd name="T24" fmla="*/ 445 w 1098"/>
                  <a:gd name="T25" fmla="*/ 463 w 1098"/>
                  <a:gd name="T26" fmla="*/ 481 w 1098"/>
                  <a:gd name="T27" fmla="*/ 499 w 1098"/>
                  <a:gd name="T28" fmla="*/ 518 w 1098"/>
                  <a:gd name="T29" fmla="*/ 536 w 1098"/>
                  <a:gd name="T30" fmla="*/ 554 w 1098"/>
                  <a:gd name="T31" fmla="*/ 572 w 1098"/>
                  <a:gd name="T32" fmla="*/ 590 w 1098"/>
                  <a:gd name="T33" fmla="*/ 608 w 1098"/>
                  <a:gd name="T34" fmla="*/ 626 w 1098"/>
                  <a:gd name="T35" fmla="*/ 645 w 1098"/>
                  <a:gd name="T36" fmla="*/ 663 w 1098"/>
                  <a:gd name="T37" fmla="*/ 681 w 1098"/>
                  <a:gd name="T38" fmla="*/ 699 w 1098"/>
                  <a:gd name="T39" fmla="*/ 717 w 1098"/>
                  <a:gd name="T40" fmla="*/ 735 w 1098"/>
                  <a:gd name="T41" fmla="*/ 753 w 1098"/>
                  <a:gd name="T42" fmla="*/ 772 w 1098"/>
                  <a:gd name="T43" fmla="*/ 790 w 1098"/>
                  <a:gd name="T44" fmla="*/ 808 w 1098"/>
                  <a:gd name="T45" fmla="*/ 826 w 1098"/>
                  <a:gd name="T46" fmla="*/ 844 w 1098"/>
                  <a:gd name="T47" fmla="*/ 862 w 1098"/>
                  <a:gd name="T48" fmla="*/ 880 w 1098"/>
                  <a:gd name="T49" fmla="*/ 899 w 1098"/>
                  <a:gd name="T50" fmla="*/ 917 w 1098"/>
                  <a:gd name="T51" fmla="*/ 935 w 1098"/>
                  <a:gd name="T52" fmla="*/ 953 w 1098"/>
                  <a:gd name="T53" fmla="*/ 971 w 1098"/>
                  <a:gd name="T54" fmla="*/ 989 w 1098"/>
                  <a:gd name="T55" fmla="*/ 1007 w 1098"/>
                  <a:gd name="T56" fmla="*/ 1026 w 1098"/>
                  <a:gd name="T57" fmla="*/ 1044 w 1098"/>
                  <a:gd name="T58" fmla="*/ 1062 w 1098"/>
                  <a:gd name="T59" fmla="*/ 1080 w 1098"/>
                  <a:gd name="T60" fmla="*/ 1098 w 109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  <a:cxn ang="0">
                    <a:pos x="T56" y="0"/>
                  </a:cxn>
                  <a:cxn ang="0">
                    <a:pos x="T57" y="0"/>
                  </a:cxn>
                  <a:cxn ang="0">
                    <a:pos x="T58" y="0"/>
                  </a:cxn>
                  <a:cxn ang="0">
                    <a:pos x="T59" y="0"/>
                  </a:cxn>
                  <a:cxn ang="0">
                    <a:pos x="T60" y="0"/>
                  </a:cxn>
                </a:cxnLst>
                <a:rect l="0" t="0" r="r" b="b"/>
                <a:pathLst>
                  <a:path w="1098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37" y="0"/>
                    </a:lnTo>
                    <a:lnTo>
                      <a:pt x="46" y="0"/>
                    </a:lnTo>
                    <a:lnTo>
                      <a:pt x="55" y="0"/>
                    </a:lnTo>
                    <a:lnTo>
                      <a:pt x="64" y="0"/>
                    </a:lnTo>
                    <a:lnTo>
                      <a:pt x="73" y="0"/>
                    </a:lnTo>
                    <a:lnTo>
                      <a:pt x="82" y="0"/>
                    </a:lnTo>
                    <a:lnTo>
                      <a:pt x="91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8" y="0"/>
                    </a:lnTo>
                    <a:lnTo>
                      <a:pt x="127" y="0"/>
                    </a:lnTo>
                    <a:lnTo>
                      <a:pt x="137" y="0"/>
                    </a:lnTo>
                    <a:lnTo>
                      <a:pt x="146" y="0"/>
                    </a:lnTo>
                    <a:lnTo>
                      <a:pt x="155" y="0"/>
                    </a:lnTo>
                    <a:lnTo>
                      <a:pt x="164" y="0"/>
                    </a:lnTo>
                    <a:lnTo>
                      <a:pt x="173" y="0"/>
                    </a:lnTo>
                    <a:lnTo>
                      <a:pt x="182" y="0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36" y="0"/>
                    </a:lnTo>
                    <a:lnTo>
                      <a:pt x="245" y="0"/>
                    </a:lnTo>
                    <a:lnTo>
                      <a:pt x="254" y="0"/>
                    </a:lnTo>
                    <a:lnTo>
                      <a:pt x="264" y="0"/>
                    </a:lnTo>
                    <a:lnTo>
                      <a:pt x="273" y="0"/>
                    </a:lnTo>
                    <a:lnTo>
                      <a:pt x="282" y="0"/>
                    </a:lnTo>
                    <a:lnTo>
                      <a:pt x="291" y="0"/>
                    </a:lnTo>
                    <a:lnTo>
                      <a:pt x="300" y="0"/>
                    </a:lnTo>
                    <a:lnTo>
                      <a:pt x="309" y="0"/>
                    </a:lnTo>
                    <a:lnTo>
                      <a:pt x="318" y="0"/>
                    </a:lnTo>
                    <a:lnTo>
                      <a:pt x="327" y="0"/>
                    </a:lnTo>
                    <a:lnTo>
                      <a:pt x="336" y="0"/>
                    </a:lnTo>
                    <a:lnTo>
                      <a:pt x="345" y="0"/>
                    </a:lnTo>
                    <a:lnTo>
                      <a:pt x="354" y="0"/>
                    </a:lnTo>
                    <a:lnTo>
                      <a:pt x="363" y="0"/>
                    </a:lnTo>
                    <a:lnTo>
                      <a:pt x="372" y="0"/>
                    </a:lnTo>
                    <a:lnTo>
                      <a:pt x="381" y="0"/>
                    </a:lnTo>
                    <a:lnTo>
                      <a:pt x="391" y="0"/>
                    </a:lnTo>
                    <a:lnTo>
                      <a:pt x="400" y="0"/>
                    </a:lnTo>
                    <a:lnTo>
                      <a:pt x="409" y="0"/>
                    </a:lnTo>
                    <a:lnTo>
                      <a:pt x="418" y="0"/>
                    </a:lnTo>
                    <a:lnTo>
                      <a:pt x="427" y="0"/>
                    </a:lnTo>
                    <a:lnTo>
                      <a:pt x="436" y="0"/>
                    </a:lnTo>
                    <a:lnTo>
                      <a:pt x="445" y="0"/>
                    </a:lnTo>
                    <a:lnTo>
                      <a:pt x="454" y="0"/>
                    </a:lnTo>
                    <a:lnTo>
                      <a:pt x="463" y="0"/>
                    </a:lnTo>
                    <a:lnTo>
                      <a:pt x="472" y="0"/>
                    </a:lnTo>
                    <a:lnTo>
                      <a:pt x="481" y="0"/>
                    </a:lnTo>
                    <a:lnTo>
                      <a:pt x="490" y="0"/>
                    </a:lnTo>
                    <a:lnTo>
                      <a:pt x="499" y="0"/>
                    </a:lnTo>
                    <a:lnTo>
                      <a:pt x="508" y="0"/>
                    </a:lnTo>
                    <a:lnTo>
                      <a:pt x="518" y="0"/>
                    </a:lnTo>
                    <a:lnTo>
                      <a:pt x="527" y="0"/>
                    </a:lnTo>
                    <a:lnTo>
                      <a:pt x="536" y="0"/>
                    </a:lnTo>
                    <a:lnTo>
                      <a:pt x="545" y="0"/>
                    </a:lnTo>
                    <a:lnTo>
                      <a:pt x="554" y="0"/>
                    </a:lnTo>
                    <a:lnTo>
                      <a:pt x="563" y="0"/>
                    </a:lnTo>
                    <a:lnTo>
                      <a:pt x="572" y="0"/>
                    </a:lnTo>
                    <a:lnTo>
                      <a:pt x="581" y="0"/>
                    </a:lnTo>
                    <a:lnTo>
                      <a:pt x="590" y="0"/>
                    </a:lnTo>
                    <a:lnTo>
                      <a:pt x="599" y="0"/>
                    </a:lnTo>
                    <a:lnTo>
                      <a:pt x="608" y="0"/>
                    </a:lnTo>
                    <a:lnTo>
                      <a:pt x="617" y="0"/>
                    </a:lnTo>
                    <a:lnTo>
                      <a:pt x="626" y="0"/>
                    </a:lnTo>
                    <a:lnTo>
                      <a:pt x="635" y="0"/>
                    </a:lnTo>
                    <a:lnTo>
                      <a:pt x="645" y="0"/>
                    </a:lnTo>
                    <a:lnTo>
                      <a:pt x="654" y="0"/>
                    </a:lnTo>
                    <a:lnTo>
                      <a:pt x="663" y="0"/>
                    </a:lnTo>
                    <a:lnTo>
                      <a:pt x="672" y="0"/>
                    </a:lnTo>
                    <a:lnTo>
                      <a:pt x="681" y="0"/>
                    </a:lnTo>
                    <a:lnTo>
                      <a:pt x="690" y="0"/>
                    </a:lnTo>
                    <a:lnTo>
                      <a:pt x="699" y="0"/>
                    </a:lnTo>
                    <a:lnTo>
                      <a:pt x="708" y="0"/>
                    </a:lnTo>
                    <a:lnTo>
                      <a:pt x="717" y="0"/>
                    </a:lnTo>
                    <a:lnTo>
                      <a:pt x="726" y="0"/>
                    </a:lnTo>
                    <a:lnTo>
                      <a:pt x="735" y="0"/>
                    </a:lnTo>
                    <a:lnTo>
                      <a:pt x="744" y="0"/>
                    </a:lnTo>
                    <a:lnTo>
                      <a:pt x="753" y="0"/>
                    </a:lnTo>
                    <a:lnTo>
                      <a:pt x="762" y="0"/>
                    </a:lnTo>
                    <a:lnTo>
                      <a:pt x="772" y="0"/>
                    </a:lnTo>
                    <a:lnTo>
                      <a:pt x="781" y="0"/>
                    </a:lnTo>
                    <a:lnTo>
                      <a:pt x="790" y="0"/>
                    </a:lnTo>
                    <a:lnTo>
                      <a:pt x="799" y="0"/>
                    </a:lnTo>
                    <a:lnTo>
                      <a:pt x="808" y="0"/>
                    </a:lnTo>
                    <a:lnTo>
                      <a:pt x="817" y="0"/>
                    </a:lnTo>
                    <a:lnTo>
                      <a:pt x="826" y="0"/>
                    </a:lnTo>
                    <a:lnTo>
                      <a:pt x="835" y="0"/>
                    </a:lnTo>
                    <a:lnTo>
                      <a:pt x="844" y="0"/>
                    </a:lnTo>
                    <a:lnTo>
                      <a:pt x="853" y="0"/>
                    </a:lnTo>
                    <a:lnTo>
                      <a:pt x="862" y="0"/>
                    </a:lnTo>
                    <a:lnTo>
                      <a:pt x="871" y="0"/>
                    </a:lnTo>
                    <a:lnTo>
                      <a:pt x="880" y="0"/>
                    </a:lnTo>
                    <a:lnTo>
                      <a:pt x="889" y="0"/>
                    </a:lnTo>
                    <a:lnTo>
                      <a:pt x="899" y="0"/>
                    </a:lnTo>
                    <a:lnTo>
                      <a:pt x="908" y="0"/>
                    </a:lnTo>
                    <a:lnTo>
                      <a:pt x="917" y="0"/>
                    </a:lnTo>
                    <a:lnTo>
                      <a:pt x="926" y="0"/>
                    </a:lnTo>
                    <a:lnTo>
                      <a:pt x="935" y="0"/>
                    </a:lnTo>
                    <a:lnTo>
                      <a:pt x="944" y="0"/>
                    </a:lnTo>
                    <a:lnTo>
                      <a:pt x="953" y="0"/>
                    </a:lnTo>
                    <a:lnTo>
                      <a:pt x="962" y="0"/>
                    </a:lnTo>
                    <a:lnTo>
                      <a:pt x="971" y="0"/>
                    </a:lnTo>
                    <a:lnTo>
                      <a:pt x="980" y="0"/>
                    </a:lnTo>
                    <a:lnTo>
                      <a:pt x="989" y="0"/>
                    </a:lnTo>
                    <a:lnTo>
                      <a:pt x="998" y="0"/>
                    </a:lnTo>
                    <a:lnTo>
                      <a:pt x="1007" y="0"/>
                    </a:lnTo>
                    <a:lnTo>
                      <a:pt x="1016" y="0"/>
                    </a:lnTo>
                    <a:lnTo>
                      <a:pt x="1026" y="0"/>
                    </a:lnTo>
                    <a:lnTo>
                      <a:pt x="1035" y="0"/>
                    </a:lnTo>
                    <a:lnTo>
                      <a:pt x="1044" y="0"/>
                    </a:lnTo>
                    <a:lnTo>
                      <a:pt x="1053" y="0"/>
                    </a:lnTo>
                    <a:lnTo>
                      <a:pt x="1062" y="0"/>
                    </a:lnTo>
                    <a:lnTo>
                      <a:pt x="1071" y="0"/>
                    </a:lnTo>
                    <a:lnTo>
                      <a:pt x="1080" y="0"/>
                    </a:lnTo>
                    <a:lnTo>
                      <a:pt x="1089" y="0"/>
                    </a:lnTo>
                    <a:lnTo>
                      <a:pt x="1098" y="0"/>
                    </a:ln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8" name="Rectangle 74"/>
              <p:cNvSpPr>
                <a:spLocks noChangeArrowheads="1"/>
              </p:cNvSpPr>
              <p:nvPr/>
            </p:nvSpPr>
            <p:spPr bwMode="auto">
              <a:xfrm rot="16200000">
                <a:off x="387" y="3427"/>
                <a:ext cx="23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Helvetica" pitchFamily="34" charset="0"/>
                  </a:rPr>
                  <a:t>CV1</a:t>
                </a:r>
                <a:endParaRPr lang="en-US"/>
              </a:p>
            </p:txBody>
          </p:sp>
        </p:grpSp>
        <p:sp>
          <p:nvSpPr>
            <p:cNvPr id="16460" name="Line 76"/>
            <p:cNvSpPr>
              <a:spLocks noChangeShapeType="1"/>
            </p:cNvSpPr>
            <p:nvPr/>
          </p:nvSpPr>
          <p:spPr bwMode="auto">
            <a:xfrm>
              <a:off x="720" y="3456"/>
              <a:ext cx="201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1" name="Text Box 77"/>
            <p:cNvSpPr txBox="1">
              <a:spLocks noChangeArrowheads="1"/>
            </p:cNvSpPr>
            <p:nvPr/>
          </p:nvSpPr>
          <p:spPr bwMode="auto">
            <a:xfrm>
              <a:off x="1680" y="3216"/>
              <a:ext cx="10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F00FF"/>
                  </a:solidFill>
                </a:rPr>
                <a:t>maximum</a:t>
              </a:r>
              <a:endParaRPr lang="en-US"/>
            </a:p>
          </p:txBody>
        </p:sp>
        <p:graphicFrame>
          <p:nvGraphicFramePr>
            <p:cNvPr id="16462" name="Object 78"/>
            <p:cNvGraphicFramePr>
              <a:graphicFrameLocks noChangeAspect="1"/>
            </p:cNvGraphicFramePr>
            <p:nvPr/>
          </p:nvGraphicFramePr>
          <p:xfrm>
            <a:off x="240" y="1200"/>
            <a:ext cx="462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19" name="Clip" r:id="rId3" imgW="2701800" imgH="4019400" progId="MS_ClipArt_Gallery.5">
                    <p:embed/>
                  </p:oleObj>
                </mc:Choice>
                <mc:Fallback>
                  <p:oleObj name="Clip" r:id="rId3" imgW="2701800" imgH="4019400" progId="MS_ClipArt_Gallery.5">
                    <p:embed/>
                    <p:pic>
                      <p:nvPicPr>
                        <p:cNvPr id="0" name="Object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1200"/>
                          <a:ext cx="462" cy="6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63" name="AutoShape 79"/>
            <p:cNvSpPr>
              <a:spLocks noChangeArrowheads="1"/>
            </p:cNvSpPr>
            <p:nvPr/>
          </p:nvSpPr>
          <p:spPr bwMode="auto">
            <a:xfrm>
              <a:off x="864" y="1056"/>
              <a:ext cx="1248" cy="624"/>
            </a:xfrm>
            <a:prstGeom prst="wedgeRoundRectCallout">
              <a:avLst>
                <a:gd name="adj1" fmla="val -71315"/>
                <a:gd name="adj2" fmla="val -13782"/>
                <a:gd name="adj3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b="1"/>
                <a:t>Performance </a:t>
              </a:r>
            </a:p>
            <a:p>
              <a:pPr algn="ctr"/>
              <a:r>
                <a:rPr lang="en-US" sz="2000" b="1"/>
                <a:t>not acceptable</a:t>
              </a:r>
            </a:p>
          </p:txBody>
        </p:sp>
        <p:sp>
          <p:nvSpPr>
            <p:cNvPr id="16466" name="Oval 82"/>
            <p:cNvSpPr>
              <a:spLocks noChangeArrowheads="1"/>
            </p:cNvSpPr>
            <p:nvPr/>
          </p:nvSpPr>
          <p:spPr bwMode="auto">
            <a:xfrm>
              <a:off x="1824" y="2880"/>
              <a:ext cx="432" cy="384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AC</a:t>
              </a:r>
            </a:p>
          </p:txBody>
        </p:sp>
        <p:sp>
          <p:nvSpPr>
            <p:cNvPr id="16614" name="Text Box 230"/>
            <p:cNvSpPr txBox="1">
              <a:spLocks noChangeArrowheads="1"/>
            </p:cNvSpPr>
            <p:nvPr/>
          </p:nvSpPr>
          <p:spPr bwMode="auto">
            <a:xfrm>
              <a:off x="3504" y="1152"/>
              <a:ext cx="211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  <a:latin typeface="Arial" charset="0"/>
                </a:rPr>
                <a:t>Disturbance in heating medium temperature</a:t>
              </a:r>
            </a:p>
          </p:txBody>
        </p:sp>
        <p:sp>
          <p:nvSpPr>
            <p:cNvPr id="16615" name="Line 231"/>
            <p:cNvSpPr>
              <a:spLocks noChangeShapeType="1"/>
            </p:cNvSpPr>
            <p:nvPr/>
          </p:nvSpPr>
          <p:spPr bwMode="auto">
            <a:xfrm flipH="1">
              <a:off x="3264" y="1392"/>
              <a:ext cx="240" cy="5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14: CASCADE CONTROL</a:t>
            </a:r>
            <a:endParaRPr lang="en-US" sz="320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8763" y="1006475"/>
            <a:ext cx="84582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Class exercise: </a:t>
            </a:r>
            <a:r>
              <a:rPr lang="en-US" sz="2000" b="1"/>
              <a:t>Design a cascade control structure to improve performance.</a:t>
            </a:r>
            <a:endParaRPr lang="en-US"/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304800" y="1752600"/>
          <a:ext cx="8534400" cy="203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Document" r:id="rId4" imgW="5630040" imgH="1339920" progId="Word.Document.8">
                  <p:embed/>
                </p:oleObj>
              </mc:Choice>
              <mc:Fallback>
                <p:oleObj name="Document" r:id="rId4" imgW="5630040" imgH="133992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52600"/>
                        <a:ext cx="8534400" cy="203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304800" y="4114800"/>
            <a:ext cx="1828800" cy="1447800"/>
          </a:xfrm>
          <a:prstGeom prst="wedgeRoundRectCallout">
            <a:avLst>
              <a:gd name="adj1" fmla="val 61546"/>
              <a:gd name="adj2" fmla="val 13926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Let’s use the </a:t>
            </a:r>
          </a:p>
          <a:p>
            <a:pPr algn="ctr"/>
            <a:r>
              <a:rPr lang="en-US" sz="2000" b="1"/>
              <a:t>cascade design </a:t>
            </a:r>
          </a:p>
          <a:p>
            <a:pPr algn="ctr"/>
            <a:r>
              <a:rPr lang="en-US" sz="2000" b="1"/>
              <a:t>rules!</a:t>
            </a:r>
          </a:p>
        </p:txBody>
      </p:sp>
      <p:grpSp>
        <p:nvGrpSpPr>
          <p:cNvPr id="18439" name="Group 7"/>
          <p:cNvGrpSpPr>
            <a:grpSpLocks/>
          </p:cNvGrpSpPr>
          <p:nvPr/>
        </p:nvGrpSpPr>
        <p:grpSpPr bwMode="auto">
          <a:xfrm>
            <a:off x="2438400" y="4876800"/>
            <a:ext cx="701675" cy="1228725"/>
            <a:chOff x="528" y="3103"/>
            <a:chExt cx="442" cy="774"/>
          </a:xfrm>
        </p:grpSpPr>
        <p:sp>
          <p:nvSpPr>
            <p:cNvPr id="18440" name="Freeform 8"/>
            <p:cNvSpPr>
              <a:spLocks/>
            </p:cNvSpPr>
            <p:nvPr/>
          </p:nvSpPr>
          <p:spPr bwMode="auto">
            <a:xfrm>
              <a:off x="558" y="3134"/>
              <a:ext cx="151" cy="179"/>
            </a:xfrm>
            <a:custGeom>
              <a:avLst/>
              <a:gdLst>
                <a:gd name="T0" fmla="*/ 299 w 453"/>
                <a:gd name="T1" fmla="*/ 135 h 538"/>
                <a:gd name="T2" fmla="*/ 265 w 453"/>
                <a:gd name="T3" fmla="*/ 78 h 538"/>
                <a:gd name="T4" fmla="*/ 200 w 453"/>
                <a:gd name="T5" fmla="*/ 42 h 538"/>
                <a:gd name="T6" fmla="*/ 135 w 453"/>
                <a:gd name="T7" fmla="*/ 36 h 538"/>
                <a:gd name="T8" fmla="*/ 70 w 453"/>
                <a:gd name="T9" fmla="*/ 57 h 538"/>
                <a:gd name="T10" fmla="*/ 22 w 453"/>
                <a:gd name="T11" fmla="*/ 114 h 538"/>
                <a:gd name="T12" fmla="*/ 0 w 453"/>
                <a:gd name="T13" fmla="*/ 212 h 538"/>
                <a:gd name="T14" fmla="*/ 17 w 453"/>
                <a:gd name="T15" fmla="*/ 331 h 538"/>
                <a:gd name="T16" fmla="*/ 58 w 453"/>
                <a:gd name="T17" fmla="*/ 434 h 538"/>
                <a:gd name="T18" fmla="*/ 111 w 453"/>
                <a:gd name="T19" fmla="*/ 491 h 538"/>
                <a:gd name="T20" fmla="*/ 182 w 453"/>
                <a:gd name="T21" fmla="*/ 528 h 538"/>
                <a:gd name="T22" fmla="*/ 247 w 453"/>
                <a:gd name="T23" fmla="*/ 538 h 538"/>
                <a:gd name="T24" fmla="*/ 329 w 453"/>
                <a:gd name="T25" fmla="*/ 511 h 538"/>
                <a:gd name="T26" fmla="*/ 358 w 453"/>
                <a:gd name="T27" fmla="*/ 466 h 538"/>
                <a:gd name="T28" fmla="*/ 376 w 453"/>
                <a:gd name="T29" fmla="*/ 383 h 538"/>
                <a:gd name="T30" fmla="*/ 371 w 453"/>
                <a:gd name="T31" fmla="*/ 274 h 538"/>
                <a:gd name="T32" fmla="*/ 341 w 453"/>
                <a:gd name="T33" fmla="*/ 176 h 538"/>
                <a:gd name="T34" fmla="*/ 453 w 453"/>
                <a:gd name="T35" fmla="*/ 47 h 538"/>
                <a:gd name="T36" fmla="*/ 453 w 453"/>
                <a:gd name="T37" fmla="*/ 21 h 538"/>
                <a:gd name="T38" fmla="*/ 429 w 453"/>
                <a:gd name="T39" fmla="*/ 0 h 538"/>
                <a:gd name="T40" fmla="*/ 406 w 453"/>
                <a:gd name="T41" fmla="*/ 10 h 538"/>
                <a:gd name="T42" fmla="*/ 299 w 453"/>
                <a:gd name="T43" fmla="*/ 13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3" h="538">
                  <a:moveTo>
                    <a:pt x="299" y="135"/>
                  </a:moveTo>
                  <a:lnTo>
                    <a:pt x="265" y="78"/>
                  </a:lnTo>
                  <a:lnTo>
                    <a:pt x="200" y="42"/>
                  </a:lnTo>
                  <a:lnTo>
                    <a:pt x="135" y="36"/>
                  </a:lnTo>
                  <a:lnTo>
                    <a:pt x="70" y="57"/>
                  </a:lnTo>
                  <a:lnTo>
                    <a:pt x="22" y="114"/>
                  </a:lnTo>
                  <a:lnTo>
                    <a:pt x="0" y="212"/>
                  </a:lnTo>
                  <a:lnTo>
                    <a:pt x="17" y="331"/>
                  </a:lnTo>
                  <a:lnTo>
                    <a:pt x="58" y="434"/>
                  </a:lnTo>
                  <a:lnTo>
                    <a:pt x="111" y="491"/>
                  </a:lnTo>
                  <a:lnTo>
                    <a:pt x="182" y="528"/>
                  </a:lnTo>
                  <a:lnTo>
                    <a:pt x="247" y="538"/>
                  </a:lnTo>
                  <a:lnTo>
                    <a:pt x="329" y="511"/>
                  </a:lnTo>
                  <a:lnTo>
                    <a:pt x="358" y="466"/>
                  </a:lnTo>
                  <a:lnTo>
                    <a:pt x="376" y="383"/>
                  </a:lnTo>
                  <a:lnTo>
                    <a:pt x="371" y="274"/>
                  </a:lnTo>
                  <a:lnTo>
                    <a:pt x="341" y="176"/>
                  </a:lnTo>
                  <a:lnTo>
                    <a:pt x="453" y="47"/>
                  </a:lnTo>
                  <a:lnTo>
                    <a:pt x="453" y="21"/>
                  </a:lnTo>
                  <a:lnTo>
                    <a:pt x="429" y="0"/>
                  </a:lnTo>
                  <a:lnTo>
                    <a:pt x="406" y="10"/>
                  </a:lnTo>
                  <a:lnTo>
                    <a:pt x="299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Freeform 9"/>
            <p:cNvSpPr>
              <a:spLocks/>
            </p:cNvSpPr>
            <p:nvPr/>
          </p:nvSpPr>
          <p:spPr bwMode="auto">
            <a:xfrm rot="1793546">
              <a:off x="771" y="3103"/>
              <a:ext cx="199" cy="309"/>
            </a:xfrm>
            <a:custGeom>
              <a:avLst/>
              <a:gdLst>
                <a:gd name="T0" fmla="*/ 59 w 595"/>
                <a:gd name="T1" fmla="*/ 928 h 928"/>
                <a:gd name="T2" fmla="*/ 11 w 595"/>
                <a:gd name="T3" fmla="*/ 917 h 928"/>
                <a:gd name="T4" fmla="*/ 0 w 595"/>
                <a:gd name="T5" fmla="*/ 860 h 928"/>
                <a:gd name="T6" fmla="*/ 76 w 595"/>
                <a:gd name="T7" fmla="*/ 752 h 928"/>
                <a:gd name="T8" fmla="*/ 183 w 595"/>
                <a:gd name="T9" fmla="*/ 577 h 928"/>
                <a:gd name="T10" fmla="*/ 271 w 595"/>
                <a:gd name="T11" fmla="*/ 437 h 928"/>
                <a:gd name="T12" fmla="*/ 341 w 595"/>
                <a:gd name="T13" fmla="*/ 268 h 928"/>
                <a:gd name="T14" fmla="*/ 436 w 595"/>
                <a:gd name="T15" fmla="*/ 164 h 928"/>
                <a:gd name="T16" fmla="*/ 536 w 595"/>
                <a:gd name="T17" fmla="*/ 15 h 928"/>
                <a:gd name="T18" fmla="*/ 554 w 595"/>
                <a:gd name="T19" fmla="*/ 0 h 928"/>
                <a:gd name="T20" fmla="*/ 589 w 595"/>
                <a:gd name="T21" fmla="*/ 4 h 928"/>
                <a:gd name="T22" fmla="*/ 595 w 595"/>
                <a:gd name="T23" fmla="*/ 31 h 928"/>
                <a:gd name="T24" fmla="*/ 471 w 595"/>
                <a:gd name="T25" fmla="*/ 164 h 928"/>
                <a:gd name="T26" fmla="*/ 465 w 595"/>
                <a:gd name="T27" fmla="*/ 221 h 928"/>
                <a:gd name="T28" fmla="*/ 501 w 595"/>
                <a:gd name="T29" fmla="*/ 278 h 928"/>
                <a:gd name="T30" fmla="*/ 501 w 595"/>
                <a:gd name="T31" fmla="*/ 329 h 928"/>
                <a:gd name="T32" fmla="*/ 465 w 595"/>
                <a:gd name="T33" fmla="*/ 361 h 928"/>
                <a:gd name="T34" fmla="*/ 377 w 595"/>
                <a:gd name="T35" fmla="*/ 401 h 928"/>
                <a:gd name="T36" fmla="*/ 336 w 595"/>
                <a:gd name="T37" fmla="*/ 412 h 928"/>
                <a:gd name="T38" fmla="*/ 317 w 595"/>
                <a:gd name="T39" fmla="*/ 442 h 928"/>
                <a:gd name="T40" fmla="*/ 271 w 595"/>
                <a:gd name="T41" fmla="*/ 566 h 928"/>
                <a:gd name="T42" fmla="*/ 224 w 595"/>
                <a:gd name="T43" fmla="*/ 680 h 928"/>
                <a:gd name="T44" fmla="*/ 165 w 595"/>
                <a:gd name="T45" fmla="*/ 814 h 928"/>
                <a:gd name="T46" fmla="*/ 89 w 595"/>
                <a:gd name="T47" fmla="*/ 928 h 928"/>
                <a:gd name="T48" fmla="*/ 59 w 595"/>
                <a:gd name="T49" fmla="*/ 9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5" h="928">
                  <a:moveTo>
                    <a:pt x="59" y="928"/>
                  </a:moveTo>
                  <a:lnTo>
                    <a:pt x="11" y="917"/>
                  </a:lnTo>
                  <a:lnTo>
                    <a:pt x="0" y="860"/>
                  </a:lnTo>
                  <a:lnTo>
                    <a:pt x="76" y="752"/>
                  </a:lnTo>
                  <a:lnTo>
                    <a:pt x="183" y="577"/>
                  </a:lnTo>
                  <a:lnTo>
                    <a:pt x="271" y="437"/>
                  </a:lnTo>
                  <a:lnTo>
                    <a:pt x="341" y="268"/>
                  </a:lnTo>
                  <a:lnTo>
                    <a:pt x="436" y="164"/>
                  </a:lnTo>
                  <a:lnTo>
                    <a:pt x="536" y="15"/>
                  </a:lnTo>
                  <a:lnTo>
                    <a:pt x="554" y="0"/>
                  </a:lnTo>
                  <a:lnTo>
                    <a:pt x="589" y="4"/>
                  </a:lnTo>
                  <a:lnTo>
                    <a:pt x="595" y="31"/>
                  </a:lnTo>
                  <a:lnTo>
                    <a:pt x="471" y="164"/>
                  </a:lnTo>
                  <a:lnTo>
                    <a:pt x="465" y="221"/>
                  </a:lnTo>
                  <a:lnTo>
                    <a:pt x="501" y="278"/>
                  </a:lnTo>
                  <a:lnTo>
                    <a:pt x="501" y="329"/>
                  </a:lnTo>
                  <a:lnTo>
                    <a:pt x="465" y="361"/>
                  </a:lnTo>
                  <a:lnTo>
                    <a:pt x="377" y="401"/>
                  </a:lnTo>
                  <a:lnTo>
                    <a:pt x="336" y="412"/>
                  </a:lnTo>
                  <a:lnTo>
                    <a:pt x="317" y="442"/>
                  </a:lnTo>
                  <a:lnTo>
                    <a:pt x="271" y="566"/>
                  </a:lnTo>
                  <a:lnTo>
                    <a:pt x="224" y="680"/>
                  </a:lnTo>
                  <a:lnTo>
                    <a:pt x="165" y="814"/>
                  </a:lnTo>
                  <a:lnTo>
                    <a:pt x="89" y="928"/>
                  </a:lnTo>
                  <a:lnTo>
                    <a:pt x="59" y="9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Freeform 10"/>
            <p:cNvSpPr>
              <a:spLocks/>
            </p:cNvSpPr>
            <p:nvPr/>
          </p:nvSpPr>
          <p:spPr bwMode="auto">
            <a:xfrm>
              <a:off x="528" y="3340"/>
              <a:ext cx="117" cy="279"/>
            </a:xfrm>
            <a:custGeom>
              <a:avLst/>
              <a:gdLst>
                <a:gd name="T0" fmla="*/ 160 w 350"/>
                <a:gd name="T1" fmla="*/ 66 h 836"/>
                <a:gd name="T2" fmla="*/ 225 w 350"/>
                <a:gd name="T3" fmla="*/ 15 h 836"/>
                <a:gd name="T4" fmla="*/ 296 w 350"/>
                <a:gd name="T5" fmla="*/ 0 h 836"/>
                <a:gd name="T6" fmla="*/ 344 w 350"/>
                <a:gd name="T7" fmla="*/ 15 h 836"/>
                <a:gd name="T8" fmla="*/ 350 w 350"/>
                <a:gd name="T9" fmla="*/ 47 h 836"/>
                <a:gd name="T10" fmla="*/ 309 w 350"/>
                <a:gd name="T11" fmla="*/ 113 h 836"/>
                <a:gd name="T12" fmla="*/ 255 w 350"/>
                <a:gd name="T13" fmla="*/ 113 h 836"/>
                <a:gd name="T14" fmla="*/ 201 w 350"/>
                <a:gd name="T15" fmla="*/ 144 h 836"/>
                <a:gd name="T16" fmla="*/ 130 w 350"/>
                <a:gd name="T17" fmla="*/ 232 h 836"/>
                <a:gd name="T18" fmla="*/ 82 w 350"/>
                <a:gd name="T19" fmla="*/ 331 h 836"/>
                <a:gd name="T20" fmla="*/ 82 w 350"/>
                <a:gd name="T21" fmla="*/ 371 h 836"/>
                <a:gd name="T22" fmla="*/ 112 w 350"/>
                <a:gd name="T23" fmla="*/ 418 h 836"/>
                <a:gd name="T24" fmla="*/ 190 w 350"/>
                <a:gd name="T25" fmla="*/ 460 h 836"/>
                <a:gd name="T26" fmla="*/ 261 w 350"/>
                <a:gd name="T27" fmla="*/ 496 h 836"/>
                <a:gd name="T28" fmla="*/ 339 w 350"/>
                <a:gd name="T29" fmla="*/ 562 h 836"/>
                <a:gd name="T30" fmla="*/ 344 w 350"/>
                <a:gd name="T31" fmla="*/ 619 h 836"/>
                <a:gd name="T32" fmla="*/ 272 w 350"/>
                <a:gd name="T33" fmla="*/ 656 h 836"/>
                <a:gd name="T34" fmla="*/ 220 w 350"/>
                <a:gd name="T35" fmla="*/ 697 h 836"/>
                <a:gd name="T36" fmla="*/ 201 w 350"/>
                <a:gd name="T37" fmla="*/ 733 h 836"/>
                <a:gd name="T38" fmla="*/ 214 w 350"/>
                <a:gd name="T39" fmla="*/ 770 h 836"/>
                <a:gd name="T40" fmla="*/ 190 w 350"/>
                <a:gd name="T41" fmla="*/ 821 h 836"/>
                <a:gd name="T42" fmla="*/ 154 w 350"/>
                <a:gd name="T43" fmla="*/ 836 h 836"/>
                <a:gd name="T44" fmla="*/ 136 w 350"/>
                <a:gd name="T45" fmla="*/ 827 h 836"/>
                <a:gd name="T46" fmla="*/ 142 w 350"/>
                <a:gd name="T47" fmla="*/ 738 h 836"/>
                <a:gd name="T48" fmla="*/ 177 w 350"/>
                <a:gd name="T49" fmla="*/ 676 h 836"/>
                <a:gd name="T50" fmla="*/ 244 w 350"/>
                <a:gd name="T51" fmla="*/ 625 h 836"/>
                <a:gd name="T52" fmla="*/ 279 w 350"/>
                <a:gd name="T53" fmla="*/ 609 h 836"/>
                <a:gd name="T54" fmla="*/ 249 w 350"/>
                <a:gd name="T55" fmla="*/ 532 h 836"/>
                <a:gd name="T56" fmla="*/ 196 w 350"/>
                <a:gd name="T57" fmla="*/ 501 h 836"/>
                <a:gd name="T58" fmla="*/ 101 w 350"/>
                <a:gd name="T59" fmla="*/ 469 h 836"/>
                <a:gd name="T60" fmla="*/ 35 w 350"/>
                <a:gd name="T61" fmla="*/ 423 h 836"/>
                <a:gd name="T62" fmla="*/ 0 w 350"/>
                <a:gd name="T63" fmla="*/ 351 h 836"/>
                <a:gd name="T64" fmla="*/ 24 w 350"/>
                <a:gd name="T65" fmla="*/ 284 h 836"/>
                <a:gd name="T66" fmla="*/ 89 w 350"/>
                <a:gd name="T67" fmla="*/ 180 h 836"/>
                <a:gd name="T68" fmla="*/ 142 w 350"/>
                <a:gd name="T69" fmla="*/ 98 h 836"/>
                <a:gd name="T70" fmla="*/ 160 w 350"/>
                <a:gd name="T71" fmla="*/ 66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0" h="836">
                  <a:moveTo>
                    <a:pt x="160" y="66"/>
                  </a:moveTo>
                  <a:lnTo>
                    <a:pt x="225" y="15"/>
                  </a:lnTo>
                  <a:lnTo>
                    <a:pt x="296" y="0"/>
                  </a:lnTo>
                  <a:lnTo>
                    <a:pt x="344" y="15"/>
                  </a:lnTo>
                  <a:lnTo>
                    <a:pt x="350" y="47"/>
                  </a:lnTo>
                  <a:lnTo>
                    <a:pt x="309" y="113"/>
                  </a:lnTo>
                  <a:lnTo>
                    <a:pt x="255" y="113"/>
                  </a:lnTo>
                  <a:lnTo>
                    <a:pt x="201" y="144"/>
                  </a:lnTo>
                  <a:lnTo>
                    <a:pt x="130" y="232"/>
                  </a:lnTo>
                  <a:lnTo>
                    <a:pt x="82" y="331"/>
                  </a:lnTo>
                  <a:lnTo>
                    <a:pt x="82" y="371"/>
                  </a:lnTo>
                  <a:lnTo>
                    <a:pt x="112" y="418"/>
                  </a:lnTo>
                  <a:lnTo>
                    <a:pt x="190" y="460"/>
                  </a:lnTo>
                  <a:lnTo>
                    <a:pt x="261" y="496"/>
                  </a:lnTo>
                  <a:lnTo>
                    <a:pt x="339" y="562"/>
                  </a:lnTo>
                  <a:lnTo>
                    <a:pt x="344" y="619"/>
                  </a:lnTo>
                  <a:lnTo>
                    <a:pt x="272" y="656"/>
                  </a:lnTo>
                  <a:lnTo>
                    <a:pt x="220" y="697"/>
                  </a:lnTo>
                  <a:lnTo>
                    <a:pt x="201" y="733"/>
                  </a:lnTo>
                  <a:lnTo>
                    <a:pt x="214" y="770"/>
                  </a:lnTo>
                  <a:lnTo>
                    <a:pt x="190" y="821"/>
                  </a:lnTo>
                  <a:lnTo>
                    <a:pt x="154" y="836"/>
                  </a:lnTo>
                  <a:lnTo>
                    <a:pt x="136" y="827"/>
                  </a:lnTo>
                  <a:lnTo>
                    <a:pt x="142" y="738"/>
                  </a:lnTo>
                  <a:lnTo>
                    <a:pt x="177" y="676"/>
                  </a:lnTo>
                  <a:lnTo>
                    <a:pt x="244" y="625"/>
                  </a:lnTo>
                  <a:lnTo>
                    <a:pt x="279" y="609"/>
                  </a:lnTo>
                  <a:lnTo>
                    <a:pt x="249" y="532"/>
                  </a:lnTo>
                  <a:lnTo>
                    <a:pt x="196" y="501"/>
                  </a:lnTo>
                  <a:lnTo>
                    <a:pt x="101" y="469"/>
                  </a:lnTo>
                  <a:lnTo>
                    <a:pt x="35" y="423"/>
                  </a:lnTo>
                  <a:lnTo>
                    <a:pt x="0" y="351"/>
                  </a:lnTo>
                  <a:lnTo>
                    <a:pt x="24" y="284"/>
                  </a:lnTo>
                  <a:lnTo>
                    <a:pt x="89" y="180"/>
                  </a:lnTo>
                  <a:lnTo>
                    <a:pt x="142" y="98"/>
                  </a:lnTo>
                  <a:lnTo>
                    <a:pt x="16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Freeform 11"/>
            <p:cNvSpPr>
              <a:spLocks/>
            </p:cNvSpPr>
            <p:nvPr/>
          </p:nvSpPr>
          <p:spPr bwMode="auto">
            <a:xfrm>
              <a:off x="648" y="3318"/>
              <a:ext cx="122" cy="249"/>
            </a:xfrm>
            <a:custGeom>
              <a:avLst/>
              <a:gdLst>
                <a:gd name="T0" fmla="*/ 30 w 366"/>
                <a:gd name="T1" fmla="*/ 31 h 748"/>
                <a:gd name="T2" fmla="*/ 88 w 366"/>
                <a:gd name="T3" fmla="*/ 4 h 748"/>
                <a:gd name="T4" fmla="*/ 136 w 366"/>
                <a:gd name="T5" fmla="*/ 0 h 748"/>
                <a:gd name="T6" fmla="*/ 218 w 366"/>
                <a:gd name="T7" fmla="*/ 46 h 748"/>
                <a:gd name="T8" fmla="*/ 266 w 366"/>
                <a:gd name="T9" fmla="*/ 93 h 748"/>
                <a:gd name="T10" fmla="*/ 302 w 366"/>
                <a:gd name="T11" fmla="*/ 159 h 748"/>
                <a:gd name="T12" fmla="*/ 331 w 366"/>
                <a:gd name="T13" fmla="*/ 247 h 748"/>
                <a:gd name="T14" fmla="*/ 361 w 366"/>
                <a:gd name="T15" fmla="*/ 381 h 748"/>
                <a:gd name="T16" fmla="*/ 366 w 366"/>
                <a:gd name="T17" fmla="*/ 531 h 748"/>
                <a:gd name="T18" fmla="*/ 348 w 366"/>
                <a:gd name="T19" fmla="*/ 629 h 748"/>
                <a:gd name="T20" fmla="*/ 320 w 366"/>
                <a:gd name="T21" fmla="*/ 675 h 748"/>
                <a:gd name="T22" fmla="*/ 242 w 366"/>
                <a:gd name="T23" fmla="*/ 722 h 748"/>
                <a:gd name="T24" fmla="*/ 160 w 366"/>
                <a:gd name="T25" fmla="*/ 748 h 748"/>
                <a:gd name="T26" fmla="*/ 107 w 366"/>
                <a:gd name="T27" fmla="*/ 748 h 748"/>
                <a:gd name="T28" fmla="*/ 60 w 366"/>
                <a:gd name="T29" fmla="*/ 737 h 748"/>
                <a:gd name="T30" fmla="*/ 30 w 366"/>
                <a:gd name="T31" fmla="*/ 675 h 748"/>
                <a:gd name="T32" fmla="*/ 18 w 366"/>
                <a:gd name="T33" fmla="*/ 599 h 748"/>
                <a:gd name="T34" fmla="*/ 42 w 366"/>
                <a:gd name="T35" fmla="*/ 546 h 748"/>
                <a:gd name="T36" fmla="*/ 71 w 366"/>
                <a:gd name="T37" fmla="*/ 500 h 748"/>
                <a:gd name="T38" fmla="*/ 65 w 366"/>
                <a:gd name="T39" fmla="*/ 438 h 748"/>
                <a:gd name="T40" fmla="*/ 53 w 366"/>
                <a:gd name="T41" fmla="*/ 360 h 748"/>
                <a:gd name="T42" fmla="*/ 30 w 366"/>
                <a:gd name="T43" fmla="*/ 283 h 748"/>
                <a:gd name="T44" fmla="*/ 0 w 366"/>
                <a:gd name="T45" fmla="*/ 201 h 748"/>
                <a:gd name="T46" fmla="*/ 0 w 366"/>
                <a:gd name="T47" fmla="*/ 139 h 748"/>
                <a:gd name="T48" fmla="*/ 18 w 366"/>
                <a:gd name="T49" fmla="*/ 72 h 748"/>
                <a:gd name="T50" fmla="*/ 30 w 366"/>
                <a:gd name="T51" fmla="*/ 31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6" h="748">
                  <a:moveTo>
                    <a:pt x="30" y="31"/>
                  </a:moveTo>
                  <a:lnTo>
                    <a:pt x="88" y="4"/>
                  </a:lnTo>
                  <a:lnTo>
                    <a:pt x="136" y="0"/>
                  </a:lnTo>
                  <a:lnTo>
                    <a:pt x="218" y="46"/>
                  </a:lnTo>
                  <a:lnTo>
                    <a:pt x="266" y="93"/>
                  </a:lnTo>
                  <a:lnTo>
                    <a:pt x="302" y="159"/>
                  </a:lnTo>
                  <a:lnTo>
                    <a:pt x="331" y="247"/>
                  </a:lnTo>
                  <a:lnTo>
                    <a:pt x="361" y="381"/>
                  </a:lnTo>
                  <a:lnTo>
                    <a:pt x="366" y="531"/>
                  </a:lnTo>
                  <a:lnTo>
                    <a:pt x="348" y="629"/>
                  </a:lnTo>
                  <a:lnTo>
                    <a:pt x="320" y="675"/>
                  </a:lnTo>
                  <a:lnTo>
                    <a:pt x="242" y="722"/>
                  </a:lnTo>
                  <a:lnTo>
                    <a:pt x="160" y="748"/>
                  </a:lnTo>
                  <a:lnTo>
                    <a:pt x="107" y="748"/>
                  </a:lnTo>
                  <a:lnTo>
                    <a:pt x="60" y="737"/>
                  </a:lnTo>
                  <a:lnTo>
                    <a:pt x="30" y="675"/>
                  </a:lnTo>
                  <a:lnTo>
                    <a:pt x="18" y="599"/>
                  </a:lnTo>
                  <a:lnTo>
                    <a:pt x="42" y="546"/>
                  </a:lnTo>
                  <a:lnTo>
                    <a:pt x="71" y="500"/>
                  </a:lnTo>
                  <a:lnTo>
                    <a:pt x="65" y="438"/>
                  </a:lnTo>
                  <a:lnTo>
                    <a:pt x="53" y="360"/>
                  </a:lnTo>
                  <a:lnTo>
                    <a:pt x="30" y="283"/>
                  </a:lnTo>
                  <a:lnTo>
                    <a:pt x="0" y="201"/>
                  </a:lnTo>
                  <a:lnTo>
                    <a:pt x="0" y="139"/>
                  </a:lnTo>
                  <a:lnTo>
                    <a:pt x="18" y="72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Freeform 12"/>
            <p:cNvSpPr>
              <a:spLocks/>
            </p:cNvSpPr>
            <p:nvPr/>
          </p:nvSpPr>
          <p:spPr bwMode="auto">
            <a:xfrm>
              <a:off x="718" y="3517"/>
              <a:ext cx="159" cy="320"/>
            </a:xfrm>
            <a:custGeom>
              <a:avLst/>
              <a:gdLst>
                <a:gd name="T0" fmla="*/ 0 w 477"/>
                <a:gd name="T1" fmla="*/ 83 h 959"/>
                <a:gd name="T2" fmla="*/ 0 w 477"/>
                <a:gd name="T3" fmla="*/ 41 h 959"/>
                <a:gd name="T4" fmla="*/ 41 w 477"/>
                <a:gd name="T5" fmla="*/ 0 h 959"/>
                <a:gd name="T6" fmla="*/ 71 w 477"/>
                <a:gd name="T7" fmla="*/ 15 h 959"/>
                <a:gd name="T8" fmla="*/ 212 w 477"/>
                <a:gd name="T9" fmla="*/ 180 h 959"/>
                <a:gd name="T10" fmla="*/ 282 w 477"/>
                <a:gd name="T11" fmla="*/ 273 h 959"/>
                <a:gd name="T12" fmla="*/ 301 w 477"/>
                <a:gd name="T13" fmla="*/ 356 h 959"/>
                <a:gd name="T14" fmla="*/ 306 w 477"/>
                <a:gd name="T15" fmla="*/ 443 h 959"/>
                <a:gd name="T16" fmla="*/ 295 w 477"/>
                <a:gd name="T17" fmla="*/ 562 h 959"/>
                <a:gd name="T18" fmla="*/ 253 w 477"/>
                <a:gd name="T19" fmla="*/ 691 h 959"/>
                <a:gd name="T20" fmla="*/ 212 w 477"/>
                <a:gd name="T21" fmla="*/ 768 h 959"/>
                <a:gd name="T22" fmla="*/ 195 w 477"/>
                <a:gd name="T23" fmla="*/ 845 h 959"/>
                <a:gd name="T24" fmla="*/ 200 w 477"/>
                <a:gd name="T25" fmla="*/ 881 h 959"/>
                <a:gd name="T26" fmla="*/ 223 w 477"/>
                <a:gd name="T27" fmla="*/ 892 h 959"/>
                <a:gd name="T28" fmla="*/ 365 w 477"/>
                <a:gd name="T29" fmla="*/ 887 h 959"/>
                <a:gd name="T30" fmla="*/ 460 w 477"/>
                <a:gd name="T31" fmla="*/ 902 h 959"/>
                <a:gd name="T32" fmla="*/ 477 w 477"/>
                <a:gd name="T33" fmla="*/ 923 h 959"/>
                <a:gd name="T34" fmla="*/ 477 w 477"/>
                <a:gd name="T35" fmla="*/ 938 h 959"/>
                <a:gd name="T36" fmla="*/ 401 w 477"/>
                <a:gd name="T37" fmla="*/ 959 h 959"/>
                <a:gd name="T38" fmla="*/ 383 w 477"/>
                <a:gd name="T39" fmla="*/ 953 h 959"/>
                <a:gd name="T40" fmla="*/ 318 w 477"/>
                <a:gd name="T41" fmla="*/ 928 h 959"/>
                <a:gd name="T42" fmla="*/ 253 w 477"/>
                <a:gd name="T43" fmla="*/ 928 h 959"/>
                <a:gd name="T44" fmla="*/ 165 w 477"/>
                <a:gd name="T45" fmla="*/ 928 h 959"/>
                <a:gd name="T46" fmla="*/ 135 w 477"/>
                <a:gd name="T47" fmla="*/ 933 h 959"/>
                <a:gd name="T48" fmla="*/ 124 w 477"/>
                <a:gd name="T49" fmla="*/ 913 h 959"/>
                <a:gd name="T50" fmla="*/ 124 w 477"/>
                <a:gd name="T51" fmla="*/ 881 h 959"/>
                <a:gd name="T52" fmla="*/ 154 w 477"/>
                <a:gd name="T53" fmla="*/ 784 h 959"/>
                <a:gd name="T54" fmla="*/ 206 w 477"/>
                <a:gd name="T55" fmla="*/ 680 h 959"/>
                <a:gd name="T56" fmla="*/ 241 w 477"/>
                <a:gd name="T57" fmla="*/ 578 h 959"/>
                <a:gd name="T58" fmla="*/ 247 w 477"/>
                <a:gd name="T59" fmla="*/ 500 h 959"/>
                <a:gd name="T60" fmla="*/ 241 w 477"/>
                <a:gd name="T61" fmla="*/ 392 h 959"/>
                <a:gd name="T62" fmla="*/ 217 w 477"/>
                <a:gd name="T63" fmla="*/ 330 h 959"/>
                <a:gd name="T64" fmla="*/ 159 w 477"/>
                <a:gd name="T65" fmla="*/ 252 h 959"/>
                <a:gd name="T66" fmla="*/ 76 w 477"/>
                <a:gd name="T67" fmla="*/ 180 h 959"/>
                <a:gd name="T68" fmla="*/ 17 w 477"/>
                <a:gd name="T69" fmla="*/ 138 h 959"/>
                <a:gd name="T70" fmla="*/ 0 w 477"/>
                <a:gd name="T71" fmla="*/ 113 h 959"/>
                <a:gd name="T72" fmla="*/ 0 w 477"/>
                <a:gd name="T73" fmla="*/ 83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7" h="959">
                  <a:moveTo>
                    <a:pt x="0" y="83"/>
                  </a:moveTo>
                  <a:lnTo>
                    <a:pt x="0" y="41"/>
                  </a:lnTo>
                  <a:lnTo>
                    <a:pt x="41" y="0"/>
                  </a:lnTo>
                  <a:lnTo>
                    <a:pt x="71" y="15"/>
                  </a:lnTo>
                  <a:lnTo>
                    <a:pt x="212" y="180"/>
                  </a:lnTo>
                  <a:lnTo>
                    <a:pt x="282" y="273"/>
                  </a:lnTo>
                  <a:lnTo>
                    <a:pt x="301" y="356"/>
                  </a:lnTo>
                  <a:lnTo>
                    <a:pt x="306" y="443"/>
                  </a:lnTo>
                  <a:lnTo>
                    <a:pt x="295" y="562"/>
                  </a:lnTo>
                  <a:lnTo>
                    <a:pt x="253" y="691"/>
                  </a:lnTo>
                  <a:lnTo>
                    <a:pt x="212" y="768"/>
                  </a:lnTo>
                  <a:lnTo>
                    <a:pt x="195" y="845"/>
                  </a:lnTo>
                  <a:lnTo>
                    <a:pt x="200" y="881"/>
                  </a:lnTo>
                  <a:lnTo>
                    <a:pt x="223" y="892"/>
                  </a:lnTo>
                  <a:lnTo>
                    <a:pt x="365" y="887"/>
                  </a:lnTo>
                  <a:lnTo>
                    <a:pt x="460" y="902"/>
                  </a:lnTo>
                  <a:lnTo>
                    <a:pt x="477" y="923"/>
                  </a:lnTo>
                  <a:lnTo>
                    <a:pt x="477" y="938"/>
                  </a:lnTo>
                  <a:lnTo>
                    <a:pt x="401" y="959"/>
                  </a:lnTo>
                  <a:lnTo>
                    <a:pt x="383" y="953"/>
                  </a:lnTo>
                  <a:lnTo>
                    <a:pt x="318" y="928"/>
                  </a:lnTo>
                  <a:lnTo>
                    <a:pt x="253" y="928"/>
                  </a:lnTo>
                  <a:lnTo>
                    <a:pt x="165" y="928"/>
                  </a:lnTo>
                  <a:lnTo>
                    <a:pt x="135" y="933"/>
                  </a:lnTo>
                  <a:lnTo>
                    <a:pt x="124" y="913"/>
                  </a:lnTo>
                  <a:lnTo>
                    <a:pt x="124" y="881"/>
                  </a:lnTo>
                  <a:lnTo>
                    <a:pt x="154" y="784"/>
                  </a:lnTo>
                  <a:lnTo>
                    <a:pt x="206" y="680"/>
                  </a:lnTo>
                  <a:lnTo>
                    <a:pt x="241" y="578"/>
                  </a:lnTo>
                  <a:lnTo>
                    <a:pt x="247" y="500"/>
                  </a:lnTo>
                  <a:lnTo>
                    <a:pt x="241" y="392"/>
                  </a:lnTo>
                  <a:lnTo>
                    <a:pt x="217" y="330"/>
                  </a:lnTo>
                  <a:lnTo>
                    <a:pt x="159" y="252"/>
                  </a:lnTo>
                  <a:lnTo>
                    <a:pt x="76" y="180"/>
                  </a:lnTo>
                  <a:lnTo>
                    <a:pt x="17" y="138"/>
                  </a:lnTo>
                  <a:lnTo>
                    <a:pt x="0" y="11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Freeform 13"/>
            <p:cNvSpPr>
              <a:spLocks/>
            </p:cNvSpPr>
            <p:nvPr/>
          </p:nvSpPr>
          <p:spPr bwMode="auto">
            <a:xfrm>
              <a:off x="575" y="3535"/>
              <a:ext cx="133" cy="342"/>
            </a:xfrm>
            <a:custGeom>
              <a:avLst/>
              <a:gdLst>
                <a:gd name="T0" fmla="*/ 283 w 401"/>
                <a:gd name="T1" fmla="*/ 25 h 1026"/>
                <a:gd name="T2" fmla="*/ 318 w 401"/>
                <a:gd name="T3" fmla="*/ 0 h 1026"/>
                <a:gd name="T4" fmla="*/ 390 w 401"/>
                <a:gd name="T5" fmla="*/ 0 h 1026"/>
                <a:gd name="T6" fmla="*/ 401 w 401"/>
                <a:gd name="T7" fmla="*/ 31 h 1026"/>
                <a:gd name="T8" fmla="*/ 390 w 401"/>
                <a:gd name="T9" fmla="*/ 113 h 1026"/>
                <a:gd name="T10" fmla="*/ 325 w 401"/>
                <a:gd name="T11" fmla="*/ 216 h 1026"/>
                <a:gd name="T12" fmla="*/ 296 w 401"/>
                <a:gd name="T13" fmla="*/ 329 h 1026"/>
                <a:gd name="T14" fmla="*/ 283 w 401"/>
                <a:gd name="T15" fmla="*/ 469 h 1026"/>
                <a:gd name="T16" fmla="*/ 325 w 401"/>
                <a:gd name="T17" fmla="*/ 628 h 1026"/>
                <a:gd name="T18" fmla="*/ 378 w 401"/>
                <a:gd name="T19" fmla="*/ 783 h 1026"/>
                <a:gd name="T20" fmla="*/ 383 w 401"/>
                <a:gd name="T21" fmla="*/ 845 h 1026"/>
                <a:gd name="T22" fmla="*/ 360 w 401"/>
                <a:gd name="T23" fmla="*/ 865 h 1026"/>
                <a:gd name="T24" fmla="*/ 277 w 401"/>
                <a:gd name="T25" fmla="*/ 865 h 1026"/>
                <a:gd name="T26" fmla="*/ 195 w 401"/>
                <a:gd name="T27" fmla="*/ 892 h 1026"/>
                <a:gd name="T28" fmla="*/ 142 w 401"/>
                <a:gd name="T29" fmla="*/ 958 h 1026"/>
                <a:gd name="T30" fmla="*/ 95 w 401"/>
                <a:gd name="T31" fmla="*/ 1020 h 1026"/>
                <a:gd name="T32" fmla="*/ 71 w 401"/>
                <a:gd name="T33" fmla="*/ 1026 h 1026"/>
                <a:gd name="T34" fmla="*/ 0 w 401"/>
                <a:gd name="T35" fmla="*/ 989 h 1026"/>
                <a:gd name="T36" fmla="*/ 0 w 401"/>
                <a:gd name="T37" fmla="*/ 964 h 1026"/>
                <a:gd name="T38" fmla="*/ 95 w 401"/>
                <a:gd name="T39" fmla="*/ 892 h 1026"/>
                <a:gd name="T40" fmla="*/ 207 w 401"/>
                <a:gd name="T41" fmla="*/ 845 h 1026"/>
                <a:gd name="T42" fmla="*/ 296 w 401"/>
                <a:gd name="T43" fmla="*/ 819 h 1026"/>
                <a:gd name="T44" fmla="*/ 313 w 401"/>
                <a:gd name="T45" fmla="*/ 808 h 1026"/>
                <a:gd name="T46" fmla="*/ 307 w 401"/>
                <a:gd name="T47" fmla="*/ 763 h 1026"/>
                <a:gd name="T48" fmla="*/ 277 w 401"/>
                <a:gd name="T49" fmla="*/ 649 h 1026"/>
                <a:gd name="T50" fmla="*/ 242 w 401"/>
                <a:gd name="T51" fmla="*/ 520 h 1026"/>
                <a:gd name="T52" fmla="*/ 225 w 401"/>
                <a:gd name="T53" fmla="*/ 453 h 1026"/>
                <a:gd name="T54" fmla="*/ 219 w 401"/>
                <a:gd name="T55" fmla="*/ 376 h 1026"/>
                <a:gd name="T56" fmla="*/ 231 w 401"/>
                <a:gd name="T57" fmla="*/ 288 h 1026"/>
                <a:gd name="T58" fmla="*/ 253 w 401"/>
                <a:gd name="T59" fmla="*/ 144 h 1026"/>
                <a:gd name="T60" fmla="*/ 283 w 401"/>
                <a:gd name="T61" fmla="*/ 25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1" h="1026">
                  <a:moveTo>
                    <a:pt x="283" y="25"/>
                  </a:moveTo>
                  <a:lnTo>
                    <a:pt x="318" y="0"/>
                  </a:lnTo>
                  <a:lnTo>
                    <a:pt x="390" y="0"/>
                  </a:lnTo>
                  <a:lnTo>
                    <a:pt x="401" y="31"/>
                  </a:lnTo>
                  <a:lnTo>
                    <a:pt x="390" y="113"/>
                  </a:lnTo>
                  <a:lnTo>
                    <a:pt x="325" y="216"/>
                  </a:lnTo>
                  <a:lnTo>
                    <a:pt x="296" y="329"/>
                  </a:lnTo>
                  <a:lnTo>
                    <a:pt x="283" y="469"/>
                  </a:lnTo>
                  <a:lnTo>
                    <a:pt x="325" y="628"/>
                  </a:lnTo>
                  <a:lnTo>
                    <a:pt x="378" y="783"/>
                  </a:lnTo>
                  <a:lnTo>
                    <a:pt x="383" y="845"/>
                  </a:lnTo>
                  <a:lnTo>
                    <a:pt x="360" y="865"/>
                  </a:lnTo>
                  <a:lnTo>
                    <a:pt x="277" y="865"/>
                  </a:lnTo>
                  <a:lnTo>
                    <a:pt x="195" y="892"/>
                  </a:lnTo>
                  <a:lnTo>
                    <a:pt x="142" y="958"/>
                  </a:lnTo>
                  <a:lnTo>
                    <a:pt x="95" y="1020"/>
                  </a:lnTo>
                  <a:lnTo>
                    <a:pt x="71" y="1026"/>
                  </a:lnTo>
                  <a:lnTo>
                    <a:pt x="0" y="989"/>
                  </a:lnTo>
                  <a:lnTo>
                    <a:pt x="0" y="964"/>
                  </a:lnTo>
                  <a:lnTo>
                    <a:pt x="95" y="892"/>
                  </a:lnTo>
                  <a:lnTo>
                    <a:pt x="207" y="845"/>
                  </a:lnTo>
                  <a:lnTo>
                    <a:pt x="296" y="819"/>
                  </a:lnTo>
                  <a:lnTo>
                    <a:pt x="313" y="808"/>
                  </a:lnTo>
                  <a:lnTo>
                    <a:pt x="307" y="763"/>
                  </a:lnTo>
                  <a:lnTo>
                    <a:pt x="277" y="649"/>
                  </a:lnTo>
                  <a:lnTo>
                    <a:pt x="242" y="520"/>
                  </a:lnTo>
                  <a:lnTo>
                    <a:pt x="225" y="453"/>
                  </a:lnTo>
                  <a:lnTo>
                    <a:pt x="219" y="376"/>
                  </a:lnTo>
                  <a:lnTo>
                    <a:pt x="231" y="288"/>
                  </a:lnTo>
                  <a:lnTo>
                    <a:pt x="253" y="144"/>
                  </a:lnTo>
                  <a:lnTo>
                    <a:pt x="28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4267200" y="4343400"/>
            <a:ext cx="4038600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Remember:</a:t>
            </a:r>
            <a:r>
              <a:rPr lang="en-US" b="1"/>
              <a:t>  The disturbance is the heating medium inlet temperature and the primary is AC-1.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14: CASCADE CONTROL</a:t>
            </a:r>
            <a:endParaRPr lang="en-US" sz="320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58763" y="1006475"/>
            <a:ext cx="84582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Class exercise: </a:t>
            </a:r>
            <a:r>
              <a:rPr lang="en-US" sz="2000" b="1"/>
              <a:t>Design a cascade control structure to improve performance.</a:t>
            </a:r>
            <a:endParaRPr lang="en-US"/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304800" y="4114800"/>
            <a:ext cx="1828800" cy="1447800"/>
          </a:xfrm>
          <a:prstGeom prst="wedgeRoundRectCallout">
            <a:avLst>
              <a:gd name="adj1" fmla="val 61546"/>
              <a:gd name="adj2" fmla="val 13926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Let’s use the </a:t>
            </a:r>
          </a:p>
          <a:p>
            <a:pPr algn="ctr"/>
            <a:r>
              <a:rPr lang="en-US" sz="2000" b="1"/>
              <a:t>cascade design </a:t>
            </a:r>
          </a:p>
          <a:p>
            <a:pPr algn="ctr"/>
            <a:r>
              <a:rPr lang="en-US" sz="2000" b="1"/>
              <a:t>rules!</a:t>
            </a:r>
          </a:p>
        </p:txBody>
      </p:sp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2438400" y="4876800"/>
            <a:ext cx="701675" cy="1228725"/>
            <a:chOff x="528" y="3103"/>
            <a:chExt cx="442" cy="774"/>
          </a:xfrm>
        </p:grpSpPr>
        <p:sp>
          <p:nvSpPr>
            <p:cNvPr id="19463" name="Freeform 7"/>
            <p:cNvSpPr>
              <a:spLocks/>
            </p:cNvSpPr>
            <p:nvPr/>
          </p:nvSpPr>
          <p:spPr bwMode="auto">
            <a:xfrm>
              <a:off x="558" y="3134"/>
              <a:ext cx="151" cy="179"/>
            </a:xfrm>
            <a:custGeom>
              <a:avLst/>
              <a:gdLst>
                <a:gd name="T0" fmla="*/ 299 w 453"/>
                <a:gd name="T1" fmla="*/ 135 h 538"/>
                <a:gd name="T2" fmla="*/ 265 w 453"/>
                <a:gd name="T3" fmla="*/ 78 h 538"/>
                <a:gd name="T4" fmla="*/ 200 w 453"/>
                <a:gd name="T5" fmla="*/ 42 h 538"/>
                <a:gd name="T6" fmla="*/ 135 w 453"/>
                <a:gd name="T7" fmla="*/ 36 h 538"/>
                <a:gd name="T8" fmla="*/ 70 w 453"/>
                <a:gd name="T9" fmla="*/ 57 h 538"/>
                <a:gd name="T10" fmla="*/ 22 w 453"/>
                <a:gd name="T11" fmla="*/ 114 h 538"/>
                <a:gd name="T12" fmla="*/ 0 w 453"/>
                <a:gd name="T13" fmla="*/ 212 h 538"/>
                <a:gd name="T14" fmla="*/ 17 w 453"/>
                <a:gd name="T15" fmla="*/ 331 h 538"/>
                <a:gd name="T16" fmla="*/ 58 w 453"/>
                <a:gd name="T17" fmla="*/ 434 h 538"/>
                <a:gd name="T18" fmla="*/ 111 w 453"/>
                <a:gd name="T19" fmla="*/ 491 h 538"/>
                <a:gd name="T20" fmla="*/ 182 w 453"/>
                <a:gd name="T21" fmla="*/ 528 h 538"/>
                <a:gd name="T22" fmla="*/ 247 w 453"/>
                <a:gd name="T23" fmla="*/ 538 h 538"/>
                <a:gd name="T24" fmla="*/ 329 w 453"/>
                <a:gd name="T25" fmla="*/ 511 h 538"/>
                <a:gd name="T26" fmla="*/ 358 w 453"/>
                <a:gd name="T27" fmla="*/ 466 h 538"/>
                <a:gd name="T28" fmla="*/ 376 w 453"/>
                <a:gd name="T29" fmla="*/ 383 h 538"/>
                <a:gd name="T30" fmla="*/ 371 w 453"/>
                <a:gd name="T31" fmla="*/ 274 h 538"/>
                <a:gd name="T32" fmla="*/ 341 w 453"/>
                <a:gd name="T33" fmla="*/ 176 h 538"/>
                <a:gd name="T34" fmla="*/ 453 w 453"/>
                <a:gd name="T35" fmla="*/ 47 h 538"/>
                <a:gd name="T36" fmla="*/ 453 w 453"/>
                <a:gd name="T37" fmla="*/ 21 h 538"/>
                <a:gd name="T38" fmla="*/ 429 w 453"/>
                <a:gd name="T39" fmla="*/ 0 h 538"/>
                <a:gd name="T40" fmla="*/ 406 w 453"/>
                <a:gd name="T41" fmla="*/ 10 h 538"/>
                <a:gd name="T42" fmla="*/ 299 w 453"/>
                <a:gd name="T43" fmla="*/ 13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3" h="538">
                  <a:moveTo>
                    <a:pt x="299" y="135"/>
                  </a:moveTo>
                  <a:lnTo>
                    <a:pt x="265" y="78"/>
                  </a:lnTo>
                  <a:lnTo>
                    <a:pt x="200" y="42"/>
                  </a:lnTo>
                  <a:lnTo>
                    <a:pt x="135" y="36"/>
                  </a:lnTo>
                  <a:lnTo>
                    <a:pt x="70" y="57"/>
                  </a:lnTo>
                  <a:lnTo>
                    <a:pt x="22" y="114"/>
                  </a:lnTo>
                  <a:lnTo>
                    <a:pt x="0" y="212"/>
                  </a:lnTo>
                  <a:lnTo>
                    <a:pt x="17" y="331"/>
                  </a:lnTo>
                  <a:lnTo>
                    <a:pt x="58" y="434"/>
                  </a:lnTo>
                  <a:lnTo>
                    <a:pt x="111" y="491"/>
                  </a:lnTo>
                  <a:lnTo>
                    <a:pt x="182" y="528"/>
                  </a:lnTo>
                  <a:lnTo>
                    <a:pt x="247" y="538"/>
                  </a:lnTo>
                  <a:lnTo>
                    <a:pt x="329" y="511"/>
                  </a:lnTo>
                  <a:lnTo>
                    <a:pt x="358" y="466"/>
                  </a:lnTo>
                  <a:lnTo>
                    <a:pt x="376" y="383"/>
                  </a:lnTo>
                  <a:lnTo>
                    <a:pt x="371" y="274"/>
                  </a:lnTo>
                  <a:lnTo>
                    <a:pt x="341" y="176"/>
                  </a:lnTo>
                  <a:lnTo>
                    <a:pt x="453" y="47"/>
                  </a:lnTo>
                  <a:lnTo>
                    <a:pt x="453" y="21"/>
                  </a:lnTo>
                  <a:lnTo>
                    <a:pt x="429" y="0"/>
                  </a:lnTo>
                  <a:lnTo>
                    <a:pt x="406" y="10"/>
                  </a:lnTo>
                  <a:lnTo>
                    <a:pt x="299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Freeform 8"/>
            <p:cNvSpPr>
              <a:spLocks/>
            </p:cNvSpPr>
            <p:nvPr/>
          </p:nvSpPr>
          <p:spPr bwMode="auto">
            <a:xfrm rot="1793546">
              <a:off x="771" y="3103"/>
              <a:ext cx="199" cy="309"/>
            </a:xfrm>
            <a:custGeom>
              <a:avLst/>
              <a:gdLst>
                <a:gd name="T0" fmla="*/ 59 w 595"/>
                <a:gd name="T1" fmla="*/ 928 h 928"/>
                <a:gd name="T2" fmla="*/ 11 w 595"/>
                <a:gd name="T3" fmla="*/ 917 h 928"/>
                <a:gd name="T4" fmla="*/ 0 w 595"/>
                <a:gd name="T5" fmla="*/ 860 h 928"/>
                <a:gd name="T6" fmla="*/ 76 w 595"/>
                <a:gd name="T7" fmla="*/ 752 h 928"/>
                <a:gd name="T8" fmla="*/ 183 w 595"/>
                <a:gd name="T9" fmla="*/ 577 h 928"/>
                <a:gd name="T10" fmla="*/ 271 w 595"/>
                <a:gd name="T11" fmla="*/ 437 h 928"/>
                <a:gd name="T12" fmla="*/ 341 w 595"/>
                <a:gd name="T13" fmla="*/ 268 h 928"/>
                <a:gd name="T14" fmla="*/ 436 w 595"/>
                <a:gd name="T15" fmla="*/ 164 h 928"/>
                <a:gd name="T16" fmla="*/ 536 w 595"/>
                <a:gd name="T17" fmla="*/ 15 h 928"/>
                <a:gd name="T18" fmla="*/ 554 w 595"/>
                <a:gd name="T19" fmla="*/ 0 h 928"/>
                <a:gd name="T20" fmla="*/ 589 w 595"/>
                <a:gd name="T21" fmla="*/ 4 h 928"/>
                <a:gd name="T22" fmla="*/ 595 w 595"/>
                <a:gd name="T23" fmla="*/ 31 h 928"/>
                <a:gd name="T24" fmla="*/ 471 w 595"/>
                <a:gd name="T25" fmla="*/ 164 h 928"/>
                <a:gd name="T26" fmla="*/ 465 w 595"/>
                <a:gd name="T27" fmla="*/ 221 h 928"/>
                <a:gd name="T28" fmla="*/ 501 w 595"/>
                <a:gd name="T29" fmla="*/ 278 h 928"/>
                <a:gd name="T30" fmla="*/ 501 w 595"/>
                <a:gd name="T31" fmla="*/ 329 h 928"/>
                <a:gd name="T32" fmla="*/ 465 w 595"/>
                <a:gd name="T33" fmla="*/ 361 h 928"/>
                <a:gd name="T34" fmla="*/ 377 w 595"/>
                <a:gd name="T35" fmla="*/ 401 h 928"/>
                <a:gd name="T36" fmla="*/ 336 w 595"/>
                <a:gd name="T37" fmla="*/ 412 h 928"/>
                <a:gd name="T38" fmla="*/ 317 w 595"/>
                <a:gd name="T39" fmla="*/ 442 h 928"/>
                <a:gd name="T40" fmla="*/ 271 w 595"/>
                <a:gd name="T41" fmla="*/ 566 h 928"/>
                <a:gd name="T42" fmla="*/ 224 w 595"/>
                <a:gd name="T43" fmla="*/ 680 h 928"/>
                <a:gd name="T44" fmla="*/ 165 w 595"/>
                <a:gd name="T45" fmla="*/ 814 h 928"/>
                <a:gd name="T46" fmla="*/ 89 w 595"/>
                <a:gd name="T47" fmla="*/ 928 h 928"/>
                <a:gd name="T48" fmla="*/ 59 w 595"/>
                <a:gd name="T49" fmla="*/ 9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5" h="928">
                  <a:moveTo>
                    <a:pt x="59" y="928"/>
                  </a:moveTo>
                  <a:lnTo>
                    <a:pt x="11" y="917"/>
                  </a:lnTo>
                  <a:lnTo>
                    <a:pt x="0" y="860"/>
                  </a:lnTo>
                  <a:lnTo>
                    <a:pt x="76" y="752"/>
                  </a:lnTo>
                  <a:lnTo>
                    <a:pt x="183" y="577"/>
                  </a:lnTo>
                  <a:lnTo>
                    <a:pt x="271" y="437"/>
                  </a:lnTo>
                  <a:lnTo>
                    <a:pt x="341" y="268"/>
                  </a:lnTo>
                  <a:lnTo>
                    <a:pt x="436" y="164"/>
                  </a:lnTo>
                  <a:lnTo>
                    <a:pt x="536" y="15"/>
                  </a:lnTo>
                  <a:lnTo>
                    <a:pt x="554" y="0"/>
                  </a:lnTo>
                  <a:lnTo>
                    <a:pt x="589" y="4"/>
                  </a:lnTo>
                  <a:lnTo>
                    <a:pt x="595" y="31"/>
                  </a:lnTo>
                  <a:lnTo>
                    <a:pt x="471" y="164"/>
                  </a:lnTo>
                  <a:lnTo>
                    <a:pt x="465" y="221"/>
                  </a:lnTo>
                  <a:lnTo>
                    <a:pt x="501" y="278"/>
                  </a:lnTo>
                  <a:lnTo>
                    <a:pt x="501" y="329"/>
                  </a:lnTo>
                  <a:lnTo>
                    <a:pt x="465" y="361"/>
                  </a:lnTo>
                  <a:lnTo>
                    <a:pt x="377" y="401"/>
                  </a:lnTo>
                  <a:lnTo>
                    <a:pt x="336" y="412"/>
                  </a:lnTo>
                  <a:lnTo>
                    <a:pt x="317" y="442"/>
                  </a:lnTo>
                  <a:lnTo>
                    <a:pt x="271" y="566"/>
                  </a:lnTo>
                  <a:lnTo>
                    <a:pt x="224" y="680"/>
                  </a:lnTo>
                  <a:lnTo>
                    <a:pt x="165" y="814"/>
                  </a:lnTo>
                  <a:lnTo>
                    <a:pt x="89" y="928"/>
                  </a:lnTo>
                  <a:lnTo>
                    <a:pt x="59" y="9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Freeform 9"/>
            <p:cNvSpPr>
              <a:spLocks/>
            </p:cNvSpPr>
            <p:nvPr/>
          </p:nvSpPr>
          <p:spPr bwMode="auto">
            <a:xfrm>
              <a:off x="528" y="3340"/>
              <a:ext cx="117" cy="279"/>
            </a:xfrm>
            <a:custGeom>
              <a:avLst/>
              <a:gdLst>
                <a:gd name="T0" fmla="*/ 160 w 350"/>
                <a:gd name="T1" fmla="*/ 66 h 836"/>
                <a:gd name="T2" fmla="*/ 225 w 350"/>
                <a:gd name="T3" fmla="*/ 15 h 836"/>
                <a:gd name="T4" fmla="*/ 296 w 350"/>
                <a:gd name="T5" fmla="*/ 0 h 836"/>
                <a:gd name="T6" fmla="*/ 344 w 350"/>
                <a:gd name="T7" fmla="*/ 15 h 836"/>
                <a:gd name="T8" fmla="*/ 350 w 350"/>
                <a:gd name="T9" fmla="*/ 47 h 836"/>
                <a:gd name="T10" fmla="*/ 309 w 350"/>
                <a:gd name="T11" fmla="*/ 113 h 836"/>
                <a:gd name="T12" fmla="*/ 255 w 350"/>
                <a:gd name="T13" fmla="*/ 113 h 836"/>
                <a:gd name="T14" fmla="*/ 201 w 350"/>
                <a:gd name="T15" fmla="*/ 144 h 836"/>
                <a:gd name="T16" fmla="*/ 130 w 350"/>
                <a:gd name="T17" fmla="*/ 232 h 836"/>
                <a:gd name="T18" fmla="*/ 82 w 350"/>
                <a:gd name="T19" fmla="*/ 331 h 836"/>
                <a:gd name="T20" fmla="*/ 82 w 350"/>
                <a:gd name="T21" fmla="*/ 371 h 836"/>
                <a:gd name="T22" fmla="*/ 112 w 350"/>
                <a:gd name="T23" fmla="*/ 418 h 836"/>
                <a:gd name="T24" fmla="*/ 190 w 350"/>
                <a:gd name="T25" fmla="*/ 460 h 836"/>
                <a:gd name="T26" fmla="*/ 261 w 350"/>
                <a:gd name="T27" fmla="*/ 496 h 836"/>
                <a:gd name="T28" fmla="*/ 339 w 350"/>
                <a:gd name="T29" fmla="*/ 562 h 836"/>
                <a:gd name="T30" fmla="*/ 344 w 350"/>
                <a:gd name="T31" fmla="*/ 619 h 836"/>
                <a:gd name="T32" fmla="*/ 272 w 350"/>
                <a:gd name="T33" fmla="*/ 656 h 836"/>
                <a:gd name="T34" fmla="*/ 220 w 350"/>
                <a:gd name="T35" fmla="*/ 697 h 836"/>
                <a:gd name="T36" fmla="*/ 201 w 350"/>
                <a:gd name="T37" fmla="*/ 733 h 836"/>
                <a:gd name="T38" fmla="*/ 214 w 350"/>
                <a:gd name="T39" fmla="*/ 770 h 836"/>
                <a:gd name="T40" fmla="*/ 190 w 350"/>
                <a:gd name="T41" fmla="*/ 821 h 836"/>
                <a:gd name="T42" fmla="*/ 154 w 350"/>
                <a:gd name="T43" fmla="*/ 836 h 836"/>
                <a:gd name="T44" fmla="*/ 136 w 350"/>
                <a:gd name="T45" fmla="*/ 827 h 836"/>
                <a:gd name="T46" fmla="*/ 142 w 350"/>
                <a:gd name="T47" fmla="*/ 738 h 836"/>
                <a:gd name="T48" fmla="*/ 177 w 350"/>
                <a:gd name="T49" fmla="*/ 676 h 836"/>
                <a:gd name="T50" fmla="*/ 244 w 350"/>
                <a:gd name="T51" fmla="*/ 625 h 836"/>
                <a:gd name="T52" fmla="*/ 279 w 350"/>
                <a:gd name="T53" fmla="*/ 609 h 836"/>
                <a:gd name="T54" fmla="*/ 249 w 350"/>
                <a:gd name="T55" fmla="*/ 532 h 836"/>
                <a:gd name="T56" fmla="*/ 196 w 350"/>
                <a:gd name="T57" fmla="*/ 501 h 836"/>
                <a:gd name="T58" fmla="*/ 101 w 350"/>
                <a:gd name="T59" fmla="*/ 469 h 836"/>
                <a:gd name="T60" fmla="*/ 35 w 350"/>
                <a:gd name="T61" fmla="*/ 423 h 836"/>
                <a:gd name="T62" fmla="*/ 0 w 350"/>
                <a:gd name="T63" fmla="*/ 351 h 836"/>
                <a:gd name="T64" fmla="*/ 24 w 350"/>
                <a:gd name="T65" fmla="*/ 284 h 836"/>
                <a:gd name="T66" fmla="*/ 89 w 350"/>
                <a:gd name="T67" fmla="*/ 180 h 836"/>
                <a:gd name="T68" fmla="*/ 142 w 350"/>
                <a:gd name="T69" fmla="*/ 98 h 836"/>
                <a:gd name="T70" fmla="*/ 160 w 350"/>
                <a:gd name="T71" fmla="*/ 66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0" h="836">
                  <a:moveTo>
                    <a:pt x="160" y="66"/>
                  </a:moveTo>
                  <a:lnTo>
                    <a:pt x="225" y="15"/>
                  </a:lnTo>
                  <a:lnTo>
                    <a:pt x="296" y="0"/>
                  </a:lnTo>
                  <a:lnTo>
                    <a:pt x="344" y="15"/>
                  </a:lnTo>
                  <a:lnTo>
                    <a:pt x="350" y="47"/>
                  </a:lnTo>
                  <a:lnTo>
                    <a:pt x="309" y="113"/>
                  </a:lnTo>
                  <a:lnTo>
                    <a:pt x="255" y="113"/>
                  </a:lnTo>
                  <a:lnTo>
                    <a:pt x="201" y="144"/>
                  </a:lnTo>
                  <a:lnTo>
                    <a:pt x="130" y="232"/>
                  </a:lnTo>
                  <a:lnTo>
                    <a:pt x="82" y="331"/>
                  </a:lnTo>
                  <a:lnTo>
                    <a:pt x="82" y="371"/>
                  </a:lnTo>
                  <a:lnTo>
                    <a:pt x="112" y="418"/>
                  </a:lnTo>
                  <a:lnTo>
                    <a:pt x="190" y="460"/>
                  </a:lnTo>
                  <a:lnTo>
                    <a:pt x="261" y="496"/>
                  </a:lnTo>
                  <a:lnTo>
                    <a:pt x="339" y="562"/>
                  </a:lnTo>
                  <a:lnTo>
                    <a:pt x="344" y="619"/>
                  </a:lnTo>
                  <a:lnTo>
                    <a:pt x="272" y="656"/>
                  </a:lnTo>
                  <a:lnTo>
                    <a:pt x="220" y="697"/>
                  </a:lnTo>
                  <a:lnTo>
                    <a:pt x="201" y="733"/>
                  </a:lnTo>
                  <a:lnTo>
                    <a:pt x="214" y="770"/>
                  </a:lnTo>
                  <a:lnTo>
                    <a:pt x="190" y="821"/>
                  </a:lnTo>
                  <a:lnTo>
                    <a:pt x="154" y="836"/>
                  </a:lnTo>
                  <a:lnTo>
                    <a:pt x="136" y="827"/>
                  </a:lnTo>
                  <a:lnTo>
                    <a:pt x="142" y="738"/>
                  </a:lnTo>
                  <a:lnTo>
                    <a:pt x="177" y="676"/>
                  </a:lnTo>
                  <a:lnTo>
                    <a:pt x="244" y="625"/>
                  </a:lnTo>
                  <a:lnTo>
                    <a:pt x="279" y="609"/>
                  </a:lnTo>
                  <a:lnTo>
                    <a:pt x="249" y="532"/>
                  </a:lnTo>
                  <a:lnTo>
                    <a:pt x="196" y="501"/>
                  </a:lnTo>
                  <a:lnTo>
                    <a:pt x="101" y="469"/>
                  </a:lnTo>
                  <a:lnTo>
                    <a:pt x="35" y="423"/>
                  </a:lnTo>
                  <a:lnTo>
                    <a:pt x="0" y="351"/>
                  </a:lnTo>
                  <a:lnTo>
                    <a:pt x="24" y="284"/>
                  </a:lnTo>
                  <a:lnTo>
                    <a:pt x="89" y="180"/>
                  </a:lnTo>
                  <a:lnTo>
                    <a:pt x="142" y="98"/>
                  </a:lnTo>
                  <a:lnTo>
                    <a:pt x="16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Freeform 10"/>
            <p:cNvSpPr>
              <a:spLocks/>
            </p:cNvSpPr>
            <p:nvPr/>
          </p:nvSpPr>
          <p:spPr bwMode="auto">
            <a:xfrm>
              <a:off x="648" y="3318"/>
              <a:ext cx="122" cy="249"/>
            </a:xfrm>
            <a:custGeom>
              <a:avLst/>
              <a:gdLst>
                <a:gd name="T0" fmla="*/ 30 w 366"/>
                <a:gd name="T1" fmla="*/ 31 h 748"/>
                <a:gd name="T2" fmla="*/ 88 w 366"/>
                <a:gd name="T3" fmla="*/ 4 h 748"/>
                <a:gd name="T4" fmla="*/ 136 w 366"/>
                <a:gd name="T5" fmla="*/ 0 h 748"/>
                <a:gd name="T6" fmla="*/ 218 w 366"/>
                <a:gd name="T7" fmla="*/ 46 h 748"/>
                <a:gd name="T8" fmla="*/ 266 w 366"/>
                <a:gd name="T9" fmla="*/ 93 h 748"/>
                <a:gd name="T10" fmla="*/ 302 w 366"/>
                <a:gd name="T11" fmla="*/ 159 h 748"/>
                <a:gd name="T12" fmla="*/ 331 w 366"/>
                <a:gd name="T13" fmla="*/ 247 h 748"/>
                <a:gd name="T14" fmla="*/ 361 w 366"/>
                <a:gd name="T15" fmla="*/ 381 h 748"/>
                <a:gd name="T16" fmla="*/ 366 w 366"/>
                <a:gd name="T17" fmla="*/ 531 h 748"/>
                <a:gd name="T18" fmla="*/ 348 w 366"/>
                <a:gd name="T19" fmla="*/ 629 h 748"/>
                <a:gd name="T20" fmla="*/ 320 w 366"/>
                <a:gd name="T21" fmla="*/ 675 h 748"/>
                <a:gd name="T22" fmla="*/ 242 w 366"/>
                <a:gd name="T23" fmla="*/ 722 h 748"/>
                <a:gd name="T24" fmla="*/ 160 w 366"/>
                <a:gd name="T25" fmla="*/ 748 h 748"/>
                <a:gd name="T26" fmla="*/ 107 w 366"/>
                <a:gd name="T27" fmla="*/ 748 h 748"/>
                <a:gd name="T28" fmla="*/ 60 w 366"/>
                <a:gd name="T29" fmla="*/ 737 h 748"/>
                <a:gd name="T30" fmla="*/ 30 w 366"/>
                <a:gd name="T31" fmla="*/ 675 h 748"/>
                <a:gd name="T32" fmla="*/ 18 w 366"/>
                <a:gd name="T33" fmla="*/ 599 h 748"/>
                <a:gd name="T34" fmla="*/ 42 w 366"/>
                <a:gd name="T35" fmla="*/ 546 h 748"/>
                <a:gd name="T36" fmla="*/ 71 w 366"/>
                <a:gd name="T37" fmla="*/ 500 h 748"/>
                <a:gd name="T38" fmla="*/ 65 w 366"/>
                <a:gd name="T39" fmla="*/ 438 h 748"/>
                <a:gd name="T40" fmla="*/ 53 w 366"/>
                <a:gd name="T41" fmla="*/ 360 h 748"/>
                <a:gd name="T42" fmla="*/ 30 w 366"/>
                <a:gd name="T43" fmla="*/ 283 h 748"/>
                <a:gd name="T44" fmla="*/ 0 w 366"/>
                <a:gd name="T45" fmla="*/ 201 h 748"/>
                <a:gd name="T46" fmla="*/ 0 w 366"/>
                <a:gd name="T47" fmla="*/ 139 h 748"/>
                <a:gd name="T48" fmla="*/ 18 w 366"/>
                <a:gd name="T49" fmla="*/ 72 h 748"/>
                <a:gd name="T50" fmla="*/ 30 w 366"/>
                <a:gd name="T51" fmla="*/ 31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6" h="748">
                  <a:moveTo>
                    <a:pt x="30" y="31"/>
                  </a:moveTo>
                  <a:lnTo>
                    <a:pt x="88" y="4"/>
                  </a:lnTo>
                  <a:lnTo>
                    <a:pt x="136" y="0"/>
                  </a:lnTo>
                  <a:lnTo>
                    <a:pt x="218" y="46"/>
                  </a:lnTo>
                  <a:lnTo>
                    <a:pt x="266" y="93"/>
                  </a:lnTo>
                  <a:lnTo>
                    <a:pt x="302" y="159"/>
                  </a:lnTo>
                  <a:lnTo>
                    <a:pt x="331" y="247"/>
                  </a:lnTo>
                  <a:lnTo>
                    <a:pt x="361" y="381"/>
                  </a:lnTo>
                  <a:lnTo>
                    <a:pt x="366" y="531"/>
                  </a:lnTo>
                  <a:lnTo>
                    <a:pt x="348" y="629"/>
                  </a:lnTo>
                  <a:lnTo>
                    <a:pt x="320" y="675"/>
                  </a:lnTo>
                  <a:lnTo>
                    <a:pt x="242" y="722"/>
                  </a:lnTo>
                  <a:lnTo>
                    <a:pt x="160" y="748"/>
                  </a:lnTo>
                  <a:lnTo>
                    <a:pt x="107" y="748"/>
                  </a:lnTo>
                  <a:lnTo>
                    <a:pt x="60" y="737"/>
                  </a:lnTo>
                  <a:lnTo>
                    <a:pt x="30" y="675"/>
                  </a:lnTo>
                  <a:lnTo>
                    <a:pt x="18" y="599"/>
                  </a:lnTo>
                  <a:lnTo>
                    <a:pt x="42" y="546"/>
                  </a:lnTo>
                  <a:lnTo>
                    <a:pt x="71" y="500"/>
                  </a:lnTo>
                  <a:lnTo>
                    <a:pt x="65" y="438"/>
                  </a:lnTo>
                  <a:lnTo>
                    <a:pt x="53" y="360"/>
                  </a:lnTo>
                  <a:lnTo>
                    <a:pt x="30" y="283"/>
                  </a:lnTo>
                  <a:lnTo>
                    <a:pt x="0" y="201"/>
                  </a:lnTo>
                  <a:lnTo>
                    <a:pt x="0" y="139"/>
                  </a:lnTo>
                  <a:lnTo>
                    <a:pt x="18" y="72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Freeform 11"/>
            <p:cNvSpPr>
              <a:spLocks/>
            </p:cNvSpPr>
            <p:nvPr/>
          </p:nvSpPr>
          <p:spPr bwMode="auto">
            <a:xfrm>
              <a:off x="718" y="3517"/>
              <a:ext cx="159" cy="320"/>
            </a:xfrm>
            <a:custGeom>
              <a:avLst/>
              <a:gdLst>
                <a:gd name="T0" fmla="*/ 0 w 477"/>
                <a:gd name="T1" fmla="*/ 83 h 959"/>
                <a:gd name="T2" fmla="*/ 0 w 477"/>
                <a:gd name="T3" fmla="*/ 41 h 959"/>
                <a:gd name="T4" fmla="*/ 41 w 477"/>
                <a:gd name="T5" fmla="*/ 0 h 959"/>
                <a:gd name="T6" fmla="*/ 71 w 477"/>
                <a:gd name="T7" fmla="*/ 15 h 959"/>
                <a:gd name="T8" fmla="*/ 212 w 477"/>
                <a:gd name="T9" fmla="*/ 180 h 959"/>
                <a:gd name="T10" fmla="*/ 282 w 477"/>
                <a:gd name="T11" fmla="*/ 273 h 959"/>
                <a:gd name="T12" fmla="*/ 301 w 477"/>
                <a:gd name="T13" fmla="*/ 356 h 959"/>
                <a:gd name="T14" fmla="*/ 306 w 477"/>
                <a:gd name="T15" fmla="*/ 443 h 959"/>
                <a:gd name="T16" fmla="*/ 295 w 477"/>
                <a:gd name="T17" fmla="*/ 562 h 959"/>
                <a:gd name="T18" fmla="*/ 253 w 477"/>
                <a:gd name="T19" fmla="*/ 691 h 959"/>
                <a:gd name="T20" fmla="*/ 212 w 477"/>
                <a:gd name="T21" fmla="*/ 768 h 959"/>
                <a:gd name="T22" fmla="*/ 195 w 477"/>
                <a:gd name="T23" fmla="*/ 845 h 959"/>
                <a:gd name="T24" fmla="*/ 200 w 477"/>
                <a:gd name="T25" fmla="*/ 881 h 959"/>
                <a:gd name="T26" fmla="*/ 223 w 477"/>
                <a:gd name="T27" fmla="*/ 892 h 959"/>
                <a:gd name="T28" fmla="*/ 365 w 477"/>
                <a:gd name="T29" fmla="*/ 887 h 959"/>
                <a:gd name="T30" fmla="*/ 460 w 477"/>
                <a:gd name="T31" fmla="*/ 902 h 959"/>
                <a:gd name="T32" fmla="*/ 477 w 477"/>
                <a:gd name="T33" fmla="*/ 923 h 959"/>
                <a:gd name="T34" fmla="*/ 477 w 477"/>
                <a:gd name="T35" fmla="*/ 938 h 959"/>
                <a:gd name="T36" fmla="*/ 401 w 477"/>
                <a:gd name="T37" fmla="*/ 959 h 959"/>
                <a:gd name="T38" fmla="*/ 383 w 477"/>
                <a:gd name="T39" fmla="*/ 953 h 959"/>
                <a:gd name="T40" fmla="*/ 318 w 477"/>
                <a:gd name="T41" fmla="*/ 928 h 959"/>
                <a:gd name="T42" fmla="*/ 253 w 477"/>
                <a:gd name="T43" fmla="*/ 928 h 959"/>
                <a:gd name="T44" fmla="*/ 165 w 477"/>
                <a:gd name="T45" fmla="*/ 928 h 959"/>
                <a:gd name="T46" fmla="*/ 135 w 477"/>
                <a:gd name="T47" fmla="*/ 933 h 959"/>
                <a:gd name="T48" fmla="*/ 124 w 477"/>
                <a:gd name="T49" fmla="*/ 913 h 959"/>
                <a:gd name="T50" fmla="*/ 124 w 477"/>
                <a:gd name="T51" fmla="*/ 881 h 959"/>
                <a:gd name="T52" fmla="*/ 154 w 477"/>
                <a:gd name="T53" fmla="*/ 784 h 959"/>
                <a:gd name="T54" fmla="*/ 206 w 477"/>
                <a:gd name="T55" fmla="*/ 680 h 959"/>
                <a:gd name="T56" fmla="*/ 241 w 477"/>
                <a:gd name="T57" fmla="*/ 578 h 959"/>
                <a:gd name="T58" fmla="*/ 247 w 477"/>
                <a:gd name="T59" fmla="*/ 500 h 959"/>
                <a:gd name="T60" fmla="*/ 241 w 477"/>
                <a:gd name="T61" fmla="*/ 392 h 959"/>
                <a:gd name="T62" fmla="*/ 217 w 477"/>
                <a:gd name="T63" fmla="*/ 330 h 959"/>
                <a:gd name="T64" fmla="*/ 159 w 477"/>
                <a:gd name="T65" fmla="*/ 252 h 959"/>
                <a:gd name="T66" fmla="*/ 76 w 477"/>
                <a:gd name="T67" fmla="*/ 180 h 959"/>
                <a:gd name="T68" fmla="*/ 17 w 477"/>
                <a:gd name="T69" fmla="*/ 138 h 959"/>
                <a:gd name="T70" fmla="*/ 0 w 477"/>
                <a:gd name="T71" fmla="*/ 113 h 959"/>
                <a:gd name="T72" fmla="*/ 0 w 477"/>
                <a:gd name="T73" fmla="*/ 83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7" h="959">
                  <a:moveTo>
                    <a:pt x="0" y="83"/>
                  </a:moveTo>
                  <a:lnTo>
                    <a:pt x="0" y="41"/>
                  </a:lnTo>
                  <a:lnTo>
                    <a:pt x="41" y="0"/>
                  </a:lnTo>
                  <a:lnTo>
                    <a:pt x="71" y="15"/>
                  </a:lnTo>
                  <a:lnTo>
                    <a:pt x="212" y="180"/>
                  </a:lnTo>
                  <a:lnTo>
                    <a:pt x="282" y="273"/>
                  </a:lnTo>
                  <a:lnTo>
                    <a:pt x="301" y="356"/>
                  </a:lnTo>
                  <a:lnTo>
                    <a:pt x="306" y="443"/>
                  </a:lnTo>
                  <a:lnTo>
                    <a:pt x="295" y="562"/>
                  </a:lnTo>
                  <a:lnTo>
                    <a:pt x="253" y="691"/>
                  </a:lnTo>
                  <a:lnTo>
                    <a:pt x="212" y="768"/>
                  </a:lnTo>
                  <a:lnTo>
                    <a:pt x="195" y="845"/>
                  </a:lnTo>
                  <a:lnTo>
                    <a:pt x="200" y="881"/>
                  </a:lnTo>
                  <a:lnTo>
                    <a:pt x="223" y="892"/>
                  </a:lnTo>
                  <a:lnTo>
                    <a:pt x="365" y="887"/>
                  </a:lnTo>
                  <a:lnTo>
                    <a:pt x="460" y="902"/>
                  </a:lnTo>
                  <a:lnTo>
                    <a:pt x="477" y="923"/>
                  </a:lnTo>
                  <a:lnTo>
                    <a:pt x="477" y="938"/>
                  </a:lnTo>
                  <a:lnTo>
                    <a:pt x="401" y="959"/>
                  </a:lnTo>
                  <a:lnTo>
                    <a:pt x="383" y="953"/>
                  </a:lnTo>
                  <a:lnTo>
                    <a:pt x="318" y="928"/>
                  </a:lnTo>
                  <a:lnTo>
                    <a:pt x="253" y="928"/>
                  </a:lnTo>
                  <a:lnTo>
                    <a:pt x="165" y="928"/>
                  </a:lnTo>
                  <a:lnTo>
                    <a:pt x="135" y="933"/>
                  </a:lnTo>
                  <a:lnTo>
                    <a:pt x="124" y="913"/>
                  </a:lnTo>
                  <a:lnTo>
                    <a:pt x="124" y="881"/>
                  </a:lnTo>
                  <a:lnTo>
                    <a:pt x="154" y="784"/>
                  </a:lnTo>
                  <a:lnTo>
                    <a:pt x="206" y="680"/>
                  </a:lnTo>
                  <a:lnTo>
                    <a:pt x="241" y="578"/>
                  </a:lnTo>
                  <a:lnTo>
                    <a:pt x="247" y="500"/>
                  </a:lnTo>
                  <a:lnTo>
                    <a:pt x="241" y="392"/>
                  </a:lnTo>
                  <a:lnTo>
                    <a:pt x="217" y="330"/>
                  </a:lnTo>
                  <a:lnTo>
                    <a:pt x="159" y="252"/>
                  </a:lnTo>
                  <a:lnTo>
                    <a:pt x="76" y="180"/>
                  </a:lnTo>
                  <a:lnTo>
                    <a:pt x="17" y="138"/>
                  </a:lnTo>
                  <a:lnTo>
                    <a:pt x="0" y="11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Freeform 12"/>
            <p:cNvSpPr>
              <a:spLocks/>
            </p:cNvSpPr>
            <p:nvPr/>
          </p:nvSpPr>
          <p:spPr bwMode="auto">
            <a:xfrm>
              <a:off x="575" y="3535"/>
              <a:ext cx="133" cy="342"/>
            </a:xfrm>
            <a:custGeom>
              <a:avLst/>
              <a:gdLst>
                <a:gd name="T0" fmla="*/ 283 w 401"/>
                <a:gd name="T1" fmla="*/ 25 h 1026"/>
                <a:gd name="T2" fmla="*/ 318 w 401"/>
                <a:gd name="T3" fmla="*/ 0 h 1026"/>
                <a:gd name="T4" fmla="*/ 390 w 401"/>
                <a:gd name="T5" fmla="*/ 0 h 1026"/>
                <a:gd name="T6" fmla="*/ 401 w 401"/>
                <a:gd name="T7" fmla="*/ 31 h 1026"/>
                <a:gd name="T8" fmla="*/ 390 w 401"/>
                <a:gd name="T9" fmla="*/ 113 h 1026"/>
                <a:gd name="T10" fmla="*/ 325 w 401"/>
                <a:gd name="T11" fmla="*/ 216 h 1026"/>
                <a:gd name="T12" fmla="*/ 296 w 401"/>
                <a:gd name="T13" fmla="*/ 329 h 1026"/>
                <a:gd name="T14" fmla="*/ 283 w 401"/>
                <a:gd name="T15" fmla="*/ 469 h 1026"/>
                <a:gd name="T16" fmla="*/ 325 w 401"/>
                <a:gd name="T17" fmla="*/ 628 h 1026"/>
                <a:gd name="T18" fmla="*/ 378 w 401"/>
                <a:gd name="T19" fmla="*/ 783 h 1026"/>
                <a:gd name="T20" fmla="*/ 383 w 401"/>
                <a:gd name="T21" fmla="*/ 845 h 1026"/>
                <a:gd name="T22" fmla="*/ 360 w 401"/>
                <a:gd name="T23" fmla="*/ 865 h 1026"/>
                <a:gd name="T24" fmla="*/ 277 w 401"/>
                <a:gd name="T25" fmla="*/ 865 h 1026"/>
                <a:gd name="T26" fmla="*/ 195 w 401"/>
                <a:gd name="T27" fmla="*/ 892 h 1026"/>
                <a:gd name="T28" fmla="*/ 142 w 401"/>
                <a:gd name="T29" fmla="*/ 958 h 1026"/>
                <a:gd name="T30" fmla="*/ 95 w 401"/>
                <a:gd name="T31" fmla="*/ 1020 h 1026"/>
                <a:gd name="T32" fmla="*/ 71 w 401"/>
                <a:gd name="T33" fmla="*/ 1026 h 1026"/>
                <a:gd name="T34" fmla="*/ 0 w 401"/>
                <a:gd name="T35" fmla="*/ 989 h 1026"/>
                <a:gd name="T36" fmla="*/ 0 w 401"/>
                <a:gd name="T37" fmla="*/ 964 h 1026"/>
                <a:gd name="T38" fmla="*/ 95 w 401"/>
                <a:gd name="T39" fmla="*/ 892 h 1026"/>
                <a:gd name="T40" fmla="*/ 207 w 401"/>
                <a:gd name="T41" fmla="*/ 845 h 1026"/>
                <a:gd name="T42" fmla="*/ 296 w 401"/>
                <a:gd name="T43" fmla="*/ 819 h 1026"/>
                <a:gd name="T44" fmla="*/ 313 w 401"/>
                <a:gd name="T45" fmla="*/ 808 h 1026"/>
                <a:gd name="T46" fmla="*/ 307 w 401"/>
                <a:gd name="T47" fmla="*/ 763 h 1026"/>
                <a:gd name="T48" fmla="*/ 277 w 401"/>
                <a:gd name="T49" fmla="*/ 649 h 1026"/>
                <a:gd name="T50" fmla="*/ 242 w 401"/>
                <a:gd name="T51" fmla="*/ 520 h 1026"/>
                <a:gd name="T52" fmla="*/ 225 w 401"/>
                <a:gd name="T53" fmla="*/ 453 h 1026"/>
                <a:gd name="T54" fmla="*/ 219 w 401"/>
                <a:gd name="T55" fmla="*/ 376 h 1026"/>
                <a:gd name="T56" fmla="*/ 231 w 401"/>
                <a:gd name="T57" fmla="*/ 288 h 1026"/>
                <a:gd name="T58" fmla="*/ 253 w 401"/>
                <a:gd name="T59" fmla="*/ 144 h 1026"/>
                <a:gd name="T60" fmla="*/ 283 w 401"/>
                <a:gd name="T61" fmla="*/ 25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1" h="1026">
                  <a:moveTo>
                    <a:pt x="283" y="25"/>
                  </a:moveTo>
                  <a:lnTo>
                    <a:pt x="318" y="0"/>
                  </a:lnTo>
                  <a:lnTo>
                    <a:pt x="390" y="0"/>
                  </a:lnTo>
                  <a:lnTo>
                    <a:pt x="401" y="31"/>
                  </a:lnTo>
                  <a:lnTo>
                    <a:pt x="390" y="113"/>
                  </a:lnTo>
                  <a:lnTo>
                    <a:pt x="325" y="216"/>
                  </a:lnTo>
                  <a:lnTo>
                    <a:pt x="296" y="329"/>
                  </a:lnTo>
                  <a:lnTo>
                    <a:pt x="283" y="469"/>
                  </a:lnTo>
                  <a:lnTo>
                    <a:pt x="325" y="628"/>
                  </a:lnTo>
                  <a:lnTo>
                    <a:pt x="378" y="783"/>
                  </a:lnTo>
                  <a:lnTo>
                    <a:pt x="383" y="845"/>
                  </a:lnTo>
                  <a:lnTo>
                    <a:pt x="360" y="865"/>
                  </a:lnTo>
                  <a:lnTo>
                    <a:pt x="277" y="865"/>
                  </a:lnTo>
                  <a:lnTo>
                    <a:pt x="195" y="892"/>
                  </a:lnTo>
                  <a:lnTo>
                    <a:pt x="142" y="958"/>
                  </a:lnTo>
                  <a:lnTo>
                    <a:pt x="95" y="1020"/>
                  </a:lnTo>
                  <a:lnTo>
                    <a:pt x="71" y="1026"/>
                  </a:lnTo>
                  <a:lnTo>
                    <a:pt x="0" y="989"/>
                  </a:lnTo>
                  <a:lnTo>
                    <a:pt x="0" y="964"/>
                  </a:lnTo>
                  <a:lnTo>
                    <a:pt x="95" y="892"/>
                  </a:lnTo>
                  <a:lnTo>
                    <a:pt x="207" y="845"/>
                  </a:lnTo>
                  <a:lnTo>
                    <a:pt x="296" y="819"/>
                  </a:lnTo>
                  <a:lnTo>
                    <a:pt x="313" y="808"/>
                  </a:lnTo>
                  <a:lnTo>
                    <a:pt x="307" y="763"/>
                  </a:lnTo>
                  <a:lnTo>
                    <a:pt x="277" y="649"/>
                  </a:lnTo>
                  <a:lnTo>
                    <a:pt x="242" y="520"/>
                  </a:lnTo>
                  <a:lnTo>
                    <a:pt x="225" y="453"/>
                  </a:lnTo>
                  <a:lnTo>
                    <a:pt x="219" y="376"/>
                  </a:lnTo>
                  <a:lnTo>
                    <a:pt x="231" y="288"/>
                  </a:lnTo>
                  <a:lnTo>
                    <a:pt x="253" y="144"/>
                  </a:lnTo>
                  <a:lnTo>
                    <a:pt x="28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9470" name="Object 14"/>
          <p:cNvGraphicFramePr>
            <a:graphicFrameLocks noChangeAspect="1"/>
          </p:cNvGraphicFramePr>
          <p:nvPr/>
        </p:nvGraphicFramePr>
        <p:xfrm>
          <a:off x="184150" y="1752600"/>
          <a:ext cx="8718550" cy="20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Document" r:id="rId3" imgW="5630040" imgH="1339920" progId="Word.Document.8">
                  <p:embed/>
                </p:oleObj>
              </mc:Choice>
              <mc:Fallback>
                <p:oleObj name="Document" r:id="rId3" imgW="5630040" imgH="1339920" progId="Word.Documen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1752600"/>
                        <a:ext cx="8718550" cy="207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8153400" y="1905000"/>
            <a:ext cx="784225" cy="184467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4948238" y="5160963"/>
            <a:ext cx="3810000" cy="1196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T3 satisfies all of the rules and can be used as a secondary in a cascade.</a:t>
            </a: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V="1">
            <a:off x="7696200" y="3733800"/>
            <a:ext cx="762000" cy="1447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3971925" y="3803650"/>
            <a:ext cx="2971800" cy="11969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T2 is the disturbance but cannot be used in cascade!</a:t>
            </a:r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 flipV="1">
            <a:off x="7086600" y="3581400"/>
            <a:ext cx="457200" cy="838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7391400" y="2971800"/>
            <a:ext cx="736600" cy="373063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1295400" y="990600"/>
          <a:ext cx="78486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0" name="Slide" r:id="rId3" imgW="4548526" imgH="3407297" progId="PowerPoint.Slide.8">
                  <p:embed/>
                </p:oleObj>
              </mc:Choice>
              <mc:Fallback>
                <p:oleObj name="Slide" r:id="rId3" imgW="4548526" imgH="3407297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990600"/>
                        <a:ext cx="7848600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14: CASCADE CONTROL</a:t>
            </a:r>
            <a:endParaRPr lang="en-US" sz="3200"/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228600" y="1371600"/>
            <a:ext cx="1828800" cy="1447800"/>
          </a:xfrm>
          <a:prstGeom prst="wedgeRoundRectCallout">
            <a:avLst>
              <a:gd name="adj1" fmla="val -21616"/>
              <a:gd name="adj2" fmla="val 76866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Sketch your </a:t>
            </a:r>
          </a:p>
          <a:p>
            <a:pPr algn="ctr"/>
            <a:r>
              <a:rPr lang="en-US" sz="2000" b="1"/>
              <a:t>design on this</a:t>
            </a:r>
          </a:p>
          <a:p>
            <a:pPr algn="ctr"/>
            <a:r>
              <a:rPr lang="en-US" sz="2000" b="1"/>
              <a:t>drawing.</a:t>
            </a:r>
          </a:p>
        </p:txBody>
      </p:sp>
      <p:grpSp>
        <p:nvGrpSpPr>
          <p:cNvPr id="50181" name="Group 5"/>
          <p:cNvGrpSpPr>
            <a:grpSpLocks/>
          </p:cNvGrpSpPr>
          <p:nvPr/>
        </p:nvGrpSpPr>
        <p:grpSpPr bwMode="auto">
          <a:xfrm>
            <a:off x="609600" y="3429000"/>
            <a:ext cx="701675" cy="1228725"/>
            <a:chOff x="528" y="3103"/>
            <a:chExt cx="442" cy="774"/>
          </a:xfrm>
        </p:grpSpPr>
        <p:sp>
          <p:nvSpPr>
            <p:cNvPr id="50182" name="Freeform 6"/>
            <p:cNvSpPr>
              <a:spLocks/>
            </p:cNvSpPr>
            <p:nvPr/>
          </p:nvSpPr>
          <p:spPr bwMode="auto">
            <a:xfrm>
              <a:off x="558" y="3134"/>
              <a:ext cx="151" cy="179"/>
            </a:xfrm>
            <a:custGeom>
              <a:avLst/>
              <a:gdLst>
                <a:gd name="T0" fmla="*/ 299 w 453"/>
                <a:gd name="T1" fmla="*/ 135 h 538"/>
                <a:gd name="T2" fmla="*/ 265 w 453"/>
                <a:gd name="T3" fmla="*/ 78 h 538"/>
                <a:gd name="T4" fmla="*/ 200 w 453"/>
                <a:gd name="T5" fmla="*/ 42 h 538"/>
                <a:gd name="T6" fmla="*/ 135 w 453"/>
                <a:gd name="T7" fmla="*/ 36 h 538"/>
                <a:gd name="T8" fmla="*/ 70 w 453"/>
                <a:gd name="T9" fmla="*/ 57 h 538"/>
                <a:gd name="T10" fmla="*/ 22 w 453"/>
                <a:gd name="T11" fmla="*/ 114 h 538"/>
                <a:gd name="T12" fmla="*/ 0 w 453"/>
                <a:gd name="T13" fmla="*/ 212 h 538"/>
                <a:gd name="T14" fmla="*/ 17 w 453"/>
                <a:gd name="T15" fmla="*/ 331 h 538"/>
                <a:gd name="T16" fmla="*/ 58 w 453"/>
                <a:gd name="T17" fmla="*/ 434 h 538"/>
                <a:gd name="T18" fmla="*/ 111 w 453"/>
                <a:gd name="T19" fmla="*/ 491 h 538"/>
                <a:gd name="T20" fmla="*/ 182 w 453"/>
                <a:gd name="T21" fmla="*/ 528 h 538"/>
                <a:gd name="T22" fmla="*/ 247 w 453"/>
                <a:gd name="T23" fmla="*/ 538 h 538"/>
                <a:gd name="T24" fmla="*/ 329 w 453"/>
                <a:gd name="T25" fmla="*/ 511 h 538"/>
                <a:gd name="T26" fmla="*/ 358 w 453"/>
                <a:gd name="T27" fmla="*/ 466 h 538"/>
                <a:gd name="T28" fmla="*/ 376 w 453"/>
                <a:gd name="T29" fmla="*/ 383 h 538"/>
                <a:gd name="T30" fmla="*/ 371 w 453"/>
                <a:gd name="T31" fmla="*/ 274 h 538"/>
                <a:gd name="T32" fmla="*/ 341 w 453"/>
                <a:gd name="T33" fmla="*/ 176 h 538"/>
                <a:gd name="T34" fmla="*/ 453 w 453"/>
                <a:gd name="T35" fmla="*/ 47 h 538"/>
                <a:gd name="T36" fmla="*/ 453 w 453"/>
                <a:gd name="T37" fmla="*/ 21 h 538"/>
                <a:gd name="T38" fmla="*/ 429 w 453"/>
                <a:gd name="T39" fmla="*/ 0 h 538"/>
                <a:gd name="T40" fmla="*/ 406 w 453"/>
                <a:gd name="T41" fmla="*/ 10 h 538"/>
                <a:gd name="T42" fmla="*/ 299 w 453"/>
                <a:gd name="T43" fmla="*/ 13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3" h="538">
                  <a:moveTo>
                    <a:pt x="299" y="135"/>
                  </a:moveTo>
                  <a:lnTo>
                    <a:pt x="265" y="78"/>
                  </a:lnTo>
                  <a:lnTo>
                    <a:pt x="200" y="42"/>
                  </a:lnTo>
                  <a:lnTo>
                    <a:pt x="135" y="36"/>
                  </a:lnTo>
                  <a:lnTo>
                    <a:pt x="70" y="57"/>
                  </a:lnTo>
                  <a:lnTo>
                    <a:pt x="22" y="114"/>
                  </a:lnTo>
                  <a:lnTo>
                    <a:pt x="0" y="212"/>
                  </a:lnTo>
                  <a:lnTo>
                    <a:pt x="17" y="331"/>
                  </a:lnTo>
                  <a:lnTo>
                    <a:pt x="58" y="434"/>
                  </a:lnTo>
                  <a:lnTo>
                    <a:pt x="111" y="491"/>
                  </a:lnTo>
                  <a:lnTo>
                    <a:pt x="182" y="528"/>
                  </a:lnTo>
                  <a:lnTo>
                    <a:pt x="247" y="538"/>
                  </a:lnTo>
                  <a:lnTo>
                    <a:pt x="329" y="511"/>
                  </a:lnTo>
                  <a:lnTo>
                    <a:pt x="358" y="466"/>
                  </a:lnTo>
                  <a:lnTo>
                    <a:pt x="376" y="383"/>
                  </a:lnTo>
                  <a:lnTo>
                    <a:pt x="371" y="274"/>
                  </a:lnTo>
                  <a:lnTo>
                    <a:pt x="341" y="176"/>
                  </a:lnTo>
                  <a:lnTo>
                    <a:pt x="453" y="47"/>
                  </a:lnTo>
                  <a:lnTo>
                    <a:pt x="453" y="21"/>
                  </a:lnTo>
                  <a:lnTo>
                    <a:pt x="429" y="0"/>
                  </a:lnTo>
                  <a:lnTo>
                    <a:pt x="406" y="10"/>
                  </a:lnTo>
                  <a:lnTo>
                    <a:pt x="299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3" name="Freeform 7"/>
            <p:cNvSpPr>
              <a:spLocks/>
            </p:cNvSpPr>
            <p:nvPr/>
          </p:nvSpPr>
          <p:spPr bwMode="auto">
            <a:xfrm rot="1793546">
              <a:off x="771" y="3103"/>
              <a:ext cx="199" cy="309"/>
            </a:xfrm>
            <a:custGeom>
              <a:avLst/>
              <a:gdLst>
                <a:gd name="T0" fmla="*/ 59 w 595"/>
                <a:gd name="T1" fmla="*/ 928 h 928"/>
                <a:gd name="T2" fmla="*/ 11 w 595"/>
                <a:gd name="T3" fmla="*/ 917 h 928"/>
                <a:gd name="T4" fmla="*/ 0 w 595"/>
                <a:gd name="T5" fmla="*/ 860 h 928"/>
                <a:gd name="T6" fmla="*/ 76 w 595"/>
                <a:gd name="T7" fmla="*/ 752 h 928"/>
                <a:gd name="T8" fmla="*/ 183 w 595"/>
                <a:gd name="T9" fmla="*/ 577 h 928"/>
                <a:gd name="T10" fmla="*/ 271 w 595"/>
                <a:gd name="T11" fmla="*/ 437 h 928"/>
                <a:gd name="T12" fmla="*/ 341 w 595"/>
                <a:gd name="T13" fmla="*/ 268 h 928"/>
                <a:gd name="T14" fmla="*/ 436 w 595"/>
                <a:gd name="T15" fmla="*/ 164 h 928"/>
                <a:gd name="T16" fmla="*/ 536 w 595"/>
                <a:gd name="T17" fmla="*/ 15 h 928"/>
                <a:gd name="T18" fmla="*/ 554 w 595"/>
                <a:gd name="T19" fmla="*/ 0 h 928"/>
                <a:gd name="T20" fmla="*/ 589 w 595"/>
                <a:gd name="T21" fmla="*/ 4 h 928"/>
                <a:gd name="T22" fmla="*/ 595 w 595"/>
                <a:gd name="T23" fmla="*/ 31 h 928"/>
                <a:gd name="T24" fmla="*/ 471 w 595"/>
                <a:gd name="T25" fmla="*/ 164 h 928"/>
                <a:gd name="T26" fmla="*/ 465 w 595"/>
                <a:gd name="T27" fmla="*/ 221 h 928"/>
                <a:gd name="T28" fmla="*/ 501 w 595"/>
                <a:gd name="T29" fmla="*/ 278 h 928"/>
                <a:gd name="T30" fmla="*/ 501 w 595"/>
                <a:gd name="T31" fmla="*/ 329 h 928"/>
                <a:gd name="T32" fmla="*/ 465 w 595"/>
                <a:gd name="T33" fmla="*/ 361 h 928"/>
                <a:gd name="T34" fmla="*/ 377 w 595"/>
                <a:gd name="T35" fmla="*/ 401 h 928"/>
                <a:gd name="T36" fmla="*/ 336 w 595"/>
                <a:gd name="T37" fmla="*/ 412 h 928"/>
                <a:gd name="T38" fmla="*/ 317 w 595"/>
                <a:gd name="T39" fmla="*/ 442 h 928"/>
                <a:gd name="T40" fmla="*/ 271 w 595"/>
                <a:gd name="T41" fmla="*/ 566 h 928"/>
                <a:gd name="T42" fmla="*/ 224 w 595"/>
                <a:gd name="T43" fmla="*/ 680 h 928"/>
                <a:gd name="T44" fmla="*/ 165 w 595"/>
                <a:gd name="T45" fmla="*/ 814 h 928"/>
                <a:gd name="T46" fmla="*/ 89 w 595"/>
                <a:gd name="T47" fmla="*/ 928 h 928"/>
                <a:gd name="T48" fmla="*/ 59 w 595"/>
                <a:gd name="T49" fmla="*/ 9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5" h="928">
                  <a:moveTo>
                    <a:pt x="59" y="928"/>
                  </a:moveTo>
                  <a:lnTo>
                    <a:pt x="11" y="917"/>
                  </a:lnTo>
                  <a:lnTo>
                    <a:pt x="0" y="860"/>
                  </a:lnTo>
                  <a:lnTo>
                    <a:pt x="76" y="752"/>
                  </a:lnTo>
                  <a:lnTo>
                    <a:pt x="183" y="577"/>
                  </a:lnTo>
                  <a:lnTo>
                    <a:pt x="271" y="437"/>
                  </a:lnTo>
                  <a:lnTo>
                    <a:pt x="341" y="268"/>
                  </a:lnTo>
                  <a:lnTo>
                    <a:pt x="436" y="164"/>
                  </a:lnTo>
                  <a:lnTo>
                    <a:pt x="536" y="15"/>
                  </a:lnTo>
                  <a:lnTo>
                    <a:pt x="554" y="0"/>
                  </a:lnTo>
                  <a:lnTo>
                    <a:pt x="589" y="4"/>
                  </a:lnTo>
                  <a:lnTo>
                    <a:pt x="595" y="31"/>
                  </a:lnTo>
                  <a:lnTo>
                    <a:pt x="471" y="164"/>
                  </a:lnTo>
                  <a:lnTo>
                    <a:pt x="465" y="221"/>
                  </a:lnTo>
                  <a:lnTo>
                    <a:pt x="501" y="278"/>
                  </a:lnTo>
                  <a:lnTo>
                    <a:pt x="501" y="329"/>
                  </a:lnTo>
                  <a:lnTo>
                    <a:pt x="465" y="361"/>
                  </a:lnTo>
                  <a:lnTo>
                    <a:pt x="377" y="401"/>
                  </a:lnTo>
                  <a:lnTo>
                    <a:pt x="336" y="412"/>
                  </a:lnTo>
                  <a:lnTo>
                    <a:pt x="317" y="442"/>
                  </a:lnTo>
                  <a:lnTo>
                    <a:pt x="271" y="566"/>
                  </a:lnTo>
                  <a:lnTo>
                    <a:pt x="224" y="680"/>
                  </a:lnTo>
                  <a:lnTo>
                    <a:pt x="165" y="814"/>
                  </a:lnTo>
                  <a:lnTo>
                    <a:pt x="89" y="928"/>
                  </a:lnTo>
                  <a:lnTo>
                    <a:pt x="59" y="9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4" name="Freeform 8"/>
            <p:cNvSpPr>
              <a:spLocks/>
            </p:cNvSpPr>
            <p:nvPr/>
          </p:nvSpPr>
          <p:spPr bwMode="auto">
            <a:xfrm>
              <a:off x="528" y="3340"/>
              <a:ext cx="117" cy="279"/>
            </a:xfrm>
            <a:custGeom>
              <a:avLst/>
              <a:gdLst>
                <a:gd name="T0" fmla="*/ 160 w 350"/>
                <a:gd name="T1" fmla="*/ 66 h 836"/>
                <a:gd name="T2" fmla="*/ 225 w 350"/>
                <a:gd name="T3" fmla="*/ 15 h 836"/>
                <a:gd name="T4" fmla="*/ 296 w 350"/>
                <a:gd name="T5" fmla="*/ 0 h 836"/>
                <a:gd name="T6" fmla="*/ 344 w 350"/>
                <a:gd name="T7" fmla="*/ 15 h 836"/>
                <a:gd name="T8" fmla="*/ 350 w 350"/>
                <a:gd name="T9" fmla="*/ 47 h 836"/>
                <a:gd name="T10" fmla="*/ 309 w 350"/>
                <a:gd name="T11" fmla="*/ 113 h 836"/>
                <a:gd name="T12" fmla="*/ 255 w 350"/>
                <a:gd name="T13" fmla="*/ 113 h 836"/>
                <a:gd name="T14" fmla="*/ 201 w 350"/>
                <a:gd name="T15" fmla="*/ 144 h 836"/>
                <a:gd name="T16" fmla="*/ 130 w 350"/>
                <a:gd name="T17" fmla="*/ 232 h 836"/>
                <a:gd name="T18" fmla="*/ 82 w 350"/>
                <a:gd name="T19" fmla="*/ 331 h 836"/>
                <a:gd name="T20" fmla="*/ 82 w 350"/>
                <a:gd name="T21" fmla="*/ 371 h 836"/>
                <a:gd name="T22" fmla="*/ 112 w 350"/>
                <a:gd name="T23" fmla="*/ 418 h 836"/>
                <a:gd name="T24" fmla="*/ 190 w 350"/>
                <a:gd name="T25" fmla="*/ 460 h 836"/>
                <a:gd name="T26" fmla="*/ 261 w 350"/>
                <a:gd name="T27" fmla="*/ 496 h 836"/>
                <a:gd name="T28" fmla="*/ 339 w 350"/>
                <a:gd name="T29" fmla="*/ 562 h 836"/>
                <a:gd name="T30" fmla="*/ 344 w 350"/>
                <a:gd name="T31" fmla="*/ 619 h 836"/>
                <a:gd name="T32" fmla="*/ 272 w 350"/>
                <a:gd name="T33" fmla="*/ 656 h 836"/>
                <a:gd name="T34" fmla="*/ 220 w 350"/>
                <a:gd name="T35" fmla="*/ 697 h 836"/>
                <a:gd name="T36" fmla="*/ 201 w 350"/>
                <a:gd name="T37" fmla="*/ 733 h 836"/>
                <a:gd name="T38" fmla="*/ 214 w 350"/>
                <a:gd name="T39" fmla="*/ 770 h 836"/>
                <a:gd name="T40" fmla="*/ 190 w 350"/>
                <a:gd name="T41" fmla="*/ 821 h 836"/>
                <a:gd name="T42" fmla="*/ 154 w 350"/>
                <a:gd name="T43" fmla="*/ 836 h 836"/>
                <a:gd name="T44" fmla="*/ 136 w 350"/>
                <a:gd name="T45" fmla="*/ 827 h 836"/>
                <a:gd name="T46" fmla="*/ 142 w 350"/>
                <a:gd name="T47" fmla="*/ 738 h 836"/>
                <a:gd name="T48" fmla="*/ 177 w 350"/>
                <a:gd name="T49" fmla="*/ 676 h 836"/>
                <a:gd name="T50" fmla="*/ 244 w 350"/>
                <a:gd name="T51" fmla="*/ 625 h 836"/>
                <a:gd name="T52" fmla="*/ 279 w 350"/>
                <a:gd name="T53" fmla="*/ 609 h 836"/>
                <a:gd name="T54" fmla="*/ 249 w 350"/>
                <a:gd name="T55" fmla="*/ 532 h 836"/>
                <a:gd name="T56" fmla="*/ 196 w 350"/>
                <a:gd name="T57" fmla="*/ 501 h 836"/>
                <a:gd name="T58" fmla="*/ 101 w 350"/>
                <a:gd name="T59" fmla="*/ 469 h 836"/>
                <a:gd name="T60" fmla="*/ 35 w 350"/>
                <a:gd name="T61" fmla="*/ 423 h 836"/>
                <a:gd name="T62" fmla="*/ 0 w 350"/>
                <a:gd name="T63" fmla="*/ 351 h 836"/>
                <a:gd name="T64" fmla="*/ 24 w 350"/>
                <a:gd name="T65" fmla="*/ 284 h 836"/>
                <a:gd name="T66" fmla="*/ 89 w 350"/>
                <a:gd name="T67" fmla="*/ 180 h 836"/>
                <a:gd name="T68" fmla="*/ 142 w 350"/>
                <a:gd name="T69" fmla="*/ 98 h 836"/>
                <a:gd name="T70" fmla="*/ 160 w 350"/>
                <a:gd name="T71" fmla="*/ 66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0" h="836">
                  <a:moveTo>
                    <a:pt x="160" y="66"/>
                  </a:moveTo>
                  <a:lnTo>
                    <a:pt x="225" y="15"/>
                  </a:lnTo>
                  <a:lnTo>
                    <a:pt x="296" y="0"/>
                  </a:lnTo>
                  <a:lnTo>
                    <a:pt x="344" y="15"/>
                  </a:lnTo>
                  <a:lnTo>
                    <a:pt x="350" y="47"/>
                  </a:lnTo>
                  <a:lnTo>
                    <a:pt x="309" y="113"/>
                  </a:lnTo>
                  <a:lnTo>
                    <a:pt x="255" y="113"/>
                  </a:lnTo>
                  <a:lnTo>
                    <a:pt x="201" y="144"/>
                  </a:lnTo>
                  <a:lnTo>
                    <a:pt x="130" y="232"/>
                  </a:lnTo>
                  <a:lnTo>
                    <a:pt x="82" y="331"/>
                  </a:lnTo>
                  <a:lnTo>
                    <a:pt x="82" y="371"/>
                  </a:lnTo>
                  <a:lnTo>
                    <a:pt x="112" y="418"/>
                  </a:lnTo>
                  <a:lnTo>
                    <a:pt x="190" y="460"/>
                  </a:lnTo>
                  <a:lnTo>
                    <a:pt x="261" y="496"/>
                  </a:lnTo>
                  <a:lnTo>
                    <a:pt x="339" y="562"/>
                  </a:lnTo>
                  <a:lnTo>
                    <a:pt x="344" y="619"/>
                  </a:lnTo>
                  <a:lnTo>
                    <a:pt x="272" y="656"/>
                  </a:lnTo>
                  <a:lnTo>
                    <a:pt x="220" y="697"/>
                  </a:lnTo>
                  <a:lnTo>
                    <a:pt x="201" y="733"/>
                  </a:lnTo>
                  <a:lnTo>
                    <a:pt x="214" y="770"/>
                  </a:lnTo>
                  <a:lnTo>
                    <a:pt x="190" y="821"/>
                  </a:lnTo>
                  <a:lnTo>
                    <a:pt x="154" y="836"/>
                  </a:lnTo>
                  <a:lnTo>
                    <a:pt x="136" y="827"/>
                  </a:lnTo>
                  <a:lnTo>
                    <a:pt x="142" y="738"/>
                  </a:lnTo>
                  <a:lnTo>
                    <a:pt x="177" y="676"/>
                  </a:lnTo>
                  <a:lnTo>
                    <a:pt x="244" y="625"/>
                  </a:lnTo>
                  <a:lnTo>
                    <a:pt x="279" y="609"/>
                  </a:lnTo>
                  <a:lnTo>
                    <a:pt x="249" y="532"/>
                  </a:lnTo>
                  <a:lnTo>
                    <a:pt x="196" y="501"/>
                  </a:lnTo>
                  <a:lnTo>
                    <a:pt x="101" y="469"/>
                  </a:lnTo>
                  <a:lnTo>
                    <a:pt x="35" y="423"/>
                  </a:lnTo>
                  <a:lnTo>
                    <a:pt x="0" y="351"/>
                  </a:lnTo>
                  <a:lnTo>
                    <a:pt x="24" y="284"/>
                  </a:lnTo>
                  <a:lnTo>
                    <a:pt x="89" y="180"/>
                  </a:lnTo>
                  <a:lnTo>
                    <a:pt x="142" y="98"/>
                  </a:lnTo>
                  <a:lnTo>
                    <a:pt x="16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5" name="Freeform 9"/>
            <p:cNvSpPr>
              <a:spLocks/>
            </p:cNvSpPr>
            <p:nvPr/>
          </p:nvSpPr>
          <p:spPr bwMode="auto">
            <a:xfrm>
              <a:off x="648" y="3318"/>
              <a:ext cx="122" cy="249"/>
            </a:xfrm>
            <a:custGeom>
              <a:avLst/>
              <a:gdLst>
                <a:gd name="T0" fmla="*/ 30 w 366"/>
                <a:gd name="T1" fmla="*/ 31 h 748"/>
                <a:gd name="T2" fmla="*/ 88 w 366"/>
                <a:gd name="T3" fmla="*/ 4 h 748"/>
                <a:gd name="T4" fmla="*/ 136 w 366"/>
                <a:gd name="T5" fmla="*/ 0 h 748"/>
                <a:gd name="T6" fmla="*/ 218 w 366"/>
                <a:gd name="T7" fmla="*/ 46 h 748"/>
                <a:gd name="T8" fmla="*/ 266 w 366"/>
                <a:gd name="T9" fmla="*/ 93 h 748"/>
                <a:gd name="T10" fmla="*/ 302 w 366"/>
                <a:gd name="T11" fmla="*/ 159 h 748"/>
                <a:gd name="T12" fmla="*/ 331 w 366"/>
                <a:gd name="T13" fmla="*/ 247 h 748"/>
                <a:gd name="T14" fmla="*/ 361 w 366"/>
                <a:gd name="T15" fmla="*/ 381 h 748"/>
                <a:gd name="T16" fmla="*/ 366 w 366"/>
                <a:gd name="T17" fmla="*/ 531 h 748"/>
                <a:gd name="T18" fmla="*/ 348 w 366"/>
                <a:gd name="T19" fmla="*/ 629 h 748"/>
                <a:gd name="T20" fmla="*/ 320 w 366"/>
                <a:gd name="T21" fmla="*/ 675 h 748"/>
                <a:gd name="T22" fmla="*/ 242 w 366"/>
                <a:gd name="T23" fmla="*/ 722 h 748"/>
                <a:gd name="T24" fmla="*/ 160 w 366"/>
                <a:gd name="T25" fmla="*/ 748 h 748"/>
                <a:gd name="T26" fmla="*/ 107 w 366"/>
                <a:gd name="T27" fmla="*/ 748 h 748"/>
                <a:gd name="T28" fmla="*/ 60 w 366"/>
                <a:gd name="T29" fmla="*/ 737 h 748"/>
                <a:gd name="T30" fmla="*/ 30 w 366"/>
                <a:gd name="T31" fmla="*/ 675 h 748"/>
                <a:gd name="T32" fmla="*/ 18 w 366"/>
                <a:gd name="T33" fmla="*/ 599 h 748"/>
                <a:gd name="T34" fmla="*/ 42 w 366"/>
                <a:gd name="T35" fmla="*/ 546 h 748"/>
                <a:gd name="T36" fmla="*/ 71 w 366"/>
                <a:gd name="T37" fmla="*/ 500 h 748"/>
                <a:gd name="T38" fmla="*/ 65 w 366"/>
                <a:gd name="T39" fmla="*/ 438 h 748"/>
                <a:gd name="T40" fmla="*/ 53 w 366"/>
                <a:gd name="T41" fmla="*/ 360 h 748"/>
                <a:gd name="T42" fmla="*/ 30 w 366"/>
                <a:gd name="T43" fmla="*/ 283 h 748"/>
                <a:gd name="T44" fmla="*/ 0 w 366"/>
                <a:gd name="T45" fmla="*/ 201 h 748"/>
                <a:gd name="T46" fmla="*/ 0 w 366"/>
                <a:gd name="T47" fmla="*/ 139 h 748"/>
                <a:gd name="T48" fmla="*/ 18 w 366"/>
                <a:gd name="T49" fmla="*/ 72 h 748"/>
                <a:gd name="T50" fmla="*/ 30 w 366"/>
                <a:gd name="T51" fmla="*/ 31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6" h="748">
                  <a:moveTo>
                    <a:pt x="30" y="31"/>
                  </a:moveTo>
                  <a:lnTo>
                    <a:pt x="88" y="4"/>
                  </a:lnTo>
                  <a:lnTo>
                    <a:pt x="136" y="0"/>
                  </a:lnTo>
                  <a:lnTo>
                    <a:pt x="218" y="46"/>
                  </a:lnTo>
                  <a:lnTo>
                    <a:pt x="266" y="93"/>
                  </a:lnTo>
                  <a:lnTo>
                    <a:pt x="302" y="159"/>
                  </a:lnTo>
                  <a:lnTo>
                    <a:pt x="331" y="247"/>
                  </a:lnTo>
                  <a:lnTo>
                    <a:pt x="361" y="381"/>
                  </a:lnTo>
                  <a:lnTo>
                    <a:pt x="366" y="531"/>
                  </a:lnTo>
                  <a:lnTo>
                    <a:pt x="348" y="629"/>
                  </a:lnTo>
                  <a:lnTo>
                    <a:pt x="320" y="675"/>
                  </a:lnTo>
                  <a:lnTo>
                    <a:pt x="242" y="722"/>
                  </a:lnTo>
                  <a:lnTo>
                    <a:pt x="160" y="748"/>
                  </a:lnTo>
                  <a:lnTo>
                    <a:pt x="107" y="748"/>
                  </a:lnTo>
                  <a:lnTo>
                    <a:pt x="60" y="737"/>
                  </a:lnTo>
                  <a:lnTo>
                    <a:pt x="30" y="675"/>
                  </a:lnTo>
                  <a:lnTo>
                    <a:pt x="18" y="599"/>
                  </a:lnTo>
                  <a:lnTo>
                    <a:pt x="42" y="546"/>
                  </a:lnTo>
                  <a:lnTo>
                    <a:pt x="71" y="500"/>
                  </a:lnTo>
                  <a:lnTo>
                    <a:pt x="65" y="438"/>
                  </a:lnTo>
                  <a:lnTo>
                    <a:pt x="53" y="360"/>
                  </a:lnTo>
                  <a:lnTo>
                    <a:pt x="30" y="283"/>
                  </a:lnTo>
                  <a:lnTo>
                    <a:pt x="0" y="201"/>
                  </a:lnTo>
                  <a:lnTo>
                    <a:pt x="0" y="139"/>
                  </a:lnTo>
                  <a:lnTo>
                    <a:pt x="18" y="72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6" name="Freeform 10"/>
            <p:cNvSpPr>
              <a:spLocks/>
            </p:cNvSpPr>
            <p:nvPr/>
          </p:nvSpPr>
          <p:spPr bwMode="auto">
            <a:xfrm>
              <a:off x="718" y="3517"/>
              <a:ext cx="159" cy="320"/>
            </a:xfrm>
            <a:custGeom>
              <a:avLst/>
              <a:gdLst>
                <a:gd name="T0" fmla="*/ 0 w 477"/>
                <a:gd name="T1" fmla="*/ 83 h 959"/>
                <a:gd name="T2" fmla="*/ 0 w 477"/>
                <a:gd name="T3" fmla="*/ 41 h 959"/>
                <a:gd name="T4" fmla="*/ 41 w 477"/>
                <a:gd name="T5" fmla="*/ 0 h 959"/>
                <a:gd name="T6" fmla="*/ 71 w 477"/>
                <a:gd name="T7" fmla="*/ 15 h 959"/>
                <a:gd name="T8" fmla="*/ 212 w 477"/>
                <a:gd name="T9" fmla="*/ 180 h 959"/>
                <a:gd name="T10" fmla="*/ 282 w 477"/>
                <a:gd name="T11" fmla="*/ 273 h 959"/>
                <a:gd name="T12" fmla="*/ 301 w 477"/>
                <a:gd name="T13" fmla="*/ 356 h 959"/>
                <a:gd name="T14" fmla="*/ 306 w 477"/>
                <a:gd name="T15" fmla="*/ 443 h 959"/>
                <a:gd name="T16" fmla="*/ 295 w 477"/>
                <a:gd name="T17" fmla="*/ 562 h 959"/>
                <a:gd name="T18" fmla="*/ 253 w 477"/>
                <a:gd name="T19" fmla="*/ 691 h 959"/>
                <a:gd name="T20" fmla="*/ 212 w 477"/>
                <a:gd name="T21" fmla="*/ 768 h 959"/>
                <a:gd name="T22" fmla="*/ 195 w 477"/>
                <a:gd name="T23" fmla="*/ 845 h 959"/>
                <a:gd name="T24" fmla="*/ 200 w 477"/>
                <a:gd name="T25" fmla="*/ 881 h 959"/>
                <a:gd name="T26" fmla="*/ 223 w 477"/>
                <a:gd name="T27" fmla="*/ 892 h 959"/>
                <a:gd name="T28" fmla="*/ 365 w 477"/>
                <a:gd name="T29" fmla="*/ 887 h 959"/>
                <a:gd name="T30" fmla="*/ 460 w 477"/>
                <a:gd name="T31" fmla="*/ 902 h 959"/>
                <a:gd name="T32" fmla="*/ 477 w 477"/>
                <a:gd name="T33" fmla="*/ 923 h 959"/>
                <a:gd name="T34" fmla="*/ 477 w 477"/>
                <a:gd name="T35" fmla="*/ 938 h 959"/>
                <a:gd name="T36" fmla="*/ 401 w 477"/>
                <a:gd name="T37" fmla="*/ 959 h 959"/>
                <a:gd name="T38" fmla="*/ 383 w 477"/>
                <a:gd name="T39" fmla="*/ 953 h 959"/>
                <a:gd name="T40" fmla="*/ 318 w 477"/>
                <a:gd name="T41" fmla="*/ 928 h 959"/>
                <a:gd name="T42" fmla="*/ 253 w 477"/>
                <a:gd name="T43" fmla="*/ 928 h 959"/>
                <a:gd name="T44" fmla="*/ 165 w 477"/>
                <a:gd name="T45" fmla="*/ 928 h 959"/>
                <a:gd name="T46" fmla="*/ 135 w 477"/>
                <a:gd name="T47" fmla="*/ 933 h 959"/>
                <a:gd name="T48" fmla="*/ 124 w 477"/>
                <a:gd name="T49" fmla="*/ 913 h 959"/>
                <a:gd name="T50" fmla="*/ 124 w 477"/>
                <a:gd name="T51" fmla="*/ 881 h 959"/>
                <a:gd name="T52" fmla="*/ 154 w 477"/>
                <a:gd name="T53" fmla="*/ 784 h 959"/>
                <a:gd name="T54" fmla="*/ 206 w 477"/>
                <a:gd name="T55" fmla="*/ 680 h 959"/>
                <a:gd name="T56" fmla="*/ 241 w 477"/>
                <a:gd name="T57" fmla="*/ 578 h 959"/>
                <a:gd name="T58" fmla="*/ 247 w 477"/>
                <a:gd name="T59" fmla="*/ 500 h 959"/>
                <a:gd name="T60" fmla="*/ 241 w 477"/>
                <a:gd name="T61" fmla="*/ 392 h 959"/>
                <a:gd name="T62" fmla="*/ 217 w 477"/>
                <a:gd name="T63" fmla="*/ 330 h 959"/>
                <a:gd name="T64" fmla="*/ 159 w 477"/>
                <a:gd name="T65" fmla="*/ 252 h 959"/>
                <a:gd name="T66" fmla="*/ 76 w 477"/>
                <a:gd name="T67" fmla="*/ 180 h 959"/>
                <a:gd name="T68" fmla="*/ 17 w 477"/>
                <a:gd name="T69" fmla="*/ 138 h 959"/>
                <a:gd name="T70" fmla="*/ 0 w 477"/>
                <a:gd name="T71" fmla="*/ 113 h 959"/>
                <a:gd name="T72" fmla="*/ 0 w 477"/>
                <a:gd name="T73" fmla="*/ 83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7" h="959">
                  <a:moveTo>
                    <a:pt x="0" y="83"/>
                  </a:moveTo>
                  <a:lnTo>
                    <a:pt x="0" y="41"/>
                  </a:lnTo>
                  <a:lnTo>
                    <a:pt x="41" y="0"/>
                  </a:lnTo>
                  <a:lnTo>
                    <a:pt x="71" y="15"/>
                  </a:lnTo>
                  <a:lnTo>
                    <a:pt x="212" y="180"/>
                  </a:lnTo>
                  <a:lnTo>
                    <a:pt x="282" y="273"/>
                  </a:lnTo>
                  <a:lnTo>
                    <a:pt x="301" y="356"/>
                  </a:lnTo>
                  <a:lnTo>
                    <a:pt x="306" y="443"/>
                  </a:lnTo>
                  <a:lnTo>
                    <a:pt x="295" y="562"/>
                  </a:lnTo>
                  <a:lnTo>
                    <a:pt x="253" y="691"/>
                  </a:lnTo>
                  <a:lnTo>
                    <a:pt x="212" y="768"/>
                  </a:lnTo>
                  <a:lnTo>
                    <a:pt x="195" y="845"/>
                  </a:lnTo>
                  <a:lnTo>
                    <a:pt x="200" y="881"/>
                  </a:lnTo>
                  <a:lnTo>
                    <a:pt x="223" y="892"/>
                  </a:lnTo>
                  <a:lnTo>
                    <a:pt x="365" y="887"/>
                  </a:lnTo>
                  <a:lnTo>
                    <a:pt x="460" y="902"/>
                  </a:lnTo>
                  <a:lnTo>
                    <a:pt x="477" y="923"/>
                  </a:lnTo>
                  <a:lnTo>
                    <a:pt x="477" y="938"/>
                  </a:lnTo>
                  <a:lnTo>
                    <a:pt x="401" y="959"/>
                  </a:lnTo>
                  <a:lnTo>
                    <a:pt x="383" y="953"/>
                  </a:lnTo>
                  <a:lnTo>
                    <a:pt x="318" y="928"/>
                  </a:lnTo>
                  <a:lnTo>
                    <a:pt x="253" y="928"/>
                  </a:lnTo>
                  <a:lnTo>
                    <a:pt x="165" y="928"/>
                  </a:lnTo>
                  <a:lnTo>
                    <a:pt x="135" y="933"/>
                  </a:lnTo>
                  <a:lnTo>
                    <a:pt x="124" y="913"/>
                  </a:lnTo>
                  <a:lnTo>
                    <a:pt x="124" y="881"/>
                  </a:lnTo>
                  <a:lnTo>
                    <a:pt x="154" y="784"/>
                  </a:lnTo>
                  <a:lnTo>
                    <a:pt x="206" y="680"/>
                  </a:lnTo>
                  <a:lnTo>
                    <a:pt x="241" y="578"/>
                  </a:lnTo>
                  <a:lnTo>
                    <a:pt x="247" y="500"/>
                  </a:lnTo>
                  <a:lnTo>
                    <a:pt x="241" y="392"/>
                  </a:lnTo>
                  <a:lnTo>
                    <a:pt x="217" y="330"/>
                  </a:lnTo>
                  <a:lnTo>
                    <a:pt x="159" y="252"/>
                  </a:lnTo>
                  <a:lnTo>
                    <a:pt x="76" y="180"/>
                  </a:lnTo>
                  <a:lnTo>
                    <a:pt x="17" y="138"/>
                  </a:lnTo>
                  <a:lnTo>
                    <a:pt x="0" y="11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7" name="Freeform 11"/>
            <p:cNvSpPr>
              <a:spLocks/>
            </p:cNvSpPr>
            <p:nvPr/>
          </p:nvSpPr>
          <p:spPr bwMode="auto">
            <a:xfrm>
              <a:off x="575" y="3535"/>
              <a:ext cx="133" cy="342"/>
            </a:xfrm>
            <a:custGeom>
              <a:avLst/>
              <a:gdLst>
                <a:gd name="T0" fmla="*/ 283 w 401"/>
                <a:gd name="T1" fmla="*/ 25 h 1026"/>
                <a:gd name="T2" fmla="*/ 318 w 401"/>
                <a:gd name="T3" fmla="*/ 0 h 1026"/>
                <a:gd name="T4" fmla="*/ 390 w 401"/>
                <a:gd name="T5" fmla="*/ 0 h 1026"/>
                <a:gd name="T6" fmla="*/ 401 w 401"/>
                <a:gd name="T7" fmla="*/ 31 h 1026"/>
                <a:gd name="T8" fmla="*/ 390 w 401"/>
                <a:gd name="T9" fmla="*/ 113 h 1026"/>
                <a:gd name="T10" fmla="*/ 325 w 401"/>
                <a:gd name="T11" fmla="*/ 216 h 1026"/>
                <a:gd name="T12" fmla="*/ 296 w 401"/>
                <a:gd name="T13" fmla="*/ 329 h 1026"/>
                <a:gd name="T14" fmla="*/ 283 w 401"/>
                <a:gd name="T15" fmla="*/ 469 h 1026"/>
                <a:gd name="T16" fmla="*/ 325 w 401"/>
                <a:gd name="T17" fmla="*/ 628 h 1026"/>
                <a:gd name="T18" fmla="*/ 378 w 401"/>
                <a:gd name="T19" fmla="*/ 783 h 1026"/>
                <a:gd name="T20" fmla="*/ 383 w 401"/>
                <a:gd name="T21" fmla="*/ 845 h 1026"/>
                <a:gd name="T22" fmla="*/ 360 w 401"/>
                <a:gd name="T23" fmla="*/ 865 h 1026"/>
                <a:gd name="T24" fmla="*/ 277 w 401"/>
                <a:gd name="T25" fmla="*/ 865 h 1026"/>
                <a:gd name="T26" fmla="*/ 195 w 401"/>
                <a:gd name="T27" fmla="*/ 892 h 1026"/>
                <a:gd name="T28" fmla="*/ 142 w 401"/>
                <a:gd name="T29" fmla="*/ 958 h 1026"/>
                <a:gd name="T30" fmla="*/ 95 w 401"/>
                <a:gd name="T31" fmla="*/ 1020 h 1026"/>
                <a:gd name="T32" fmla="*/ 71 w 401"/>
                <a:gd name="T33" fmla="*/ 1026 h 1026"/>
                <a:gd name="T34" fmla="*/ 0 w 401"/>
                <a:gd name="T35" fmla="*/ 989 h 1026"/>
                <a:gd name="T36" fmla="*/ 0 w 401"/>
                <a:gd name="T37" fmla="*/ 964 h 1026"/>
                <a:gd name="T38" fmla="*/ 95 w 401"/>
                <a:gd name="T39" fmla="*/ 892 h 1026"/>
                <a:gd name="T40" fmla="*/ 207 w 401"/>
                <a:gd name="T41" fmla="*/ 845 h 1026"/>
                <a:gd name="T42" fmla="*/ 296 w 401"/>
                <a:gd name="T43" fmla="*/ 819 h 1026"/>
                <a:gd name="T44" fmla="*/ 313 w 401"/>
                <a:gd name="T45" fmla="*/ 808 h 1026"/>
                <a:gd name="T46" fmla="*/ 307 w 401"/>
                <a:gd name="T47" fmla="*/ 763 h 1026"/>
                <a:gd name="T48" fmla="*/ 277 w 401"/>
                <a:gd name="T49" fmla="*/ 649 h 1026"/>
                <a:gd name="T50" fmla="*/ 242 w 401"/>
                <a:gd name="T51" fmla="*/ 520 h 1026"/>
                <a:gd name="T52" fmla="*/ 225 w 401"/>
                <a:gd name="T53" fmla="*/ 453 h 1026"/>
                <a:gd name="T54" fmla="*/ 219 w 401"/>
                <a:gd name="T55" fmla="*/ 376 h 1026"/>
                <a:gd name="T56" fmla="*/ 231 w 401"/>
                <a:gd name="T57" fmla="*/ 288 h 1026"/>
                <a:gd name="T58" fmla="*/ 253 w 401"/>
                <a:gd name="T59" fmla="*/ 144 h 1026"/>
                <a:gd name="T60" fmla="*/ 283 w 401"/>
                <a:gd name="T61" fmla="*/ 25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1" h="1026">
                  <a:moveTo>
                    <a:pt x="283" y="25"/>
                  </a:moveTo>
                  <a:lnTo>
                    <a:pt x="318" y="0"/>
                  </a:lnTo>
                  <a:lnTo>
                    <a:pt x="390" y="0"/>
                  </a:lnTo>
                  <a:lnTo>
                    <a:pt x="401" y="31"/>
                  </a:lnTo>
                  <a:lnTo>
                    <a:pt x="390" y="113"/>
                  </a:lnTo>
                  <a:lnTo>
                    <a:pt x="325" y="216"/>
                  </a:lnTo>
                  <a:lnTo>
                    <a:pt x="296" y="329"/>
                  </a:lnTo>
                  <a:lnTo>
                    <a:pt x="283" y="469"/>
                  </a:lnTo>
                  <a:lnTo>
                    <a:pt x="325" y="628"/>
                  </a:lnTo>
                  <a:lnTo>
                    <a:pt x="378" y="783"/>
                  </a:lnTo>
                  <a:lnTo>
                    <a:pt x="383" y="845"/>
                  </a:lnTo>
                  <a:lnTo>
                    <a:pt x="360" y="865"/>
                  </a:lnTo>
                  <a:lnTo>
                    <a:pt x="277" y="865"/>
                  </a:lnTo>
                  <a:lnTo>
                    <a:pt x="195" y="892"/>
                  </a:lnTo>
                  <a:lnTo>
                    <a:pt x="142" y="958"/>
                  </a:lnTo>
                  <a:lnTo>
                    <a:pt x="95" y="1020"/>
                  </a:lnTo>
                  <a:lnTo>
                    <a:pt x="71" y="1026"/>
                  </a:lnTo>
                  <a:lnTo>
                    <a:pt x="0" y="989"/>
                  </a:lnTo>
                  <a:lnTo>
                    <a:pt x="0" y="964"/>
                  </a:lnTo>
                  <a:lnTo>
                    <a:pt x="95" y="892"/>
                  </a:lnTo>
                  <a:lnTo>
                    <a:pt x="207" y="845"/>
                  </a:lnTo>
                  <a:lnTo>
                    <a:pt x="296" y="819"/>
                  </a:lnTo>
                  <a:lnTo>
                    <a:pt x="313" y="808"/>
                  </a:lnTo>
                  <a:lnTo>
                    <a:pt x="307" y="763"/>
                  </a:lnTo>
                  <a:lnTo>
                    <a:pt x="277" y="649"/>
                  </a:lnTo>
                  <a:lnTo>
                    <a:pt x="242" y="520"/>
                  </a:lnTo>
                  <a:lnTo>
                    <a:pt x="225" y="453"/>
                  </a:lnTo>
                  <a:lnTo>
                    <a:pt x="219" y="376"/>
                  </a:lnTo>
                  <a:lnTo>
                    <a:pt x="231" y="288"/>
                  </a:lnTo>
                  <a:lnTo>
                    <a:pt x="253" y="144"/>
                  </a:lnTo>
                  <a:lnTo>
                    <a:pt x="28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4467225" y="4033838"/>
            <a:ext cx="1066800" cy="1981200"/>
            <a:chOff x="2688" y="1782"/>
            <a:chExt cx="816" cy="1662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2688" y="1968"/>
              <a:ext cx="816" cy="1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" name="Line 4"/>
            <p:cNvSpPr>
              <a:spLocks noChangeShapeType="1"/>
            </p:cNvSpPr>
            <p:nvPr/>
          </p:nvSpPr>
          <p:spPr bwMode="auto">
            <a:xfrm flipH="1">
              <a:off x="2688" y="1968"/>
              <a:ext cx="816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2688" y="1968"/>
              <a:ext cx="816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" name="AutoShape 6"/>
            <p:cNvSpPr>
              <a:spLocks noChangeArrowheads="1"/>
            </p:cNvSpPr>
            <p:nvPr/>
          </p:nvSpPr>
          <p:spPr bwMode="auto">
            <a:xfrm>
              <a:off x="2688" y="1782"/>
              <a:ext cx="816" cy="336"/>
            </a:xfrm>
            <a:custGeom>
              <a:avLst/>
              <a:gdLst>
                <a:gd name="G0" fmla="+- 10800 0 0"/>
                <a:gd name="G1" fmla="+- 11662332 0 0"/>
                <a:gd name="G2" fmla="+- 0 0 11662332"/>
                <a:gd name="T0" fmla="*/ 0 256 1"/>
                <a:gd name="T1" fmla="*/ 180 256 1"/>
                <a:gd name="G3" fmla="+- 11662332 T0 T1"/>
                <a:gd name="T2" fmla="*/ 0 256 1"/>
                <a:gd name="T3" fmla="*/ 90 256 1"/>
                <a:gd name="G4" fmla="+- 11662332 T2 T3"/>
                <a:gd name="G5" fmla="*/ G4 2 1"/>
                <a:gd name="T4" fmla="*/ 90 256 1"/>
                <a:gd name="T5" fmla="*/ 0 256 1"/>
                <a:gd name="G6" fmla="+- 11662332 T4 T5"/>
                <a:gd name="G7" fmla="*/ G6 2 1"/>
                <a:gd name="G8" fmla="abs 1166233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800"/>
                <a:gd name="G18" fmla="*/ 10800 1 2"/>
                <a:gd name="G19" fmla="+- G18 5400 0"/>
                <a:gd name="G20" fmla="cos G19 11662332"/>
                <a:gd name="G21" fmla="sin G19 11662332"/>
                <a:gd name="G22" fmla="+- G20 10800 0"/>
                <a:gd name="G23" fmla="+- G21 10800 0"/>
                <a:gd name="G24" fmla="+- 10800 0 G20"/>
                <a:gd name="G25" fmla="+- 10800 10800 0"/>
                <a:gd name="G26" fmla="?: G9 G17 G25"/>
                <a:gd name="G27" fmla="?: G9 0 21600"/>
                <a:gd name="G28" fmla="cos 10800 11662332"/>
                <a:gd name="G29" fmla="sin 10800 11662332"/>
                <a:gd name="G30" fmla="sin 10800 11662332"/>
                <a:gd name="G31" fmla="+- G28 10800 0"/>
                <a:gd name="G32" fmla="+- G29 10800 0"/>
                <a:gd name="G33" fmla="+- G30 10800 0"/>
                <a:gd name="G34" fmla="?: G4 0 G31"/>
                <a:gd name="G35" fmla="?: 11662332 G34 0"/>
                <a:gd name="G36" fmla="?: G6 G35 G31"/>
                <a:gd name="G37" fmla="+- 21600 0 G36"/>
                <a:gd name="G38" fmla="?: G4 0 G33"/>
                <a:gd name="G39" fmla="?: 1166233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 w 21600"/>
                <a:gd name="T15" fmla="*/ 11185 h 21600"/>
                <a:gd name="T16" fmla="*/ 10800 w 21600"/>
                <a:gd name="T17" fmla="*/ 0 h 21600"/>
                <a:gd name="T18" fmla="*/ 21594 w 21600"/>
                <a:gd name="T19" fmla="*/ 1118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" y="11185"/>
                  </a:moveTo>
                  <a:cubicBezTo>
                    <a:pt x="2" y="11057"/>
                    <a:pt x="0" y="10928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28"/>
                    <a:pt x="21597" y="11057"/>
                    <a:pt x="21593" y="11185"/>
                  </a:cubicBezTo>
                  <a:cubicBezTo>
                    <a:pt x="21597" y="11057"/>
                    <a:pt x="21600" y="1092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928"/>
                    <a:pt x="2" y="11057"/>
                    <a:pt x="6" y="1118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" name="AutoShape 7"/>
            <p:cNvSpPr>
              <a:spLocks noChangeArrowheads="1"/>
            </p:cNvSpPr>
            <p:nvPr/>
          </p:nvSpPr>
          <p:spPr bwMode="auto">
            <a:xfrm flipV="1">
              <a:off x="2688" y="3108"/>
              <a:ext cx="816" cy="336"/>
            </a:xfrm>
            <a:custGeom>
              <a:avLst/>
              <a:gdLst>
                <a:gd name="G0" fmla="+- 10800 0 0"/>
                <a:gd name="G1" fmla="+- 11662332 0 0"/>
                <a:gd name="G2" fmla="+- 0 0 11662332"/>
                <a:gd name="T0" fmla="*/ 0 256 1"/>
                <a:gd name="T1" fmla="*/ 180 256 1"/>
                <a:gd name="G3" fmla="+- 11662332 T0 T1"/>
                <a:gd name="T2" fmla="*/ 0 256 1"/>
                <a:gd name="T3" fmla="*/ 90 256 1"/>
                <a:gd name="G4" fmla="+- 11662332 T2 T3"/>
                <a:gd name="G5" fmla="*/ G4 2 1"/>
                <a:gd name="T4" fmla="*/ 90 256 1"/>
                <a:gd name="T5" fmla="*/ 0 256 1"/>
                <a:gd name="G6" fmla="+- 11662332 T4 T5"/>
                <a:gd name="G7" fmla="*/ G6 2 1"/>
                <a:gd name="G8" fmla="abs 1166233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800"/>
                <a:gd name="G18" fmla="*/ 10800 1 2"/>
                <a:gd name="G19" fmla="+- G18 5400 0"/>
                <a:gd name="G20" fmla="cos G19 11662332"/>
                <a:gd name="G21" fmla="sin G19 11662332"/>
                <a:gd name="G22" fmla="+- G20 10800 0"/>
                <a:gd name="G23" fmla="+- G21 10800 0"/>
                <a:gd name="G24" fmla="+- 10800 0 G20"/>
                <a:gd name="G25" fmla="+- 10800 10800 0"/>
                <a:gd name="G26" fmla="?: G9 G17 G25"/>
                <a:gd name="G27" fmla="?: G9 0 21600"/>
                <a:gd name="G28" fmla="cos 10800 11662332"/>
                <a:gd name="G29" fmla="sin 10800 11662332"/>
                <a:gd name="G30" fmla="sin 10800 11662332"/>
                <a:gd name="G31" fmla="+- G28 10800 0"/>
                <a:gd name="G32" fmla="+- G29 10800 0"/>
                <a:gd name="G33" fmla="+- G30 10800 0"/>
                <a:gd name="G34" fmla="?: G4 0 G31"/>
                <a:gd name="G35" fmla="?: 11662332 G34 0"/>
                <a:gd name="G36" fmla="?: G6 G35 G31"/>
                <a:gd name="G37" fmla="+- 21600 0 G36"/>
                <a:gd name="G38" fmla="?: G4 0 G33"/>
                <a:gd name="G39" fmla="?: 1166233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 w 21600"/>
                <a:gd name="T15" fmla="*/ 11185 h 21600"/>
                <a:gd name="T16" fmla="*/ 10800 w 21600"/>
                <a:gd name="T17" fmla="*/ 0 h 21600"/>
                <a:gd name="T18" fmla="*/ 21594 w 21600"/>
                <a:gd name="T19" fmla="*/ 1118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" y="11185"/>
                  </a:moveTo>
                  <a:cubicBezTo>
                    <a:pt x="2" y="11057"/>
                    <a:pt x="0" y="10928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28"/>
                    <a:pt x="21597" y="11057"/>
                    <a:pt x="21593" y="11185"/>
                  </a:cubicBezTo>
                  <a:cubicBezTo>
                    <a:pt x="21597" y="11057"/>
                    <a:pt x="21600" y="1092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928"/>
                    <a:pt x="2" y="11057"/>
                    <a:pt x="6" y="1118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73" name="Line 25"/>
          <p:cNvSpPr>
            <a:spLocks noChangeShapeType="1"/>
          </p:cNvSpPr>
          <p:nvPr/>
        </p:nvSpPr>
        <p:spPr bwMode="auto">
          <a:xfrm>
            <a:off x="5000625" y="60150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>
            <a:off x="5000625" y="6396038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2333625" y="292735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2733675" y="368935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H="1">
            <a:off x="2524125" y="2927350"/>
            <a:ext cx="219075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2524125" y="3175000"/>
            <a:ext cx="41910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H="1">
            <a:off x="2733675" y="3498850"/>
            <a:ext cx="200025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64" name="Group 16"/>
          <p:cNvGrpSpPr>
            <a:grpSpLocks/>
          </p:cNvGrpSpPr>
          <p:nvPr/>
        </p:nvGrpSpPr>
        <p:grpSpPr bwMode="auto">
          <a:xfrm rot="5400000">
            <a:off x="2665413" y="1958975"/>
            <a:ext cx="381000" cy="685800"/>
            <a:chOff x="2736" y="1872"/>
            <a:chExt cx="240" cy="432"/>
          </a:xfrm>
        </p:grpSpPr>
        <p:sp>
          <p:nvSpPr>
            <p:cNvPr id="2065" name="Line 17"/>
            <p:cNvSpPr>
              <a:spLocks noChangeShapeType="1"/>
            </p:cNvSpPr>
            <p:nvPr/>
          </p:nvSpPr>
          <p:spPr bwMode="auto">
            <a:xfrm>
              <a:off x="273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6" name="Line 18"/>
            <p:cNvSpPr>
              <a:spLocks noChangeShapeType="1"/>
            </p:cNvSpPr>
            <p:nvPr/>
          </p:nvSpPr>
          <p:spPr bwMode="auto">
            <a:xfrm>
              <a:off x="297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7" name="Line 19"/>
            <p:cNvSpPr>
              <a:spLocks noChangeShapeType="1"/>
            </p:cNvSpPr>
            <p:nvPr/>
          </p:nvSpPr>
          <p:spPr bwMode="auto">
            <a:xfrm flipH="1"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" name="Line 20"/>
            <p:cNvSpPr>
              <a:spLocks noChangeShapeType="1"/>
            </p:cNvSpPr>
            <p:nvPr/>
          </p:nvSpPr>
          <p:spPr bwMode="auto">
            <a:xfrm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9" name="Line 21"/>
            <p:cNvSpPr>
              <a:spLocks noChangeShapeType="1"/>
            </p:cNvSpPr>
            <p:nvPr/>
          </p:nvSpPr>
          <p:spPr bwMode="auto">
            <a:xfrm flipV="1">
              <a:off x="2853" y="1932"/>
              <a:ext cx="0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0" name="Line 22"/>
            <p:cNvSpPr>
              <a:spLocks noChangeShapeType="1"/>
            </p:cNvSpPr>
            <p:nvPr/>
          </p:nvSpPr>
          <p:spPr bwMode="auto">
            <a:xfrm>
              <a:off x="2781" y="192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1" name="AutoShape 23"/>
            <p:cNvSpPr>
              <a:spLocks noChangeArrowheads="1"/>
            </p:cNvSpPr>
            <p:nvPr/>
          </p:nvSpPr>
          <p:spPr bwMode="auto">
            <a:xfrm>
              <a:off x="2772" y="1872"/>
              <a:ext cx="159" cy="132"/>
            </a:xfrm>
            <a:custGeom>
              <a:avLst/>
              <a:gdLst>
                <a:gd name="G0" fmla="+- 10800 0 0"/>
                <a:gd name="G1" fmla="+- -11022851 0 0"/>
                <a:gd name="G2" fmla="+- 0 0 -11022851"/>
                <a:gd name="T0" fmla="*/ 0 256 1"/>
                <a:gd name="T1" fmla="*/ 180 256 1"/>
                <a:gd name="G3" fmla="+- -11022851 T0 T1"/>
                <a:gd name="T2" fmla="*/ 0 256 1"/>
                <a:gd name="T3" fmla="*/ 90 256 1"/>
                <a:gd name="G4" fmla="+- -11022851 T2 T3"/>
                <a:gd name="G5" fmla="*/ G4 2 1"/>
                <a:gd name="T4" fmla="*/ 90 256 1"/>
                <a:gd name="T5" fmla="*/ 0 256 1"/>
                <a:gd name="G6" fmla="+- -11022851 T4 T5"/>
                <a:gd name="G7" fmla="*/ G6 2 1"/>
                <a:gd name="G8" fmla="abs -11022851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800"/>
                <a:gd name="G18" fmla="*/ 10800 1 2"/>
                <a:gd name="G19" fmla="+- G18 5400 0"/>
                <a:gd name="G20" fmla="cos G19 -11022851"/>
                <a:gd name="G21" fmla="sin G19 -11022851"/>
                <a:gd name="G22" fmla="+- G20 10800 0"/>
                <a:gd name="G23" fmla="+- G21 10800 0"/>
                <a:gd name="G24" fmla="+- 10800 0 G20"/>
                <a:gd name="G25" fmla="+- 10800 10800 0"/>
                <a:gd name="G26" fmla="?: G9 G17 G25"/>
                <a:gd name="G27" fmla="?: G9 0 21600"/>
                <a:gd name="G28" fmla="cos 10800 -11022851"/>
                <a:gd name="G29" fmla="sin 10800 -11022851"/>
                <a:gd name="G30" fmla="sin 10800 -11022851"/>
                <a:gd name="G31" fmla="+- G28 10800 0"/>
                <a:gd name="G32" fmla="+- G29 10800 0"/>
                <a:gd name="G33" fmla="+- G30 10800 0"/>
                <a:gd name="G34" fmla="?: G4 0 G31"/>
                <a:gd name="G35" fmla="?: -11022851 G34 0"/>
                <a:gd name="G36" fmla="?: G6 G35 G31"/>
                <a:gd name="G37" fmla="+- 21600 0 G36"/>
                <a:gd name="G38" fmla="?: G4 0 G33"/>
                <a:gd name="G39" fmla="?: -11022851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28 w 21600"/>
                <a:gd name="T15" fmla="*/ 8590 h 21600"/>
                <a:gd name="T16" fmla="*/ 10800 w 21600"/>
                <a:gd name="T17" fmla="*/ 0 h 21600"/>
                <a:gd name="T18" fmla="*/ 21372 w 21600"/>
                <a:gd name="T19" fmla="*/ 85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228" y="8590"/>
                  </a:moveTo>
                  <a:cubicBezTo>
                    <a:pt x="1274" y="3585"/>
                    <a:pt x="5686" y="-1"/>
                    <a:pt x="10800" y="0"/>
                  </a:cubicBezTo>
                  <a:cubicBezTo>
                    <a:pt x="15913" y="0"/>
                    <a:pt x="20325" y="3585"/>
                    <a:pt x="21371" y="8590"/>
                  </a:cubicBezTo>
                  <a:cubicBezTo>
                    <a:pt x="20325" y="3585"/>
                    <a:pt x="15913" y="-1"/>
                    <a:pt x="10799" y="0"/>
                  </a:cubicBezTo>
                  <a:cubicBezTo>
                    <a:pt x="5686" y="0"/>
                    <a:pt x="1274" y="3585"/>
                    <a:pt x="228" y="859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75" name="Line 27"/>
          <p:cNvSpPr>
            <a:spLocks noChangeShapeType="1"/>
          </p:cNvSpPr>
          <p:nvPr/>
        </p:nvSpPr>
        <p:spPr bwMode="auto">
          <a:xfrm flipV="1">
            <a:off x="2735263" y="2495550"/>
            <a:ext cx="0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6" name="Freeform 28"/>
          <p:cNvSpPr>
            <a:spLocks/>
          </p:cNvSpPr>
          <p:nvPr/>
        </p:nvSpPr>
        <p:spPr bwMode="auto">
          <a:xfrm>
            <a:off x="2735263" y="1150938"/>
            <a:ext cx="1587" cy="942975"/>
          </a:xfrm>
          <a:custGeom>
            <a:avLst/>
            <a:gdLst>
              <a:gd name="T0" fmla="*/ 0 w 1"/>
              <a:gd name="T1" fmla="*/ 594 h 594"/>
              <a:gd name="T2" fmla="*/ 0 w 1"/>
              <a:gd name="T3" fmla="*/ 0 h 59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594">
                <a:moveTo>
                  <a:pt x="0" y="594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>
            <a:off x="3181350" y="3309938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" name="Freeform 31"/>
          <p:cNvSpPr>
            <a:spLocks/>
          </p:cNvSpPr>
          <p:nvPr/>
        </p:nvSpPr>
        <p:spPr bwMode="auto">
          <a:xfrm>
            <a:off x="5000625" y="3309938"/>
            <a:ext cx="1588" cy="727075"/>
          </a:xfrm>
          <a:custGeom>
            <a:avLst/>
            <a:gdLst>
              <a:gd name="T0" fmla="*/ 0 w 1"/>
              <a:gd name="T1" fmla="*/ 0 h 458"/>
              <a:gd name="T2" fmla="*/ 1 w 1"/>
              <a:gd name="T3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458">
                <a:moveTo>
                  <a:pt x="0" y="0"/>
                </a:moveTo>
                <a:lnTo>
                  <a:pt x="1" y="45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0" name="Freeform 32"/>
          <p:cNvSpPr>
            <a:spLocks/>
          </p:cNvSpPr>
          <p:nvPr/>
        </p:nvSpPr>
        <p:spPr bwMode="auto">
          <a:xfrm>
            <a:off x="1014413" y="3332163"/>
            <a:ext cx="1319212" cy="1587"/>
          </a:xfrm>
          <a:custGeom>
            <a:avLst/>
            <a:gdLst>
              <a:gd name="T0" fmla="*/ 831 w 831"/>
              <a:gd name="T1" fmla="*/ 0 h 1"/>
              <a:gd name="T2" fmla="*/ 0 w 83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31" h="1">
                <a:moveTo>
                  <a:pt x="831" y="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274638" y="3657600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/>
              <a:t>feed</a:t>
            </a:r>
            <a:endParaRPr lang="en-US"/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6829425" y="6472238"/>
            <a:ext cx="95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/>
              <a:t>product</a:t>
            </a:r>
            <a:endParaRPr lang="en-US"/>
          </a:p>
        </p:txBody>
      </p:sp>
      <p:sp>
        <p:nvSpPr>
          <p:cNvPr id="2083" name="Text Box 35"/>
          <p:cNvSpPr txBox="1">
            <a:spLocks noChangeArrowheads="1"/>
          </p:cNvSpPr>
          <p:nvPr/>
        </p:nvSpPr>
        <p:spPr bwMode="auto">
          <a:xfrm>
            <a:off x="904875" y="1200150"/>
            <a:ext cx="1638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/>
              <a:t>heating stream</a:t>
            </a:r>
            <a:endParaRPr lang="en-US"/>
          </a:p>
        </p:txBody>
      </p: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3019425" y="4643438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/>
              <a:t>packed bed</a:t>
            </a:r>
          </a:p>
          <a:p>
            <a:r>
              <a:rPr lang="en-US" sz="1800" b="1"/>
              <a:t> reactor</a:t>
            </a:r>
            <a:endParaRPr lang="en-US"/>
          </a:p>
        </p:txBody>
      </p:sp>
      <p:grpSp>
        <p:nvGrpSpPr>
          <p:cNvPr id="2085" name="Group 37"/>
          <p:cNvGrpSpPr>
            <a:grpSpLocks/>
          </p:cNvGrpSpPr>
          <p:nvPr/>
        </p:nvGrpSpPr>
        <p:grpSpPr bwMode="auto">
          <a:xfrm>
            <a:off x="638175" y="2890838"/>
            <a:ext cx="381000" cy="685800"/>
            <a:chOff x="2736" y="1872"/>
            <a:chExt cx="240" cy="432"/>
          </a:xfrm>
        </p:grpSpPr>
        <p:sp>
          <p:nvSpPr>
            <p:cNvPr id="2086" name="Line 38"/>
            <p:cNvSpPr>
              <a:spLocks noChangeShapeType="1"/>
            </p:cNvSpPr>
            <p:nvPr/>
          </p:nvSpPr>
          <p:spPr bwMode="auto">
            <a:xfrm>
              <a:off x="273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7" name="Line 39"/>
            <p:cNvSpPr>
              <a:spLocks noChangeShapeType="1"/>
            </p:cNvSpPr>
            <p:nvPr/>
          </p:nvSpPr>
          <p:spPr bwMode="auto">
            <a:xfrm>
              <a:off x="297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8" name="Line 40"/>
            <p:cNvSpPr>
              <a:spLocks noChangeShapeType="1"/>
            </p:cNvSpPr>
            <p:nvPr/>
          </p:nvSpPr>
          <p:spPr bwMode="auto">
            <a:xfrm flipH="1"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" name="Line 41"/>
            <p:cNvSpPr>
              <a:spLocks noChangeShapeType="1"/>
            </p:cNvSpPr>
            <p:nvPr/>
          </p:nvSpPr>
          <p:spPr bwMode="auto">
            <a:xfrm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0" name="Line 42"/>
            <p:cNvSpPr>
              <a:spLocks noChangeShapeType="1"/>
            </p:cNvSpPr>
            <p:nvPr/>
          </p:nvSpPr>
          <p:spPr bwMode="auto">
            <a:xfrm flipV="1">
              <a:off x="2853" y="1932"/>
              <a:ext cx="0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1" name="Line 43"/>
            <p:cNvSpPr>
              <a:spLocks noChangeShapeType="1"/>
            </p:cNvSpPr>
            <p:nvPr/>
          </p:nvSpPr>
          <p:spPr bwMode="auto">
            <a:xfrm>
              <a:off x="2781" y="192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2" name="AutoShape 44"/>
            <p:cNvSpPr>
              <a:spLocks noChangeArrowheads="1"/>
            </p:cNvSpPr>
            <p:nvPr/>
          </p:nvSpPr>
          <p:spPr bwMode="auto">
            <a:xfrm>
              <a:off x="2772" y="1872"/>
              <a:ext cx="159" cy="132"/>
            </a:xfrm>
            <a:custGeom>
              <a:avLst/>
              <a:gdLst>
                <a:gd name="G0" fmla="+- 10800 0 0"/>
                <a:gd name="G1" fmla="+- -11022851 0 0"/>
                <a:gd name="G2" fmla="+- 0 0 -11022851"/>
                <a:gd name="T0" fmla="*/ 0 256 1"/>
                <a:gd name="T1" fmla="*/ 180 256 1"/>
                <a:gd name="G3" fmla="+- -11022851 T0 T1"/>
                <a:gd name="T2" fmla="*/ 0 256 1"/>
                <a:gd name="T3" fmla="*/ 90 256 1"/>
                <a:gd name="G4" fmla="+- -11022851 T2 T3"/>
                <a:gd name="G5" fmla="*/ G4 2 1"/>
                <a:gd name="T4" fmla="*/ 90 256 1"/>
                <a:gd name="T5" fmla="*/ 0 256 1"/>
                <a:gd name="G6" fmla="+- -11022851 T4 T5"/>
                <a:gd name="G7" fmla="*/ G6 2 1"/>
                <a:gd name="G8" fmla="abs -11022851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800"/>
                <a:gd name="G18" fmla="*/ 10800 1 2"/>
                <a:gd name="G19" fmla="+- G18 5400 0"/>
                <a:gd name="G20" fmla="cos G19 -11022851"/>
                <a:gd name="G21" fmla="sin G19 -11022851"/>
                <a:gd name="G22" fmla="+- G20 10800 0"/>
                <a:gd name="G23" fmla="+- G21 10800 0"/>
                <a:gd name="G24" fmla="+- 10800 0 G20"/>
                <a:gd name="G25" fmla="+- 10800 10800 0"/>
                <a:gd name="G26" fmla="?: G9 G17 G25"/>
                <a:gd name="G27" fmla="?: G9 0 21600"/>
                <a:gd name="G28" fmla="cos 10800 -11022851"/>
                <a:gd name="G29" fmla="sin 10800 -11022851"/>
                <a:gd name="G30" fmla="sin 10800 -11022851"/>
                <a:gd name="G31" fmla="+- G28 10800 0"/>
                <a:gd name="G32" fmla="+- G29 10800 0"/>
                <a:gd name="G33" fmla="+- G30 10800 0"/>
                <a:gd name="G34" fmla="?: G4 0 G31"/>
                <a:gd name="G35" fmla="?: -11022851 G34 0"/>
                <a:gd name="G36" fmla="?: G6 G35 G31"/>
                <a:gd name="G37" fmla="+- 21600 0 G36"/>
                <a:gd name="G38" fmla="?: G4 0 G33"/>
                <a:gd name="G39" fmla="?: -11022851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28 w 21600"/>
                <a:gd name="T15" fmla="*/ 8590 h 21600"/>
                <a:gd name="T16" fmla="*/ 10800 w 21600"/>
                <a:gd name="T17" fmla="*/ 0 h 21600"/>
                <a:gd name="T18" fmla="*/ 21372 w 21600"/>
                <a:gd name="T19" fmla="*/ 85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228" y="8590"/>
                  </a:moveTo>
                  <a:cubicBezTo>
                    <a:pt x="1274" y="3585"/>
                    <a:pt x="5686" y="-1"/>
                    <a:pt x="10800" y="0"/>
                  </a:cubicBezTo>
                  <a:cubicBezTo>
                    <a:pt x="15913" y="0"/>
                    <a:pt x="20325" y="3585"/>
                    <a:pt x="21371" y="8590"/>
                  </a:cubicBezTo>
                  <a:cubicBezTo>
                    <a:pt x="20325" y="3585"/>
                    <a:pt x="15913" y="-1"/>
                    <a:pt x="10799" y="0"/>
                  </a:cubicBezTo>
                  <a:cubicBezTo>
                    <a:pt x="5686" y="0"/>
                    <a:pt x="1274" y="3585"/>
                    <a:pt x="228" y="859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93" name="Line 45"/>
          <p:cNvSpPr>
            <a:spLocks noChangeShapeType="1"/>
          </p:cNvSpPr>
          <p:nvPr/>
        </p:nvSpPr>
        <p:spPr bwMode="auto">
          <a:xfrm flipH="1">
            <a:off x="409575" y="334803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5" name="Oval 47"/>
          <p:cNvSpPr>
            <a:spLocks noChangeArrowheads="1"/>
          </p:cNvSpPr>
          <p:nvPr/>
        </p:nvSpPr>
        <p:spPr bwMode="auto">
          <a:xfrm>
            <a:off x="6448425" y="5634038"/>
            <a:ext cx="533400" cy="533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AC</a:t>
            </a:r>
          </a:p>
          <a:p>
            <a:pPr algn="ctr"/>
            <a:r>
              <a:rPr lang="en-US" sz="1600">
                <a:latin typeface="Arial" charset="0"/>
              </a:rPr>
              <a:t>1</a:t>
            </a:r>
          </a:p>
        </p:txBody>
      </p:sp>
      <p:sp>
        <p:nvSpPr>
          <p:cNvPr id="2096" name="Oval 48"/>
          <p:cNvSpPr>
            <a:spLocks noChangeArrowheads="1"/>
          </p:cNvSpPr>
          <p:nvPr/>
        </p:nvSpPr>
        <p:spPr bwMode="auto">
          <a:xfrm>
            <a:off x="5381625" y="3348038"/>
            <a:ext cx="533400" cy="533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TC</a:t>
            </a:r>
          </a:p>
          <a:p>
            <a:pPr algn="ctr"/>
            <a:r>
              <a:rPr lang="en-US" sz="1600">
                <a:latin typeface="Arial" charset="0"/>
              </a:rPr>
              <a:t>3</a:t>
            </a:r>
          </a:p>
        </p:txBody>
      </p:sp>
      <p:sp>
        <p:nvSpPr>
          <p:cNvPr id="2097" name="Oval 49"/>
          <p:cNvSpPr>
            <a:spLocks noChangeArrowheads="1"/>
          </p:cNvSpPr>
          <p:nvPr/>
        </p:nvSpPr>
        <p:spPr bwMode="auto">
          <a:xfrm>
            <a:off x="3267075" y="2452688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T</a:t>
            </a:r>
          </a:p>
          <a:p>
            <a:pPr algn="ctr"/>
            <a:r>
              <a:rPr lang="en-US" sz="1600">
                <a:latin typeface="Arial" charset="0"/>
              </a:rPr>
              <a:t>2</a:t>
            </a:r>
          </a:p>
        </p:txBody>
      </p:sp>
      <p:sp>
        <p:nvSpPr>
          <p:cNvPr id="2098" name="Oval 50"/>
          <p:cNvSpPr>
            <a:spLocks noChangeArrowheads="1"/>
          </p:cNvSpPr>
          <p:nvPr/>
        </p:nvSpPr>
        <p:spPr bwMode="auto">
          <a:xfrm>
            <a:off x="3248025" y="1290638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F</a:t>
            </a:r>
          </a:p>
          <a:p>
            <a:pPr algn="ctr"/>
            <a:r>
              <a:rPr lang="en-US" sz="1600">
                <a:latin typeface="Arial" charset="0"/>
              </a:rPr>
              <a:t>2</a:t>
            </a:r>
          </a:p>
        </p:txBody>
      </p:sp>
      <p:sp>
        <p:nvSpPr>
          <p:cNvPr id="2099" name="Oval 51"/>
          <p:cNvSpPr>
            <a:spLocks noChangeArrowheads="1"/>
          </p:cNvSpPr>
          <p:nvPr/>
        </p:nvSpPr>
        <p:spPr bwMode="auto">
          <a:xfrm>
            <a:off x="1247775" y="2281238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F</a:t>
            </a:r>
          </a:p>
          <a:p>
            <a:pPr algn="ctr"/>
            <a:r>
              <a:rPr lang="en-US" sz="1600">
                <a:latin typeface="Arial" charset="0"/>
              </a:rPr>
              <a:t>1</a:t>
            </a:r>
          </a:p>
        </p:txBody>
      </p:sp>
      <p:sp>
        <p:nvSpPr>
          <p:cNvPr id="2100" name="Oval 52"/>
          <p:cNvSpPr>
            <a:spLocks noChangeArrowheads="1"/>
          </p:cNvSpPr>
          <p:nvPr/>
        </p:nvSpPr>
        <p:spPr bwMode="auto">
          <a:xfrm>
            <a:off x="1095375" y="3652838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T</a:t>
            </a:r>
          </a:p>
          <a:p>
            <a:pPr algn="ctr"/>
            <a:r>
              <a:rPr lang="en-US" sz="1600">
                <a:latin typeface="Arial" charset="0"/>
              </a:rPr>
              <a:t>1</a:t>
            </a:r>
          </a:p>
        </p:txBody>
      </p:sp>
      <p:sp>
        <p:nvSpPr>
          <p:cNvPr id="2101" name="Oval 53"/>
          <p:cNvSpPr>
            <a:spLocks noChangeArrowheads="1"/>
          </p:cNvSpPr>
          <p:nvPr/>
        </p:nvSpPr>
        <p:spPr bwMode="auto">
          <a:xfrm>
            <a:off x="1781175" y="3652838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A</a:t>
            </a:r>
          </a:p>
          <a:p>
            <a:pPr algn="ctr"/>
            <a:r>
              <a:rPr lang="en-US" sz="1600">
                <a:latin typeface="Arial" charset="0"/>
              </a:rPr>
              <a:t>2</a:t>
            </a:r>
          </a:p>
        </p:txBody>
      </p:sp>
      <p:sp>
        <p:nvSpPr>
          <p:cNvPr id="2102" name="Line 54"/>
          <p:cNvSpPr>
            <a:spLocks noChangeShapeType="1"/>
          </p:cNvSpPr>
          <p:nvPr/>
        </p:nvSpPr>
        <p:spPr bwMode="auto">
          <a:xfrm flipH="1">
            <a:off x="2735263" y="1557338"/>
            <a:ext cx="50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3" name="Line 55"/>
          <p:cNvSpPr>
            <a:spLocks noChangeShapeType="1"/>
          </p:cNvSpPr>
          <p:nvPr/>
        </p:nvSpPr>
        <p:spPr bwMode="auto">
          <a:xfrm flipH="1">
            <a:off x="2735263" y="2730500"/>
            <a:ext cx="527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4" name="Line 56"/>
          <p:cNvSpPr>
            <a:spLocks noChangeShapeType="1"/>
          </p:cNvSpPr>
          <p:nvPr/>
        </p:nvSpPr>
        <p:spPr bwMode="auto">
          <a:xfrm flipH="1">
            <a:off x="5005388" y="3603625"/>
            <a:ext cx="365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6" name="Line 58"/>
          <p:cNvSpPr>
            <a:spLocks noChangeShapeType="1"/>
          </p:cNvSpPr>
          <p:nvPr/>
        </p:nvSpPr>
        <p:spPr bwMode="auto">
          <a:xfrm>
            <a:off x="6708775" y="6178550"/>
            <a:ext cx="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7" name="Line 59"/>
          <p:cNvSpPr>
            <a:spLocks noChangeShapeType="1"/>
          </p:cNvSpPr>
          <p:nvPr/>
        </p:nvSpPr>
        <p:spPr bwMode="auto">
          <a:xfrm>
            <a:off x="1520825" y="2833688"/>
            <a:ext cx="0" cy="487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8" name="Line 60"/>
          <p:cNvSpPr>
            <a:spLocks noChangeShapeType="1"/>
          </p:cNvSpPr>
          <p:nvPr/>
        </p:nvSpPr>
        <p:spPr bwMode="auto">
          <a:xfrm flipV="1">
            <a:off x="1358900" y="33401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" name="Line 61"/>
          <p:cNvSpPr>
            <a:spLocks noChangeShapeType="1"/>
          </p:cNvSpPr>
          <p:nvPr/>
        </p:nvSpPr>
        <p:spPr bwMode="auto">
          <a:xfrm flipV="1">
            <a:off x="2047875" y="33401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1" name="Line 63"/>
          <p:cNvSpPr>
            <a:spLocks noChangeShapeType="1"/>
          </p:cNvSpPr>
          <p:nvPr/>
        </p:nvSpPr>
        <p:spPr bwMode="auto">
          <a:xfrm flipV="1">
            <a:off x="831850" y="2590800"/>
            <a:ext cx="0" cy="2841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2" name="Line 64"/>
          <p:cNvSpPr>
            <a:spLocks noChangeShapeType="1"/>
          </p:cNvSpPr>
          <p:nvPr/>
        </p:nvSpPr>
        <p:spPr bwMode="auto">
          <a:xfrm flipH="1">
            <a:off x="252413" y="258603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3" name="Text Box 65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14: CASCADE CONTROL</a:t>
            </a:r>
            <a:endParaRPr lang="en-US" sz="3200"/>
          </a:p>
        </p:txBody>
      </p:sp>
      <p:sp>
        <p:nvSpPr>
          <p:cNvPr id="2114" name="Line 66"/>
          <p:cNvSpPr>
            <a:spLocks noChangeShapeType="1"/>
          </p:cNvSpPr>
          <p:nvPr/>
        </p:nvSpPr>
        <p:spPr bwMode="auto">
          <a:xfrm flipV="1">
            <a:off x="6675438" y="3581400"/>
            <a:ext cx="0" cy="204787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5" name="Freeform 67"/>
          <p:cNvSpPr>
            <a:spLocks/>
          </p:cNvSpPr>
          <p:nvPr/>
        </p:nvSpPr>
        <p:spPr bwMode="auto">
          <a:xfrm>
            <a:off x="5937250" y="3587750"/>
            <a:ext cx="739775" cy="1588"/>
          </a:xfrm>
          <a:custGeom>
            <a:avLst/>
            <a:gdLst>
              <a:gd name="T0" fmla="*/ 466 w 466"/>
              <a:gd name="T1" fmla="*/ 0 h 1"/>
              <a:gd name="T2" fmla="*/ 0 w 46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66" h="1">
                <a:moveTo>
                  <a:pt x="466" y="0"/>
                </a:move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6" name="Line 68"/>
          <p:cNvSpPr>
            <a:spLocks noChangeShapeType="1"/>
          </p:cNvSpPr>
          <p:nvPr/>
        </p:nvSpPr>
        <p:spPr bwMode="auto">
          <a:xfrm>
            <a:off x="3209925" y="2290763"/>
            <a:ext cx="24320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7" name="Line 69"/>
          <p:cNvSpPr>
            <a:spLocks noChangeShapeType="1"/>
          </p:cNvSpPr>
          <p:nvPr/>
        </p:nvSpPr>
        <p:spPr bwMode="auto">
          <a:xfrm flipV="1">
            <a:off x="5622925" y="2311400"/>
            <a:ext cx="0" cy="103346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8" name="Text Box 70"/>
          <p:cNvSpPr txBox="1">
            <a:spLocks noChangeArrowheads="1"/>
          </p:cNvSpPr>
          <p:nvPr/>
        </p:nvSpPr>
        <p:spPr bwMode="auto">
          <a:xfrm>
            <a:off x="7315200" y="5562600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SP</a:t>
            </a:r>
            <a:r>
              <a:rPr lang="en-US" sz="1800" b="1" baseline="-25000">
                <a:solidFill>
                  <a:schemeClr val="accent2"/>
                </a:solidFill>
              </a:rPr>
              <a:t>1</a:t>
            </a:r>
            <a:r>
              <a:rPr lang="en-US" sz="1800" b="1">
                <a:solidFill>
                  <a:schemeClr val="accent2"/>
                </a:solidFill>
              </a:rPr>
              <a:t> from</a:t>
            </a:r>
          </a:p>
          <a:p>
            <a:r>
              <a:rPr lang="en-US" sz="1800" b="1">
                <a:solidFill>
                  <a:schemeClr val="accent2"/>
                </a:solidFill>
              </a:rPr>
              <a:t> person</a:t>
            </a:r>
            <a:endParaRPr lang="en-US"/>
          </a:p>
        </p:txBody>
      </p:sp>
      <p:sp>
        <p:nvSpPr>
          <p:cNvPr id="2119" name="Text Box 71"/>
          <p:cNvSpPr txBox="1">
            <a:spLocks noChangeArrowheads="1"/>
          </p:cNvSpPr>
          <p:nvPr/>
        </p:nvSpPr>
        <p:spPr bwMode="auto">
          <a:xfrm>
            <a:off x="6751638" y="4267200"/>
            <a:ext cx="1228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SP</a:t>
            </a:r>
            <a:r>
              <a:rPr lang="en-US" sz="1800" b="1" baseline="-25000">
                <a:solidFill>
                  <a:schemeClr val="accent2"/>
                </a:solidFill>
              </a:rPr>
              <a:t>2</a:t>
            </a:r>
            <a:r>
              <a:rPr lang="en-US" sz="1800" b="1">
                <a:solidFill>
                  <a:schemeClr val="accent2"/>
                </a:solidFill>
              </a:rPr>
              <a:t> = MV</a:t>
            </a:r>
            <a:r>
              <a:rPr lang="en-US" sz="1800" b="1" baseline="-25000">
                <a:solidFill>
                  <a:schemeClr val="accent2"/>
                </a:solidFill>
              </a:rPr>
              <a:t>1</a:t>
            </a:r>
            <a:endParaRPr lang="en-US"/>
          </a:p>
        </p:txBody>
      </p:sp>
      <p:sp>
        <p:nvSpPr>
          <p:cNvPr id="2120" name="Text Box 72"/>
          <p:cNvSpPr txBox="1">
            <a:spLocks noChangeArrowheads="1"/>
          </p:cNvSpPr>
          <p:nvPr/>
        </p:nvSpPr>
        <p:spPr bwMode="auto">
          <a:xfrm>
            <a:off x="4313238" y="3429000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CV</a:t>
            </a:r>
            <a:r>
              <a:rPr lang="en-US" sz="1800" b="1" baseline="-25000">
                <a:solidFill>
                  <a:schemeClr val="accent2"/>
                </a:solidFill>
              </a:rPr>
              <a:t>2</a:t>
            </a:r>
            <a:r>
              <a:rPr lang="en-US" sz="1800" b="1">
                <a:solidFill>
                  <a:schemeClr val="accent2"/>
                </a:solidFill>
              </a:rPr>
              <a:t> </a:t>
            </a:r>
            <a:endParaRPr lang="en-US"/>
          </a:p>
        </p:txBody>
      </p:sp>
      <p:sp>
        <p:nvSpPr>
          <p:cNvPr id="2121" name="Text Box 73"/>
          <p:cNvSpPr txBox="1">
            <a:spLocks noChangeArrowheads="1"/>
          </p:cNvSpPr>
          <p:nvPr/>
        </p:nvSpPr>
        <p:spPr bwMode="auto">
          <a:xfrm>
            <a:off x="4465638" y="182880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MV</a:t>
            </a:r>
            <a:r>
              <a:rPr lang="en-US" sz="1800" b="1" baseline="-25000">
                <a:solidFill>
                  <a:schemeClr val="accent2"/>
                </a:solidFill>
              </a:rPr>
              <a:t>2</a:t>
            </a:r>
            <a:endParaRPr lang="en-US"/>
          </a:p>
        </p:txBody>
      </p:sp>
      <p:sp>
        <p:nvSpPr>
          <p:cNvPr id="2122" name="Text Box 74"/>
          <p:cNvSpPr txBox="1">
            <a:spLocks noChangeArrowheads="1"/>
          </p:cNvSpPr>
          <p:nvPr/>
        </p:nvSpPr>
        <p:spPr bwMode="auto">
          <a:xfrm>
            <a:off x="5913438" y="6019800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CV</a:t>
            </a:r>
            <a:r>
              <a:rPr lang="en-US" sz="1800" b="1" baseline="-25000">
                <a:solidFill>
                  <a:schemeClr val="accent2"/>
                </a:solidFill>
              </a:rPr>
              <a:t>1</a:t>
            </a:r>
            <a:r>
              <a:rPr lang="en-US" sz="1800" b="1">
                <a:solidFill>
                  <a:schemeClr val="accent2"/>
                </a:solidFill>
              </a:rPr>
              <a:t> </a:t>
            </a:r>
            <a:endParaRPr lang="en-US"/>
          </a:p>
        </p:txBody>
      </p:sp>
      <p:sp>
        <p:nvSpPr>
          <p:cNvPr id="2123" name="Line 75"/>
          <p:cNvSpPr>
            <a:spLocks noChangeShapeType="1"/>
          </p:cNvSpPr>
          <p:nvPr/>
        </p:nvSpPr>
        <p:spPr bwMode="auto">
          <a:xfrm flipH="1">
            <a:off x="7010400" y="5867400"/>
            <a:ext cx="228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4" name="Text Box 76"/>
          <p:cNvSpPr txBox="1">
            <a:spLocks noChangeArrowheads="1"/>
          </p:cNvSpPr>
          <p:nvPr/>
        </p:nvSpPr>
        <p:spPr bwMode="auto">
          <a:xfrm>
            <a:off x="5672138" y="5426075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</a:rPr>
              <a:t>primary</a:t>
            </a:r>
            <a:endParaRPr lang="en-US"/>
          </a:p>
        </p:txBody>
      </p:sp>
      <p:sp>
        <p:nvSpPr>
          <p:cNvPr id="2125" name="Text Box 77"/>
          <p:cNvSpPr txBox="1">
            <a:spLocks noChangeArrowheads="1"/>
          </p:cNvSpPr>
          <p:nvPr/>
        </p:nvSpPr>
        <p:spPr bwMode="auto">
          <a:xfrm>
            <a:off x="5181600" y="3962400"/>
            <a:ext cx="1143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</a:rPr>
              <a:t>secondary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14: CASCADE CONTROL</a:t>
            </a:r>
            <a:endParaRPr lang="en-US" sz="3200"/>
          </a:p>
        </p:txBody>
      </p:sp>
      <p:sp>
        <p:nvSpPr>
          <p:cNvPr id="20608" name="Text Box 128"/>
          <p:cNvSpPr txBox="1">
            <a:spLocks noChangeArrowheads="1"/>
          </p:cNvSpPr>
          <p:nvPr/>
        </p:nvSpPr>
        <p:spPr bwMode="auto">
          <a:xfrm>
            <a:off x="685800" y="1143000"/>
            <a:ext cx="79248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Control Performance Comparison for Packed Bed Reactor</a:t>
            </a:r>
          </a:p>
          <a:p>
            <a:pPr>
              <a:spcBef>
                <a:spcPct val="50000"/>
              </a:spcBef>
            </a:pPr>
            <a:r>
              <a:rPr lang="en-US" b="1"/>
              <a:t>      Single-Loop				Cascade</a:t>
            </a:r>
          </a:p>
        </p:txBody>
      </p:sp>
      <p:grpSp>
        <p:nvGrpSpPr>
          <p:cNvPr id="20609" name="Group 129"/>
          <p:cNvGrpSpPr>
            <a:grpSpLocks/>
          </p:cNvGrpSpPr>
          <p:nvPr/>
        </p:nvGrpSpPr>
        <p:grpSpPr bwMode="auto">
          <a:xfrm>
            <a:off x="60325" y="2438400"/>
            <a:ext cx="4713288" cy="3094038"/>
            <a:chOff x="461" y="136"/>
            <a:chExt cx="2969" cy="1949"/>
          </a:xfrm>
        </p:grpSpPr>
        <p:sp>
          <p:nvSpPr>
            <p:cNvPr id="20610" name="Rectangle 130"/>
            <p:cNvSpPr>
              <a:spLocks noChangeArrowheads="1"/>
            </p:cNvSpPr>
            <p:nvPr/>
          </p:nvSpPr>
          <p:spPr bwMode="auto">
            <a:xfrm>
              <a:off x="943" y="336"/>
              <a:ext cx="2377" cy="15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1" name="Rectangle 131"/>
            <p:cNvSpPr>
              <a:spLocks noChangeArrowheads="1"/>
            </p:cNvSpPr>
            <p:nvPr/>
          </p:nvSpPr>
          <p:spPr bwMode="auto">
            <a:xfrm>
              <a:off x="943" y="336"/>
              <a:ext cx="2377" cy="157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2" name="Line 132"/>
            <p:cNvSpPr>
              <a:spLocks noChangeShapeType="1"/>
            </p:cNvSpPr>
            <p:nvPr/>
          </p:nvSpPr>
          <p:spPr bwMode="auto">
            <a:xfrm>
              <a:off x="943" y="336"/>
              <a:ext cx="23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3" name="Freeform 133"/>
            <p:cNvSpPr>
              <a:spLocks/>
            </p:cNvSpPr>
            <p:nvPr/>
          </p:nvSpPr>
          <p:spPr bwMode="auto">
            <a:xfrm>
              <a:off x="943" y="336"/>
              <a:ext cx="2377" cy="1578"/>
            </a:xfrm>
            <a:custGeom>
              <a:avLst/>
              <a:gdLst>
                <a:gd name="T0" fmla="*/ 0 w 262"/>
                <a:gd name="T1" fmla="*/ 174 h 174"/>
                <a:gd name="T2" fmla="*/ 262 w 262"/>
                <a:gd name="T3" fmla="*/ 174 h 174"/>
                <a:gd name="T4" fmla="*/ 262 w 262"/>
                <a:gd name="T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2" h="174">
                  <a:moveTo>
                    <a:pt x="0" y="174"/>
                  </a:moveTo>
                  <a:lnTo>
                    <a:pt x="262" y="174"/>
                  </a:lnTo>
                  <a:lnTo>
                    <a:pt x="26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4" name="Line 134"/>
            <p:cNvSpPr>
              <a:spLocks noChangeShapeType="1"/>
            </p:cNvSpPr>
            <p:nvPr/>
          </p:nvSpPr>
          <p:spPr bwMode="auto">
            <a:xfrm flipV="1">
              <a:off x="943" y="336"/>
              <a:ext cx="1" cy="1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5" name="Line 135"/>
            <p:cNvSpPr>
              <a:spLocks noChangeShapeType="1"/>
            </p:cNvSpPr>
            <p:nvPr/>
          </p:nvSpPr>
          <p:spPr bwMode="auto">
            <a:xfrm>
              <a:off x="943" y="1914"/>
              <a:ext cx="23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6" name="Line 136"/>
            <p:cNvSpPr>
              <a:spLocks noChangeShapeType="1"/>
            </p:cNvSpPr>
            <p:nvPr/>
          </p:nvSpPr>
          <p:spPr bwMode="auto">
            <a:xfrm flipV="1">
              <a:off x="943" y="336"/>
              <a:ext cx="1" cy="1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7" name="Line 137"/>
            <p:cNvSpPr>
              <a:spLocks noChangeShapeType="1"/>
            </p:cNvSpPr>
            <p:nvPr/>
          </p:nvSpPr>
          <p:spPr bwMode="auto">
            <a:xfrm flipV="1">
              <a:off x="943" y="1887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8" name="Line 138"/>
            <p:cNvSpPr>
              <a:spLocks noChangeShapeType="1"/>
            </p:cNvSpPr>
            <p:nvPr/>
          </p:nvSpPr>
          <p:spPr bwMode="auto">
            <a:xfrm>
              <a:off x="943" y="345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9" name="Rectangle 139"/>
            <p:cNvSpPr>
              <a:spLocks noChangeArrowheads="1"/>
            </p:cNvSpPr>
            <p:nvPr/>
          </p:nvSpPr>
          <p:spPr bwMode="auto">
            <a:xfrm>
              <a:off x="916" y="1941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0620" name="Line 140"/>
            <p:cNvSpPr>
              <a:spLocks noChangeShapeType="1"/>
            </p:cNvSpPr>
            <p:nvPr/>
          </p:nvSpPr>
          <p:spPr bwMode="auto">
            <a:xfrm flipV="1">
              <a:off x="1415" y="1887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1" name="Line 141"/>
            <p:cNvSpPr>
              <a:spLocks noChangeShapeType="1"/>
            </p:cNvSpPr>
            <p:nvPr/>
          </p:nvSpPr>
          <p:spPr bwMode="auto">
            <a:xfrm>
              <a:off x="1415" y="345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2" name="Rectangle 142"/>
            <p:cNvSpPr>
              <a:spLocks noChangeArrowheads="1"/>
            </p:cNvSpPr>
            <p:nvPr/>
          </p:nvSpPr>
          <p:spPr bwMode="auto">
            <a:xfrm>
              <a:off x="1324" y="1941"/>
              <a:ext cx="20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20623" name="Line 143"/>
            <p:cNvSpPr>
              <a:spLocks noChangeShapeType="1"/>
            </p:cNvSpPr>
            <p:nvPr/>
          </p:nvSpPr>
          <p:spPr bwMode="auto">
            <a:xfrm flipV="1">
              <a:off x="1887" y="1887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4" name="Line 144"/>
            <p:cNvSpPr>
              <a:spLocks noChangeShapeType="1"/>
            </p:cNvSpPr>
            <p:nvPr/>
          </p:nvSpPr>
          <p:spPr bwMode="auto">
            <a:xfrm>
              <a:off x="1887" y="345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5" name="Rectangle 145"/>
            <p:cNvSpPr>
              <a:spLocks noChangeArrowheads="1"/>
            </p:cNvSpPr>
            <p:nvPr/>
          </p:nvSpPr>
          <p:spPr bwMode="auto">
            <a:xfrm>
              <a:off x="1796" y="1941"/>
              <a:ext cx="20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/>
            </a:p>
          </p:txBody>
        </p:sp>
        <p:sp>
          <p:nvSpPr>
            <p:cNvPr id="20626" name="Line 146"/>
            <p:cNvSpPr>
              <a:spLocks noChangeShapeType="1"/>
            </p:cNvSpPr>
            <p:nvPr/>
          </p:nvSpPr>
          <p:spPr bwMode="auto">
            <a:xfrm flipV="1">
              <a:off x="2368" y="1887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7" name="Line 147"/>
            <p:cNvSpPr>
              <a:spLocks noChangeShapeType="1"/>
            </p:cNvSpPr>
            <p:nvPr/>
          </p:nvSpPr>
          <p:spPr bwMode="auto">
            <a:xfrm>
              <a:off x="2368" y="345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8" name="Rectangle 148"/>
            <p:cNvSpPr>
              <a:spLocks noChangeArrowheads="1"/>
            </p:cNvSpPr>
            <p:nvPr/>
          </p:nvSpPr>
          <p:spPr bwMode="auto">
            <a:xfrm>
              <a:off x="2277" y="1941"/>
              <a:ext cx="20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300</a:t>
              </a:r>
              <a:endParaRPr lang="en-US"/>
            </a:p>
          </p:txBody>
        </p:sp>
        <p:sp>
          <p:nvSpPr>
            <p:cNvPr id="20629" name="Line 149"/>
            <p:cNvSpPr>
              <a:spLocks noChangeShapeType="1"/>
            </p:cNvSpPr>
            <p:nvPr/>
          </p:nvSpPr>
          <p:spPr bwMode="auto">
            <a:xfrm flipV="1">
              <a:off x="2839" y="1887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0" name="Line 150"/>
            <p:cNvSpPr>
              <a:spLocks noChangeShapeType="1"/>
            </p:cNvSpPr>
            <p:nvPr/>
          </p:nvSpPr>
          <p:spPr bwMode="auto">
            <a:xfrm>
              <a:off x="2839" y="345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1" name="Rectangle 151"/>
            <p:cNvSpPr>
              <a:spLocks noChangeArrowheads="1"/>
            </p:cNvSpPr>
            <p:nvPr/>
          </p:nvSpPr>
          <p:spPr bwMode="auto">
            <a:xfrm>
              <a:off x="2749" y="1941"/>
              <a:ext cx="20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400</a:t>
              </a:r>
              <a:endParaRPr lang="en-US"/>
            </a:p>
          </p:txBody>
        </p:sp>
        <p:sp>
          <p:nvSpPr>
            <p:cNvPr id="20632" name="Line 152"/>
            <p:cNvSpPr>
              <a:spLocks noChangeShapeType="1"/>
            </p:cNvSpPr>
            <p:nvPr/>
          </p:nvSpPr>
          <p:spPr bwMode="auto">
            <a:xfrm flipV="1">
              <a:off x="3320" y="1887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3" name="Line 153"/>
            <p:cNvSpPr>
              <a:spLocks noChangeShapeType="1"/>
            </p:cNvSpPr>
            <p:nvPr/>
          </p:nvSpPr>
          <p:spPr bwMode="auto">
            <a:xfrm>
              <a:off x="3320" y="345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4" name="Rectangle 154"/>
            <p:cNvSpPr>
              <a:spLocks noChangeArrowheads="1"/>
            </p:cNvSpPr>
            <p:nvPr/>
          </p:nvSpPr>
          <p:spPr bwMode="auto">
            <a:xfrm>
              <a:off x="3229" y="1941"/>
              <a:ext cx="20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500</a:t>
              </a:r>
              <a:endParaRPr lang="en-US"/>
            </a:p>
          </p:txBody>
        </p:sp>
        <p:sp>
          <p:nvSpPr>
            <p:cNvPr id="20635" name="Line 155"/>
            <p:cNvSpPr>
              <a:spLocks noChangeShapeType="1"/>
            </p:cNvSpPr>
            <p:nvPr/>
          </p:nvSpPr>
          <p:spPr bwMode="auto">
            <a:xfrm>
              <a:off x="943" y="1914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6" name="Line 156"/>
            <p:cNvSpPr>
              <a:spLocks noChangeShapeType="1"/>
            </p:cNvSpPr>
            <p:nvPr/>
          </p:nvSpPr>
          <p:spPr bwMode="auto">
            <a:xfrm flipH="1">
              <a:off x="3293" y="1914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7" name="Rectangle 157"/>
            <p:cNvSpPr>
              <a:spLocks noChangeArrowheads="1"/>
            </p:cNvSpPr>
            <p:nvPr/>
          </p:nvSpPr>
          <p:spPr bwMode="auto">
            <a:xfrm>
              <a:off x="644" y="1842"/>
              <a:ext cx="27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-0.05</a:t>
              </a:r>
              <a:endParaRPr lang="en-US"/>
            </a:p>
          </p:txBody>
        </p:sp>
        <p:sp>
          <p:nvSpPr>
            <p:cNvPr id="20638" name="Line 158"/>
            <p:cNvSpPr>
              <a:spLocks noChangeShapeType="1"/>
            </p:cNvSpPr>
            <p:nvPr/>
          </p:nvSpPr>
          <p:spPr bwMode="auto">
            <a:xfrm>
              <a:off x="943" y="1651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9" name="Line 159"/>
            <p:cNvSpPr>
              <a:spLocks noChangeShapeType="1"/>
            </p:cNvSpPr>
            <p:nvPr/>
          </p:nvSpPr>
          <p:spPr bwMode="auto">
            <a:xfrm flipH="1">
              <a:off x="3293" y="1651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0" name="Rectangle 160"/>
            <p:cNvSpPr>
              <a:spLocks noChangeArrowheads="1"/>
            </p:cNvSpPr>
            <p:nvPr/>
          </p:nvSpPr>
          <p:spPr bwMode="auto">
            <a:xfrm>
              <a:off x="844" y="157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0641" name="Line 161"/>
            <p:cNvSpPr>
              <a:spLocks noChangeShapeType="1"/>
            </p:cNvSpPr>
            <p:nvPr/>
          </p:nvSpPr>
          <p:spPr bwMode="auto">
            <a:xfrm>
              <a:off x="943" y="1388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2" name="Line 162"/>
            <p:cNvSpPr>
              <a:spLocks noChangeShapeType="1"/>
            </p:cNvSpPr>
            <p:nvPr/>
          </p:nvSpPr>
          <p:spPr bwMode="auto">
            <a:xfrm flipH="1">
              <a:off x="3293" y="1388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3" name="Rectangle 163"/>
            <p:cNvSpPr>
              <a:spLocks noChangeArrowheads="1"/>
            </p:cNvSpPr>
            <p:nvPr/>
          </p:nvSpPr>
          <p:spPr bwMode="auto">
            <a:xfrm>
              <a:off x="680" y="1315"/>
              <a:ext cx="2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0.05</a:t>
              </a:r>
              <a:endParaRPr lang="en-US"/>
            </a:p>
          </p:txBody>
        </p:sp>
        <p:sp>
          <p:nvSpPr>
            <p:cNvPr id="20644" name="Line 164"/>
            <p:cNvSpPr>
              <a:spLocks noChangeShapeType="1"/>
            </p:cNvSpPr>
            <p:nvPr/>
          </p:nvSpPr>
          <p:spPr bwMode="auto">
            <a:xfrm>
              <a:off x="943" y="1125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5" name="Line 165"/>
            <p:cNvSpPr>
              <a:spLocks noChangeShapeType="1"/>
            </p:cNvSpPr>
            <p:nvPr/>
          </p:nvSpPr>
          <p:spPr bwMode="auto">
            <a:xfrm flipH="1">
              <a:off x="3293" y="1125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6" name="Rectangle 166"/>
            <p:cNvSpPr>
              <a:spLocks noChangeArrowheads="1"/>
            </p:cNvSpPr>
            <p:nvPr/>
          </p:nvSpPr>
          <p:spPr bwMode="auto">
            <a:xfrm>
              <a:off x="744" y="1052"/>
              <a:ext cx="1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0.1</a:t>
              </a:r>
              <a:endParaRPr lang="en-US"/>
            </a:p>
          </p:txBody>
        </p:sp>
        <p:sp>
          <p:nvSpPr>
            <p:cNvPr id="20647" name="Line 167"/>
            <p:cNvSpPr>
              <a:spLocks noChangeShapeType="1"/>
            </p:cNvSpPr>
            <p:nvPr/>
          </p:nvSpPr>
          <p:spPr bwMode="auto">
            <a:xfrm>
              <a:off x="943" y="862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8" name="Line 168"/>
            <p:cNvSpPr>
              <a:spLocks noChangeShapeType="1"/>
            </p:cNvSpPr>
            <p:nvPr/>
          </p:nvSpPr>
          <p:spPr bwMode="auto">
            <a:xfrm flipH="1">
              <a:off x="3293" y="862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9" name="Rectangle 169"/>
            <p:cNvSpPr>
              <a:spLocks noChangeArrowheads="1"/>
            </p:cNvSpPr>
            <p:nvPr/>
          </p:nvSpPr>
          <p:spPr bwMode="auto">
            <a:xfrm>
              <a:off x="680" y="789"/>
              <a:ext cx="2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0.15</a:t>
              </a:r>
              <a:endParaRPr lang="en-US"/>
            </a:p>
          </p:txBody>
        </p:sp>
        <p:sp>
          <p:nvSpPr>
            <p:cNvPr id="20650" name="Line 170"/>
            <p:cNvSpPr>
              <a:spLocks noChangeShapeType="1"/>
            </p:cNvSpPr>
            <p:nvPr/>
          </p:nvSpPr>
          <p:spPr bwMode="auto">
            <a:xfrm>
              <a:off x="943" y="599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1" name="Line 171"/>
            <p:cNvSpPr>
              <a:spLocks noChangeShapeType="1"/>
            </p:cNvSpPr>
            <p:nvPr/>
          </p:nvSpPr>
          <p:spPr bwMode="auto">
            <a:xfrm flipH="1">
              <a:off x="3293" y="599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2" name="Rectangle 172"/>
            <p:cNvSpPr>
              <a:spLocks noChangeArrowheads="1"/>
            </p:cNvSpPr>
            <p:nvPr/>
          </p:nvSpPr>
          <p:spPr bwMode="auto">
            <a:xfrm>
              <a:off x="744" y="526"/>
              <a:ext cx="1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0.2</a:t>
              </a:r>
              <a:endParaRPr lang="en-US"/>
            </a:p>
          </p:txBody>
        </p:sp>
        <p:sp>
          <p:nvSpPr>
            <p:cNvPr id="20653" name="Line 173"/>
            <p:cNvSpPr>
              <a:spLocks noChangeShapeType="1"/>
            </p:cNvSpPr>
            <p:nvPr/>
          </p:nvSpPr>
          <p:spPr bwMode="auto">
            <a:xfrm>
              <a:off x="943" y="336"/>
              <a:ext cx="23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4" name="Freeform 174"/>
            <p:cNvSpPr>
              <a:spLocks/>
            </p:cNvSpPr>
            <p:nvPr/>
          </p:nvSpPr>
          <p:spPr bwMode="auto">
            <a:xfrm>
              <a:off x="943" y="336"/>
              <a:ext cx="2377" cy="1578"/>
            </a:xfrm>
            <a:custGeom>
              <a:avLst/>
              <a:gdLst>
                <a:gd name="T0" fmla="*/ 0 w 262"/>
                <a:gd name="T1" fmla="*/ 174 h 174"/>
                <a:gd name="T2" fmla="*/ 262 w 262"/>
                <a:gd name="T3" fmla="*/ 174 h 174"/>
                <a:gd name="T4" fmla="*/ 262 w 262"/>
                <a:gd name="T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2" h="174">
                  <a:moveTo>
                    <a:pt x="0" y="174"/>
                  </a:moveTo>
                  <a:lnTo>
                    <a:pt x="262" y="174"/>
                  </a:lnTo>
                  <a:lnTo>
                    <a:pt x="26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5" name="Line 175"/>
            <p:cNvSpPr>
              <a:spLocks noChangeShapeType="1"/>
            </p:cNvSpPr>
            <p:nvPr/>
          </p:nvSpPr>
          <p:spPr bwMode="auto">
            <a:xfrm flipV="1">
              <a:off x="943" y="336"/>
              <a:ext cx="1" cy="1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6" name="Freeform 176"/>
            <p:cNvSpPr>
              <a:spLocks/>
            </p:cNvSpPr>
            <p:nvPr/>
          </p:nvSpPr>
          <p:spPr bwMode="auto">
            <a:xfrm>
              <a:off x="943" y="590"/>
              <a:ext cx="799" cy="1061"/>
            </a:xfrm>
            <a:custGeom>
              <a:avLst/>
              <a:gdLst>
                <a:gd name="T0" fmla="*/ 19 w 799"/>
                <a:gd name="T1" fmla="*/ 1061 h 1061"/>
                <a:gd name="T2" fmla="*/ 46 w 799"/>
                <a:gd name="T3" fmla="*/ 1061 h 1061"/>
                <a:gd name="T4" fmla="*/ 73 w 799"/>
                <a:gd name="T5" fmla="*/ 1061 h 1061"/>
                <a:gd name="T6" fmla="*/ 100 w 799"/>
                <a:gd name="T7" fmla="*/ 1061 h 1061"/>
                <a:gd name="T8" fmla="*/ 127 w 799"/>
                <a:gd name="T9" fmla="*/ 1061 h 1061"/>
                <a:gd name="T10" fmla="*/ 155 w 799"/>
                <a:gd name="T11" fmla="*/ 1061 h 1061"/>
                <a:gd name="T12" fmla="*/ 182 w 799"/>
                <a:gd name="T13" fmla="*/ 1061 h 1061"/>
                <a:gd name="T14" fmla="*/ 209 w 799"/>
                <a:gd name="T15" fmla="*/ 1061 h 1061"/>
                <a:gd name="T16" fmla="*/ 236 w 799"/>
                <a:gd name="T17" fmla="*/ 1034 h 1061"/>
                <a:gd name="T18" fmla="*/ 245 w 799"/>
                <a:gd name="T19" fmla="*/ 1007 h 1061"/>
                <a:gd name="T20" fmla="*/ 263 w 799"/>
                <a:gd name="T21" fmla="*/ 970 h 1061"/>
                <a:gd name="T22" fmla="*/ 273 w 799"/>
                <a:gd name="T23" fmla="*/ 925 h 1061"/>
                <a:gd name="T24" fmla="*/ 291 w 799"/>
                <a:gd name="T25" fmla="*/ 871 h 1061"/>
                <a:gd name="T26" fmla="*/ 309 w 799"/>
                <a:gd name="T27" fmla="*/ 816 h 1061"/>
                <a:gd name="T28" fmla="*/ 318 w 799"/>
                <a:gd name="T29" fmla="*/ 762 h 1061"/>
                <a:gd name="T30" fmla="*/ 336 w 799"/>
                <a:gd name="T31" fmla="*/ 707 h 1061"/>
                <a:gd name="T32" fmla="*/ 345 w 799"/>
                <a:gd name="T33" fmla="*/ 653 h 1061"/>
                <a:gd name="T34" fmla="*/ 363 w 799"/>
                <a:gd name="T35" fmla="*/ 589 h 1061"/>
                <a:gd name="T36" fmla="*/ 372 w 799"/>
                <a:gd name="T37" fmla="*/ 535 h 1061"/>
                <a:gd name="T38" fmla="*/ 390 w 799"/>
                <a:gd name="T39" fmla="*/ 480 h 1061"/>
                <a:gd name="T40" fmla="*/ 409 w 799"/>
                <a:gd name="T41" fmla="*/ 417 h 1061"/>
                <a:gd name="T42" fmla="*/ 418 w 799"/>
                <a:gd name="T43" fmla="*/ 372 h 1061"/>
                <a:gd name="T44" fmla="*/ 436 w 799"/>
                <a:gd name="T45" fmla="*/ 317 h 1061"/>
                <a:gd name="T46" fmla="*/ 445 w 799"/>
                <a:gd name="T47" fmla="*/ 272 h 1061"/>
                <a:gd name="T48" fmla="*/ 463 w 799"/>
                <a:gd name="T49" fmla="*/ 226 h 1061"/>
                <a:gd name="T50" fmla="*/ 472 w 799"/>
                <a:gd name="T51" fmla="*/ 181 h 1061"/>
                <a:gd name="T52" fmla="*/ 490 w 799"/>
                <a:gd name="T53" fmla="*/ 145 h 1061"/>
                <a:gd name="T54" fmla="*/ 508 w 799"/>
                <a:gd name="T55" fmla="*/ 109 h 1061"/>
                <a:gd name="T56" fmla="*/ 517 w 799"/>
                <a:gd name="T57" fmla="*/ 81 h 1061"/>
                <a:gd name="T58" fmla="*/ 536 w 799"/>
                <a:gd name="T59" fmla="*/ 54 h 1061"/>
                <a:gd name="T60" fmla="*/ 554 w 799"/>
                <a:gd name="T61" fmla="*/ 27 h 1061"/>
                <a:gd name="T62" fmla="*/ 581 w 799"/>
                <a:gd name="T63" fmla="*/ 0 h 1061"/>
                <a:gd name="T64" fmla="*/ 608 w 799"/>
                <a:gd name="T65" fmla="*/ 0 h 1061"/>
                <a:gd name="T66" fmla="*/ 635 w 799"/>
                <a:gd name="T67" fmla="*/ 0 h 1061"/>
                <a:gd name="T68" fmla="*/ 663 w 799"/>
                <a:gd name="T69" fmla="*/ 27 h 1061"/>
                <a:gd name="T70" fmla="*/ 690 w 799"/>
                <a:gd name="T71" fmla="*/ 45 h 1061"/>
                <a:gd name="T72" fmla="*/ 717 w 799"/>
                <a:gd name="T73" fmla="*/ 90 h 1061"/>
                <a:gd name="T74" fmla="*/ 735 w 799"/>
                <a:gd name="T75" fmla="*/ 118 h 1061"/>
                <a:gd name="T76" fmla="*/ 744 w 799"/>
                <a:gd name="T77" fmla="*/ 145 h 1061"/>
                <a:gd name="T78" fmla="*/ 762 w 799"/>
                <a:gd name="T79" fmla="*/ 172 h 1061"/>
                <a:gd name="T80" fmla="*/ 771 w 799"/>
                <a:gd name="T81" fmla="*/ 208 h 1061"/>
                <a:gd name="T82" fmla="*/ 790 w 799"/>
                <a:gd name="T83" fmla="*/ 236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99" h="1061">
                  <a:moveTo>
                    <a:pt x="0" y="1061"/>
                  </a:moveTo>
                  <a:lnTo>
                    <a:pt x="9" y="1061"/>
                  </a:lnTo>
                  <a:lnTo>
                    <a:pt x="19" y="1061"/>
                  </a:lnTo>
                  <a:lnTo>
                    <a:pt x="28" y="1061"/>
                  </a:lnTo>
                  <a:lnTo>
                    <a:pt x="37" y="1061"/>
                  </a:lnTo>
                  <a:lnTo>
                    <a:pt x="46" y="1061"/>
                  </a:lnTo>
                  <a:lnTo>
                    <a:pt x="55" y="1061"/>
                  </a:lnTo>
                  <a:lnTo>
                    <a:pt x="64" y="1061"/>
                  </a:lnTo>
                  <a:lnTo>
                    <a:pt x="73" y="1061"/>
                  </a:lnTo>
                  <a:lnTo>
                    <a:pt x="82" y="1061"/>
                  </a:lnTo>
                  <a:lnTo>
                    <a:pt x="91" y="1061"/>
                  </a:lnTo>
                  <a:lnTo>
                    <a:pt x="100" y="1061"/>
                  </a:lnTo>
                  <a:lnTo>
                    <a:pt x="109" y="1061"/>
                  </a:lnTo>
                  <a:lnTo>
                    <a:pt x="118" y="1061"/>
                  </a:lnTo>
                  <a:lnTo>
                    <a:pt x="127" y="1061"/>
                  </a:lnTo>
                  <a:lnTo>
                    <a:pt x="136" y="1061"/>
                  </a:lnTo>
                  <a:lnTo>
                    <a:pt x="146" y="1061"/>
                  </a:lnTo>
                  <a:lnTo>
                    <a:pt x="155" y="1061"/>
                  </a:lnTo>
                  <a:lnTo>
                    <a:pt x="164" y="1061"/>
                  </a:lnTo>
                  <a:lnTo>
                    <a:pt x="173" y="1061"/>
                  </a:lnTo>
                  <a:lnTo>
                    <a:pt x="182" y="1061"/>
                  </a:lnTo>
                  <a:lnTo>
                    <a:pt x="191" y="1061"/>
                  </a:lnTo>
                  <a:lnTo>
                    <a:pt x="200" y="1061"/>
                  </a:lnTo>
                  <a:lnTo>
                    <a:pt x="209" y="1061"/>
                  </a:lnTo>
                  <a:lnTo>
                    <a:pt x="218" y="1052"/>
                  </a:lnTo>
                  <a:lnTo>
                    <a:pt x="227" y="1043"/>
                  </a:lnTo>
                  <a:lnTo>
                    <a:pt x="236" y="1034"/>
                  </a:lnTo>
                  <a:lnTo>
                    <a:pt x="236" y="1025"/>
                  </a:lnTo>
                  <a:lnTo>
                    <a:pt x="245" y="1016"/>
                  </a:lnTo>
                  <a:lnTo>
                    <a:pt x="245" y="1007"/>
                  </a:lnTo>
                  <a:lnTo>
                    <a:pt x="254" y="998"/>
                  </a:lnTo>
                  <a:lnTo>
                    <a:pt x="254" y="979"/>
                  </a:lnTo>
                  <a:lnTo>
                    <a:pt x="263" y="970"/>
                  </a:lnTo>
                  <a:lnTo>
                    <a:pt x="263" y="952"/>
                  </a:lnTo>
                  <a:lnTo>
                    <a:pt x="273" y="934"/>
                  </a:lnTo>
                  <a:lnTo>
                    <a:pt x="273" y="925"/>
                  </a:lnTo>
                  <a:lnTo>
                    <a:pt x="282" y="907"/>
                  </a:lnTo>
                  <a:lnTo>
                    <a:pt x="282" y="889"/>
                  </a:lnTo>
                  <a:lnTo>
                    <a:pt x="291" y="871"/>
                  </a:lnTo>
                  <a:lnTo>
                    <a:pt x="300" y="852"/>
                  </a:lnTo>
                  <a:lnTo>
                    <a:pt x="300" y="834"/>
                  </a:lnTo>
                  <a:lnTo>
                    <a:pt x="309" y="816"/>
                  </a:lnTo>
                  <a:lnTo>
                    <a:pt x="309" y="798"/>
                  </a:lnTo>
                  <a:lnTo>
                    <a:pt x="318" y="780"/>
                  </a:lnTo>
                  <a:lnTo>
                    <a:pt x="318" y="762"/>
                  </a:lnTo>
                  <a:lnTo>
                    <a:pt x="327" y="744"/>
                  </a:lnTo>
                  <a:lnTo>
                    <a:pt x="327" y="725"/>
                  </a:lnTo>
                  <a:lnTo>
                    <a:pt x="336" y="707"/>
                  </a:lnTo>
                  <a:lnTo>
                    <a:pt x="336" y="689"/>
                  </a:lnTo>
                  <a:lnTo>
                    <a:pt x="345" y="671"/>
                  </a:lnTo>
                  <a:lnTo>
                    <a:pt x="345" y="653"/>
                  </a:lnTo>
                  <a:lnTo>
                    <a:pt x="354" y="626"/>
                  </a:lnTo>
                  <a:lnTo>
                    <a:pt x="354" y="607"/>
                  </a:lnTo>
                  <a:lnTo>
                    <a:pt x="363" y="589"/>
                  </a:lnTo>
                  <a:lnTo>
                    <a:pt x="363" y="571"/>
                  </a:lnTo>
                  <a:lnTo>
                    <a:pt x="372" y="553"/>
                  </a:lnTo>
                  <a:lnTo>
                    <a:pt x="372" y="535"/>
                  </a:lnTo>
                  <a:lnTo>
                    <a:pt x="381" y="517"/>
                  </a:lnTo>
                  <a:lnTo>
                    <a:pt x="381" y="499"/>
                  </a:lnTo>
                  <a:lnTo>
                    <a:pt x="390" y="480"/>
                  </a:lnTo>
                  <a:lnTo>
                    <a:pt x="400" y="453"/>
                  </a:lnTo>
                  <a:lnTo>
                    <a:pt x="400" y="435"/>
                  </a:lnTo>
                  <a:lnTo>
                    <a:pt x="409" y="417"/>
                  </a:lnTo>
                  <a:lnTo>
                    <a:pt x="409" y="399"/>
                  </a:lnTo>
                  <a:lnTo>
                    <a:pt x="418" y="381"/>
                  </a:lnTo>
                  <a:lnTo>
                    <a:pt x="418" y="372"/>
                  </a:lnTo>
                  <a:lnTo>
                    <a:pt x="427" y="353"/>
                  </a:lnTo>
                  <a:lnTo>
                    <a:pt x="427" y="335"/>
                  </a:lnTo>
                  <a:lnTo>
                    <a:pt x="436" y="317"/>
                  </a:lnTo>
                  <a:lnTo>
                    <a:pt x="436" y="299"/>
                  </a:lnTo>
                  <a:lnTo>
                    <a:pt x="445" y="281"/>
                  </a:lnTo>
                  <a:lnTo>
                    <a:pt x="445" y="272"/>
                  </a:lnTo>
                  <a:lnTo>
                    <a:pt x="454" y="254"/>
                  </a:lnTo>
                  <a:lnTo>
                    <a:pt x="454" y="236"/>
                  </a:lnTo>
                  <a:lnTo>
                    <a:pt x="463" y="226"/>
                  </a:lnTo>
                  <a:lnTo>
                    <a:pt x="463" y="208"/>
                  </a:lnTo>
                  <a:lnTo>
                    <a:pt x="472" y="199"/>
                  </a:lnTo>
                  <a:lnTo>
                    <a:pt x="472" y="181"/>
                  </a:lnTo>
                  <a:lnTo>
                    <a:pt x="481" y="172"/>
                  </a:lnTo>
                  <a:lnTo>
                    <a:pt x="481" y="154"/>
                  </a:lnTo>
                  <a:lnTo>
                    <a:pt x="490" y="145"/>
                  </a:lnTo>
                  <a:lnTo>
                    <a:pt x="499" y="136"/>
                  </a:lnTo>
                  <a:lnTo>
                    <a:pt x="499" y="127"/>
                  </a:lnTo>
                  <a:lnTo>
                    <a:pt x="508" y="109"/>
                  </a:lnTo>
                  <a:lnTo>
                    <a:pt x="508" y="99"/>
                  </a:lnTo>
                  <a:lnTo>
                    <a:pt x="517" y="90"/>
                  </a:lnTo>
                  <a:lnTo>
                    <a:pt x="517" y="81"/>
                  </a:lnTo>
                  <a:lnTo>
                    <a:pt x="527" y="72"/>
                  </a:lnTo>
                  <a:lnTo>
                    <a:pt x="527" y="63"/>
                  </a:lnTo>
                  <a:lnTo>
                    <a:pt x="536" y="54"/>
                  </a:lnTo>
                  <a:lnTo>
                    <a:pt x="545" y="45"/>
                  </a:lnTo>
                  <a:lnTo>
                    <a:pt x="545" y="36"/>
                  </a:lnTo>
                  <a:lnTo>
                    <a:pt x="554" y="27"/>
                  </a:lnTo>
                  <a:lnTo>
                    <a:pt x="563" y="18"/>
                  </a:lnTo>
                  <a:lnTo>
                    <a:pt x="590" y="0"/>
                  </a:lnTo>
                  <a:lnTo>
                    <a:pt x="581" y="0"/>
                  </a:lnTo>
                  <a:lnTo>
                    <a:pt x="590" y="0"/>
                  </a:lnTo>
                  <a:lnTo>
                    <a:pt x="599" y="0"/>
                  </a:lnTo>
                  <a:lnTo>
                    <a:pt x="608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9"/>
                  </a:lnTo>
                  <a:lnTo>
                    <a:pt x="654" y="18"/>
                  </a:lnTo>
                  <a:lnTo>
                    <a:pt x="663" y="27"/>
                  </a:lnTo>
                  <a:lnTo>
                    <a:pt x="672" y="36"/>
                  </a:lnTo>
                  <a:lnTo>
                    <a:pt x="681" y="45"/>
                  </a:lnTo>
                  <a:lnTo>
                    <a:pt x="690" y="45"/>
                  </a:lnTo>
                  <a:lnTo>
                    <a:pt x="699" y="63"/>
                  </a:lnTo>
                  <a:lnTo>
                    <a:pt x="717" y="81"/>
                  </a:lnTo>
                  <a:lnTo>
                    <a:pt x="717" y="90"/>
                  </a:lnTo>
                  <a:lnTo>
                    <a:pt x="726" y="99"/>
                  </a:lnTo>
                  <a:lnTo>
                    <a:pt x="726" y="109"/>
                  </a:lnTo>
                  <a:lnTo>
                    <a:pt x="735" y="118"/>
                  </a:lnTo>
                  <a:lnTo>
                    <a:pt x="735" y="127"/>
                  </a:lnTo>
                  <a:lnTo>
                    <a:pt x="744" y="136"/>
                  </a:lnTo>
                  <a:lnTo>
                    <a:pt x="744" y="145"/>
                  </a:lnTo>
                  <a:lnTo>
                    <a:pt x="753" y="154"/>
                  </a:lnTo>
                  <a:lnTo>
                    <a:pt x="753" y="163"/>
                  </a:lnTo>
                  <a:lnTo>
                    <a:pt x="762" y="172"/>
                  </a:lnTo>
                  <a:lnTo>
                    <a:pt x="762" y="181"/>
                  </a:lnTo>
                  <a:lnTo>
                    <a:pt x="771" y="190"/>
                  </a:lnTo>
                  <a:lnTo>
                    <a:pt x="771" y="208"/>
                  </a:lnTo>
                  <a:lnTo>
                    <a:pt x="781" y="217"/>
                  </a:lnTo>
                  <a:lnTo>
                    <a:pt x="781" y="226"/>
                  </a:lnTo>
                  <a:lnTo>
                    <a:pt x="790" y="236"/>
                  </a:lnTo>
                  <a:lnTo>
                    <a:pt x="799" y="245"/>
                  </a:lnTo>
                  <a:lnTo>
                    <a:pt x="799" y="263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7" name="Freeform 177"/>
            <p:cNvSpPr>
              <a:spLocks/>
            </p:cNvSpPr>
            <p:nvPr/>
          </p:nvSpPr>
          <p:spPr bwMode="auto">
            <a:xfrm>
              <a:off x="1742" y="853"/>
              <a:ext cx="889" cy="789"/>
            </a:xfrm>
            <a:custGeom>
              <a:avLst/>
              <a:gdLst>
                <a:gd name="T0" fmla="*/ 9 w 889"/>
                <a:gd name="T1" fmla="*/ 18 h 789"/>
                <a:gd name="T2" fmla="*/ 27 w 889"/>
                <a:gd name="T3" fmla="*/ 54 h 789"/>
                <a:gd name="T4" fmla="*/ 36 w 889"/>
                <a:gd name="T5" fmla="*/ 90 h 789"/>
                <a:gd name="T6" fmla="*/ 54 w 889"/>
                <a:gd name="T7" fmla="*/ 127 h 789"/>
                <a:gd name="T8" fmla="*/ 63 w 889"/>
                <a:gd name="T9" fmla="*/ 163 h 789"/>
                <a:gd name="T10" fmla="*/ 81 w 889"/>
                <a:gd name="T11" fmla="*/ 199 h 789"/>
                <a:gd name="T12" fmla="*/ 99 w 889"/>
                <a:gd name="T13" fmla="*/ 236 h 789"/>
                <a:gd name="T14" fmla="*/ 109 w 889"/>
                <a:gd name="T15" fmla="*/ 263 h 789"/>
                <a:gd name="T16" fmla="*/ 127 w 889"/>
                <a:gd name="T17" fmla="*/ 299 h 789"/>
                <a:gd name="T18" fmla="*/ 136 w 889"/>
                <a:gd name="T19" fmla="*/ 335 h 789"/>
                <a:gd name="T20" fmla="*/ 154 w 889"/>
                <a:gd name="T21" fmla="*/ 372 h 789"/>
                <a:gd name="T22" fmla="*/ 163 w 889"/>
                <a:gd name="T23" fmla="*/ 399 h 789"/>
                <a:gd name="T24" fmla="*/ 181 w 889"/>
                <a:gd name="T25" fmla="*/ 435 h 789"/>
                <a:gd name="T26" fmla="*/ 199 w 889"/>
                <a:gd name="T27" fmla="*/ 462 h 789"/>
                <a:gd name="T28" fmla="*/ 208 w 889"/>
                <a:gd name="T29" fmla="*/ 490 h 789"/>
                <a:gd name="T30" fmla="*/ 226 w 889"/>
                <a:gd name="T31" fmla="*/ 517 h 789"/>
                <a:gd name="T32" fmla="*/ 236 w 889"/>
                <a:gd name="T33" fmla="*/ 544 h 789"/>
                <a:gd name="T34" fmla="*/ 254 w 889"/>
                <a:gd name="T35" fmla="*/ 571 h 789"/>
                <a:gd name="T36" fmla="*/ 272 w 889"/>
                <a:gd name="T37" fmla="*/ 598 h 789"/>
                <a:gd name="T38" fmla="*/ 281 w 889"/>
                <a:gd name="T39" fmla="*/ 626 h 789"/>
                <a:gd name="T40" fmla="*/ 299 w 889"/>
                <a:gd name="T41" fmla="*/ 644 h 789"/>
                <a:gd name="T42" fmla="*/ 326 w 889"/>
                <a:gd name="T43" fmla="*/ 680 h 789"/>
                <a:gd name="T44" fmla="*/ 353 w 889"/>
                <a:gd name="T45" fmla="*/ 707 h 789"/>
                <a:gd name="T46" fmla="*/ 381 w 889"/>
                <a:gd name="T47" fmla="*/ 725 h 789"/>
                <a:gd name="T48" fmla="*/ 408 w 889"/>
                <a:gd name="T49" fmla="*/ 753 h 789"/>
                <a:gd name="T50" fmla="*/ 435 w 889"/>
                <a:gd name="T51" fmla="*/ 762 h 789"/>
                <a:gd name="T52" fmla="*/ 462 w 889"/>
                <a:gd name="T53" fmla="*/ 771 h 789"/>
                <a:gd name="T54" fmla="*/ 490 w 889"/>
                <a:gd name="T55" fmla="*/ 780 h 789"/>
                <a:gd name="T56" fmla="*/ 517 w 889"/>
                <a:gd name="T57" fmla="*/ 780 h 789"/>
                <a:gd name="T58" fmla="*/ 544 w 889"/>
                <a:gd name="T59" fmla="*/ 789 h 789"/>
                <a:gd name="T60" fmla="*/ 571 w 889"/>
                <a:gd name="T61" fmla="*/ 780 h 789"/>
                <a:gd name="T62" fmla="*/ 598 w 889"/>
                <a:gd name="T63" fmla="*/ 780 h 789"/>
                <a:gd name="T64" fmla="*/ 626 w 889"/>
                <a:gd name="T65" fmla="*/ 780 h 789"/>
                <a:gd name="T66" fmla="*/ 653 w 889"/>
                <a:gd name="T67" fmla="*/ 771 h 789"/>
                <a:gd name="T68" fmla="*/ 680 w 889"/>
                <a:gd name="T69" fmla="*/ 762 h 789"/>
                <a:gd name="T70" fmla="*/ 707 w 889"/>
                <a:gd name="T71" fmla="*/ 762 h 789"/>
                <a:gd name="T72" fmla="*/ 734 w 889"/>
                <a:gd name="T73" fmla="*/ 753 h 789"/>
                <a:gd name="T74" fmla="*/ 762 w 889"/>
                <a:gd name="T75" fmla="*/ 744 h 789"/>
                <a:gd name="T76" fmla="*/ 789 w 889"/>
                <a:gd name="T77" fmla="*/ 744 h 789"/>
                <a:gd name="T78" fmla="*/ 816 w 889"/>
                <a:gd name="T79" fmla="*/ 735 h 789"/>
                <a:gd name="T80" fmla="*/ 843 w 889"/>
                <a:gd name="T81" fmla="*/ 735 h 789"/>
                <a:gd name="T82" fmla="*/ 871 w 889"/>
                <a:gd name="T83" fmla="*/ 735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89" h="789">
                  <a:moveTo>
                    <a:pt x="0" y="0"/>
                  </a:moveTo>
                  <a:lnTo>
                    <a:pt x="9" y="9"/>
                  </a:lnTo>
                  <a:lnTo>
                    <a:pt x="9" y="18"/>
                  </a:lnTo>
                  <a:lnTo>
                    <a:pt x="18" y="27"/>
                  </a:lnTo>
                  <a:lnTo>
                    <a:pt x="18" y="45"/>
                  </a:lnTo>
                  <a:lnTo>
                    <a:pt x="27" y="54"/>
                  </a:lnTo>
                  <a:lnTo>
                    <a:pt x="27" y="63"/>
                  </a:lnTo>
                  <a:lnTo>
                    <a:pt x="36" y="72"/>
                  </a:lnTo>
                  <a:lnTo>
                    <a:pt x="36" y="90"/>
                  </a:lnTo>
                  <a:lnTo>
                    <a:pt x="45" y="100"/>
                  </a:lnTo>
                  <a:lnTo>
                    <a:pt x="45" y="109"/>
                  </a:lnTo>
                  <a:lnTo>
                    <a:pt x="54" y="127"/>
                  </a:lnTo>
                  <a:lnTo>
                    <a:pt x="54" y="136"/>
                  </a:lnTo>
                  <a:lnTo>
                    <a:pt x="63" y="145"/>
                  </a:lnTo>
                  <a:lnTo>
                    <a:pt x="63" y="163"/>
                  </a:lnTo>
                  <a:lnTo>
                    <a:pt x="72" y="172"/>
                  </a:lnTo>
                  <a:lnTo>
                    <a:pt x="72" y="181"/>
                  </a:lnTo>
                  <a:lnTo>
                    <a:pt x="81" y="199"/>
                  </a:lnTo>
                  <a:lnTo>
                    <a:pt x="81" y="208"/>
                  </a:lnTo>
                  <a:lnTo>
                    <a:pt x="90" y="217"/>
                  </a:lnTo>
                  <a:lnTo>
                    <a:pt x="99" y="236"/>
                  </a:lnTo>
                  <a:lnTo>
                    <a:pt x="99" y="245"/>
                  </a:lnTo>
                  <a:lnTo>
                    <a:pt x="109" y="254"/>
                  </a:lnTo>
                  <a:lnTo>
                    <a:pt x="109" y="263"/>
                  </a:lnTo>
                  <a:lnTo>
                    <a:pt x="118" y="281"/>
                  </a:lnTo>
                  <a:lnTo>
                    <a:pt x="118" y="290"/>
                  </a:lnTo>
                  <a:lnTo>
                    <a:pt x="127" y="299"/>
                  </a:lnTo>
                  <a:lnTo>
                    <a:pt x="127" y="308"/>
                  </a:lnTo>
                  <a:lnTo>
                    <a:pt x="136" y="326"/>
                  </a:lnTo>
                  <a:lnTo>
                    <a:pt x="136" y="335"/>
                  </a:lnTo>
                  <a:lnTo>
                    <a:pt x="145" y="344"/>
                  </a:lnTo>
                  <a:lnTo>
                    <a:pt x="145" y="354"/>
                  </a:lnTo>
                  <a:lnTo>
                    <a:pt x="154" y="372"/>
                  </a:lnTo>
                  <a:lnTo>
                    <a:pt x="154" y="381"/>
                  </a:lnTo>
                  <a:lnTo>
                    <a:pt x="163" y="390"/>
                  </a:lnTo>
                  <a:lnTo>
                    <a:pt x="163" y="399"/>
                  </a:lnTo>
                  <a:lnTo>
                    <a:pt x="172" y="408"/>
                  </a:lnTo>
                  <a:lnTo>
                    <a:pt x="172" y="426"/>
                  </a:lnTo>
                  <a:lnTo>
                    <a:pt x="181" y="435"/>
                  </a:lnTo>
                  <a:lnTo>
                    <a:pt x="181" y="444"/>
                  </a:lnTo>
                  <a:lnTo>
                    <a:pt x="190" y="453"/>
                  </a:lnTo>
                  <a:lnTo>
                    <a:pt x="199" y="462"/>
                  </a:lnTo>
                  <a:lnTo>
                    <a:pt x="199" y="471"/>
                  </a:lnTo>
                  <a:lnTo>
                    <a:pt x="208" y="481"/>
                  </a:lnTo>
                  <a:lnTo>
                    <a:pt x="208" y="490"/>
                  </a:lnTo>
                  <a:lnTo>
                    <a:pt x="217" y="499"/>
                  </a:lnTo>
                  <a:lnTo>
                    <a:pt x="217" y="508"/>
                  </a:lnTo>
                  <a:lnTo>
                    <a:pt x="226" y="517"/>
                  </a:lnTo>
                  <a:lnTo>
                    <a:pt x="226" y="526"/>
                  </a:lnTo>
                  <a:lnTo>
                    <a:pt x="236" y="535"/>
                  </a:lnTo>
                  <a:lnTo>
                    <a:pt x="236" y="544"/>
                  </a:lnTo>
                  <a:lnTo>
                    <a:pt x="245" y="553"/>
                  </a:lnTo>
                  <a:lnTo>
                    <a:pt x="245" y="562"/>
                  </a:lnTo>
                  <a:lnTo>
                    <a:pt x="254" y="571"/>
                  </a:lnTo>
                  <a:lnTo>
                    <a:pt x="254" y="580"/>
                  </a:lnTo>
                  <a:lnTo>
                    <a:pt x="263" y="589"/>
                  </a:lnTo>
                  <a:lnTo>
                    <a:pt x="272" y="598"/>
                  </a:lnTo>
                  <a:lnTo>
                    <a:pt x="272" y="608"/>
                  </a:lnTo>
                  <a:lnTo>
                    <a:pt x="290" y="626"/>
                  </a:lnTo>
                  <a:lnTo>
                    <a:pt x="281" y="626"/>
                  </a:lnTo>
                  <a:lnTo>
                    <a:pt x="290" y="626"/>
                  </a:lnTo>
                  <a:lnTo>
                    <a:pt x="299" y="635"/>
                  </a:lnTo>
                  <a:lnTo>
                    <a:pt x="299" y="644"/>
                  </a:lnTo>
                  <a:lnTo>
                    <a:pt x="308" y="653"/>
                  </a:lnTo>
                  <a:lnTo>
                    <a:pt x="326" y="671"/>
                  </a:lnTo>
                  <a:lnTo>
                    <a:pt x="326" y="680"/>
                  </a:lnTo>
                  <a:lnTo>
                    <a:pt x="335" y="689"/>
                  </a:lnTo>
                  <a:lnTo>
                    <a:pt x="344" y="698"/>
                  </a:lnTo>
                  <a:lnTo>
                    <a:pt x="353" y="707"/>
                  </a:lnTo>
                  <a:lnTo>
                    <a:pt x="363" y="716"/>
                  </a:lnTo>
                  <a:lnTo>
                    <a:pt x="372" y="725"/>
                  </a:lnTo>
                  <a:lnTo>
                    <a:pt x="381" y="725"/>
                  </a:lnTo>
                  <a:lnTo>
                    <a:pt x="390" y="735"/>
                  </a:lnTo>
                  <a:lnTo>
                    <a:pt x="399" y="744"/>
                  </a:lnTo>
                  <a:lnTo>
                    <a:pt x="408" y="753"/>
                  </a:lnTo>
                  <a:lnTo>
                    <a:pt x="417" y="753"/>
                  </a:lnTo>
                  <a:lnTo>
                    <a:pt x="426" y="762"/>
                  </a:lnTo>
                  <a:lnTo>
                    <a:pt x="435" y="762"/>
                  </a:lnTo>
                  <a:lnTo>
                    <a:pt x="444" y="771"/>
                  </a:lnTo>
                  <a:lnTo>
                    <a:pt x="453" y="771"/>
                  </a:lnTo>
                  <a:lnTo>
                    <a:pt x="462" y="771"/>
                  </a:lnTo>
                  <a:lnTo>
                    <a:pt x="471" y="780"/>
                  </a:lnTo>
                  <a:lnTo>
                    <a:pt x="480" y="780"/>
                  </a:lnTo>
                  <a:lnTo>
                    <a:pt x="490" y="780"/>
                  </a:lnTo>
                  <a:lnTo>
                    <a:pt x="499" y="780"/>
                  </a:lnTo>
                  <a:lnTo>
                    <a:pt x="508" y="780"/>
                  </a:lnTo>
                  <a:lnTo>
                    <a:pt x="517" y="780"/>
                  </a:lnTo>
                  <a:lnTo>
                    <a:pt x="526" y="789"/>
                  </a:lnTo>
                  <a:lnTo>
                    <a:pt x="535" y="789"/>
                  </a:lnTo>
                  <a:lnTo>
                    <a:pt x="544" y="789"/>
                  </a:lnTo>
                  <a:lnTo>
                    <a:pt x="553" y="789"/>
                  </a:lnTo>
                  <a:lnTo>
                    <a:pt x="562" y="789"/>
                  </a:lnTo>
                  <a:lnTo>
                    <a:pt x="571" y="780"/>
                  </a:lnTo>
                  <a:lnTo>
                    <a:pt x="580" y="780"/>
                  </a:lnTo>
                  <a:lnTo>
                    <a:pt x="589" y="780"/>
                  </a:lnTo>
                  <a:lnTo>
                    <a:pt x="598" y="780"/>
                  </a:lnTo>
                  <a:lnTo>
                    <a:pt x="607" y="780"/>
                  </a:lnTo>
                  <a:lnTo>
                    <a:pt x="617" y="780"/>
                  </a:lnTo>
                  <a:lnTo>
                    <a:pt x="626" y="780"/>
                  </a:lnTo>
                  <a:lnTo>
                    <a:pt x="635" y="771"/>
                  </a:lnTo>
                  <a:lnTo>
                    <a:pt x="644" y="771"/>
                  </a:lnTo>
                  <a:lnTo>
                    <a:pt x="653" y="771"/>
                  </a:lnTo>
                  <a:lnTo>
                    <a:pt x="662" y="771"/>
                  </a:lnTo>
                  <a:lnTo>
                    <a:pt x="671" y="771"/>
                  </a:lnTo>
                  <a:lnTo>
                    <a:pt x="680" y="762"/>
                  </a:lnTo>
                  <a:lnTo>
                    <a:pt x="689" y="762"/>
                  </a:lnTo>
                  <a:lnTo>
                    <a:pt x="698" y="762"/>
                  </a:lnTo>
                  <a:lnTo>
                    <a:pt x="707" y="762"/>
                  </a:lnTo>
                  <a:lnTo>
                    <a:pt x="716" y="762"/>
                  </a:lnTo>
                  <a:lnTo>
                    <a:pt x="725" y="753"/>
                  </a:lnTo>
                  <a:lnTo>
                    <a:pt x="734" y="753"/>
                  </a:lnTo>
                  <a:lnTo>
                    <a:pt x="744" y="753"/>
                  </a:lnTo>
                  <a:lnTo>
                    <a:pt x="753" y="753"/>
                  </a:lnTo>
                  <a:lnTo>
                    <a:pt x="762" y="744"/>
                  </a:lnTo>
                  <a:lnTo>
                    <a:pt x="771" y="744"/>
                  </a:lnTo>
                  <a:lnTo>
                    <a:pt x="780" y="744"/>
                  </a:lnTo>
                  <a:lnTo>
                    <a:pt x="789" y="744"/>
                  </a:lnTo>
                  <a:lnTo>
                    <a:pt x="798" y="744"/>
                  </a:lnTo>
                  <a:lnTo>
                    <a:pt x="807" y="744"/>
                  </a:lnTo>
                  <a:lnTo>
                    <a:pt x="816" y="735"/>
                  </a:lnTo>
                  <a:lnTo>
                    <a:pt x="825" y="735"/>
                  </a:lnTo>
                  <a:lnTo>
                    <a:pt x="834" y="735"/>
                  </a:lnTo>
                  <a:lnTo>
                    <a:pt x="843" y="735"/>
                  </a:lnTo>
                  <a:lnTo>
                    <a:pt x="852" y="735"/>
                  </a:lnTo>
                  <a:lnTo>
                    <a:pt x="861" y="735"/>
                  </a:lnTo>
                  <a:lnTo>
                    <a:pt x="871" y="735"/>
                  </a:lnTo>
                  <a:lnTo>
                    <a:pt x="880" y="735"/>
                  </a:lnTo>
                  <a:lnTo>
                    <a:pt x="889" y="735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8" name="Freeform 178"/>
            <p:cNvSpPr>
              <a:spLocks/>
            </p:cNvSpPr>
            <p:nvPr/>
          </p:nvSpPr>
          <p:spPr bwMode="auto">
            <a:xfrm>
              <a:off x="2631" y="1578"/>
              <a:ext cx="562" cy="64"/>
            </a:xfrm>
            <a:custGeom>
              <a:avLst/>
              <a:gdLst>
                <a:gd name="T0" fmla="*/ 0 w 562"/>
                <a:gd name="T1" fmla="*/ 10 h 64"/>
                <a:gd name="T2" fmla="*/ 9 w 562"/>
                <a:gd name="T3" fmla="*/ 10 h 64"/>
                <a:gd name="T4" fmla="*/ 18 w 562"/>
                <a:gd name="T5" fmla="*/ 10 h 64"/>
                <a:gd name="T6" fmla="*/ 27 w 562"/>
                <a:gd name="T7" fmla="*/ 0 h 64"/>
                <a:gd name="T8" fmla="*/ 36 w 562"/>
                <a:gd name="T9" fmla="*/ 0 h 64"/>
                <a:gd name="T10" fmla="*/ 45 w 562"/>
                <a:gd name="T11" fmla="*/ 0 h 64"/>
                <a:gd name="T12" fmla="*/ 54 w 562"/>
                <a:gd name="T13" fmla="*/ 0 h 64"/>
                <a:gd name="T14" fmla="*/ 63 w 562"/>
                <a:gd name="T15" fmla="*/ 0 h 64"/>
                <a:gd name="T16" fmla="*/ 72 w 562"/>
                <a:gd name="T17" fmla="*/ 0 h 64"/>
                <a:gd name="T18" fmla="*/ 81 w 562"/>
                <a:gd name="T19" fmla="*/ 0 h 64"/>
                <a:gd name="T20" fmla="*/ 90 w 562"/>
                <a:gd name="T21" fmla="*/ 0 h 64"/>
                <a:gd name="T22" fmla="*/ 99 w 562"/>
                <a:gd name="T23" fmla="*/ 10 h 64"/>
                <a:gd name="T24" fmla="*/ 109 w 562"/>
                <a:gd name="T25" fmla="*/ 10 h 64"/>
                <a:gd name="T26" fmla="*/ 118 w 562"/>
                <a:gd name="T27" fmla="*/ 10 h 64"/>
                <a:gd name="T28" fmla="*/ 127 w 562"/>
                <a:gd name="T29" fmla="*/ 10 h 64"/>
                <a:gd name="T30" fmla="*/ 136 w 562"/>
                <a:gd name="T31" fmla="*/ 10 h 64"/>
                <a:gd name="T32" fmla="*/ 145 w 562"/>
                <a:gd name="T33" fmla="*/ 10 h 64"/>
                <a:gd name="T34" fmla="*/ 154 w 562"/>
                <a:gd name="T35" fmla="*/ 10 h 64"/>
                <a:gd name="T36" fmla="*/ 163 w 562"/>
                <a:gd name="T37" fmla="*/ 10 h 64"/>
                <a:gd name="T38" fmla="*/ 172 w 562"/>
                <a:gd name="T39" fmla="*/ 10 h 64"/>
                <a:gd name="T40" fmla="*/ 181 w 562"/>
                <a:gd name="T41" fmla="*/ 10 h 64"/>
                <a:gd name="T42" fmla="*/ 190 w 562"/>
                <a:gd name="T43" fmla="*/ 10 h 64"/>
                <a:gd name="T44" fmla="*/ 199 w 562"/>
                <a:gd name="T45" fmla="*/ 10 h 64"/>
                <a:gd name="T46" fmla="*/ 208 w 562"/>
                <a:gd name="T47" fmla="*/ 19 h 64"/>
                <a:gd name="T48" fmla="*/ 217 w 562"/>
                <a:gd name="T49" fmla="*/ 19 h 64"/>
                <a:gd name="T50" fmla="*/ 226 w 562"/>
                <a:gd name="T51" fmla="*/ 19 h 64"/>
                <a:gd name="T52" fmla="*/ 236 w 562"/>
                <a:gd name="T53" fmla="*/ 19 h 64"/>
                <a:gd name="T54" fmla="*/ 245 w 562"/>
                <a:gd name="T55" fmla="*/ 19 h 64"/>
                <a:gd name="T56" fmla="*/ 254 w 562"/>
                <a:gd name="T57" fmla="*/ 19 h 64"/>
                <a:gd name="T58" fmla="*/ 263 w 562"/>
                <a:gd name="T59" fmla="*/ 19 h 64"/>
                <a:gd name="T60" fmla="*/ 272 w 562"/>
                <a:gd name="T61" fmla="*/ 28 h 64"/>
                <a:gd name="T62" fmla="*/ 281 w 562"/>
                <a:gd name="T63" fmla="*/ 28 h 64"/>
                <a:gd name="T64" fmla="*/ 290 w 562"/>
                <a:gd name="T65" fmla="*/ 28 h 64"/>
                <a:gd name="T66" fmla="*/ 299 w 562"/>
                <a:gd name="T67" fmla="*/ 28 h 64"/>
                <a:gd name="T68" fmla="*/ 308 w 562"/>
                <a:gd name="T69" fmla="*/ 28 h 64"/>
                <a:gd name="T70" fmla="*/ 317 w 562"/>
                <a:gd name="T71" fmla="*/ 28 h 64"/>
                <a:gd name="T72" fmla="*/ 326 w 562"/>
                <a:gd name="T73" fmla="*/ 28 h 64"/>
                <a:gd name="T74" fmla="*/ 335 w 562"/>
                <a:gd name="T75" fmla="*/ 37 h 64"/>
                <a:gd name="T76" fmla="*/ 344 w 562"/>
                <a:gd name="T77" fmla="*/ 37 h 64"/>
                <a:gd name="T78" fmla="*/ 353 w 562"/>
                <a:gd name="T79" fmla="*/ 37 h 64"/>
                <a:gd name="T80" fmla="*/ 363 w 562"/>
                <a:gd name="T81" fmla="*/ 37 h 64"/>
                <a:gd name="T82" fmla="*/ 372 w 562"/>
                <a:gd name="T83" fmla="*/ 37 h 64"/>
                <a:gd name="T84" fmla="*/ 381 w 562"/>
                <a:gd name="T85" fmla="*/ 37 h 64"/>
                <a:gd name="T86" fmla="*/ 390 w 562"/>
                <a:gd name="T87" fmla="*/ 37 h 64"/>
                <a:gd name="T88" fmla="*/ 399 w 562"/>
                <a:gd name="T89" fmla="*/ 46 h 64"/>
                <a:gd name="T90" fmla="*/ 408 w 562"/>
                <a:gd name="T91" fmla="*/ 46 h 64"/>
                <a:gd name="T92" fmla="*/ 417 w 562"/>
                <a:gd name="T93" fmla="*/ 46 h 64"/>
                <a:gd name="T94" fmla="*/ 426 w 562"/>
                <a:gd name="T95" fmla="*/ 46 h 64"/>
                <a:gd name="T96" fmla="*/ 435 w 562"/>
                <a:gd name="T97" fmla="*/ 46 h 64"/>
                <a:gd name="T98" fmla="*/ 444 w 562"/>
                <a:gd name="T99" fmla="*/ 46 h 64"/>
                <a:gd name="T100" fmla="*/ 453 w 562"/>
                <a:gd name="T101" fmla="*/ 46 h 64"/>
                <a:gd name="T102" fmla="*/ 462 w 562"/>
                <a:gd name="T103" fmla="*/ 55 h 64"/>
                <a:gd name="T104" fmla="*/ 471 w 562"/>
                <a:gd name="T105" fmla="*/ 55 h 64"/>
                <a:gd name="T106" fmla="*/ 480 w 562"/>
                <a:gd name="T107" fmla="*/ 55 h 64"/>
                <a:gd name="T108" fmla="*/ 490 w 562"/>
                <a:gd name="T109" fmla="*/ 55 h 64"/>
                <a:gd name="T110" fmla="*/ 499 w 562"/>
                <a:gd name="T111" fmla="*/ 55 h 64"/>
                <a:gd name="T112" fmla="*/ 508 w 562"/>
                <a:gd name="T113" fmla="*/ 55 h 64"/>
                <a:gd name="T114" fmla="*/ 517 w 562"/>
                <a:gd name="T115" fmla="*/ 55 h 64"/>
                <a:gd name="T116" fmla="*/ 526 w 562"/>
                <a:gd name="T117" fmla="*/ 55 h 64"/>
                <a:gd name="T118" fmla="*/ 535 w 562"/>
                <a:gd name="T119" fmla="*/ 55 h 64"/>
                <a:gd name="T120" fmla="*/ 544 w 562"/>
                <a:gd name="T121" fmla="*/ 55 h 64"/>
                <a:gd name="T122" fmla="*/ 553 w 562"/>
                <a:gd name="T123" fmla="*/ 64 h 64"/>
                <a:gd name="T124" fmla="*/ 562 w 562"/>
                <a:gd name="T1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2" h="64">
                  <a:moveTo>
                    <a:pt x="0" y="10"/>
                  </a:moveTo>
                  <a:lnTo>
                    <a:pt x="9" y="10"/>
                  </a:lnTo>
                  <a:lnTo>
                    <a:pt x="18" y="1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72" y="0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9" y="10"/>
                  </a:lnTo>
                  <a:lnTo>
                    <a:pt x="109" y="10"/>
                  </a:lnTo>
                  <a:lnTo>
                    <a:pt x="118" y="10"/>
                  </a:lnTo>
                  <a:lnTo>
                    <a:pt x="127" y="10"/>
                  </a:lnTo>
                  <a:lnTo>
                    <a:pt x="136" y="10"/>
                  </a:lnTo>
                  <a:lnTo>
                    <a:pt x="145" y="10"/>
                  </a:lnTo>
                  <a:lnTo>
                    <a:pt x="154" y="10"/>
                  </a:lnTo>
                  <a:lnTo>
                    <a:pt x="163" y="10"/>
                  </a:lnTo>
                  <a:lnTo>
                    <a:pt x="172" y="10"/>
                  </a:lnTo>
                  <a:lnTo>
                    <a:pt x="181" y="10"/>
                  </a:lnTo>
                  <a:lnTo>
                    <a:pt x="190" y="10"/>
                  </a:lnTo>
                  <a:lnTo>
                    <a:pt x="199" y="10"/>
                  </a:lnTo>
                  <a:lnTo>
                    <a:pt x="208" y="19"/>
                  </a:lnTo>
                  <a:lnTo>
                    <a:pt x="217" y="19"/>
                  </a:lnTo>
                  <a:lnTo>
                    <a:pt x="226" y="19"/>
                  </a:lnTo>
                  <a:lnTo>
                    <a:pt x="236" y="19"/>
                  </a:lnTo>
                  <a:lnTo>
                    <a:pt x="245" y="19"/>
                  </a:lnTo>
                  <a:lnTo>
                    <a:pt x="254" y="19"/>
                  </a:lnTo>
                  <a:lnTo>
                    <a:pt x="263" y="19"/>
                  </a:lnTo>
                  <a:lnTo>
                    <a:pt x="272" y="28"/>
                  </a:lnTo>
                  <a:lnTo>
                    <a:pt x="281" y="28"/>
                  </a:lnTo>
                  <a:lnTo>
                    <a:pt x="290" y="28"/>
                  </a:lnTo>
                  <a:lnTo>
                    <a:pt x="299" y="28"/>
                  </a:lnTo>
                  <a:lnTo>
                    <a:pt x="308" y="28"/>
                  </a:lnTo>
                  <a:lnTo>
                    <a:pt x="317" y="28"/>
                  </a:lnTo>
                  <a:lnTo>
                    <a:pt x="326" y="28"/>
                  </a:lnTo>
                  <a:lnTo>
                    <a:pt x="335" y="37"/>
                  </a:lnTo>
                  <a:lnTo>
                    <a:pt x="344" y="37"/>
                  </a:lnTo>
                  <a:lnTo>
                    <a:pt x="353" y="37"/>
                  </a:lnTo>
                  <a:lnTo>
                    <a:pt x="363" y="37"/>
                  </a:lnTo>
                  <a:lnTo>
                    <a:pt x="372" y="37"/>
                  </a:lnTo>
                  <a:lnTo>
                    <a:pt x="381" y="37"/>
                  </a:lnTo>
                  <a:lnTo>
                    <a:pt x="390" y="37"/>
                  </a:lnTo>
                  <a:lnTo>
                    <a:pt x="399" y="46"/>
                  </a:lnTo>
                  <a:lnTo>
                    <a:pt x="408" y="46"/>
                  </a:lnTo>
                  <a:lnTo>
                    <a:pt x="417" y="46"/>
                  </a:lnTo>
                  <a:lnTo>
                    <a:pt x="426" y="46"/>
                  </a:lnTo>
                  <a:lnTo>
                    <a:pt x="435" y="46"/>
                  </a:lnTo>
                  <a:lnTo>
                    <a:pt x="444" y="46"/>
                  </a:lnTo>
                  <a:lnTo>
                    <a:pt x="453" y="46"/>
                  </a:lnTo>
                  <a:lnTo>
                    <a:pt x="462" y="55"/>
                  </a:lnTo>
                  <a:lnTo>
                    <a:pt x="471" y="55"/>
                  </a:lnTo>
                  <a:lnTo>
                    <a:pt x="480" y="55"/>
                  </a:lnTo>
                  <a:lnTo>
                    <a:pt x="490" y="55"/>
                  </a:lnTo>
                  <a:lnTo>
                    <a:pt x="499" y="55"/>
                  </a:lnTo>
                  <a:lnTo>
                    <a:pt x="508" y="55"/>
                  </a:lnTo>
                  <a:lnTo>
                    <a:pt x="517" y="55"/>
                  </a:lnTo>
                  <a:lnTo>
                    <a:pt x="526" y="55"/>
                  </a:lnTo>
                  <a:lnTo>
                    <a:pt x="535" y="55"/>
                  </a:lnTo>
                  <a:lnTo>
                    <a:pt x="544" y="55"/>
                  </a:lnTo>
                  <a:lnTo>
                    <a:pt x="553" y="64"/>
                  </a:lnTo>
                  <a:lnTo>
                    <a:pt x="562" y="64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9" name="Freeform 179"/>
            <p:cNvSpPr>
              <a:spLocks/>
            </p:cNvSpPr>
            <p:nvPr/>
          </p:nvSpPr>
          <p:spPr bwMode="auto">
            <a:xfrm>
              <a:off x="943" y="1651"/>
              <a:ext cx="1152" cy="1"/>
            </a:xfrm>
            <a:custGeom>
              <a:avLst/>
              <a:gdLst>
                <a:gd name="T0" fmla="*/ 19 w 1152"/>
                <a:gd name="T1" fmla="*/ 46 w 1152"/>
                <a:gd name="T2" fmla="*/ 73 w 1152"/>
                <a:gd name="T3" fmla="*/ 100 w 1152"/>
                <a:gd name="T4" fmla="*/ 127 w 1152"/>
                <a:gd name="T5" fmla="*/ 155 w 1152"/>
                <a:gd name="T6" fmla="*/ 182 w 1152"/>
                <a:gd name="T7" fmla="*/ 209 w 1152"/>
                <a:gd name="T8" fmla="*/ 236 w 1152"/>
                <a:gd name="T9" fmla="*/ 263 w 1152"/>
                <a:gd name="T10" fmla="*/ 291 w 1152"/>
                <a:gd name="T11" fmla="*/ 318 w 1152"/>
                <a:gd name="T12" fmla="*/ 345 w 1152"/>
                <a:gd name="T13" fmla="*/ 372 w 1152"/>
                <a:gd name="T14" fmla="*/ 400 w 1152"/>
                <a:gd name="T15" fmla="*/ 427 w 1152"/>
                <a:gd name="T16" fmla="*/ 454 w 1152"/>
                <a:gd name="T17" fmla="*/ 481 w 1152"/>
                <a:gd name="T18" fmla="*/ 508 w 1152"/>
                <a:gd name="T19" fmla="*/ 536 w 1152"/>
                <a:gd name="T20" fmla="*/ 563 w 1152"/>
                <a:gd name="T21" fmla="*/ 590 w 1152"/>
                <a:gd name="T22" fmla="*/ 617 w 1152"/>
                <a:gd name="T23" fmla="*/ 644 w 1152"/>
                <a:gd name="T24" fmla="*/ 672 w 1152"/>
                <a:gd name="T25" fmla="*/ 699 w 1152"/>
                <a:gd name="T26" fmla="*/ 726 w 1152"/>
                <a:gd name="T27" fmla="*/ 753 w 1152"/>
                <a:gd name="T28" fmla="*/ 781 w 1152"/>
                <a:gd name="T29" fmla="*/ 808 w 1152"/>
                <a:gd name="T30" fmla="*/ 835 w 1152"/>
                <a:gd name="T31" fmla="*/ 862 w 1152"/>
                <a:gd name="T32" fmla="*/ 889 w 1152"/>
                <a:gd name="T33" fmla="*/ 917 w 1152"/>
                <a:gd name="T34" fmla="*/ 944 w 1152"/>
                <a:gd name="T35" fmla="*/ 971 w 1152"/>
                <a:gd name="T36" fmla="*/ 998 w 1152"/>
                <a:gd name="T37" fmla="*/ 1025 w 1152"/>
                <a:gd name="T38" fmla="*/ 1053 w 1152"/>
                <a:gd name="T39" fmla="*/ 1080 w 1152"/>
                <a:gd name="T40" fmla="*/ 1107 w 1152"/>
                <a:gd name="T41" fmla="*/ 1134 w 11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1152">
                  <a:moveTo>
                    <a:pt x="0" y="0"/>
                  </a:moveTo>
                  <a:lnTo>
                    <a:pt x="9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3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7" y="0"/>
                  </a:lnTo>
                  <a:lnTo>
                    <a:pt x="136" y="0"/>
                  </a:lnTo>
                  <a:lnTo>
                    <a:pt x="146" y="0"/>
                  </a:lnTo>
                  <a:lnTo>
                    <a:pt x="155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3" y="0"/>
                  </a:lnTo>
                  <a:lnTo>
                    <a:pt x="273" y="0"/>
                  </a:lnTo>
                  <a:lnTo>
                    <a:pt x="282" y="0"/>
                  </a:lnTo>
                  <a:lnTo>
                    <a:pt x="291" y="0"/>
                  </a:lnTo>
                  <a:lnTo>
                    <a:pt x="300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4" y="0"/>
                  </a:lnTo>
                  <a:lnTo>
                    <a:pt x="363" y="0"/>
                  </a:lnTo>
                  <a:lnTo>
                    <a:pt x="372" y="0"/>
                  </a:lnTo>
                  <a:lnTo>
                    <a:pt x="381" y="0"/>
                  </a:lnTo>
                  <a:lnTo>
                    <a:pt x="390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63" y="0"/>
                  </a:lnTo>
                  <a:lnTo>
                    <a:pt x="472" y="0"/>
                  </a:lnTo>
                  <a:lnTo>
                    <a:pt x="481" y="0"/>
                  </a:lnTo>
                  <a:lnTo>
                    <a:pt x="490" y="0"/>
                  </a:lnTo>
                  <a:lnTo>
                    <a:pt x="499" y="0"/>
                  </a:lnTo>
                  <a:lnTo>
                    <a:pt x="508" y="0"/>
                  </a:lnTo>
                  <a:lnTo>
                    <a:pt x="517" y="0"/>
                  </a:lnTo>
                  <a:lnTo>
                    <a:pt x="527" y="0"/>
                  </a:lnTo>
                  <a:lnTo>
                    <a:pt x="536" y="0"/>
                  </a:lnTo>
                  <a:lnTo>
                    <a:pt x="545" y="0"/>
                  </a:lnTo>
                  <a:lnTo>
                    <a:pt x="554" y="0"/>
                  </a:lnTo>
                  <a:lnTo>
                    <a:pt x="563" y="0"/>
                  </a:lnTo>
                  <a:lnTo>
                    <a:pt x="572" y="0"/>
                  </a:lnTo>
                  <a:lnTo>
                    <a:pt x="581" y="0"/>
                  </a:lnTo>
                  <a:lnTo>
                    <a:pt x="590" y="0"/>
                  </a:lnTo>
                  <a:lnTo>
                    <a:pt x="599" y="0"/>
                  </a:lnTo>
                  <a:lnTo>
                    <a:pt x="608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4" y="0"/>
                  </a:lnTo>
                  <a:lnTo>
                    <a:pt x="663" y="0"/>
                  </a:lnTo>
                  <a:lnTo>
                    <a:pt x="672" y="0"/>
                  </a:lnTo>
                  <a:lnTo>
                    <a:pt x="681" y="0"/>
                  </a:lnTo>
                  <a:lnTo>
                    <a:pt x="690" y="0"/>
                  </a:lnTo>
                  <a:lnTo>
                    <a:pt x="699" y="0"/>
                  </a:lnTo>
                  <a:lnTo>
                    <a:pt x="708" y="0"/>
                  </a:lnTo>
                  <a:lnTo>
                    <a:pt x="717" y="0"/>
                  </a:lnTo>
                  <a:lnTo>
                    <a:pt x="726" y="0"/>
                  </a:lnTo>
                  <a:lnTo>
                    <a:pt x="735" y="0"/>
                  </a:lnTo>
                  <a:lnTo>
                    <a:pt x="744" y="0"/>
                  </a:lnTo>
                  <a:lnTo>
                    <a:pt x="753" y="0"/>
                  </a:lnTo>
                  <a:lnTo>
                    <a:pt x="762" y="0"/>
                  </a:lnTo>
                  <a:lnTo>
                    <a:pt x="771" y="0"/>
                  </a:lnTo>
                  <a:lnTo>
                    <a:pt x="781" y="0"/>
                  </a:lnTo>
                  <a:lnTo>
                    <a:pt x="790" y="0"/>
                  </a:lnTo>
                  <a:lnTo>
                    <a:pt x="799" y="0"/>
                  </a:lnTo>
                  <a:lnTo>
                    <a:pt x="808" y="0"/>
                  </a:lnTo>
                  <a:lnTo>
                    <a:pt x="817" y="0"/>
                  </a:lnTo>
                  <a:lnTo>
                    <a:pt x="826" y="0"/>
                  </a:lnTo>
                  <a:lnTo>
                    <a:pt x="835" y="0"/>
                  </a:lnTo>
                  <a:lnTo>
                    <a:pt x="844" y="0"/>
                  </a:lnTo>
                  <a:lnTo>
                    <a:pt x="853" y="0"/>
                  </a:lnTo>
                  <a:lnTo>
                    <a:pt x="862" y="0"/>
                  </a:lnTo>
                  <a:lnTo>
                    <a:pt x="871" y="0"/>
                  </a:lnTo>
                  <a:lnTo>
                    <a:pt x="880" y="0"/>
                  </a:lnTo>
                  <a:lnTo>
                    <a:pt x="889" y="0"/>
                  </a:lnTo>
                  <a:lnTo>
                    <a:pt x="898" y="0"/>
                  </a:lnTo>
                  <a:lnTo>
                    <a:pt x="908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3" y="0"/>
                  </a:lnTo>
                  <a:lnTo>
                    <a:pt x="962" y="0"/>
                  </a:lnTo>
                  <a:lnTo>
                    <a:pt x="971" y="0"/>
                  </a:lnTo>
                  <a:lnTo>
                    <a:pt x="980" y="0"/>
                  </a:lnTo>
                  <a:lnTo>
                    <a:pt x="989" y="0"/>
                  </a:lnTo>
                  <a:lnTo>
                    <a:pt x="998" y="0"/>
                  </a:lnTo>
                  <a:lnTo>
                    <a:pt x="1007" y="0"/>
                  </a:lnTo>
                  <a:lnTo>
                    <a:pt x="1016" y="0"/>
                  </a:lnTo>
                  <a:lnTo>
                    <a:pt x="1025" y="0"/>
                  </a:lnTo>
                  <a:lnTo>
                    <a:pt x="1035" y="0"/>
                  </a:lnTo>
                  <a:lnTo>
                    <a:pt x="1044" y="0"/>
                  </a:lnTo>
                  <a:lnTo>
                    <a:pt x="1053" y="0"/>
                  </a:lnTo>
                  <a:lnTo>
                    <a:pt x="1062" y="0"/>
                  </a:lnTo>
                  <a:lnTo>
                    <a:pt x="1071" y="0"/>
                  </a:lnTo>
                  <a:lnTo>
                    <a:pt x="1080" y="0"/>
                  </a:lnTo>
                  <a:lnTo>
                    <a:pt x="1089" y="0"/>
                  </a:lnTo>
                  <a:lnTo>
                    <a:pt x="1098" y="0"/>
                  </a:lnTo>
                  <a:lnTo>
                    <a:pt x="1107" y="0"/>
                  </a:lnTo>
                  <a:lnTo>
                    <a:pt x="1116" y="0"/>
                  </a:lnTo>
                  <a:lnTo>
                    <a:pt x="1125" y="0"/>
                  </a:lnTo>
                  <a:lnTo>
                    <a:pt x="1134" y="0"/>
                  </a:lnTo>
                  <a:lnTo>
                    <a:pt x="1143" y="0"/>
                  </a:lnTo>
                  <a:lnTo>
                    <a:pt x="1152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0" name="Freeform 180"/>
            <p:cNvSpPr>
              <a:spLocks/>
            </p:cNvSpPr>
            <p:nvPr/>
          </p:nvSpPr>
          <p:spPr bwMode="auto">
            <a:xfrm>
              <a:off x="2095" y="1651"/>
              <a:ext cx="1098" cy="1"/>
            </a:xfrm>
            <a:custGeom>
              <a:avLst/>
              <a:gdLst>
                <a:gd name="T0" fmla="*/ 10 w 1098"/>
                <a:gd name="T1" fmla="*/ 28 w 1098"/>
                <a:gd name="T2" fmla="*/ 46 w 1098"/>
                <a:gd name="T3" fmla="*/ 64 w 1098"/>
                <a:gd name="T4" fmla="*/ 82 w 1098"/>
                <a:gd name="T5" fmla="*/ 100 w 1098"/>
                <a:gd name="T6" fmla="*/ 118 w 1098"/>
                <a:gd name="T7" fmla="*/ 137 w 1098"/>
                <a:gd name="T8" fmla="*/ 155 w 1098"/>
                <a:gd name="T9" fmla="*/ 173 w 1098"/>
                <a:gd name="T10" fmla="*/ 191 w 1098"/>
                <a:gd name="T11" fmla="*/ 209 w 1098"/>
                <a:gd name="T12" fmla="*/ 227 w 1098"/>
                <a:gd name="T13" fmla="*/ 245 w 1098"/>
                <a:gd name="T14" fmla="*/ 264 w 1098"/>
                <a:gd name="T15" fmla="*/ 282 w 1098"/>
                <a:gd name="T16" fmla="*/ 300 w 1098"/>
                <a:gd name="T17" fmla="*/ 318 w 1098"/>
                <a:gd name="T18" fmla="*/ 336 w 1098"/>
                <a:gd name="T19" fmla="*/ 354 w 1098"/>
                <a:gd name="T20" fmla="*/ 372 w 1098"/>
                <a:gd name="T21" fmla="*/ 391 w 1098"/>
                <a:gd name="T22" fmla="*/ 409 w 1098"/>
                <a:gd name="T23" fmla="*/ 427 w 1098"/>
                <a:gd name="T24" fmla="*/ 445 w 1098"/>
                <a:gd name="T25" fmla="*/ 463 w 1098"/>
                <a:gd name="T26" fmla="*/ 481 w 1098"/>
                <a:gd name="T27" fmla="*/ 499 w 1098"/>
                <a:gd name="T28" fmla="*/ 518 w 1098"/>
                <a:gd name="T29" fmla="*/ 536 w 1098"/>
                <a:gd name="T30" fmla="*/ 554 w 1098"/>
                <a:gd name="T31" fmla="*/ 572 w 1098"/>
                <a:gd name="T32" fmla="*/ 590 w 1098"/>
                <a:gd name="T33" fmla="*/ 608 w 1098"/>
                <a:gd name="T34" fmla="*/ 626 w 1098"/>
                <a:gd name="T35" fmla="*/ 645 w 1098"/>
                <a:gd name="T36" fmla="*/ 663 w 1098"/>
                <a:gd name="T37" fmla="*/ 681 w 1098"/>
                <a:gd name="T38" fmla="*/ 699 w 1098"/>
                <a:gd name="T39" fmla="*/ 717 w 1098"/>
                <a:gd name="T40" fmla="*/ 735 w 1098"/>
                <a:gd name="T41" fmla="*/ 753 w 1098"/>
                <a:gd name="T42" fmla="*/ 772 w 1098"/>
                <a:gd name="T43" fmla="*/ 790 w 1098"/>
                <a:gd name="T44" fmla="*/ 808 w 1098"/>
                <a:gd name="T45" fmla="*/ 826 w 1098"/>
                <a:gd name="T46" fmla="*/ 844 w 1098"/>
                <a:gd name="T47" fmla="*/ 862 w 1098"/>
                <a:gd name="T48" fmla="*/ 880 w 1098"/>
                <a:gd name="T49" fmla="*/ 899 w 1098"/>
                <a:gd name="T50" fmla="*/ 917 w 1098"/>
                <a:gd name="T51" fmla="*/ 935 w 1098"/>
                <a:gd name="T52" fmla="*/ 953 w 1098"/>
                <a:gd name="T53" fmla="*/ 971 w 1098"/>
                <a:gd name="T54" fmla="*/ 989 w 1098"/>
                <a:gd name="T55" fmla="*/ 1007 w 1098"/>
                <a:gd name="T56" fmla="*/ 1026 w 1098"/>
                <a:gd name="T57" fmla="*/ 1044 w 1098"/>
                <a:gd name="T58" fmla="*/ 1062 w 1098"/>
                <a:gd name="T59" fmla="*/ 1080 w 1098"/>
                <a:gd name="T60" fmla="*/ 1098 w 109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  <a:cxn ang="0">
                  <a:pos x="T58" y="0"/>
                </a:cxn>
                <a:cxn ang="0">
                  <a:pos x="T59" y="0"/>
                </a:cxn>
                <a:cxn ang="0">
                  <a:pos x="T60" y="0"/>
                </a:cxn>
              </a:cxnLst>
              <a:rect l="0" t="0" r="r" b="b"/>
              <a:pathLst>
                <a:path w="1098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3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7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5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82" y="0"/>
                  </a:lnTo>
                  <a:lnTo>
                    <a:pt x="291" y="0"/>
                  </a:lnTo>
                  <a:lnTo>
                    <a:pt x="300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4" y="0"/>
                  </a:lnTo>
                  <a:lnTo>
                    <a:pt x="363" y="0"/>
                  </a:lnTo>
                  <a:lnTo>
                    <a:pt x="372" y="0"/>
                  </a:lnTo>
                  <a:lnTo>
                    <a:pt x="381" y="0"/>
                  </a:lnTo>
                  <a:lnTo>
                    <a:pt x="391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63" y="0"/>
                  </a:lnTo>
                  <a:lnTo>
                    <a:pt x="472" y="0"/>
                  </a:lnTo>
                  <a:lnTo>
                    <a:pt x="481" y="0"/>
                  </a:lnTo>
                  <a:lnTo>
                    <a:pt x="490" y="0"/>
                  </a:lnTo>
                  <a:lnTo>
                    <a:pt x="499" y="0"/>
                  </a:lnTo>
                  <a:lnTo>
                    <a:pt x="508" y="0"/>
                  </a:lnTo>
                  <a:lnTo>
                    <a:pt x="518" y="0"/>
                  </a:lnTo>
                  <a:lnTo>
                    <a:pt x="527" y="0"/>
                  </a:lnTo>
                  <a:lnTo>
                    <a:pt x="536" y="0"/>
                  </a:lnTo>
                  <a:lnTo>
                    <a:pt x="545" y="0"/>
                  </a:lnTo>
                  <a:lnTo>
                    <a:pt x="554" y="0"/>
                  </a:lnTo>
                  <a:lnTo>
                    <a:pt x="563" y="0"/>
                  </a:lnTo>
                  <a:lnTo>
                    <a:pt x="572" y="0"/>
                  </a:lnTo>
                  <a:lnTo>
                    <a:pt x="581" y="0"/>
                  </a:lnTo>
                  <a:lnTo>
                    <a:pt x="590" y="0"/>
                  </a:lnTo>
                  <a:lnTo>
                    <a:pt x="599" y="0"/>
                  </a:lnTo>
                  <a:lnTo>
                    <a:pt x="608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5" y="0"/>
                  </a:lnTo>
                  <a:lnTo>
                    <a:pt x="654" y="0"/>
                  </a:lnTo>
                  <a:lnTo>
                    <a:pt x="663" y="0"/>
                  </a:lnTo>
                  <a:lnTo>
                    <a:pt x="672" y="0"/>
                  </a:lnTo>
                  <a:lnTo>
                    <a:pt x="681" y="0"/>
                  </a:lnTo>
                  <a:lnTo>
                    <a:pt x="690" y="0"/>
                  </a:lnTo>
                  <a:lnTo>
                    <a:pt x="699" y="0"/>
                  </a:lnTo>
                  <a:lnTo>
                    <a:pt x="708" y="0"/>
                  </a:lnTo>
                  <a:lnTo>
                    <a:pt x="717" y="0"/>
                  </a:lnTo>
                  <a:lnTo>
                    <a:pt x="726" y="0"/>
                  </a:lnTo>
                  <a:lnTo>
                    <a:pt x="735" y="0"/>
                  </a:lnTo>
                  <a:lnTo>
                    <a:pt x="744" y="0"/>
                  </a:lnTo>
                  <a:lnTo>
                    <a:pt x="753" y="0"/>
                  </a:lnTo>
                  <a:lnTo>
                    <a:pt x="762" y="0"/>
                  </a:lnTo>
                  <a:lnTo>
                    <a:pt x="772" y="0"/>
                  </a:lnTo>
                  <a:lnTo>
                    <a:pt x="781" y="0"/>
                  </a:lnTo>
                  <a:lnTo>
                    <a:pt x="790" y="0"/>
                  </a:lnTo>
                  <a:lnTo>
                    <a:pt x="799" y="0"/>
                  </a:lnTo>
                  <a:lnTo>
                    <a:pt x="808" y="0"/>
                  </a:lnTo>
                  <a:lnTo>
                    <a:pt x="817" y="0"/>
                  </a:lnTo>
                  <a:lnTo>
                    <a:pt x="826" y="0"/>
                  </a:lnTo>
                  <a:lnTo>
                    <a:pt x="835" y="0"/>
                  </a:lnTo>
                  <a:lnTo>
                    <a:pt x="844" y="0"/>
                  </a:lnTo>
                  <a:lnTo>
                    <a:pt x="853" y="0"/>
                  </a:lnTo>
                  <a:lnTo>
                    <a:pt x="862" y="0"/>
                  </a:lnTo>
                  <a:lnTo>
                    <a:pt x="871" y="0"/>
                  </a:lnTo>
                  <a:lnTo>
                    <a:pt x="880" y="0"/>
                  </a:lnTo>
                  <a:lnTo>
                    <a:pt x="889" y="0"/>
                  </a:lnTo>
                  <a:lnTo>
                    <a:pt x="899" y="0"/>
                  </a:lnTo>
                  <a:lnTo>
                    <a:pt x="908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3" y="0"/>
                  </a:lnTo>
                  <a:lnTo>
                    <a:pt x="962" y="0"/>
                  </a:lnTo>
                  <a:lnTo>
                    <a:pt x="971" y="0"/>
                  </a:lnTo>
                  <a:lnTo>
                    <a:pt x="980" y="0"/>
                  </a:lnTo>
                  <a:lnTo>
                    <a:pt x="989" y="0"/>
                  </a:lnTo>
                  <a:lnTo>
                    <a:pt x="998" y="0"/>
                  </a:lnTo>
                  <a:lnTo>
                    <a:pt x="1007" y="0"/>
                  </a:lnTo>
                  <a:lnTo>
                    <a:pt x="1016" y="0"/>
                  </a:lnTo>
                  <a:lnTo>
                    <a:pt x="1026" y="0"/>
                  </a:lnTo>
                  <a:lnTo>
                    <a:pt x="1035" y="0"/>
                  </a:lnTo>
                  <a:lnTo>
                    <a:pt x="1044" y="0"/>
                  </a:lnTo>
                  <a:lnTo>
                    <a:pt x="1053" y="0"/>
                  </a:lnTo>
                  <a:lnTo>
                    <a:pt x="1062" y="0"/>
                  </a:lnTo>
                  <a:lnTo>
                    <a:pt x="1071" y="0"/>
                  </a:lnTo>
                  <a:lnTo>
                    <a:pt x="1080" y="0"/>
                  </a:lnTo>
                  <a:lnTo>
                    <a:pt x="1089" y="0"/>
                  </a:lnTo>
                  <a:lnTo>
                    <a:pt x="1098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1" name="Rectangle 181"/>
            <p:cNvSpPr>
              <a:spLocks noChangeArrowheads="1"/>
            </p:cNvSpPr>
            <p:nvPr/>
          </p:nvSpPr>
          <p:spPr bwMode="auto">
            <a:xfrm>
              <a:off x="1379" y="136"/>
              <a:ext cx="149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IAE = 24.4229 ISE = 3.4639</a:t>
              </a:r>
              <a:endParaRPr lang="en-US"/>
            </a:p>
          </p:txBody>
        </p:sp>
        <p:sp>
          <p:nvSpPr>
            <p:cNvPr id="20662" name="Rectangle 182"/>
            <p:cNvSpPr>
              <a:spLocks noChangeArrowheads="1"/>
            </p:cNvSpPr>
            <p:nvPr/>
          </p:nvSpPr>
          <p:spPr bwMode="auto">
            <a:xfrm rot="16200000">
              <a:off x="416" y="1058"/>
              <a:ext cx="2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CV1</a:t>
              </a:r>
              <a:endParaRPr lang="en-US"/>
            </a:p>
          </p:txBody>
        </p:sp>
      </p:grpSp>
      <p:grpSp>
        <p:nvGrpSpPr>
          <p:cNvPr id="20717" name="Group 237"/>
          <p:cNvGrpSpPr>
            <a:grpSpLocks/>
          </p:cNvGrpSpPr>
          <p:nvPr/>
        </p:nvGrpSpPr>
        <p:grpSpPr bwMode="auto">
          <a:xfrm>
            <a:off x="4652963" y="2427288"/>
            <a:ext cx="4422775" cy="3094037"/>
            <a:chOff x="3110" y="1632"/>
            <a:chExt cx="2786" cy="1949"/>
          </a:xfrm>
        </p:grpSpPr>
        <p:sp>
          <p:nvSpPr>
            <p:cNvPr id="20664" name="Rectangle 184"/>
            <p:cNvSpPr>
              <a:spLocks noChangeArrowheads="1"/>
            </p:cNvSpPr>
            <p:nvPr/>
          </p:nvSpPr>
          <p:spPr bwMode="auto">
            <a:xfrm>
              <a:off x="3409" y="1832"/>
              <a:ext cx="2377" cy="15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5" name="Rectangle 185"/>
            <p:cNvSpPr>
              <a:spLocks noChangeArrowheads="1"/>
            </p:cNvSpPr>
            <p:nvPr/>
          </p:nvSpPr>
          <p:spPr bwMode="auto">
            <a:xfrm>
              <a:off x="3409" y="1832"/>
              <a:ext cx="2377" cy="157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6" name="Line 186"/>
            <p:cNvSpPr>
              <a:spLocks noChangeShapeType="1"/>
            </p:cNvSpPr>
            <p:nvPr/>
          </p:nvSpPr>
          <p:spPr bwMode="auto">
            <a:xfrm>
              <a:off x="3409" y="1832"/>
              <a:ext cx="23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7" name="Freeform 187"/>
            <p:cNvSpPr>
              <a:spLocks/>
            </p:cNvSpPr>
            <p:nvPr/>
          </p:nvSpPr>
          <p:spPr bwMode="auto">
            <a:xfrm>
              <a:off x="3409" y="1832"/>
              <a:ext cx="2377" cy="1578"/>
            </a:xfrm>
            <a:custGeom>
              <a:avLst/>
              <a:gdLst>
                <a:gd name="T0" fmla="*/ 0 w 262"/>
                <a:gd name="T1" fmla="*/ 174 h 174"/>
                <a:gd name="T2" fmla="*/ 262 w 262"/>
                <a:gd name="T3" fmla="*/ 174 h 174"/>
                <a:gd name="T4" fmla="*/ 262 w 262"/>
                <a:gd name="T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2" h="174">
                  <a:moveTo>
                    <a:pt x="0" y="174"/>
                  </a:moveTo>
                  <a:lnTo>
                    <a:pt x="262" y="174"/>
                  </a:lnTo>
                  <a:lnTo>
                    <a:pt x="26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8" name="Line 188"/>
            <p:cNvSpPr>
              <a:spLocks noChangeShapeType="1"/>
            </p:cNvSpPr>
            <p:nvPr/>
          </p:nvSpPr>
          <p:spPr bwMode="auto">
            <a:xfrm flipV="1">
              <a:off x="3409" y="1832"/>
              <a:ext cx="1" cy="1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9" name="Line 189"/>
            <p:cNvSpPr>
              <a:spLocks noChangeShapeType="1"/>
            </p:cNvSpPr>
            <p:nvPr/>
          </p:nvSpPr>
          <p:spPr bwMode="auto">
            <a:xfrm>
              <a:off x="3409" y="3410"/>
              <a:ext cx="23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0" name="Line 190"/>
            <p:cNvSpPr>
              <a:spLocks noChangeShapeType="1"/>
            </p:cNvSpPr>
            <p:nvPr/>
          </p:nvSpPr>
          <p:spPr bwMode="auto">
            <a:xfrm flipV="1">
              <a:off x="3409" y="1832"/>
              <a:ext cx="1" cy="1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1" name="Line 191"/>
            <p:cNvSpPr>
              <a:spLocks noChangeShapeType="1"/>
            </p:cNvSpPr>
            <p:nvPr/>
          </p:nvSpPr>
          <p:spPr bwMode="auto">
            <a:xfrm flipV="1">
              <a:off x="3409" y="338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2" name="Line 192"/>
            <p:cNvSpPr>
              <a:spLocks noChangeShapeType="1"/>
            </p:cNvSpPr>
            <p:nvPr/>
          </p:nvSpPr>
          <p:spPr bwMode="auto">
            <a:xfrm>
              <a:off x="3409" y="1841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3" name="Rectangle 193"/>
            <p:cNvSpPr>
              <a:spLocks noChangeArrowheads="1"/>
            </p:cNvSpPr>
            <p:nvPr/>
          </p:nvSpPr>
          <p:spPr bwMode="auto">
            <a:xfrm>
              <a:off x="3382" y="3437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0674" name="Line 194"/>
            <p:cNvSpPr>
              <a:spLocks noChangeShapeType="1"/>
            </p:cNvSpPr>
            <p:nvPr/>
          </p:nvSpPr>
          <p:spPr bwMode="auto">
            <a:xfrm flipV="1">
              <a:off x="3881" y="338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5" name="Line 195"/>
            <p:cNvSpPr>
              <a:spLocks noChangeShapeType="1"/>
            </p:cNvSpPr>
            <p:nvPr/>
          </p:nvSpPr>
          <p:spPr bwMode="auto">
            <a:xfrm>
              <a:off x="3881" y="1841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6" name="Rectangle 196"/>
            <p:cNvSpPr>
              <a:spLocks noChangeArrowheads="1"/>
            </p:cNvSpPr>
            <p:nvPr/>
          </p:nvSpPr>
          <p:spPr bwMode="auto">
            <a:xfrm>
              <a:off x="3790" y="3437"/>
              <a:ext cx="20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20677" name="Line 197"/>
            <p:cNvSpPr>
              <a:spLocks noChangeShapeType="1"/>
            </p:cNvSpPr>
            <p:nvPr/>
          </p:nvSpPr>
          <p:spPr bwMode="auto">
            <a:xfrm flipV="1">
              <a:off x="4353" y="338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8" name="Line 198"/>
            <p:cNvSpPr>
              <a:spLocks noChangeShapeType="1"/>
            </p:cNvSpPr>
            <p:nvPr/>
          </p:nvSpPr>
          <p:spPr bwMode="auto">
            <a:xfrm>
              <a:off x="4353" y="1841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9" name="Rectangle 199"/>
            <p:cNvSpPr>
              <a:spLocks noChangeArrowheads="1"/>
            </p:cNvSpPr>
            <p:nvPr/>
          </p:nvSpPr>
          <p:spPr bwMode="auto">
            <a:xfrm>
              <a:off x="4262" y="3437"/>
              <a:ext cx="20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/>
            </a:p>
          </p:txBody>
        </p:sp>
        <p:sp>
          <p:nvSpPr>
            <p:cNvPr id="20680" name="Line 200"/>
            <p:cNvSpPr>
              <a:spLocks noChangeShapeType="1"/>
            </p:cNvSpPr>
            <p:nvPr/>
          </p:nvSpPr>
          <p:spPr bwMode="auto">
            <a:xfrm flipV="1">
              <a:off x="4834" y="338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1" name="Line 201"/>
            <p:cNvSpPr>
              <a:spLocks noChangeShapeType="1"/>
            </p:cNvSpPr>
            <p:nvPr/>
          </p:nvSpPr>
          <p:spPr bwMode="auto">
            <a:xfrm>
              <a:off x="4834" y="1841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2" name="Rectangle 202"/>
            <p:cNvSpPr>
              <a:spLocks noChangeArrowheads="1"/>
            </p:cNvSpPr>
            <p:nvPr/>
          </p:nvSpPr>
          <p:spPr bwMode="auto">
            <a:xfrm>
              <a:off x="4743" y="3437"/>
              <a:ext cx="20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300</a:t>
              </a:r>
              <a:endParaRPr lang="en-US"/>
            </a:p>
          </p:txBody>
        </p:sp>
        <p:sp>
          <p:nvSpPr>
            <p:cNvPr id="20683" name="Line 203"/>
            <p:cNvSpPr>
              <a:spLocks noChangeShapeType="1"/>
            </p:cNvSpPr>
            <p:nvPr/>
          </p:nvSpPr>
          <p:spPr bwMode="auto">
            <a:xfrm flipV="1">
              <a:off x="5305" y="338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4" name="Line 204"/>
            <p:cNvSpPr>
              <a:spLocks noChangeShapeType="1"/>
            </p:cNvSpPr>
            <p:nvPr/>
          </p:nvSpPr>
          <p:spPr bwMode="auto">
            <a:xfrm>
              <a:off x="5305" y="1841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5" name="Rectangle 205"/>
            <p:cNvSpPr>
              <a:spLocks noChangeArrowheads="1"/>
            </p:cNvSpPr>
            <p:nvPr/>
          </p:nvSpPr>
          <p:spPr bwMode="auto">
            <a:xfrm>
              <a:off x="5215" y="3437"/>
              <a:ext cx="20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400</a:t>
              </a:r>
              <a:endParaRPr lang="en-US"/>
            </a:p>
          </p:txBody>
        </p:sp>
        <p:sp>
          <p:nvSpPr>
            <p:cNvPr id="20686" name="Line 206"/>
            <p:cNvSpPr>
              <a:spLocks noChangeShapeType="1"/>
            </p:cNvSpPr>
            <p:nvPr/>
          </p:nvSpPr>
          <p:spPr bwMode="auto">
            <a:xfrm flipV="1">
              <a:off x="5786" y="338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7" name="Line 207"/>
            <p:cNvSpPr>
              <a:spLocks noChangeShapeType="1"/>
            </p:cNvSpPr>
            <p:nvPr/>
          </p:nvSpPr>
          <p:spPr bwMode="auto">
            <a:xfrm>
              <a:off x="5786" y="1841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8" name="Rectangle 208"/>
            <p:cNvSpPr>
              <a:spLocks noChangeArrowheads="1"/>
            </p:cNvSpPr>
            <p:nvPr/>
          </p:nvSpPr>
          <p:spPr bwMode="auto">
            <a:xfrm>
              <a:off x="5695" y="3437"/>
              <a:ext cx="20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500</a:t>
              </a:r>
              <a:endParaRPr lang="en-US"/>
            </a:p>
          </p:txBody>
        </p:sp>
        <p:sp>
          <p:nvSpPr>
            <p:cNvPr id="20689" name="Line 209"/>
            <p:cNvSpPr>
              <a:spLocks noChangeShapeType="1"/>
            </p:cNvSpPr>
            <p:nvPr/>
          </p:nvSpPr>
          <p:spPr bwMode="auto">
            <a:xfrm>
              <a:off x="3409" y="3410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0" name="Line 210"/>
            <p:cNvSpPr>
              <a:spLocks noChangeShapeType="1"/>
            </p:cNvSpPr>
            <p:nvPr/>
          </p:nvSpPr>
          <p:spPr bwMode="auto">
            <a:xfrm flipH="1">
              <a:off x="5759" y="3410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1" name="Rectangle 211"/>
            <p:cNvSpPr>
              <a:spLocks noChangeArrowheads="1"/>
            </p:cNvSpPr>
            <p:nvPr/>
          </p:nvSpPr>
          <p:spPr bwMode="auto">
            <a:xfrm>
              <a:off x="3110" y="3338"/>
              <a:ext cx="27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-0.05</a:t>
              </a:r>
              <a:endParaRPr lang="en-US"/>
            </a:p>
          </p:txBody>
        </p:sp>
        <p:sp>
          <p:nvSpPr>
            <p:cNvPr id="20692" name="Line 212"/>
            <p:cNvSpPr>
              <a:spLocks noChangeShapeType="1"/>
            </p:cNvSpPr>
            <p:nvPr/>
          </p:nvSpPr>
          <p:spPr bwMode="auto">
            <a:xfrm>
              <a:off x="3409" y="3147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3" name="Line 213"/>
            <p:cNvSpPr>
              <a:spLocks noChangeShapeType="1"/>
            </p:cNvSpPr>
            <p:nvPr/>
          </p:nvSpPr>
          <p:spPr bwMode="auto">
            <a:xfrm flipH="1">
              <a:off x="5759" y="3147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4" name="Rectangle 214"/>
            <p:cNvSpPr>
              <a:spLocks noChangeArrowheads="1"/>
            </p:cNvSpPr>
            <p:nvPr/>
          </p:nvSpPr>
          <p:spPr bwMode="auto">
            <a:xfrm>
              <a:off x="3310" y="307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0695" name="Line 215"/>
            <p:cNvSpPr>
              <a:spLocks noChangeShapeType="1"/>
            </p:cNvSpPr>
            <p:nvPr/>
          </p:nvSpPr>
          <p:spPr bwMode="auto">
            <a:xfrm>
              <a:off x="3409" y="2884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6" name="Line 216"/>
            <p:cNvSpPr>
              <a:spLocks noChangeShapeType="1"/>
            </p:cNvSpPr>
            <p:nvPr/>
          </p:nvSpPr>
          <p:spPr bwMode="auto">
            <a:xfrm flipH="1">
              <a:off x="5759" y="2884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7" name="Rectangle 217"/>
            <p:cNvSpPr>
              <a:spLocks noChangeArrowheads="1"/>
            </p:cNvSpPr>
            <p:nvPr/>
          </p:nvSpPr>
          <p:spPr bwMode="auto">
            <a:xfrm>
              <a:off x="3146" y="2811"/>
              <a:ext cx="2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0.05</a:t>
              </a:r>
              <a:endParaRPr lang="en-US"/>
            </a:p>
          </p:txBody>
        </p:sp>
        <p:sp>
          <p:nvSpPr>
            <p:cNvPr id="20698" name="Line 218"/>
            <p:cNvSpPr>
              <a:spLocks noChangeShapeType="1"/>
            </p:cNvSpPr>
            <p:nvPr/>
          </p:nvSpPr>
          <p:spPr bwMode="auto">
            <a:xfrm>
              <a:off x="3409" y="2621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9" name="Line 219"/>
            <p:cNvSpPr>
              <a:spLocks noChangeShapeType="1"/>
            </p:cNvSpPr>
            <p:nvPr/>
          </p:nvSpPr>
          <p:spPr bwMode="auto">
            <a:xfrm flipH="1">
              <a:off x="5759" y="2621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0" name="Rectangle 220"/>
            <p:cNvSpPr>
              <a:spLocks noChangeArrowheads="1"/>
            </p:cNvSpPr>
            <p:nvPr/>
          </p:nvSpPr>
          <p:spPr bwMode="auto">
            <a:xfrm>
              <a:off x="3210" y="2548"/>
              <a:ext cx="1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0.1</a:t>
              </a:r>
              <a:endParaRPr lang="en-US"/>
            </a:p>
          </p:txBody>
        </p:sp>
        <p:sp>
          <p:nvSpPr>
            <p:cNvPr id="20701" name="Line 221"/>
            <p:cNvSpPr>
              <a:spLocks noChangeShapeType="1"/>
            </p:cNvSpPr>
            <p:nvPr/>
          </p:nvSpPr>
          <p:spPr bwMode="auto">
            <a:xfrm>
              <a:off x="3409" y="2358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2" name="Line 222"/>
            <p:cNvSpPr>
              <a:spLocks noChangeShapeType="1"/>
            </p:cNvSpPr>
            <p:nvPr/>
          </p:nvSpPr>
          <p:spPr bwMode="auto">
            <a:xfrm flipH="1">
              <a:off x="5759" y="2358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3" name="Rectangle 223"/>
            <p:cNvSpPr>
              <a:spLocks noChangeArrowheads="1"/>
            </p:cNvSpPr>
            <p:nvPr/>
          </p:nvSpPr>
          <p:spPr bwMode="auto">
            <a:xfrm>
              <a:off x="3146" y="2285"/>
              <a:ext cx="2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0.15</a:t>
              </a:r>
              <a:endParaRPr lang="en-US"/>
            </a:p>
          </p:txBody>
        </p:sp>
        <p:sp>
          <p:nvSpPr>
            <p:cNvPr id="20704" name="Line 224"/>
            <p:cNvSpPr>
              <a:spLocks noChangeShapeType="1"/>
            </p:cNvSpPr>
            <p:nvPr/>
          </p:nvSpPr>
          <p:spPr bwMode="auto">
            <a:xfrm>
              <a:off x="3409" y="2095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5" name="Line 225"/>
            <p:cNvSpPr>
              <a:spLocks noChangeShapeType="1"/>
            </p:cNvSpPr>
            <p:nvPr/>
          </p:nvSpPr>
          <p:spPr bwMode="auto">
            <a:xfrm flipH="1">
              <a:off x="5759" y="2095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6" name="Rectangle 226"/>
            <p:cNvSpPr>
              <a:spLocks noChangeArrowheads="1"/>
            </p:cNvSpPr>
            <p:nvPr/>
          </p:nvSpPr>
          <p:spPr bwMode="auto">
            <a:xfrm>
              <a:off x="3210" y="2022"/>
              <a:ext cx="1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0.2</a:t>
              </a:r>
              <a:endParaRPr lang="en-US"/>
            </a:p>
          </p:txBody>
        </p:sp>
        <p:sp>
          <p:nvSpPr>
            <p:cNvPr id="20707" name="Line 227"/>
            <p:cNvSpPr>
              <a:spLocks noChangeShapeType="1"/>
            </p:cNvSpPr>
            <p:nvPr/>
          </p:nvSpPr>
          <p:spPr bwMode="auto">
            <a:xfrm>
              <a:off x="3409" y="1832"/>
              <a:ext cx="23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8" name="Freeform 228"/>
            <p:cNvSpPr>
              <a:spLocks/>
            </p:cNvSpPr>
            <p:nvPr/>
          </p:nvSpPr>
          <p:spPr bwMode="auto">
            <a:xfrm>
              <a:off x="3409" y="1832"/>
              <a:ext cx="2377" cy="1578"/>
            </a:xfrm>
            <a:custGeom>
              <a:avLst/>
              <a:gdLst>
                <a:gd name="T0" fmla="*/ 0 w 262"/>
                <a:gd name="T1" fmla="*/ 174 h 174"/>
                <a:gd name="T2" fmla="*/ 262 w 262"/>
                <a:gd name="T3" fmla="*/ 174 h 174"/>
                <a:gd name="T4" fmla="*/ 262 w 262"/>
                <a:gd name="T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2" h="174">
                  <a:moveTo>
                    <a:pt x="0" y="174"/>
                  </a:moveTo>
                  <a:lnTo>
                    <a:pt x="262" y="174"/>
                  </a:lnTo>
                  <a:lnTo>
                    <a:pt x="26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9" name="Line 229"/>
            <p:cNvSpPr>
              <a:spLocks noChangeShapeType="1"/>
            </p:cNvSpPr>
            <p:nvPr/>
          </p:nvSpPr>
          <p:spPr bwMode="auto">
            <a:xfrm flipV="1">
              <a:off x="3409" y="1832"/>
              <a:ext cx="1" cy="1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0" name="Freeform 230"/>
            <p:cNvSpPr>
              <a:spLocks/>
            </p:cNvSpPr>
            <p:nvPr/>
          </p:nvSpPr>
          <p:spPr bwMode="auto">
            <a:xfrm>
              <a:off x="3409" y="2839"/>
              <a:ext cx="1025" cy="417"/>
            </a:xfrm>
            <a:custGeom>
              <a:avLst/>
              <a:gdLst>
                <a:gd name="T0" fmla="*/ 19 w 1025"/>
                <a:gd name="T1" fmla="*/ 308 h 417"/>
                <a:gd name="T2" fmla="*/ 46 w 1025"/>
                <a:gd name="T3" fmla="*/ 308 h 417"/>
                <a:gd name="T4" fmla="*/ 73 w 1025"/>
                <a:gd name="T5" fmla="*/ 308 h 417"/>
                <a:gd name="T6" fmla="*/ 100 w 1025"/>
                <a:gd name="T7" fmla="*/ 308 h 417"/>
                <a:gd name="T8" fmla="*/ 127 w 1025"/>
                <a:gd name="T9" fmla="*/ 308 h 417"/>
                <a:gd name="T10" fmla="*/ 155 w 1025"/>
                <a:gd name="T11" fmla="*/ 308 h 417"/>
                <a:gd name="T12" fmla="*/ 182 w 1025"/>
                <a:gd name="T13" fmla="*/ 308 h 417"/>
                <a:gd name="T14" fmla="*/ 209 w 1025"/>
                <a:gd name="T15" fmla="*/ 308 h 417"/>
                <a:gd name="T16" fmla="*/ 236 w 1025"/>
                <a:gd name="T17" fmla="*/ 281 h 417"/>
                <a:gd name="T18" fmla="*/ 245 w 1025"/>
                <a:gd name="T19" fmla="*/ 254 h 417"/>
                <a:gd name="T20" fmla="*/ 263 w 1025"/>
                <a:gd name="T21" fmla="*/ 217 h 417"/>
                <a:gd name="T22" fmla="*/ 273 w 1025"/>
                <a:gd name="T23" fmla="*/ 172 h 417"/>
                <a:gd name="T24" fmla="*/ 291 w 1025"/>
                <a:gd name="T25" fmla="*/ 136 h 417"/>
                <a:gd name="T26" fmla="*/ 309 w 1025"/>
                <a:gd name="T27" fmla="*/ 99 h 417"/>
                <a:gd name="T28" fmla="*/ 318 w 1025"/>
                <a:gd name="T29" fmla="*/ 63 h 417"/>
                <a:gd name="T30" fmla="*/ 336 w 1025"/>
                <a:gd name="T31" fmla="*/ 36 h 417"/>
                <a:gd name="T32" fmla="*/ 363 w 1025"/>
                <a:gd name="T33" fmla="*/ 9 h 417"/>
                <a:gd name="T34" fmla="*/ 390 w 1025"/>
                <a:gd name="T35" fmla="*/ 0 h 417"/>
                <a:gd name="T36" fmla="*/ 418 w 1025"/>
                <a:gd name="T37" fmla="*/ 9 h 417"/>
                <a:gd name="T38" fmla="*/ 445 w 1025"/>
                <a:gd name="T39" fmla="*/ 27 h 417"/>
                <a:gd name="T40" fmla="*/ 472 w 1025"/>
                <a:gd name="T41" fmla="*/ 54 h 417"/>
                <a:gd name="T42" fmla="*/ 499 w 1025"/>
                <a:gd name="T43" fmla="*/ 81 h 417"/>
                <a:gd name="T44" fmla="*/ 527 w 1025"/>
                <a:gd name="T45" fmla="*/ 118 h 417"/>
                <a:gd name="T46" fmla="*/ 545 w 1025"/>
                <a:gd name="T47" fmla="*/ 145 h 417"/>
                <a:gd name="T48" fmla="*/ 563 w 1025"/>
                <a:gd name="T49" fmla="*/ 172 h 417"/>
                <a:gd name="T50" fmla="*/ 581 w 1025"/>
                <a:gd name="T51" fmla="*/ 199 h 417"/>
                <a:gd name="T52" fmla="*/ 608 w 1025"/>
                <a:gd name="T53" fmla="*/ 226 h 417"/>
                <a:gd name="T54" fmla="*/ 626 w 1025"/>
                <a:gd name="T55" fmla="*/ 254 h 417"/>
                <a:gd name="T56" fmla="*/ 654 w 1025"/>
                <a:gd name="T57" fmla="*/ 290 h 417"/>
                <a:gd name="T58" fmla="*/ 681 w 1025"/>
                <a:gd name="T59" fmla="*/ 317 h 417"/>
                <a:gd name="T60" fmla="*/ 708 w 1025"/>
                <a:gd name="T61" fmla="*/ 344 h 417"/>
                <a:gd name="T62" fmla="*/ 735 w 1025"/>
                <a:gd name="T63" fmla="*/ 362 h 417"/>
                <a:gd name="T64" fmla="*/ 762 w 1025"/>
                <a:gd name="T65" fmla="*/ 381 h 417"/>
                <a:gd name="T66" fmla="*/ 790 w 1025"/>
                <a:gd name="T67" fmla="*/ 399 h 417"/>
                <a:gd name="T68" fmla="*/ 817 w 1025"/>
                <a:gd name="T69" fmla="*/ 408 h 417"/>
                <a:gd name="T70" fmla="*/ 844 w 1025"/>
                <a:gd name="T71" fmla="*/ 417 h 417"/>
                <a:gd name="T72" fmla="*/ 871 w 1025"/>
                <a:gd name="T73" fmla="*/ 417 h 417"/>
                <a:gd name="T74" fmla="*/ 898 w 1025"/>
                <a:gd name="T75" fmla="*/ 417 h 417"/>
                <a:gd name="T76" fmla="*/ 926 w 1025"/>
                <a:gd name="T77" fmla="*/ 417 h 417"/>
                <a:gd name="T78" fmla="*/ 953 w 1025"/>
                <a:gd name="T79" fmla="*/ 417 h 417"/>
                <a:gd name="T80" fmla="*/ 980 w 1025"/>
                <a:gd name="T81" fmla="*/ 417 h 417"/>
                <a:gd name="T82" fmla="*/ 1007 w 1025"/>
                <a:gd name="T83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5" h="417">
                  <a:moveTo>
                    <a:pt x="0" y="308"/>
                  </a:moveTo>
                  <a:lnTo>
                    <a:pt x="9" y="308"/>
                  </a:lnTo>
                  <a:lnTo>
                    <a:pt x="19" y="308"/>
                  </a:lnTo>
                  <a:lnTo>
                    <a:pt x="28" y="308"/>
                  </a:lnTo>
                  <a:lnTo>
                    <a:pt x="37" y="308"/>
                  </a:lnTo>
                  <a:lnTo>
                    <a:pt x="46" y="308"/>
                  </a:lnTo>
                  <a:lnTo>
                    <a:pt x="55" y="308"/>
                  </a:lnTo>
                  <a:lnTo>
                    <a:pt x="64" y="308"/>
                  </a:lnTo>
                  <a:lnTo>
                    <a:pt x="73" y="308"/>
                  </a:lnTo>
                  <a:lnTo>
                    <a:pt x="82" y="308"/>
                  </a:lnTo>
                  <a:lnTo>
                    <a:pt x="91" y="308"/>
                  </a:lnTo>
                  <a:lnTo>
                    <a:pt x="100" y="308"/>
                  </a:lnTo>
                  <a:lnTo>
                    <a:pt x="109" y="308"/>
                  </a:lnTo>
                  <a:lnTo>
                    <a:pt x="118" y="308"/>
                  </a:lnTo>
                  <a:lnTo>
                    <a:pt x="127" y="308"/>
                  </a:lnTo>
                  <a:lnTo>
                    <a:pt x="136" y="308"/>
                  </a:lnTo>
                  <a:lnTo>
                    <a:pt x="146" y="308"/>
                  </a:lnTo>
                  <a:lnTo>
                    <a:pt x="155" y="308"/>
                  </a:lnTo>
                  <a:lnTo>
                    <a:pt x="164" y="308"/>
                  </a:lnTo>
                  <a:lnTo>
                    <a:pt x="173" y="308"/>
                  </a:lnTo>
                  <a:lnTo>
                    <a:pt x="182" y="308"/>
                  </a:lnTo>
                  <a:lnTo>
                    <a:pt x="191" y="308"/>
                  </a:lnTo>
                  <a:lnTo>
                    <a:pt x="200" y="308"/>
                  </a:lnTo>
                  <a:lnTo>
                    <a:pt x="209" y="308"/>
                  </a:lnTo>
                  <a:lnTo>
                    <a:pt x="218" y="299"/>
                  </a:lnTo>
                  <a:lnTo>
                    <a:pt x="227" y="290"/>
                  </a:lnTo>
                  <a:lnTo>
                    <a:pt x="236" y="281"/>
                  </a:lnTo>
                  <a:lnTo>
                    <a:pt x="236" y="272"/>
                  </a:lnTo>
                  <a:lnTo>
                    <a:pt x="245" y="263"/>
                  </a:lnTo>
                  <a:lnTo>
                    <a:pt x="245" y="254"/>
                  </a:lnTo>
                  <a:lnTo>
                    <a:pt x="254" y="245"/>
                  </a:lnTo>
                  <a:lnTo>
                    <a:pt x="254" y="226"/>
                  </a:lnTo>
                  <a:lnTo>
                    <a:pt x="263" y="217"/>
                  </a:lnTo>
                  <a:lnTo>
                    <a:pt x="263" y="199"/>
                  </a:lnTo>
                  <a:lnTo>
                    <a:pt x="273" y="190"/>
                  </a:lnTo>
                  <a:lnTo>
                    <a:pt x="273" y="172"/>
                  </a:lnTo>
                  <a:lnTo>
                    <a:pt x="282" y="163"/>
                  </a:lnTo>
                  <a:lnTo>
                    <a:pt x="282" y="145"/>
                  </a:lnTo>
                  <a:lnTo>
                    <a:pt x="291" y="136"/>
                  </a:lnTo>
                  <a:lnTo>
                    <a:pt x="300" y="118"/>
                  </a:lnTo>
                  <a:lnTo>
                    <a:pt x="300" y="108"/>
                  </a:lnTo>
                  <a:lnTo>
                    <a:pt x="309" y="99"/>
                  </a:lnTo>
                  <a:lnTo>
                    <a:pt x="309" y="81"/>
                  </a:lnTo>
                  <a:lnTo>
                    <a:pt x="318" y="72"/>
                  </a:lnTo>
                  <a:lnTo>
                    <a:pt x="318" y="63"/>
                  </a:lnTo>
                  <a:lnTo>
                    <a:pt x="327" y="54"/>
                  </a:lnTo>
                  <a:lnTo>
                    <a:pt x="327" y="45"/>
                  </a:lnTo>
                  <a:lnTo>
                    <a:pt x="336" y="36"/>
                  </a:lnTo>
                  <a:lnTo>
                    <a:pt x="354" y="18"/>
                  </a:lnTo>
                  <a:lnTo>
                    <a:pt x="354" y="9"/>
                  </a:lnTo>
                  <a:lnTo>
                    <a:pt x="363" y="9"/>
                  </a:lnTo>
                  <a:lnTo>
                    <a:pt x="372" y="0"/>
                  </a:lnTo>
                  <a:lnTo>
                    <a:pt x="381" y="0"/>
                  </a:lnTo>
                  <a:lnTo>
                    <a:pt x="390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9"/>
                  </a:lnTo>
                  <a:lnTo>
                    <a:pt x="427" y="9"/>
                  </a:lnTo>
                  <a:lnTo>
                    <a:pt x="436" y="18"/>
                  </a:lnTo>
                  <a:lnTo>
                    <a:pt x="445" y="27"/>
                  </a:lnTo>
                  <a:lnTo>
                    <a:pt x="454" y="36"/>
                  </a:lnTo>
                  <a:lnTo>
                    <a:pt x="463" y="45"/>
                  </a:lnTo>
                  <a:lnTo>
                    <a:pt x="472" y="54"/>
                  </a:lnTo>
                  <a:lnTo>
                    <a:pt x="481" y="63"/>
                  </a:lnTo>
                  <a:lnTo>
                    <a:pt x="490" y="72"/>
                  </a:lnTo>
                  <a:lnTo>
                    <a:pt x="499" y="81"/>
                  </a:lnTo>
                  <a:lnTo>
                    <a:pt x="508" y="90"/>
                  </a:lnTo>
                  <a:lnTo>
                    <a:pt x="527" y="108"/>
                  </a:lnTo>
                  <a:lnTo>
                    <a:pt x="527" y="118"/>
                  </a:lnTo>
                  <a:lnTo>
                    <a:pt x="536" y="127"/>
                  </a:lnTo>
                  <a:lnTo>
                    <a:pt x="545" y="136"/>
                  </a:lnTo>
                  <a:lnTo>
                    <a:pt x="545" y="145"/>
                  </a:lnTo>
                  <a:lnTo>
                    <a:pt x="554" y="154"/>
                  </a:lnTo>
                  <a:lnTo>
                    <a:pt x="563" y="163"/>
                  </a:lnTo>
                  <a:lnTo>
                    <a:pt x="563" y="172"/>
                  </a:lnTo>
                  <a:lnTo>
                    <a:pt x="572" y="181"/>
                  </a:lnTo>
                  <a:lnTo>
                    <a:pt x="581" y="190"/>
                  </a:lnTo>
                  <a:lnTo>
                    <a:pt x="581" y="199"/>
                  </a:lnTo>
                  <a:lnTo>
                    <a:pt x="599" y="208"/>
                  </a:lnTo>
                  <a:lnTo>
                    <a:pt x="599" y="217"/>
                  </a:lnTo>
                  <a:lnTo>
                    <a:pt x="608" y="226"/>
                  </a:lnTo>
                  <a:lnTo>
                    <a:pt x="617" y="235"/>
                  </a:lnTo>
                  <a:lnTo>
                    <a:pt x="617" y="245"/>
                  </a:lnTo>
                  <a:lnTo>
                    <a:pt x="626" y="254"/>
                  </a:lnTo>
                  <a:lnTo>
                    <a:pt x="644" y="272"/>
                  </a:lnTo>
                  <a:lnTo>
                    <a:pt x="644" y="281"/>
                  </a:lnTo>
                  <a:lnTo>
                    <a:pt x="654" y="290"/>
                  </a:lnTo>
                  <a:lnTo>
                    <a:pt x="663" y="299"/>
                  </a:lnTo>
                  <a:lnTo>
                    <a:pt x="672" y="308"/>
                  </a:lnTo>
                  <a:lnTo>
                    <a:pt x="681" y="317"/>
                  </a:lnTo>
                  <a:lnTo>
                    <a:pt x="690" y="326"/>
                  </a:lnTo>
                  <a:lnTo>
                    <a:pt x="699" y="335"/>
                  </a:lnTo>
                  <a:lnTo>
                    <a:pt x="708" y="344"/>
                  </a:lnTo>
                  <a:lnTo>
                    <a:pt x="717" y="353"/>
                  </a:lnTo>
                  <a:lnTo>
                    <a:pt x="726" y="353"/>
                  </a:lnTo>
                  <a:lnTo>
                    <a:pt x="735" y="362"/>
                  </a:lnTo>
                  <a:lnTo>
                    <a:pt x="744" y="372"/>
                  </a:lnTo>
                  <a:lnTo>
                    <a:pt x="753" y="381"/>
                  </a:lnTo>
                  <a:lnTo>
                    <a:pt x="762" y="381"/>
                  </a:lnTo>
                  <a:lnTo>
                    <a:pt x="771" y="390"/>
                  </a:lnTo>
                  <a:lnTo>
                    <a:pt x="781" y="390"/>
                  </a:lnTo>
                  <a:lnTo>
                    <a:pt x="790" y="399"/>
                  </a:lnTo>
                  <a:lnTo>
                    <a:pt x="799" y="399"/>
                  </a:lnTo>
                  <a:lnTo>
                    <a:pt x="808" y="399"/>
                  </a:lnTo>
                  <a:lnTo>
                    <a:pt x="817" y="408"/>
                  </a:lnTo>
                  <a:lnTo>
                    <a:pt x="826" y="408"/>
                  </a:lnTo>
                  <a:lnTo>
                    <a:pt x="835" y="408"/>
                  </a:lnTo>
                  <a:lnTo>
                    <a:pt x="844" y="417"/>
                  </a:lnTo>
                  <a:lnTo>
                    <a:pt x="853" y="417"/>
                  </a:lnTo>
                  <a:lnTo>
                    <a:pt x="862" y="417"/>
                  </a:lnTo>
                  <a:lnTo>
                    <a:pt x="871" y="417"/>
                  </a:lnTo>
                  <a:lnTo>
                    <a:pt x="880" y="417"/>
                  </a:lnTo>
                  <a:lnTo>
                    <a:pt x="889" y="417"/>
                  </a:lnTo>
                  <a:lnTo>
                    <a:pt x="898" y="417"/>
                  </a:lnTo>
                  <a:lnTo>
                    <a:pt x="908" y="417"/>
                  </a:lnTo>
                  <a:lnTo>
                    <a:pt x="917" y="417"/>
                  </a:lnTo>
                  <a:lnTo>
                    <a:pt x="926" y="417"/>
                  </a:lnTo>
                  <a:lnTo>
                    <a:pt x="935" y="417"/>
                  </a:lnTo>
                  <a:lnTo>
                    <a:pt x="944" y="417"/>
                  </a:lnTo>
                  <a:lnTo>
                    <a:pt x="953" y="417"/>
                  </a:lnTo>
                  <a:lnTo>
                    <a:pt x="962" y="417"/>
                  </a:lnTo>
                  <a:lnTo>
                    <a:pt x="971" y="417"/>
                  </a:lnTo>
                  <a:lnTo>
                    <a:pt x="980" y="417"/>
                  </a:lnTo>
                  <a:lnTo>
                    <a:pt x="989" y="417"/>
                  </a:lnTo>
                  <a:lnTo>
                    <a:pt x="998" y="417"/>
                  </a:lnTo>
                  <a:lnTo>
                    <a:pt x="1007" y="417"/>
                  </a:lnTo>
                  <a:lnTo>
                    <a:pt x="1016" y="408"/>
                  </a:lnTo>
                  <a:lnTo>
                    <a:pt x="1025" y="408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1" name="Freeform 231"/>
            <p:cNvSpPr>
              <a:spLocks/>
            </p:cNvSpPr>
            <p:nvPr/>
          </p:nvSpPr>
          <p:spPr bwMode="auto">
            <a:xfrm>
              <a:off x="4434" y="3156"/>
              <a:ext cx="1153" cy="91"/>
            </a:xfrm>
            <a:custGeom>
              <a:avLst/>
              <a:gdLst>
                <a:gd name="T0" fmla="*/ 19 w 1153"/>
                <a:gd name="T1" fmla="*/ 91 h 91"/>
                <a:gd name="T2" fmla="*/ 46 w 1153"/>
                <a:gd name="T3" fmla="*/ 82 h 91"/>
                <a:gd name="T4" fmla="*/ 73 w 1153"/>
                <a:gd name="T5" fmla="*/ 82 h 91"/>
                <a:gd name="T6" fmla="*/ 100 w 1153"/>
                <a:gd name="T7" fmla="*/ 73 h 91"/>
                <a:gd name="T8" fmla="*/ 127 w 1153"/>
                <a:gd name="T9" fmla="*/ 73 h 91"/>
                <a:gd name="T10" fmla="*/ 155 w 1153"/>
                <a:gd name="T11" fmla="*/ 64 h 91"/>
                <a:gd name="T12" fmla="*/ 182 w 1153"/>
                <a:gd name="T13" fmla="*/ 64 h 91"/>
                <a:gd name="T14" fmla="*/ 209 w 1153"/>
                <a:gd name="T15" fmla="*/ 55 h 91"/>
                <a:gd name="T16" fmla="*/ 236 w 1153"/>
                <a:gd name="T17" fmla="*/ 55 h 91"/>
                <a:gd name="T18" fmla="*/ 264 w 1153"/>
                <a:gd name="T19" fmla="*/ 45 h 91"/>
                <a:gd name="T20" fmla="*/ 291 w 1153"/>
                <a:gd name="T21" fmla="*/ 45 h 91"/>
                <a:gd name="T22" fmla="*/ 318 w 1153"/>
                <a:gd name="T23" fmla="*/ 36 h 91"/>
                <a:gd name="T24" fmla="*/ 345 w 1153"/>
                <a:gd name="T25" fmla="*/ 36 h 91"/>
                <a:gd name="T26" fmla="*/ 372 w 1153"/>
                <a:gd name="T27" fmla="*/ 36 h 91"/>
                <a:gd name="T28" fmla="*/ 400 w 1153"/>
                <a:gd name="T29" fmla="*/ 27 h 91"/>
                <a:gd name="T30" fmla="*/ 427 w 1153"/>
                <a:gd name="T31" fmla="*/ 27 h 91"/>
                <a:gd name="T32" fmla="*/ 454 w 1153"/>
                <a:gd name="T33" fmla="*/ 27 h 91"/>
                <a:gd name="T34" fmla="*/ 481 w 1153"/>
                <a:gd name="T35" fmla="*/ 18 h 91"/>
                <a:gd name="T36" fmla="*/ 508 w 1153"/>
                <a:gd name="T37" fmla="*/ 18 h 91"/>
                <a:gd name="T38" fmla="*/ 536 w 1153"/>
                <a:gd name="T39" fmla="*/ 18 h 91"/>
                <a:gd name="T40" fmla="*/ 563 w 1153"/>
                <a:gd name="T41" fmla="*/ 18 h 91"/>
                <a:gd name="T42" fmla="*/ 590 w 1153"/>
                <a:gd name="T43" fmla="*/ 18 h 91"/>
                <a:gd name="T44" fmla="*/ 617 w 1153"/>
                <a:gd name="T45" fmla="*/ 18 h 91"/>
                <a:gd name="T46" fmla="*/ 645 w 1153"/>
                <a:gd name="T47" fmla="*/ 9 h 91"/>
                <a:gd name="T48" fmla="*/ 672 w 1153"/>
                <a:gd name="T49" fmla="*/ 9 h 91"/>
                <a:gd name="T50" fmla="*/ 699 w 1153"/>
                <a:gd name="T51" fmla="*/ 9 h 91"/>
                <a:gd name="T52" fmla="*/ 726 w 1153"/>
                <a:gd name="T53" fmla="*/ 9 h 91"/>
                <a:gd name="T54" fmla="*/ 753 w 1153"/>
                <a:gd name="T55" fmla="*/ 9 h 91"/>
                <a:gd name="T56" fmla="*/ 781 w 1153"/>
                <a:gd name="T57" fmla="*/ 9 h 91"/>
                <a:gd name="T58" fmla="*/ 808 w 1153"/>
                <a:gd name="T59" fmla="*/ 9 h 91"/>
                <a:gd name="T60" fmla="*/ 835 w 1153"/>
                <a:gd name="T61" fmla="*/ 9 h 91"/>
                <a:gd name="T62" fmla="*/ 862 w 1153"/>
                <a:gd name="T63" fmla="*/ 0 h 91"/>
                <a:gd name="T64" fmla="*/ 889 w 1153"/>
                <a:gd name="T65" fmla="*/ 0 h 91"/>
                <a:gd name="T66" fmla="*/ 917 w 1153"/>
                <a:gd name="T67" fmla="*/ 0 h 91"/>
                <a:gd name="T68" fmla="*/ 944 w 1153"/>
                <a:gd name="T69" fmla="*/ 0 h 91"/>
                <a:gd name="T70" fmla="*/ 971 w 1153"/>
                <a:gd name="T71" fmla="*/ 0 h 91"/>
                <a:gd name="T72" fmla="*/ 998 w 1153"/>
                <a:gd name="T73" fmla="*/ 0 h 91"/>
                <a:gd name="T74" fmla="*/ 1026 w 1153"/>
                <a:gd name="T75" fmla="*/ 0 h 91"/>
                <a:gd name="T76" fmla="*/ 1053 w 1153"/>
                <a:gd name="T77" fmla="*/ 0 h 91"/>
                <a:gd name="T78" fmla="*/ 1080 w 1153"/>
                <a:gd name="T79" fmla="*/ 0 h 91"/>
                <a:gd name="T80" fmla="*/ 1107 w 1153"/>
                <a:gd name="T81" fmla="*/ 0 h 91"/>
                <a:gd name="T82" fmla="*/ 1134 w 1153"/>
                <a:gd name="T8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53" h="91">
                  <a:moveTo>
                    <a:pt x="0" y="91"/>
                  </a:moveTo>
                  <a:lnTo>
                    <a:pt x="10" y="91"/>
                  </a:lnTo>
                  <a:lnTo>
                    <a:pt x="19" y="91"/>
                  </a:lnTo>
                  <a:lnTo>
                    <a:pt x="28" y="91"/>
                  </a:lnTo>
                  <a:lnTo>
                    <a:pt x="37" y="91"/>
                  </a:lnTo>
                  <a:lnTo>
                    <a:pt x="46" y="82"/>
                  </a:lnTo>
                  <a:lnTo>
                    <a:pt x="55" y="82"/>
                  </a:lnTo>
                  <a:lnTo>
                    <a:pt x="64" y="82"/>
                  </a:lnTo>
                  <a:lnTo>
                    <a:pt x="73" y="82"/>
                  </a:lnTo>
                  <a:lnTo>
                    <a:pt x="82" y="82"/>
                  </a:lnTo>
                  <a:lnTo>
                    <a:pt x="91" y="73"/>
                  </a:lnTo>
                  <a:lnTo>
                    <a:pt x="100" y="73"/>
                  </a:lnTo>
                  <a:lnTo>
                    <a:pt x="109" y="73"/>
                  </a:lnTo>
                  <a:lnTo>
                    <a:pt x="118" y="73"/>
                  </a:lnTo>
                  <a:lnTo>
                    <a:pt x="127" y="73"/>
                  </a:lnTo>
                  <a:lnTo>
                    <a:pt x="137" y="64"/>
                  </a:lnTo>
                  <a:lnTo>
                    <a:pt x="146" y="64"/>
                  </a:lnTo>
                  <a:lnTo>
                    <a:pt x="155" y="64"/>
                  </a:lnTo>
                  <a:lnTo>
                    <a:pt x="164" y="64"/>
                  </a:lnTo>
                  <a:lnTo>
                    <a:pt x="173" y="64"/>
                  </a:lnTo>
                  <a:lnTo>
                    <a:pt x="182" y="64"/>
                  </a:lnTo>
                  <a:lnTo>
                    <a:pt x="191" y="55"/>
                  </a:lnTo>
                  <a:lnTo>
                    <a:pt x="200" y="55"/>
                  </a:lnTo>
                  <a:lnTo>
                    <a:pt x="209" y="55"/>
                  </a:lnTo>
                  <a:lnTo>
                    <a:pt x="218" y="55"/>
                  </a:lnTo>
                  <a:lnTo>
                    <a:pt x="227" y="55"/>
                  </a:lnTo>
                  <a:lnTo>
                    <a:pt x="236" y="55"/>
                  </a:lnTo>
                  <a:lnTo>
                    <a:pt x="245" y="45"/>
                  </a:lnTo>
                  <a:lnTo>
                    <a:pt x="254" y="45"/>
                  </a:lnTo>
                  <a:lnTo>
                    <a:pt x="264" y="45"/>
                  </a:lnTo>
                  <a:lnTo>
                    <a:pt x="273" y="45"/>
                  </a:lnTo>
                  <a:lnTo>
                    <a:pt x="282" y="45"/>
                  </a:lnTo>
                  <a:lnTo>
                    <a:pt x="291" y="45"/>
                  </a:lnTo>
                  <a:lnTo>
                    <a:pt x="300" y="45"/>
                  </a:lnTo>
                  <a:lnTo>
                    <a:pt x="309" y="36"/>
                  </a:lnTo>
                  <a:lnTo>
                    <a:pt x="318" y="36"/>
                  </a:lnTo>
                  <a:lnTo>
                    <a:pt x="327" y="36"/>
                  </a:lnTo>
                  <a:lnTo>
                    <a:pt x="336" y="36"/>
                  </a:lnTo>
                  <a:lnTo>
                    <a:pt x="345" y="36"/>
                  </a:lnTo>
                  <a:lnTo>
                    <a:pt x="354" y="36"/>
                  </a:lnTo>
                  <a:lnTo>
                    <a:pt x="363" y="36"/>
                  </a:lnTo>
                  <a:lnTo>
                    <a:pt x="372" y="36"/>
                  </a:lnTo>
                  <a:lnTo>
                    <a:pt x="381" y="27"/>
                  </a:lnTo>
                  <a:lnTo>
                    <a:pt x="391" y="27"/>
                  </a:lnTo>
                  <a:lnTo>
                    <a:pt x="400" y="27"/>
                  </a:lnTo>
                  <a:lnTo>
                    <a:pt x="409" y="27"/>
                  </a:lnTo>
                  <a:lnTo>
                    <a:pt x="418" y="27"/>
                  </a:lnTo>
                  <a:lnTo>
                    <a:pt x="427" y="27"/>
                  </a:lnTo>
                  <a:lnTo>
                    <a:pt x="436" y="27"/>
                  </a:lnTo>
                  <a:lnTo>
                    <a:pt x="445" y="27"/>
                  </a:lnTo>
                  <a:lnTo>
                    <a:pt x="454" y="27"/>
                  </a:lnTo>
                  <a:lnTo>
                    <a:pt x="463" y="27"/>
                  </a:lnTo>
                  <a:lnTo>
                    <a:pt x="472" y="27"/>
                  </a:lnTo>
                  <a:lnTo>
                    <a:pt x="481" y="18"/>
                  </a:lnTo>
                  <a:lnTo>
                    <a:pt x="490" y="18"/>
                  </a:lnTo>
                  <a:lnTo>
                    <a:pt x="499" y="18"/>
                  </a:lnTo>
                  <a:lnTo>
                    <a:pt x="508" y="18"/>
                  </a:lnTo>
                  <a:lnTo>
                    <a:pt x="518" y="18"/>
                  </a:lnTo>
                  <a:lnTo>
                    <a:pt x="527" y="18"/>
                  </a:lnTo>
                  <a:lnTo>
                    <a:pt x="536" y="18"/>
                  </a:lnTo>
                  <a:lnTo>
                    <a:pt x="545" y="18"/>
                  </a:lnTo>
                  <a:lnTo>
                    <a:pt x="554" y="18"/>
                  </a:lnTo>
                  <a:lnTo>
                    <a:pt x="563" y="18"/>
                  </a:lnTo>
                  <a:lnTo>
                    <a:pt x="572" y="18"/>
                  </a:lnTo>
                  <a:lnTo>
                    <a:pt x="581" y="18"/>
                  </a:lnTo>
                  <a:lnTo>
                    <a:pt x="590" y="18"/>
                  </a:lnTo>
                  <a:lnTo>
                    <a:pt x="599" y="18"/>
                  </a:lnTo>
                  <a:lnTo>
                    <a:pt x="608" y="18"/>
                  </a:lnTo>
                  <a:lnTo>
                    <a:pt x="617" y="18"/>
                  </a:lnTo>
                  <a:lnTo>
                    <a:pt x="626" y="9"/>
                  </a:lnTo>
                  <a:lnTo>
                    <a:pt x="635" y="9"/>
                  </a:lnTo>
                  <a:lnTo>
                    <a:pt x="645" y="9"/>
                  </a:lnTo>
                  <a:lnTo>
                    <a:pt x="654" y="9"/>
                  </a:lnTo>
                  <a:lnTo>
                    <a:pt x="663" y="9"/>
                  </a:lnTo>
                  <a:lnTo>
                    <a:pt x="672" y="9"/>
                  </a:lnTo>
                  <a:lnTo>
                    <a:pt x="681" y="9"/>
                  </a:lnTo>
                  <a:lnTo>
                    <a:pt x="690" y="9"/>
                  </a:lnTo>
                  <a:lnTo>
                    <a:pt x="699" y="9"/>
                  </a:lnTo>
                  <a:lnTo>
                    <a:pt x="708" y="9"/>
                  </a:lnTo>
                  <a:lnTo>
                    <a:pt x="717" y="9"/>
                  </a:lnTo>
                  <a:lnTo>
                    <a:pt x="726" y="9"/>
                  </a:lnTo>
                  <a:lnTo>
                    <a:pt x="735" y="9"/>
                  </a:lnTo>
                  <a:lnTo>
                    <a:pt x="744" y="9"/>
                  </a:lnTo>
                  <a:lnTo>
                    <a:pt x="753" y="9"/>
                  </a:lnTo>
                  <a:lnTo>
                    <a:pt x="762" y="9"/>
                  </a:lnTo>
                  <a:lnTo>
                    <a:pt x="772" y="9"/>
                  </a:lnTo>
                  <a:lnTo>
                    <a:pt x="781" y="9"/>
                  </a:lnTo>
                  <a:lnTo>
                    <a:pt x="790" y="9"/>
                  </a:lnTo>
                  <a:lnTo>
                    <a:pt x="799" y="9"/>
                  </a:lnTo>
                  <a:lnTo>
                    <a:pt x="808" y="9"/>
                  </a:lnTo>
                  <a:lnTo>
                    <a:pt x="817" y="9"/>
                  </a:lnTo>
                  <a:lnTo>
                    <a:pt x="826" y="9"/>
                  </a:lnTo>
                  <a:lnTo>
                    <a:pt x="835" y="9"/>
                  </a:lnTo>
                  <a:lnTo>
                    <a:pt x="844" y="9"/>
                  </a:lnTo>
                  <a:lnTo>
                    <a:pt x="853" y="9"/>
                  </a:lnTo>
                  <a:lnTo>
                    <a:pt x="862" y="0"/>
                  </a:lnTo>
                  <a:lnTo>
                    <a:pt x="871" y="0"/>
                  </a:lnTo>
                  <a:lnTo>
                    <a:pt x="880" y="0"/>
                  </a:lnTo>
                  <a:lnTo>
                    <a:pt x="889" y="0"/>
                  </a:lnTo>
                  <a:lnTo>
                    <a:pt x="899" y="0"/>
                  </a:lnTo>
                  <a:lnTo>
                    <a:pt x="908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3" y="0"/>
                  </a:lnTo>
                  <a:lnTo>
                    <a:pt x="962" y="0"/>
                  </a:lnTo>
                  <a:lnTo>
                    <a:pt x="971" y="0"/>
                  </a:lnTo>
                  <a:lnTo>
                    <a:pt x="980" y="0"/>
                  </a:lnTo>
                  <a:lnTo>
                    <a:pt x="989" y="0"/>
                  </a:lnTo>
                  <a:lnTo>
                    <a:pt x="998" y="0"/>
                  </a:lnTo>
                  <a:lnTo>
                    <a:pt x="1007" y="0"/>
                  </a:lnTo>
                  <a:lnTo>
                    <a:pt x="1016" y="0"/>
                  </a:lnTo>
                  <a:lnTo>
                    <a:pt x="1026" y="0"/>
                  </a:lnTo>
                  <a:lnTo>
                    <a:pt x="1035" y="0"/>
                  </a:lnTo>
                  <a:lnTo>
                    <a:pt x="1044" y="0"/>
                  </a:lnTo>
                  <a:lnTo>
                    <a:pt x="1053" y="0"/>
                  </a:lnTo>
                  <a:lnTo>
                    <a:pt x="1062" y="0"/>
                  </a:lnTo>
                  <a:lnTo>
                    <a:pt x="1071" y="0"/>
                  </a:lnTo>
                  <a:lnTo>
                    <a:pt x="1080" y="0"/>
                  </a:lnTo>
                  <a:lnTo>
                    <a:pt x="1089" y="0"/>
                  </a:lnTo>
                  <a:lnTo>
                    <a:pt x="1098" y="0"/>
                  </a:lnTo>
                  <a:lnTo>
                    <a:pt x="1107" y="0"/>
                  </a:lnTo>
                  <a:lnTo>
                    <a:pt x="1116" y="0"/>
                  </a:lnTo>
                  <a:lnTo>
                    <a:pt x="1125" y="0"/>
                  </a:lnTo>
                  <a:lnTo>
                    <a:pt x="1134" y="0"/>
                  </a:lnTo>
                  <a:lnTo>
                    <a:pt x="1143" y="0"/>
                  </a:lnTo>
                  <a:lnTo>
                    <a:pt x="1153" y="0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2" name="Freeform 232"/>
            <p:cNvSpPr>
              <a:spLocks/>
            </p:cNvSpPr>
            <p:nvPr/>
          </p:nvSpPr>
          <p:spPr bwMode="auto">
            <a:xfrm>
              <a:off x="5587" y="3156"/>
              <a:ext cx="72" cy="1"/>
            </a:xfrm>
            <a:custGeom>
              <a:avLst/>
              <a:gdLst>
                <a:gd name="T0" fmla="*/ 0 w 72"/>
                <a:gd name="T1" fmla="*/ 9 w 72"/>
                <a:gd name="T2" fmla="*/ 18 w 72"/>
                <a:gd name="T3" fmla="*/ 27 w 72"/>
                <a:gd name="T4" fmla="*/ 36 w 72"/>
                <a:gd name="T5" fmla="*/ 45 w 72"/>
                <a:gd name="T6" fmla="*/ 54 w 72"/>
                <a:gd name="T7" fmla="*/ 63 w 72"/>
                <a:gd name="T8" fmla="*/ 72 w 7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72">
                  <a:moveTo>
                    <a:pt x="0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72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3" name="Freeform 233"/>
            <p:cNvSpPr>
              <a:spLocks/>
            </p:cNvSpPr>
            <p:nvPr/>
          </p:nvSpPr>
          <p:spPr bwMode="auto">
            <a:xfrm>
              <a:off x="3409" y="3147"/>
              <a:ext cx="1152" cy="1"/>
            </a:xfrm>
            <a:custGeom>
              <a:avLst/>
              <a:gdLst>
                <a:gd name="T0" fmla="*/ 19 w 1152"/>
                <a:gd name="T1" fmla="*/ 46 w 1152"/>
                <a:gd name="T2" fmla="*/ 73 w 1152"/>
                <a:gd name="T3" fmla="*/ 100 w 1152"/>
                <a:gd name="T4" fmla="*/ 127 w 1152"/>
                <a:gd name="T5" fmla="*/ 155 w 1152"/>
                <a:gd name="T6" fmla="*/ 182 w 1152"/>
                <a:gd name="T7" fmla="*/ 209 w 1152"/>
                <a:gd name="T8" fmla="*/ 236 w 1152"/>
                <a:gd name="T9" fmla="*/ 263 w 1152"/>
                <a:gd name="T10" fmla="*/ 291 w 1152"/>
                <a:gd name="T11" fmla="*/ 318 w 1152"/>
                <a:gd name="T12" fmla="*/ 345 w 1152"/>
                <a:gd name="T13" fmla="*/ 372 w 1152"/>
                <a:gd name="T14" fmla="*/ 400 w 1152"/>
                <a:gd name="T15" fmla="*/ 427 w 1152"/>
                <a:gd name="T16" fmla="*/ 454 w 1152"/>
                <a:gd name="T17" fmla="*/ 481 w 1152"/>
                <a:gd name="T18" fmla="*/ 508 w 1152"/>
                <a:gd name="T19" fmla="*/ 536 w 1152"/>
                <a:gd name="T20" fmla="*/ 563 w 1152"/>
                <a:gd name="T21" fmla="*/ 590 w 1152"/>
                <a:gd name="T22" fmla="*/ 617 w 1152"/>
                <a:gd name="T23" fmla="*/ 644 w 1152"/>
                <a:gd name="T24" fmla="*/ 672 w 1152"/>
                <a:gd name="T25" fmla="*/ 699 w 1152"/>
                <a:gd name="T26" fmla="*/ 726 w 1152"/>
                <a:gd name="T27" fmla="*/ 753 w 1152"/>
                <a:gd name="T28" fmla="*/ 781 w 1152"/>
                <a:gd name="T29" fmla="*/ 808 w 1152"/>
                <a:gd name="T30" fmla="*/ 835 w 1152"/>
                <a:gd name="T31" fmla="*/ 862 w 1152"/>
                <a:gd name="T32" fmla="*/ 889 w 1152"/>
                <a:gd name="T33" fmla="*/ 917 w 1152"/>
                <a:gd name="T34" fmla="*/ 944 w 1152"/>
                <a:gd name="T35" fmla="*/ 971 w 1152"/>
                <a:gd name="T36" fmla="*/ 998 w 1152"/>
                <a:gd name="T37" fmla="*/ 1025 w 1152"/>
                <a:gd name="T38" fmla="*/ 1053 w 1152"/>
                <a:gd name="T39" fmla="*/ 1080 w 1152"/>
                <a:gd name="T40" fmla="*/ 1107 w 1152"/>
                <a:gd name="T41" fmla="*/ 1134 w 11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1152">
                  <a:moveTo>
                    <a:pt x="0" y="0"/>
                  </a:moveTo>
                  <a:lnTo>
                    <a:pt x="9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3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7" y="0"/>
                  </a:lnTo>
                  <a:lnTo>
                    <a:pt x="136" y="0"/>
                  </a:lnTo>
                  <a:lnTo>
                    <a:pt x="146" y="0"/>
                  </a:lnTo>
                  <a:lnTo>
                    <a:pt x="155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3" y="0"/>
                  </a:lnTo>
                  <a:lnTo>
                    <a:pt x="273" y="0"/>
                  </a:lnTo>
                  <a:lnTo>
                    <a:pt x="282" y="0"/>
                  </a:lnTo>
                  <a:lnTo>
                    <a:pt x="291" y="0"/>
                  </a:lnTo>
                  <a:lnTo>
                    <a:pt x="300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4" y="0"/>
                  </a:lnTo>
                  <a:lnTo>
                    <a:pt x="363" y="0"/>
                  </a:lnTo>
                  <a:lnTo>
                    <a:pt x="372" y="0"/>
                  </a:lnTo>
                  <a:lnTo>
                    <a:pt x="381" y="0"/>
                  </a:lnTo>
                  <a:lnTo>
                    <a:pt x="390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63" y="0"/>
                  </a:lnTo>
                  <a:lnTo>
                    <a:pt x="472" y="0"/>
                  </a:lnTo>
                  <a:lnTo>
                    <a:pt x="481" y="0"/>
                  </a:lnTo>
                  <a:lnTo>
                    <a:pt x="490" y="0"/>
                  </a:lnTo>
                  <a:lnTo>
                    <a:pt x="499" y="0"/>
                  </a:lnTo>
                  <a:lnTo>
                    <a:pt x="508" y="0"/>
                  </a:lnTo>
                  <a:lnTo>
                    <a:pt x="517" y="0"/>
                  </a:lnTo>
                  <a:lnTo>
                    <a:pt x="527" y="0"/>
                  </a:lnTo>
                  <a:lnTo>
                    <a:pt x="536" y="0"/>
                  </a:lnTo>
                  <a:lnTo>
                    <a:pt x="545" y="0"/>
                  </a:lnTo>
                  <a:lnTo>
                    <a:pt x="554" y="0"/>
                  </a:lnTo>
                  <a:lnTo>
                    <a:pt x="563" y="0"/>
                  </a:lnTo>
                  <a:lnTo>
                    <a:pt x="572" y="0"/>
                  </a:lnTo>
                  <a:lnTo>
                    <a:pt x="581" y="0"/>
                  </a:lnTo>
                  <a:lnTo>
                    <a:pt x="590" y="0"/>
                  </a:lnTo>
                  <a:lnTo>
                    <a:pt x="599" y="0"/>
                  </a:lnTo>
                  <a:lnTo>
                    <a:pt x="608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4" y="0"/>
                  </a:lnTo>
                  <a:lnTo>
                    <a:pt x="663" y="0"/>
                  </a:lnTo>
                  <a:lnTo>
                    <a:pt x="672" y="0"/>
                  </a:lnTo>
                  <a:lnTo>
                    <a:pt x="681" y="0"/>
                  </a:lnTo>
                  <a:lnTo>
                    <a:pt x="690" y="0"/>
                  </a:lnTo>
                  <a:lnTo>
                    <a:pt x="699" y="0"/>
                  </a:lnTo>
                  <a:lnTo>
                    <a:pt x="708" y="0"/>
                  </a:lnTo>
                  <a:lnTo>
                    <a:pt x="717" y="0"/>
                  </a:lnTo>
                  <a:lnTo>
                    <a:pt x="726" y="0"/>
                  </a:lnTo>
                  <a:lnTo>
                    <a:pt x="735" y="0"/>
                  </a:lnTo>
                  <a:lnTo>
                    <a:pt x="744" y="0"/>
                  </a:lnTo>
                  <a:lnTo>
                    <a:pt x="753" y="0"/>
                  </a:lnTo>
                  <a:lnTo>
                    <a:pt x="762" y="0"/>
                  </a:lnTo>
                  <a:lnTo>
                    <a:pt x="771" y="0"/>
                  </a:lnTo>
                  <a:lnTo>
                    <a:pt x="781" y="0"/>
                  </a:lnTo>
                  <a:lnTo>
                    <a:pt x="790" y="0"/>
                  </a:lnTo>
                  <a:lnTo>
                    <a:pt x="799" y="0"/>
                  </a:lnTo>
                  <a:lnTo>
                    <a:pt x="808" y="0"/>
                  </a:lnTo>
                  <a:lnTo>
                    <a:pt x="817" y="0"/>
                  </a:lnTo>
                  <a:lnTo>
                    <a:pt x="826" y="0"/>
                  </a:lnTo>
                  <a:lnTo>
                    <a:pt x="835" y="0"/>
                  </a:lnTo>
                  <a:lnTo>
                    <a:pt x="844" y="0"/>
                  </a:lnTo>
                  <a:lnTo>
                    <a:pt x="853" y="0"/>
                  </a:lnTo>
                  <a:lnTo>
                    <a:pt x="862" y="0"/>
                  </a:lnTo>
                  <a:lnTo>
                    <a:pt x="871" y="0"/>
                  </a:lnTo>
                  <a:lnTo>
                    <a:pt x="880" y="0"/>
                  </a:lnTo>
                  <a:lnTo>
                    <a:pt x="889" y="0"/>
                  </a:lnTo>
                  <a:lnTo>
                    <a:pt x="898" y="0"/>
                  </a:lnTo>
                  <a:lnTo>
                    <a:pt x="908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3" y="0"/>
                  </a:lnTo>
                  <a:lnTo>
                    <a:pt x="962" y="0"/>
                  </a:lnTo>
                  <a:lnTo>
                    <a:pt x="971" y="0"/>
                  </a:lnTo>
                  <a:lnTo>
                    <a:pt x="980" y="0"/>
                  </a:lnTo>
                  <a:lnTo>
                    <a:pt x="989" y="0"/>
                  </a:lnTo>
                  <a:lnTo>
                    <a:pt x="998" y="0"/>
                  </a:lnTo>
                  <a:lnTo>
                    <a:pt x="1007" y="0"/>
                  </a:lnTo>
                  <a:lnTo>
                    <a:pt x="1016" y="0"/>
                  </a:lnTo>
                  <a:lnTo>
                    <a:pt x="1025" y="0"/>
                  </a:lnTo>
                  <a:lnTo>
                    <a:pt x="1035" y="0"/>
                  </a:lnTo>
                  <a:lnTo>
                    <a:pt x="1044" y="0"/>
                  </a:lnTo>
                  <a:lnTo>
                    <a:pt x="1053" y="0"/>
                  </a:lnTo>
                  <a:lnTo>
                    <a:pt x="1062" y="0"/>
                  </a:lnTo>
                  <a:lnTo>
                    <a:pt x="1071" y="0"/>
                  </a:lnTo>
                  <a:lnTo>
                    <a:pt x="1080" y="0"/>
                  </a:lnTo>
                  <a:lnTo>
                    <a:pt x="1089" y="0"/>
                  </a:lnTo>
                  <a:lnTo>
                    <a:pt x="1098" y="0"/>
                  </a:lnTo>
                  <a:lnTo>
                    <a:pt x="1107" y="0"/>
                  </a:lnTo>
                  <a:lnTo>
                    <a:pt x="1116" y="0"/>
                  </a:lnTo>
                  <a:lnTo>
                    <a:pt x="1125" y="0"/>
                  </a:lnTo>
                  <a:lnTo>
                    <a:pt x="1134" y="0"/>
                  </a:lnTo>
                  <a:lnTo>
                    <a:pt x="1143" y="0"/>
                  </a:lnTo>
                  <a:lnTo>
                    <a:pt x="1152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4" name="Freeform 234"/>
            <p:cNvSpPr>
              <a:spLocks/>
            </p:cNvSpPr>
            <p:nvPr/>
          </p:nvSpPr>
          <p:spPr bwMode="auto">
            <a:xfrm>
              <a:off x="4561" y="3147"/>
              <a:ext cx="1098" cy="1"/>
            </a:xfrm>
            <a:custGeom>
              <a:avLst/>
              <a:gdLst>
                <a:gd name="T0" fmla="*/ 10 w 1098"/>
                <a:gd name="T1" fmla="*/ 28 w 1098"/>
                <a:gd name="T2" fmla="*/ 46 w 1098"/>
                <a:gd name="T3" fmla="*/ 64 w 1098"/>
                <a:gd name="T4" fmla="*/ 82 w 1098"/>
                <a:gd name="T5" fmla="*/ 100 w 1098"/>
                <a:gd name="T6" fmla="*/ 118 w 1098"/>
                <a:gd name="T7" fmla="*/ 137 w 1098"/>
                <a:gd name="T8" fmla="*/ 155 w 1098"/>
                <a:gd name="T9" fmla="*/ 173 w 1098"/>
                <a:gd name="T10" fmla="*/ 191 w 1098"/>
                <a:gd name="T11" fmla="*/ 209 w 1098"/>
                <a:gd name="T12" fmla="*/ 227 w 1098"/>
                <a:gd name="T13" fmla="*/ 245 w 1098"/>
                <a:gd name="T14" fmla="*/ 264 w 1098"/>
                <a:gd name="T15" fmla="*/ 282 w 1098"/>
                <a:gd name="T16" fmla="*/ 300 w 1098"/>
                <a:gd name="T17" fmla="*/ 318 w 1098"/>
                <a:gd name="T18" fmla="*/ 336 w 1098"/>
                <a:gd name="T19" fmla="*/ 354 w 1098"/>
                <a:gd name="T20" fmla="*/ 372 w 1098"/>
                <a:gd name="T21" fmla="*/ 391 w 1098"/>
                <a:gd name="T22" fmla="*/ 409 w 1098"/>
                <a:gd name="T23" fmla="*/ 427 w 1098"/>
                <a:gd name="T24" fmla="*/ 445 w 1098"/>
                <a:gd name="T25" fmla="*/ 463 w 1098"/>
                <a:gd name="T26" fmla="*/ 481 w 1098"/>
                <a:gd name="T27" fmla="*/ 499 w 1098"/>
                <a:gd name="T28" fmla="*/ 518 w 1098"/>
                <a:gd name="T29" fmla="*/ 536 w 1098"/>
                <a:gd name="T30" fmla="*/ 554 w 1098"/>
                <a:gd name="T31" fmla="*/ 572 w 1098"/>
                <a:gd name="T32" fmla="*/ 590 w 1098"/>
                <a:gd name="T33" fmla="*/ 608 w 1098"/>
                <a:gd name="T34" fmla="*/ 626 w 1098"/>
                <a:gd name="T35" fmla="*/ 645 w 1098"/>
                <a:gd name="T36" fmla="*/ 663 w 1098"/>
                <a:gd name="T37" fmla="*/ 681 w 1098"/>
                <a:gd name="T38" fmla="*/ 699 w 1098"/>
                <a:gd name="T39" fmla="*/ 717 w 1098"/>
                <a:gd name="T40" fmla="*/ 735 w 1098"/>
                <a:gd name="T41" fmla="*/ 753 w 1098"/>
                <a:gd name="T42" fmla="*/ 772 w 1098"/>
                <a:gd name="T43" fmla="*/ 790 w 1098"/>
                <a:gd name="T44" fmla="*/ 808 w 1098"/>
                <a:gd name="T45" fmla="*/ 826 w 1098"/>
                <a:gd name="T46" fmla="*/ 844 w 1098"/>
                <a:gd name="T47" fmla="*/ 862 w 1098"/>
                <a:gd name="T48" fmla="*/ 880 w 1098"/>
                <a:gd name="T49" fmla="*/ 899 w 1098"/>
                <a:gd name="T50" fmla="*/ 917 w 1098"/>
                <a:gd name="T51" fmla="*/ 935 w 1098"/>
                <a:gd name="T52" fmla="*/ 953 w 1098"/>
                <a:gd name="T53" fmla="*/ 971 w 1098"/>
                <a:gd name="T54" fmla="*/ 989 w 1098"/>
                <a:gd name="T55" fmla="*/ 1007 w 1098"/>
                <a:gd name="T56" fmla="*/ 1026 w 1098"/>
                <a:gd name="T57" fmla="*/ 1044 w 1098"/>
                <a:gd name="T58" fmla="*/ 1062 w 1098"/>
                <a:gd name="T59" fmla="*/ 1080 w 1098"/>
                <a:gd name="T60" fmla="*/ 1098 w 109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  <a:cxn ang="0">
                  <a:pos x="T58" y="0"/>
                </a:cxn>
                <a:cxn ang="0">
                  <a:pos x="T59" y="0"/>
                </a:cxn>
                <a:cxn ang="0">
                  <a:pos x="T60" y="0"/>
                </a:cxn>
              </a:cxnLst>
              <a:rect l="0" t="0" r="r" b="b"/>
              <a:pathLst>
                <a:path w="1098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3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7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5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82" y="0"/>
                  </a:lnTo>
                  <a:lnTo>
                    <a:pt x="291" y="0"/>
                  </a:lnTo>
                  <a:lnTo>
                    <a:pt x="300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4" y="0"/>
                  </a:lnTo>
                  <a:lnTo>
                    <a:pt x="363" y="0"/>
                  </a:lnTo>
                  <a:lnTo>
                    <a:pt x="372" y="0"/>
                  </a:lnTo>
                  <a:lnTo>
                    <a:pt x="381" y="0"/>
                  </a:lnTo>
                  <a:lnTo>
                    <a:pt x="391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63" y="0"/>
                  </a:lnTo>
                  <a:lnTo>
                    <a:pt x="472" y="0"/>
                  </a:lnTo>
                  <a:lnTo>
                    <a:pt x="481" y="0"/>
                  </a:lnTo>
                  <a:lnTo>
                    <a:pt x="490" y="0"/>
                  </a:lnTo>
                  <a:lnTo>
                    <a:pt x="499" y="0"/>
                  </a:lnTo>
                  <a:lnTo>
                    <a:pt x="508" y="0"/>
                  </a:lnTo>
                  <a:lnTo>
                    <a:pt x="518" y="0"/>
                  </a:lnTo>
                  <a:lnTo>
                    <a:pt x="527" y="0"/>
                  </a:lnTo>
                  <a:lnTo>
                    <a:pt x="536" y="0"/>
                  </a:lnTo>
                  <a:lnTo>
                    <a:pt x="545" y="0"/>
                  </a:lnTo>
                  <a:lnTo>
                    <a:pt x="554" y="0"/>
                  </a:lnTo>
                  <a:lnTo>
                    <a:pt x="563" y="0"/>
                  </a:lnTo>
                  <a:lnTo>
                    <a:pt x="572" y="0"/>
                  </a:lnTo>
                  <a:lnTo>
                    <a:pt x="581" y="0"/>
                  </a:lnTo>
                  <a:lnTo>
                    <a:pt x="590" y="0"/>
                  </a:lnTo>
                  <a:lnTo>
                    <a:pt x="599" y="0"/>
                  </a:lnTo>
                  <a:lnTo>
                    <a:pt x="608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5" y="0"/>
                  </a:lnTo>
                  <a:lnTo>
                    <a:pt x="654" y="0"/>
                  </a:lnTo>
                  <a:lnTo>
                    <a:pt x="663" y="0"/>
                  </a:lnTo>
                  <a:lnTo>
                    <a:pt x="672" y="0"/>
                  </a:lnTo>
                  <a:lnTo>
                    <a:pt x="681" y="0"/>
                  </a:lnTo>
                  <a:lnTo>
                    <a:pt x="690" y="0"/>
                  </a:lnTo>
                  <a:lnTo>
                    <a:pt x="699" y="0"/>
                  </a:lnTo>
                  <a:lnTo>
                    <a:pt x="708" y="0"/>
                  </a:lnTo>
                  <a:lnTo>
                    <a:pt x="717" y="0"/>
                  </a:lnTo>
                  <a:lnTo>
                    <a:pt x="726" y="0"/>
                  </a:lnTo>
                  <a:lnTo>
                    <a:pt x="735" y="0"/>
                  </a:lnTo>
                  <a:lnTo>
                    <a:pt x="744" y="0"/>
                  </a:lnTo>
                  <a:lnTo>
                    <a:pt x="753" y="0"/>
                  </a:lnTo>
                  <a:lnTo>
                    <a:pt x="762" y="0"/>
                  </a:lnTo>
                  <a:lnTo>
                    <a:pt x="772" y="0"/>
                  </a:lnTo>
                  <a:lnTo>
                    <a:pt x="781" y="0"/>
                  </a:lnTo>
                  <a:lnTo>
                    <a:pt x="790" y="0"/>
                  </a:lnTo>
                  <a:lnTo>
                    <a:pt x="799" y="0"/>
                  </a:lnTo>
                  <a:lnTo>
                    <a:pt x="808" y="0"/>
                  </a:lnTo>
                  <a:lnTo>
                    <a:pt x="817" y="0"/>
                  </a:lnTo>
                  <a:lnTo>
                    <a:pt x="826" y="0"/>
                  </a:lnTo>
                  <a:lnTo>
                    <a:pt x="835" y="0"/>
                  </a:lnTo>
                  <a:lnTo>
                    <a:pt x="844" y="0"/>
                  </a:lnTo>
                  <a:lnTo>
                    <a:pt x="853" y="0"/>
                  </a:lnTo>
                  <a:lnTo>
                    <a:pt x="862" y="0"/>
                  </a:lnTo>
                  <a:lnTo>
                    <a:pt x="871" y="0"/>
                  </a:lnTo>
                  <a:lnTo>
                    <a:pt x="880" y="0"/>
                  </a:lnTo>
                  <a:lnTo>
                    <a:pt x="889" y="0"/>
                  </a:lnTo>
                  <a:lnTo>
                    <a:pt x="899" y="0"/>
                  </a:lnTo>
                  <a:lnTo>
                    <a:pt x="908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3" y="0"/>
                  </a:lnTo>
                  <a:lnTo>
                    <a:pt x="962" y="0"/>
                  </a:lnTo>
                  <a:lnTo>
                    <a:pt x="971" y="0"/>
                  </a:lnTo>
                  <a:lnTo>
                    <a:pt x="980" y="0"/>
                  </a:lnTo>
                  <a:lnTo>
                    <a:pt x="989" y="0"/>
                  </a:lnTo>
                  <a:lnTo>
                    <a:pt x="998" y="0"/>
                  </a:lnTo>
                  <a:lnTo>
                    <a:pt x="1007" y="0"/>
                  </a:lnTo>
                  <a:lnTo>
                    <a:pt x="1016" y="0"/>
                  </a:lnTo>
                  <a:lnTo>
                    <a:pt x="1026" y="0"/>
                  </a:lnTo>
                  <a:lnTo>
                    <a:pt x="1035" y="0"/>
                  </a:lnTo>
                  <a:lnTo>
                    <a:pt x="1044" y="0"/>
                  </a:lnTo>
                  <a:lnTo>
                    <a:pt x="1053" y="0"/>
                  </a:lnTo>
                  <a:lnTo>
                    <a:pt x="1062" y="0"/>
                  </a:lnTo>
                  <a:lnTo>
                    <a:pt x="1071" y="0"/>
                  </a:lnTo>
                  <a:lnTo>
                    <a:pt x="1080" y="0"/>
                  </a:lnTo>
                  <a:lnTo>
                    <a:pt x="1089" y="0"/>
                  </a:lnTo>
                  <a:lnTo>
                    <a:pt x="1098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5" name="Rectangle 235"/>
            <p:cNvSpPr>
              <a:spLocks noChangeArrowheads="1"/>
            </p:cNvSpPr>
            <p:nvPr/>
          </p:nvSpPr>
          <p:spPr bwMode="auto">
            <a:xfrm>
              <a:off x="3845" y="1632"/>
              <a:ext cx="149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IAE = 6.3309 ISE = 0.19017</a:t>
              </a:r>
              <a:endParaRPr lang="en-US"/>
            </a:p>
          </p:txBody>
        </p:sp>
      </p:grpSp>
      <p:sp>
        <p:nvSpPr>
          <p:cNvPr id="20718" name="Oval 238"/>
          <p:cNvSpPr>
            <a:spLocks noChangeArrowheads="1"/>
          </p:cNvSpPr>
          <p:nvPr/>
        </p:nvSpPr>
        <p:spPr bwMode="auto">
          <a:xfrm>
            <a:off x="5622925" y="2286000"/>
            <a:ext cx="13716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719" name="Group 239"/>
          <p:cNvGrpSpPr>
            <a:grpSpLocks/>
          </p:cNvGrpSpPr>
          <p:nvPr/>
        </p:nvGrpSpPr>
        <p:grpSpPr bwMode="auto">
          <a:xfrm>
            <a:off x="5257800" y="5638800"/>
            <a:ext cx="457200" cy="847725"/>
            <a:chOff x="528" y="3103"/>
            <a:chExt cx="442" cy="774"/>
          </a:xfrm>
        </p:grpSpPr>
        <p:sp>
          <p:nvSpPr>
            <p:cNvPr id="20720" name="Freeform 240"/>
            <p:cNvSpPr>
              <a:spLocks/>
            </p:cNvSpPr>
            <p:nvPr/>
          </p:nvSpPr>
          <p:spPr bwMode="auto">
            <a:xfrm>
              <a:off x="558" y="3134"/>
              <a:ext cx="151" cy="179"/>
            </a:xfrm>
            <a:custGeom>
              <a:avLst/>
              <a:gdLst>
                <a:gd name="T0" fmla="*/ 299 w 453"/>
                <a:gd name="T1" fmla="*/ 135 h 538"/>
                <a:gd name="T2" fmla="*/ 265 w 453"/>
                <a:gd name="T3" fmla="*/ 78 h 538"/>
                <a:gd name="T4" fmla="*/ 200 w 453"/>
                <a:gd name="T5" fmla="*/ 42 h 538"/>
                <a:gd name="T6" fmla="*/ 135 w 453"/>
                <a:gd name="T7" fmla="*/ 36 h 538"/>
                <a:gd name="T8" fmla="*/ 70 w 453"/>
                <a:gd name="T9" fmla="*/ 57 h 538"/>
                <a:gd name="T10" fmla="*/ 22 w 453"/>
                <a:gd name="T11" fmla="*/ 114 h 538"/>
                <a:gd name="T12" fmla="*/ 0 w 453"/>
                <a:gd name="T13" fmla="*/ 212 h 538"/>
                <a:gd name="T14" fmla="*/ 17 w 453"/>
                <a:gd name="T15" fmla="*/ 331 h 538"/>
                <a:gd name="T16" fmla="*/ 58 w 453"/>
                <a:gd name="T17" fmla="*/ 434 h 538"/>
                <a:gd name="T18" fmla="*/ 111 w 453"/>
                <a:gd name="T19" fmla="*/ 491 h 538"/>
                <a:gd name="T20" fmla="*/ 182 w 453"/>
                <a:gd name="T21" fmla="*/ 528 h 538"/>
                <a:gd name="T22" fmla="*/ 247 w 453"/>
                <a:gd name="T23" fmla="*/ 538 h 538"/>
                <a:gd name="T24" fmla="*/ 329 w 453"/>
                <a:gd name="T25" fmla="*/ 511 h 538"/>
                <a:gd name="T26" fmla="*/ 358 w 453"/>
                <a:gd name="T27" fmla="*/ 466 h 538"/>
                <a:gd name="T28" fmla="*/ 376 w 453"/>
                <a:gd name="T29" fmla="*/ 383 h 538"/>
                <a:gd name="T30" fmla="*/ 371 w 453"/>
                <a:gd name="T31" fmla="*/ 274 h 538"/>
                <a:gd name="T32" fmla="*/ 341 w 453"/>
                <a:gd name="T33" fmla="*/ 176 h 538"/>
                <a:gd name="T34" fmla="*/ 453 w 453"/>
                <a:gd name="T35" fmla="*/ 47 h 538"/>
                <a:gd name="T36" fmla="*/ 453 w 453"/>
                <a:gd name="T37" fmla="*/ 21 h 538"/>
                <a:gd name="T38" fmla="*/ 429 w 453"/>
                <a:gd name="T39" fmla="*/ 0 h 538"/>
                <a:gd name="T40" fmla="*/ 406 w 453"/>
                <a:gd name="T41" fmla="*/ 10 h 538"/>
                <a:gd name="T42" fmla="*/ 299 w 453"/>
                <a:gd name="T43" fmla="*/ 13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3" h="538">
                  <a:moveTo>
                    <a:pt x="299" y="135"/>
                  </a:moveTo>
                  <a:lnTo>
                    <a:pt x="265" y="78"/>
                  </a:lnTo>
                  <a:lnTo>
                    <a:pt x="200" y="42"/>
                  </a:lnTo>
                  <a:lnTo>
                    <a:pt x="135" y="36"/>
                  </a:lnTo>
                  <a:lnTo>
                    <a:pt x="70" y="57"/>
                  </a:lnTo>
                  <a:lnTo>
                    <a:pt x="22" y="114"/>
                  </a:lnTo>
                  <a:lnTo>
                    <a:pt x="0" y="212"/>
                  </a:lnTo>
                  <a:lnTo>
                    <a:pt x="17" y="331"/>
                  </a:lnTo>
                  <a:lnTo>
                    <a:pt x="58" y="434"/>
                  </a:lnTo>
                  <a:lnTo>
                    <a:pt x="111" y="491"/>
                  </a:lnTo>
                  <a:lnTo>
                    <a:pt x="182" y="528"/>
                  </a:lnTo>
                  <a:lnTo>
                    <a:pt x="247" y="538"/>
                  </a:lnTo>
                  <a:lnTo>
                    <a:pt x="329" y="511"/>
                  </a:lnTo>
                  <a:lnTo>
                    <a:pt x="358" y="466"/>
                  </a:lnTo>
                  <a:lnTo>
                    <a:pt x="376" y="383"/>
                  </a:lnTo>
                  <a:lnTo>
                    <a:pt x="371" y="274"/>
                  </a:lnTo>
                  <a:lnTo>
                    <a:pt x="341" y="176"/>
                  </a:lnTo>
                  <a:lnTo>
                    <a:pt x="453" y="47"/>
                  </a:lnTo>
                  <a:lnTo>
                    <a:pt x="453" y="21"/>
                  </a:lnTo>
                  <a:lnTo>
                    <a:pt x="429" y="0"/>
                  </a:lnTo>
                  <a:lnTo>
                    <a:pt x="406" y="10"/>
                  </a:lnTo>
                  <a:lnTo>
                    <a:pt x="299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1" name="Freeform 241"/>
            <p:cNvSpPr>
              <a:spLocks/>
            </p:cNvSpPr>
            <p:nvPr/>
          </p:nvSpPr>
          <p:spPr bwMode="auto">
            <a:xfrm rot="1793546">
              <a:off x="771" y="3103"/>
              <a:ext cx="199" cy="309"/>
            </a:xfrm>
            <a:custGeom>
              <a:avLst/>
              <a:gdLst>
                <a:gd name="T0" fmla="*/ 59 w 595"/>
                <a:gd name="T1" fmla="*/ 928 h 928"/>
                <a:gd name="T2" fmla="*/ 11 w 595"/>
                <a:gd name="T3" fmla="*/ 917 h 928"/>
                <a:gd name="T4" fmla="*/ 0 w 595"/>
                <a:gd name="T5" fmla="*/ 860 h 928"/>
                <a:gd name="T6" fmla="*/ 76 w 595"/>
                <a:gd name="T7" fmla="*/ 752 h 928"/>
                <a:gd name="T8" fmla="*/ 183 w 595"/>
                <a:gd name="T9" fmla="*/ 577 h 928"/>
                <a:gd name="T10" fmla="*/ 271 w 595"/>
                <a:gd name="T11" fmla="*/ 437 h 928"/>
                <a:gd name="T12" fmla="*/ 341 w 595"/>
                <a:gd name="T13" fmla="*/ 268 h 928"/>
                <a:gd name="T14" fmla="*/ 436 w 595"/>
                <a:gd name="T15" fmla="*/ 164 h 928"/>
                <a:gd name="T16" fmla="*/ 536 w 595"/>
                <a:gd name="T17" fmla="*/ 15 h 928"/>
                <a:gd name="T18" fmla="*/ 554 w 595"/>
                <a:gd name="T19" fmla="*/ 0 h 928"/>
                <a:gd name="T20" fmla="*/ 589 w 595"/>
                <a:gd name="T21" fmla="*/ 4 h 928"/>
                <a:gd name="T22" fmla="*/ 595 w 595"/>
                <a:gd name="T23" fmla="*/ 31 h 928"/>
                <a:gd name="T24" fmla="*/ 471 w 595"/>
                <a:gd name="T25" fmla="*/ 164 h 928"/>
                <a:gd name="T26" fmla="*/ 465 w 595"/>
                <a:gd name="T27" fmla="*/ 221 h 928"/>
                <a:gd name="T28" fmla="*/ 501 w 595"/>
                <a:gd name="T29" fmla="*/ 278 h 928"/>
                <a:gd name="T30" fmla="*/ 501 w 595"/>
                <a:gd name="T31" fmla="*/ 329 h 928"/>
                <a:gd name="T32" fmla="*/ 465 w 595"/>
                <a:gd name="T33" fmla="*/ 361 h 928"/>
                <a:gd name="T34" fmla="*/ 377 w 595"/>
                <a:gd name="T35" fmla="*/ 401 h 928"/>
                <a:gd name="T36" fmla="*/ 336 w 595"/>
                <a:gd name="T37" fmla="*/ 412 h 928"/>
                <a:gd name="T38" fmla="*/ 317 w 595"/>
                <a:gd name="T39" fmla="*/ 442 h 928"/>
                <a:gd name="T40" fmla="*/ 271 w 595"/>
                <a:gd name="T41" fmla="*/ 566 h 928"/>
                <a:gd name="T42" fmla="*/ 224 w 595"/>
                <a:gd name="T43" fmla="*/ 680 h 928"/>
                <a:gd name="T44" fmla="*/ 165 w 595"/>
                <a:gd name="T45" fmla="*/ 814 h 928"/>
                <a:gd name="T46" fmla="*/ 89 w 595"/>
                <a:gd name="T47" fmla="*/ 928 h 928"/>
                <a:gd name="T48" fmla="*/ 59 w 595"/>
                <a:gd name="T49" fmla="*/ 9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5" h="928">
                  <a:moveTo>
                    <a:pt x="59" y="928"/>
                  </a:moveTo>
                  <a:lnTo>
                    <a:pt x="11" y="917"/>
                  </a:lnTo>
                  <a:lnTo>
                    <a:pt x="0" y="860"/>
                  </a:lnTo>
                  <a:lnTo>
                    <a:pt x="76" y="752"/>
                  </a:lnTo>
                  <a:lnTo>
                    <a:pt x="183" y="577"/>
                  </a:lnTo>
                  <a:lnTo>
                    <a:pt x="271" y="437"/>
                  </a:lnTo>
                  <a:lnTo>
                    <a:pt x="341" y="268"/>
                  </a:lnTo>
                  <a:lnTo>
                    <a:pt x="436" y="164"/>
                  </a:lnTo>
                  <a:lnTo>
                    <a:pt x="536" y="15"/>
                  </a:lnTo>
                  <a:lnTo>
                    <a:pt x="554" y="0"/>
                  </a:lnTo>
                  <a:lnTo>
                    <a:pt x="589" y="4"/>
                  </a:lnTo>
                  <a:lnTo>
                    <a:pt x="595" y="31"/>
                  </a:lnTo>
                  <a:lnTo>
                    <a:pt x="471" y="164"/>
                  </a:lnTo>
                  <a:lnTo>
                    <a:pt x="465" y="221"/>
                  </a:lnTo>
                  <a:lnTo>
                    <a:pt x="501" y="278"/>
                  </a:lnTo>
                  <a:lnTo>
                    <a:pt x="501" y="329"/>
                  </a:lnTo>
                  <a:lnTo>
                    <a:pt x="465" y="361"/>
                  </a:lnTo>
                  <a:lnTo>
                    <a:pt x="377" y="401"/>
                  </a:lnTo>
                  <a:lnTo>
                    <a:pt x="336" y="412"/>
                  </a:lnTo>
                  <a:lnTo>
                    <a:pt x="317" y="442"/>
                  </a:lnTo>
                  <a:lnTo>
                    <a:pt x="271" y="566"/>
                  </a:lnTo>
                  <a:lnTo>
                    <a:pt x="224" y="680"/>
                  </a:lnTo>
                  <a:lnTo>
                    <a:pt x="165" y="814"/>
                  </a:lnTo>
                  <a:lnTo>
                    <a:pt x="89" y="928"/>
                  </a:lnTo>
                  <a:lnTo>
                    <a:pt x="59" y="9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2" name="Freeform 242"/>
            <p:cNvSpPr>
              <a:spLocks/>
            </p:cNvSpPr>
            <p:nvPr/>
          </p:nvSpPr>
          <p:spPr bwMode="auto">
            <a:xfrm>
              <a:off x="528" y="3340"/>
              <a:ext cx="117" cy="279"/>
            </a:xfrm>
            <a:custGeom>
              <a:avLst/>
              <a:gdLst>
                <a:gd name="T0" fmla="*/ 160 w 350"/>
                <a:gd name="T1" fmla="*/ 66 h 836"/>
                <a:gd name="T2" fmla="*/ 225 w 350"/>
                <a:gd name="T3" fmla="*/ 15 h 836"/>
                <a:gd name="T4" fmla="*/ 296 w 350"/>
                <a:gd name="T5" fmla="*/ 0 h 836"/>
                <a:gd name="T6" fmla="*/ 344 w 350"/>
                <a:gd name="T7" fmla="*/ 15 h 836"/>
                <a:gd name="T8" fmla="*/ 350 w 350"/>
                <a:gd name="T9" fmla="*/ 47 h 836"/>
                <a:gd name="T10" fmla="*/ 309 w 350"/>
                <a:gd name="T11" fmla="*/ 113 h 836"/>
                <a:gd name="T12" fmla="*/ 255 w 350"/>
                <a:gd name="T13" fmla="*/ 113 h 836"/>
                <a:gd name="T14" fmla="*/ 201 w 350"/>
                <a:gd name="T15" fmla="*/ 144 h 836"/>
                <a:gd name="T16" fmla="*/ 130 w 350"/>
                <a:gd name="T17" fmla="*/ 232 h 836"/>
                <a:gd name="T18" fmla="*/ 82 w 350"/>
                <a:gd name="T19" fmla="*/ 331 h 836"/>
                <a:gd name="T20" fmla="*/ 82 w 350"/>
                <a:gd name="T21" fmla="*/ 371 h 836"/>
                <a:gd name="T22" fmla="*/ 112 w 350"/>
                <a:gd name="T23" fmla="*/ 418 h 836"/>
                <a:gd name="T24" fmla="*/ 190 w 350"/>
                <a:gd name="T25" fmla="*/ 460 h 836"/>
                <a:gd name="T26" fmla="*/ 261 w 350"/>
                <a:gd name="T27" fmla="*/ 496 h 836"/>
                <a:gd name="T28" fmla="*/ 339 w 350"/>
                <a:gd name="T29" fmla="*/ 562 h 836"/>
                <a:gd name="T30" fmla="*/ 344 w 350"/>
                <a:gd name="T31" fmla="*/ 619 h 836"/>
                <a:gd name="T32" fmla="*/ 272 w 350"/>
                <a:gd name="T33" fmla="*/ 656 h 836"/>
                <a:gd name="T34" fmla="*/ 220 w 350"/>
                <a:gd name="T35" fmla="*/ 697 h 836"/>
                <a:gd name="T36" fmla="*/ 201 w 350"/>
                <a:gd name="T37" fmla="*/ 733 h 836"/>
                <a:gd name="T38" fmla="*/ 214 w 350"/>
                <a:gd name="T39" fmla="*/ 770 h 836"/>
                <a:gd name="T40" fmla="*/ 190 w 350"/>
                <a:gd name="T41" fmla="*/ 821 h 836"/>
                <a:gd name="T42" fmla="*/ 154 w 350"/>
                <a:gd name="T43" fmla="*/ 836 h 836"/>
                <a:gd name="T44" fmla="*/ 136 w 350"/>
                <a:gd name="T45" fmla="*/ 827 h 836"/>
                <a:gd name="T46" fmla="*/ 142 w 350"/>
                <a:gd name="T47" fmla="*/ 738 h 836"/>
                <a:gd name="T48" fmla="*/ 177 w 350"/>
                <a:gd name="T49" fmla="*/ 676 h 836"/>
                <a:gd name="T50" fmla="*/ 244 w 350"/>
                <a:gd name="T51" fmla="*/ 625 h 836"/>
                <a:gd name="T52" fmla="*/ 279 w 350"/>
                <a:gd name="T53" fmla="*/ 609 h 836"/>
                <a:gd name="T54" fmla="*/ 249 w 350"/>
                <a:gd name="T55" fmla="*/ 532 h 836"/>
                <a:gd name="T56" fmla="*/ 196 w 350"/>
                <a:gd name="T57" fmla="*/ 501 h 836"/>
                <a:gd name="T58" fmla="*/ 101 w 350"/>
                <a:gd name="T59" fmla="*/ 469 h 836"/>
                <a:gd name="T60" fmla="*/ 35 w 350"/>
                <a:gd name="T61" fmla="*/ 423 h 836"/>
                <a:gd name="T62" fmla="*/ 0 w 350"/>
                <a:gd name="T63" fmla="*/ 351 h 836"/>
                <a:gd name="T64" fmla="*/ 24 w 350"/>
                <a:gd name="T65" fmla="*/ 284 h 836"/>
                <a:gd name="T66" fmla="*/ 89 w 350"/>
                <a:gd name="T67" fmla="*/ 180 h 836"/>
                <a:gd name="T68" fmla="*/ 142 w 350"/>
                <a:gd name="T69" fmla="*/ 98 h 836"/>
                <a:gd name="T70" fmla="*/ 160 w 350"/>
                <a:gd name="T71" fmla="*/ 66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0" h="836">
                  <a:moveTo>
                    <a:pt x="160" y="66"/>
                  </a:moveTo>
                  <a:lnTo>
                    <a:pt x="225" y="15"/>
                  </a:lnTo>
                  <a:lnTo>
                    <a:pt x="296" y="0"/>
                  </a:lnTo>
                  <a:lnTo>
                    <a:pt x="344" y="15"/>
                  </a:lnTo>
                  <a:lnTo>
                    <a:pt x="350" y="47"/>
                  </a:lnTo>
                  <a:lnTo>
                    <a:pt x="309" y="113"/>
                  </a:lnTo>
                  <a:lnTo>
                    <a:pt x="255" y="113"/>
                  </a:lnTo>
                  <a:lnTo>
                    <a:pt x="201" y="144"/>
                  </a:lnTo>
                  <a:lnTo>
                    <a:pt x="130" y="232"/>
                  </a:lnTo>
                  <a:lnTo>
                    <a:pt x="82" y="331"/>
                  </a:lnTo>
                  <a:lnTo>
                    <a:pt x="82" y="371"/>
                  </a:lnTo>
                  <a:lnTo>
                    <a:pt x="112" y="418"/>
                  </a:lnTo>
                  <a:lnTo>
                    <a:pt x="190" y="460"/>
                  </a:lnTo>
                  <a:lnTo>
                    <a:pt x="261" y="496"/>
                  </a:lnTo>
                  <a:lnTo>
                    <a:pt x="339" y="562"/>
                  </a:lnTo>
                  <a:lnTo>
                    <a:pt x="344" y="619"/>
                  </a:lnTo>
                  <a:lnTo>
                    <a:pt x="272" y="656"/>
                  </a:lnTo>
                  <a:lnTo>
                    <a:pt x="220" y="697"/>
                  </a:lnTo>
                  <a:lnTo>
                    <a:pt x="201" y="733"/>
                  </a:lnTo>
                  <a:lnTo>
                    <a:pt x="214" y="770"/>
                  </a:lnTo>
                  <a:lnTo>
                    <a:pt x="190" y="821"/>
                  </a:lnTo>
                  <a:lnTo>
                    <a:pt x="154" y="836"/>
                  </a:lnTo>
                  <a:lnTo>
                    <a:pt x="136" y="827"/>
                  </a:lnTo>
                  <a:lnTo>
                    <a:pt x="142" y="738"/>
                  </a:lnTo>
                  <a:lnTo>
                    <a:pt x="177" y="676"/>
                  </a:lnTo>
                  <a:lnTo>
                    <a:pt x="244" y="625"/>
                  </a:lnTo>
                  <a:lnTo>
                    <a:pt x="279" y="609"/>
                  </a:lnTo>
                  <a:lnTo>
                    <a:pt x="249" y="532"/>
                  </a:lnTo>
                  <a:lnTo>
                    <a:pt x="196" y="501"/>
                  </a:lnTo>
                  <a:lnTo>
                    <a:pt x="101" y="469"/>
                  </a:lnTo>
                  <a:lnTo>
                    <a:pt x="35" y="423"/>
                  </a:lnTo>
                  <a:lnTo>
                    <a:pt x="0" y="351"/>
                  </a:lnTo>
                  <a:lnTo>
                    <a:pt x="24" y="284"/>
                  </a:lnTo>
                  <a:lnTo>
                    <a:pt x="89" y="180"/>
                  </a:lnTo>
                  <a:lnTo>
                    <a:pt x="142" y="98"/>
                  </a:lnTo>
                  <a:lnTo>
                    <a:pt x="16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3" name="Freeform 243"/>
            <p:cNvSpPr>
              <a:spLocks/>
            </p:cNvSpPr>
            <p:nvPr/>
          </p:nvSpPr>
          <p:spPr bwMode="auto">
            <a:xfrm>
              <a:off x="648" y="3318"/>
              <a:ext cx="122" cy="249"/>
            </a:xfrm>
            <a:custGeom>
              <a:avLst/>
              <a:gdLst>
                <a:gd name="T0" fmla="*/ 30 w 366"/>
                <a:gd name="T1" fmla="*/ 31 h 748"/>
                <a:gd name="T2" fmla="*/ 88 w 366"/>
                <a:gd name="T3" fmla="*/ 4 h 748"/>
                <a:gd name="T4" fmla="*/ 136 w 366"/>
                <a:gd name="T5" fmla="*/ 0 h 748"/>
                <a:gd name="T6" fmla="*/ 218 w 366"/>
                <a:gd name="T7" fmla="*/ 46 h 748"/>
                <a:gd name="T8" fmla="*/ 266 w 366"/>
                <a:gd name="T9" fmla="*/ 93 h 748"/>
                <a:gd name="T10" fmla="*/ 302 w 366"/>
                <a:gd name="T11" fmla="*/ 159 h 748"/>
                <a:gd name="T12" fmla="*/ 331 w 366"/>
                <a:gd name="T13" fmla="*/ 247 h 748"/>
                <a:gd name="T14" fmla="*/ 361 w 366"/>
                <a:gd name="T15" fmla="*/ 381 h 748"/>
                <a:gd name="T16" fmla="*/ 366 w 366"/>
                <a:gd name="T17" fmla="*/ 531 h 748"/>
                <a:gd name="T18" fmla="*/ 348 w 366"/>
                <a:gd name="T19" fmla="*/ 629 h 748"/>
                <a:gd name="T20" fmla="*/ 320 w 366"/>
                <a:gd name="T21" fmla="*/ 675 h 748"/>
                <a:gd name="T22" fmla="*/ 242 w 366"/>
                <a:gd name="T23" fmla="*/ 722 h 748"/>
                <a:gd name="T24" fmla="*/ 160 w 366"/>
                <a:gd name="T25" fmla="*/ 748 h 748"/>
                <a:gd name="T26" fmla="*/ 107 w 366"/>
                <a:gd name="T27" fmla="*/ 748 h 748"/>
                <a:gd name="T28" fmla="*/ 60 w 366"/>
                <a:gd name="T29" fmla="*/ 737 h 748"/>
                <a:gd name="T30" fmla="*/ 30 w 366"/>
                <a:gd name="T31" fmla="*/ 675 h 748"/>
                <a:gd name="T32" fmla="*/ 18 w 366"/>
                <a:gd name="T33" fmla="*/ 599 h 748"/>
                <a:gd name="T34" fmla="*/ 42 w 366"/>
                <a:gd name="T35" fmla="*/ 546 h 748"/>
                <a:gd name="T36" fmla="*/ 71 w 366"/>
                <a:gd name="T37" fmla="*/ 500 h 748"/>
                <a:gd name="T38" fmla="*/ 65 w 366"/>
                <a:gd name="T39" fmla="*/ 438 h 748"/>
                <a:gd name="T40" fmla="*/ 53 w 366"/>
                <a:gd name="T41" fmla="*/ 360 h 748"/>
                <a:gd name="T42" fmla="*/ 30 w 366"/>
                <a:gd name="T43" fmla="*/ 283 h 748"/>
                <a:gd name="T44" fmla="*/ 0 w 366"/>
                <a:gd name="T45" fmla="*/ 201 h 748"/>
                <a:gd name="T46" fmla="*/ 0 w 366"/>
                <a:gd name="T47" fmla="*/ 139 h 748"/>
                <a:gd name="T48" fmla="*/ 18 w 366"/>
                <a:gd name="T49" fmla="*/ 72 h 748"/>
                <a:gd name="T50" fmla="*/ 30 w 366"/>
                <a:gd name="T51" fmla="*/ 31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6" h="748">
                  <a:moveTo>
                    <a:pt x="30" y="31"/>
                  </a:moveTo>
                  <a:lnTo>
                    <a:pt x="88" y="4"/>
                  </a:lnTo>
                  <a:lnTo>
                    <a:pt x="136" y="0"/>
                  </a:lnTo>
                  <a:lnTo>
                    <a:pt x="218" y="46"/>
                  </a:lnTo>
                  <a:lnTo>
                    <a:pt x="266" y="93"/>
                  </a:lnTo>
                  <a:lnTo>
                    <a:pt x="302" y="159"/>
                  </a:lnTo>
                  <a:lnTo>
                    <a:pt x="331" y="247"/>
                  </a:lnTo>
                  <a:lnTo>
                    <a:pt x="361" y="381"/>
                  </a:lnTo>
                  <a:lnTo>
                    <a:pt x="366" y="531"/>
                  </a:lnTo>
                  <a:lnTo>
                    <a:pt x="348" y="629"/>
                  </a:lnTo>
                  <a:lnTo>
                    <a:pt x="320" y="675"/>
                  </a:lnTo>
                  <a:lnTo>
                    <a:pt x="242" y="722"/>
                  </a:lnTo>
                  <a:lnTo>
                    <a:pt x="160" y="748"/>
                  </a:lnTo>
                  <a:lnTo>
                    <a:pt x="107" y="748"/>
                  </a:lnTo>
                  <a:lnTo>
                    <a:pt x="60" y="737"/>
                  </a:lnTo>
                  <a:lnTo>
                    <a:pt x="30" y="675"/>
                  </a:lnTo>
                  <a:lnTo>
                    <a:pt x="18" y="599"/>
                  </a:lnTo>
                  <a:lnTo>
                    <a:pt x="42" y="546"/>
                  </a:lnTo>
                  <a:lnTo>
                    <a:pt x="71" y="500"/>
                  </a:lnTo>
                  <a:lnTo>
                    <a:pt x="65" y="438"/>
                  </a:lnTo>
                  <a:lnTo>
                    <a:pt x="53" y="360"/>
                  </a:lnTo>
                  <a:lnTo>
                    <a:pt x="30" y="283"/>
                  </a:lnTo>
                  <a:lnTo>
                    <a:pt x="0" y="201"/>
                  </a:lnTo>
                  <a:lnTo>
                    <a:pt x="0" y="139"/>
                  </a:lnTo>
                  <a:lnTo>
                    <a:pt x="18" y="72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4" name="Freeform 244"/>
            <p:cNvSpPr>
              <a:spLocks/>
            </p:cNvSpPr>
            <p:nvPr/>
          </p:nvSpPr>
          <p:spPr bwMode="auto">
            <a:xfrm>
              <a:off x="718" y="3517"/>
              <a:ext cx="159" cy="320"/>
            </a:xfrm>
            <a:custGeom>
              <a:avLst/>
              <a:gdLst>
                <a:gd name="T0" fmla="*/ 0 w 477"/>
                <a:gd name="T1" fmla="*/ 83 h 959"/>
                <a:gd name="T2" fmla="*/ 0 w 477"/>
                <a:gd name="T3" fmla="*/ 41 h 959"/>
                <a:gd name="T4" fmla="*/ 41 w 477"/>
                <a:gd name="T5" fmla="*/ 0 h 959"/>
                <a:gd name="T6" fmla="*/ 71 w 477"/>
                <a:gd name="T7" fmla="*/ 15 h 959"/>
                <a:gd name="T8" fmla="*/ 212 w 477"/>
                <a:gd name="T9" fmla="*/ 180 h 959"/>
                <a:gd name="T10" fmla="*/ 282 w 477"/>
                <a:gd name="T11" fmla="*/ 273 h 959"/>
                <a:gd name="T12" fmla="*/ 301 w 477"/>
                <a:gd name="T13" fmla="*/ 356 h 959"/>
                <a:gd name="T14" fmla="*/ 306 w 477"/>
                <a:gd name="T15" fmla="*/ 443 h 959"/>
                <a:gd name="T16" fmla="*/ 295 w 477"/>
                <a:gd name="T17" fmla="*/ 562 h 959"/>
                <a:gd name="T18" fmla="*/ 253 w 477"/>
                <a:gd name="T19" fmla="*/ 691 h 959"/>
                <a:gd name="T20" fmla="*/ 212 w 477"/>
                <a:gd name="T21" fmla="*/ 768 h 959"/>
                <a:gd name="T22" fmla="*/ 195 w 477"/>
                <a:gd name="T23" fmla="*/ 845 h 959"/>
                <a:gd name="T24" fmla="*/ 200 w 477"/>
                <a:gd name="T25" fmla="*/ 881 h 959"/>
                <a:gd name="T26" fmla="*/ 223 w 477"/>
                <a:gd name="T27" fmla="*/ 892 h 959"/>
                <a:gd name="T28" fmla="*/ 365 w 477"/>
                <a:gd name="T29" fmla="*/ 887 h 959"/>
                <a:gd name="T30" fmla="*/ 460 w 477"/>
                <a:gd name="T31" fmla="*/ 902 h 959"/>
                <a:gd name="T32" fmla="*/ 477 w 477"/>
                <a:gd name="T33" fmla="*/ 923 h 959"/>
                <a:gd name="T34" fmla="*/ 477 w 477"/>
                <a:gd name="T35" fmla="*/ 938 h 959"/>
                <a:gd name="T36" fmla="*/ 401 w 477"/>
                <a:gd name="T37" fmla="*/ 959 h 959"/>
                <a:gd name="T38" fmla="*/ 383 w 477"/>
                <a:gd name="T39" fmla="*/ 953 h 959"/>
                <a:gd name="T40" fmla="*/ 318 w 477"/>
                <a:gd name="T41" fmla="*/ 928 h 959"/>
                <a:gd name="T42" fmla="*/ 253 w 477"/>
                <a:gd name="T43" fmla="*/ 928 h 959"/>
                <a:gd name="T44" fmla="*/ 165 w 477"/>
                <a:gd name="T45" fmla="*/ 928 h 959"/>
                <a:gd name="T46" fmla="*/ 135 w 477"/>
                <a:gd name="T47" fmla="*/ 933 h 959"/>
                <a:gd name="T48" fmla="*/ 124 w 477"/>
                <a:gd name="T49" fmla="*/ 913 h 959"/>
                <a:gd name="T50" fmla="*/ 124 w 477"/>
                <a:gd name="T51" fmla="*/ 881 h 959"/>
                <a:gd name="T52" fmla="*/ 154 w 477"/>
                <a:gd name="T53" fmla="*/ 784 h 959"/>
                <a:gd name="T54" fmla="*/ 206 w 477"/>
                <a:gd name="T55" fmla="*/ 680 h 959"/>
                <a:gd name="T56" fmla="*/ 241 w 477"/>
                <a:gd name="T57" fmla="*/ 578 h 959"/>
                <a:gd name="T58" fmla="*/ 247 w 477"/>
                <a:gd name="T59" fmla="*/ 500 h 959"/>
                <a:gd name="T60" fmla="*/ 241 w 477"/>
                <a:gd name="T61" fmla="*/ 392 h 959"/>
                <a:gd name="T62" fmla="*/ 217 w 477"/>
                <a:gd name="T63" fmla="*/ 330 h 959"/>
                <a:gd name="T64" fmla="*/ 159 w 477"/>
                <a:gd name="T65" fmla="*/ 252 h 959"/>
                <a:gd name="T66" fmla="*/ 76 w 477"/>
                <a:gd name="T67" fmla="*/ 180 h 959"/>
                <a:gd name="T68" fmla="*/ 17 w 477"/>
                <a:gd name="T69" fmla="*/ 138 h 959"/>
                <a:gd name="T70" fmla="*/ 0 w 477"/>
                <a:gd name="T71" fmla="*/ 113 h 959"/>
                <a:gd name="T72" fmla="*/ 0 w 477"/>
                <a:gd name="T73" fmla="*/ 83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7" h="959">
                  <a:moveTo>
                    <a:pt x="0" y="83"/>
                  </a:moveTo>
                  <a:lnTo>
                    <a:pt x="0" y="41"/>
                  </a:lnTo>
                  <a:lnTo>
                    <a:pt x="41" y="0"/>
                  </a:lnTo>
                  <a:lnTo>
                    <a:pt x="71" y="15"/>
                  </a:lnTo>
                  <a:lnTo>
                    <a:pt x="212" y="180"/>
                  </a:lnTo>
                  <a:lnTo>
                    <a:pt x="282" y="273"/>
                  </a:lnTo>
                  <a:lnTo>
                    <a:pt x="301" y="356"/>
                  </a:lnTo>
                  <a:lnTo>
                    <a:pt x="306" y="443"/>
                  </a:lnTo>
                  <a:lnTo>
                    <a:pt x="295" y="562"/>
                  </a:lnTo>
                  <a:lnTo>
                    <a:pt x="253" y="691"/>
                  </a:lnTo>
                  <a:lnTo>
                    <a:pt x="212" y="768"/>
                  </a:lnTo>
                  <a:lnTo>
                    <a:pt x="195" y="845"/>
                  </a:lnTo>
                  <a:lnTo>
                    <a:pt x="200" y="881"/>
                  </a:lnTo>
                  <a:lnTo>
                    <a:pt x="223" y="892"/>
                  </a:lnTo>
                  <a:lnTo>
                    <a:pt x="365" y="887"/>
                  </a:lnTo>
                  <a:lnTo>
                    <a:pt x="460" y="902"/>
                  </a:lnTo>
                  <a:lnTo>
                    <a:pt x="477" y="923"/>
                  </a:lnTo>
                  <a:lnTo>
                    <a:pt x="477" y="938"/>
                  </a:lnTo>
                  <a:lnTo>
                    <a:pt x="401" y="959"/>
                  </a:lnTo>
                  <a:lnTo>
                    <a:pt x="383" y="953"/>
                  </a:lnTo>
                  <a:lnTo>
                    <a:pt x="318" y="928"/>
                  </a:lnTo>
                  <a:lnTo>
                    <a:pt x="253" y="928"/>
                  </a:lnTo>
                  <a:lnTo>
                    <a:pt x="165" y="928"/>
                  </a:lnTo>
                  <a:lnTo>
                    <a:pt x="135" y="933"/>
                  </a:lnTo>
                  <a:lnTo>
                    <a:pt x="124" y="913"/>
                  </a:lnTo>
                  <a:lnTo>
                    <a:pt x="124" y="881"/>
                  </a:lnTo>
                  <a:lnTo>
                    <a:pt x="154" y="784"/>
                  </a:lnTo>
                  <a:lnTo>
                    <a:pt x="206" y="680"/>
                  </a:lnTo>
                  <a:lnTo>
                    <a:pt x="241" y="578"/>
                  </a:lnTo>
                  <a:lnTo>
                    <a:pt x="247" y="500"/>
                  </a:lnTo>
                  <a:lnTo>
                    <a:pt x="241" y="392"/>
                  </a:lnTo>
                  <a:lnTo>
                    <a:pt x="217" y="330"/>
                  </a:lnTo>
                  <a:lnTo>
                    <a:pt x="159" y="252"/>
                  </a:lnTo>
                  <a:lnTo>
                    <a:pt x="76" y="180"/>
                  </a:lnTo>
                  <a:lnTo>
                    <a:pt x="17" y="138"/>
                  </a:lnTo>
                  <a:lnTo>
                    <a:pt x="0" y="11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5" name="Freeform 245"/>
            <p:cNvSpPr>
              <a:spLocks/>
            </p:cNvSpPr>
            <p:nvPr/>
          </p:nvSpPr>
          <p:spPr bwMode="auto">
            <a:xfrm>
              <a:off x="575" y="3535"/>
              <a:ext cx="133" cy="342"/>
            </a:xfrm>
            <a:custGeom>
              <a:avLst/>
              <a:gdLst>
                <a:gd name="T0" fmla="*/ 283 w 401"/>
                <a:gd name="T1" fmla="*/ 25 h 1026"/>
                <a:gd name="T2" fmla="*/ 318 w 401"/>
                <a:gd name="T3" fmla="*/ 0 h 1026"/>
                <a:gd name="T4" fmla="*/ 390 w 401"/>
                <a:gd name="T5" fmla="*/ 0 h 1026"/>
                <a:gd name="T6" fmla="*/ 401 w 401"/>
                <a:gd name="T7" fmla="*/ 31 h 1026"/>
                <a:gd name="T8" fmla="*/ 390 w 401"/>
                <a:gd name="T9" fmla="*/ 113 h 1026"/>
                <a:gd name="T10" fmla="*/ 325 w 401"/>
                <a:gd name="T11" fmla="*/ 216 h 1026"/>
                <a:gd name="T12" fmla="*/ 296 w 401"/>
                <a:gd name="T13" fmla="*/ 329 h 1026"/>
                <a:gd name="T14" fmla="*/ 283 w 401"/>
                <a:gd name="T15" fmla="*/ 469 h 1026"/>
                <a:gd name="T16" fmla="*/ 325 w 401"/>
                <a:gd name="T17" fmla="*/ 628 h 1026"/>
                <a:gd name="T18" fmla="*/ 378 w 401"/>
                <a:gd name="T19" fmla="*/ 783 h 1026"/>
                <a:gd name="T20" fmla="*/ 383 w 401"/>
                <a:gd name="T21" fmla="*/ 845 h 1026"/>
                <a:gd name="T22" fmla="*/ 360 w 401"/>
                <a:gd name="T23" fmla="*/ 865 h 1026"/>
                <a:gd name="T24" fmla="*/ 277 w 401"/>
                <a:gd name="T25" fmla="*/ 865 h 1026"/>
                <a:gd name="T26" fmla="*/ 195 w 401"/>
                <a:gd name="T27" fmla="*/ 892 h 1026"/>
                <a:gd name="T28" fmla="*/ 142 w 401"/>
                <a:gd name="T29" fmla="*/ 958 h 1026"/>
                <a:gd name="T30" fmla="*/ 95 w 401"/>
                <a:gd name="T31" fmla="*/ 1020 h 1026"/>
                <a:gd name="T32" fmla="*/ 71 w 401"/>
                <a:gd name="T33" fmla="*/ 1026 h 1026"/>
                <a:gd name="T34" fmla="*/ 0 w 401"/>
                <a:gd name="T35" fmla="*/ 989 h 1026"/>
                <a:gd name="T36" fmla="*/ 0 w 401"/>
                <a:gd name="T37" fmla="*/ 964 h 1026"/>
                <a:gd name="T38" fmla="*/ 95 w 401"/>
                <a:gd name="T39" fmla="*/ 892 h 1026"/>
                <a:gd name="T40" fmla="*/ 207 w 401"/>
                <a:gd name="T41" fmla="*/ 845 h 1026"/>
                <a:gd name="T42" fmla="*/ 296 w 401"/>
                <a:gd name="T43" fmla="*/ 819 h 1026"/>
                <a:gd name="T44" fmla="*/ 313 w 401"/>
                <a:gd name="T45" fmla="*/ 808 h 1026"/>
                <a:gd name="T46" fmla="*/ 307 w 401"/>
                <a:gd name="T47" fmla="*/ 763 h 1026"/>
                <a:gd name="T48" fmla="*/ 277 w 401"/>
                <a:gd name="T49" fmla="*/ 649 h 1026"/>
                <a:gd name="T50" fmla="*/ 242 w 401"/>
                <a:gd name="T51" fmla="*/ 520 h 1026"/>
                <a:gd name="T52" fmla="*/ 225 w 401"/>
                <a:gd name="T53" fmla="*/ 453 h 1026"/>
                <a:gd name="T54" fmla="*/ 219 w 401"/>
                <a:gd name="T55" fmla="*/ 376 h 1026"/>
                <a:gd name="T56" fmla="*/ 231 w 401"/>
                <a:gd name="T57" fmla="*/ 288 h 1026"/>
                <a:gd name="T58" fmla="*/ 253 w 401"/>
                <a:gd name="T59" fmla="*/ 144 h 1026"/>
                <a:gd name="T60" fmla="*/ 283 w 401"/>
                <a:gd name="T61" fmla="*/ 25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1" h="1026">
                  <a:moveTo>
                    <a:pt x="283" y="25"/>
                  </a:moveTo>
                  <a:lnTo>
                    <a:pt x="318" y="0"/>
                  </a:lnTo>
                  <a:lnTo>
                    <a:pt x="390" y="0"/>
                  </a:lnTo>
                  <a:lnTo>
                    <a:pt x="401" y="31"/>
                  </a:lnTo>
                  <a:lnTo>
                    <a:pt x="390" y="113"/>
                  </a:lnTo>
                  <a:lnTo>
                    <a:pt x="325" y="216"/>
                  </a:lnTo>
                  <a:lnTo>
                    <a:pt x="296" y="329"/>
                  </a:lnTo>
                  <a:lnTo>
                    <a:pt x="283" y="469"/>
                  </a:lnTo>
                  <a:lnTo>
                    <a:pt x="325" y="628"/>
                  </a:lnTo>
                  <a:lnTo>
                    <a:pt x="378" y="783"/>
                  </a:lnTo>
                  <a:lnTo>
                    <a:pt x="383" y="845"/>
                  </a:lnTo>
                  <a:lnTo>
                    <a:pt x="360" y="865"/>
                  </a:lnTo>
                  <a:lnTo>
                    <a:pt x="277" y="865"/>
                  </a:lnTo>
                  <a:lnTo>
                    <a:pt x="195" y="892"/>
                  </a:lnTo>
                  <a:lnTo>
                    <a:pt x="142" y="958"/>
                  </a:lnTo>
                  <a:lnTo>
                    <a:pt x="95" y="1020"/>
                  </a:lnTo>
                  <a:lnTo>
                    <a:pt x="71" y="1026"/>
                  </a:lnTo>
                  <a:lnTo>
                    <a:pt x="0" y="989"/>
                  </a:lnTo>
                  <a:lnTo>
                    <a:pt x="0" y="964"/>
                  </a:lnTo>
                  <a:lnTo>
                    <a:pt x="95" y="892"/>
                  </a:lnTo>
                  <a:lnTo>
                    <a:pt x="207" y="845"/>
                  </a:lnTo>
                  <a:lnTo>
                    <a:pt x="296" y="819"/>
                  </a:lnTo>
                  <a:lnTo>
                    <a:pt x="313" y="808"/>
                  </a:lnTo>
                  <a:lnTo>
                    <a:pt x="307" y="763"/>
                  </a:lnTo>
                  <a:lnTo>
                    <a:pt x="277" y="649"/>
                  </a:lnTo>
                  <a:lnTo>
                    <a:pt x="242" y="520"/>
                  </a:lnTo>
                  <a:lnTo>
                    <a:pt x="225" y="453"/>
                  </a:lnTo>
                  <a:lnTo>
                    <a:pt x="219" y="376"/>
                  </a:lnTo>
                  <a:lnTo>
                    <a:pt x="231" y="288"/>
                  </a:lnTo>
                  <a:lnTo>
                    <a:pt x="253" y="144"/>
                  </a:lnTo>
                  <a:lnTo>
                    <a:pt x="28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26" name="AutoShape 246"/>
          <p:cNvSpPr>
            <a:spLocks noChangeArrowheads="1"/>
          </p:cNvSpPr>
          <p:nvPr/>
        </p:nvSpPr>
        <p:spPr bwMode="auto">
          <a:xfrm>
            <a:off x="2667000" y="5638800"/>
            <a:ext cx="1905000" cy="1016000"/>
          </a:xfrm>
          <a:prstGeom prst="wedgeRoundRectCallout">
            <a:avLst>
              <a:gd name="adj1" fmla="val 74250"/>
              <a:gd name="adj2" fmla="val -33282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Much better </a:t>
            </a:r>
          </a:p>
          <a:p>
            <a:pPr algn="ctr"/>
            <a:r>
              <a:rPr lang="en-US" sz="2000" b="1"/>
              <a:t>performance!</a:t>
            </a:r>
          </a:p>
          <a:p>
            <a:pPr algn="ctr"/>
            <a:r>
              <a:rPr lang="en-US" sz="2000" b="1">
                <a:solidFill>
                  <a:schemeClr val="accent2"/>
                </a:solidFill>
              </a:rPr>
              <a:t>WHY?</a:t>
            </a:r>
            <a:endParaRPr lang="en-US" sz="2000" b="1"/>
          </a:p>
        </p:txBody>
      </p:sp>
      <p:sp>
        <p:nvSpPr>
          <p:cNvPr id="20727" name="Line 247"/>
          <p:cNvSpPr>
            <a:spLocks noChangeShapeType="1"/>
          </p:cNvSpPr>
          <p:nvPr/>
        </p:nvSpPr>
        <p:spPr bwMode="auto">
          <a:xfrm>
            <a:off x="838200" y="4038600"/>
            <a:ext cx="3810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28" name="Line 248"/>
          <p:cNvSpPr>
            <a:spLocks noChangeShapeType="1"/>
          </p:cNvSpPr>
          <p:nvPr/>
        </p:nvSpPr>
        <p:spPr bwMode="auto">
          <a:xfrm>
            <a:off x="5149850" y="4038600"/>
            <a:ext cx="3810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14: CASCADE CONTROL</a:t>
            </a:r>
            <a:endParaRPr lang="en-US" sz="320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685800" y="9144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Cascade Control Performance for Packed Bed Reactor</a:t>
            </a:r>
          </a:p>
        </p:txBody>
      </p:sp>
      <p:grpSp>
        <p:nvGrpSpPr>
          <p:cNvPr id="42106" name="Group 122"/>
          <p:cNvGrpSpPr>
            <a:grpSpLocks/>
          </p:cNvGrpSpPr>
          <p:nvPr/>
        </p:nvGrpSpPr>
        <p:grpSpPr bwMode="auto">
          <a:xfrm>
            <a:off x="423863" y="1333500"/>
            <a:ext cx="7597775" cy="5397500"/>
            <a:chOff x="-3" y="0"/>
            <a:chExt cx="6224" cy="4404"/>
          </a:xfrm>
        </p:grpSpPr>
        <p:grpSp>
          <p:nvGrpSpPr>
            <p:cNvPr id="42107" name="Group 123"/>
            <p:cNvGrpSpPr>
              <a:grpSpLocks/>
            </p:cNvGrpSpPr>
            <p:nvPr/>
          </p:nvGrpSpPr>
          <p:grpSpPr bwMode="auto">
            <a:xfrm>
              <a:off x="-3" y="0"/>
              <a:ext cx="2977" cy="1956"/>
              <a:chOff x="459" y="136"/>
              <a:chExt cx="2977" cy="1956"/>
            </a:xfrm>
          </p:grpSpPr>
          <p:sp>
            <p:nvSpPr>
              <p:cNvPr id="42108" name="Rectangle 124"/>
              <p:cNvSpPr>
                <a:spLocks noChangeArrowheads="1"/>
              </p:cNvSpPr>
              <p:nvPr/>
            </p:nvSpPr>
            <p:spPr bwMode="auto">
              <a:xfrm>
                <a:off x="943" y="336"/>
                <a:ext cx="2377" cy="15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9" name="Rectangle 125"/>
              <p:cNvSpPr>
                <a:spLocks noChangeArrowheads="1"/>
              </p:cNvSpPr>
              <p:nvPr/>
            </p:nvSpPr>
            <p:spPr bwMode="auto">
              <a:xfrm>
                <a:off x="943" y="336"/>
                <a:ext cx="2377" cy="1578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0" name="Line 126"/>
              <p:cNvSpPr>
                <a:spLocks noChangeShapeType="1"/>
              </p:cNvSpPr>
              <p:nvPr/>
            </p:nvSpPr>
            <p:spPr bwMode="auto">
              <a:xfrm>
                <a:off x="943" y="336"/>
                <a:ext cx="237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1" name="Freeform 127"/>
              <p:cNvSpPr>
                <a:spLocks/>
              </p:cNvSpPr>
              <p:nvPr/>
            </p:nvSpPr>
            <p:spPr bwMode="auto">
              <a:xfrm>
                <a:off x="943" y="336"/>
                <a:ext cx="2377" cy="1578"/>
              </a:xfrm>
              <a:custGeom>
                <a:avLst/>
                <a:gdLst>
                  <a:gd name="T0" fmla="*/ 0 w 262"/>
                  <a:gd name="T1" fmla="*/ 174 h 174"/>
                  <a:gd name="T2" fmla="*/ 262 w 262"/>
                  <a:gd name="T3" fmla="*/ 174 h 174"/>
                  <a:gd name="T4" fmla="*/ 262 w 262"/>
                  <a:gd name="T5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2" h="174">
                    <a:moveTo>
                      <a:pt x="0" y="174"/>
                    </a:moveTo>
                    <a:lnTo>
                      <a:pt x="262" y="174"/>
                    </a:lnTo>
                    <a:lnTo>
                      <a:pt x="26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2" name="Line 128"/>
              <p:cNvSpPr>
                <a:spLocks noChangeShapeType="1"/>
              </p:cNvSpPr>
              <p:nvPr/>
            </p:nvSpPr>
            <p:spPr bwMode="auto">
              <a:xfrm flipV="1">
                <a:off x="943" y="336"/>
                <a:ext cx="1" cy="157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3" name="Line 129"/>
              <p:cNvSpPr>
                <a:spLocks noChangeShapeType="1"/>
              </p:cNvSpPr>
              <p:nvPr/>
            </p:nvSpPr>
            <p:spPr bwMode="auto">
              <a:xfrm>
                <a:off x="943" y="1914"/>
                <a:ext cx="237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4" name="Line 130"/>
              <p:cNvSpPr>
                <a:spLocks noChangeShapeType="1"/>
              </p:cNvSpPr>
              <p:nvPr/>
            </p:nvSpPr>
            <p:spPr bwMode="auto">
              <a:xfrm flipV="1">
                <a:off x="943" y="336"/>
                <a:ext cx="1" cy="157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5" name="Line 131"/>
              <p:cNvSpPr>
                <a:spLocks noChangeShapeType="1"/>
              </p:cNvSpPr>
              <p:nvPr/>
            </p:nvSpPr>
            <p:spPr bwMode="auto">
              <a:xfrm flipV="1">
                <a:off x="943" y="1887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6" name="Line 132"/>
              <p:cNvSpPr>
                <a:spLocks noChangeShapeType="1"/>
              </p:cNvSpPr>
              <p:nvPr/>
            </p:nvSpPr>
            <p:spPr bwMode="auto">
              <a:xfrm>
                <a:off x="943" y="345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7" name="Rectangle 133"/>
              <p:cNvSpPr>
                <a:spLocks noChangeArrowheads="1"/>
              </p:cNvSpPr>
              <p:nvPr/>
            </p:nvSpPr>
            <p:spPr bwMode="auto">
              <a:xfrm>
                <a:off x="917" y="1943"/>
                <a:ext cx="69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sz="1200"/>
              </a:p>
            </p:txBody>
          </p:sp>
          <p:sp>
            <p:nvSpPr>
              <p:cNvPr id="42118" name="Line 134"/>
              <p:cNvSpPr>
                <a:spLocks noChangeShapeType="1"/>
              </p:cNvSpPr>
              <p:nvPr/>
            </p:nvSpPr>
            <p:spPr bwMode="auto">
              <a:xfrm flipV="1">
                <a:off x="1415" y="1887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9" name="Line 135"/>
              <p:cNvSpPr>
                <a:spLocks noChangeShapeType="1"/>
              </p:cNvSpPr>
              <p:nvPr/>
            </p:nvSpPr>
            <p:spPr bwMode="auto">
              <a:xfrm>
                <a:off x="1415" y="345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0" name="Rectangle 136"/>
              <p:cNvSpPr>
                <a:spLocks noChangeArrowheads="1"/>
              </p:cNvSpPr>
              <p:nvPr/>
            </p:nvSpPr>
            <p:spPr bwMode="auto">
              <a:xfrm>
                <a:off x="1325" y="1943"/>
                <a:ext cx="20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pitchFamily="34" charset="0"/>
                  </a:rPr>
                  <a:t>100</a:t>
                </a:r>
                <a:endParaRPr lang="en-US" sz="1200"/>
              </a:p>
            </p:txBody>
          </p:sp>
          <p:sp>
            <p:nvSpPr>
              <p:cNvPr id="42121" name="Line 137"/>
              <p:cNvSpPr>
                <a:spLocks noChangeShapeType="1"/>
              </p:cNvSpPr>
              <p:nvPr/>
            </p:nvSpPr>
            <p:spPr bwMode="auto">
              <a:xfrm flipV="1">
                <a:off x="1887" y="1887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2" name="Line 138"/>
              <p:cNvSpPr>
                <a:spLocks noChangeShapeType="1"/>
              </p:cNvSpPr>
              <p:nvPr/>
            </p:nvSpPr>
            <p:spPr bwMode="auto">
              <a:xfrm>
                <a:off x="1887" y="345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3" name="Rectangle 139"/>
              <p:cNvSpPr>
                <a:spLocks noChangeArrowheads="1"/>
              </p:cNvSpPr>
              <p:nvPr/>
            </p:nvSpPr>
            <p:spPr bwMode="auto">
              <a:xfrm>
                <a:off x="1797" y="1943"/>
                <a:ext cx="20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pitchFamily="34" charset="0"/>
                  </a:rPr>
                  <a:t>200</a:t>
                </a:r>
                <a:endParaRPr lang="en-US" sz="1200"/>
              </a:p>
            </p:txBody>
          </p:sp>
          <p:sp>
            <p:nvSpPr>
              <p:cNvPr id="42124" name="Line 140"/>
              <p:cNvSpPr>
                <a:spLocks noChangeShapeType="1"/>
              </p:cNvSpPr>
              <p:nvPr/>
            </p:nvSpPr>
            <p:spPr bwMode="auto">
              <a:xfrm flipV="1">
                <a:off x="2368" y="1887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5" name="Line 141"/>
              <p:cNvSpPr>
                <a:spLocks noChangeShapeType="1"/>
              </p:cNvSpPr>
              <p:nvPr/>
            </p:nvSpPr>
            <p:spPr bwMode="auto">
              <a:xfrm>
                <a:off x="2368" y="345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6" name="Rectangle 142"/>
              <p:cNvSpPr>
                <a:spLocks noChangeArrowheads="1"/>
              </p:cNvSpPr>
              <p:nvPr/>
            </p:nvSpPr>
            <p:spPr bwMode="auto">
              <a:xfrm>
                <a:off x="2277" y="1943"/>
                <a:ext cx="20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pitchFamily="34" charset="0"/>
                  </a:rPr>
                  <a:t>300</a:t>
                </a:r>
                <a:endParaRPr lang="en-US" sz="1200"/>
              </a:p>
            </p:txBody>
          </p:sp>
          <p:sp>
            <p:nvSpPr>
              <p:cNvPr id="42127" name="Line 143"/>
              <p:cNvSpPr>
                <a:spLocks noChangeShapeType="1"/>
              </p:cNvSpPr>
              <p:nvPr/>
            </p:nvSpPr>
            <p:spPr bwMode="auto">
              <a:xfrm flipV="1">
                <a:off x="2839" y="1887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8" name="Line 144"/>
              <p:cNvSpPr>
                <a:spLocks noChangeShapeType="1"/>
              </p:cNvSpPr>
              <p:nvPr/>
            </p:nvSpPr>
            <p:spPr bwMode="auto">
              <a:xfrm>
                <a:off x="2839" y="345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9" name="Rectangle 145"/>
              <p:cNvSpPr>
                <a:spLocks noChangeArrowheads="1"/>
              </p:cNvSpPr>
              <p:nvPr/>
            </p:nvSpPr>
            <p:spPr bwMode="auto">
              <a:xfrm>
                <a:off x="2749" y="1943"/>
                <a:ext cx="20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pitchFamily="34" charset="0"/>
                  </a:rPr>
                  <a:t>400</a:t>
                </a:r>
                <a:endParaRPr lang="en-US" sz="1200"/>
              </a:p>
            </p:txBody>
          </p:sp>
          <p:sp>
            <p:nvSpPr>
              <p:cNvPr id="42130" name="Line 146"/>
              <p:cNvSpPr>
                <a:spLocks noChangeShapeType="1"/>
              </p:cNvSpPr>
              <p:nvPr/>
            </p:nvSpPr>
            <p:spPr bwMode="auto">
              <a:xfrm flipV="1">
                <a:off x="3320" y="1887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1" name="Line 147"/>
              <p:cNvSpPr>
                <a:spLocks noChangeShapeType="1"/>
              </p:cNvSpPr>
              <p:nvPr/>
            </p:nvSpPr>
            <p:spPr bwMode="auto">
              <a:xfrm>
                <a:off x="3320" y="345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2" name="Rectangle 148"/>
              <p:cNvSpPr>
                <a:spLocks noChangeArrowheads="1"/>
              </p:cNvSpPr>
              <p:nvPr/>
            </p:nvSpPr>
            <p:spPr bwMode="auto">
              <a:xfrm>
                <a:off x="3229" y="1943"/>
                <a:ext cx="20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pitchFamily="34" charset="0"/>
                  </a:rPr>
                  <a:t>500</a:t>
                </a:r>
                <a:endParaRPr lang="en-US" sz="1200"/>
              </a:p>
            </p:txBody>
          </p:sp>
          <p:sp>
            <p:nvSpPr>
              <p:cNvPr id="42133" name="Line 149"/>
              <p:cNvSpPr>
                <a:spLocks noChangeShapeType="1"/>
              </p:cNvSpPr>
              <p:nvPr/>
            </p:nvSpPr>
            <p:spPr bwMode="auto">
              <a:xfrm>
                <a:off x="943" y="1914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4" name="Line 150"/>
              <p:cNvSpPr>
                <a:spLocks noChangeShapeType="1"/>
              </p:cNvSpPr>
              <p:nvPr/>
            </p:nvSpPr>
            <p:spPr bwMode="auto">
              <a:xfrm flipH="1">
                <a:off x="3293" y="1914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5" name="Rectangle 151"/>
              <p:cNvSpPr>
                <a:spLocks noChangeArrowheads="1"/>
              </p:cNvSpPr>
              <p:nvPr/>
            </p:nvSpPr>
            <p:spPr bwMode="auto">
              <a:xfrm>
                <a:off x="645" y="1842"/>
                <a:ext cx="283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pitchFamily="34" charset="0"/>
                  </a:rPr>
                  <a:t>-0.05</a:t>
                </a:r>
                <a:endParaRPr lang="en-US" sz="1200"/>
              </a:p>
            </p:txBody>
          </p:sp>
          <p:sp>
            <p:nvSpPr>
              <p:cNvPr id="42136" name="Line 152"/>
              <p:cNvSpPr>
                <a:spLocks noChangeShapeType="1"/>
              </p:cNvSpPr>
              <p:nvPr/>
            </p:nvSpPr>
            <p:spPr bwMode="auto">
              <a:xfrm>
                <a:off x="943" y="1651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7" name="Line 153"/>
              <p:cNvSpPr>
                <a:spLocks noChangeShapeType="1"/>
              </p:cNvSpPr>
              <p:nvPr/>
            </p:nvSpPr>
            <p:spPr bwMode="auto">
              <a:xfrm flipH="1">
                <a:off x="3293" y="1651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8" name="Rectangle 154"/>
              <p:cNvSpPr>
                <a:spLocks noChangeArrowheads="1"/>
              </p:cNvSpPr>
              <p:nvPr/>
            </p:nvSpPr>
            <p:spPr bwMode="auto">
              <a:xfrm>
                <a:off x="845" y="1579"/>
                <a:ext cx="69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sz="1200"/>
              </a:p>
            </p:txBody>
          </p:sp>
          <p:sp>
            <p:nvSpPr>
              <p:cNvPr id="42139" name="Line 155"/>
              <p:cNvSpPr>
                <a:spLocks noChangeShapeType="1"/>
              </p:cNvSpPr>
              <p:nvPr/>
            </p:nvSpPr>
            <p:spPr bwMode="auto">
              <a:xfrm>
                <a:off x="943" y="1388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0" name="Line 156"/>
              <p:cNvSpPr>
                <a:spLocks noChangeShapeType="1"/>
              </p:cNvSpPr>
              <p:nvPr/>
            </p:nvSpPr>
            <p:spPr bwMode="auto">
              <a:xfrm flipH="1">
                <a:off x="3293" y="1388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1" name="Rectangle 157"/>
              <p:cNvSpPr>
                <a:spLocks noChangeArrowheads="1"/>
              </p:cNvSpPr>
              <p:nvPr/>
            </p:nvSpPr>
            <p:spPr bwMode="auto">
              <a:xfrm>
                <a:off x="681" y="1315"/>
                <a:ext cx="242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pitchFamily="34" charset="0"/>
                  </a:rPr>
                  <a:t>0.05</a:t>
                </a:r>
                <a:endParaRPr lang="en-US" sz="1200"/>
              </a:p>
            </p:txBody>
          </p:sp>
          <p:sp>
            <p:nvSpPr>
              <p:cNvPr id="42142" name="Line 158"/>
              <p:cNvSpPr>
                <a:spLocks noChangeShapeType="1"/>
              </p:cNvSpPr>
              <p:nvPr/>
            </p:nvSpPr>
            <p:spPr bwMode="auto">
              <a:xfrm>
                <a:off x="943" y="1125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3" name="Line 159"/>
              <p:cNvSpPr>
                <a:spLocks noChangeShapeType="1"/>
              </p:cNvSpPr>
              <p:nvPr/>
            </p:nvSpPr>
            <p:spPr bwMode="auto">
              <a:xfrm flipH="1">
                <a:off x="3293" y="112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4" name="Rectangle 160"/>
              <p:cNvSpPr>
                <a:spLocks noChangeArrowheads="1"/>
              </p:cNvSpPr>
              <p:nvPr/>
            </p:nvSpPr>
            <p:spPr bwMode="auto">
              <a:xfrm>
                <a:off x="745" y="1052"/>
                <a:ext cx="173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pitchFamily="34" charset="0"/>
                  </a:rPr>
                  <a:t>0.1</a:t>
                </a:r>
                <a:endParaRPr lang="en-US" sz="1200"/>
              </a:p>
            </p:txBody>
          </p:sp>
          <p:sp>
            <p:nvSpPr>
              <p:cNvPr id="42145" name="Line 161"/>
              <p:cNvSpPr>
                <a:spLocks noChangeShapeType="1"/>
              </p:cNvSpPr>
              <p:nvPr/>
            </p:nvSpPr>
            <p:spPr bwMode="auto">
              <a:xfrm>
                <a:off x="943" y="862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6" name="Line 162"/>
              <p:cNvSpPr>
                <a:spLocks noChangeShapeType="1"/>
              </p:cNvSpPr>
              <p:nvPr/>
            </p:nvSpPr>
            <p:spPr bwMode="auto">
              <a:xfrm flipH="1">
                <a:off x="3293" y="862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7" name="Rectangle 163"/>
              <p:cNvSpPr>
                <a:spLocks noChangeArrowheads="1"/>
              </p:cNvSpPr>
              <p:nvPr/>
            </p:nvSpPr>
            <p:spPr bwMode="auto">
              <a:xfrm>
                <a:off x="681" y="789"/>
                <a:ext cx="242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pitchFamily="34" charset="0"/>
                  </a:rPr>
                  <a:t>0.15</a:t>
                </a:r>
                <a:endParaRPr lang="en-US" sz="1200"/>
              </a:p>
            </p:txBody>
          </p:sp>
          <p:sp>
            <p:nvSpPr>
              <p:cNvPr id="42148" name="Line 164"/>
              <p:cNvSpPr>
                <a:spLocks noChangeShapeType="1"/>
              </p:cNvSpPr>
              <p:nvPr/>
            </p:nvSpPr>
            <p:spPr bwMode="auto">
              <a:xfrm>
                <a:off x="943" y="599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9" name="Line 165"/>
              <p:cNvSpPr>
                <a:spLocks noChangeShapeType="1"/>
              </p:cNvSpPr>
              <p:nvPr/>
            </p:nvSpPr>
            <p:spPr bwMode="auto">
              <a:xfrm flipH="1">
                <a:off x="3293" y="599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0" name="Rectangle 166"/>
              <p:cNvSpPr>
                <a:spLocks noChangeArrowheads="1"/>
              </p:cNvSpPr>
              <p:nvPr/>
            </p:nvSpPr>
            <p:spPr bwMode="auto">
              <a:xfrm>
                <a:off x="745" y="526"/>
                <a:ext cx="173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pitchFamily="34" charset="0"/>
                  </a:rPr>
                  <a:t>0.2</a:t>
                </a:r>
                <a:endParaRPr lang="en-US" sz="1200"/>
              </a:p>
            </p:txBody>
          </p:sp>
          <p:sp>
            <p:nvSpPr>
              <p:cNvPr id="42151" name="Line 167"/>
              <p:cNvSpPr>
                <a:spLocks noChangeShapeType="1"/>
              </p:cNvSpPr>
              <p:nvPr/>
            </p:nvSpPr>
            <p:spPr bwMode="auto">
              <a:xfrm>
                <a:off x="943" y="336"/>
                <a:ext cx="237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2" name="Freeform 168"/>
              <p:cNvSpPr>
                <a:spLocks/>
              </p:cNvSpPr>
              <p:nvPr/>
            </p:nvSpPr>
            <p:spPr bwMode="auto">
              <a:xfrm>
                <a:off x="943" y="336"/>
                <a:ext cx="2377" cy="1578"/>
              </a:xfrm>
              <a:custGeom>
                <a:avLst/>
                <a:gdLst>
                  <a:gd name="T0" fmla="*/ 0 w 262"/>
                  <a:gd name="T1" fmla="*/ 174 h 174"/>
                  <a:gd name="T2" fmla="*/ 262 w 262"/>
                  <a:gd name="T3" fmla="*/ 174 h 174"/>
                  <a:gd name="T4" fmla="*/ 262 w 262"/>
                  <a:gd name="T5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2" h="174">
                    <a:moveTo>
                      <a:pt x="0" y="174"/>
                    </a:moveTo>
                    <a:lnTo>
                      <a:pt x="262" y="174"/>
                    </a:lnTo>
                    <a:lnTo>
                      <a:pt x="26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3" name="Line 169"/>
              <p:cNvSpPr>
                <a:spLocks noChangeShapeType="1"/>
              </p:cNvSpPr>
              <p:nvPr/>
            </p:nvSpPr>
            <p:spPr bwMode="auto">
              <a:xfrm flipV="1">
                <a:off x="943" y="336"/>
                <a:ext cx="1" cy="157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4" name="Freeform 170"/>
              <p:cNvSpPr>
                <a:spLocks/>
              </p:cNvSpPr>
              <p:nvPr/>
            </p:nvSpPr>
            <p:spPr bwMode="auto">
              <a:xfrm>
                <a:off x="943" y="1343"/>
                <a:ext cx="1025" cy="417"/>
              </a:xfrm>
              <a:custGeom>
                <a:avLst/>
                <a:gdLst>
                  <a:gd name="T0" fmla="*/ 19 w 1025"/>
                  <a:gd name="T1" fmla="*/ 308 h 417"/>
                  <a:gd name="T2" fmla="*/ 46 w 1025"/>
                  <a:gd name="T3" fmla="*/ 308 h 417"/>
                  <a:gd name="T4" fmla="*/ 73 w 1025"/>
                  <a:gd name="T5" fmla="*/ 308 h 417"/>
                  <a:gd name="T6" fmla="*/ 100 w 1025"/>
                  <a:gd name="T7" fmla="*/ 308 h 417"/>
                  <a:gd name="T8" fmla="*/ 127 w 1025"/>
                  <a:gd name="T9" fmla="*/ 308 h 417"/>
                  <a:gd name="T10" fmla="*/ 155 w 1025"/>
                  <a:gd name="T11" fmla="*/ 308 h 417"/>
                  <a:gd name="T12" fmla="*/ 182 w 1025"/>
                  <a:gd name="T13" fmla="*/ 308 h 417"/>
                  <a:gd name="T14" fmla="*/ 209 w 1025"/>
                  <a:gd name="T15" fmla="*/ 308 h 417"/>
                  <a:gd name="T16" fmla="*/ 236 w 1025"/>
                  <a:gd name="T17" fmla="*/ 281 h 417"/>
                  <a:gd name="T18" fmla="*/ 245 w 1025"/>
                  <a:gd name="T19" fmla="*/ 254 h 417"/>
                  <a:gd name="T20" fmla="*/ 263 w 1025"/>
                  <a:gd name="T21" fmla="*/ 217 h 417"/>
                  <a:gd name="T22" fmla="*/ 273 w 1025"/>
                  <a:gd name="T23" fmla="*/ 172 h 417"/>
                  <a:gd name="T24" fmla="*/ 291 w 1025"/>
                  <a:gd name="T25" fmla="*/ 136 h 417"/>
                  <a:gd name="T26" fmla="*/ 309 w 1025"/>
                  <a:gd name="T27" fmla="*/ 99 h 417"/>
                  <a:gd name="T28" fmla="*/ 318 w 1025"/>
                  <a:gd name="T29" fmla="*/ 63 h 417"/>
                  <a:gd name="T30" fmla="*/ 336 w 1025"/>
                  <a:gd name="T31" fmla="*/ 36 h 417"/>
                  <a:gd name="T32" fmla="*/ 363 w 1025"/>
                  <a:gd name="T33" fmla="*/ 9 h 417"/>
                  <a:gd name="T34" fmla="*/ 390 w 1025"/>
                  <a:gd name="T35" fmla="*/ 0 h 417"/>
                  <a:gd name="T36" fmla="*/ 418 w 1025"/>
                  <a:gd name="T37" fmla="*/ 9 h 417"/>
                  <a:gd name="T38" fmla="*/ 445 w 1025"/>
                  <a:gd name="T39" fmla="*/ 27 h 417"/>
                  <a:gd name="T40" fmla="*/ 472 w 1025"/>
                  <a:gd name="T41" fmla="*/ 54 h 417"/>
                  <a:gd name="T42" fmla="*/ 499 w 1025"/>
                  <a:gd name="T43" fmla="*/ 81 h 417"/>
                  <a:gd name="T44" fmla="*/ 527 w 1025"/>
                  <a:gd name="T45" fmla="*/ 118 h 417"/>
                  <a:gd name="T46" fmla="*/ 545 w 1025"/>
                  <a:gd name="T47" fmla="*/ 145 h 417"/>
                  <a:gd name="T48" fmla="*/ 563 w 1025"/>
                  <a:gd name="T49" fmla="*/ 172 h 417"/>
                  <a:gd name="T50" fmla="*/ 581 w 1025"/>
                  <a:gd name="T51" fmla="*/ 199 h 417"/>
                  <a:gd name="T52" fmla="*/ 608 w 1025"/>
                  <a:gd name="T53" fmla="*/ 226 h 417"/>
                  <a:gd name="T54" fmla="*/ 626 w 1025"/>
                  <a:gd name="T55" fmla="*/ 254 h 417"/>
                  <a:gd name="T56" fmla="*/ 654 w 1025"/>
                  <a:gd name="T57" fmla="*/ 290 h 417"/>
                  <a:gd name="T58" fmla="*/ 681 w 1025"/>
                  <a:gd name="T59" fmla="*/ 317 h 417"/>
                  <a:gd name="T60" fmla="*/ 708 w 1025"/>
                  <a:gd name="T61" fmla="*/ 344 h 417"/>
                  <a:gd name="T62" fmla="*/ 735 w 1025"/>
                  <a:gd name="T63" fmla="*/ 362 h 417"/>
                  <a:gd name="T64" fmla="*/ 762 w 1025"/>
                  <a:gd name="T65" fmla="*/ 381 h 417"/>
                  <a:gd name="T66" fmla="*/ 790 w 1025"/>
                  <a:gd name="T67" fmla="*/ 399 h 417"/>
                  <a:gd name="T68" fmla="*/ 817 w 1025"/>
                  <a:gd name="T69" fmla="*/ 408 h 417"/>
                  <a:gd name="T70" fmla="*/ 844 w 1025"/>
                  <a:gd name="T71" fmla="*/ 417 h 417"/>
                  <a:gd name="T72" fmla="*/ 871 w 1025"/>
                  <a:gd name="T73" fmla="*/ 417 h 417"/>
                  <a:gd name="T74" fmla="*/ 898 w 1025"/>
                  <a:gd name="T75" fmla="*/ 417 h 417"/>
                  <a:gd name="T76" fmla="*/ 926 w 1025"/>
                  <a:gd name="T77" fmla="*/ 417 h 417"/>
                  <a:gd name="T78" fmla="*/ 953 w 1025"/>
                  <a:gd name="T79" fmla="*/ 417 h 417"/>
                  <a:gd name="T80" fmla="*/ 980 w 1025"/>
                  <a:gd name="T81" fmla="*/ 417 h 417"/>
                  <a:gd name="T82" fmla="*/ 1007 w 1025"/>
                  <a:gd name="T83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25" h="417">
                    <a:moveTo>
                      <a:pt x="0" y="308"/>
                    </a:moveTo>
                    <a:lnTo>
                      <a:pt x="9" y="308"/>
                    </a:lnTo>
                    <a:lnTo>
                      <a:pt x="19" y="308"/>
                    </a:lnTo>
                    <a:lnTo>
                      <a:pt x="28" y="308"/>
                    </a:lnTo>
                    <a:lnTo>
                      <a:pt x="37" y="308"/>
                    </a:lnTo>
                    <a:lnTo>
                      <a:pt x="46" y="308"/>
                    </a:lnTo>
                    <a:lnTo>
                      <a:pt x="55" y="308"/>
                    </a:lnTo>
                    <a:lnTo>
                      <a:pt x="64" y="308"/>
                    </a:lnTo>
                    <a:lnTo>
                      <a:pt x="73" y="308"/>
                    </a:lnTo>
                    <a:lnTo>
                      <a:pt x="82" y="308"/>
                    </a:lnTo>
                    <a:lnTo>
                      <a:pt x="91" y="308"/>
                    </a:lnTo>
                    <a:lnTo>
                      <a:pt x="100" y="308"/>
                    </a:lnTo>
                    <a:lnTo>
                      <a:pt x="109" y="308"/>
                    </a:lnTo>
                    <a:lnTo>
                      <a:pt x="118" y="308"/>
                    </a:lnTo>
                    <a:lnTo>
                      <a:pt x="127" y="308"/>
                    </a:lnTo>
                    <a:lnTo>
                      <a:pt x="136" y="308"/>
                    </a:lnTo>
                    <a:lnTo>
                      <a:pt x="146" y="308"/>
                    </a:lnTo>
                    <a:lnTo>
                      <a:pt x="155" y="308"/>
                    </a:lnTo>
                    <a:lnTo>
                      <a:pt x="164" y="308"/>
                    </a:lnTo>
                    <a:lnTo>
                      <a:pt x="173" y="308"/>
                    </a:lnTo>
                    <a:lnTo>
                      <a:pt x="182" y="308"/>
                    </a:lnTo>
                    <a:lnTo>
                      <a:pt x="191" y="308"/>
                    </a:lnTo>
                    <a:lnTo>
                      <a:pt x="200" y="308"/>
                    </a:lnTo>
                    <a:lnTo>
                      <a:pt x="209" y="308"/>
                    </a:lnTo>
                    <a:lnTo>
                      <a:pt x="218" y="299"/>
                    </a:lnTo>
                    <a:lnTo>
                      <a:pt x="227" y="290"/>
                    </a:lnTo>
                    <a:lnTo>
                      <a:pt x="236" y="281"/>
                    </a:lnTo>
                    <a:lnTo>
                      <a:pt x="236" y="272"/>
                    </a:lnTo>
                    <a:lnTo>
                      <a:pt x="245" y="263"/>
                    </a:lnTo>
                    <a:lnTo>
                      <a:pt x="245" y="254"/>
                    </a:lnTo>
                    <a:lnTo>
                      <a:pt x="254" y="245"/>
                    </a:lnTo>
                    <a:lnTo>
                      <a:pt x="254" y="226"/>
                    </a:lnTo>
                    <a:lnTo>
                      <a:pt x="263" y="217"/>
                    </a:lnTo>
                    <a:lnTo>
                      <a:pt x="263" y="199"/>
                    </a:lnTo>
                    <a:lnTo>
                      <a:pt x="273" y="190"/>
                    </a:lnTo>
                    <a:lnTo>
                      <a:pt x="273" y="172"/>
                    </a:lnTo>
                    <a:lnTo>
                      <a:pt x="282" y="163"/>
                    </a:lnTo>
                    <a:lnTo>
                      <a:pt x="282" y="145"/>
                    </a:lnTo>
                    <a:lnTo>
                      <a:pt x="291" y="136"/>
                    </a:lnTo>
                    <a:lnTo>
                      <a:pt x="300" y="118"/>
                    </a:lnTo>
                    <a:lnTo>
                      <a:pt x="300" y="108"/>
                    </a:lnTo>
                    <a:lnTo>
                      <a:pt x="309" y="99"/>
                    </a:lnTo>
                    <a:lnTo>
                      <a:pt x="309" y="81"/>
                    </a:lnTo>
                    <a:lnTo>
                      <a:pt x="318" y="72"/>
                    </a:lnTo>
                    <a:lnTo>
                      <a:pt x="318" y="63"/>
                    </a:lnTo>
                    <a:lnTo>
                      <a:pt x="327" y="54"/>
                    </a:lnTo>
                    <a:lnTo>
                      <a:pt x="327" y="45"/>
                    </a:lnTo>
                    <a:lnTo>
                      <a:pt x="336" y="36"/>
                    </a:lnTo>
                    <a:lnTo>
                      <a:pt x="354" y="18"/>
                    </a:lnTo>
                    <a:lnTo>
                      <a:pt x="354" y="9"/>
                    </a:lnTo>
                    <a:lnTo>
                      <a:pt x="363" y="9"/>
                    </a:lnTo>
                    <a:lnTo>
                      <a:pt x="372" y="0"/>
                    </a:lnTo>
                    <a:lnTo>
                      <a:pt x="381" y="0"/>
                    </a:lnTo>
                    <a:lnTo>
                      <a:pt x="390" y="0"/>
                    </a:lnTo>
                    <a:lnTo>
                      <a:pt x="400" y="0"/>
                    </a:lnTo>
                    <a:lnTo>
                      <a:pt x="409" y="0"/>
                    </a:lnTo>
                    <a:lnTo>
                      <a:pt x="418" y="9"/>
                    </a:lnTo>
                    <a:lnTo>
                      <a:pt x="427" y="9"/>
                    </a:lnTo>
                    <a:lnTo>
                      <a:pt x="436" y="18"/>
                    </a:lnTo>
                    <a:lnTo>
                      <a:pt x="445" y="27"/>
                    </a:lnTo>
                    <a:lnTo>
                      <a:pt x="454" y="36"/>
                    </a:lnTo>
                    <a:lnTo>
                      <a:pt x="463" y="45"/>
                    </a:lnTo>
                    <a:lnTo>
                      <a:pt x="472" y="54"/>
                    </a:lnTo>
                    <a:lnTo>
                      <a:pt x="481" y="63"/>
                    </a:lnTo>
                    <a:lnTo>
                      <a:pt x="490" y="72"/>
                    </a:lnTo>
                    <a:lnTo>
                      <a:pt x="499" y="81"/>
                    </a:lnTo>
                    <a:lnTo>
                      <a:pt x="508" y="90"/>
                    </a:lnTo>
                    <a:lnTo>
                      <a:pt x="527" y="108"/>
                    </a:lnTo>
                    <a:lnTo>
                      <a:pt x="527" y="118"/>
                    </a:lnTo>
                    <a:lnTo>
                      <a:pt x="536" y="127"/>
                    </a:lnTo>
                    <a:lnTo>
                      <a:pt x="545" y="136"/>
                    </a:lnTo>
                    <a:lnTo>
                      <a:pt x="545" y="145"/>
                    </a:lnTo>
                    <a:lnTo>
                      <a:pt x="554" y="154"/>
                    </a:lnTo>
                    <a:lnTo>
                      <a:pt x="563" y="163"/>
                    </a:lnTo>
                    <a:lnTo>
                      <a:pt x="563" y="172"/>
                    </a:lnTo>
                    <a:lnTo>
                      <a:pt x="572" y="181"/>
                    </a:lnTo>
                    <a:lnTo>
                      <a:pt x="581" y="190"/>
                    </a:lnTo>
                    <a:lnTo>
                      <a:pt x="581" y="199"/>
                    </a:lnTo>
                    <a:lnTo>
                      <a:pt x="599" y="208"/>
                    </a:lnTo>
                    <a:lnTo>
                      <a:pt x="599" y="217"/>
                    </a:lnTo>
                    <a:lnTo>
                      <a:pt x="608" y="226"/>
                    </a:lnTo>
                    <a:lnTo>
                      <a:pt x="617" y="235"/>
                    </a:lnTo>
                    <a:lnTo>
                      <a:pt x="617" y="245"/>
                    </a:lnTo>
                    <a:lnTo>
                      <a:pt x="626" y="254"/>
                    </a:lnTo>
                    <a:lnTo>
                      <a:pt x="644" y="272"/>
                    </a:lnTo>
                    <a:lnTo>
                      <a:pt x="644" y="281"/>
                    </a:lnTo>
                    <a:lnTo>
                      <a:pt x="654" y="290"/>
                    </a:lnTo>
                    <a:lnTo>
                      <a:pt x="663" y="299"/>
                    </a:lnTo>
                    <a:lnTo>
                      <a:pt x="672" y="308"/>
                    </a:lnTo>
                    <a:lnTo>
                      <a:pt x="681" y="317"/>
                    </a:lnTo>
                    <a:lnTo>
                      <a:pt x="690" y="326"/>
                    </a:lnTo>
                    <a:lnTo>
                      <a:pt x="699" y="335"/>
                    </a:lnTo>
                    <a:lnTo>
                      <a:pt x="708" y="344"/>
                    </a:lnTo>
                    <a:lnTo>
                      <a:pt x="717" y="353"/>
                    </a:lnTo>
                    <a:lnTo>
                      <a:pt x="726" y="353"/>
                    </a:lnTo>
                    <a:lnTo>
                      <a:pt x="735" y="362"/>
                    </a:lnTo>
                    <a:lnTo>
                      <a:pt x="744" y="372"/>
                    </a:lnTo>
                    <a:lnTo>
                      <a:pt x="753" y="381"/>
                    </a:lnTo>
                    <a:lnTo>
                      <a:pt x="762" y="381"/>
                    </a:lnTo>
                    <a:lnTo>
                      <a:pt x="771" y="390"/>
                    </a:lnTo>
                    <a:lnTo>
                      <a:pt x="781" y="390"/>
                    </a:lnTo>
                    <a:lnTo>
                      <a:pt x="790" y="399"/>
                    </a:lnTo>
                    <a:lnTo>
                      <a:pt x="799" y="399"/>
                    </a:lnTo>
                    <a:lnTo>
                      <a:pt x="808" y="399"/>
                    </a:lnTo>
                    <a:lnTo>
                      <a:pt x="817" y="408"/>
                    </a:lnTo>
                    <a:lnTo>
                      <a:pt x="826" y="408"/>
                    </a:lnTo>
                    <a:lnTo>
                      <a:pt x="835" y="408"/>
                    </a:lnTo>
                    <a:lnTo>
                      <a:pt x="844" y="417"/>
                    </a:lnTo>
                    <a:lnTo>
                      <a:pt x="853" y="417"/>
                    </a:lnTo>
                    <a:lnTo>
                      <a:pt x="862" y="417"/>
                    </a:lnTo>
                    <a:lnTo>
                      <a:pt x="871" y="417"/>
                    </a:lnTo>
                    <a:lnTo>
                      <a:pt x="880" y="417"/>
                    </a:lnTo>
                    <a:lnTo>
                      <a:pt x="889" y="417"/>
                    </a:lnTo>
                    <a:lnTo>
                      <a:pt x="898" y="417"/>
                    </a:lnTo>
                    <a:lnTo>
                      <a:pt x="908" y="417"/>
                    </a:lnTo>
                    <a:lnTo>
                      <a:pt x="917" y="417"/>
                    </a:lnTo>
                    <a:lnTo>
                      <a:pt x="926" y="417"/>
                    </a:lnTo>
                    <a:lnTo>
                      <a:pt x="935" y="417"/>
                    </a:lnTo>
                    <a:lnTo>
                      <a:pt x="944" y="417"/>
                    </a:lnTo>
                    <a:lnTo>
                      <a:pt x="953" y="417"/>
                    </a:lnTo>
                    <a:lnTo>
                      <a:pt x="962" y="417"/>
                    </a:lnTo>
                    <a:lnTo>
                      <a:pt x="971" y="417"/>
                    </a:lnTo>
                    <a:lnTo>
                      <a:pt x="980" y="417"/>
                    </a:lnTo>
                    <a:lnTo>
                      <a:pt x="989" y="417"/>
                    </a:lnTo>
                    <a:lnTo>
                      <a:pt x="998" y="417"/>
                    </a:lnTo>
                    <a:lnTo>
                      <a:pt x="1007" y="417"/>
                    </a:lnTo>
                    <a:lnTo>
                      <a:pt x="1016" y="408"/>
                    </a:lnTo>
                    <a:lnTo>
                      <a:pt x="1025" y="408"/>
                    </a:lnTo>
                  </a:path>
                </a:pathLst>
              </a:custGeom>
              <a:noFill/>
              <a:ln w="1905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5" name="Freeform 171"/>
              <p:cNvSpPr>
                <a:spLocks/>
              </p:cNvSpPr>
              <p:nvPr/>
            </p:nvSpPr>
            <p:spPr bwMode="auto">
              <a:xfrm>
                <a:off x="1968" y="1660"/>
                <a:ext cx="1153" cy="91"/>
              </a:xfrm>
              <a:custGeom>
                <a:avLst/>
                <a:gdLst>
                  <a:gd name="T0" fmla="*/ 19 w 1153"/>
                  <a:gd name="T1" fmla="*/ 91 h 91"/>
                  <a:gd name="T2" fmla="*/ 46 w 1153"/>
                  <a:gd name="T3" fmla="*/ 82 h 91"/>
                  <a:gd name="T4" fmla="*/ 73 w 1153"/>
                  <a:gd name="T5" fmla="*/ 82 h 91"/>
                  <a:gd name="T6" fmla="*/ 100 w 1153"/>
                  <a:gd name="T7" fmla="*/ 73 h 91"/>
                  <a:gd name="T8" fmla="*/ 127 w 1153"/>
                  <a:gd name="T9" fmla="*/ 73 h 91"/>
                  <a:gd name="T10" fmla="*/ 155 w 1153"/>
                  <a:gd name="T11" fmla="*/ 64 h 91"/>
                  <a:gd name="T12" fmla="*/ 182 w 1153"/>
                  <a:gd name="T13" fmla="*/ 64 h 91"/>
                  <a:gd name="T14" fmla="*/ 209 w 1153"/>
                  <a:gd name="T15" fmla="*/ 55 h 91"/>
                  <a:gd name="T16" fmla="*/ 236 w 1153"/>
                  <a:gd name="T17" fmla="*/ 55 h 91"/>
                  <a:gd name="T18" fmla="*/ 264 w 1153"/>
                  <a:gd name="T19" fmla="*/ 45 h 91"/>
                  <a:gd name="T20" fmla="*/ 291 w 1153"/>
                  <a:gd name="T21" fmla="*/ 45 h 91"/>
                  <a:gd name="T22" fmla="*/ 318 w 1153"/>
                  <a:gd name="T23" fmla="*/ 36 h 91"/>
                  <a:gd name="T24" fmla="*/ 345 w 1153"/>
                  <a:gd name="T25" fmla="*/ 36 h 91"/>
                  <a:gd name="T26" fmla="*/ 372 w 1153"/>
                  <a:gd name="T27" fmla="*/ 36 h 91"/>
                  <a:gd name="T28" fmla="*/ 400 w 1153"/>
                  <a:gd name="T29" fmla="*/ 27 h 91"/>
                  <a:gd name="T30" fmla="*/ 427 w 1153"/>
                  <a:gd name="T31" fmla="*/ 27 h 91"/>
                  <a:gd name="T32" fmla="*/ 454 w 1153"/>
                  <a:gd name="T33" fmla="*/ 27 h 91"/>
                  <a:gd name="T34" fmla="*/ 481 w 1153"/>
                  <a:gd name="T35" fmla="*/ 18 h 91"/>
                  <a:gd name="T36" fmla="*/ 508 w 1153"/>
                  <a:gd name="T37" fmla="*/ 18 h 91"/>
                  <a:gd name="T38" fmla="*/ 536 w 1153"/>
                  <a:gd name="T39" fmla="*/ 18 h 91"/>
                  <a:gd name="T40" fmla="*/ 563 w 1153"/>
                  <a:gd name="T41" fmla="*/ 18 h 91"/>
                  <a:gd name="T42" fmla="*/ 590 w 1153"/>
                  <a:gd name="T43" fmla="*/ 18 h 91"/>
                  <a:gd name="T44" fmla="*/ 617 w 1153"/>
                  <a:gd name="T45" fmla="*/ 18 h 91"/>
                  <a:gd name="T46" fmla="*/ 645 w 1153"/>
                  <a:gd name="T47" fmla="*/ 9 h 91"/>
                  <a:gd name="T48" fmla="*/ 672 w 1153"/>
                  <a:gd name="T49" fmla="*/ 9 h 91"/>
                  <a:gd name="T50" fmla="*/ 699 w 1153"/>
                  <a:gd name="T51" fmla="*/ 9 h 91"/>
                  <a:gd name="T52" fmla="*/ 726 w 1153"/>
                  <a:gd name="T53" fmla="*/ 9 h 91"/>
                  <a:gd name="T54" fmla="*/ 753 w 1153"/>
                  <a:gd name="T55" fmla="*/ 9 h 91"/>
                  <a:gd name="T56" fmla="*/ 781 w 1153"/>
                  <a:gd name="T57" fmla="*/ 9 h 91"/>
                  <a:gd name="T58" fmla="*/ 808 w 1153"/>
                  <a:gd name="T59" fmla="*/ 9 h 91"/>
                  <a:gd name="T60" fmla="*/ 835 w 1153"/>
                  <a:gd name="T61" fmla="*/ 9 h 91"/>
                  <a:gd name="T62" fmla="*/ 862 w 1153"/>
                  <a:gd name="T63" fmla="*/ 0 h 91"/>
                  <a:gd name="T64" fmla="*/ 889 w 1153"/>
                  <a:gd name="T65" fmla="*/ 0 h 91"/>
                  <a:gd name="T66" fmla="*/ 917 w 1153"/>
                  <a:gd name="T67" fmla="*/ 0 h 91"/>
                  <a:gd name="T68" fmla="*/ 944 w 1153"/>
                  <a:gd name="T69" fmla="*/ 0 h 91"/>
                  <a:gd name="T70" fmla="*/ 971 w 1153"/>
                  <a:gd name="T71" fmla="*/ 0 h 91"/>
                  <a:gd name="T72" fmla="*/ 998 w 1153"/>
                  <a:gd name="T73" fmla="*/ 0 h 91"/>
                  <a:gd name="T74" fmla="*/ 1026 w 1153"/>
                  <a:gd name="T75" fmla="*/ 0 h 91"/>
                  <a:gd name="T76" fmla="*/ 1053 w 1153"/>
                  <a:gd name="T77" fmla="*/ 0 h 91"/>
                  <a:gd name="T78" fmla="*/ 1080 w 1153"/>
                  <a:gd name="T79" fmla="*/ 0 h 91"/>
                  <a:gd name="T80" fmla="*/ 1107 w 1153"/>
                  <a:gd name="T81" fmla="*/ 0 h 91"/>
                  <a:gd name="T82" fmla="*/ 1134 w 1153"/>
                  <a:gd name="T8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53" h="91">
                    <a:moveTo>
                      <a:pt x="0" y="91"/>
                    </a:moveTo>
                    <a:lnTo>
                      <a:pt x="10" y="91"/>
                    </a:lnTo>
                    <a:lnTo>
                      <a:pt x="19" y="91"/>
                    </a:lnTo>
                    <a:lnTo>
                      <a:pt x="28" y="91"/>
                    </a:lnTo>
                    <a:lnTo>
                      <a:pt x="37" y="91"/>
                    </a:lnTo>
                    <a:lnTo>
                      <a:pt x="46" y="82"/>
                    </a:lnTo>
                    <a:lnTo>
                      <a:pt x="55" y="82"/>
                    </a:lnTo>
                    <a:lnTo>
                      <a:pt x="64" y="82"/>
                    </a:lnTo>
                    <a:lnTo>
                      <a:pt x="73" y="82"/>
                    </a:lnTo>
                    <a:lnTo>
                      <a:pt x="82" y="82"/>
                    </a:lnTo>
                    <a:lnTo>
                      <a:pt x="91" y="73"/>
                    </a:lnTo>
                    <a:lnTo>
                      <a:pt x="100" y="73"/>
                    </a:lnTo>
                    <a:lnTo>
                      <a:pt x="109" y="73"/>
                    </a:lnTo>
                    <a:lnTo>
                      <a:pt x="118" y="73"/>
                    </a:lnTo>
                    <a:lnTo>
                      <a:pt x="127" y="73"/>
                    </a:lnTo>
                    <a:lnTo>
                      <a:pt x="137" y="64"/>
                    </a:lnTo>
                    <a:lnTo>
                      <a:pt x="146" y="64"/>
                    </a:lnTo>
                    <a:lnTo>
                      <a:pt x="155" y="64"/>
                    </a:lnTo>
                    <a:lnTo>
                      <a:pt x="164" y="64"/>
                    </a:lnTo>
                    <a:lnTo>
                      <a:pt x="173" y="64"/>
                    </a:lnTo>
                    <a:lnTo>
                      <a:pt x="182" y="64"/>
                    </a:lnTo>
                    <a:lnTo>
                      <a:pt x="191" y="55"/>
                    </a:lnTo>
                    <a:lnTo>
                      <a:pt x="200" y="55"/>
                    </a:lnTo>
                    <a:lnTo>
                      <a:pt x="209" y="55"/>
                    </a:lnTo>
                    <a:lnTo>
                      <a:pt x="218" y="55"/>
                    </a:lnTo>
                    <a:lnTo>
                      <a:pt x="227" y="55"/>
                    </a:lnTo>
                    <a:lnTo>
                      <a:pt x="236" y="55"/>
                    </a:lnTo>
                    <a:lnTo>
                      <a:pt x="245" y="45"/>
                    </a:lnTo>
                    <a:lnTo>
                      <a:pt x="254" y="45"/>
                    </a:lnTo>
                    <a:lnTo>
                      <a:pt x="264" y="45"/>
                    </a:lnTo>
                    <a:lnTo>
                      <a:pt x="273" y="45"/>
                    </a:lnTo>
                    <a:lnTo>
                      <a:pt x="282" y="45"/>
                    </a:lnTo>
                    <a:lnTo>
                      <a:pt x="291" y="45"/>
                    </a:lnTo>
                    <a:lnTo>
                      <a:pt x="300" y="45"/>
                    </a:lnTo>
                    <a:lnTo>
                      <a:pt x="309" y="36"/>
                    </a:lnTo>
                    <a:lnTo>
                      <a:pt x="318" y="36"/>
                    </a:lnTo>
                    <a:lnTo>
                      <a:pt x="327" y="36"/>
                    </a:lnTo>
                    <a:lnTo>
                      <a:pt x="336" y="36"/>
                    </a:lnTo>
                    <a:lnTo>
                      <a:pt x="345" y="36"/>
                    </a:lnTo>
                    <a:lnTo>
                      <a:pt x="354" y="36"/>
                    </a:lnTo>
                    <a:lnTo>
                      <a:pt x="363" y="36"/>
                    </a:lnTo>
                    <a:lnTo>
                      <a:pt x="372" y="36"/>
                    </a:lnTo>
                    <a:lnTo>
                      <a:pt x="381" y="27"/>
                    </a:lnTo>
                    <a:lnTo>
                      <a:pt x="391" y="27"/>
                    </a:lnTo>
                    <a:lnTo>
                      <a:pt x="400" y="27"/>
                    </a:lnTo>
                    <a:lnTo>
                      <a:pt x="409" y="27"/>
                    </a:lnTo>
                    <a:lnTo>
                      <a:pt x="418" y="27"/>
                    </a:lnTo>
                    <a:lnTo>
                      <a:pt x="427" y="27"/>
                    </a:lnTo>
                    <a:lnTo>
                      <a:pt x="436" y="27"/>
                    </a:lnTo>
                    <a:lnTo>
                      <a:pt x="445" y="27"/>
                    </a:lnTo>
                    <a:lnTo>
                      <a:pt x="454" y="27"/>
                    </a:lnTo>
                    <a:lnTo>
                      <a:pt x="463" y="27"/>
                    </a:lnTo>
                    <a:lnTo>
                      <a:pt x="472" y="27"/>
                    </a:lnTo>
                    <a:lnTo>
                      <a:pt x="481" y="18"/>
                    </a:lnTo>
                    <a:lnTo>
                      <a:pt x="490" y="18"/>
                    </a:lnTo>
                    <a:lnTo>
                      <a:pt x="499" y="18"/>
                    </a:lnTo>
                    <a:lnTo>
                      <a:pt x="508" y="18"/>
                    </a:lnTo>
                    <a:lnTo>
                      <a:pt x="518" y="18"/>
                    </a:lnTo>
                    <a:lnTo>
                      <a:pt x="527" y="18"/>
                    </a:lnTo>
                    <a:lnTo>
                      <a:pt x="536" y="18"/>
                    </a:lnTo>
                    <a:lnTo>
                      <a:pt x="545" y="18"/>
                    </a:lnTo>
                    <a:lnTo>
                      <a:pt x="554" y="18"/>
                    </a:lnTo>
                    <a:lnTo>
                      <a:pt x="563" y="18"/>
                    </a:lnTo>
                    <a:lnTo>
                      <a:pt x="572" y="18"/>
                    </a:lnTo>
                    <a:lnTo>
                      <a:pt x="581" y="18"/>
                    </a:lnTo>
                    <a:lnTo>
                      <a:pt x="590" y="18"/>
                    </a:lnTo>
                    <a:lnTo>
                      <a:pt x="599" y="18"/>
                    </a:lnTo>
                    <a:lnTo>
                      <a:pt x="608" y="18"/>
                    </a:lnTo>
                    <a:lnTo>
                      <a:pt x="617" y="18"/>
                    </a:lnTo>
                    <a:lnTo>
                      <a:pt x="626" y="9"/>
                    </a:lnTo>
                    <a:lnTo>
                      <a:pt x="635" y="9"/>
                    </a:lnTo>
                    <a:lnTo>
                      <a:pt x="645" y="9"/>
                    </a:lnTo>
                    <a:lnTo>
                      <a:pt x="654" y="9"/>
                    </a:lnTo>
                    <a:lnTo>
                      <a:pt x="663" y="9"/>
                    </a:lnTo>
                    <a:lnTo>
                      <a:pt x="672" y="9"/>
                    </a:lnTo>
                    <a:lnTo>
                      <a:pt x="681" y="9"/>
                    </a:lnTo>
                    <a:lnTo>
                      <a:pt x="690" y="9"/>
                    </a:lnTo>
                    <a:lnTo>
                      <a:pt x="699" y="9"/>
                    </a:lnTo>
                    <a:lnTo>
                      <a:pt x="708" y="9"/>
                    </a:lnTo>
                    <a:lnTo>
                      <a:pt x="717" y="9"/>
                    </a:lnTo>
                    <a:lnTo>
                      <a:pt x="726" y="9"/>
                    </a:lnTo>
                    <a:lnTo>
                      <a:pt x="735" y="9"/>
                    </a:lnTo>
                    <a:lnTo>
                      <a:pt x="744" y="9"/>
                    </a:lnTo>
                    <a:lnTo>
                      <a:pt x="753" y="9"/>
                    </a:lnTo>
                    <a:lnTo>
                      <a:pt x="762" y="9"/>
                    </a:lnTo>
                    <a:lnTo>
                      <a:pt x="772" y="9"/>
                    </a:lnTo>
                    <a:lnTo>
                      <a:pt x="781" y="9"/>
                    </a:lnTo>
                    <a:lnTo>
                      <a:pt x="790" y="9"/>
                    </a:lnTo>
                    <a:lnTo>
                      <a:pt x="799" y="9"/>
                    </a:lnTo>
                    <a:lnTo>
                      <a:pt x="808" y="9"/>
                    </a:lnTo>
                    <a:lnTo>
                      <a:pt x="817" y="9"/>
                    </a:lnTo>
                    <a:lnTo>
                      <a:pt x="826" y="9"/>
                    </a:lnTo>
                    <a:lnTo>
                      <a:pt x="835" y="9"/>
                    </a:lnTo>
                    <a:lnTo>
                      <a:pt x="844" y="9"/>
                    </a:lnTo>
                    <a:lnTo>
                      <a:pt x="853" y="9"/>
                    </a:lnTo>
                    <a:lnTo>
                      <a:pt x="862" y="0"/>
                    </a:lnTo>
                    <a:lnTo>
                      <a:pt x="871" y="0"/>
                    </a:lnTo>
                    <a:lnTo>
                      <a:pt x="880" y="0"/>
                    </a:lnTo>
                    <a:lnTo>
                      <a:pt x="889" y="0"/>
                    </a:lnTo>
                    <a:lnTo>
                      <a:pt x="899" y="0"/>
                    </a:lnTo>
                    <a:lnTo>
                      <a:pt x="908" y="0"/>
                    </a:lnTo>
                    <a:lnTo>
                      <a:pt x="917" y="0"/>
                    </a:lnTo>
                    <a:lnTo>
                      <a:pt x="926" y="0"/>
                    </a:lnTo>
                    <a:lnTo>
                      <a:pt x="935" y="0"/>
                    </a:lnTo>
                    <a:lnTo>
                      <a:pt x="944" y="0"/>
                    </a:lnTo>
                    <a:lnTo>
                      <a:pt x="953" y="0"/>
                    </a:lnTo>
                    <a:lnTo>
                      <a:pt x="962" y="0"/>
                    </a:lnTo>
                    <a:lnTo>
                      <a:pt x="971" y="0"/>
                    </a:lnTo>
                    <a:lnTo>
                      <a:pt x="980" y="0"/>
                    </a:lnTo>
                    <a:lnTo>
                      <a:pt x="989" y="0"/>
                    </a:lnTo>
                    <a:lnTo>
                      <a:pt x="998" y="0"/>
                    </a:lnTo>
                    <a:lnTo>
                      <a:pt x="1007" y="0"/>
                    </a:lnTo>
                    <a:lnTo>
                      <a:pt x="1016" y="0"/>
                    </a:lnTo>
                    <a:lnTo>
                      <a:pt x="1026" y="0"/>
                    </a:lnTo>
                    <a:lnTo>
                      <a:pt x="1035" y="0"/>
                    </a:lnTo>
                    <a:lnTo>
                      <a:pt x="1044" y="0"/>
                    </a:lnTo>
                    <a:lnTo>
                      <a:pt x="1053" y="0"/>
                    </a:lnTo>
                    <a:lnTo>
                      <a:pt x="1062" y="0"/>
                    </a:lnTo>
                    <a:lnTo>
                      <a:pt x="1071" y="0"/>
                    </a:lnTo>
                    <a:lnTo>
                      <a:pt x="1080" y="0"/>
                    </a:lnTo>
                    <a:lnTo>
                      <a:pt x="1089" y="0"/>
                    </a:lnTo>
                    <a:lnTo>
                      <a:pt x="1098" y="0"/>
                    </a:lnTo>
                    <a:lnTo>
                      <a:pt x="1107" y="0"/>
                    </a:lnTo>
                    <a:lnTo>
                      <a:pt x="1116" y="0"/>
                    </a:lnTo>
                    <a:lnTo>
                      <a:pt x="1125" y="0"/>
                    </a:lnTo>
                    <a:lnTo>
                      <a:pt x="1134" y="0"/>
                    </a:lnTo>
                    <a:lnTo>
                      <a:pt x="1143" y="0"/>
                    </a:lnTo>
                    <a:lnTo>
                      <a:pt x="1153" y="0"/>
                    </a:lnTo>
                  </a:path>
                </a:pathLst>
              </a:custGeom>
              <a:noFill/>
              <a:ln w="1905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6" name="Freeform 172"/>
              <p:cNvSpPr>
                <a:spLocks/>
              </p:cNvSpPr>
              <p:nvPr/>
            </p:nvSpPr>
            <p:spPr bwMode="auto">
              <a:xfrm>
                <a:off x="3121" y="1660"/>
                <a:ext cx="72" cy="1"/>
              </a:xfrm>
              <a:custGeom>
                <a:avLst/>
                <a:gdLst>
                  <a:gd name="T0" fmla="*/ 0 w 72"/>
                  <a:gd name="T1" fmla="*/ 9 w 72"/>
                  <a:gd name="T2" fmla="*/ 18 w 72"/>
                  <a:gd name="T3" fmla="*/ 27 w 72"/>
                  <a:gd name="T4" fmla="*/ 36 w 72"/>
                  <a:gd name="T5" fmla="*/ 45 w 72"/>
                  <a:gd name="T6" fmla="*/ 54 w 72"/>
                  <a:gd name="T7" fmla="*/ 63 w 72"/>
                  <a:gd name="T8" fmla="*/ 72 w 7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72">
                    <a:moveTo>
                      <a:pt x="0" y="0"/>
                    </a:moveTo>
                    <a:lnTo>
                      <a:pt x="9" y="0"/>
                    </a:lnTo>
                    <a:lnTo>
                      <a:pt x="18" y="0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5" y="0"/>
                    </a:lnTo>
                    <a:lnTo>
                      <a:pt x="54" y="0"/>
                    </a:lnTo>
                    <a:lnTo>
                      <a:pt x="63" y="0"/>
                    </a:lnTo>
                    <a:lnTo>
                      <a:pt x="72" y="0"/>
                    </a:lnTo>
                  </a:path>
                </a:pathLst>
              </a:custGeom>
              <a:noFill/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7" name="Freeform 173"/>
              <p:cNvSpPr>
                <a:spLocks/>
              </p:cNvSpPr>
              <p:nvPr/>
            </p:nvSpPr>
            <p:spPr bwMode="auto">
              <a:xfrm>
                <a:off x="943" y="1651"/>
                <a:ext cx="1152" cy="1"/>
              </a:xfrm>
              <a:custGeom>
                <a:avLst/>
                <a:gdLst>
                  <a:gd name="T0" fmla="*/ 19 w 1152"/>
                  <a:gd name="T1" fmla="*/ 46 w 1152"/>
                  <a:gd name="T2" fmla="*/ 73 w 1152"/>
                  <a:gd name="T3" fmla="*/ 100 w 1152"/>
                  <a:gd name="T4" fmla="*/ 127 w 1152"/>
                  <a:gd name="T5" fmla="*/ 155 w 1152"/>
                  <a:gd name="T6" fmla="*/ 182 w 1152"/>
                  <a:gd name="T7" fmla="*/ 209 w 1152"/>
                  <a:gd name="T8" fmla="*/ 236 w 1152"/>
                  <a:gd name="T9" fmla="*/ 263 w 1152"/>
                  <a:gd name="T10" fmla="*/ 291 w 1152"/>
                  <a:gd name="T11" fmla="*/ 318 w 1152"/>
                  <a:gd name="T12" fmla="*/ 345 w 1152"/>
                  <a:gd name="T13" fmla="*/ 372 w 1152"/>
                  <a:gd name="T14" fmla="*/ 400 w 1152"/>
                  <a:gd name="T15" fmla="*/ 427 w 1152"/>
                  <a:gd name="T16" fmla="*/ 454 w 1152"/>
                  <a:gd name="T17" fmla="*/ 481 w 1152"/>
                  <a:gd name="T18" fmla="*/ 508 w 1152"/>
                  <a:gd name="T19" fmla="*/ 536 w 1152"/>
                  <a:gd name="T20" fmla="*/ 563 w 1152"/>
                  <a:gd name="T21" fmla="*/ 590 w 1152"/>
                  <a:gd name="T22" fmla="*/ 617 w 1152"/>
                  <a:gd name="T23" fmla="*/ 644 w 1152"/>
                  <a:gd name="T24" fmla="*/ 672 w 1152"/>
                  <a:gd name="T25" fmla="*/ 699 w 1152"/>
                  <a:gd name="T26" fmla="*/ 726 w 1152"/>
                  <a:gd name="T27" fmla="*/ 753 w 1152"/>
                  <a:gd name="T28" fmla="*/ 781 w 1152"/>
                  <a:gd name="T29" fmla="*/ 808 w 1152"/>
                  <a:gd name="T30" fmla="*/ 835 w 1152"/>
                  <a:gd name="T31" fmla="*/ 862 w 1152"/>
                  <a:gd name="T32" fmla="*/ 889 w 1152"/>
                  <a:gd name="T33" fmla="*/ 917 w 1152"/>
                  <a:gd name="T34" fmla="*/ 944 w 1152"/>
                  <a:gd name="T35" fmla="*/ 971 w 1152"/>
                  <a:gd name="T36" fmla="*/ 998 w 1152"/>
                  <a:gd name="T37" fmla="*/ 1025 w 1152"/>
                  <a:gd name="T38" fmla="*/ 1053 w 1152"/>
                  <a:gd name="T39" fmla="*/ 1080 w 1152"/>
                  <a:gd name="T40" fmla="*/ 1107 w 1152"/>
                  <a:gd name="T41" fmla="*/ 1134 w 115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</a:cxnLst>
                <a:rect l="0" t="0" r="r" b="b"/>
                <a:pathLst>
                  <a:path w="1152">
                    <a:moveTo>
                      <a:pt x="0" y="0"/>
                    </a:moveTo>
                    <a:lnTo>
                      <a:pt x="9" y="0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37" y="0"/>
                    </a:lnTo>
                    <a:lnTo>
                      <a:pt x="46" y="0"/>
                    </a:lnTo>
                    <a:lnTo>
                      <a:pt x="55" y="0"/>
                    </a:lnTo>
                    <a:lnTo>
                      <a:pt x="64" y="0"/>
                    </a:lnTo>
                    <a:lnTo>
                      <a:pt x="73" y="0"/>
                    </a:lnTo>
                    <a:lnTo>
                      <a:pt x="82" y="0"/>
                    </a:lnTo>
                    <a:lnTo>
                      <a:pt x="91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8" y="0"/>
                    </a:lnTo>
                    <a:lnTo>
                      <a:pt x="127" y="0"/>
                    </a:lnTo>
                    <a:lnTo>
                      <a:pt x="136" y="0"/>
                    </a:lnTo>
                    <a:lnTo>
                      <a:pt x="146" y="0"/>
                    </a:lnTo>
                    <a:lnTo>
                      <a:pt x="155" y="0"/>
                    </a:lnTo>
                    <a:lnTo>
                      <a:pt x="164" y="0"/>
                    </a:lnTo>
                    <a:lnTo>
                      <a:pt x="173" y="0"/>
                    </a:lnTo>
                    <a:lnTo>
                      <a:pt x="182" y="0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36" y="0"/>
                    </a:lnTo>
                    <a:lnTo>
                      <a:pt x="245" y="0"/>
                    </a:lnTo>
                    <a:lnTo>
                      <a:pt x="254" y="0"/>
                    </a:lnTo>
                    <a:lnTo>
                      <a:pt x="263" y="0"/>
                    </a:lnTo>
                    <a:lnTo>
                      <a:pt x="273" y="0"/>
                    </a:lnTo>
                    <a:lnTo>
                      <a:pt x="282" y="0"/>
                    </a:lnTo>
                    <a:lnTo>
                      <a:pt x="291" y="0"/>
                    </a:lnTo>
                    <a:lnTo>
                      <a:pt x="300" y="0"/>
                    </a:lnTo>
                    <a:lnTo>
                      <a:pt x="309" y="0"/>
                    </a:lnTo>
                    <a:lnTo>
                      <a:pt x="318" y="0"/>
                    </a:lnTo>
                    <a:lnTo>
                      <a:pt x="327" y="0"/>
                    </a:lnTo>
                    <a:lnTo>
                      <a:pt x="336" y="0"/>
                    </a:lnTo>
                    <a:lnTo>
                      <a:pt x="345" y="0"/>
                    </a:lnTo>
                    <a:lnTo>
                      <a:pt x="354" y="0"/>
                    </a:lnTo>
                    <a:lnTo>
                      <a:pt x="363" y="0"/>
                    </a:lnTo>
                    <a:lnTo>
                      <a:pt x="372" y="0"/>
                    </a:lnTo>
                    <a:lnTo>
                      <a:pt x="381" y="0"/>
                    </a:lnTo>
                    <a:lnTo>
                      <a:pt x="390" y="0"/>
                    </a:lnTo>
                    <a:lnTo>
                      <a:pt x="400" y="0"/>
                    </a:lnTo>
                    <a:lnTo>
                      <a:pt x="409" y="0"/>
                    </a:lnTo>
                    <a:lnTo>
                      <a:pt x="418" y="0"/>
                    </a:lnTo>
                    <a:lnTo>
                      <a:pt x="427" y="0"/>
                    </a:lnTo>
                    <a:lnTo>
                      <a:pt x="436" y="0"/>
                    </a:lnTo>
                    <a:lnTo>
                      <a:pt x="445" y="0"/>
                    </a:lnTo>
                    <a:lnTo>
                      <a:pt x="454" y="0"/>
                    </a:lnTo>
                    <a:lnTo>
                      <a:pt x="463" y="0"/>
                    </a:lnTo>
                    <a:lnTo>
                      <a:pt x="472" y="0"/>
                    </a:lnTo>
                    <a:lnTo>
                      <a:pt x="481" y="0"/>
                    </a:lnTo>
                    <a:lnTo>
                      <a:pt x="490" y="0"/>
                    </a:lnTo>
                    <a:lnTo>
                      <a:pt x="499" y="0"/>
                    </a:lnTo>
                    <a:lnTo>
                      <a:pt x="508" y="0"/>
                    </a:lnTo>
                    <a:lnTo>
                      <a:pt x="517" y="0"/>
                    </a:lnTo>
                    <a:lnTo>
                      <a:pt x="527" y="0"/>
                    </a:lnTo>
                    <a:lnTo>
                      <a:pt x="536" y="0"/>
                    </a:lnTo>
                    <a:lnTo>
                      <a:pt x="545" y="0"/>
                    </a:lnTo>
                    <a:lnTo>
                      <a:pt x="554" y="0"/>
                    </a:lnTo>
                    <a:lnTo>
                      <a:pt x="563" y="0"/>
                    </a:lnTo>
                    <a:lnTo>
                      <a:pt x="572" y="0"/>
                    </a:lnTo>
                    <a:lnTo>
                      <a:pt x="581" y="0"/>
                    </a:lnTo>
                    <a:lnTo>
                      <a:pt x="590" y="0"/>
                    </a:lnTo>
                    <a:lnTo>
                      <a:pt x="599" y="0"/>
                    </a:lnTo>
                    <a:lnTo>
                      <a:pt x="608" y="0"/>
                    </a:lnTo>
                    <a:lnTo>
                      <a:pt x="617" y="0"/>
                    </a:lnTo>
                    <a:lnTo>
                      <a:pt x="626" y="0"/>
                    </a:lnTo>
                    <a:lnTo>
                      <a:pt x="635" y="0"/>
                    </a:lnTo>
                    <a:lnTo>
                      <a:pt x="644" y="0"/>
                    </a:lnTo>
                    <a:lnTo>
                      <a:pt x="654" y="0"/>
                    </a:lnTo>
                    <a:lnTo>
                      <a:pt x="663" y="0"/>
                    </a:lnTo>
                    <a:lnTo>
                      <a:pt x="672" y="0"/>
                    </a:lnTo>
                    <a:lnTo>
                      <a:pt x="681" y="0"/>
                    </a:lnTo>
                    <a:lnTo>
                      <a:pt x="690" y="0"/>
                    </a:lnTo>
                    <a:lnTo>
                      <a:pt x="699" y="0"/>
                    </a:lnTo>
                    <a:lnTo>
                      <a:pt x="708" y="0"/>
                    </a:lnTo>
                    <a:lnTo>
                      <a:pt x="717" y="0"/>
                    </a:lnTo>
                    <a:lnTo>
                      <a:pt x="726" y="0"/>
                    </a:lnTo>
                    <a:lnTo>
                      <a:pt x="735" y="0"/>
                    </a:lnTo>
                    <a:lnTo>
                      <a:pt x="744" y="0"/>
                    </a:lnTo>
                    <a:lnTo>
                      <a:pt x="753" y="0"/>
                    </a:lnTo>
                    <a:lnTo>
                      <a:pt x="762" y="0"/>
                    </a:lnTo>
                    <a:lnTo>
                      <a:pt x="771" y="0"/>
                    </a:lnTo>
                    <a:lnTo>
                      <a:pt x="781" y="0"/>
                    </a:lnTo>
                    <a:lnTo>
                      <a:pt x="790" y="0"/>
                    </a:lnTo>
                    <a:lnTo>
                      <a:pt x="799" y="0"/>
                    </a:lnTo>
                    <a:lnTo>
                      <a:pt x="808" y="0"/>
                    </a:lnTo>
                    <a:lnTo>
                      <a:pt x="817" y="0"/>
                    </a:lnTo>
                    <a:lnTo>
                      <a:pt x="826" y="0"/>
                    </a:lnTo>
                    <a:lnTo>
                      <a:pt x="835" y="0"/>
                    </a:lnTo>
                    <a:lnTo>
                      <a:pt x="844" y="0"/>
                    </a:lnTo>
                    <a:lnTo>
                      <a:pt x="853" y="0"/>
                    </a:lnTo>
                    <a:lnTo>
                      <a:pt x="862" y="0"/>
                    </a:lnTo>
                    <a:lnTo>
                      <a:pt x="871" y="0"/>
                    </a:lnTo>
                    <a:lnTo>
                      <a:pt x="880" y="0"/>
                    </a:lnTo>
                    <a:lnTo>
                      <a:pt x="889" y="0"/>
                    </a:lnTo>
                    <a:lnTo>
                      <a:pt x="898" y="0"/>
                    </a:lnTo>
                    <a:lnTo>
                      <a:pt x="908" y="0"/>
                    </a:lnTo>
                    <a:lnTo>
                      <a:pt x="917" y="0"/>
                    </a:lnTo>
                    <a:lnTo>
                      <a:pt x="926" y="0"/>
                    </a:lnTo>
                    <a:lnTo>
                      <a:pt x="935" y="0"/>
                    </a:lnTo>
                    <a:lnTo>
                      <a:pt x="944" y="0"/>
                    </a:lnTo>
                    <a:lnTo>
                      <a:pt x="953" y="0"/>
                    </a:lnTo>
                    <a:lnTo>
                      <a:pt x="962" y="0"/>
                    </a:lnTo>
                    <a:lnTo>
                      <a:pt x="971" y="0"/>
                    </a:lnTo>
                    <a:lnTo>
                      <a:pt x="980" y="0"/>
                    </a:lnTo>
                    <a:lnTo>
                      <a:pt x="989" y="0"/>
                    </a:lnTo>
                    <a:lnTo>
                      <a:pt x="998" y="0"/>
                    </a:lnTo>
                    <a:lnTo>
                      <a:pt x="1007" y="0"/>
                    </a:lnTo>
                    <a:lnTo>
                      <a:pt x="1016" y="0"/>
                    </a:lnTo>
                    <a:lnTo>
                      <a:pt x="1025" y="0"/>
                    </a:lnTo>
                    <a:lnTo>
                      <a:pt x="1035" y="0"/>
                    </a:lnTo>
                    <a:lnTo>
                      <a:pt x="1044" y="0"/>
                    </a:lnTo>
                    <a:lnTo>
                      <a:pt x="1053" y="0"/>
                    </a:lnTo>
                    <a:lnTo>
                      <a:pt x="1062" y="0"/>
                    </a:lnTo>
                    <a:lnTo>
                      <a:pt x="1071" y="0"/>
                    </a:lnTo>
                    <a:lnTo>
                      <a:pt x="1080" y="0"/>
                    </a:lnTo>
                    <a:lnTo>
                      <a:pt x="1089" y="0"/>
                    </a:lnTo>
                    <a:lnTo>
                      <a:pt x="1098" y="0"/>
                    </a:lnTo>
                    <a:lnTo>
                      <a:pt x="1107" y="0"/>
                    </a:lnTo>
                    <a:lnTo>
                      <a:pt x="1116" y="0"/>
                    </a:lnTo>
                    <a:lnTo>
                      <a:pt x="1125" y="0"/>
                    </a:lnTo>
                    <a:lnTo>
                      <a:pt x="1134" y="0"/>
                    </a:lnTo>
                    <a:lnTo>
                      <a:pt x="1143" y="0"/>
                    </a:lnTo>
                    <a:lnTo>
                      <a:pt x="1152" y="0"/>
                    </a:ln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8" name="Freeform 174"/>
              <p:cNvSpPr>
                <a:spLocks/>
              </p:cNvSpPr>
              <p:nvPr/>
            </p:nvSpPr>
            <p:spPr bwMode="auto">
              <a:xfrm>
                <a:off x="2095" y="1651"/>
                <a:ext cx="1098" cy="1"/>
              </a:xfrm>
              <a:custGeom>
                <a:avLst/>
                <a:gdLst>
                  <a:gd name="T0" fmla="*/ 10 w 1098"/>
                  <a:gd name="T1" fmla="*/ 28 w 1098"/>
                  <a:gd name="T2" fmla="*/ 46 w 1098"/>
                  <a:gd name="T3" fmla="*/ 64 w 1098"/>
                  <a:gd name="T4" fmla="*/ 82 w 1098"/>
                  <a:gd name="T5" fmla="*/ 100 w 1098"/>
                  <a:gd name="T6" fmla="*/ 118 w 1098"/>
                  <a:gd name="T7" fmla="*/ 137 w 1098"/>
                  <a:gd name="T8" fmla="*/ 155 w 1098"/>
                  <a:gd name="T9" fmla="*/ 173 w 1098"/>
                  <a:gd name="T10" fmla="*/ 191 w 1098"/>
                  <a:gd name="T11" fmla="*/ 209 w 1098"/>
                  <a:gd name="T12" fmla="*/ 227 w 1098"/>
                  <a:gd name="T13" fmla="*/ 245 w 1098"/>
                  <a:gd name="T14" fmla="*/ 264 w 1098"/>
                  <a:gd name="T15" fmla="*/ 282 w 1098"/>
                  <a:gd name="T16" fmla="*/ 300 w 1098"/>
                  <a:gd name="T17" fmla="*/ 318 w 1098"/>
                  <a:gd name="T18" fmla="*/ 336 w 1098"/>
                  <a:gd name="T19" fmla="*/ 354 w 1098"/>
                  <a:gd name="T20" fmla="*/ 372 w 1098"/>
                  <a:gd name="T21" fmla="*/ 391 w 1098"/>
                  <a:gd name="T22" fmla="*/ 409 w 1098"/>
                  <a:gd name="T23" fmla="*/ 427 w 1098"/>
                  <a:gd name="T24" fmla="*/ 445 w 1098"/>
                  <a:gd name="T25" fmla="*/ 463 w 1098"/>
                  <a:gd name="T26" fmla="*/ 481 w 1098"/>
                  <a:gd name="T27" fmla="*/ 499 w 1098"/>
                  <a:gd name="T28" fmla="*/ 518 w 1098"/>
                  <a:gd name="T29" fmla="*/ 536 w 1098"/>
                  <a:gd name="T30" fmla="*/ 554 w 1098"/>
                  <a:gd name="T31" fmla="*/ 572 w 1098"/>
                  <a:gd name="T32" fmla="*/ 590 w 1098"/>
                  <a:gd name="T33" fmla="*/ 608 w 1098"/>
                  <a:gd name="T34" fmla="*/ 626 w 1098"/>
                  <a:gd name="T35" fmla="*/ 645 w 1098"/>
                  <a:gd name="T36" fmla="*/ 663 w 1098"/>
                  <a:gd name="T37" fmla="*/ 681 w 1098"/>
                  <a:gd name="T38" fmla="*/ 699 w 1098"/>
                  <a:gd name="T39" fmla="*/ 717 w 1098"/>
                  <a:gd name="T40" fmla="*/ 735 w 1098"/>
                  <a:gd name="T41" fmla="*/ 753 w 1098"/>
                  <a:gd name="T42" fmla="*/ 772 w 1098"/>
                  <a:gd name="T43" fmla="*/ 790 w 1098"/>
                  <a:gd name="T44" fmla="*/ 808 w 1098"/>
                  <a:gd name="T45" fmla="*/ 826 w 1098"/>
                  <a:gd name="T46" fmla="*/ 844 w 1098"/>
                  <a:gd name="T47" fmla="*/ 862 w 1098"/>
                  <a:gd name="T48" fmla="*/ 880 w 1098"/>
                  <a:gd name="T49" fmla="*/ 899 w 1098"/>
                  <a:gd name="T50" fmla="*/ 917 w 1098"/>
                  <a:gd name="T51" fmla="*/ 935 w 1098"/>
                  <a:gd name="T52" fmla="*/ 953 w 1098"/>
                  <a:gd name="T53" fmla="*/ 971 w 1098"/>
                  <a:gd name="T54" fmla="*/ 989 w 1098"/>
                  <a:gd name="T55" fmla="*/ 1007 w 1098"/>
                  <a:gd name="T56" fmla="*/ 1026 w 1098"/>
                  <a:gd name="T57" fmla="*/ 1044 w 1098"/>
                  <a:gd name="T58" fmla="*/ 1062 w 1098"/>
                  <a:gd name="T59" fmla="*/ 1080 w 1098"/>
                  <a:gd name="T60" fmla="*/ 1098 w 109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  <a:cxn ang="0">
                    <a:pos x="T56" y="0"/>
                  </a:cxn>
                  <a:cxn ang="0">
                    <a:pos x="T57" y="0"/>
                  </a:cxn>
                  <a:cxn ang="0">
                    <a:pos x="T58" y="0"/>
                  </a:cxn>
                  <a:cxn ang="0">
                    <a:pos x="T59" y="0"/>
                  </a:cxn>
                  <a:cxn ang="0">
                    <a:pos x="T60" y="0"/>
                  </a:cxn>
                </a:cxnLst>
                <a:rect l="0" t="0" r="r" b="b"/>
                <a:pathLst>
                  <a:path w="1098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37" y="0"/>
                    </a:lnTo>
                    <a:lnTo>
                      <a:pt x="46" y="0"/>
                    </a:lnTo>
                    <a:lnTo>
                      <a:pt x="55" y="0"/>
                    </a:lnTo>
                    <a:lnTo>
                      <a:pt x="64" y="0"/>
                    </a:lnTo>
                    <a:lnTo>
                      <a:pt x="73" y="0"/>
                    </a:lnTo>
                    <a:lnTo>
                      <a:pt x="82" y="0"/>
                    </a:lnTo>
                    <a:lnTo>
                      <a:pt x="91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8" y="0"/>
                    </a:lnTo>
                    <a:lnTo>
                      <a:pt x="127" y="0"/>
                    </a:lnTo>
                    <a:lnTo>
                      <a:pt x="137" y="0"/>
                    </a:lnTo>
                    <a:lnTo>
                      <a:pt x="146" y="0"/>
                    </a:lnTo>
                    <a:lnTo>
                      <a:pt x="155" y="0"/>
                    </a:lnTo>
                    <a:lnTo>
                      <a:pt x="164" y="0"/>
                    </a:lnTo>
                    <a:lnTo>
                      <a:pt x="173" y="0"/>
                    </a:lnTo>
                    <a:lnTo>
                      <a:pt x="182" y="0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36" y="0"/>
                    </a:lnTo>
                    <a:lnTo>
                      <a:pt x="245" y="0"/>
                    </a:lnTo>
                    <a:lnTo>
                      <a:pt x="254" y="0"/>
                    </a:lnTo>
                    <a:lnTo>
                      <a:pt x="264" y="0"/>
                    </a:lnTo>
                    <a:lnTo>
                      <a:pt x="273" y="0"/>
                    </a:lnTo>
                    <a:lnTo>
                      <a:pt x="282" y="0"/>
                    </a:lnTo>
                    <a:lnTo>
                      <a:pt x="291" y="0"/>
                    </a:lnTo>
                    <a:lnTo>
                      <a:pt x="300" y="0"/>
                    </a:lnTo>
                    <a:lnTo>
                      <a:pt x="309" y="0"/>
                    </a:lnTo>
                    <a:lnTo>
                      <a:pt x="318" y="0"/>
                    </a:lnTo>
                    <a:lnTo>
                      <a:pt x="327" y="0"/>
                    </a:lnTo>
                    <a:lnTo>
                      <a:pt x="336" y="0"/>
                    </a:lnTo>
                    <a:lnTo>
                      <a:pt x="345" y="0"/>
                    </a:lnTo>
                    <a:lnTo>
                      <a:pt x="354" y="0"/>
                    </a:lnTo>
                    <a:lnTo>
                      <a:pt x="363" y="0"/>
                    </a:lnTo>
                    <a:lnTo>
                      <a:pt x="372" y="0"/>
                    </a:lnTo>
                    <a:lnTo>
                      <a:pt x="381" y="0"/>
                    </a:lnTo>
                    <a:lnTo>
                      <a:pt x="391" y="0"/>
                    </a:lnTo>
                    <a:lnTo>
                      <a:pt x="400" y="0"/>
                    </a:lnTo>
                    <a:lnTo>
                      <a:pt x="409" y="0"/>
                    </a:lnTo>
                    <a:lnTo>
                      <a:pt x="418" y="0"/>
                    </a:lnTo>
                    <a:lnTo>
                      <a:pt x="427" y="0"/>
                    </a:lnTo>
                    <a:lnTo>
                      <a:pt x="436" y="0"/>
                    </a:lnTo>
                    <a:lnTo>
                      <a:pt x="445" y="0"/>
                    </a:lnTo>
                    <a:lnTo>
                      <a:pt x="454" y="0"/>
                    </a:lnTo>
                    <a:lnTo>
                      <a:pt x="463" y="0"/>
                    </a:lnTo>
                    <a:lnTo>
                      <a:pt x="472" y="0"/>
                    </a:lnTo>
                    <a:lnTo>
                      <a:pt x="481" y="0"/>
                    </a:lnTo>
                    <a:lnTo>
                      <a:pt x="490" y="0"/>
                    </a:lnTo>
                    <a:lnTo>
                      <a:pt x="499" y="0"/>
                    </a:lnTo>
                    <a:lnTo>
                      <a:pt x="508" y="0"/>
                    </a:lnTo>
                    <a:lnTo>
                      <a:pt x="518" y="0"/>
                    </a:lnTo>
                    <a:lnTo>
                      <a:pt x="527" y="0"/>
                    </a:lnTo>
                    <a:lnTo>
                      <a:pt x="536" y="0"/>
                    </a:lnTo>
                    <a:lnTo>
                      <a:pt x="545" y="0"/>
                    </a:lnTo>
                    <a:lnTo>
                      <a:pt x="554" y="0"/>
                    </a:lnTo>
                    <a:lnTo>
                      <a:pt x="563" y="0"/>
                    </a:lnTo>
                    <a:lnTo>
                      <a:pt x="572" y="0"/>
                    </a:lnTo>
                    <a:lnTo>
                      <a:pt x="581" y="0"/>
                    </a:lnTo>
                    <a:lnTo>
                      <a:pt x="590" y="0"/>
                    </a:lnTo>
                    <a:lnTo>
                      <a:pt x="599" y="0"/>
                    </a:lnTo>
                    <a:lnTo>
                      <a:pt x="608" y="0"/>
                    </a:lnTo>
                    <a:lnTo>
                      <a:pt x="617" y="0"/>
                    </a:lnTo>
                    <a:lnTo>
                      <a:pt x="626" y="0"/>
                    </a:lnTo>
                    <a:lnTo>
                      <a:pt x="635" y="0"/>
                    </a:lnTo>
                    <a:lnTo>
                      <a:pt x="645" y="0"/>
                    </a:lnTo>
                    <a:lnTo>
                      <a:pt x="654" y="0"/>
                    </a:lnTo>
                    <a:lnTo>
                      <a:pt x="663" y="0"/>
                    </a:lnTo>
                    <a:lnTo>
                      <a:pt x="672" y="0"/>
                    </a:lnTo>
                    <a:lnTo>
                      <a:pt x="681" y="0"/>
                    </a:lnTo>
                    <a:lnTo>
                      <a:pt x="690" y="0"/>
                    </a:lnTo>
                    <a:lnTo>
                      <a:pt x="699" y="0"/>
                    </a:lnTo>
                    <a:lnTo>
                      <a:pt x="708" y="0"/>
                    </a:lnTo>
                    <a:lnTo>
                      <a:pt x="717" y="0"/>
                    </a:lnTo>
                    <a:lnTo>
                      <a:pt x="726" y="0"/>
                    </a:lnTo>
                    <a:lnTo>
                      <a:pt x="735" y="0"/>
                    </a:lnTo>
                    <a:lnTo>
                      <a:pt x="744" y="0"/>
                    </a:lnTo>
                    <a:lnTo>
                      <a:pt x="753" y="0"/>
                    </a:lnTo>
                    <a:lnTo>
                      <a:pt x="762" y="0"/>
                    </a:lnTo>
                    <a:lnTo>
                      <a:pt x="772" y="0"/>
                    </a:lnTo>
                    <a:lnTo>
                      <a:pt x="781" y="0"/>
                    </a:lnTo>
                    <a:lnTo>
                      <a:pt x="790" y="0"/>
                    </a:lnTo>
                    <a:lnTo>
                      <a:pt x="799" y="0"/>
                    </a:lnTo>
                    <a:lnTo>
                      <a:pt x="808" y="0"/>
                    </a:lnTo>
                    <a:lnTo>
                      <a:pt x="817" y="0"/>
                    </a:lnTo>
                    <a:lnTo>
                      <a:pt x="826" y="0"/>
                    </a:lnTo>
                    <a:lnTo>
                      <a:pt x="835" y="0"/>
                    </a:lnTo>
                    <a:lnTo>
                      <a:pt x="844" y="0"/>
                    </a:lnTo>
                    <a:lnTo>
                      <a:pt x="853" y="0"/>
                    </a:lnTo>
                    <a:lnTo>
                      <a:pt x="862" y="0"/>
                    </a:lnTo>
                    <a:lnTo>
                      <a:pt x="871" y="0"/>
                    </a:lnTo>
                    <a:lnTo>
                      <a:pt x="880" y="0"/>
                    </a:lnTo>
                    <a:lnTo>
                      <a:pt x="889" y="0"/>
                    </a:lnTo>
                    <a:lnTo>
                      <a:pt x="899" y="0"/>
                    </a:lnTo>
                    <a:lnTo>
                      <a:pt x="908" y="0"/>
                    </a:lnTo>
                    <a:lnTo>
                      <a:pt x="917" y="0"/>
                    </a:lnTo>
                    <a:lnTo>
                      <a:pt x="926" y="0"/>
                    </a:lnTo>
                    <a:lnTo>
                      <a:pt x="935" y="0"/>
                    </a:lnTo>
                    <a:lnTo>
                      <a:pt x="944" y="0"/>
                    </a:lnTo>
                    <a:lnTo>
                      <a:pt x="953" y="0"/>
                    </a:lnTo>
                    <a:lnTo>
                      <a:pt x="962" y="0"/>
                    </a:lnTo>
                    <a:lnTo>
                      <a:pt x="971" y="0"/>
                    </a:lnTo>
                    <a:lnTo>
                      <a:pt x="980" y="0"/>
                    </a:lnTo>
                    <a:lnTo>
                      <a:pt x="989" y="0"/>
                    </a:lnTo>
                    <a:lnTo>
                      <a:pt x="998" y="0"/>
                    </a:lnTo>
                    <a:lnTo>
                      <a:pt x="1007" y="0"/>
                    </a:lnTo>
                    <a:lnTo>
                      <a:pt x="1016" y="0"/>
                    </a:lnTo>
                    <a:lnTo>
                      <a:pt x="1026" y="0"/>
                    </a:lnTo>
                    <a:lnTo>
                      <a:pt x="1035" y="0"/>
                    </a:lnTo>
                    <a:lnTo>
                      <a:pt x="1044" y="0"/>
                    </a:lnTo>
                    <a:lnTo>
                      <a:pt x="1053" y="0"/>
                    </a:lnTo>
                    <a:lnTo>
                      <a:pt x="1062" y="0"/>
                    </a:lnTo>
                    <a:lnTo>
                      <a:pt x="1071" y="0"/>
                    </a:lnTo>
                    <a:lnTo>
                      <a:pt x="1080" y="0"/>
                    </a:lnTo>
                    <a:lnTo>
                      <a:pt x="1089" y="0"/>
                    </a:lnTo>
                    <a:lnTo>
                      <a:pt x="1098" y="0"/>
                    </a:ln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9" name="Rectangle 175"/>
              <p:cNvSpPr>
                <a:spLocks noChangeArrowheads="1"/>
              </p:cNvSpPr>
              <p:nvPr/>
            </p:nvSpPr>
            <p:spPr bwMode="auto">
              <a:xfrm>
                <a:off x="1380" y="136"/>
                <a:ext cx="1552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pitchFamily="34" charset="0"/>
                  </a:rPr>
                  <a:t>IAE = 6.3309 ISE = 0.19017</a:t>
                </a:r>
                <a:endParaRPr lang="en-US" sz="1200"/>
              </a:p>
            </p:txBody>
          </p:sp>
          <p:sp>
            <p:nvSpPr>
              <p:cNvPr id="42160" name="Rectangle 176"/>
              <p:cNvSpPr>
                <a:spLocks noChangeArrowheads="1"/>
              </p:cNvSpPr>
              <p:nvPr/>
            </p:nvSpPr>
            <p:spPr bwMode="auto">
              <a:xfrm rot="16200000">
                <a:off x="413" y="1049"/>
                <a:ext cx="241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pitchFamily="34" charset="0"/>
                  </a:rPr>
                  <a:t>CV1</a:t>
                </a:r>
                <a:endParaRPr lang="en-US" sz="1200"/>
              </a:p>
            </p:txBody>
          </p:sp>
        </p:grpSp>
        <p:sp>
          <p:nvSpPr>
            <p:cNvPr id="42161" name="Rectangle 177"/>
            <p:cNvSpPr>
              <a:spLocks noChangeArrowheads="1"/>
            </p:cNvSpPr>
            <p:nvPr/>
          </p:nvSpPr>
          <p:spPr bwMode="auto">
            <a:xfrm>
              <a:off x="481" y="2359"/>
              <a:ext cx="2377" cy="15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62" name="Rectangle 178"/>
            <p:cNvSpPr>
              <a:spLocks noChangeArrowheads="1"/>
            </p:cNvSpPr>
            <p:nvPr/>
          </p:nvSpPr>
          <p:spPr bwMode="auto">
            <a:xfrm>
              <a:off x="481" y="2359"/>
              <a:ext cx="2377" cy="157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3" name="Line 179"/>
            <p:cNvSpPr>
              <a:spLocks noChangeShapeType="1"/>
            </p:cNvSpPr>
            <p:nvPr/>
          </p:nvSpPr>
          <p:spPr bwMode="auto">
            <a:xfrm>
              <a:off x="481" y="2359"/>
              <a:ext cx="23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4" name="Freeform 180"/>
            <p:cNvSpPr>
              <a:spLocks/>
            </p:cNvSpPr>
            <p:nvPr/>
          </p:nvSpPr>
          <p:spPr bwMode="auto">
            <a:xfrm>
              <a:off x="481" y="2359"/>
              <a:ext cx="2377" cy="1578"/>
            </a:xfrm>
            <a:custGeom>
              <a:avLst/>
              <a:gdLst>
                <a:gd name="T0" fmla="*/ 0 w 262"/>
                <a:gd name="T1" fmla="*/ 174 h 174"/>
                <a:gd name="T2" fmla="*/ 262 w 262"/>
                <a:gd name="T3" fmla="*/ 174 h 174"/>
                <a:gd name="T4" fmla="*/ 262 w 262"/>
                <a:gd name="T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2" h="174">
                  <a:moveTo>
                    <a:pt x="0" y="174"/>
                  </a:moveTo>
                  <a:lnTo>
                    <a:pt x="262" y="174"/>
                  </a:lnTo>
                  <a:lnTo>
                    <a:pt x="26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5" name="Line 181"/>
            <p:cNvSpPr>
              <a:spLocks noChangeShapeType="1"/>
            </p:cNvSpPr>
            <p:nvPr/>
          </p:nvSpPr>
          <p:spPr bwMode="auto">
            <a:xfrm flipV="1">
              <a:off x="481" y="2359"/>
              <a:ext cx="1" cy="1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6" name="Line 182"/>
            <p:cNvSpPr>
              <a:spLocks noChangeShapeType="1"/>
            </p:cNvSpPr>
            <p:nvPr/>
          </p:nvSpPr>
          <p:spPr bwMode="auto">
            <a:xfrm>
              <a:off x="481" y="3937"/>
              <a:ext cx="23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7" name="Line 183"/>
            <p:cNvSpPr>
              <a:spLocks noChangeShapeType="1"/>
            </p:cNvSpPr>
            <p:nvPr/>
          </p:nvSpPr>
          <p:spPr bwMode="auto">
            <a:xfrm flipV="1">
              <a:off x="481" y="2359"/>
              <a:ext cx="1" cy="1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8" name="Line 184"/>
            <p:cNvSpPr>
              <a:spLocks noChangeShapeType="1"/>
            </p:cNvSpPr>
            <p:nvPr/>
          </p:nvSpPr>
          <p:spPr bwMode="auto">
            <a:xfrm flipV="1">
              <a:off x="481" y="391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9" name="Line 185"/>
            <p:cNvSpPr>
              <a:spLocks noChangeShapeType="1"/>
            </p:cNvSpPr>
            <p:nvPr/>
          </p:nvSpPr>
          <p:spPr bwMode="auto">
            <a:xfrm>
              <a:off x="481" y="2359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0" name="Rectangle 186"/>
            <p:cNvSpPr>
              <a:spLocks noChangeArrowheads="1"/>
            </p:cNvSpPr>
            <p:nvPr/>
          </p:nvSpPr>
          <p:spPr bwMode="auto">
            <a:xfrm>
              <a:off x="455" y="3964"/>
              <a:ext cx="6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200"/>
            </a:p>
          </p:txBody>
        </p:sp>
        <p:sp>
          <p:nvSpPr>
            <p:cNvPr id="42171" name="Line 187"/>
            <p:cNvSpPr>
              <a:spLocks noChangeShapeType="1"/>
            </p:cNvSpPr>
            <p:nvPr/>
          </p:nvSpPr>
          <p:spPr bwMode="auto">
            <a:xfrm flipV="1">
              <a:off x="953" y="391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2" name="Line 188"/>
            <p:cNvSpPr>
              <a:spLocks noChangeShapeType="1"/>
            </p:cNvSpPr>
            <p:nvPr/>
          </p:nvSpPr>
          <p:spPr bwMode="auto">
            <a:xfrm>
              <a:off x="953" y="2359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3" name="Rectangle 189"/>
            <p:cNvSpPr>
              <a:spLocks noChangeArrowheads="1"/>
            </p:cNvSpPr>
            <p:nvPr/>
          </p:nvSpPr>
          <p:spPr bwMode="auto">
            <a:xfrm>
              <a:off x="862" y="3964"/>
              <a:ext cx="207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 sz="1200"/>
            </a:p>
          </p:txBody>
        </p:sp>
        <p:sp>
          <p:nvSpPr>
            <p:cNvPr id="42174" name="Line 190"/>
            <p:cNvSpPr>
              <a:spLocks noChangeShapeType="1"/>
            </p:cNvSpPr>
            <p:nvPr/>
          </p:nvSpPr>
          <p:spPr bwMode="auto">
            <a:xfrm flipV="1">
              <a:off x="1425" y="391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5" name="Line 191"/>
            <p:cNvSpPr>
              <a:spLocks noChangeShapeType="1"/>
            </p:cNvSpPr>
            <p:nvPr/>
          </p:nvSpPr>
          <p:spPr bwMode="auto">
            <a:xfrm>
              <a:off x="1425" y="2359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6" name="Rectangle 192"/>
            <p:cNvSpPr>
              <a:spLocks noChangeArrowheads="1"/>
            </p:cNvSpPr>
            <p:nvPr/>
          </p:nvSpPr>
          <p:spPr bwMode="auto">
            <a:xfrm>
              <a:off x="1335" y="3964"/>
              <a:ext cx="207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 sz="1200"/>
            </a:p>
          </p:txBody>
        </p:sp>
        <p:sp>
          <p:nvSpPr>
            <p:cNvPr id="42177" name="Line 193"/>
            <p:cNvSpPr>
              <a:spLocks noChangeShapeType="1"/>
            </p:cNvSpPr>
            <p:nvPr/>
          </p:nvSpPr>
          <p:spPr bwMode="auto">
            <a:xfrm flipV="1">
              <a:off x="1906" y="391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8" name="Line 194"/>
            <p:cNvSpPr>
              <a:spLocks noChangeShapeType="1"/>
            </p:cNvSpPr>
            <p:nvPr/>
          </p:nvSpPr>
          <p:spPr bwMode="auto">
            <a:xfrm>
              <a:off x="1906" y="2359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9" name="Rectangle 195"/>
            <p:cNvSpPr>
              <a:spLocks noChangeArrowheads="1"/>
            </p:cNvSpPr>
            <p:nvPr/>
          </p:nvSpPr>
          <p:spPr bwMode="auto">
            <a:xfrm>
              <a:off x="1815" y="3964"/>
              <a:ext cx="207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300</a:t>
              </a:r>
              <a:endParaRPr lang="en-US" sz="1200"/>
            </a:p>
          </p:txBody>
        </p:sp>
        <p:sp>
          <p:nvSpPr>
            <p:cNvPr id="42180" name="Line 196"/>
            <p:cNvSpPr>
              <a:spLocks noChangeShapeType="1"/>
            </p:cNvSpPr>
            <p:nvPr/>
          </p:nvSpPr>
          <p:spPr bwMode="auto">
            <a:xfrm flipV="1">
              <a:off x="2377" y="391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81" name="Line 197"/>
            <p:cNvSpPr>
              <a:spLocks noChangeShapeType="1"/>
            </p:cNvSpPr>
            <p:nvPr/>
          </p:nvSpPr>
          <p:spPr bwMode="auto">
            <a:xfrm>
              <a:off x="2377" y="2359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82" name="Rectangle 198"/>
            <p:cNvSpPr>
              <a:spLocks noChangeArrowheads="1"/>
            </p:cNvSpPr>
            <p:nvPr/>
          </p:nvSpPr>
          <p:spPr bwMode="auto">
            <a:xfrm>
              <a:off x="2287" y="3964"/>
              <a:ext cx="207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400</a:t>
              </a:r>
              <a:endParaRPr lang="en-US" sz="1200"/>
            </a:p>
          </p:txBody>
        </p:sp>
        <p:sp>
          <p:nvSpPr>
            <p:cNvPr id="42183" name="Line 199"/>
            <p:cNvSpPr>
              <a:spLocks noChangeShapeType="1"/>
            </p:cNvSpPr>
            <p:nvPr/>
          </p:nvSpPr>
          <p:spPr bwMode="auto">
            <a:xfrm flipV="1">
              <a:off x="2858" y="391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84" name="Line 200"/>
            <p:cNvSpPr>
              <a:spLocks noChangeShapeType="1"/>
            </p:cNvSpPr>
            <p:nvPr/>
          </p:nvSpPr>
          <p:spPr bwMode="auto">
            <a:xfrm>
              <a:off x="2858" y="2359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85" name="Rectangle 201"/>
            <p:cNvSpPr>
              <a:spLocks noChangeArrowheads="1"/>
            </p:cNvSpPr>
            <p:nvPr/>
          </p:nvSpPr>
          <p:spPr bwMode="auto">
            <a:xfrm>
              <a:off x="2767" y="3964"/>
              <a:ext cx="207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500</a:t>
              </a:r>
              <a:endParaRPr lang="en-US" sz="1200"/>
            </a:p>
          </p:txBody>
        </p:sp>
        <p:sp>
          <p:nvSpPr>
            <p:cNvPr id="42186" name="Line 202"/>
            <p:cNvSpPr>
              <a:spLocks noChangeShapeType="1"/>
            </p:cNvSpPr>
            <p:nvPr/>
          </p:nvSpPr>
          <p:spPr bwMode="auto">
            <a:xfrm>
              <a:off x="481" y="3937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87" name="Line 203"/>
            <p:cNvSpPr>
              <a:spLocks noChangeShapeType="1"/>
            </p:cNvSpPr>
            <p:nvPr/>
          </p:nvSpPr>
          <p:spPr bwMode="auto">
            <a:xfrm flipH="1">
              <a:off x="2831" y="3937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88" name="Rectangle 204"/>
            <p:cNvSpPr>
              <a:spLocks noChangeArrowheads="1"/>
            </p:cNvSpPr>
            <p:nvPr/>
          </p:nvSpPr>
          <p:spPr bwMode="auto">
            <a:xfrm>
              <a:off x="346" y="3865"/>
              <a:ext cx="11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-1</a:t>
              </a:r>
              <a:endParaRPr lang="en-US" sz="1200"/>
            </a:p>
          </p:txBody>
        </p:sp>
        <p:sp>
          <p:nvSpPr>
            <p:cNvPr id="42189" name="Line 205"/>
            <p:cNvSpPr>
              <a:spLocks noChangeShapeType="1"/>
            </p:cNvSpPr>
            <p:nvPr/>
          </p:nvSpPr>
          <p:spPr bwMode="auto">
            <a:xfrm>
              <a:off x="481" y="3411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0" name="Line 206"/>
            <p:cNvSpPr>
              <a:spLocks noChangeShapeType="1"/>
            </p:cNvSpPr>
            <p:nvPr/>
          </p:nvSpPr>
          <p:spPr bwMode="auto">
            <a:xfrm flipH="1">
              <a:off x="2831" y="3411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1" name="Rectangle 207"/>
            <p:cNvSpPr>
              <a:spLocks noChangeArrowheads="1"/>
            </p:cNvSpPr>
            <p:nvPr/>
          </p:nvSpPr>
          <p:spPr bwMode="auto">
            <a:xfrm>
              <a:off x="247" y="3338"/>
              <a:ext cx="21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-0.5</a:t>
              </a:r>
              <a:endParaRPr lang="en-US" sz="1200"/>
            </a:p>
          </p:txBody>
        </p:sp>
        <p:sp>
          <p:nvSpPr>
            <p:cNvPr id="42192" name="Line 208"/>
            <p:cNvSpPr>
              <a:spLocks noChangeShapeType="1"/>
            </p:cNvSpPr>
            <p:nvPr/>
          </p:nvSpPr>
          <p:spPr bwMode="auto">
            <a:xfrm>
              <a:off x="481" y="2885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3" name="Line 209"/>
            <p:cNvSpPr>
              <a:spLocks noChangeShapeType="1"/>
            </p:cNvSpPr>
            <p:nvPr/>
          </p:nvSpPr>
          <p:spPr bwMode="auto">
            <a:xfrm flipH="1">
              <a:off x="2831" y="2885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4" name="Rectangle 210"/>
            <p:cNvSpPr>
              <a:spLocks noChangeArrowheads="1"/>
            </p:cNvSpPr>
            <p:nvPr/>
          </p:nvSpPr>
          <p:spPr bwMode="auto">
            <a:xfrm>
              <a:off x="381" y="2812"/>
              <a:ext cx="6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200"/>
            </a:p>
          </p:txBody>
        </p:sp>
        <p:sp>
          <p:nvSpPr>
            <p:cNvPr id="42195" name="Line 211"/>
            <p:cNvSpPr>
              <a:spLocks noChangeShapeType="1"/>
            </p:cNvSpPr>
            <p:nvPr/>
          </p:nvSpPr>
          <p:spPr bwMode="auto">
            <a:xfrm>
              <a:off x="481" y="2359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6" name="Line 212"/>
            <p:cNvSpPr>
              <a:spLocks noChangeShapeType="1"/>
            </p:cNvSpPr>
            <p:nvPr/>
          </p:nvSpPr>
          <p:spPr bwMode="auto">
            <a:xfrm flipH="1">
              <a:off x="2831" y="2359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7" name="Rectangle 213"/>
            <p:cNvSpPr>
              <a:spLocks noChangeArrowheads="1"/>
            </p:cNvSpPr>
            <p:nvPr/>
          </p:nvSpPr>
          <p:spPr bwMode="auto">
            <a:xfrm>
              <a:off x="283" y="2286"/>
              <a:ext cx="173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 sz="1200"/>
            </a:p>
          </p:txBody>
        </p:sp>
        <p:sp>
          <p:nvSpPr>
            <p:cNvPr id="42198" name="Line 214"/>
            <p:cNvSpPr>
              <a:spLocks noChangeShapeType="1"/>
            </p:cNvSpPr>
            <p:nvPr/>
          </p:nvSpPr>
          <p:spPr bwMode="auto">
            <a:xfrm>
              <a:off x="481" y="2359"/>
              <a:ext cx="23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9" name="Freeform 215"/>
            <p:cNvSpPr>
              <a:spLocks/>
            </p:cNvSpPr>
            <p:nvPr/>
          </p:nvSpPr>
          <p:spPr bwMode="auto">
            <a:xfrm>
              <a:off x="481" y="2359"/>
              <a:ext cx="2377" cy="1578"/>
            </a:xfrm>
            <a:custGeom>
              <a:avLst/>
              <a:gdLst>
                <a:gd name="T0" fmla="*/ 0 w 262"/>
                <a:gd name="T1" fmla="*/ 174 h 174"/>
                <a:gd name="T2" fmla="*/ 262 w 262"/>
                <a:gd name="T3" fmla="*/ 174 h 174"/>
                <a:gd name="T4" fmla="*/ 262 w 262"/>
                <a:gd name="T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2" h="174">
                  <a:moveTo>
                    <a:pt x="0" y="174"/>
                  </a:moveTo>
                  <a:lnTo>
                    <a:pt x="262" y="174"/>
                  </a:lnTo>
                  <a:lnTo>
                    <a:pt x="26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00" name="Line 216"/>
            <p:cNvSpPr>
              <a:spLocks noChangeShapeType="1"/>
            </p:cNvSpPr>
            <p:nvPr/>
          </p:nvSpPr>
          <p:spPr bwMode="auto">
            <a:xfrm flipV="1">
              <a:off x="481" y="2359"/>
              <a:ext cx="1" cy="1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01" name="Freeform 217"/>
            <p:cNvSpPr>
              <a:spLocks/>
            </p:cNvSpPr>
            <p:nvPr/>
          </p:nvSpPr>
          <p:spPr bwMode="auto">
            <a:xfrm>
              <a:off x="481" y="2613"/>
              <a:ext cx="853" cy="1152"/>
            </a:xfrm>
            <a:custGeom>
              <a:avLst/>
              <a:gdLst>
                <a:gd name="T0" fmla="*/ 19 w 853"/>
                <a:gd name="T1" fmla="*/ 272 h 1152"/>
                <a:gd name="T2" fmla="*/ 46 w 853"/>
                <a:gd name="T3" fmla="*/ 272 h 1152"/>
                <a:gd name="T4" fmla="*/ 73 w 853"/>
                <a:gd name="T5" fmla="*/ 272 h 1152"/>
                <a:gd name="T6" fmla="*/ 100 w 853"/>
                <a:gd name="T7" fmla="*/ 272 h 1152"/>
                <a:gd name="T8" fmla="*/ 118 w 853"/>
                <a:gd name="T9" fmla="*/ 444 h 1152"/>
                <a:gd name="T10" fmla="*/ 136 w 853"/>
                <a:gd name="T11" fmla="*/ 689 h 1152"/>
                <a:gd name="T12" fmla="*/ 146 w 853"/>
                <a:gd name="T13" fmla="*/ 889 h 1152"/>
                <a:gd name="T14" fmla="*/ 164 w 853"/>
                <a:gd name="T15" fmla="*/ 1052 h 1152"/>
                <a:gd name="T16" fmla="*/ 173 w 853"/>
                <a:gd name="T17" fmla="*/ 1134 h 1152"/>
                <a:gd name="T18" fmla="*/ 200 w 853"/>
                <a:gd name="T19" fmla="*/ 1143 h 1152"/>
                <a:gd name="T20" fmla="*/ 209 w 853"/>
                <a:gd name="T21" fmla="*/ 1088 h 1152"/>
                <a:gd name="T22" fmla="*/ 227 w 853"/>
                <a:gd name="T23" fmla="*/ 1016 h 1152"/>
                <a:gd name="T24" fmla="*/ 236 w 853"/>
                <a:gd name="T25" fmla="*/ 916 h 1152"/>
                <a:gd name="T26" fmla="*/ 254 w 853"/>
                <a:gd name="T27" fmla="*/ 825 h 1152"/>
                <a:gd name="T28" fmla="*/ 263 w 853"/>
                <a:gd name="T29" fmla="*/ 734 h 1152"/>
                <a:gd name="T30" fmla="*/ 282 w 853"/>
                <a:gd name="T31" fmla="*/ 653 h 1152"/>
                <a:gd name="T32" fmla="*/ 300 w 853"/>
                <a:gd name="T33" fmla="*/ 580 h 1152"/>
                <a:gd name="T34" fmla="*/ 309 w 853"/>
                <a:gd name="T35" fmla="*/ 517 h 1152"/>
                <a:gd name="T36" fmla="*/ 327 w 853"/>
                <a:gd name="T37" fmla="*/ 462 h 1152"/>
                <a:gd name="T38" fmla="*/ 336 w 853"/>
                <a:gd name="T39" fmla="*/ 408 h 1152"/>
                <a:gd name="T40" fmla="*/ 354 w 853"/>
                <a:gd name="T41" fmla="*/ 353 h 1152"/>
                <a:gd name="T42" fmla="*/ 363 w 853"/>
                <a:gd name="T43" fmla="*/ 299 h 1152"/>
                <a:gd name="T44" fmla="*/ 381 w 853"/>
                <a:gd name="T45" fmla="*/ 254 h 1152"/>
                <a:gd name="T46" fmla="*/ 400 w 853"/>
                <a:gd name="T47" fmla="*/ 208 h 1152"/>
                <a:gd name="T48" fmla="*/ 409 w 853"/>
                <a:gd name="T49" fmla="*/ 163 h 1152"/>
                <a:gd name="T50" fmla="*/ 427 w 853"/>
                <a:gd name="T51" fmla="*/ 118 h 1152"/>
                <a:gd name="T52" fmla="*/ 445 w 853"/>
                <a:gd name="T53" fmla="*/ 90 h 1152"/>
                <a:gd name="T54" fmla="*/ 463 w 853"/>
                <a:gd name="T55" fmla="*/ 54 h 1152"/>
                <a:gd name="T56" fmla="*/ 481 w 853"/>
                <a:gd name="T57" fmla="*/ 27 h 1152"/>
                <a:gd name="T58" fmla="*/ 508 w 853"/>
                <a:gd name="T59" fmla="*/ 9 h 1152"/>
                <a:gd name="T60" fmla="*/ 536 w 853"/>
                <a:gd name="T61" fmla="*/ 0 h 1152"/>
                <a:gd name="T62" fmla="*/ 563 w 853"/>
                <a:gd name="T63" fmla="*/ 0 h 1152"/>
                <a:gd name="T64" fmla="*/ 590 w 853"/>
                <a:gd name="T65" fmla="*/ 9 h 1152"/>
                <a:gd name="T66" fmla="*/ 617 w 853"/>
                <a:gd name="T67" fmla="*/ 18 h 1152"/>
                <a:gd name="T68" fmla="*/ 644 w 853"/>
                <a:gd name="T69" fmla="*/ 27 h 1152"/>
                <a:gd name="T70" fmla="*/ 672 w 853"/>
                <a:gd name="T71" fmla="*/ 45 h 1152"/>
                <a:gd name="T72" fmla="*/ 699 w 853"/>
                <a:gd name="T73" fmla="*/ 63 h 1152"/>
                <a:gd name="T74" fmla="*/ 726 w 853"/>
                <a:gd name="T75" fmla="*/ 81 h 1152"/>
                <a:gd name="T76" fmla="*/ 753 w 853"/>
                <a:gd name="T77" fmla="*/ 99 h 1152"/>
                <a:gd name="T78" fmla="*/ 781 w 853"/>
                <a:gd name="T79" fmla="*/ 127 h 1152"/>
                <a:gd name="T80" fmla="*/ 808 w 853"/>
                <a:gd name="T81" fmla="*/ 136 h 1152"/>
                <a:gd name="T82" fmla="*/ 835 w 853"/>
                <a:gd name="T83" fmla="*/ 15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53" h="1152">
                  <a:moveTo>
                    <a:pt x="0" y="272"/>
                  </a:moveTo>
                  <a:lnTo>
                    <a:pt x="9" y="272"/>
                  </a:lnTo>
                  <a:lnTo>
                    <a:pt x="19" y="272"/>
                  </a:lnTo>
                  <a:lnTo>
                    <a:pt x="28" y="272"/>
                  </a:lnTo>
                  <a:lnTo>
                    <a:pt x="37" y="272"/>
                  </a:lnTo>
                  <a:lnTo>
                    <a:pt x="46" y="272"/>
                  </a:lnTo>
                  <a:lnTo>
                    <a:pt x="55" y="272"/>
                  </a:lnTo>
                  <a:lnTo>
                    <a:pt x="64" y="272"/>
                  </a:lnTo>
                  <a:lnTo>
                    <a:pt x="73" y="272"/>
                  </a:lnTo>
                  <a:lnTo>
                    <a:pt x="82" y="272"/>
                  </a:lnTo>
                  <a:lnTo>
                    <a:pt x="91" y="272"/>
                  </a:lnTo>
                  <a:lnTo>
                    <a:pt x="100" y="272"/>
                  </a:lnTo>
                  <a:lnTo>
                    <a:pt x="109" y="272"/>
                  </a:lnTo>
                  <a:lnTo>
                    <a:pt x="118" y="363"/>
                  </a:lnTo>
                  <a:lnTo>
                    <a:pt x="118" y="444"/>
                  </a:lnTo>
                  <a:lnTo>
                    <a:pt x="127" y="535"/>
                  </a:lnTo>
                  <a:lnTo>
                    <a:pt x="127" y="607"/>
                  </a:lnTo>
                  <a:lnTo>
                    <a:pt x="136" y="689"/>
                  </a:lnTo>
                  <a:lnTo>
                    <a:pt x="136" y="762"/>
                  </a:lnTo>
                  <a:lnTo>
                    <a:pt x="146" y="825"/>
                  </a:lnTo>
                  <a:lnTo>
                    <a:pt x="146" y="889"/>
                  </a:lnTo>
                  <a:lnTo>
                    <a:pt x="155" y="952"/>
                  </a:lnTo>
                  <a:lnTo>
                    <a:pt x="155" y="1007"/>
                  </a:lnTo>
                  <a:lnTo>
                    <a:pt x="164" y="1052"/>
                  </a:lnTo>
                  <a:lnTo>
                    <a:pt x="164" y="1088"/>
                  </a:lnTo>
                  <a:lnTo>
                    <a:pt x="173" y="1115"/>
                  </a:lnTo>
                  <a:lnTo>
                    <a:pt x="173" y="1134"/>
                  </a:lnTo>
                  <a:lnTo>
                    <a:pt x="182" y="1152"/>
                  </a:lnTo>
                  <a:lnTo>
                    <a:pt x="191" y="1152"/>
                  </a:lnTo>
                  <a:lnTo>
                    <a:pt x="200" y="1143"/>
                  </a:lnTo>
                  <a:lnTo>
                    <a:pt x="200" y="1125"/>
                  </a:lnTo>
                  <a:lnTo>
                    <a:pt x="209" y="1115"/>
                  </a:lnTo>
                  <a:lnTo>
                    <a:pt x="209" y="1088"/>
                  </a:lnTo>
                  <a:lnTo>
                    <a:pt x="218" y="1070"/>
                  </a:lnTo>
                  <a:lnTo>
                    <a:pt x="218" y="1043"/>
                  </a:lnTo>
                  <a:lnTo>
                    <a:pt x="227" y="1016"/>
                  </a:lnTo>
                  <a:lnTo>
                    <a:pt x="227" y="979"/>
                  </a:lnTo>
                  <a:lnTo>
                    <a:pt x="236" y="952"/>
                  </a:lnTo>
                  <a:lnTo>
                    <a:pt x="236" y="916"/>
                  </a:lnTo>
                  <a:lnTo>
                    <a:pt x="245" y="889"/>
                  </a:lnTo>
                  <a:lnTo>
                    <a:pt x="245" y="852"/>
                  </a:lnTo>
                  <a:lnTo>
                    <a:pt x="254" y="825"/>
                  </a:lnTo>
                  <a:lnTo>
                    <a:pt x="254" y="798"/>
                  </a:lnTo>
                  <a:lnTo>
                    <a:pt x="263" y="762"/>
                  </a:lnTo>
                  <a:lnTo>
                    <a:pt x="263" y="734"/>
                  </a:lnTo>
                  <a:lnTo>
                    <a:pt x="273" y="707"/>
                  </a:lnTo>
                  <a:lnTo>
                    <a:pt x="273" y="680"/>
                  </a:lnTo>
                  <a:lnTo>
                    <a:pt x="282" y="653"/>
                  </a:lnTo>
                  <a:lnTo>
                    <a:pt x="282" y="635"/>
                  </a:lnTo>
                  <a:lnTo>
                    <a:pt x="291" y="607"/>
                  </a:lnTo>
                  <a:lnTo>
                    <a:pt x="300" y="580"/>
                  </a:lnTo>
                  <a:lnTo>
                    <a:pt x="300" y="562"/>
                  </a:lnTo>
                  <a:lnTo>
                    <a:pt x="309" y="544"/>
                  </a:lnTo>
                  <a:lnTo>
                    <a:pt x="309" y="517"/>
                  </a:lnTo>
                  <a:lnTo>
                    <a:pt x="318" y="499"/>
                  </a:lnTo>
                  <a:lnTo>
                    <a:pt x="318" y="480"/>
                  </a:lnTo>
                  <a:lnTo>
                    <a:pt x="327" y="462"/>
                  </a:lnTo>
                  <a:lnTo>
                    <a:pt x="327" y="444"/>
                  </a:lnTo>
                  <a:lnTo>
                    <a:pt x="336" y="426"/>
                  </a:lnTo>
                  <a:lnTo>
                    <a:pt x="336" y="408"/>
                  </a:lnTo>
                  <a:lnTo>
                    <a:pt x="345" y="390"/>
                  </a:lnTo>
                  <a:lnTo>
                    <a:pt x="345" y="372"/>
                  </a:lnTo>
                  <a:lnTo>
                    <a:pt x="354" y="353"/>
                  </a:lnTo>
                  <a:lnTo>
                    <a:pt x="354" y="335"/>
                  </a:lnTo>
                  <a:lnTo>
                    <a:pt x="363" y="317"/>
                  </a:lnTo>
                  <a:lnTo>
                    <a:pt x="363" y="299"/>
                  </a:lnTo>
                  <a:lnTo>
                    <a:pt x="372" y="281"/>
                  </a:lnTo>
                  <a:lnTo>
                    <a:pt x="372" y="263"/>
                  </a:lnTo>
                  <a:lnTo>
                    <a:pt x="381" y="254"/>
                  </a:lnTo>
                  <a:lnTo>
                    <a:pt x="381" y="236"/>
                  </a:lnTo>
                  <a:lnTo>
                    <a:pt x="390" y="217"/>
                  </a:lnTo>
                  <a:lnTo>
                    <a:pt x="400" y="208"/>
                  </a:lnTo>
                  <a:lnTo>
                    <a:pt x="400" y="190"/>
                  </a:lnTo>
                  <a:lnTo>
                    <a:pt x="409" y="181"/>
                  </a:lnTo>
                  <a:lnTo>
                    <a:pt x="409" y="163"/>
                  </a:lnTo>
                  <a:lnTo>
                    <a:pt x="418" y="145"/>
                  </a:lnTo>
                  <a:lnTo>
                    <a:pt x="427" y="127"/>
                  </a:lnTo>
                  <a:lnTo>
                    <a:pt x="427" y="118"/>
                  </a:lnTo>
                  <a:lnTo>
                    <a:pt x="436" y="109"/>
                  </a:lnTo>
                  <a:lnTo>
                    <a:pt x="436" y="99"/>
                  </a:lnTo>
                  <a:lnTo>
                    <a:pt x="445" y="90"/>
                  </a:lnTo>
                  <a:lnTo>
                    <a:pt x="445" y="81"/>
                  </a:lnTo>
                  <a:lnTo>
                    <a:pt x="463" y="63"/>
                  </a:lnTo>
                  <a:lnTo>
                    <a:pt x="463" y="54"/>
                  </a:lnTo>
                  <a:lnTo>
                    <a:pt x="472" y="45"/>
                  </a:lnTo>
                  <a:lnTo>
                    <a:pt x="490" y="27"/>
                  </a:lnTo>
                  <a:lnTo>
                    <a:pt x="481" y="27"/>
                  </a:lnTo>
                  <a:lnTo>
                    <a:pt x="490" y="27"/>
                  </a:lnTo>
                  <a:lnTo>
                    <a:pt x="499" y="18"/>
                  </a:lnTo>
                  <a:lnTo>
                    <a:pt x="508" y="9"/>
                  </a:lnTo>
                  <a:lnTo>
                    <a:pt x="517" y="9"/>
                  </a:lnTo>
                  <a:lnTo>
                    <a:pt x="527" y="9"/>
                  </a:lnTo>
                  <a:lnTo>
                    <a:pt x="536" y="0"/>
                  </a:lnTo>
                  <a:lnTo>
                    <a:pt x="545" y="0"/>
                  </a:lnTo>
                  <a:lnTo>
                    <a:pt x="554" y="0"/>
                  </a:lnTo>
                  <a:lnTo>
                    <a:pt x="563" y="0"/>
                  </a:lnTo>
                  <a:lnTo>
                    <a:pt x="572" y="0"/>
                  </a:lnTo>
                  <a:lnTo>
                    <a:pt x="581" y="0"/>
                  </a:lnTo>
                  <a:lnTo>
                    <a:pt x="590" y="9"/>
                  </a:lnTo>
                  <a:lnTo>
                    <a:pt x="599" y="9"/>
                  </a:lnTo>
                  <a:lnTo>
                    <a:pt x="608" y="9"/>
                  </a:lnTo>
                  <a:lnTo>
                    <a:pt x="617" y="18"/>
                  </a:lnTo>
                  <a:lnTo>
                    <a:pt x="626" y="18"/>
                  </a:lnTo>
                  <a:lnTo>
                    <a:pt x="635" y="27"/>
                  </a:lnTo>
                  <a:lnTo>
                    <a:pt x="644" y="27"/>
                  </a:lnTo>
                  <a:lnTo>
                    <a:pt x="654" y="36"/>
                  </a:lnTo>
                  <a:lnTo>
                    <a:pt x="663" y="45"/>
                  </a:lnTo>
                  <a:lnTo>
                    <a:pt x="672" y="45"/>
                  </a:lnTo>
                  <a:lnTo>
                    <a:pt x="681" y="54"/>
                  </a:lnTo>
                  <a:lnTo>
                    <a:pt x="690" y="54"/>
                  </a:lnTo>
                  <a:lnTo>
                    <a:pt x="699" y="63"/>
                  </a:lnTo>
                  <a:lnTo>
                    <a:pt x="708" y="72"/>
                  </a:lnTo>
                  <a:lnTo>
                    <a:pt x="717" y="81"/>
                  </a:lnTo>
                  <a:lnTo>
                    <a:pt x="726" y="81"/>
                  </a:lnTo>
                  <a:lnTo>
                    <a:pt x="735" y="90"/>
                  </a:lnTo>
                  <a:lnTo>
                    <a:pt x="744" y="99"/>
                  </a:lnTo>
                  <a:lnTo>
                    <a:pt x="753" y="99"/>
                  </a:lnTo>
                  <a:lnTo>
                    <a:pt x="762" y="109"/>
                  </a:lnTo>
                  <a:lnTo>
                    <a:pt x="771" y="118"/>
                  </a:lnTo>
                  <a:lnTo>
                    <a:pt x="781" y="127"/>
                  </a:lnTo>
                  <a:lnTo>
                    <a:pt x="790" y="127"/>
                  </a:lnTo>
                  <a:lnTo>
                    <a:pt x="799" y="136"/>
                  </a:lnTo>
                  <a:lnTo>
                    <a:pt x="808" y="136"/>
                  </a:lnTo>
                  <a:lnTo>
                    <a:pt x="817" y="145"/>
                  </a:lnTo>
                  <a:lnTo>
                    <a:pt x="826" y="145"/>
                  </a:lnTo>
                  <a:lnTo>
                    <a:pt x="835" y="154"/>
                  </a:lnTo>
                  <a:lnTo>
                    <a:pt x="844" y="163"/>
                  </a:lnTo>
                  <a:lnTo>
                    <a:pt x="853" y="163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02" name="Freeform 218"/>
            <p:cNvSpPr>
              <a:spLocks/>
            </p:cNvSpPr>
            <p:nvPr/>
          </p:nvSpPr>
          <p:spPr bwMode="auto">
            <a:xfrm>
              <a:off x="1334" y="2776"/>
              <a:ext cx="1152" cy="100"/>
            </a:xfrm>
            <a:custGeom>
              <a:avLst/>
              <a:gdLst>
                <a:gd name="T0" fmla="*/ 18 w 1152"/>
                <a:gd name="T1" fmla="*/ 9 h 100"/>
                <a:gd name="T2" fmla="*/ 45 w 1152"/>
                <a:gd name="T3" fmla="*/ 18 h 100"/>
                <a:gd name="T4" fmla="*/ 73 w 1152"/>
                <a:gd name="T5" fmla="*/ 36 h 100"/>
                <a:gd name="T6" fmla="*/ 100 w 1152"/>
                <a:gd name="T7" fmla="*/ 45 h 100"/>
                <a:gd name="T8" fmla="*/ 127 w 1152"/>
                <a:gd name="T9" fmla="*/ 54 h 100"/>
                <a:gd name="T10" fmla="*/ 154 w 1152"/>
                <a:gd name="T11" fmla="*/ 54 h 100"/>
                <a:gd name="T12" fmla="*/ 182 w 1152"/>
                <a:gd name="T13" fmla="*/ 63 h 100"/>
                <a:gd name="T14" fmla="*/ 209 w 1152"/>
                <a:gd name="T15" fmla="*/ 63 h 100"/>
                <a:gd name="T16" fmla="*/ 236 w 1152"/>
                <a:gd name="T17" fmla="*/ 73 h 100"/>
                <a:gd name="T18" fmla="*/ 263 w 1152"/>
                <a:gd name="T19" fmla="*/ 73 h 100"/>
                <a:gd name="T20" fmla="*/ 290 w 1152"/>
                <a:gd name="T21" fmla="*/ 73 h 100"/>
                <a:gd name="T22" fmla="*/ 318 w 1152"/>
                <a:gd name="T23" fmla="*/ 82 h 100"/>
                <a:gd name="T24" fmla="*/ 345 w 1152"/>
                <a:gd name="T25" fmla="*/ 82 h 100"/>
                <a:gd name="T26" fmla="*/ 372 w 1152"/>
                <a:gd name="T27" fmla="*/ 82 h 100"/>
                <a:gd name="T28" fmla="*/ 399 w 1152"/>
                <a:gd name="T29" fmla="*/ 82 h 100"/>
                <a:gd name="T30" fmla="*/ 426 w 1152"/>
                <a:gd name="T31" fmla="*/ 82 h 100"/>
                <a:gd name="T32" fmla="*/ 454 w 1152"/>
                <a:gd name="T33" fmla="*/ 82 h 100"/>
                <a:gd name="T34" fmla="*/ 481 w 1152"/>
                <a:gd name="T35" fmla="*/ 82 h 100"/>
                <a:gd name="T36" fmla="*/ 508 w 1152"/>
                <a:gd name="T37" fmla="*/ 82 h 100"/>
                <a:gd name="T38" fmla="*/ 535 w 1152"/>
                <a:gd name="T39" fmla="*/ 91 h 100"/>
                <a:gd name="T40" fmla="*/ 563 w 1152"/>
                <a:gd name="T41" fmla="*/ 91 h 100"/>
                <a:gd name="T42" fmla="*/ 590 w 1152"/>
                <a:gd name="T43" fmla="*/ 91 h 100"/>
                <a:gd name="T44" fmla="*/ 617 w 1152"/>
                <a:gd name="T45" fmla="*/ 91 h 100"/>
                <a:gd name="T46" fmla="*/ 644 w 1152"/>
                <a:gd name="T47" fmla="*/ 91 h 100"/>
                <a:gd name="T48" fmla="*/ 671 w 1152"/>
                <a:gd name="T49" fmla="*/ 91 h 100"/>
                <a:gd name="T50" fmla="*/ 699 w 1152"/>
                <a:gd name="T51" fmla="*/ 91 h 100"/>
                <a:gd name="T52" fmla="*/ 726 w 1152"/>
                <a:gd name="T53" fmla="*/ 91 h 100"/>
                <a:gd name="T54" fmla="*/ 753 w 1152"/>
                <a:gd name="T55" fmla="*/ 91 h 100"/>
                <a:gd name="T56" fmla="*/ 780 w 1152"/>
                <a:gd name="T57" fmla="*/ 91 h 100"/>
                <a:gd name="T58" fmla="*/ 807 w 1152"/>
                <a:gd name="T59" fmla="*/ 91 h 100"/>
                <a:gd name="T60" fmla="*/ 835 w 1152"/>
                <a:gd name="T61" fmla="*/ 91 h 100"/>
                <a:gd name="T62" fmla="*/ 862 w 1152"/>
                <a:gd name="T63" fmla="*/ 91 h 100"/>
                <a:gd name="T64" fmla="*/ 889 w 1152"/>
                <a:gd name="T65" fmla="*/ 91 h 100"/>
                <a:gd name="T66" fmla="*/ 916 w 1152"/>
                <a:gd name="T67" fmla="*/ 91 h 100"/>
                <a:gd name="T68" fmla="*/ 944 w 1152"/>
                <a:gd name="T69" fmla="*/ 91 h 100"/>
                <a:gd name="T70" fmla="*/ 971 w 1152"/>
                <a:gd name="T71" fmla="*/ 100 h 100"/>
                <a:gd name="T72" fmla="*/ 998 w 1152"/>
                <a:gd name="T73" fmla="*/ 100 h 100"/>
                <a:gd name="T74" fmla="*/ 1025 w 1152"/>
                <a:gd name="T75" fmla="*/ 100 h 100"/>
                <a:gd name="T76" fmla="*/ 1052 w 1152"/>
                <a:gd name="T77" fmla="*/ 100 h 100"/>
                <a:gd name="T78" fmla="*/ 1080 w 1152"/>
                <a:gd name="T79" fmla="*/ 100 h 100"/>
                <a:gd name="T80" fmla="*/ 1107 w 1152"/>
                <a:gd name="T81" fmla="*/ 100 h 100"/>
                <a:gd name="T82" fmla="*/ 1134 w 1152"/>
                <a:gd name="T8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52" h="100">
                  <a:moveTo>
                    <a:pt x="0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27" y="18"/>
                  </a:lnTo>
                  <a:lnTo>
                    <a:pt x="36" y="18"/>
                  </a:lnTo>
                  <a:lnTo>
                    <a:pt x="45" y="18"/>
                  </a:lnTo>
                  <a:lnTo>
                    <a:pt x="55" y="27"/>
                  </a:lnTo>
                  <a:lnTo>
                    <a:pt x="64" y="27"/>
                  </a:lnTo>
                  <a:lnTo>
                    <a:pt x="73" y="36"/>
                  </a:lnTo>
                  <a:lnTo>
                    <a:pt x="82" y="36"/>
                  </a:lnTo>
                  <a:lnTo>
                    <a:pt x="91" y="36"/>
                  </a:lnTo>
                  <a:lnTo>
                    <a:pt x="100" y="45"/>
                  </a:lnTo>
                  <a:lnTo>
                    <a:pt x="109" y="45"/>
                  </a:lnTo>
                  <a:lnTo>
                    <a:pt x="118" y="45"/>
                  </a:lnTo>
                  <a:lnTo>
                    <a:pt x="127" y="54"/>
                  </a:lnTo>
                  <a:lnTo>
                    <a:pt x="136" y="54"/>
                  </a:lnTo>
                  <a:lnTo>
                    <a:pt x="145" y="54"/>
                  </a:lnTo>
                  <a:lnTo>
                    <a:pt x="154" y="54"/>
                  </a:lnTo>
                  <a:lnTo>
                    <a:pt x="163" y="54"/>
                  </a:lnTo>
                  <a:lnTo>
                    <a:pt x="172" y="63"/>
                  </a:lnTo>
                  <a:lnTo>
                    <a:pt x="182" y="63"/>
                  </a:lnTo>
                  <a:lnTo>
                    <a:pt x="191" y="63"/>
                  </a:lnTo>
                  <a:lnTo>
                    <a:pt x="200" y="63"/>
                  </a:lnTo>
                  <a:lnTo>
                    <a:pt x="209" y="63"/>
                  </a:lnTo>
                  <a:lnTo>
                    <a:pt x="218" y="73"/>
                  </a:lnTo>
                  <a:lnTo>
                    <a:pt x="227" y="73"/>
                  </a:lnTo>
                  <a:lnTo>
                    <a:pt x="236" y="73"/>
                  </a:lnTo>
                  <a:lnTo>
                    <a:pt x="245" y="73"/>
                  </a:lnTo>
                  <a:lnTo>
                    <a:pt x="254" y="73"/>
                  </a:lnTo>
                  <a:lnTo>
                    <a:pt x="263" y="73"/>
                  </a:lnTo>
                  <a:lnTo>
                    <a:pt x="272" y="73"/>
                  </a:lnTo>
                  <a:lnTo>
                    <a:pt x="281" y="73"/>
                  </a:lnTo>
                  <a:lnTo>
                    <a:pt x="290" y="73"/>
                  </a:lnTo>
                  <a:lnTo>
                    <a:pt x="299" y="82"/>
                  </a:lnTo>
                  <a:lnTo>
                    <a:pt x="309" y="82"/>
                  </a:lnTo>
                  <a:lnTo>
                    <a:pt x="318" y="82"/>
                  </a:lnTo>
                  <a:lnTo>
                    <a:pt x="327" y="82"/>
                  </a:lnTo>
                  <a:lnTo>
                    <a:pt x="336" y="82"/>
                  </a:lnTo>
                  <a:lnTo>
                    <a:pt x="345" y="82"/>
                  </a:lnTo>
                  <a:lnTo>
                    <a:pt x="354" y="82"/>
                  </a:lnTo>
                  <a:lnTo>
                    <a:pt x="363" y="82"/>
                  </a:lnTo>
                  <a:lnTo>
                    <a:pt x="372" y="82"/>
                  </a:lnTo>
                  <a:lnTo>
                    <a:pt x="381" y="82"/>
                  </a:lnTo>
                  <a:lnTo>
                    <a:pt x="390" y="82"/>
                  </a:lnTo>
                  <a:lnTo>
                    <a:pt x="399" y="82"/>
                  </a:lnTo>
                  <a:lnTo>
                    <a:pt x="408" y="82"/>
                  </a:lnTo>
                  <a:lnTo>
                    <a:pt x="417" y="82"/>
                  </a:lnTo>
                  <a:lnTo>
                    <a:pt x="426" y="82"/>
                  </a:lnTo>
                  <a:lnTo>
                    <a:pt x="436" y="82"/>
                  </a:lnTo>
                  <a:lnTo>
                    <a:pt x="445" y="82"/>
                  </a:lnTo>
                  <a:lnTo>
                    <a:pt x="454" y="82"/>
                  </a:lnTo>
                  <a:lnTo>
                    <a:pt x="463" y="82"/>
                  </a:lnTo>
                  <a:lnTo>
                    <a:pt x="472" y="82"/>
                  </a:lnTo>
                  <a:lnTo>
                    <a:pt x="481" y="82"/>
                  </a:lnTo>
                  <a:lnTo>
                    <a:pt x="490" y="82"/>
                  </a:lnTo>
                  <a:lnTo>
                    <a:pt x="499" y="82"/>
                  </a:lnTo>
                  <a:lnTo>
                    <a:pt x="508" y="82"/>
                  </a:lnTo>
                  <a:lnTo>
                    <a:pt x="517" y="91"/>
                  </a:lnTo>
                  <a:lnTo>
                    <a:pt x="526" y="91"/>
                  </a:lnTo>
                  <a:lnTo>
                    <a:pt x="535" y="91"/>
                  </a:lnTo>
                  <a:lnTo>
                    <a:pt x="544" y="91"/>
                  </a:lnTo>
                  <a:lnTo>
                    <a:pt x="553" y="91"/>
                  </a:lnTo>
                  <a:lnTo>
                    <a:pt x="563" y="91"/>
                  </a:lnTo>
                  <a:lnTo>
                    <a:pt x="572" y="91"/>
                  </a:lnTo>
                  <a:lnTo>
                    <a:pt x="581" y="91"/>
                  </a:lnTo>
                  <a:lnTo>
                    <a:pt x="590" y="91"/>
                  </a:lnTo>
                  <a:lnTo>
                    <a:pt x="599" y="91"/>
                  </a:lnTo>
                  <a:lnTo>
                    <a:pt x="608" y="91"/>
                  </a:lnTo>
                  <a:lnTo>
                    <a:pt x="617" y="91"/>
                  </a:lnTo>
                  <a:lnTo>
                    <a:pt x="626" y="91"/>
                  </a:lnTo>
                  <a:lnTo>
                    <a:pt x="635" y="91"/>
                  </a:lnTo>
                  <a:lnTo>
                    <a:pt x="644" y="91"/>
                  </a:lnTo>
                  <a:lnTo>
                    <a:pt x="653" y="91"/>
                  </a:lnTo>
                  <a:lnTo>
                    <a:pt x="662" y="91"/>
                  </a:lnTo>
                  <a:lnTo>
                    <a:pt x="671" y="91"/>
                  </a:lnTo>
                  <a:lnTo>
                    <a:pt x="680" y="91"/>
                  </a:lnTo>
                  <a:lnTo>
                    <a:pt x="690" y="91"/>
                  </a:lnTo>
                  <a:lnTo>
                    <a:pt x="699" y="91"/>
                  </a:lnTo>
                  <a:lnTo>
                    <a:pt x="708" y="91"/>
                  </a:lnTo>
                  <a:lnTo>
                    <a:pt x="717" y="91"/>
                  </a:lnTo>
                  <a:lnTo>
                    <a:pt x="726" y="91"/>
                  </a:lnTo>
                  <a:lnTo>
                    <a:pt x="735" y="91"/>
                  </a:lnTo>
                  <a:lnTo>
                    <a:pt x="744" y="91"/>
                  </a:lnTo>
                  <a:lnTo>
                    <a:pt x="753" y="91"/>
                  </a:lnTo>
                  <a:lnTo>
                    <a:pt x="762" y="91"/>
                  </a:lnTo>
                  <a:lnTo>
                    <a:pt x="771" y="91"/>
                  </a:lnTo>
                  <a:lnTo>
                    <a:pt x="780" y="91"/>
                  </a:lnTo>
                  <a:lnTo>
                    <a:pt x="789" y="91"/>
                  </a:lnTo>
                  <a:lnTo>
                    <a:pt x="798" y="91"/>
                  </a:lnTo>
                  <a:lnTo>
                    <a:pt x="807" y="91"/>
                  </a:lnTo>
                  <a:lnTo>
                    <a:pt x="817" y="91"/>
                  </a:lnTo>
                  <a:lnTo>
                    <a:pt x="826" y="91"/>
                  </a:lnTo>
                  <a:lnTo>
                    <a:pt x="835" y="91"/>
                  </a:lnTo>
                  <a:lnTo>
                    <a:pt x="844" y="91"/>
                  </a:lnTo>
                  <a:lnTo>
                    <a:pt x="853" y="91"/>
                  </a:lnTo>
                  <a:lnTo>
                    <a:pt x="862" y="91"/>
                  </a:lnTo>
                  <a:lnTo>
                    <a:pt x="871" y="91"/>
                  </a:lnTo>
                  <a:lnTo>
                    <a:pt x="880" y="91"/>
                  </a:lnTo>
                  <a:lnTo>
                    <a:pt x="889" y="91"/>
                  </a:lnTo>
                  <a:lnTo>
                    <a:pt x="898" y="91"/>
                  </a:lnTo>
                  <a:lnTo>
                    <a:pt x="907" y="91"/>
                  </a:lnTo>
                  <a:lnTo>
                    <a:pt x="916" y="91"/>
                  </a:lnTo>
                  <a:lnTo>
                    <a:pt x="925" y="91"/>
                  </a:lnTo>
                  <a:lnTo>
                    <a:pt x="934" y="91"/>
                  </a:lnTo>
                  <a:lnTo>
                    <a:pt x="944" y="91"/>
                  </a:lnTo>
                  <a:lnTo>
                    <a:pt x="953" y="91"/>
                  </a:lnTo>
                  <a:lnTo>
                    <a:pt x="962" y="91"/>
                  </a:lnTo>
                  <a:lnTo>
                    <a:pt x="971" y="100"/>
                  </a:lnTo>
                  <a:lnTo>
                    <a:pt x="980" y="100"/>
                  </a:lnTo>
                  <a:lnTo>
                    <a:pt x="989" y="100"/>
                  </a:lnTo>
                  <a:lnTo>
                    <a:pt x="998" y="100"/>
                  </a:lnTo>
                  <a:lnTo>
                    <a:pt x="1007" y="100"/>
                  </a:lnTo>
                  <a:lnTo>
                    <a:pt x="1016" y="100"/>
                  </a:lnTo>
                  <a:lnTo>
                    <a:pt x="1025" y="100"/>
                  </a:lnTo>
                  <a:lnTo>
                    <a:pt x="1034" y="100"/>
                  </a:lnTo>
                  <a:lnTo>
                    <a:pt x="1043" y="100"/>
                  </a:lnTo>
                  <a:lnTo>
                    <a:pt x="1052" y="100"/>
                  </a:lnTo>
                  <a:lnTo>
                    <a:pt x="1061" y="100"/>
                  </a:lnTo>
                  <a:lnTo>
                    <a:pt x="1071" y="100"/>
                  </a:lnTo>
                  <a:lnTo>
                    <a:pt x="1080" y="100"/>
                  </a:lnTo>
                  <a:lnTo>
                    <a:pt x="1089" y="100"/>
                  </a:lnTo>
                  <a:lnTo>
                    <a:pt x="1098" y="100"/>
                  </a:lnTo>
                  <a:lnTo>
                    <a:pt x="1107" y="100"/>
                  </a:lnTo>
                  <a:lnTo>
                    <a:pt x="1116" y="100"/>
                  </a:lnTo>
                  <a:lnTo>
                    <a:pt x="1125" y="100"/>
                  </a:lnTo>
                  <a:lnTo>
                    <a:pt x="1134" y="100"/>
                  </a:lnTo>
                  <a:lnTo>
                    <a:pt x="1143" y="100"/>
                  </a:lnTo>
                  <a:lnTo>
                    <a:pt x="1152" y="100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03" name="Freeform 219"/>
            <p:cNvSpPr>
              <a:spLocks/>
            </p:cNvSpPr>
            <p:nvPr/>
          </p:nvSpPr>
          <p:spPr bwMode="auto">
            <a:xfrm>
              <a:off x="2486" y="2876"/>
              <a:ext cx="245" cy="1"/>
            </a:xfrm>
            <a:custGeom>
              <a:avLst/>
              <a:gdLst>
                <a:gd name="T0" fmla="*/ 0 w 245"/>
                <a:gd name="T1" fmla="*/ 9 w 245"/>
                <a:gd name="T2" fmla="*/ 18 w 245"/>
                <a:gd name="T3" fmla="*/ 27 w 245"/>
                <a:gd name="T4" fmla="*/ 36 w 245"/>
                <a:gd name="T5" fmla="*/ 46 w 245"/>
                <a:gd name="T6" fmla="*/ 55 w 245"/>
                <a:gd name="T7" fmla="*/ 64 w 245"/>
                <a:gd name="T8" fmla="*/ 73 w 245"/>
                <a:gd name="T9" fmla="*/ 82 w 245"/>
                <a:gd name="T10" fmla="*/ 91 w 245"/>
                <a:gd name="T11" fmla="*/ 100 w 245"/>
                <a:gd name="T12" fmla="*/ 109 w 245"/>
                <a:gd name="T13" fmla="*/ 118 w 245"/>
                <a:gd name="T14" fmla="*/ 127 w 245"/>
                <a:gd name="T15" fmla="*/ 136 w 245"/>
                <a:gd name="T16" fmla="*/ 145 w 245"/>
                <a:gd name="T17" fmla="*/ 154 w 245"/>
                <a:gd name="T18" fmla="*/ 163 w 245"/>
                <a:gd name="T19" fmla="*/ 173 w 245"/>
                <a:gd name="T20" fmla="*/ 182 w 245"/>
                <a:gd name="T21" fmla="*/ 191 w 245"/>
                <a:gd name="T22" fmla="*/ 200 w 245"/>
                <a:gd name="T23" fmla="*/ 209 w 245"/>
                <a:gd name="T24" fmla="*/ 218 w 245"/>
                <a:gd name="T25" fmla="*/ 227 w 245"/>
                <a:gd name="T26" fmla="*/ 236 w 245"/>
                <a:gd name="T27" fmla="*/ 245 w 2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</a:cxnLst>
              <a:rect l="0" t="0" r="r" b="b"/>
              <a:pathLst>
                <a:path w="245">
                  <a:moveTo>
                    <a:pt x="0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3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7" y="0"/>
                  </a:lnTo>
                  <a:lnTo>
                    <a:pt x="136" y="0"/>
                  </a:lnTo>
                  <a:lnTo>
                    <a:pt x="145" y="0"/>
                  </a:lnTo>
                  <a:lnTo>
                    <a:pt x="154" y="0"/>
                  </a:lnTo>
                  <a:lnTo>
                    <a:pt x="163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6" y="0"/>
                  </a:lnTo>
                  <a:lnTo>
                    <a:pt x="245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04" name="Freeform 220"/>
            <p:cNvSpPr>
              <a:spLocks/>
            </p:cNvSpPr>
            <p:nvPr/>
          </p:nvSpPr>
          <p:spPr bwMode="auto">
            <a:xfrm>
              <a:off x="481" y="2558"/>
              <a:ext cx="1062" cy="327"/>
            </a:xfrm>
            <a:custGeom>
              <a:avLst/>
              <a:gdLst>
                <a:gd name="T0" fmla="*/ 19 w 1062"/>
                <a:gd name="T1" fmla="*/ 327 h 327"/>
                <a:gd name="T2" fmla="*/ 46 w 1062"/>
                <a:gd name="T3" fmla="*/ 327 h 327"/>
                <a:gd name="T4" fmla="*/ 73 w 1062"/>
                <a:gd name="T5" fmla="*/ 327 h 327"/>
                <a:gd name="T6" fmla="*/ 100 w 1062"/>
                <a:gd name="T7" fmla="*/ 327 h 327"/>
                <a:gd name="T8" fmla="*/ 127 w 1062"/>
                <a:gd name="T9" fmla="*/ 327 h 327"/>
                <a:gd name="T10" fmla="*/ 155 w 1062"/>
                <a:gd name="T11" fmla="*/ 327 h 327"/>
                <a:gd name="T12" fmla="*/ 182 w 1062"/>
                <a:gd name="T13" fmla="*/ 327 h 327"/>
                <a:gd name="T14" fmla="*/ 209 w 1062"/>
                <a:gd name="T15" fmla="*/ 327 h 327"/>
                <a:gd name="T16" fmla="*/ 236 w 1062"/>
                <a:gd name="T17" fmla="*/ 300 h 327"/>
                <a:gd name="T18" fmla="*/ 254 w 1062"/>
                <a:gd name="T19" fmla="*/ 272 h 327"/>
                <a:gd name="T20" fmla="*/ 263 w 1062"/>
                <a:gd name="T21" fmla="*/ 236 h 327"/>
                <a:gd name="T22" fmla="*/ 282 w 1062"/>
                <a:gd name="T23" fmla="*/ 209 h 327"/>
                <a:gd name="T24" fmla="*/ 300 w 1062"/>
                <a:gd name="T25" fmla="*/ 173 h 327"/>
                <a:gd name="T26" fmla="*/ 309 w 1062"/>
                <a:gd name="T27" fmla="*/ 136 h 327"/>
                <a:gd name="T28" fmla="*/ 327 w 1062"/>
                <a:gd name="T29" fmla="*/ 109 h 327"/>
                <a:gd name="T30" fmla="*/ 336 w 1062"/>
                <a:gd name="T31" fmla="*/ 82 h 327"/>
                <a:gd name="T32" fmla="*/ 363 w 1062"/>
                <a:gd name="T33" fmla="*/ 46 h 327"/>
                <a:gd name="T34" fmla="*/ 390 w 1062"/>
                <a:gd name="T35" fmla="*/ 18 h 327"/>
                <a:gd name="T36" fmla="*/ 418 w 1062"/>
                <a:gd name="T37" fmla="*/ 9 h 327"/>
                <a:gd name="T38" fmla="*/ 445 w 1062"/>
                <a:gd name="T39" fmla="*/ 0 h 327"/>
                <a:gd name="T40" fmla="*/ 472 w 1062"/>
                <a:gd name="T41" fmla="*/ 9 h 327"/>
                <a:gd name="T42" fmla="*/ 499 w 1062"/>
                <a:gd name="T43" fmla="*/ 18 h 327"/>
                <a:gd name="T44" fmla="*/ 527 w 1062"/>
                <a:gd name="T45" fmla="*/ 27 h 327"/>
                <a:gd name="T46" fmla="*/ 554 w 1062"/>
                <a:gd name="T47" fmla="*/ 46 h 327"/>
                <a:gd name="T48" fmla="*/ 581 w 1062"/>
                <a:gd name="T49" fmla="*/ 73 h 327"/>
                <a:gd name="T50" fmla="*/ 608 w 1062"/>
                <a:gd name="T51" fmla="*/ 91 h 327"/>
                <a:gd name="T52" fmla="*/ 635 w 1062"/>
                <a:gd name="T53" fmla="*/ 118 h 327"/>
                <a:gd name="T54" fmla="*/ 663 w 1062"/>
                <a:gd name="T55" fmla="*/ 136 h 327"/>
                <a:gd name="T56" fmla="*/ 690 w 1062"/>
                <a:gd name="T57" fmla="*/ 154 h 327"/>
                <a:gd name="T58" fmla="*/ 717 w 1062"/>
                <a:gd name="T59" fmla="*/ 182 h 327"/>
                <a:gd name="T60" fmla="*/ 744 w 1062"/>
                <a:gd name="T61" fmla="*/ 200 h 327"/>
                <a:gd name="T62" fmla="*/ 771 w 1062"/>
                <a:gd name="T63" fmla="*/ 218 h 327"/>
                <a:gd name="T64" fmla="*/ 799 w 1062"/>
                <a:gd name="T65" fmla="*/ 227 h 327"/>
                <a:gd name="T66" fmla="*/ 826 w 1062"/>
                <a:gd name="T67" fmla="*/ 245 h 327"/>
                <a:gd name="T68" fmla="*/ 853 w 1062"/>
                <a:gd name="T69" fmla="*/ 254 h 327"/>
                <a:gd name="T70" fmla="*/ 880 w 1062"/>
                <a:gd name="T71" fmla="*/ 263 h 327"/>
                <a:gd name="T72" fmla="*/ 908 w 1062"/>
                <a:gd name="T73" fmla="*/ 272 h 327"/>
                <a:gd name="T74" fmla="*/ 935 w 1062"/>
                <a:gd name="T75" fmla="*/ 272 h 327"/>
                <a:gd name="T76" fmla="*/ 962 w 1062"/>
                <a:gd name="T77" fmla="*/ 281 h 327"/>
                <a:gd name="T78" fmla="*/ 989 w 1062"/>
                <a:gd name="T79" fmla="*/ 291 h 327"/>
                <a:gd name="T80" fmla="*/ 1016 w 1062"/>
                <a:gd name="T81" fmla="*/ 291 h 327"/>
                <a:gd name="T82" fmla="*/ 1044 w 1062"/>
                <a:gd name="T83" fmla="*/ 291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2" h="327">
                  <a:moveTo>
                    <a:pt x="0" y="327"/>
                  </a:moveTo>
                  <a:lnTo>
                    <a:pt x="9" y="327"/>
                  </a:lnTo>
                  <a:lnTo>
                    <a:pt x="19" y="327"/>
                  </a:lnTo>
                  <a:lnTo>
                    <a:pt x="28" y="327"/>
                  </a:lnTo>
                  <a:lnTo>
                    <a:pt x="37" y="327"/>
                  </a:lnTo>
                  <a:lnTo>
                    <a:pt x="46" y="327"/>
                  </a:lnTo>
                  <a:lnTo>
                    <a:pt x="55" y="327"/>
                  </a:lnTo>
                  <a:lnTo>
                    <a:pt x="64" y="327"/>
                  </a:lnTo>
                  <a:lnTo>
                    <a:pt x="73" y="327"/>
                  </a:lnTo>
                  <a:lnTo>
                    <a:pt x="82" y="327"/>
                  </a:lnTo>
                  <a:lnTo>
                    <a:pt x="91" y="327"/>
                  </a:lnTo>
                  <a:lnTo>
                    <a:pt x="100" y="327"/>
                  </a:lnTo>
                  <a:lnTo>
                    <a:pt x="109" y="327"/>
                  </a:lnTo>
                  <a:lnTo>
                    <a:pt x="118" y="327"/>
                  </a:lnTo>
                  <a:lnTo>
                    <a:pt x="127" y="327"/>
                  </a:lnTo>
                  <a:lnTo>
                    <a:pt x="136" y="327"/>
                  </a:lnTo>
                  <a:lnTo>
                    <a:pt x="146" y="327"/>
                  </a:lnTo>
                  <a:lnTo>
                    <a:pt x="155" y="327"/>
                  </a:lnTo>
                  <a:lnTo>
                    <a:pt x="164" y="327"/>
                  </a:lnTo>
                  <a:lnTo>
                    <a:pt x="173" y="327"/>
                  </a:lnTo>
                  <a:lnTo>
                    <a:pt x="182" y="327"/>
                  </a:lnTo>
                  <a:lnTo>
                    <a:pt x="191" y="327"/>
                  </a:lnTo>
                  <a:lnTo>
                    <a:pt x="200" y="327"/>
                  </a:lnTo>
                  <a:lnTo>
                    <a:pt x="209" y="327"/>
                  </a:lnTo>
                  <a:lnTo>
                    <a:pt x="218" y="318"/>
                  </a:lnTo>
                  <a:lnTo>
                    <a:pt x="227" y="309"/>
                  </a:lnTo>
                  <a:lnTo>
                    <a:pt x="236" y="300"/>
                  </a:lnTo>
                  <a:lnTo>
                    <a:pt x="245" y="291"/>
                  </a:lnTo>
                  <a:lnTo>
                    <a:pt x="245" y="281"/>
                  </a:lnTo>
                  <a:lnTo>
                    <a:pt x="254" y="272"/>
                  </a:lnTo>
                  <a:lnTo>
                    <a:pt x="254" y="263"/>
                  </a:lnTo>
                  <a:lnTo>
                    <a:pt x="263" y="254"/>
                  </a:lnTo>
                  <a:lnTo>
                    <a:pt x="263" y="236"/>
                  </a:lnTo>
                  <a:lnTo>
                    <a:pt x="273" y="227"/>
                  </a:lnTo>
                  <a:lnTo>
                    <a:pt x="273" y="218"/>
                  </a:lnTo>
                  <a:lnTo>
                    <a:pt x="282" y="209"/>
                  </a:lnTo>
                  <a:lnTo>
                    <a:pt x="282" y="191"/>
                  </a:lnTo>
                  <a:lnTo>
                    <a:pt x="291" y="182"/>
                  </a:lnTo>
                  <a:lnTo>
                    <a:pt x="300" y="173"/>
                  </a:lnTo>
                  <a:lnTo>
                    <a:pt x="300" y="154"/>
                  </a:lnTo>
                  <a:lnTo>
                    <a:pt x="309" y="145"/>
                  </a:lnTo>
                  <a:lnTo>
                    <a:pt x="309" y="136"/>
                  </a:lnTo>
                  <a:lnTo>
                    <a:pt x="318" y="127"/>
                  </a:lnTo>
                  <a:lnTo>
                    <a:pt x="318" y="118"/>
                  </a:lnTo>
                  <a:lnTo>
                    <a:pt x="327" y="109"/>
                  </a:lnTo>
                  <a:lnTo>
                    <a:pt x="327" y="100"/>
                  </a:lnTo>
                  <a:lnTo>
                    <a:pt x="336" y="91"/>
                  </a:lnTo>
                  <a:lnTo>
                    <a:pt x="336" y="82"/>
                  </a:lnTo>
                  <a:lnTo>
                    <a:pt x="354" y="64"/>
                  </a:lnTo>
                  <a:lnTo>
                    <a:pt x="354" y="55"/>
                  </a:lnTo>
                  <a:lnTo>
                    <a:pt x="363" y="46"/>
                  </a:lnTo>
                  <a:lnTo>
                    <a:pt x="372" y="37"/>
                  </a:lnTo>
                  <a:lnTo>
                    <a:pt x="381" y="27"/>
                  </a:lnTo>
                  <a:lnTo>
                    <a:pt x="390" y="18"/>
                  </a:lnTo>
                  <a:lnTo>
                    <a:pt x="400" y="18"/>
                  </a:lnTo>
                  <a:lnTo>
                    <a:pt x="409" y="9"/>
                  </a:lnTo>
                  <a:lnTo>
                    <a:pt x="418" y="9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63" y="0"/>
                  </a:lnTo>
                  <a:lnTo>
                    <a:pt x="472" y="9"/>
                  </a:lnTo>
                  <a:lnTo>
                    <a:pt x="481" y="9"/>
                  </a:lnTo>
                  <a:lnTo>
                    <a:pt x="490" y="9"/>
                  </a:lnTo>
                  <a:lnTo>
                    <a:pt x="499" y="18"/>
                  </a:lnTo>
                  <a:lnTo>
                    <a:pt x="508" y="18"/>
                  </a:lnTo>
                  <a:lnTo>
                    <a:pt x="517" y="27"/>
                  </a:lnTo>
                  <a:lnTo>
                    <a:pt x="527" y="27"/>
                  </a:lnTo>
                  <a:lnTo>
                    <a:pt x="536" y="37"/>
                  </a:lnTo>
                  <a:lnTo>
                    <a:pt x="545" y="46"/>
                  </a:lnTo>
                  <a:lnTo>
                    <a:pt x="554" y="46"/>
                  </a:lnTo>
                  <a:lnTo>
                    <a:pt x="563" y="55"/>
                  </a:lnTo>
                  <a:lnTo>
                    <a:pt x="572" y="64"/>
                  </a:lnTo>
                  <a:lnTo>
                    <a:pt x="581" y="73"/>
                  </a:lnTo>
                  <a:lnTo>
                    <a:pt x="590" y="73"/>
                  </a:lnTo>
                  <a:lnTo>
                    <a:pt x="599" y="82"/>
                  </a:lnTo>
                  <a:lnTo>
                    <a:pt x="608" y="91"/>
                  </a:lnTo>
                  <a:lnTo>
                    <a:pt x="617" y="100"/>
                  </a:lnTo>
                  <a:lnTo>
                    <a:pt x="626" y="109"/>
                  </a:lnTo>
                  <a:lnTo>
                    <a:pt x="635" y="118"/>
                  </a:lnTo>
                  <a:lnTo>
                    <a:pt x="644" y="118"/>
                  </a:lnTo>
                  <a:lnTo>
                    <a:pt x="654" y="127"/>
                  </a:lnTo>
                  <a:lnTo>
                    <a:pt x="663" y="136"/>
                  </a:lnTo>
                  <a:lnTo>
                    <a:pt x="672" y="145"/>
                  </a:lnTo>
                  <a:lnTo>
                    <a:pt x="681" y="154"/>
                  </a:lnTo>
                  <a:lnTo>
                    <a:pt x="690" y="154"/>
                  </a:lnTo>
                  <a:lnTo>
                    <a:pt x="699" y="164"/>
                  </a:lnTo>
                  <a:lnTo>
                    <a:pt x="708" y="173"/>
                  </a:lnTo>
                  <a:lnTo>
                    <a:pt x="717" y="182"/>
                  </a:lnTo>
                  <a:lnTo>
                    <a:pt x="726" y="182"/>
                  </a:lnTo>
                  <a:lnTo>
                    <a:pt x="735" y="191"/>
                  </a:lnTo>
                  <a:lnTo>
                    <a:pt x="744" y="200"/>
                  </a:lnTo>
                  <a:lnTo>
                    <a:pt x="753" y="200"/>
                  </a:lnTo>
                  <a:lnTo>
                    <a:pt x="762" y="209"/>
                  </a:lnTo>
                  <a:lnTo>
                    <a:pt x="771" y="218"/>
                  </a:lnTo>
                  <a:lnTo>
                    <a:pt x="781" y="218"/>
                  </a:lnTo>
                  <a:lnTo>
                    <a:pt x="790" y="218"/>
                  </a:lnTo>
                  <a:lnTo>
                    <a:pt x="799" y="227"/>
                  </a:lnTo>
                  <a:lnTo>
                    <a:pt x="808" y="236"/>
                  </a:lnTo>
                  <a:lnTo>
                    <a:pt x="817" y="236"/>
                  </a:lnTo>
                  <a:lnTo>
                    <a:pt x="826" y="245"/>
                  </a:lnTo>
                  <a:lnTo>
                    <a:pt x="835" y="245"/>
                  </a:lnTo>
                  <a:lnTo>
                    <a:pt x="844" y="245"/>
                  </a:lnTo>
                  <a:lnTo>
                    <a:pt x="853" y="254"/>
                  </a:lnTo>
                  <a:lnTo>
                    <a:pt x="862" y="254"/>
                  </a:lnTo>
                  <a:lnTo>
                    <a:pt x="871" y="263"/>
                  </a:lnTo>
                  <a:lnTo>
                    <a:pt x="880" y="263"/>
                  </a:lnTo>
                  <a:lnTo>
                    <a:pt x="889" y="263"/>
                  </a:lnTo>
                  <a:lnTo>
                    <a:pt x="898" y="263"/>
                  </a:lnTo>
                  <a:lnTo>
                    <a:pt x="908" y="272"/>
                  </a:lnTo>
                  <a:lnTo>
                    <a:pt x="917" y="272"/>
                  </a:lnTo>
                  <a:lnTo>
                    <a:pt x="926" y="272"/>
                  </a:lnTo>
                  <a:lnTo>
                    <a:pt x="935" y="272"/>
                  </a:lnTo>
                  <a:lnTo>
                    <a:pt x="944" y="281"/>
                  </a:lnTo>
                  <a:lnTo>
                    <a:pt x="953" y="281"/>
                  </a:lnTo>
                  <a:lnTo>
                    <a:pt x="962" y="281"/>
                  </a:lnTo>
                  <a:lnTo>
                    <a:pt x="971" y="281"/>
                  </a:lnTo>
                  <a:lnTo>
                    <a:pt x="980" y="291"/>
                  </a:lnTo>
                  <a:lnTo>
                    <a:pt x="989" y="291"/>
                  </a:lnTo>
                  <a:lnTo>
                    <a:pt x="998" y="291"/>
                  </a:lnTo>
                  <a:lnTo>
                    <a:pt x="1007" y="291"/>
                  </a:lnTo>
                  <a:lnTo>
                    <a:pt x="1016" y="291"/>
                  </a:lnTo>
                  <a:lnTo>
                    <a:pt x="1025" y="291"/>
                  </a:lnTo>
                  <a:lnTo>
                    <a:pt x="1035" y="291"/>
                  </a:lnTo>
                  <a:lnTo>
                    <a:pt x="1044" y="291"/>
                  </a:lnTo>
                  <a:lnTo>
                    <a:pt x="1053" y="291"/>
                  </a:lnTo>
                  <a:lnTo>
                    <a:pt x="1062" y="30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05" name="Freeform 221"/>
            <p:cNvSpPr>
              <a:spLocks/>
            </p:cNvSpPr>
            <p:nvPr/>
          </p:nvSpPr>
          <p:spPr bwMode="auto">
            <a:xfrm>
              <a:off x="1543" y="2858"/>
              <a:ext cx="1152" cy="18"/>
            </a:xfrm>
            <a:custGeom>
              <a:avLst/>
              <a:gdLst>
                <a:gd name="T0" fmla="*/ 18 w 1152"/>
                <a:gd name="T1" fmla="*/ 0 h 18"/>
                <a:gd name="T2" fmla="*/ 45 w 1152"/>
                <a:gd name="T3" fmla="*/ 0 h 18"/>
                <a:gd name="T4" fmla="*/ 72 w 1152"/>
                <a:gd name="T5" fmla="*/ 0 h 18"/>
                <a:gd name="T6" fmla="*/ 100 w 1152"/>
                <a:gd name="T7" fmla="*/ 0 h 18"/>
                <a:gd name="T8" fmla="*/ 127 w 1152"/>
                <a:gd name="T9" fmla="*/ 0 h 18"/>
                <a:gd name="T10" fmla="*/ 154 w 1152"/>
                <a:gd name="T11" fmla="*/ 0 h 18"/>
                <a:gd name="T12" fmla="*/ 181 w 1152"/>
                <a:gd name="T13" fmla="*/ 0 h 18"/>
                <a:gd name="T14" fmla="*/ 208 w 1152"/>
                <a:gd name="T15" fmla="*/ 9 h 18"/>
                <a:gd name="T16" fmla="*/ 236 w 1152"/>
                <a:gd name="T17" fmla="*/ 9 h 18"/>
                <a:gd name="T18" fmla="*/ 263 w 1152"/>
                <a:gd name="T19" fmla="*/ 9 h 18"/>
                <a:gd name="T20" fmla="*/ 290 w 1152"/>
                <a:gd name="T21" fmla="*/ 9 h 18"/>
                <a:gd name="T22" fmla="*/ 317 w 1152"/>
                <a:gd name="T23" fmla="*/ 9 h 18"/>
                <a:gd name="T24" fmla="*/ 344 w 1152"/>
                <a:gd name="T25" fmla="*/ 9 h 18"/>
                <a:gd name="T26" fmla="*/ 372 w 1152"/>
                <a:gd name="T27" fmla="*/ 9 h 18"/>
                <a:gd name="T28" fmla="*/ 399 w 1152"/>
                <a:gd name="T29" fmla="*/ 9 h 18"/>
                <a:gd name="T30" fmla="*/ 426 w 1152"/>
                <a:gd name="T31" fmla="*/ 9 h 18"/>
                <a:gd name="T32" fmla="*/ 453 w 1152"/>
                <a:gd name="T33" fmla="*/ 9 h 18"/>
                <a:gd name="T34" fmla="*/ 481 w 1152"/>
                <a:gd name="T35" fmla="*/ 9 h 18"/>
                <a:gd name="T36" fmla="*/ 508 w 1152"/>
                <a:gd name="T37" fmla="*/ 9 h 18"/>
                <a:gd name="T38" fmla="*/ 535 w 1152"/>
                <a:gd name="T39" fmla="*/ 9 h 18"/>
                <a:gd name="T40" fmla="*/ 562 w 1152"/>
                <a:gd name="T41" fmla="*/ 9 h 18"/>
                <a:gd name="T42" fmla="*/ 589 w 1152"/>
                <a:gd name="T43" fmla="*/ 9 h 18"/>
                <a:gd name="T44" fmla="*/ 617 w 1152"/>
                <a:gd name="T45" fmla="*/ 9 h 18"/>
                <a:gd name="T46" fmla="*/ 644 w 1152"/>
                <a:gd name="T47" fmla="*/ 9 h 18"/>
                <a:gd name="T48" fmla="*/ 671 w 1152"/>
                <a:gd name="T49" fmla="*/ 9 h 18"/>
                <a:gd name="T50" fmla="*/ 698 w 1152"/>
                <a:gd name="T51" fmla="*/ 18 h 18"/>
                <a:gd name="T52" fmla="*/ 725 w 1152"/>
                <a:gd name="T53" fmla="*/ 18 h 18"/>
                <a:gd name="T54" fmla="*/ 753 w 1152"/>
                <a:gd name="T55" fmla="*/ 18 h 18"/>
                <a:gd name="T56" fmla="*/ 780 w 1152"/>
                <a:gd name="T57" fmla="*/ 18 h 18"/>
                <a:gd name="T58" fmla="*/ 807 w 1152"/>
                <a:gd name="T59" fmla="*/ 18 h 18"/>
                <a:gd name="T60" fmla="*/ 834 w 1152"/>
                <a:gd name="T61" fmla="*/ 18 h 18"/>
                <a:gd name="T62" fmla="*/ 862 w 1152"/>
                <a:gd name="T63" fmla="*/ 18 h 18"/>
                <a:gd name="T64" fmla="*/ 889 w 1152"/>
                <a:gd name="T65" fmla="*/ 18 h 18"/>
                <a:gd name="T66" fmla="*/ 916 w 1152"/>
                <a:gd name="T67" fmla="*/ 18 h 18"/>
                <a:gd name="T68" fmla="*/ 943 w 1152"/>
                <a:gd name="T69" fmla="*/ 18 h 18"/>
                <a:gd name="T70" fmla="*/ 970 w 1152"/>
                <a:gd name="T71" fmla="*/ 18 h 18"/>
                <a:gd name="T72" fmla="*/ 998 w 1152"/>
                <a:gd name="T73" fmla="*/ 18 h 18"/>
                <a:gd name="T74" fmla="*/ 1025 w 1152"/>
                <a:gd name="T75" fmla="*/ 18 h 18"/>
                <a:gd name="T76" fmla="*/ 1052 w 1152"/>
                <a:gd name="T77" fmla="*/ 18 h 18"/>
                <a:gd name="T78" fmla="*/ 1079 w 1152"/>
                <a:gd name="T79" fmla="*/ 18 h 18"/>
                <a:gd name="T80" fmla="*/ 1106 w 1152"/>
                <a:gd name="T81" fmla="*/ 18 h 18"/>
                <a:gd name="T82" fmla="*/ 1134 w 1152"/>
                <a:gd name="T8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52" h="18">
                  <a:moveTo>
                    <a:pt x="0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72" y="0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7" y="0"/>
                  </a:lnTo>
                  <a:lnTo>
                    <a:pt x="136" y="0"/>
                  </a:lnTo>
                  <a:lnTo>
                    <a:pt x="145" y="0"/>
                  </a:lnTo>
                  <a:lnTo>
                    <a:pt x="154" y="0"/>
                  </a:lnTo>
                  <a:lnTo>
                    <a:pt x="163" y="0"/>
                  </a:lnTo>
                  <a:lnTo>
                    <a:pt x="172" y="0"/>
                  </a:lnTo>
                  <a:lnTo>
                    <a:pt x="181" y="0"/>
                  </a:lnTo>
                  <a:lnTo>
                    <a:pt x="190" y="0"/>
                  </a:lnTo>
                  <a:lnTo>
                    <a:pt x="199" y="0"/>
                  </a:lnTo>
                  <a:lnTo>
                    <a:pt x="208" y="9"/>
                  </a:lnTo>
                  <a:lnTo>
                    <a:pt x="217" y="9"/>
                  </a:lnTo>
                  <a:lnTo>
                    <a:pt x="227" y="9"/>
                  </a:lnTo>
                  <a:lnTo>
                    <a:pt x="236" y="9"/>
                  </a:lnTo>
                  <a:lnTo>
                    <a:pt x="245" y="9"/>
                  </a:lnTo>
                  <a:lnTo>
                    <a:pt x="254" y="9"/>
                  </a:lnTo>
                  <a:lnTo>
                    <a:pt x="263" y="9"/>
                  </a:lnTo>
                  <a:lnTo>
                    <a:pt x="272" y="9"/>
                  </a:lnTo>
                  <a:lnTo>
                    <a:pt x="281" y="9"/>
                  </a:lnTo>
                  <a:lnTo>
                    <a:pt x="290" y="9"/>
                  </a:lnTo>
                  <a:lnTo>
                    <a:pt x="299" y="9"/>
                  </a:lnTo>
                  <a:lnTo>
                    <a:pt x="308" y="9"/>
                  </a:lnTo>
                  <a:lnTo>
                    <a:pt x="317" y="9"/>
                  </a:lnTo>
                  <a:lnTo>
                    <a:pt x="326" y="9"/>
                  </a:lnTo>
                  <a:lnTo>
                    <a:pt x="335" y="9"/>
                  </a:lnTo>
                  <a:lnTo>
                    <a:pt x="344" y="9"/>
                  </a:lnTo>
                  <a:lnTo>
                    <a:pt x="354" y="9"/>
                  </a:lnTo>
                  <a:lnTo>
                    <a:pt x="363" y="9"/>
                  </a:lnTo>
                  <a:lnTo>
                    <a:pt x="372" y="9"/>
                  </a:lnTo>
                  <a:lnTo>
                    <a:pt x="381" y="9"/>
                  </a:lnTo>
                  <a:lnTo>
                    <a:pt x="390" y="9"/>
                  </a:lnTo>
                  <a:lnTo>
                    <a:pt x="399" y="9"/>
                  </a:lnTo>
                  <a:lnTo>
                    <a:pt x="408" y="9"/>
                  </a:lnTo>
                  <a:lnTo>
                    <a:pt x="417" y="9"/>
                  </a:lnTo>
                  <a:lnTo>
                    <a:pt x="426" y="9"/>
                  </a:lnTo>
                  <a:lnTo>
                    <a:pt x="435" y="9"/>
                  </a:lnTo>
                  <a:lnTo>
                    <a:pt x="444" y="9"/>
                  </a:lnTo>
                  <a:lnTo>
                    <a:pt x="453" y="9"/>
                  </a:lnTo>
                  <a:lnTo>
                    <a:pt x="462" y="9"/>
                  </a:lnTo>
                  <a:lnTo>
                    <a:pt x="471" y="9"/>
                  </a:lnTo>
                  <a:lnTo>
                    <a:pt x="481" y="9"/>
                  </a:lnTo>
                  <a:lnTo>
                    <a:pt x="490" y="9"/>
                  </a:lnTo>
                  <a:lnTo>
                    <a:pt x="499" y="9"/>
                  </a:lnTo>
                  <a:lnTo>
                    <a:pt x="508" y="9"/>
                  </a:lnTo>
                  <a:lnTo>
                    <a:pt x="517" y="9"/>
                  </a:lnTo>
                  <a:lnTo>
                    <a:pt x="526" y="9"/>
                  </a:lnTo>
                  <a:lnTo>
                    <a:pt x="535" y="9"/>
                  </a:lnTo>
                  <a:lnTo>
                    <a:pt x="544" y="9"/>
                  </a:lnTo>
                  <a:lnTo>
                    <a:pt x="553" y="9"/>
                  </a:lnTo>
                  <a:lnTo>
                    <a:pt x="562" y="9"/>
                  </a:lnTo>
                  <a:lnTo>
                    <a:pt x="571" y="9"/>
                  </a:lnTo>
                  <a:lnTo>
                    <a:pt x="580" y="9"/>
                  </a:lnTo>
                  <a:lnTo>
                    <a:pt x="589" y="9"/>
                  </a:lnTo>
                  <a:lnTo>
                    <a:pt x="598" y="9"/>
                  </a:lnTo>
                  <a:lnTo>
                    <a:pt x="608" y="9"/>
                  </a:lnTo>
                  <a:lnTo>
                    <a:pt x="617" y="9"/>
                  </a:lnTo>
                  <a:lnTo>
                    <a:pt x="626" y="9"/>
                  </a:lnTo>
                  <a:lnTo>
                    <a:pt x="635" y="9"/>
                  </a:lnTo>
                  <a:lnTo>
                    <a:pt x="644" y="9"/>
                  </a:lnTo>
                  <a:lnTo>
                    <a:pt x="653" y="9"/>
                  </a:lnTo>
                  <a:lnTo>
                    <a:pt x="662" y="9"/>
                  </a:lnTo>
                  <a:lnTo>
                    <a:pt x="671" y="9"/>
                  </a:lnTo>
                  <a:lnTo>
                    <a:pt x="680" y="18"/>
                  </a:lnTo>
                  <a:lnTo>
                    <a:pt x="689" y="18"/>
                  </a:lnTo>
                  <a:lnTo>
                    <a:pt x="698" y="18"/>
                  </a:lnTo>
                  <a:lnTo>
                    <a:pt x="707" y="18"/>
                  </a:lnTo>
                  <a:lnTo>
                    <a:pt x="716" y="18"/>
                  </a:lnTo>
                  <a:lnTo>
                    <a:pt x="725" y="18"/>
                  </a:lnTo>
                  <a:lnTo>
                    <a:pt x="735" y="18"/>
                  </a:lnTo>
                  <a:lnTo>
                    <a:pt x="744" y="18"/>
                  </a:lnTo>
                  <a:lnTo>
                    <a:pt x="753" y="18"/>
                  </a:lnTo>
                  <a:lnTo>
                    <a:pt x="762" y="18"/>
                  </a:lnTo>
                  <a:lnTo>
                    <a:pt x="771" y="18"/>
                  </a:lnTo>
                  <a:lnTo>
                    <a:pt x="780" y="18"/>
                  </a:lnTo>
                  <a:lnTo>
                    <a:pt x="789" y="18"/>
                  </a:lnTo>
                  <a:lnTo>
                    <a:pt x="798" y="18"/>
                  </a:lnTo>
                  <a:lnTo>
                    <a:pt x="807" y="18"/>
                  </a:lnTo>
                  <a:lnTo>
                    <a:pt x="816" y="18"/>
                  </a:lnTo>
                  <a:lnTo>
                    <a:pt x="825" y="18"/>
                  </a:lnTo>
                  <a:lnTo>
                    <a:pt x="834" y="18"/>
                  </a:lnTo>
                  <a:lnTo>
                    <a:pt x="843" y="18"/>
                  </a:lnTo>
                  <a:lnTo>
                    <a:pt x="852" y="18"/>
                  </a:lnTo>
                  <a:lnTo>
                    <a:pt x="862" y="18"/>
                  </a:lnTo>
                  <a:lnTo>
                    <a:pt x="871" y="18"/>
                  </a:lnTo>
                  <a:lnTo>
                    <a:pt x="880" y="18"/>
                  </a:lnTo>
                  <a:lnTo>
                    <a:pt x="889" y="18"/>
                  </a:lnTo>
                  <a:lnTo>
                    <a:pt x="898" y="18"/>
                  </a:lnTo>
                  <a:lnTo>
                    <a:pt x="907" y="18"/>
                  </a:lnTo>
                  <a:lnTo>
                    <a:pt x="916" y="18"/>
                  </a:lnTo>
                  <a:lnTo>
                    <a:pt x="925" y="18"/>
                  </a:lnTo>
                  <a:lnTo>
                    <a:pt x="934" y="18"/>
                  </a:lnTo>
                  <a:lnTo>
                    <a:pt x="943" y="18"/>
                  </a:lnTo>
                  <a:lnTo>
                    <a:pt x="952" y="18"/>
                  </a:lnTo>
                  <a:lnTo>
                    <a:pt x="961" y="18"/>
                  </a:lnTo>
                  <a:lnTo>
                    <a:pt x="970" y="18"/>
                  </a:lnTo>
                  <a:lnTo>
                    <a:pt x="979" y="18"/>
                  </a:lnTo>
                  <a:lnTo>
                    <a:pt x="989" y="18"/>
                  </a:lnTo>
                  <a:lnTo>
                    <a:pt x="998" y="18"/>
                  </a:lnTo>
                  <a:lnTo>
                    <a:pt x="1007" y="18"/>
                  </a:lnTo>
                  <a:lnTo>
                    <a:pt x="1016" y="18"/>
                  </a:lnTo>
                  <a:lnTo>
                    <a:pt x="1025" y="18"/>
                  </a:lnTo>
                  <a:lnTo>
                    <a:pt x="1034" y="18"/>
                  </a:lnTo>
                  <a:lnTo>
                    <a:pt x="1043" y="18"/>
                  </a:lnTo>
                  <a:lnTo>
                    <a:pt x="1052" y="18"/>
                  </a:lnTo>
                  <a:lnTo>
                    <a:pt x="1061" y="18"/>
                  </a:lnTo>
                  <a:lnTo>
                    <a:pt x="1070" y="18"/>
                  </a:lnTo>
                  <a:lnTo>
                    <a:pt x="1079" y="18"/>
                  </a:lnTo>
                  <a:lnTo>
                    <a:pt x="1088" y="18"/>
                  </a:lnTo>
                  <a:lnTo>
                    <a:pt x="1097" y="18"/>
                  </a:lnTo>
                  <a:lnTo>
                    <a:pt x="1106" y="18"/>
                  </a:lnTo>
                  <a:lnTo>
                    <a:pt x="1116" y="18"/>
                  </a:lnTo>
                  <a:lnTo>
                    <a:pt x="1125" y="18"/>
                  </a:lnTo>
                  <a:lnTo>
                    <a:pt x="1134" y="18"/>
                  </a:lnTo>
                  <a:lnTo>
                    <a:pt x="1143" y="18"/>
                  </a:lnTo>
                  <a:lnTo>
                    <a:pt x="1152" y="18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06" name="Freeform 222"/>
            <p:cNvSpPr>
              <a:spLocks/>
            </p:cNvSpPr>
            <p:nvPr/>
          </p:nvSpPr>
          <p:spPr bwMode="auto">
            <a:xfrm>
              <a:off x="2695" y="2876"/>
              <a:ext cx="36" cy="1"/>
            </a:xfrm>
            <a:custGeom>
              <a:avLst/>
              <a:gdLst>
                <a:gd name="T0" fmla="*/ 0 w 36"/>
                <a:gd name="T1" fmla="*/ 9 w 36"/>
                <a:gd name="T2" fmla="*/ 18 w 36"/>
                <a:gd name="T3" fmla="*/ 27 w 36"/>
                <a:gd name="T4" fmla="*/ 36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6">
                  <a:moveTo>
                    <a:pt x="0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07" name="Rectangle 223"/>
            <p:cNvSpPr>
              <a:spLocks noChangeArrowheads="1"/>
            </p:cNvSpPr>
            <p:nvPr/>
          </p:nvSpPr>
          <p:spPr bwMode="auto">
            <a:xfrm>
              <a:off x="892" y="2150"/>
              <a:ext cx="162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IAE = 37.2971 ISE = 18.6031</a:t>
              </a:r>
              <a:endParaRPr lang="en-US" sz="1200"/>
            </a:p>
          </p:txBody>
        </p:sp>
        <p:sp>
          <p:nvSpPr>
            <p:cNvPr id="42208" name="Rectangle 224"/>
            <p:cNvSpPr>
              <a:spLocks noChangeArrowheads="1"/>
            </p:cNvSpPr>
            <p:nvPr/>
          </p:nvSpPr>
          <p:spPr bwMode="auto">
            <a:xfrm>
              <a:off x="1997" y="4255"/>
              <a:ext cx="28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1200"/>
            </a:p>
          </p:txBody>
        </p:sp>
        <p:sp>
          <p:nvSpPr>
            <p:cNvPr id="42209" name="Rectangle 225"/>
            <p:cNvSpPr>
              <a:spLocks noChangeArrowheads="1"/>
            </p:cNvSpPr>
            <p:nvPr/>
          </p:nvSpPr>
          <p:spPr bwMode="auto">
            <a:xfrm rot="16200000">
              <a:off x="13" y="3071"/>
              <a:ext cx="24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CV2</a:t>
              </a:r>
              <a:endParaRPr lang="en-US" sz="1200"/>
            </a:p>
          </p:txBody>
        </p:sp>
        <p:sp>
          <p:nvSpPr>
            <p:cNvPr id="42210" name="Rectangle 226"/>
            <p:cNvSpPr>
              <a:spLocks noChangeArrowheads="1"/>
            </p:cNvSpPr>
            <p:nvPr/>
          </p:nvSpPr>
          <p:spPr bwMode="auto">
            <a:xfrm>
              <a:off x="3729" y="2359"/>
              <a:ext cx="2377" cy="15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11" name="Rectangle 227"/>
            <p:cNvSpPr>
              <a:spLocks noChangeArrowheads="1"/>
            </p:cNvSpPr>
            <p:nvPr/>
          </p:nvSpPr>
          <p:spPr bwMode="auto">
            <a:xfrm>
              <a:off x="3729" y="2359"/>
              <a:ext cx="2377" cy="157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12" name="Line 228"/>
            <p:cNvSpPr>
              <a:spLocks noChangeShapeType="1"/>
            </p:cNvSpPr>
            <p:nvPr/>
          </p:nvSpPr>
          <p:spPr bwMode="auto">
            <a:xfrm>
              <a:off x="3729" y="2359"/>
              <a:ext cx="23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13" name="Freeform 229"/>
            <p:cNvSpPr>
              <a:spLocks/>
            </p:cNvSpPr>
            <p:nvPr/>
          </p:nvSpPr>
          <p:spPr bwMode="auto">
            <a:xfrm>
              <a:off x="3729" y="2359"/>
              <a:ext cx="2377" cy="1578"/>
            </a:xfrm>
            <a:custGeom>
              <a:avLst/>
              <a:gdLst>
                <a:gd name="T0" fmla="*/ 0 w 262"/>
                <a:gd name="T1" fmla="*/ 174 h 174"/>
                <a:gd name="T2" fmla="*/ 262 w 262"/>
                <a:gd name="T3" fmla="*/ 174 h 174"/>
                <a:gd name="T4" fmla="*/ 262 w 262"/>
                <a:gd name="T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2" h="174">
                  <a:moveTo>
                    <a:pt x="0" y="174"/>
                  </a:moveTo>
                  <a:lnTo>
                    <a:pt x="262" y="174"/>
                  </a:lnTo>
                  <a:lnTo>
                    <a:pt x="26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14" name="Line 230"/>
            <p:cNvSpPr>
              <a:spLocks noChangeShapeType="1"/>
            </p:cNvSpPr>
            <p:nvPr/>
          </p:nvSpPr>
          <p:spPr bwMode="auto">
            <a:xfrm flipV="1">
              <a:off x="3729" y="2359"/>
              <a:ext cx="1" cy="1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15" name="Line 231"/>
            <p:cNvSpPr>
              <a:spLocks noChangeShapeType="1"/>
            </p:cNvSpPr>
            <p:nvPr/>
          </p:nvSpPr>
          <p:spPr bwMode="auto">
            <a:xfrm>
              <a:off x="3729" y="3937"/>
              <a:ext cx="23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16" name="Line 232"/>
            <p:cNvSpPr>
              <a:spLocks noChangeShapeType="1"/>
            </p:cNvSpPr>
            <p:nvPr/>
          </p:nvSpPr>
          <p:spPr bwMode="auto">
            <a:xfrm flipV="1">
              <a:off x="3729" y="2359"/>
              <a:ext cx="1" cy="1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17" name="Line 233"/>
            <p:cNvSpPr>
              <a:spLocks noChangeShapeType="1"/>
            </p:cNvSpPr>
            <p:nvPr/>
          </p:nvSpPr>
          <p:spPr bwMode="auto">
            <a:xfrm flipV="1">
              <a:off x="3729" y="391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18" name="Line 234"/>
            <p:cNvSpPr>
              <a:spLocks noChangeShapeType="1"/>
            </p:cNvSpPr>
            <p:nvPr/>
          </p:nvSpPr>
          <p:spPr bwMode="auto">
            <a:xfrm>
              <a:off x="3729" y="2359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19" name="Rectangle 235"/>
            <p:cNvSpPr>
              <a:spLocks noChangeArrowheads="1"/>
            </p:cNvSpPr>
            <p:nvPr/>
          </p:nvSpPr>
          <p:spPr bwMode="auto">
            <a:xfrm>
              <a:off x="3702" y="3964"/>
              <a:ext cx="6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200"/>
            </a:p>
          </p:txBody>
        </p:sp>
        <p:sp>
          <p:nvSpPr>
            <p:cNvPr id="42220" name="Line 236"/>
            <p:cNvSpPr>
              <a:spLocks noChangeShapeType="1"/>
            </p:cNvSpPr>
            <p:nvPr/>
          </p:nvSpPr>
          <p:spPr bwMode="auto">
            <a:xfrm flipV="1">
              <a:off x="4201" y="391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21" name="Line 237"/>
            <p:cNvSpPr>
              <a:spLocks noChangeShapeType="1"/>
            </p:cNvSpPr>
            <p:nvPr/>
          </p:nvSpPr>
          <p:spPr bwMode="auto">
            <a:xfrm>
              <a:off x="4201" y="2359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22" name="Rectangle 238"/>
            <p:cNvSpPr>
              <a:spLocks noChangeArrowheads="1"/>
            </p:cNvSpPr>
            <p:nvPr/>
          </p:nvSpPr>
          <p:spPr bwMode="auto">
            <a:xfrm>
              <a:off x="4110" y="3964"/>
              <a:ext cx="207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 sz="1200"/>
            </a:p>
          </p:txBody>
        </p:sp>
        <p:sp>
          <p:nvSpPr>
            <p:cNvPr id="42223" name="Line 239"/>
            <p:cNvSpPr>
              <a:spLocks noChangeShapeType="1"/>
            </p:cNvSpPr>
            <p:nvPr/>
          </p:nvSpPr>
          <p:spPr bwMode="auto">
            <a:xfrm flipV="1">
              <a:off x="4672" y="391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24" name="Line 240"/>
            <p:cNvSpPr>
              <a:spLocks noChangeShapeType="1"/>
            </p:cNvSpPr>
            <p:nvPr/>
          </p:nvSpPr>
          <p:spPr bwMode="auto">
            <a:xfrm>
              <a:off x="4672" y="2359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25" name="Rectangle 241"/>
            <p:cNvSpPr>
              <a:spLocks noChangeArrowheads="1"/>
            </p:cNvSpPr>
            <p:nvPr/>
          </p:nvSpPr>
          <p:spPr bwMode="auto">
            <a:xfrm>
              <a:off x="4582" y="3964"/>
              <a:ext cx="207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 sz="1200"/>
            </a:p>
          </p:txBody>
        </p:sp>
        <p:sp>
          <p:nvSpPr>
            <p:cNvPr id="42226" name="Line 242"/>
            <p:cNvSpPr>
              <a:spLocks noChangeShapeType="1"/>
            </p:cNvSpPr>
            <p:nvPr/>
          </p:nvSpPr>
          <p:spPr bwMode="auto">
            <a:xfrm flipV="1">
              <a:off x="5153" y="391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27" name="Line 243"/>
            <p:cNvSpPr>
              <a:spLocks noChangeShapeType="1"/>
            </p:cNvSpPr>
            <p:nvPr/>
          </p:nvSpPr>
          <p:spPr bwMode="auto">
            <a:xfrm>
              <a:off x="5153" y="2359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28" name="Rectangle 244"/>
            <p:cNvSpPr>
              <a:spLocks noChangeArrowheads="1"/>
            </p:cNvSpPr>
            <p:nvPr/>
          </p:nvSpPr>
          <p:spPr bwMode="auto">
            <a:xfrm>
              <a:off x="5062" y="3964"/>
              <a:ext cx="207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300</a:t>
              </a:r>
              <a:endParaRPr lang="en-US" sz="1200"/>
            </a:p>
          </p:txBody>
        </p:sp>
        <p:sp>
          <p:nvSpPr>
            <p:cNvPr id="42229" name="Line 245"/>
            <p:cNvSpPr>
              <a:spLocks noChangeShapeType="1"/>
            </p:cNvSpPr>
            <p:nvPr/>
          </p:nvSpPr>
          <p:spPr bwMode="auto">
            <a:xfrm flipV="1">
              <a:off x="5625" y="391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30" name="Line 246"/>
            <p:cNvSpPr>
              <a:spLocks noChangeShapeType="1"/>
            </p:cNvSpPr>
            <p:nvPr/>
          </p:nvSpPr>
          <p:spPr bwMode="auto">
            <a:xfrm>
              <a:off x="5625" y="2359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31" name="Rectangle 247"/>
            <p:cNvSpPr>
              <a:spLocks noChangeArrowheads="1"/>
            </p:cNvSpPr>
            <p:nvPr/>
          </p:nvSpPr>
          <p:spPr bwMode="auto">
            <a:xfrm>
              <a:off x="5534" y="3964"/>
              <a:ext cx="207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400</a:t>
              </a:r>
              <a:endParaRPr lang="en-US" sz="1200"/>
            </a:p>
          </p:txBody>
        </p:sp>
        <p:sp>
          <p:nvSpPr>
            <p:cNvPr id="42232" name="Line 248"/>
            <p:cNvSpPr>
              <a:spLocks noChangeShapeType="1"/>
            </p:cNvSpPr>
            <p:nvPr/>
          </p:nvSpPr>
          <p:spPr bwMode="auto">
            <a:xfrm flipV="1">
              <a:off x="6106" y="391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33" name="Line 249"/>
            <p:cNvSpPr>
              <a:spLocks noChangeShapeType="1"/>
            </p:cNvSpPr>
            <p:nvPr/>
          </p:nvSpPr>
          <p:spPr bwMode="auto">
            <a:xfrm>
              <a:off x="6106" y="2359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34" name="Rectangle 250"/>
            <p:cNvSpPr>
              <a:spLocks noChangeArrowheads="1"/>
            </p:cNvSpPr>
            <p:nvPr/>
          </p:nvSpPr>
          <p:spPr bwMode="auto">
            <a:xfrm>
              <a:off x="6014" y="3964"/>
              <a:ext cx="207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500</a:t>
              </a:r>
              <a:endParaRPr lang="en-US" sz="1200"/>
            </a:p>
          </p:txBody>
        </p:sp>
        <p:sp>
          <p:nvSpPr>
            <p:cNvPr id="42235" name="Line 251"/>
            <p:cNvSpPr>
              <a:spLocks noChangeShapeType="1"/>
            </p:cNvSpPr>
            <p:nvPr/>
          </p:nvSpPr>
          <p:spPr bwMode="auto">
            <a:xfrm>
              <a:off x="3729" y="3937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36" name="Line 252"/>
            <p:cNvSpPr>
              <a:spLocks noChangeShapeType="1"/>
            </p:cNvSpPr>
            <p:nvPr/>
          </p:nvSpPr>
          <p:spPr bwMode="auto">
            <a:xfrm flipH="1">
              <a:off x="6078" y="3937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37" name="Rectangle 253"/>
            <p:cNvSpPr>
              <a:spLocks noChangeArrowheads="1"/>
            </p:cNvSpPr>
            <p:nvPr/>
          </p:nvSpPr>
          <p:spPr bwMode="auto">
            <a:xfrm>
              <a:off x="3629" y="3865"/>
              <a:ext cx="6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200"/>
            </a:p>
          </p:txBody>
        </p:sp>
        <p:sp>
          <p:nvSpPr>
            <p:cNvPr id="42238" name="Line 254"/>
            <p:cNvSpPr>
              <a:spLocks noChangeShapeType="1"/>
            </p:cNvSpPr>
            <p:nvPr/>
          </p:nvSpPr>
          <p:spPr bwMode="auto">
            <a:xfrm>
              <a:off x="3729" y="3538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39" name="Line 255"/>
            <p:cNvSpPr>
              <a:spLocks noChangeShapeType="1"/>
            </p:cNvSpPr>
            <p:nvPr/>
          </p:nvSpPr>
          <p:spPr bwMode="auto">
            <a:xfrm flipH="1">
              <a:off x="6078" y="3538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40" name="Rectangle 256"/>
            <p:cNvSpPr>
              <a:spLocks noChangeArrowheads="1"/>
            </p:cNvSpPr>
            <p:nvPr/>
          </p:nvSpPr>
          <p:spPr bwMode="auto">
            <a:xfrm>
              <a:off x="3629" y="3465"/>
              <a:ext cx="6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1200"/>
            </a:p>
          </p:txBody>
        </p:sp>
        <p:sp>
          <p:nvSpPr>
            <p:cNvPr id="42241" name="Line 257"/>
            <p:cNvSpPr>
              <a:spLocks noChangeShapeType="1"/>
            </p:cNvSpPr>
            <p:nvPr/>
          </p:nvSpPr>
          <p:spPr bwMode="auto">
            <a:xfrm>
              <a:off x="3729" y="3148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42" name="Line 258"/>
            <p:cNvSpPr>
              <a:spLocks noChangeShapeType="1"/>
            </p:cNvSpPr>
            <p:nvPr/>
          </p:nvSpPr>
          <p:spPr bwMode="auto">
            <a:xfrm flipH="1">
              <a:off x="6078" y="3148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43" name="Rectangle 259"/>
            <p:cNvSpPr>
              <a:spLocks noChangeArrowheads="1"/>
            </p:cNvSpPr>
            <p:nvPr/>
          </p:nvSpPr>
          <p:spPr bwMode="auto">
            <a:xfrm>
              <a:off x="3629" y="3075"/>
              <a:ext cx="6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 sz="1200"/>
            </a:p>
          </p:txBody>
        </p:sp>
        <p:sp>
          <p:nvSpPr>
            <p:cNvPr id="42244" name="Line 260"/>
            <p:cNvSpPr>
              <a:spLocks noChangeShapeType="1"/>
            </p:cNvSpPr>
            <p:nvPr/>
          </p:nvSpPr>
          <p:spPr bwMode="auto">
            <a:xfrm>
              <a:off x="3729" y="2749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45" name="Line 261"/>
            <p:cNvSpPr>
              <a:spLocks noChangeShapeType="1"/>
            </p:cNvSpPr>
            <p:nvPr/>
          </p:nvSpPr>
          <p:spPr bwMode="auto">
            <a:xfrm flipH="1">
              <a:off x="6078" y="2749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46" name="Rectangle 262"/>
            <p:cNvSpPr>
              <a:spLocks noChangeArrowheads="1"/>
            </p:cNvSpPr>
            <p:nvPr/>
          </p:nvSpPr>
          <p:spPr bwMode="auto">
            <a:xfrm>
              <a:off x="3629" y="2676"/>
              <a:ext cx="6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3</a:t>
              </a:r>
              <a:endParaRPr lang="en-US" sz="1200"/>
            </a:p>
          </p:txBody>
        </p:sp>
        <p:sp>
          <p:nvSpPr>
            <p:cNvPr id="42247" name="Line 263"/>
            <p:cNvSpPr>
              <a:spLocks noChangeShapeType="1"/>
            </p:cNvSpPr>
            <p:nvPr/>
          </p:nvSpPr>
          <p:spPr bwMode="auto">
            <a:xfrm>
              <a:off x="3729" y="2359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48" name="Line 264"/>
            <p:cNvSpPr>
              <a:spLocks noChangeShapeType="1"/>
            </p:cNvSpPr>
            <p:nvPr/>
          </p:nvSpPr>
          <p:spPr bwMode="auto">
            <a:xfrm flipH="1">
              <a:off x="6078" y="2359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49" name="Rectangle 265"/>
            <p:cNvSpPr>
              <a:spLocks noChangeArrowheads="1"/>
            </p:cNvSpPr>
            <p:nvPr/>
          </p:nvSpPr>
          <p:spPr bwMode="auto">
            <a:xfrm>
              <a:off x="3629" y="2286"/>
              <a:ext cx="6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4</a:t>
              </a:r>
              <a:endParaRPr lang="en-US" sz="1200"/>
            </a:p>
          </p:txBody>
        </p:sp>
        <p:sp>
          <p:nvSpPr>
            <p:cNvPr id="42250" name="Line 266"/>
            <p:cNvSpPr>
              <a:spLocks noChangeShapeType="1"/>
            </p:cNvSpPr>
            <p:nvPr/>
          </p:nvSpPr>
          <p:spPr bwMode="auto">
            <a:xfrm>
              <a:off x="3729" y="2359"/>
              <a:ext cx="23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51" name="Freeform 267"/>
            <p:cNvSpPr>
              <a:spLocks/>
            </p:cNvSpPr>
            <p:nvPr/>
          </p:nvSpPr>
          <p:spPr bwMode="auto">
            <a:xfrm>
              <a:off x="3729" y="2359"/>
              <a:ext cx="2377" cy="1578"/>
            </a:xfrm>
            <a:custGeom>
              <a:avLst/>
              <a:gdLst>
                <a:gd name="T0" fmla="*/ 0 w 262"/>
                <a:gd name="T1" fmla="*/ 174 h 174"/>
                <a:gd name="T2" fmla="*/ 262 w 262"/>
                <a:gd name="T3" fmla="*/ 174 h 174"/>
                <a:gd name="T4" fmla="*/ 262 w 262"/>
                <a:gd name="T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2" h="174">
                  <a:moveTo>
                    <a:pt x="0" y="174"/>
                  </a:moveTo>
                  <a:lnTo>
                    <a:pt x="262" y="174"/>
                  </a:lnTo>
                  <a:lnTo>
                    <a:pt x="26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52" name="Line 268"/>
            <p:cNvSpPr>
              <a:spLocks noChangeShapeType="1"/>
            </p:cNvSpPr>
            <p:nvPr/>
          </p:nvSpPr>
          <p:spPr bwMode="auto">
            <a:xfrm flipV="1">
              <a:off x="3729" y="2359"/>
              <a:ext cx="1" cy="1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53" name="Freeform 269"/>
            <p:cNvSpPr>
              <a:spLocks/>
            </p:cNvSpPr>
            <p:nvPr/>
          </p:nvSpPr>
          <p:spPr bwMode="auto">
            <a:xfrm>
              <a:off x="3729" y="2449"/>
              <a:ext cx="1043" cy="1488"/>
            </a:xfrm>
            <a:custGeom>
              <a:avLst/>
              <a:gdLst>
                <a:gd name="T0" fmla="*/ 18 w 1043"/>
                <a:gd name="T1" fmla="*/ 1488 h 1488"/>
                <a:gd name="T2" fmla="*/ 45 w 1043"/>
                <a:gd name="T3" fmla="*/ 1488 h 1488"/>
                <a:gd name="T4" fmla="*/ 72 w 1043"/>
                <a:gd name="T5" fmla="*/ 1488 h 1488"/>
                <a:gd name="T6" fmla="*/ 100 w 1043"/>
                <a:gd name="T7" fmla="*/ 1488 h 1488"/>
                <a:gd name="T8" fmla="*/ 118 w 1043"/>
                <a:gd name="T9" fmla="*/ 1307 h 1488"/>
                <a:gd name="T10" fmla="*/ 136 w 1043"/>
                <a:gd name="T11" fmla="*/ 1053 h 1488"/>
                <a:gd name="T12" fmla="*/ 145 w 1043"/>
                <a:gd name="T13" fmla="*/ 808 h 1488"/>
                <a:gd name="T14" fmla="*/ 163 w 1043"/>
                <a:gd name="T15" fmla="*/ 581 h 1488"/>
                <a:gd name="T16" fmla="*/ 172 w 1043"/>
                <a:gd name="T17" fmla="*/ 409 h 1488"/>
                <a:gd name="T18" fmla="*/ 190 w 1043"/>
                <a:gd name="T19" fmla="*/ 282 h 1488"/>
                <a:gd name="T20" fmla="*/ 209 w 1043"/>
                <a:gd name="T21" fmla="*/ 218 h 1488"/>
                <a:gd name="T22" fmla="*/ 227 w 1043"/>
                <a:gd name="T23" fmla="*/ 173 h 1488"/>
                <a:gd name="T24" fmla="*/ 254 w 1043"/>
                <a:gd name="T25" fmla="*/ 146 h 1488"/>
                <a:gd name="T26" fmla="*/ 281 w 1043"/>
                <a:gd name="T27" fmla="*/ 109 h 1488"/>
                <a:gd name="T28" fmla="*/ 299 w 1043"/>
                <a:gd name="T29" fmla="*/ 82 h 1488"/>
                <a:gd name="T30" fmla="*/ 317 w 1043"/>
                <a:gd name="T31" fmla="*/ 55 h 1488"/>
                <a:gd name="T32" fmla="*/ 336 w 1043"/>
                <a:gd name="T33" fmla="*/ 28 h 1488"/>
                <a:gd name="T34" fmla="*/ 372 w 1043"/>
                <a:gd name="T35" fmla="*/ 0 h 1488"/>
                <a:gd name="T36" fmla="*/ 399 w 1043"/>
                <a:gd name="T37" fmla="*/ 0 h 1488"/>
                <a:gd name="T38" fmla="*/ 426 w 1043"/>
                <a:gd name="T39" fmla="*/ 9 h 1488"/>
                <a:gd name="T40" fmla="*/ 453 w 1043"/>
                <a:gd name="T41" fmla="*/ 28 h 1488"/>
                <a:gd name="T42" fmla="*/ 481 w 1043"/>
                <a:gd name="T43" fmla="*/ 46 h 1488"/>
                <a:gd name="T44" fmla="*/ 508 w 1043"/>
                <a:gd name="T45" fmla="*/ 55 h 1488"/>
                <a:gd name="T46" fmla="*/ 535 w 1043"/>
                <a:gd name="T47" fmla="*/ 73 h 1488"/>
                <a:gd name="T48" fmla="*/ 562 w 1043"/>
                <a:gd name="T49" fmla="*/ 91 h 1488"/>
                <a:gd name="T50" fmla="*/ 590 w 1043"/>
                <a:gd name="T51" fmla="*/ 109 h 1488"/>
                <a:gd name="T52" fmla="*/ 617 w 1043"/>
                <a:gd name="T53" fmla="*/ 127 h 1488"/>
                <a:gd name="T54" fmla="*/ 644 w 1043"/>
                <a:gd name="T55" fmla="*/ 136 h 1488"/>
                <a:gd name="T56" fmla="*/ 671 w 1043"/>
                <a:gd name="T57" fmla="*/ 155 h 1488"/>
                <a:gd name="T58" fmla="*/ 698 w 1043"/>
                <a:gd name="T59" fmla="*/ 164 h 1488"/>
                <a:gd name="T60" fmla="*/ 726 w 1043"/>
                <a:gd name="T61" fmla="*/ 173 h 1488"/>
                <a:gd name="T62" fmla="*/ 753 w 1043"/>
                <a:gd name="T63" fmla="*/ 182 h 1488"/>
                <a:gd name="T64" fmla="*/ 780 w 1043"/>
                <a:gd name="T65" fmla="*/ 191 h 1488"/>
                <a:gd name="T66" fmla="*/ 807 w 1043"/>
                <a:gd name="T67" fmla="*/ 200 h 1488"/>
                <a:gd name="T68" fmla="*/ 834 w 1043"/>
                <a:gd name="T69" fmla="*/ 209 h 1488"/>
                <a:gd name="T70" fmla="*/ 862 w 1043"/>
                <a:gd name="T71" fmla="*/ 209 h 1488"/>
                <a:gd name="T72" fmla="*/ 889 w 1043"/>
                <a:gd name="T73" fmla="*/ 209 h 1488"/>
                <a:gd name="T74" fmla="*/ 916 w 1043"/>
                <a:gd name="T75" fmla="*/ 218 h 1488"/>
                <a:gd name="T76" fmla="*/ 943 w 1043"/>
                <a:gd name="T77" fmla="*/ 218 h 1488"/>
                <a:gd name="T78" fmla="*/ 971 w 1043"/>
                <a:gd name="T79" fmla="*/ 218 h 1488"/>
                <a:gd name="T80" fmla="*/ 998 w 1043"/>
                <a:gd name="T81" fmla="*/ 218 h 1488"/>
                <a:gd name="T82" fmla="*/ 1025 w 1043"/>
                <a:gd name="T83" fmla="*/ 227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43" h="1488">
                  <a:moveTo>
                    <a:pt x="0" y="1488"/>
                  </a:moveTo>
                  <a:lnTo>
                    <a:pt x="9" y="1488"/>
                  </a:lnTo>
                  <a:lnTo>
                    <a:pt x="18" y="1488"/>
                  </a:lnTo>
                  <a:lnTo>
                    <a:pt x="27" y="1488"/>
                  </a:lnTo>
                  <a:lnTo>
                    <a:pt x="36" y="1488"/>
                  </a:lnTo>
                  <a:lnTo>
                    <a:pt x="45" y="1488"/>
                  </a:lnTo>
                  <a:lnTo>
                    <a:pt x="54" y="1488"/>
                  </a:lnTo>
                  <a:lnTo>
                    <a:pt x="63" y="1488"/>
                  </a:lnTo>
                  <a:lnTo>
                    <a:pt x="72" y="1488"/>
                  </a:lnTo>
                  <a:lnTo>
                    <a:pt x="82" y="1488"/>
                  </a:lnTo>
                  <a:lnTo>
                    <a:pt x="91" y="1488"/>
                  </a:lnTo>
                  <a:lnTo>
                    <a:pt x="100" y="1488"/>
                  </a:lnTo>
                  <a:lnTo>
                    <a:pt x="109" y="1488"/>
                  </a:lnTo>
                  <a:lnTo>
                    <a:pt x="118" y="1397"/>
                  </a:lnTo>
                  <a:lnTo>
                    <a:pt x="118" y="1307"/>
                  </a:lnTo>
                  <a:lnTo>
                    <a:pt x="127" y="1225"/>
                  </a:lnTo>
                  <a:lnTo>
                    <a:pt x="127" y="1143"/>
                  </a:lnTo>
                  <a:lnTo>
                    <a:pt x="136" y="1053"/>
                  </a:lnTo>
                  <a:lnTo>
                    <a:pt x="136" y="971"/>
                  </a:lnTo>
                  <a:lnTo>
                    <a:pt x="145" y="889"/>
                  </a:lnTo>
                  <a:lnTo>
                    <a:pt x="145" y="808"/>
                  </a:lnTo>
                  <a:lnTo>
                    <a:pt x="154" y="726"/>
                  </a:lnTo>
                  <a:lnTo>
                    <a:pt x="154" y="644"/>
                  </a:lnTo>
                  <a:lnTo>
                    <a:pt x="163" y="581"/>
                  </a:lnTo>
                  <a:lnTo>
                    <a:pt x="163" y="517"/>
                  </a:lnTo>
                  <a:lnTo>
                    <a:pt x="172" y="454"/>
                  </a:lnTo>
                  <a:lnTo>
                    <a:pt x="172" y="409"/>
                  </a:lnTo>
                  <a:lnTo>
                    <a:pt x="181" y="363"/>
                  </a:lnTo>
                  <a:lnTo>
                    <a:pt x="181" y="318"/>
                  </a:lnTo>
                  <a:lnTo>
                    <a:pt x="190" y="282"/>
                  </a:lnTo>
                  <a:lnTo>
                    <a:pt x="199" y="254"/>
                  </a:lnTo>
                  <a:lnTo>
                    <a:pt x="199" y="236"/>
                  </a:lnTo>
                  <a:lnTo>
                    <a:pt x="209" y="218"/>
                  </a:lnTo>
                  <a:lnTo>
                    <a:pt x="209" y="200"/>
                  </a:lnTo>
                  <a:lnTo>
                    <a:pt x="218" y="182"/>
                  </a:lnTo>
                  <a:lnTo>
                    <a:pt x="227" y="173"/>
                  </a:lnTo>
                  <a:lnTo>
                    <a:pt x="236" y="164"/>
                  </a:lnTo>
                  <a:lnTo>
                    <a:pt x="245" y="155"/>
                  </a:lnTo>
                  <a:lnTo>
                    <a:pt x="254" y="146"/>
                  </a:lnTo>
                  <a:lnTo>
                    <a:pt x="263" y="136"/>
                  </a:lnTo>
                  <a:lnTo>
                    <a:pt x="281" y="118"/>
                  </a:lnTo>
                  <a:lnTo>
                    <a:pt x="281" y="109"/>
                  </a:lnTo>
                  <a:lnTo>
                    <a:pt x="290" y="100"/>
                  </a:lnTo>
                  <a:lnTo>
                    <a:pt x="299" y="91"/>
                  </a:lnTo>
                  <a:lnTo>
                    <a:pt x="299" y="82"/>
                  </a:lnTo>
                  <a:lnTo>
                    <a:pt x="308" y="73"/>
                  </a:lnTo>
                  <a:lnTo>
                    <a:pt x="308" y="64"/>
                  </a:lnTo>
                  <a:lnTo>
                    <a:pt x="317" y="55"/>
                  </a:lnTo>
                  <a:lnTo>
                    <a:pt x="326" y="46"/>
                  </a:lnTo>
                  <a:lnTo>
                    <a:pt x="326" y="37"/>
                  </a:lnTo>
                  <a:lnTo>
                    <a:pt x="336" y="28"/>
                  </a:lnTo>
                  <a:lnTo>
                    <a:pt x="345" y="19"/>
                  </a:lnTo>
                  <a:lnTo>
                    <a:pt x="363" y="9"/>
                  </a:lnTo>
                  <a:lnTo>
                    <a:pt x="372" y="0"/>
                  </a:lnTo>
                  <a:lnTo>
                    <a:pt x="381" y="0"/>
                  </a:lnTo>
                  <a:lnTo>
                    <a:pt x="390" y="0"/>
                  </a:lnTo>
                  <a:lnTo>
                    <a:pt x="399" y="0"/>
                  </a:lnTo>
                  <a:lnTo>
                    <a:pt x="408" y="9"/>
                  </a:lnTo>
                  <a:lnTo>
                    <a:pt x="417" y="9"/>
                  </a:lnTo>
                  <a:lnTo>
                    <a:pt x="426" y="9"/>
                  </a:lnTo>
                  <a:lnTo>
                    <a:pt x="435" y="19"/>
                  </a:lnTo>
                  <a:lnTo>
                    <a:pt x="444" y="19"/>
                  </a:lnTo>
                  <a:lnTo>
                    <a:pt x="453" y="28"/>
                  </a:lnTo>
                  <a:lnTo>
                    <a:pt x="463" y="28"/>
                  </a:lnTo>
                  <a:lnTo>
                    <a:pt x="472" y="37"/>
                  </a:lnTo>
                  <a:lnTo>
                    <a:pt x="481" y="46"/>
                  </a:lnTo>
                  <a:lnTo>
                    <a:pt x="490" y="46"/>
                  </a:lnTo>
                  <a:lnTo>
                    <a:pt x="499" y="55"/>
                  </a:lnTo>
                  <a:lnTo>
                    <a:pt x="508" y="55"/>
                  </a:lnTo>
                  <a:lnTo>
                    <a:pt x="517" y="64"/>
                  </a:lnTo>
                  <a:lnTo>
                    <a:pt x="526" y="64"/>
                  </a:lnTo>
                  <a:lnTo>
                    <a:pt x="535" y="73"/>
                  </a:lnTo>
                  <a:lnTo>
                    <a:pt x="544" y="82"/>
                  </a:lnTo>
                  <a:lnTo>
                    <a:pt x="553" y="91"/>
                  </a:lnTo>
                  <a:lnTo>
                    <a:pt x="562" y="91"/>
                  </a:lnTo>
                  <a:lnTo>
                    <a:pt x="571" y="100"/>
                  </a:lnTo>
                  <a:lnTo>
                    <a:pt x="580" y="109"/>
                  </a:lnTo>
                  <a:lnTo>
                    <a:pt x="590" y="109"/>
                  </a:lnTo>
                  <a:lnTo>
                    <a:pt x="599" y="109"/>
                  </a:lnTo>
                  <a:lnTo>
                    <a:pt x="608" y="118"/>
                  </a:lnTo>
                  <a:lnTo>
                    <a:pt x="617" y="127"/>
                  </a:lnTo>
                  <a:lnTo>
                    <a:pt x="626" y="127"/>
                  </a:lnTo>
                  <a:lnTo>
                    <a:pt x="635" y="136"/>
                  </a:lnTo>
                  <a:lnTo>
                    <a:pt x="644" y="136"/>
                  </a:lnTo>
                  <a:lnTo>
                    <a:pt x="653" y="146"/>
                  </a:lnTo>
                  <a:lnTo>
                    <a:pt x="662" y="155"/>
                  </a:lnTo>
                  <a:lnTo>
                    <a:pt x="671" y="155"/>
                  </a:lnTo>
                  <a:lnTo>
                    <a:pt x="680" y="164"/>
                  </a:lnTo>
                  <a:lnTo>
                    <a:pt x="689" y="164"/>
                  </a:lnTo>
                  <a:lnTo>
                    <a:pt x="698" y="164"/>
                  </a:lnTo>
                  <a:lnTo>
                    <a:pt x="707" y="173"/>
                  </a:lnTo>
                  <a:lnTo>
                    <a:pt x="717" y="173"/>
                  </a:lnTo>
                  <a:lnTo>
                    <a:pt x="726" y="173"/>
                  </a:lnTo>
                  <a:lnTo>
                    <a:pt x="735" y="182"/>
                  </a:lnTo>
                  <a:lnTo>
                    <a:pt x="744" y="182"/>
                  </a:lnTo>
                  <a:lnTo>
                    <a:pt x="753" y="182"/>
                  </a:lnTo>
                  <a:lnTo>
                    <a:pt x="762" y="191"/>
                  </a:lnTo>
                  <a:lnTo>
                    <a:pt x="771" y="191"/>
                  </a:lnTo>
                  <a:lnTo>
                    <a:pt x="780" y="191"/>
                  </a:lnTo>
                  <a:lnTo>
                    <a:pt x="789" y="200"/>
                  </a:lnTo>
                  <a:lnTo>
                    <a:pt x="798" y="200"/>
                  </a:lnTo>
                  <a:lnTo>
                    <a:pt x="807" y="200"/>
                  </a:lnTo>
                  <a:lnTo>
                    <a:pt x="816" y="200"/>
                  </a:lnTo>
                  <a:lnTo>
                    <a:pt x="825" y="200"/>
                  </a:lnTo>
                  <a:lnTo>
                    <a:pt x="834" y="209"/>
                  </a:lnTo>
                  <a:lnTo>
                    <a:pt x="844" y="209"/>
                  </a:lnTo>
                  <a:lnTo>
                    <a:pt x="853" y="209"/>
                  </a:lnTo>
                  <a:lnTo>
                    <a:pt x="862" y="209"/>
                  </a:lnTo>
                  <a:lnTo>
                    <a:pt x="871" y="209"/>
                  </a:lnTo>
                  <a:lnTo>
                    <a:pt x="880" y="209"/>
                  </a:lnTo>
                  <a:lnTo>
                    <a:pt x="889" y="209"/>
                  </a:lnTo>
                  <a:lnTo>
                    <a:pt x="898" y="218"/>
                  </a:lnTo>
                  <a:lnTo>
                    <a:pt x="907" y="218"/>
                  </a:lnTo>
                  <a:lnTo>
                    <a:pt x="916" y="218"/>
                  </a:lnTo>
                  <a:lnTo>
                    <a:pt x="925" y="218"/>
                  </a:lnTo>
                  <a:lnTo>
                    <a:pt x="934" y="218"/>
                  </a:lnTo>
                  <a:lnTo>
                    <a:pt x="943" y="218"/>
                  </a:lnTo>
                  <a:lnTo>
                    <a:pt x="952" y="218"/>
                  </a:lnTo>
                  <a:lnTo>
                    <a:pt x="961" y="218"/>
                  </a:lnTo>
                  <a:lnTo>
                    <a:pt x="971" y="218"/>
                  </a:lnTo>
                  <a:lnTo>
                    <a:pt x="980" y="218"/>
                  </a:lnTo>
                  <a:lnTo>
                    <a:pt x="989" y="218"/>
                  </a:lnTo>
                  <a:lnTo>
                    <a:pt x="998" y="218"/>
                  </a:lnTo>
                  <a:lnTo>
                    <a:pt x="1007" y="218"/>
                  </a:lnTo>
                  <a:lnTo>
                    <a:pt x="1016" y="218"/>
                  </a:lnTo>
                  <a:lnTo>
                    <a:pt x="1025" y="227"/>
                  </a:lnTo>
                  <a:lnTo>
                    <a:pt x="1034" y="227"/>
                  </a:lnTo>
                  <a:lnTo>
                    <a:pt x="1043" y="227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54" name="Freeform 270"/>
            <p:cNvSpPr>
              <a:spLocks/>
            </p:cNvSpPr>
            <p:nvPr/>
          </p:nvSpPr>
          <p:spPr bwMode="auto">
            <a:xfrm>
              <a:off x="4772" y="2676"/>
              <a:ext cx="1152" cy="9"/>
            </a:xfrm>
            <a:custGeom>
              <a:avLst/>
              <a:gdLst>
                <a:gd name="T0" fmla="*/ 18 w 1152"/>
                <a:gd name="T1" fmla="*/ 0 h 9"/>
                <a:gd name="T2" fmla="*/ 45 w 1152"/>
                <a:gd name="T3" fmla="*/ 0 h 9"/>
                <a:gd name="T4" fmla="*/ 73 w 1152"/>
                <a:gd name="T5" fmla="*/ 0 h 9"/>
                <a:gd name="T6" fmla="*/ 100 w 1152"/>
                <a:gd name="T7" fmla="*/ 0 h 9"/>
                <a:gd name="T8" fmla="*/ 127 w 1152"/>
                <a:gd name="T9" fmla="*/ 0 h 9"/>
                <a:gd name="T10" fmla="*/ 154 w 1152"/>
                <a:gd name="T11" fmla="*/ 0 h 9"/>
                <a:gd name="T12" fmla="*/ 182 w 1152"/>
                <a:gd name="T13" fmla="*/ 0 h 9"/>
                <a:gd name="T14" fmla="*/ 209 w 1152"/>
                <a:gd name="T15" fmla="*/ 0 h 9"/>
                <a:gd name="T16" fmla="*/ 236 w 1152"/>
                <a:gd name="T17" fmla="*/ 0 h 9"/>
                <a:gd name="T18" fmla="*/ 263 w 1152"/>
                <a:gd name="T19" fmla="*/ 0 h 9"/>
                <a:gd name="T20" fmla="*/ 290 w 1152"/>
                <a:gd name="T21" fmla="*/ 0 h 9"/>
                <a:gd name="T22" fmla="*/ 318 w 1152"/>
                <a:gd name="T23" fmla="*/ 0 h 9"/>
                <a:gd name="T24" fmla="*/ 345 w 1152"/>
                <a:gd name="T25" fmla="*/ 0 h 9"/>
                <a:gd name="T26" fmla="*/ 372 w 1152"/>
                <a:gd name="T27" fmla="*/ 0 h 9"/>
                <a:gd name="T28" fmla="*/ 399 w 1152"/>
                <a:gd name="T29" fmla="*/ 0 h 9"/>
                <a:gd name="T30" fmla="*/ 426 w 1152"/>
                <a:gd name="T31" fmla="*/ 0 h 9"/>
                <a:gd name="T32" fmla="*/ 454 w 1152"/>
                <a:gd name="T33" fmla="*/ 0 h 9"/>
                <a:gd name="T34" fmla="*/ 481 w 1152"/>
                <a:gd name="T35" fmla="*/ 0 h 9"/>
                <a:gd name="T36" fmla="*/ 508 w 1152"/>
                <a:gd name="T37" fmla="*/ 0 h 9"/>
                <a:gd name="T38" fmla="*/ 535 w 1152"/>
                <a:gd name="T39" fmla="*/ 0 h 9"/>
                <a:gd name="T40" fmla="*/ 563 w 1152"/>
                <a:gd name="T41" fmla="*/ 0 h 9"/>
                <a:gd name="T42" fmla="*/ 590 w 1152"/>
                <a:gd name="T43" fmla="*/ 0 h 9"/>
                <a:gd name="T44" fmla="*/ 617 w 1152"/>
                <a:gd name="T45" fmla="*/ 0 h 9"/>
                <a:gd name="T46" fmla="*/ 644 w 1152"/>
                <a:gd name="T47" fmla="*/ 0 h 9"/>
                <a:gd name="T48" fmla="*/ 671 w 1152"/>
                <a:gd name="T49" fmla="*/ 9 h 9"/>
                <a:gd name="T50" fmla="*/ 699 w 1152"/>
                <a:gd name="T51" fmla="*/ 9 h 9"/>
                <a:gd name="T52" fmla="*/ 726 w 1152"/>
                <a:gd name="T53" fmla="*/ 9 h 9"/>
                <a:gd name="T54" fmla="*/ 753 w 1152"/>
                <a:gd name="T55" fmla="*/ 9 h 9"/>
                <a:gd name="T56" fmla="*/ 780 w 1152"/>
                <a:gd name="T57" fmla="*/ 9 h 9"/>
                <a:gd name="T58" fmla="*/ 807 w 1152"/>
                <a:gd name="T59" fmla="*/ 9 h 9"/>
                <a:gd name="T60" fmla="*/ 835 w 1152"/>
                <a:gd name="T61" fmla="*/ 9 h 9"/>
                <a:gd name="T62" fmla="*/ 862 w 1152"/>
                <a:gd name="T63" fmla="*/ 9 h 9"/>
                <a:gd name="T64" fmla="*/ 889 w 1152"/>
                <a:gd name="T65" fmla="*/ 9 h 9"/>
                <a:gd name="T66" fmla="*/ 916 w 1152"/>
                <a:gd name="T67" fmla="*/ 9 h 9"/>
                <a:gd name="T68" fmla="*/ 944 w 1152"/>
                <a:gd name="T69" fmla="*/ 9 h 9"/>
                <a:gd name="T70" fmla="*/ 971 w 1152"/>
                <a:gd name="T71" fmla="*/ 9 h 9"/>
                <a:gd name="T72" fmla="*/ 998 w 1152"/>
                <a:gd name="T73" fmla="*/ 9 h 9"/>
                <a:gd name="T74" fmla="*/ 1025 w 1152"/>
                <a:gd name="T75" fmla="*/ 9 h 9"/>
                <a:gd name="T76" fmla="*/ 1052 w 1152"/>
                <a:gd name="T77" fmla="*/ 9 h 9"/>
                <a:gd name="T78" fmla="*/ 1080 w 1152"/>
                <a:gd name="T79" fmla="*/ 9 h 9"/>
                <a:gd name="T80" fmla="*/ 1107 w 1152"/>
                <a:gd name="T81" fmla="*/ 9 h 9"/>
                <a:gd name="T82" fmla="*/ 1134 w 1152"/>
                <a:gd name="T8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52" h="9">
                  <a:moveTo>
                    <a:pt x="0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3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7" y="0"/>
                  </a:lnTo>
                  <a:lnTo>
                    <a:pt x="136" y="0"/>
                  </a:lnTo>
                  <a:lnTo>
                    <a:pt x="145" y="0"/>
                  </a:lnTo>
                  <a:lnTo>
                    <a:pt x="154" y="0"/>
                  </a:lnTo>
                  <a:lnTo>
                    <a:pt x="163" y="0"/>
                  </a:lnTo>
                  <a:lnTo>
                    <a:pt x="172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3" y="0"/>
                  </a:lnTo>
                  <a:lnTo>
                    <a:pt x="272" y="0"/>
                  </a:lnTo>
                  <a:lnTo>
                    <a:pt x="281" y="0"/>
                  </a:lnTo>
                  <a:lnTo>
                    <a:pt x="290" y="0"/>
                  </a:lnTo>
                  <a:lnTo>
                    <a:pt x="299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4" y="0"/>
                  </a:lnTo>
                  <a:lnTo>
                    <a:pt x="363" y="0"/>
                  </a:lnTo>
                  <a:lnTo>
                    <a:pt x="372" y="0"/>
                  </a:lnTo>
                  <a:lnTo>
                    <a:pt x="381" y="0"/>
                  </a:lnTo>
                  <a:lnTo>
                    <a:pt x="390" y="0"/>
                  </a:lnTo>
                  <a:lnTo>
                    <a:pt x="399" y="0"/>
                  </a:lnTo>
                  <a:lnTo>
                    <a:pt x="408" y="0"/>
                  </a:lnTo>
                  <a:lnTo>
                    <a:pt x="417" y="0"/>
                  </a:lnTo>
                  <a:lnTo>
                    <a:pt x="426" y="0"/>
                  </a:lnTo>
                  <a:lnTo>
                    <a:pt x="436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63" y="0"/>
                  </a:lnTo>
                  <a:lnTo>
                    <a:pt x="472" y="0"/>
                  </a:lnTo>
                  <a:lnTo>
                    <a:pt x="481" y="0"/>
                  </a:lnTo>
                  <a:lnTo>
                    <a:pt x="490" y="0"/>
                  </a:lnTo>
                  <a:lnTo>
                    <a:pt x="499" y="0"/>
                  </a:lnTo>
                  <a:lnTo>
                    <a:pt x="508" y="0"/>
                  </a:lnTo>
                  <a:lnTo>
                    <a:pt x="517" y="0"/>
                  </a:lnTo>
                  <a:lnTo>
                    <a:pt x="526" y="0"/>
                  </a:lnTo>
                  <a:lnTo>
                    <a:pt x="535" y="0"/>
                  </a:lnTo>
                  <a:lnTo>
                    <a:pt x="544" y="0"/>
                  </a:lnTo>
                  <a:lnTo>
                    <a:pt x="553" y="0"/>
                  </a:lnTo>
                  <a:lnTo>
                    <a:pt x="563" y="0"/>
                  </a:lnTo>
                  <a:lnTo>
                    <a:pt x="572" y="0"/>
                  </a:lnTo>
                  <a:lnTo>
                    <a:pt x="581" y="0"/>
                  </a:lnTo>
                  <a:lnTo>
                    <a:pt x="590" y="0"/>
                  </a:lnTo>
                  <a:lnTo>
                    <a:pt x="599" y="0"/>
                  </a:lnTo>
                  <a:lnTo>
                    <a:pt x="608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62" y="9"/>
                  </a:lnTo>
                  <a:lnTo>
                    <a:pt x="671" y="9"/>
                  </a:lnTo>
                  <a:lnTo>
                    <a:pt x="680" y="9"/>
                  </a:lnTo>
                  <a:lnTo>
                    <a:pt x="690" y="9"/>
                  </a:lnTo>
                  <a:lnTo>
                    <a:pt x="699" y="9"/>
                  </a:lnTo>
                  <a:lnTo>
                    <a:pt x="708" y="9"/>
                  </a:lnTo>
                  <a:lnTo>
                    <a:pt x="717" y="9"/>
                  </a:lnTo>
                  <a:lnTo>
                    <a:pt x="726" y="9"/>
                  </a:lnTo>
                  <a:lnTo>
                    <a:pt x="735" y="9"/>
                  </a:lnTo>
                  <a:lnTo>
                    <a:pt x="744" y="9"/>
                  </a:lnTo>
                  <a:lnTo>
                    <a:pt x="753" y="9"/>
                  </a:lnTo>
                  <a:lnTo>
                    <a:pt x="762" y="9"/>
                  </a:lnTo>
                  <a:lnTo>
                    <a:pt x="771" y="9"/>
                  </a:lnTo>
                  <a:lnTo>
                    <a:pt x="780" y="9"/>
                  </a:lnTo>
                  <a:lnTo>
                    <a:pt x="789" y="9"/>
                  </a:lnTo>
                  <a:lnTo>
                    <a:pt x="798" y="9"/>
                  </a:lnTo>
                  <a:lnTo>
                    <a:pt x="807" y="9"/>
                  </a:lnTo>
                  <a:lnTo>
                    <a:pt x="817" y="9"/>
                  </a:lnTo>
                  <a:lnTo>
                    <a:pt x="826" y="9"/>
                  </a:lnTo>
                  <a:lnTo>
                    <a:pt x="835" y="9"/>
                  </a:lnTo>
                  <a:lnTo>
                    <a:pt x="844" y="9"/>
                  </a:lnTo>
                  <a:lnTo>
                    <a:pt x="853" y="9"/>
                  </a:lnTo>
                  <a:lnTo>
                    <a:pt x="862" y="9"/>
                  </a:lnTo>
                  <a:lnTo>
                    <a:pt x="871" y="9"/>
                  </a:lnTo>
                  <a:lnTo>
                    <a:pt x="880" y="9"/>
                  </a:lnTo>
                  <a:lnTo>
                    <a:pt x="889" y="9"/>
                  </a:lnTo>
                  <a:lnTo>
                    <a:pt x="898" y="9"/>
                  </a:lnTo>
                  <a:lnTo>
                    <a:pt x="907" y="9"/>
                  </a:lnTo>
                  <a:lnTo>
                    <a:pt x="916" y="9"/>
                  </a:lnTo>
                  <a:lnTo>
                    <a:pt x="925" y="9"/>
                  </a:lnTo>
                  <a:lnTo>
                    <a:pt x="934" y="9"/>
                  </a:lnTo>
                  <a:lnTo>
                    <a:pt x="944" y="9"/>
                  </a:lnTo>
                  <a:lnTo>
                    <a:pt x="953" y="9"/>
                  </a:lnTo>
                  <a:lnTo>
                    <a:pt x="962" y="9"/>
                  </a:lnTo>
                  <a:lnTo>
                    <a:pt x="971" y="9"/>
                  </a:lnTo>
                  <a:lnTo>
                    <a:pt x="980" y="9"/>
                  </a:lnTo>
                  <a:lnTo>
                    <a:pt x="989" y="9"/>
                  </a:lnTo>
                  <a:lnTo>
                    <a:pt x="998" y="9"/>
                  </a:lnTo>
                  <a:lnTo>
                    <a:pt x="1007" y="9"/>
                  </a:lnTo>
                  <a:lnTo>
                    <a:pt x="1016" y="9"/>
                  </a:lnTo>
                  <a:lnTo>
                    <a:pt x="1025" y="9"/>
                  </a:lnTo>
                  <a:lnTo>
                    <a:pt x="1034" y="9"/>
                  </a:lnTo>
                  <a:lnTo>
                    <a:pt x="1043" y="9"/>
                  </a:lnTo>
                  <a:lnTo>
                    <a:pt x="1052" y="9"/>
                  </a:lnTo>
                  <a:lnTo>
                    <a:pt x="1061" y="9"/>
                  </a:lnTo>
                  <a:lnTo>
                    <a:pt x="1071" y="9"/>
                  </a:lnTo>
                  <a:lnTo>
                    <a:pt x="1080" y="9"/>
                  </a:lnTo>
                  <a:lnTo>
                    <a:pt x="1089" y="9"/>
                  </a:lnTo>
                  <a:lnTo>
                    <a:pt x="1098" y="9"/>
                  </a:lnTo>
                  <a:lnTo>
                    <a:pt x="1107" y="9"/>
                  </a:lnTo>
                  <a:lnTo>
                    <a:pt x="1116" y="9"/>
                  </a:lnTo>
                  <a:lnTo>
                    <a:pt x="1125" y="9"/>
                  </a:lnTo>
                  <a:lnTo>
                    <a:pt x="1134" y="9"/>
                  </a:lnTo>
                  <a:lnTo>
                    <a:pt x="1143" y="9"/>
                  </a:lnTo>
                  <a:lnTo>
                    <a:pt x="1152" y="9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55" name="Freeform 271"/>
            <p:cNvSpPr>
              <a:spLocks/>
            </p:cNvSpPr>
            <p:nvPr/>
          </p:nvSpPr>
          <p:spPr bwMode="auto">
            <a:xfrm>
              <a:off x="5924" y="2685"/>
              <a:ext cx="55" cy="1"/>
            </a:xfrm>
            <a:custGeom>
              <a:avLst/>
              <a:gdLst>
                <a:gd name="T0" fmla="*/ 0 w 55"/>
                <a:gd name="T1" fmla="*/ 9 w 55"/>
                <a:gd name="T2" fmla="*/ 18 w 55"/>
                <a:gd name="T3" fmla="*/ 27 w 55"/>
                <a:gd name="T4" fmla="*/ 36 w 55"/>
                <a:gd name="T5" fmla="*/ 46 w 55"/>
                <a:gd name="T6" fmla="*/ 55 w 5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55">
                  <a:moveTo>
                    <a:pt x="0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56" name="Rectangle 272"/>
            <p:cNvSpPr>
              <a:spLocks noChangeArrowheads="1"/>
            </p:cNvSpPr>
            <p:nvPr/>
          </p:nvSpPr>
          <p:spPr bwMode="auto">
            <a:xfrm>
              <a:off x="4092" y="2150"/>
              <a:ext cx="1688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SAM = 4.3428 SSM = 0.59949</a:t>
              </a:r>
              <a:endParaRPr lang="en-US" sz="1200"/>
            </a:p>
          </p:txBody>
        </p:sp>
        <p:sp>
          <p:nvSpPr>
            <p:cNvPr id="42257" name="Rectangle 273"/>
            <p:cNvSpPr>
              <a:spLocks noChangeArrowheads="1"/>
            </p:cNvSpPr>
            <p:nvPr/>
          </p:nvSpPr>
          <p:spPr bwMode="auto">
            <a:xfrm>
              <a:off x="5243" y="4255"/>
              <a:ext cx="28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1200"/>
            </a:p>
          </p:txBody>
        </p:sp>
        <p:sp>
          <p:nvSpPr>
            <p:cNvPr id="42258" name="Rectangle 274"/>
            <p:cNvSpPr>
              <a:spLocks noChangeArrowheads="1"/>
            </p:cNvSpPr>
            <p:nvPr/>
          </p:nvSpPr>
          <p:spPr bwMode="auto">
            <a:xfrm rot="16200000">
              <a:off x="3424" y="3072"/>
              <a:ext cx="18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MV</a:t>
              </a:r>
              <a:endParaRPr lang="en-US" sz="1200"/>
            </a:p>
          </p:txBody>
        </p:sp>
      </p:grpSp>
      <p:sp>
        <p:nvSpPr>
          <p:cNvPr id="42259" name="AutoShape 275"/>
          <p:cNvSpPr>
            <a:spLocks noChangeArrowheads="1"/>
          </p:cNvSpPr>
          <p:nvPr/>
        </p:nvSpPr>
        <p:spPr bwMode="auto">
          <a:xfrm>
            <a:off x="5715000" y="1676400"/>
            <a:ext cx="2667000" cy="1981200"/>
          </a:xfrm>
          <a:prstGeom prst="wedgeRoundRectCallout">
            <a:avLst>
              <a:gd name="adj1" fmla="val -69287"/>
              <a:gd name="adj2" fmla="val -241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accent2"/>
                </a:solidFill>
              </a:rPr>
              <a:t>WHY?</a:t>
            </a:r>
            <a:endParaRPr lang="en-US" sz="2000" b="1"/>
          </a:p>
          <a:p>
            <a:pPr algn="ctr"/>
            <a:r>
              <a:rPr lang="en-US" sz="2000" b="1"/>
              <a:t>Disturbance in </a:t>
            </a:r>
          </a:p>
          <a:p>
            <a:pPr algn="ctr"/>
            <a:r>
              <a:rPr lang="en-US" sz="2000" b="1"/>
              <a:t>temperature is quickly</a:t>
            </a:r>
          </a:p>
          <a:p>
            <a:pPr algn="ctr"/>
            <a:r>
              <a:rPr lang="en-US" sz="2000" b="1"/>
              <a:t>corrected.</a:t>
            </a:r>
          </a:p>
          <a:p>
            <a:pPr algn="ctr"/>
            <a:r>
              <a:rPr lang="en-US" sz="2000" b="1"/>
              <a:t>This compensates for</a:t>
            </a:r>
          </a:p>
          <a:p>
            <a:pPr algn="ctr"/>
            <a:r>
              <a:rPr lang="en-US" sz="2000" b="1"/>
              <a:t>the disturbance!</a:t>
            </a:r>
          </a:p>
        </p:txBody>
      </p:sp>
      <p:grpSp>
        <p:nvGrpSpPr>
          <p:cNvPr id="42260" name="Group 276"/>
          <p:cNvGrpSpPr>
            <a:grpSpLocks/>
          </p:cNvGrpSpPr>
          <p:nvPr/>
        </p:nvGrpSpPr>
        <p:grpSpPr bwMode="auto">
          <a:xfrm flipH="1">
            <a:off x="4648200" y="2819400"/>
            <a:ext cx="787400" cy="1065213"/>
            <a:chOff x="3572" y="1585"/>
            <a:chExt cx="496" cy="671"/>
          </a:xfrm>
        </p:grpSpPr>
        <p:sp>
          <p:nvSpPr>
            <p:cNvPr id="42261" name="Freeform 277"/>
            <p:cNvSpPr>
              <a:spLocks/>
            </p:cNvSpPr>
            <p:nvPr/>
          </p:nvSpPr>
          <p:spPr bwMode="auto">
            <a:xfrm>
              <a:off x="3730" y="1585"/>
              <a:ext cx="147" cy="139"/>
            </a:xfrm>
            <a:custGeom>
              <a:avLst/>
              <a:gdLst>
                <a:gd name="T0" fmla="*/ 288 w 585"/>
                <a:gd name="T1" fmla="*/ 0 h 560"/>
                <a:gd name="T2" fmla="*/ 361 w 585"/>
                <a:gd name="T3" fmla="*/ 9 h 560"/>
                <a:gd name="T4" fmla="*/ 397 w 585"/>
                <a:gd name="T5" fmla="*/ 51 h 560"/>
                <a:gd name="T6" fmla="*/ 413 w 585"/>
                <a:gd name="T7" fmla="*/ 136 h 560"/>
                <a:gd name="T8" fmla="*/ 402 w 585"/>
                <a:gd name="T9" fmla="*/ 239 h 560"/>
                <a:gd name="T10" fmla="*/ 374 w 585"/>
                <a:gd name="T11" fmla="*/ 303 h 560"/>
                <a:gd name="T12" fmla="*/ 341 w 585"/>
                <a:gd name="T13" fmla="*/ 384 h 560"/>
                <a:gd name="T14" fmla="*/ 536 w 585"/>
                <a:gd name="T15" fmla="*/ 486 h 560"/>
                <a:gd name="T16" fmla="*/ 585 w 585"/>
                <a:gd name="T17" fmla="*/ 525 h 560"/>
                <a:gd name="T18" fmla="*/ 556 w 585"/>
                <a:gd name="T19" fmla="*/ 560 h 560"/>
                <a:gd name="T20" fmla="*/ 459 w 585"/>
                <a:gd name="T21" fmla="*/ 486 h 560"/>
                <a:gd name="T22" fmla="*/ 312 w 585"/>
                <a:gd name="T23" fmla="*/ 435 h 560"/>
                <a:gd name="T24" fmla="*/ 243 w 585"/>
                <a:gd name="T25" fmla="*/ 499 h 560"/>
                <a:gd name="T26" fmla="*/ 170 w 585"/>
                <a:gd name="T27" fmla="*/ 546 h 560"/>
                <a:gd name="T28" fmla="*/ 108 w 585"/>
                <a:gd name="T29" fmla="*/ 550 h 560"/>
                <a:gd name="T30" fmla="*/ 48 w 585"/>
                <a:gd name="T31" fmla="*/ 546 h 560"/>
                <a:gd name="T32" fmla="*/ 20 w 585"/>
                <a:gd name="T33" fmla="*/ 508 h 560"/>
                <a:gd name="T34" fmla="*/ 0 w 585"/>
                <a:gd name="T35" fmla="*/ 423 h 560"/>
                <a:gd name="T36" fmla="*/ 0 w 585"/>
                <a:gd name="T37" fmla="*/ 328 h 560"/>
                <a:gd name="T38" fmla="*/ 23 w 585"/>
                <a:gd name="T39" fmla="*/ 256 h 560"/>
                <a:gd name="T40" fmla="*/ 105 w 585"/>
                <a:gd name="T41" fmla="*/ 140 h 560"/>
                <a:gd name="T42" fmla="*/ 195 w 585"/>
                <a:gd name="T43" fmla="*/ 64 h 560"/>
                <a:gd name="T44" fmla="*/ 256 w 585"/>
                <a:gd name="T45" fmla="*/ 21 h 560"/>
                <a:gd name="T46" fmla="*/ 312 w 585"/>
                <a:gd name="T47" fmla="*/ 9 h 560"/>
                <a:gd name="T48" fmla="*/ 288 w 585"/>
                <a:gd name="T49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5" h="560">
                  <a:moveTo>
                    <a:pt x="288" y="0"/>
                  </a:moveTo>
                  <a:lnTo>
                    <a:pt x="361" y="9"/>
                  </a:lnTo>
                  <a:lnTo>
                    <a:pt x="397" y="51"/>
                  </a:lnTo>
                  <a:lnTo>
                    <a:pt x="413" y="136"/>
                  </a:lnTo>
                  <a:lnTo>
                    <a:pt x="402" y="239"/>
                  </a:lnTo>
                  <a:lnTo>
                    <a:pt x="374" y="303"/>
                  </a:lnTo>
                  <a:lnTo>
                    <a:pt x="341" y="384"/>
                  </a:lnTo>
                  <a:lnTo>
                    <a:pt x="536" y="486"/>
                  </a:lnTo>
                  <a:lnTo>
                    <a:pt x="585" y="525"/>
                  </a:lnTo>
                  <a:lnTo>
                    <a:pt x="556" y="560"/>
                  </a:lnTo>
                  <a:lnTo>
                    <a:pt x="459" y="486"/>
                  </a:lnTo>
                  <a:lnTo>
                    <a:pt x="312" y="435"/>
                  </a:lnTo>
                  <a:lnTo>
                    <a:pt x="243" y="499"/>
                  </a:lnTo>
                  <a:lnTo>
                    <a:pt x="170" y="546"/>
                  </a:lnTo>
                  <a:lnTo>
                    <a:pt x="108" y="550"/>
                  </a:lnTo>
                  <a:lnTo>
                    <a:pt x="48" y="546"/>
                  </a:lnTo>
                  <a:lnTo>
                    <a:pt x="20" y="508"/>
                  </a:lnTo>
                  <a:lnTo>
                    <a:pt x="0" y="423"/>
                  </a:lnTo>
                  <a:lnTo>
                    <a:pt x="0" y="328"/>
                  </a:lnTo>
                  <a:lnTo>
                    <a:pt x="23" y="256"/>
                  </a:lnTo>
                  <a:lnTo>
                    <a:pt x="105" y="140"/>
                  </a:lnTo>
                  <a:lnTo>
                    <a:pt x="195" y="64"/>
                  </a:lnTo>
                  <a:lnTo>
                    <a:pt x="256" y="21"/>
                  </a:lnTo>
                  <a:lnTo>
                    <a:pt x="312" y="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62" name="Freeform 278"/>
            <p:cNvSpPr>
              <a:spLocks/>
            </p:cNvSpPr>
            <p:nvPr/>
          </p:nvSpPr>
          <p:spPr bwMode="auto">
            <a:xfrm>
              <a:off x="3766" y="1750"/>
              <a:ext cx="302" cy="122"/>
            </a:xfrm>
            <a:custGeom>
              <a:avLst/>
              <a:gdLst>
                <a:gd name="T0" fmla="*/ 13 w 1207"/>
                <a:gd name="T1" fmla="*/ 0 h 488"/>
                <a:gd name="T2" fmla="*/ 127 w 1207"/>
                <a:gd name="T3" fmla="*/ 13 h 488"/>
                <a:gd name="T4" fmla="*/ 333 w 1207"/>
                <a:gd name="T5" fmla="*/ 98 h 488"/>
                <a:gd name="T6" fmla="*/ 512 w 1207"/>
                <a:gd name="T7" fmla="*/ 167 h 488"/>
                <a:gd name="T8" fmla="*/ 712 w 1207"/>
                <a:gd name="T9" fmla="*/ 227 h 488"/>
                <a:gd name="T10" fmla="*/ 854 w 1207"/>
                <a:gd name="T11" fmla="*/ 291 h 488"/>
                <a:gd name="T12" fmla="*/ 1049 w 1207"/>
                <a:gd name="T13" fmla="*/ 360 h 488"/>
                <a:gd name="T14" fmla="*/ 1207 w 1207"/>
                <a:gd name="T15" fmla="*/ 423 h 488"/>
                <a:gd name="T16" fmla="*/ 1199 w 1207"/>
                <a:gd name="T17" fmla="*/ 449 h 488"/>
                <a:gd name="T18" fmla="*/ 1151 w 1207"/>
                <a:gd name="T19" fmla="*/ 461 h 488"/>
                <a:gd name="T20" fmla="*/ 1012 w 1207"/>
                <a:gd name="T21" fmla="*/ 393 h 488"/>
                <a:gd name="T22" fmla="*/ 1004 w 1207"/>
                <a:gd name="T23" fmla="*/ 436 h 488"/>
                <a:gd name="T24" fmla="*/ 968 w 1207"/>
                <a:gd name="T25" fmla="*/ 474 h 488"/>
                <a:gd name="T26" fmla="*/ 915 w 1207"/>
                <a:gd name="T27" fmla="*/ 488 h 488"/>
                <a:gd name="T28" fmla="*/ 858 w 1207"/>
                <a:gd name="T29" fmla="*/ 457 h 488"/>
                <a:gd name="T30" fmla="*/ 817 w 1207"/>
                <a:gd name="T31" fmla="*/ 419 h 488"/>
                <a:gd name="T32" fmla="*/ 822 w 1207"/>
                <a:gd name="T33" fmla="*/ 360 h 488"/>
                <a:gd name="T34" fmla="*/ 833 w 1207"/>
                <a:gd name="T35" fmla="*/ 330 h 488"/>
                <a:gd name="T36" fmla="*/ 699 w 1207"/>
                <a:gd name="T37" fmla="*/ 269 h 488"/>
                <a:gd name="T38" fmla="*/ 635 w 1207"/>
                <a:gd name="T39" fmla="*/ 257 h 488"/>
                <a:gd name="T40" fmla="*/ 512 w 1207"/>
                <a:gd name="T41" fmla="*/ 231 h 488"/>
                <a:gd name="T42" fmla="*/ 346 w 1207"/>
                <a:gd name="T43" fmla="*/ 176 h 488"/>
                <a:gd name="T44" fmla="*/ 212 w 1207"/>
                <a:gd name="T45" fmla="*/ 115 h 488"/>
                <a:gd name="T46" fmla="*/ 115 w 1207"/>
                <a:gd name="T47" fmla="*/ 90 h 488"/>
                <a:gd name="T48" fmla="*/ 13 w 1207"/>
                <a:gd name="T49" fmla="*/ 98 h 488"/>
                <a:gd name="T50" fmla="*/ 0 w 1207"/>
                <a:gd name="T51" fmla="*/ 35 h 488"/>
                <a:gd name="T52" fmla="*/ 41 w 1207"/>
                <a:gd name="T53" fmla="*/ 0 h 488"/>
                <a:gd name="T54" fmla="*/ 66 w 1207"/>
                <a:gd name="T55" fmla="*/ 0 h 488"/>
                <a:gd name="T56" fmla="*/ 13 w 1207"/>
                <a:gd name="T5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07" h="488">
                  <a:moveTo>
                    <a:pt x="13" y="0"/>
                  </a:moveTo>
                  <a:lnTo>
                    <a:pt x="127" y="13"/>
                  </a:lnTo>
                  <a:lnTo>
                    <a:pt x="333" y="98"/>
                  </a:lnTo>
                  <a:lnTo>
                    <a:pt x="512" y="167"/>
                  </a:lnTo>
                  <a:lnTo>
                    <a:pt x="712" y="227"/>
                  </a:lnTo>
                  <a:lnTo>
                    <a:pt x="854" y="291"/>
                  </a:lnTo>
                  <a:lnTo>
                    <a:pt x="1049" y="360"/>
                  </a:lnTo>
                  <a:lnTo>
                    <a:pt x="1207" y="423"/>
                  </a:lnTo>
                  <a:lnTo>
                    <a:pt x="1199" y="449"/>
                  </a:lnTo>
                  <a:lnTo>
                    <a:pt x="1151" y="461"/>
                  </a:lnTo>
                  <a:lnTo>
                    <a:pt x="1012" y="393"/>
                  </a:lnTo>
                  <a:lnTo>
                    <a:pt x="1004" y="436"/>
                  </a:lnTo>
                  <a:lnTo>
                    <a:pt x="968" y="474"/>
                  </a:lnTo>
                  <a:lnTo>
                    <a:pt x="915" y="488"/>
                  </a:lnTo>
                  <a:lnTo>
                    <a:pt x="858" y="457"/>
                  </a:lnTo>
                  <a:lnTo>
                    <a:pt x="817" y="419"/>
                  </a:lnTo>
                  <a:lnTo>
                    <a:pt x="822" y="360"/>
                  </a:lnTo>
                  <a:lnTo>
                    <a:pt x="833" y="330"/>
                  </a:lnTo>
                  <a:lnTo>
                    <a:pt x="699" y="269"/>
                  </a:lnTo>
                  <a:lnTo>
                    <a:pt x="635" y="257"/>
                  </a:lnTo>
                  <a:lnTo>
                    <a:pt x="512" y="231"/>
                  </a:lnTo>
                  <a:lnTo>
                    <a:pt x="346" y="176"/>
                  </a:lnTo>
                  <a:lnTo>
                    <a:pt x="212" y="115"/>
                  </a:lnTo>
                  <a:lnTo>
                    <a:pt x="115" y="90"/>
                  </a:lnTo>
                  <a:lnTo>
                    <a:pt x="13" y="98"/>
                  </a:lnTo>
                  <a:lnTo>
                    <a:pt x="0" y="35"/>
                  </a:lnTo>
                  <a:lnTo>
                    <a:pt x="41" y="0"/>
                  </a:lnTo>
                  <a:lnTo>
                    <a:pt x="6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63" name="Freeform 279"/>
            <p:cNvSpPr>
              <a:spLocks/>
            </p:cNvSpPr>
            <p:nvPr/>
          </p:nvSpPr>
          <p:spPr bwMode="auto">
            <a:xfrm>
              <a:off x="3685" y="1748"/>
              <a:ext cx="99" cy="262"/>
            </a:xfrm>
            <a:custGeom>
              <a:avLst/>
              <a:gdLst>
                <a:gd name="T0" fmla="*/ 226 w 397"/>
                <a:gd name="T1" fmla="*/ 0 h 1047"/>
                <a:gd name="T2" fmla="*/ 279 w 397"/>
                <a:gd name="T3" fmla="*/ 0 h 1047"/>
                <a:gd name="T4" fmla="*/ 324 w 397"/>
                <a:gd name="T5" fmla="*/ 21 h 1047"/>
                <a:gd name="T6" fmla="*/ 372 w 397"/>
                <a:gd name="T7" fmla="*/ 86 h 1047"/>
                <a:gd name="T8" fmla="*/ 388 w 397"/>
                <a:gd name="T9" fmla="*/ 167 h 1047"/>
                <a:gd name="T10" fmla="*/ 397 w 397"/>
                <a:gd name="T11" fmla="*/ 367 h 1047"/>
                <a:gd name="T12" fmla="*/ 385 w 397"/>
                <a:gd name="T13" fmla="*/ 538 h 1047"/>
                <a:gd name="T14" fmla="*/ 348 w 397"/>
                <a:gd name="T15" fmla="*/ 713 h 1047"/>
                <a:gd name="T16" fmla="*/ 300 w 397"/>
                <a:gd name="T17" fmla="*/ 893 h 1047"/>
                <a:gd name="T18" fmla="*/ 242 w 397"/>
                <a:gd name="T19" fmla="*/ 1000 h 1047"/>
                <a:gd name="T20" fmla="*/ 170 w 397"/>
                <a:gd name="T21" fmla="*/ 1047 h 1047"/>
                <a:gd name="T22" fmla="*/ 109 w 397"/>
                <a:gd name="T23" fmla="*/ 1047 h 1047"/>
                <a:gd name="T24" fmla="*/ 36 w 397"/>
                <a:gd name="T25" fmla="*/ 1000 h 1047"/>
                <a:gd name="T26" fmla="*/ 8 w 397"/>
                <a:gd name="T27" fmla="*/ 931 h 1047"/>
                <a:gd name="T28" fmla="*/ 0 w 397"/>
                <a:gd name="T29" fmla="*/ 808 h 1047"/>
                <a:gd name="T30" fmla="*/ 8 w 397"/>
                <a:gd name="T31" fmla="*/ 654 h 1047"/>
                <a:gd name="T32" fmla="*/ 44 w 397"/>
                <a:gd name="T33" fmla="*/ 462 h 1047"/>
                <a:gd name="T34" fmla="*/ 93 w 397"/>
                <a:gd name="T35" fmla="*/ 226 h 1047"/>
                <a:gd name="T36" fmla="*/ 154 w 397"/>
                <a:gd name="T37" fmla="*/ 47 h 1047"/>
                <a:gd name="T38" fmla="*/ 190 w 397"/>
                <a:gd name="T39" fmla="*/ 21 h 1047"/>
                <a:gd name="T40" fmla="*/ 226 w 397"/>
                <a:gd name="T41" fmla="*/ 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1047">
                  <a:moveTo>
                    <a:pt x="226" y="0"/>
                  </a:moveTo>
                  <a:lnTo>
                    <a:pt x="279" y="0"/>
                  </a:lnTo>
                  <a:lnTo>
                    <a:pt x="324" y="21"/>
                  </a:lnTo>
                  <a:lnTo>
                    <a:pt x="372" y="86"/>
                  </a:lnTo>
                  <a:lnTo>
                    <a:pt x="388" y="167"/>
                  </a:lnTo>
                  <a:lnTo>
                    <a:pt x="397" y="367"/>
                  </a:lnTo>
                  <a:lnTo>
                    <a:pt x="385" y="538"/>
                  </a:lnTo>
                  <a:lnTo>
                    <a:pt x="348" y="713"/>
                  </a:lnTo>
                  <a:lnTo>
                    <a:pt x="300" y="893"/>
                  </a:lnTo>
                  <a:lnTo>
                    <a:pt x="242" y="1000"/>
                  </a:lnTo>
                  <a:lnTo>
                    <a:pt x="170" y="1047"/>
                  </a:lnTo>
                  <a:lnTo>
                    <a:pt x="109" y="1047"/>
                  </a:lnTo>
                  <a:lnTo>
                    <a:pt x="36" y="1000"/>
                  </a:lnTo>
                  <a:lnTo>
                    <a:pt x="8" y="931"/>
                  </a:lnTo>
                  <a:lnTo>
                    <a:pt x="0" y="808"/>
                  </a:lnTo>
                  <a:lnTo>
                    <a:pt x="8" y="654"/>
                  </a:lnTo>
                  <a:lnTo>
                    <a:pt x="44" y="462"/>
                  </a:lnTo>
                  <a:lnTo>
                    <a:pt x="93" y="226"/>
                  </a:lnTo>
                  <a:lnTo>
                    <a:pt x="154" y="47"/>
                  </a:lnTo>
                  <a:lnTo>
                    <a:pt x="190" y="21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64" name="Freeform 280"/>
            <p:cNvSpPr>
              <a:spLocks/>
            </p:cNvSpPr>
            <p:nvPr/>
          </p:nvSpPr>
          <p:spPr bwMode="auto">
            <a:xfrm>
              <a:off x="3581" y="1734"/>
              <a:ext cx="140" cy="240"/>
            </a:xfrm>
            <a:custGeom>
              <a:avLst/>
              <a:gdLst>
                <a:gd name="T0" fmla="*/ 426 w 562"/>
                <a:gd name="T1" fmla="*/ 38 h 961"/>
                <a:gd name="T2" fmla="*/ 488 w 562"/>
                <a:gd name="T3" fmla="*/ 0 h 961"/>
                <a:gd name="T4" fmla="*/ 532 w 562"/>
                <a:gd name="T5" fmla="*/ 0 h 961"/>
                <a:gd name="T6" fmla="*/ 562 w 562"/>
                <a:gd name="T7" fmla="*/ 30 h 961"/>
                <a:gd name="T8" fmla="*/ 545 w 562"/>
                <a:gd name="T9" fmla="*/ 89 h 961"/>
                <a:gd name="T10" fmla="*/ 508 w 562"/>
                <a:gd name="T11" fmla="*/ 127 h 961"/>
                <a:gd name="T12" fmla="*/ 439 w 562"/>
                <a:gd name="T13" fmla="*/ 165 h 961"/>
                <a:gd name="T14" fmla="*/ 305 w 562"/>
                <a:gd name="T15" fmla="*/ 222 h 961"/>
                <a:gd name="T16" fmla="*/ 134 w 562"/>
                <a:gd name="T17" fmla="*/ 319 h 961"/>
                <a:gd name="T18" fmla="*/ 69 w 562"/>
                <a:gd name="T19" fmla="*/ 324 h 961"/>
                <a:gd name="T20" fmla="*/ 105 w 562"/>
                <a:gd name="T21" fmla="*/ 414 h 961"/>
                <a:gd name="T22" fmla="*/ 178 w 562"/>
                <a:gd name="T23" fmla="*/ 512 h 961"/>
                <a:gd name="T24" fmla="*/ 239 w 562"/>
                <a:gd name="T25" fmla="*/ 632 h 961"/>
                <a:gd name="T26" fmla="*/ 264 w 562"/>
                <a:gd name="T27" fmla="*/ 755 h 961"/>
                <a:gd name="T28" fmla="*/ 252 w 562"/>
                <a:gd name="T29" fmla="*/ 794 h 961"/>
                <a:gd name="T30" fmla="*/ 215 w 562"/>
                <a:gd name="T31" fmla="*/ 819 h 961"/>
                <a:gd name="T32" fmla="*/ 166 w 562"/>
                <a:gd name="T33" fmla="*/ 836 h 961"/>
                <a:gd name="T34" fmla="*/ 118 w 562"/>
                <a:gd name="T35" fmla="*/ 875 h 961"/>
                <a:gd name="T36" fmla="*/ 97 w 562"/>
                <a:gd name="T37" fmla="*/ 913 h 961"/>
                <a:gd name="T38" fmla="*/ 85 w 562"/>
                <a:gd name="T39" fmla="*/ 961 h 961"/>
                <a:gd name="T40" fmla="*/ 48 w 562"/>
                <a:gd name="T41" fmla="*/ 961 h 961"/>
                <a:gd name="T42" fmla="*/ 36 w 562"/>
                <a:gd name="T43" fmla="*/ 926 h 961"/>
                <a:gd name="T44" fmla="*/ 60 w 562"/>
                <a:gd name="T45" fmla="*/ 870 h 961"/>
                <a:gd name="T46" fmla="*/ 129 w 562"/>
                <a:gd name="T47" fmla="*/ 832 h 961"/>
                <a:gd name="T48" fmla="*/ 170 w 562"/>
                <a:gd name="T49" fmla="*/ 794 h 961"/>
                <a:gd name="T50" fmla="*/ 206 w 562"/>
                <a:gd name="T51" fmla="*/ 773 h 961"/>
                <a:gd name="T52" fmla="*/ 219 w 562"/>
                <a:gd name="T53" fmla="*/ 733 h 961"/>
                <a:gd name="T54" fmla="*/ 203 w 562"/>
                <a:gd name="T55" fmla="*/ 632 h 961"/>
                <a:gd name="T56" fmla="*/ 146 w 562"/>
                <a:gd name="T57" fmla="*/ 554 h 961"/>
                <a:gd name="T58" fmla="*/ 97 w 562"/>
                <a:gd name="T59" fmla="*/ 486 h 961"/>
                <a:gd name="T60" fmla="*/ 36 w 562"/>
                <a:gd name="T61" fmla="*/ 410 h 961"/>
                <a:gd name="T62" fmla="*/ 0 w 562"/>
                <a:gd name="T63" fmla="*/ 336 h 961"/>
                <a:gd name="T64" fmla="*/ 0 w 562"/>
                <a:gd name="T65" fmla="*/ 294 h 961"/>
                <a:gd name="T66" fmla="*/ 31 w 562"/>
                <a:gd name="T67" fmla="*/ 273 h 961"/>
                <a:gd name="T68" fmla="*/ 157 w 562"/>
                <a:gd name="T69" fmla="*/ 196 h 961"/>
                <a:gd name="T70" fmla="*/ 280 w 562"/>
                <a:gd name="T71" fmla="*/ 127 h 961"/>
                <a:gd name="T72" fmla="*/ 403 w 562"/>
                <a:gd name="T73" fmla="*/ 64 h 961"/>
                <a:gd name="T74" fmla="*/ 426 w 562"/>
                <a:gd name="T75" fmla="*/ 38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2" h="961">
                  <a:moveTo>
                    <a:pt x="426" y="38"/>
                  </a:moveTo>
                  <a:lnTo>
                    <a:pt x="488" y="0"/>
                  </a:lnTo>
                  <a:lnTo>
                    <a:pt x="532" y="0"/>
                  </a:lnTo>
                  <a:lnTo>
                    <a:pt x="562" y="30"/>
                  </a:lnTo>
                  <a:lnTo>
                    <a:pt x="545" y="89"/>
                  </a:lnTo>
                  <a:lnTo>
                    <a:pt x="508" y="127"/>
                  </a:lnTo>
                  <a:lnTo>
                    <a:pt x="439" y="165"/>
                  </a:lnTo>
                  <a:lnTo>
                    <a:pt x="305" y="222"/>
                  </a:lnTo>
                  <a:lnTo>
                    <a:pt x="134" y="319"/>
                  </a:lnTo>
                  <a:lnTo>
                    <a:pt x="69" y="324"/>
                  </a:lnTo>
                  <a:lnTo>
                    <a:pt x="105" y="414"/>
                  </a:lnTo>
                  <a:lnTo>
                    <a:pt x="178" y="512"/>
                  </a:lnTo>
                  <a:lnTo>
                    <a:pt x="239" y="632"/>
                  </a:lnTo>
                  <a:lnTo>
                    <a:pt x="264" y="755"/>
                  </a:lnTo>
                  <a:lnTo>
                    <a:pt x="252" y="794"/>
                  </a:lnTo>
                  <a:lnTo>
                    <a:pt x="215" y="819"/>
                  </a:lnTo>
                  <a:lnTo>
                    <a:pt x="166" y="836"/>
                  </a:lnTo>
                  <a:lnTo>
                    <a:pt x="118" y="875"/>
                  </a:lnTo>
                  <a:lnTo>
                    <a:pt x="97" y="913"/>
                  </a:lnTo>
                  <a:lnTo>
                    <a:pt x="85" y="961"/>
                  </a:lnTo>
                  <a:lnTo>
                    <a:pt x="48" y="961"/>
                  </a:lnTo>
                  <a:lnTo>
                    <a:pt x="36" y="926"/>
                  </a:lnTo>
                  <a:lnTo>
                    <a:pt x="60" y="870"/>
                  </a:lnTo>
                  <a:lnTo>
                    <a:pt x="129" y="832"/>
                  </a:lnTo>
                  <a:lnTo>
                    <a:pt x="170" y="794"/>
                  </a:lnTo>
                  <a:lnTo>
                    <a:pt x="206" y="773"/>
                  </a:lnTo>
                  <a:lnTo>
                    <a:pt x="219" y="733"/>
                  </a:lnTo>
                  <a:lnTo>
                    <a:pt x="203" y="632"/>
                  </a:lnTo>
                  <a:lnTo>
                    <a:pt x="146" y="554"/>
                  </a:lnTo>
                  <a:lnTo>
                    <a:pt x="97" y="486"/>
                  </a:lnTo>
                  <a:lnTo>
                    <a:pt x="36" y="410"/>
                  </a:lnTo>
                  <a:lnTo>
                    <a:pt x="0" y="336"/>
                  </a:lnTo>
                  <a:lnTo>
                    <a:pt x="0" y="294"/>
                  </a:lnTo>
                  <a:lnTo>
                    <a:pt x="31" y="273"/>
                  </a:lnTo>
                  <a:lnTo>
                    <a:pt x="157" y="196"/>
                  </a:lnTo>
                  <a:lnTo>
                    <a:pt x="280" y="127"/>
                  </a:lnTo>
                  <a:lnTo>
                    <a:pt x="403" y="64"/>
                  </a:lnTo>
                  <a:lnTo>
                    <a:pt x="426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65" name="Freeform 281"/>
            <p:cNvSpPr>
              <a:spLocks/>
            </p:cNvSpPr>
            <p:nvPr/>
          </p:nvSpPr>
          <p:spPr bwMode="auto">
            <a:xfrm>
              <a:off x="3715" y="1987"/>
              <a:ext cx="94" cy="260"/>
            </a:xfrm>
            <a:custGeom>
              <a:avLst/>
              <a:gdLst>
                <a:gd name="T0" fmla="*/ 69 w 374"/>
                <a:gd name="T1" fmla="*/ 120 h 1043"/>
                <a:gd name="T2" fmla="*/ 20 w 374"/>
                <a:gd name="T3" fmla="*/ 51 h 1043"/>
                <a:gd name="T4" fmla="*/ 36 w 374"/>
                <a:gd name="T5" fmla="*/ 0 h 1043"/>
                <a:gd name="T6" fmla="*/ 85 w 374"/>
                <a:gd name="T7" fmla="*/ 0 h 1043"/>
                <a:gd name="T8" fmla="*/ 143 w 374"/>
                <a:gd name="T9" fmla="*/ 56 h 1043"/>
                <a:gd name="T10" fmla="*/ 215 w 374"/>
                <a:gd name="T11" fmla="*/ 171 h 1043"/>
                <a:gd name="T12" fmla="*/ 256 w 374"/>
                <a:gd name="T13" fmla="*/ 283 h 1043"/>
                <a:gd name="T14" fmla="*/ 292 w 374"/>
                <a:gd name="T15" fmla="*/ 389 h 1043"/>
                <a:gd name="T16" fmla="*/ 305 w 374"/>
                <a:gd name="T17" fmla="*/ 488 h 1043"/>
                <a:gd name="T18" fmla="*/ 300 w 374"/>
                <a:gd name="T19" fmla="*/ 539 h 1043"/>
                <a:gd name="T20" fmla="*/ 264 w 374"/>
                <a:gd name="T21" fmla="*/ 602 h 1043"/>
                <a:gd name="T22" fmla="*/ 203 w 374"/>
                <a:gd name="T23" fmla="*/ 773 h 1043"/>
                <a:gd name="T24" fmla="*/ 134 w 374"/>
                <a:gd name="T25" fmla="*/ 872 h 1043"/>
                <a:gd name="T26" fmla="*/ 118 w 374"/>
                <a:gd name="T27" fmla="*/ 915 h 1043"/>
                <a:gd name="T28" fmla="*/ 183 w 374"/>
                <a:gd name="T29" fmla="*/ 923 h 1043"/>
                <a:gd name="T30" fmla="*/ 269 w 374"/>
                <a:gd name="T31" fmla="*/ 923 h 1043"/>
                <a:gd name="T32" fmla="*/ 374 w 374"/>
                <a:gd name="T33" fmla="*/ 962 h 1043"/>
                <a:gd name="T34" fmla="*/ 366 w 374"/>
                <a:gd name="T35" fmla="*/ 992 h 1043"/>
                <a:gd name="T36" fmla="*/ 349 w 374"/>
                <a:gd name="T37" fmla="*/ 1026 h 1043"/>
                <a:gd name="T38" fmla="*/ 317 w 374"/>
                <a:gd name="T39" fmla="*/ 1043 h 1043"/>
                <a:gd name="T40" fmla="*/ 252 w 374"/>
                <a:gd name="T41" fmla="*/ 1017 h 1043"/>
                <a:gd name="T42" fmla="*/ 183 w 374"/>
                <a:gd name="T43" fmla="*/ 979 h 1043"/>
                <a:gd name="T44" fmla="*/ 85 w 374"/>
                <a:gd name="T45" fmla="*/ 975 h 1043"/>
                <a:gd name="T46" fmla="*/ 25 w 374"/>
                <a:gd name="T47" fmla="*/ 988 h 1043"/>
                <a:gd name="T48" fmla="*/ 0 w 374"/>
                <a:gd name="T49" fmla="*/ 967 h 1043"/>
                <a:gd name="T50" fmla="*/ 0 w 374"/>
                <a:gd name="T51" fmla="*/ 936 h 1043"/>
                <a:gd name="T52" fmla="*/ 33 w 374"/>
                <a:gd name="T53" fmla="*/ 902 h 1043"/>
                <a:gd name="T54" fmla="*/ 85 w 374"/>
                <a:gd name="T55" fmla="*/ 847 h 1043"/>
                <a:gd name="T56" fmla="*/ 179 w 374"/>
                <a:gd name="T57" fmla="*/ 705 h 1043"/>
                <a:gd name="T58" fmla="*/ 220 w 374"/>
                <a:gd name="T59" fmla="*/ 581 h 1043"/>
                <a:gd name="T60" fmla="*/ 231 w 374"/>
                <a:gd name="T61" fmla="*/ 462 h 1043"/>
                <a:gd name="T62" fmla="*/ 228 w 374"/>
                <a:gd name="T63" fmla="*/ 398 h 1043"/>
                <a:gd name="T64" fmla="*/ 195 w 374"/>
                <a:gd name="T65" fmla="*/ 283 h 1043"/>
                <a:gd name="T66" fmla="*/ 110 w 374"/>
                <a:gd name="T67" fmla="*/ 159 h 1043"/>
                <a:gd name="T68" fmla="*/ 49 w 374"/>
                <a:gd name="T69" fmla="*/ 95 h 1043"/>
                <a:gd name="T70" fmla="*/ 69 w 374"/>
                <a:gd name="T71" fmla="*/ 12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4" h="1043">
                  <a:moveTo>
                    <a:pt x="69" y="120"/>
                  </a:moveTo>
                  <a:lnTo>
                    <a:pt x="20" y="51"/>
                  </a:lnTo>
                  <a:lnTo>
                    <a:pt x="36" y="0"/>
                  </a:lnTo>
                  <a:lnTo>
                    <a:pt x="85" y="0"/>
                  </a:lnTo>
                  <a:lnTo>
                    <a:pt x="143" y="56"/>
                  </a:lnTo>
                  <a:lnTo>
                    <a:pt x="215" y="171"/>
                  </a:lnTo>
                  <a:lnTo>
                    <a:pt x="256" y="283"/>
                  </a:lnTo>
                  <a:lnTo>
                    <a:pt x="292" y="389"/>
                  </a:lnTo>
                  <a:lnTo>
                    <a:pt x="305" y="488"/>
                  </a:lnTo>
                  <a:lnTo>
                    <a:pt x="300" y="539"/>
                  </a:lnTo>
                  <a:lnTo>
                    <a:pt x="264" y="602"/>
                  </a:lnTo>
                  <a:lnTo>
                    <a:pt x="203" y="773"/>
                  </a:lnTo>
                  <a:lnTo>
                    <a:pt x="134" y="872"/>
                  </a:lnTo>
                  <a:lnTo>
                    <a:pt x="118" y="915"/>
                  </a:lnTo>
                  <a:lnTo>
                    <a:pt x="183" y="923"/>
                  </a:lnTo>
                  <a:lnTo>
                    <a:pt x="269" y="923"/>
                  </a:lnTo>
                  <a:lnTo>
                    <a:pt x="374" y="962"/>
                  </a:lnTo>
                  <a:lnTo>
                    <a:pt x="366" y="992"/>
                  </a:lnTo>
                  <a:lnTo>
                    <a:pt x="349" y="1026"/>
                  </a:lnTo>
                  <a:lnTo>
                    <a:pt x="317" y="1043"/>
                  </a:lnTo>
                  <a:lnTo>
                    <a:pt x="252" y="1017"/>
                  </a:lnTo>
                  <a:lnTo>
                    <a:pt x="183" y="979"/>
                  </a:lnTo>
                  <a:lnTo>
                    <a:pt x="85" y="975"/>
                  </a:lnTo>
                  <a:lnTo>
                    <a:pt x="25" y="988"/>
                  </a:lnTo>
                  <a:lnTo>
                    <a:pt x="0" y="967"/>
                  </a:lnTo>
                  <a:lnTo>
                    <a:pt x="0" y="936"/>
                  </a:lnTo>
                  <a:lnTo>
                    <a:pt x="33" y="902"/>
                  </a:lnTo>
                  <a:lnTo>
                    <a:pt x="85" y="847"/>
                  </a:lnTo>
                  <a:lnTo>
                    <a:pt x="179" y="705"/>
                  </a:lnTo>
                  <a:lnTo>
                    <a:pt x="220" y="581"/>
                  </a:lnTo>
                  <a:lnTo>
                    <a:pt x="231" y="462"/>
                  </a:lnTo>
                  <a:lnTo>
                    <a:pt x="228" y="398"/>
                  </a:lnTo>
                  <a:lnTo>
                    <a:pt x="195" y="283"/>
                  </a:lnTo>
                  <a:lnTo>
                    <a:pt x="110" y="159"/>
                  </a:lnTo>
                  <a:lnTo>
                    <a:pt x="49" y="95"/>
                  </a:lnTo>
                  <a:lnTo>
                    <a:pt x="69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66" name="Freeform 282"/>
            <p:cNvSpPr>
              <a:spLocks/>
            </p:cNvSpPr>
            <p:nvPr/>
          </p:nvSpPr>
          <p:spPr bwMode="auto">
            <a:xfrm>
              <a:off x="3572" y="1969"/>
              <a:ext cx="137" cy="287"/>
            </a:xfrm>
            <a:custGeom>
              <a:avLst/>
              <a:gdLst>
                <a:gd name="T0" fmla="*/ 322 w 549"/>
                <a:gd name="T1" fmla="*/ 201 h 1149"/>
                <a:gd name="T2" fmla="*/ 402 w 549"/>
                <a:gd name="T3" fmla="*/ 90 h 1149"/>
                <a:gd name="T4" fmla="*/ 476 w 549"/>
                <a:gd name="T5" fmla="*/ 0 h 1149"/>
                <a:gd name="T6" fmla="*/ 525 w 549"/>
                <a:gd name="T7" fmla="*/ 9 h 1149"/>
                <a:gd name="T8" fmla="*/ 549 w 549"/>
                <a:gd name="T9" fmla="*/ 47 h 1149"/>
                <a:gd name="T10" fmla="*/ 549 w 549"/>
                <a:gd name="T11" fmla="*/ 116 h 1149"/>
                <a:gd name="T12" fmla="*/ 504 w 549"/>
                <a:gd name="T13" fmla="*/ 154 h 1149"/>
                <a:gd name="T14" fmla="*/ 427 w 549"/>
                <a:gd name="T15" fmla="*/ 205 h 1149"/>
                <a:gd name="T16" fmla="*/ 366 w 549"/>
                <a:gd name="T17" fmla="*/ 269 h 1149"/>
                <a:gd name="T18" fmla="*/ 297 w 549"/>
                <a:gd name="T19" fmla="*/ 355 h 1149"/>
                <a:gd name="T20" fmla="*/ 269 w 549"/>
                <a:gd name="T21" fmla="*/ 419 h 1149"/>
                <a:gd name="T22" fmla="*/ 236 w 549"/>
                <a:gd name="T23" fmla="*/ 496 h 1149"/>
                <a:gd name="T24" fmla="*/ 220 w 549"/>
                <a:gd name="T25" fmla="*/ 598 h 1149"/>
                <a:gd name="T26" fmla="*/ 220 w 549"/>
                <a:gd name="T27" fmla="*/ 693 h 1149"/>
                <a:gd name="T28" fmla="*/ 236 w 549"/>
                <a:gd name="T29" fmla="*/ 807 h 1149"/>
                <a:gd name="T30" fmla="*/ 281 w 549"/>
                <a:gd name="T31" fmla="*/ 919 h 1149"/>
                <a:gd name="T32" fmla="*/ 317 w 549"/>
                <a:gd name="T33" fmla="*/ 982 h 1149"/>
                <a:gd name="T34" fmla="*/ 341 w 549"/>
                <a:gd name="T35" fmla="*/ 1025 h 1149"/>
                <a:gd name="T36" fmla="*/ 341 w 549"/>
                <a:gd name="T37" fmla="*/ 1060 h 1149"/>
                <a:gd name="T38" fmla="*/ 317 w 549"/>
                <a:gd name="T39" fmla="*/ 1073 h 1149"/>
                <a:gd name="T40" fmla="*/ 261 w 549"/>
                <a:gd name="T41" fmla="*/ 1073 h 1149"/>
                <a:gd name="T42" fmla="*/ 171 w 549"/>
                <a:gd name="T43" fmla="*/ 1090 h 1149"/>
                <a:gd name="T44" fmla="*/ 102 w 549"/>
                <a:gd name="T45" fmla="*/ 1115 h 1149"/>
                <a:gd name="T46" fmla="*/ 61 w 549"/>
                <a:gd name="T47" fmla="*/ 1149 h 1149"/>
                <a:gd name="T48" fmla="*/ 25 w 549"/>
                <a:gd name="T49" fmla="*/ 1136 h 1149"/>
                <a:gd name="T50" fmla="*/ 0 w 549"/>
                <a:gd name="T51" fmla="*/ 1090 h 1149"/>
                <a:gd name="T52" fmla="*/ 4 w 549"/>
                <a:gd name="T53" fmla="*/ 1050 h 1149"/>
                <a:gd name="T54" fmla="*/ 73 w 549"/>
                <a:gd name="T55" fmla="*/ 1021 h 1149"/>
                <a:gd name="T56" fmla="*/ 183 w 549"/>
                <a:gd name="T57" fmla="*/ 1012 h 1149"/>
                <a:gd name="T58" fmla="*/ 284 w 549"/>
                <a:gd name="T59" fmla="*/ 1012 h 1149"/>
                <a:gd name="T60" fmla="*/ 244 w 549"/>
                <a:gd name="T61" fmla="*/ 961 h 1149"/>
                <a:gd name="T62" fmla="*/ 223 w 549"/>
                <a:gd name="T63" fmla="*/ 897 h 1149"/>
                <a:gd name="T64" fmla="*/ 195 w 549"/>
                <a:gd name="T65" fmla="*/ 807 h 1149"/>
                <a:gd name="T66" fmla="*/ 163 w 549"/>
                <a:gd name="T67" fmla="*/ 714 h 1149"/>
                <a:gd name="T68" fmla="*/ 163 w 549"/>
                <a:gd name="T69" fmla="*/ 602 h 1149"/>
                <a:gd name="T70" fmla="*/ 171 w 549"/>
                <a:gd name="T71" fmla="*/ 496 h 1149"/>
                <a:gd name="T72" fmla="*/ 207 w 549"/>
                <a:gd name="T73" fmla="*/ 397 h 1149"/>
                <a:gd name="T74" fmla="*/ 272 w 549"/>
                <a:gd name="T75" fmla="*/ 269 h 1149"/>
                <a:gd name="T76" fmla="*/ 322 w 549"/>
                <a:gd name="T77" fmla="*/ 201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49" h="1149">
                  <a:moveTo>
                    <a:pt x="322" y="201"/>
                  </a:moveTo>
                  <a:lnTo>
                    <a:pt x="402" y="90"/>
                  </a:lnTo>
                  <a:lnTo>
                    <a:pt x="476" y="0"/>
                  </a:lnTo>
                  <a:lnTo>
                    <a:pt x="525" y="9"/>
                  </a:lnTo>
                  <a:lnTo>
                    <a:pt x="549" y="47"/>
                  </a:lnTo>
                  <a:lnTo>
                    <a:pt x="549" y="116"/>
                  </a:lnTo>
                  <a:lnTo>
                    <a:pt x="504" y="154"/>
                  </a:lnTo>
                  <a:lnTo>
                    <a:pt x="427" y="205"/>
                  </a:lnTo>
                  <a:lnTo>
                    <a:pt x="366" y="269"/>
                  </a:lnTo>
                  <a:lnTo>
                    <a:pt x="297" y="355"/>
                  </a:lnTo>
                  <a:lnTo>
                    <a:pt x="269" y="419"/>
                  </a:lnTo>
                  <a:lnTo>
                    <a:pt x="236" y="496"/>
                  </a:lnTo>
                  <a:lnTo>
                    <a:pt x="220" y="598"/>
                  </a:lnTo>
                  <a:lnTo>
                    <a:pt x="220" y="693"/>
                  </a:lnTo>
                  <a:lnTo>
                    <a:pt x="236" y="807"/>
                  </a:lnTo>
                  <a:lnTo>
                    <a:pt x="281" y="919"/>
                  </a:lnTo>
                  <a:lnTo>
                    <a:pt x="317" y="982"/>
                  </a:lnTo>
                  <a:lnTo>
                    <a:pt x="341" y="1025"/>
                  </a:lnTo>
                  <a:lnTo>
                    <a:pt x="341" y="1060"/>
                  </a:lnTo>
                  <a:lnTo>
                    <a:pt x="317" y="1073"/>
                  </a:lnTo>
                  <a:lnTo>
                    <a:pt x="261" y="1073"/>
                  </a:lnTo>
                  <a:lnTo>
                    <a:pt x="171" y="1090"/>
                  </a:lnTo>
                  <a:lnTo>
                    <a:pt x="102" y="1115"/>
                  </a:lnTo>
                  <a:lnTo>
                    <a:pt x="61" y="1149"/>
                  </a:lnTo>
                  <a:lnTo>
                    <a:pt x="25" y="1136"/>
                  </a:lnTo>
                  <a:lnTo>
                    <a:pt x="0" y="1090"/>
                  </a:lnTo>
                  <a:lnTo>
                    <a:pt x="4" y="1050"/>
                  </a:lnTo>
                  <a:lnTo>
                    <a:pt x="73" y="1021"/>
                  </a:lnTo>
                  <a:lnTo>
                    <a:pt x="183" y="1012"/>
                  </a:lnTo>
                  <a:lnTo>
                    <a:pt x="284" y="1012"/>
                  </a:lnTo>
                  <a:lnTo>
                    <a:pt x="244" y="961"/>
                  </a:lnTo>
                  <a:lnTo>
                    <a:pt x="223" y="897"/>
                  </a:lnTo>
                  <a:lnTo>
                    <a:pt x="195" y="807"/>
                  </a:lnTo>
                  <a:lnTo>
                    <a:pt x="163" y="714"/>
                  </a:lnTo>
                  <a:lnTo>
                    <a:pt x="163" y="602"/>
                  </a:lnTo>
                  <a:lnTo>
                    <a:pt x="171" y="496"/>
                  </a:lnTo>
                  <a:lnTo>
                    <a:pt x="207" y="397"/>
                  </a:lnTo>
                  <a:lnTo>
                    <a:pt x="272" y="269"/>
                  </a:lnTo>
                  <a:lnTo>
                    <a:pt x="322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267" name="Oval 283"/>
          <p:cNvSpPr>
            <a:spLocks noChangeArrowheads="1"/>
          </p:cNvSpPr>
          <p:nvPr/>
        </p:nvSpPr>
        <p:spPr bwMode="auto">
          <a:xfrm>
            <a:off x="2667000" y="19050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AC</a:t>
            </a:r>
          </a:p>
        </p:txBody>
      </p:sp>
      <p:sp>
        <p:nvSpPr>
          <p:cNvPr id="42268" name="Oval 284"/>
          <p:cNvSpPr>
            <a:spLocks noChangeArrowheads="1"/>
          </p:cNvSpPr>
          <p:nvPr/>
        </p:nvSpPr>
        <p:spPr bwMode="auto">
          <a:xfrm>
            <a:off x="2667000" y="48768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TC</a:t>
            </a:r>
          </a:p>
        </p:txBody>
      </p:sp>
      <p:sp>
        <p:nvSpPr>
          <p:cNvPr id="42269" name="Text Box 285"/>
          <p:cNvSpPr txBox="1">
            <a:spLocks noChangeArrowheads="1"/>
          </p:cNvSpPr>
          <p:nvPr/>
        </p:nvSpPr>
        <p:spPr bwMode="auto">
          <a:xfrm>
            <a:off x="5486400" y="5257800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Valve adjustment is not aggressive!</a:t>
            </a:r>
          </a:p>
        </p:txBody>
      </p:sp>
      <p:sp>
        <p:nvSpPr>
          <p:cNvPr id="42270" name="Text Box 286"/>
          <p:cNvSpPr txBox="1">
            <a:spLocks noChangeArrowheads="1"/>
          </p:cNvSpPr>
          <p:nvPr/>
        </p:nvSpPr>
        <p:spPr bwMode="auto">
          <a:xfrm>
            <a:off x="1676400" y="5410200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Disturbance affects T sooner</a:t>
            </a:r>
            <a:endParaRPr lang="en-US"/>
          </a:p>
        </p:txBody>
      </p:sp>
      <p:sp>
        <p:nvSpPr>
          <p:cNvPr id="42271" name="Line 287"/>
          <p:cNvSpPr>
            <a:spLocks noChangeShapeType="1"/>
          </p:cNvSpPr>
          <p:nvPr/>
        </p:nvSpPr>
        <p:spPr bwMode="auto">
          <a:xfrm flipH="1">
            <a:off x="1295400" y="5715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272" name="AutoShape 288"/>
          <p:cNvSpPr>
            <a:spLocks noChangeArrowheads="1"/>
          </p:cNvSpPr>
          <p:nvPr/>
        </p:nvSpPr>
        <p:spPr bwMode="auto">
          <a:xfrm>
            <a:off x="4114800" y="50292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273" name="AutoShape 289"/>
          <p:cNvSpPr>
            <a:spLocks noChangeArrowheads="1"/>
          </p:cNvSpPr>
          <p:nvPr/>
        </p:nvSpPr>
        <p:spPr bwMode="auto">
          <a:xfrm>
            <a:off x="2286000" y="3657600"/>
            <a:ext cx="4572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274" name="Line 290"/>
          <p:cNvSpPr>
            <a:spLocks noChangeShapeType="1"/>
          </p:cNvSpPr>
          <p:nvPr/>
        </p:nvSpPr>
        <p:spPr bwMode="auto">
          <a:xfrm flipV="1">
            <a:off x="1147763" y="3182938"/>
            <a:ext cx="0" cy="1681162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72" name="Object 68"/>
          <p:cNvGraphicFramePr>
            <a:graphicFrameLocks noChangeAspect="1"/>
          </p:cNvGraphicFramePr>
          <p:nvPr/>
        </p:nvGraphicFramePr>
        <p:xfrm>
          <a:off x="3776663" y="320675"/>
          <a:ext cx="5083175" cy="380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5" name="Slide" r:id="rId3" imgW="4479846" imgH="3355181" progId="PowerPoint.Slide.8">
                  <p:embed/>
                </p:oleObj>
              </mc:Choice>
              <mc:Fallback>
                <p:oleObj name="Slide" r:id="rId3" imgW="4479846" imgH="3355181" progId="PowerPoint.Slide.8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6663" y="320675"/>
                        <a:ext cx="5083175" cy="380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14: CASCADE CONTROL</a:t>
            </a:r>
            <a:endParaRPr lang="en-US" sz="3200"/>
          </a:p>
        </p:txBody>
      </p:sp>
      <p:sp>
        <p:nvSpPr>
          <p:cNvPr id="21567" name="Text Box 63"/>
          <p:cNvSpPr txBox="1">
            <a:spLocks noChangeArrowheads="1"/>
          </p:cNvSpPr>
          <p:nvPr/>
        </p:nvSpPr>
        <p:spPr bwMode="auto">
          <a:xfrm>
            <a:off x="685800" y="1204913"/>
            <a:ext cx="320040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What have we </a:t>
            </a:r>
            <a:r>
              <a:rPr lang="en-US" b="1">
                <a:solidFill>
                  <a:srgbClr val="FF0000"/>
                </a:solidFill>
              </a:rPr>
              <a:t>gained and lost</a:t>
            </a:r>
            <a:r>
              <a:rPr lang="en-US" b="1"/>
              <a:t> using cascade control?</a:t>
            </a:r>
          </a:p>
          <a:p>
            <a:pPr>
              <a:spcBef>
                <a:spcPct val="50000"/>
              </a:spcBef>
            </a:pPr>
            <a:r>
              <a:rPr lang="en-US" b="1"/>
              <a:t>How does the system respond to the following?</a:t>
            </a:r>
          </a:p>
        </p:txBody>
      </p:sp>
      <p:sp>
        <p:nvSpPr>
          <p:cNvPr id="21568" name="Text Box 64"/>
          <p:cNvSpPr txBox="1">
            <a:spLocks noChangeArrowheads="1"/>
          </p:cNvSpPr>
          <p:nvPr/>
        </p:nvSpPr>
        <p:spPr bwMode="auto">
          <a:xfrm>
            <a:off x="685800" y="3886200"/>
            <a:ext cx="7239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4163" indent="-2841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A disturbance in T1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A disturbance in heating medium inlet pressure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A disturbance in feed pressure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A disturbance to feed composition, A2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A change to the AC-1 set point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3810000" y="304800"/>
          <a:ext cx="5083175" cy="380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7" name="Slide" r:id="rId3" imgW="4479846" imgH="3355181" progId="PowerPoint.Slide.8">
                  <p:embed/>
                </p:oleObj>
              </mc:Choice>
              <mc:Fallback>
                <p:oleObj name="Slide" r:id="rId3" imgW="4479846" imgH="3355181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04800"/>
                        <a:ext cx="5083175" cy="380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14: CASCADE CONTROL</a:t>
            </a:r>
            <a:endParaRPr lang="en-US" sz="320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685800" y="1204913"/>
            <a:ext cx="320040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What have we </a:t>
            </a:r>
            <a:r>
              <a:rPr lang="en-US" b="1">
                <a:solidFill>
                  <a:srgbClr val="FF0000"/>
                </a:solidFill>
              </a:rPr>
              <a:t>gained and lost</a:t>
            </a:r>
            <a:r>
              <a:rPr lang="en-US" b="1"/>
              <a:t> using cascade control?</a:t>
            </a:r>
          </a:p>
          <a:p>
            <a:pPr>
              <a:spcBef>
                <a:spcPct val="50000"/>
              </a:spcBef>
            </a:pPr>
            <a:r>
              <a:rPr lang="en-US" b="1"/>
              <a:t>How does the system respond to the following?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685800" y="3886200"/>
            <a:ext cx="7239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4163" indent="-2841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A disturbance in T1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A disturbance in heating medium inlet pressure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A disturbance in feed pressure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A disturbance to feed composition, A2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A change to the AC-1 set point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114800" y="3962400"/>
            <a:ext cx="1600200" cy="31432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Arial" charset="0"/>
              </a:rPr>
              <a:t>Cascade better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6400800" y="5638800"/>
            <a:ext cx="1600200" cy="31432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Arial" charset="0"/>
              </a:rPr>
              <a:t>Both the same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685800" y="3886200"/>
            <a:ext cx="7239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4163" indent="-2841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A disturbance in T1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A disturbance in heating medium inlet pressure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A disturbance in feed pressure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A disturbance to feed composition, A2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A change to the AC-1 set point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7315200" y="4495800"/>
            <a:ext cx="1600200" cy="31432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Arial" charset="0"/>
              </a:rPr>
              <a:t>Cascade better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5105400" y="5105400"/>
            <a:ext cx="3429000" cy="31432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Arial" charset="0"/>
              </a:rPr>
              <a:t>Cascade better, but not “perfect”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5257800" y="6172200"/>
            <a:ext cx="1600200" cy="31432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Arial" charset="0"/>
              </a:rPr>
              <a:t>Both the same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4467225" y="4033838"/>
            <a:ext cx="1066800" cy="1981200"/>
            <a:chOff x="2688" y="1782"/>
            <a:chExt cx="816" cy="1662"/>
          </a:xfrm>
        </p:grpSpPr>
        <p:sp>
          <p:nvSpPr>
            <p:cNvPr id="22531" name="Rectangle 3"/>
            <p:cNvSpPr>
              <a:spLocks noChangeArrowheads="1"/>
            </p:cNvSpPr>
            <p:nvPr/>
          </p:nvSpPr>
          <p:spPr bwMode="auto">
            <a:xfrm>
              <a:off x="2688" y="1968"/>
              <a:ext cx="816" cy="1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2" name="Line 4"/>
            <p:cNvSpPr>
              <a:spLocks noChangeShapeType="1"/>
            </p:cNvSpPr>
            <p:nvPr/>
          </p:nvSpPr>
          <p:spPr bwMode="auto">
            <a:xfrm flipH="1">
              <a:off x="2688" y="1968"/>
              <a:ext cx="816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3" name="Line 5"/>
            <p:cNvSpPr>
              <a:spLocks noChangeShapeType="1"/>
            </p:cNvSpPr>
            <p:nvPr/>
          </p:nvSpPr>
          <p:spPr bwMode="auto">
            <a:xfrm>
              <a:off x="2688" y="1968"/>
              <a:ext cx="816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4" name="AutoShape 6"/>
            <p:cNvSpPr>
              <a:spLocks noChangeArrowheads="1"/>
            </p:cNvSpPr>
            <p:nvPr/>
          </p:nvSpPr>
          <p:spPr bwMode="auto">
            <a:xfrm>
              <a:off x="2688" y="1782"/>
              <a:ext cx="816" cy="336"/>
            </a:xfrm>
            <a:custGeom>
              <a:avLst/>
              <a:gdLst>
                <a:gd name="G0" fmla="+- 10800 0 0"/>
                <a:gd name="G1" fmla="+- 11662332 0 0"/>
                <a:gd name="G2" fmla="+- 0 0 11662332"/>
                <a:gd name="T0" fmla="*/ 0 256 1"/>
                <a:gd name="T1" fmla="*/ 180 256 1"/>
                <a:gd name="G3" fmla="+- 11662332 T0 T1"/>
                <a:gd name="T2" fmla="*/ 0 256 1"/>
                <a:gd name="T3" fmla="*/ 90 256 1"/>
                <a:gd name="G4" fmla="+- 11662332 T2 T3"/>
                <a:gd name="G5" fmla="*/ G4 2 1"/>
                <a:gd name="T4" fmla="*/ 90 256 1"/>
                <a:gd name="T5" fmla="*/ 0 256 1"/>
                <a:gd name="G6" fmla="+- 11662332 T4 T5"/>
                <a:gd name="G7" fmla="*/ G6 2 1"/>
                <a:gd name="G8" fmla="abs 1166233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800"/>
                <a:gd name="G18" fmla="*/ 10800 1 2"/>
                <a:gd name="G19" fmla="+- G18 5400 0"/>
                <a:gd name="G20" fmla="cos G19 11662332"/>
                <a:gd name="G21" fmla="sin G19 11662332"/>
                <a:gd name="G22" fmla="+- G20 10800 0"/>
                <a:gd name="G23" fmla="+- G21 10800 0"/>
                <a:gd name="G24" fmla="+- 10800 0 G20"/>
                <a:gd name="G25" fmla="+- 10800 10800 0"/>
                <a:gd name="G26" fmla="?: G9 G17 G25"/>
                <a:gd name="G27" fmla="?: G9 0 21600"/>
                <a:gd name="G28" fmla="cos 10800 11662332"/>
                <a:gd name="G29" fmla="sin 10800 11662332"/>
                <a:gd name="G30" fmla="sin 10800 11662332"/>
                <a:gd name="G31" fmla="+- G28 10800 0"/>
                <a:gd name="G32" fmla="+- G29 10800 0"/>
                <a:gd name="G33" fmla="+- G30 10800 0"/>
                <a:gd name="G34" fmla="?: G4 0 G31"/>
                <a:gd name="G35" fmla="?: 11662332 G34 0"/>
                <a:gd name="G36" fmla="?: G6 G35 G31"/>
                <a:gd name="G37" fmla="+- 21600 0 G36"/>
                <a:gd name="G38" fmla="?: G4 0 G33"/>
                <a:gd name="G39" fmla="?: 1166233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 w 21600"/>
                <a:gd name="T15" fmla="*/ 11185 h 21600"/>
                <a:gd name="T16" fmla="*/ 10800 w 21600"/>
                <a:gd name="T17" fmla="*/ 0 h 21600"/>
                <a:gd name="T18" fmla="*/ 21594 w 21600"/>
                <a:gd name="T19" fmla="*/ 1118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" y="11185"/>
                  </a:moveTo>
                  <a:cubicBezTo>
                    <a:pt x="2" y="11057"/>
                    <a:pt x="0" y="10928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28"/>
                    <a:pt x="21597" y="11057"/>
                    <a:pt x="21593" y="11185"/>
                  </a:cubicBezTo>
                  <a:cubicBezTo>
                    <a:pt x="21597" y="11057"/>
                    <a:pt x="21600" y="1092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928"/>
                    <a:pt x="2" y="11057"/>
                    <a:pt x="6" y="1118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5" name="AutoShape 7"/>
            <p:cNvSpPr>
              <a:spLocks noChangeArrowheads="1"/>
            </p:cNvSpPr>
            <p:nvPr/>
          </p:nvSpPr>
          <p:spPr bwMode="auto">
            <a:xfrm flipV="1">
              <a:off x="2688" y="3108"/>
              <a:ext cx="816" cy="336"/>
            </a:xfrm>
            <a:custGeom>
              <a:avLst/>
              <a:gdLst>
                <a:gd name="G0" fmla="+- 10800 0 0"/>
                <a:gd name="G1" fmla="+- 11662332 0 0"/>
                <a:gd name="G2" fmla="+- 0 0 11662332"/>
                <a:gd name="T0" fmla="*/ 0 256 1"/>
                <a:gd name="T1" fmla="*/ 180 256 1"/>
                <a:gd name="G3" fmla="+- 11662332 T0 T1"/>
                <a:gd name="T2" fmla="*/ 0 256 1"/>
                <a:gd name="T3" fmla="*/ 90 256 1"/>
                <a:gd name="G4" fmla="+- 11662332 T2 T3"/>
                <a:gd name="G5" fmla="*/ G4 2 1"/>
                <a:gd name="T4" fmla="*/ 90 256 1"/>
                <a:gd name="T5" fmla="*/ 0 256 1"/>
                <a:gd name="G6" fmla="+- 11662332 T4 T5"/>
                <a:gd name="G7" fmla="*/ G6 2 1"/>
                <a:gd name="G8" fmla="abs 1166233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800"/>
                <a:gd name="G18" fmla="*/ 10800 1 2"/>
                <a:gd name="G19" fmla="+- G18 5400 0"/>
                <a:gd name="G20" fmla="cos G19 11662332"/>
                <a:gd name="G21" fmla="sin G19 11662332"/>
                <a:gd name="G22" fmla="+- G20 10800 0"/>
                <a:gd name="G23" fmla="+- G21 10800 0"/>
                <a:gd name="G24" fmla="+- 10800 0 G20"/>
                <a:gd name="G25" fmla="+- 10800 10800 0"/>
                <a:gd name="G26" fmla="?: G9 G17 G25"/>
                <a:gd name="G27" fmla="?: G9 0 21600"/>
                <a:gd name="G28" fmla="cos 10800 11662332"/>
                <a:gd name="G29" fmla="sin 10800 11662332"/>
                <a:gd name="G30" fmla="sin 10800 11662332"/>
                <a:gd name="G31" fmla="+- G28 10800 0"/>
                <a:gd name="G32" fmla="+- G29 10800 0"/>
                <a:gd name="G33" fmla="+- G30 10800 0"/>
                <a:gd name="G34" fmla="?: G4 0 G31"/>
                <a:gd name="G35" fmla="?: 11662332 G34 0"/>
                <a:gd name="G36" fmla="?: G6 G35 G31"/>
                <a:gd name="G37" fmla="+- 21600 0 G36"/>
                <a:gd name="G38" fmla="?: G4 0 G33"/>
                <a:gd name="G39" fmla="?: 1166233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 w 21600"/>
                <a:gd name="T15" fmla="*/ 11185 h 21600"/>
                <a:gd name="T16" fmla="*/ 10800 w 21600"/>
                <a:gd name="T17" fmla="*/ 0 h 21600"/>
                <a:gd name="T18" fmla="*/ 21594 w 21600"/>
                <a:gd name="T19" fmla="*/ 1118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" y="11185"/>
                  </a:moveTo>
                  <a:cubicBezTo>
                    <a:pt x="2" y="11057"/>
                    <a:pt x="0" y="10928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28"/>
                    <a:pt x="21597" y="11057"/>
                    <a:pt x="21593" y="11185"/>
                  </a:cubicBezTo>
                  <a:cubicBezTo>
                    <a:pt x="21597" y="11057"/>
                    <a:pt x="21600" y="1092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928"/>
                    <a:pt x="2" y="11057"/>
                    <a:pt x="6" y="1118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5000625" y="60150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5000625" y="6396038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2333625" y="292735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2733675" y="368935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H="1">
            <a:off x="2524125" y="2927350"/>
            <a:ext cx="219075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2524125" y="3175000"/>
            <a:ext cx="41910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H="1">
            <a:off x="2733675" y="3498850"/>
            <a:ext cx="200025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543" name="Group 15"/>
          <p:cNvGrpSpPr>
            <a:grpSpLocks/>
          </p:cNvGrpSpPr>
          <p:nvPr/>
        </p:nvGrpSpPr>
        <p:grpSpPr bwMode="auto">
          <a:xfrm rot="5400000">
            <a:off x="2665413" y="1958975"/>
            <a:ext cx="381000" cy="685800"/>
            <a:chOff x="2736" y="1872"/>
            <a:chExt cx="240" cy="432"/>
          </a:xfrm>
        </p:grpSpPr>
        <p:sp>
          <p:nvSpPr>
            <p:cNvPr id="22544" name="Line 16"/>
            <p:cNvSpPr>
              <a:spLocks noChangeShapeType="1"/>
            </p:cNvSpPr>
            <p:nvPr/>
          </p:nvSpPr>
          <p:spPr bwMode="auto">
            <a:xfrm>
              <a:off x="273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Line 17"/>
            <p:cNvSpPr>
              <a:spLocks noChangeShapeType="1"/>
            </p:cNvSpPr>
            <p:nvPr/>
          </p:nvSpPr>
          <p:spPr bwMode="auto">
            <a:xfrm>
              <a:off x="297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Line 18"/>
            <p:cNvSpPr>
              <a:spLocks noChangeShapeType="1"/>
            </p:cNvSpPr>
            <p:nvPr/>
          </p:nvSpPr>
          <p:spPr bwMode="auto">
            <a:xfrm flipH="1"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Line 19"/>
            <p:cNvSpPr>
              <a:spLocks noChangeShapeType="1"/>
            </p:cNvSpPr>
            <p:nvPr/>
          </p:nvSpPr>
          <p:spPr bwMode="auto">
            <a:xfrm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Line 20"/>
            <p:cNvSpPr>
              <a:spLocks noChangeShapeType="1"/>
            </p:cNvSpPr>
            <p:nvPr/>
          </p:nvSpPr>
          <p:spPr bwMode="auto">
            <a:xfrm flipV="1">
              <a:off x="2853" y="1932"/>
              <a:ext cx="0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Line 21"/>
            <p:cNvSpPr>
              <a:spLocks noChangeShapeType="1"/>
            </p:cNvSpPr>
            <p:nvPr/>
          </p:nvSpPr>
          <p:spPr bwMode="auto">
            <a:xfrm>
              <a:off x="2781" y="192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AutoShape 22"/>
            <p:cNvSpPr>
              <a:spLocks noChangeArrowheads="1"/>
            </p:cNvSpPr>
            <p:nvPr/>
          </p:nvSpPr>
          <p:spPr bwMode="auto">
            <a:xfrm>
              <a:off x="2772" y="1872"/>
              <a:ext cx="159" cy="132"/>
            </a:xfrm>
            <a:custGeom>
              <a:avLst/>
              <a:gdLst>
                <a:gd name="G0" fmla="+- 10800 0 0"/>
                <a:gd name="G1" fmla="+- -11022851 0 0"/>
                <a:gd name="G2" fmla="+- 0 0 -11022851"/>
                <a:gd name="T0" fmla="*/ 0 256 1"/>
                <a:gd name="T1" fmla="*/ 180 256 1"/>
                <a:gd name="G3" fmla="+- -11022851 T0 T1"/>
                <a:gd name="T2" fmla="*/ 0 256 1"/>
                <a:gd name="T3" fmla="*/ 90 256 1"/>
                <a:gd name="G4" fmla="+- -11022851 T2 T3"/>
                <a:gd name="G5" fmla="*/ G4 2 1"/>
                <a:gd name="T4" fmla="*/ 90 256 1"/>
                <a:gd name="T5" fmla="*/ 0 256 1"/>
                <a:gd name="G6" fmla="+- -11022851 T4 T5"/>
                <a:gd name="G7" fmla="*/ G6 2 1"/>
                <a:gd name="G8" fmla="abs -11022851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800"/>
                <a:gd name="G18" fmla="*/ 10800 1 2"/>
                <a:gd name="G19" fmla="+- G18 5400 0"/>
                <a:gd name="G20" fmla="cos G19 -11022851"/>
                <a:gd name="G21" fmla="sin G19 -11022851"/>
                <a:gd name="G22" fmla="+- G20 10800 0"/>
                <a:gd name="G23" fmla="+- G21 10800 0"/>
                <a:gd name="G24" fmla="+- 10800 0 G20"/>
                <a:gd name="G25" fmla="+- 10800 10800 0"/>
                <a:gd name="G26" fmla="?: G9 G17 G25"/>
                <a:gd name="G27" fmla="?: G9 0 21600"/>
                <a:gd name="G28" fmla="cos 10800 -11022851"/>
                <a:gd name="G29" fmla="sin 10800 -11022851"/>
                <a:gd name="G30" fmla="sin 10800 -11022851"/>
                <a:gd name="G31" fmla="+- G28 10800 0"/>
                <a:gd name="G32" fmla="+- G29 10800 0"/>
                <a:gd name="G33" fmla="+- G30 10800 0"/>
                <a:gd name="G34" fmla="?: G4 0 G31"/>
                <a:gd name="G35" fmla="?: -11022851 G34 0"/>
                <a:gd name="G36" fmla="?: G6 G35 G31"/>
                <a:gd name="G37" fmla="+- 21600 0 G36"/>
                <a:gd name="G38" fmla="?: G4 0 G33"/>
                <a:gd name="G39" fmla="?: -11022851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28 w 21600"/>
                <a:gd name="T15" fmla="*/ 8590 h 21600"/>
                <a:gd name="T16" fmla="*/ 10800 w 21600"/>
                <a:gd name="T17" fmla="*/ 0 h 21600"/>
                <a:gd name="T18" fmla="*/ 21372 w 21600"/>
                <a:gd name="T19" fmla="*/ 85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228" y="8590"/>
                  </a:moveTo>
                  <a:cubicBezTo>
                    <a:pt x="1274" y="3585"/>
                    <a:pt x="5686" y="-1"/>
                    <a:pt x="10800" y="0"/>
                  </a:cubicBezTo>
                  <a:cubicBezTo>
                    <a:pt x="15913" y="0"/>
                    <a:pt x="20325" y="3585"/>
                    <a:pt x="21371" y="8590"/>
                  </a:cubicBezTo>
                  <a:cubicBezTo>
                    <a:pt x="20325" y="3585"/>
                    <a:pt x="15913" y="-1"/>
                    <a:pt x="10799" y="0"/>
                  </a:cubicBezTo>
                  <a:cubicBezTo>
                    <a:pt x="5686" y="0"/>
                    <a:pt x="1274" y="3585"/>
                    <a:pt x="228" y="859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51" name="Line 23"/>
          <p:cNvSpPr>
            <a:spLocks noChangeShapeType="1"/>
          </p:cNvSpPr>
          <p:nvPr/>
        </p:nvSpPr>
        <p:spPr bwMode="auto">
          <a:xfrm flipV="1">
            <a:off x="2735263" y="2495550"/>
            <a:ext cx="0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Freeform 24"/>
          <p:cNvSpPr>
            <a:spLocks/>
          </p:cNvSpPr>
          <p:nvPr/>
        </p:nvSpPr>
        <p:spPr bwMode="auto">
          <a:xfrm>
            <a:off x="2735263" y="1150938"/>
            <a:ext cx="1587" cy="942975"/>
          </a:xfrm>
          <a:custGeom>
            <a:avLst/>
            <a:gdLst>
              <a:gd name="T0" fmla="*/ 0 w 1"/>
              <a:gd name="T1" fmla="*/ 594 h 594"/>
              <a:gd name="T2" fmla="*/ 0 w 1"/>
              <a:gd name="T3" fmla="*/ 0 h 59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594">
                <a:moveTo>
                  <a:pt x="0" y="594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>
            <a:off x="3181350" y="3309938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4" name="Freeform 26"/>
          <p:cNvSpPr>
            <a:spLocks/>
          </p:cNvSpPr>
          <p:nvPr/>
        </p:nvSpPr>
        <p:spPr bwMode="auto">
          <a:xfrm>
            <a:off x="5000625" y="3309938"/>
            <a:ext cx="1588" cy="727075"/>
          </a:xfrm>
          <a:custGeom>
            <a:avLst/>
            <a:gdLst>
              <a:gd name="T0" fmla="*/ 0 w 1"/>
              <a:gd name="T1" fmla="*/ 0 h 458"/>
              <a:gd name="T2" fmla="*/ 1 w 1"/>
              <a:gd name="T3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458">
                <a:moveTo>
                  <a:pt x="0" y="0"/>
                </a:moveTo>
                <a:lnTo>
                  <a:pt x="1" y="45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5" name="Freeform 27"/>
          <p:cNvSpPr>
            <a:spLocks/>
          </p:cNvSpPr>
          <p:nvPr/>
        </p:nvSpPr>
        <p:spPr bwMode="auto">
          <a:xfrm>
            <a:off x="1014413" y="3332163"/>
            <a:ext cx="1319212" cy="1587"/>
          </a:xfrm>
          <a:custGeom>
            <a:avLst/>
            <a:gdLst>
              <a:gd name="T0" fmla="*/ 831 w 831"/>
              <a:gd name="T1" fmla="*/ 0 h 1"/>
              <a:gd name="T2" fmla="*/ 0 w 83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31" h="1">
                <a:moveTo>
                  <a:pt x="831" y="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274638" y="3657600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/>
              <a:t>feed</a:t>
            </a:r>
            <a:endParaRPr lang="en-US"/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6829425" y="6472238"/>
            <a:ext cx="95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/>
              <a:t>product</a:t>
            </a:r>
            <a:endParaRPr lang="en-US"/>
          </a:p>
        </p:txBody>
      </p:sp>
      <p:grpSp>
        <p:nvGrpSpPr>
          <p:cNvPr id="22560" name="Group 32"/>
          <p:cNvGrpSpPr>
            <a:grpSpLocks/>
          </p:cNvGrpSpPr>
          <p:nvPr/>
        </p:nvGrpSpPr>
        <p:grpSpPr bwMode="auto">
          <a:xfrm>
            <a:off x="638175" y="2890838"/>
            <a:ext cx="381000" cy="685800"/>
            <a:chOff x="2736" y="1872"/>
            <a:chExt cx="240" cy="432"/>
          </a:xfrm>
        </p:grpSpPr>
        <p:sp>
          <p:nvSpPr>
            <p:cNvPr id="22561" name="Line 33"/>
            <p:cNvSpPr>
              <a:spLocks noChangeShapeType="1"/>
            </p:cNvSpPr>
            <p:nvPr/>
          </p:nvSpPr>
          <p:spPr bwMode="auto">
            <a:xfrm>
              <a:off x="273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2" name="Line 34"/>
            <p:cNvSpPr>
              <a:spLocks noChangeShapeType="1"/>
            </p:cNvSpPr>
            <p:nvPr/>
          </p:nvSpPr>
          <p:spPr bwMode="auto">
            <a:xfrm>
              <a:off x="297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3" name="Line 35"/>
            <p:cNvSpPr>
              <a:spLocks noChangeShapeType="1"/>
            </p:cNvSpPr>
            <p:nvPr/>
          </p:nvSpPr>
          <p:spPr bwMode="auto">
            <a:xfrm flipH="1"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4" name="Line 36"/>
            <p:cNvSpPr>
              <a:spLocks noChangeShapeType="1"/>
            </p:cNvSpPr>
            <p:nvPr/>
          </p:nvSpPr>
          <p:spPr bwMode="auto">
            <a:xfrm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5" name="Line 37"/>
            <p:cNvSpPr>
              <a:spLocks noChangeShapeType="1"/>
            </p:cNvSpPr>
            <p:nvPr/>
          </p:nvSpPr>
          <p:spPr bwMode="auto">
            <a:xfrm flipV="1">
              <a:off x="2853" y="1932"/>
              <a:ext cx="0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6" name="Line 38"/>
            <p:cNvSpPr>
              <a:spLocks noChangeShapeType="1"/>
            </p:cNvSpPr>
            <p:nvPr/>
          </p:nvSpPr>
          <p:spPr bwMode="auto">
            <a:xfrm>
              <a:off x="2781" y="192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7" name="AutoShape 39"/>
            <p:cNvSpPr>
              <a:spLocks noChangeArrowheads="1"/>
            </p:cNvSpPr>
            <p:nvPr/>
          </p:nvSpPr>
          <p:spPr bwMode="auto">
            <a:xfrm>
              <a:off x="2772" y="1872"/>
              <a:ext cx="159" cy="132"/>
            </a:xfrm>
            <a:custGeom>
              <a:avLst/>
              <a:gdLst>
                <a:gd name="G0" fmla="+- 10800 0 0"/>
                <a:gd name="G1" fmla="+- -11022851 0 0"/>
                <a:gd name="G2" fmla="+- 0 0 -11022851"/>
                <a:gd name="T0" fmla="*/ 0 256 1"/>
                <a:gd name="T1" fmla="*/ 180 256 1"/>
                <a:gd name="G3" fmla="+- -11022851 T0 T1"/>
                <a:gd name="T2" fmla="*/ 0 256 1"/>
                <a:gd name="T3" fmla="*/ 90 256 1"/>
                <a:gd name="G4" fmla="+- -11022851 T2 T3"/>
                <a:gd name="G5" fmla="*/ G4 2 1"/>
                <a:gd name="T4" fmla="*/ 90 256 1"/>
                <a:gd name="T5" fmla="*/ 0 256 1"/>
                <a:gd name="G6" fmla="+- -11022851 T4 T5"/>
                <a:gd name="G7" fmla="*/ G6 2 1"/>
                <a:gd name="G8" fmla="abs -11022851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800"/>
                <a:gd name="G18" fmla="*/ 10800 1 2"/>
                <a:gd name="G19" fmla="+- G18 5400 0"/>
                <a:gd name="G20" fmla="cos G19 -11022851"/>
                <a:gd name="G21" fmla="sin G19 -11022851"/>
                <a:gd name="G22" fmla="+- G20 10800 0"/>
                <a:gd name="G23" fmla="+- G21 10800 0"/>
                <a:gd name="G24" fmla="+- 10800 0 G20"/>
                <a:gd name="G25" fmla="+- 10800 10800 0"/>
                <a:gd name="G26" fmla="?: G9 G17 G25"/>
                <a:gd name="G27" fmla="?: G9 0 21600"/>
                <a:gd name="G28" fmla="cos 10800 -11022851"/>
                <a:gd name="G29" fmla="sin 10800 -11022851"/>
                <a:gd name="G30" fmla="sin 10800 -11022851"/>
                <a:gd name="G31" fmla="+- G28 10800 0"/>
                <a:gd name="G32" fmla="+- G29 10800 0"/>
                <a:gd name="G33" fmla="+- G30 10800 0"/>
                <a:gd name="G34" fmla="?: G4 0 G31"/>
                <a:gd name="G35" fmla="?: -11022851 G34 0"/>
                <a:gd name="G36" fmla="?: G6 G35 G31"/>
                <a:gd name="G37" fmla="+- 21600 0 G36"/>
                <a:gd name="G38" fmla="?: G4 0 G33"/>
                <a:gd name="G39" fmla="?: -11022851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28 w 21600"/>
                <a:gd name="T15" fmla="*/ 8590 h 21600"/>
                <a:gd name="T16" fmla="*/ 10800 w 21600"/>
                <a:gd name="T17" fmla="*/ 0 h 21600"/>
                <a:gd name="T18" fmla="*/ 21372 w 21600"/>
                <a:gd name="T19" fmla="*/ 85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228" y="8590"/>
                  </a:moveTo>
                  <a:cubicBezTo>
                    <a:pt x="1274" y="3585"/>
                    <a:pt x="5686" y="-1"/>
                    <a:pt x="10800" y="0"/>
                  </a:cubicBezTo>
                  <a:cubicBezTo>
                    <a:pt x="15913" y="0"/>
                    <a:pt x="20325" y="3585"/>
                    <a:pt x="21371" y="8590"/>
                  </a:cubicBezTo>
                  <a:cubicBezTo>
                    <a:pt x="20325" y="3585"/>
                    <a:pt x="15913" y="-1"/>
                    <a:pt x="10799" y="0"/>
                  </a:cubicBezTo>
                  <a:cubicBezTo>
                    <a:pt x="5686" y="0"/>
                    <a:pt x="1274" y="3585"/>
                    <a:pt x="228" y="859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68" name="Line 40"/>
          <p:cNvSpPr>
            <a:spLocks noChangeShapeType="1"/>
          </p:cNvSpPr>
          <p:nvPr/>
        </p:nvSpPr>
        <p:spPr bwMode="auto">
          <a:xfrm flipH="1">
            <a:off x="409575" y="334803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9" name="Oval 41"/>
          <p:cNvSpPr>
            <a:spLocks noChangeArrowheads="1"/>
          </p:cNvSpPr>
          <p:nvPr/>
        </p:nvSpPr>
        <p:spPr bwMode="auto">
          <a:xfrm>
            <a:off x="6448425" y="5634038"/>
            <a:ext cx="533400" cy="533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AC</a:t>
            </a:r>
          </a:p>
          <a:p>
            <a:pPr algn="ctr"/>
            <a:r>
              <a:rPr lang="en-US" sz="1600">
                <a:latin typeface="Arial" charset="0"/>
              </a:rPr>
              <a:t>1</a:t>
            </a:r>
          </a:p>
        </p:txBody>
      </p:sp>
      <p:sp>
        <p:nvSpPr>
          <p:cNvPr id="22570" name="Oval 42"/>
          <p:cNvSpPr>
            <a:spLocks noChangeArrowheads="1"/>
          </p:cNvSpPr>
          <p:nvPr/>
        </p:nvSpPr>
        <p:spPr bwMode="auto">
          <a:xfrm>
            <a:off x="5381625" y="3348038"/>
            <a:ext cx="533400" cy="533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TC</a:t>
            </a:r>
          </a:p>
          <a:p>
            <a:pPr algn="ctr"/>
            <a:r>
              <a:rPr lang="en-US" sz="1600">
                <a:latin typeface="Arial" charset="0"/>
              </a:rPr>
              <a:t>3</a:t>
            </a:r>
          </a:p>
        </p:txBody>
      </p:sp>
      <p:sp>
        <p:nvSpPr>
          <p:cNvPr id="22571" name="Oval 43"/>
          <p:cNvSpPr>
            <a:spLocks noChangeArrowheads="1"/>
          </p:cNvSpPr>
          <p:nvPr/>
        </p:nvSpPr>
        <p:spPr bwMode="auto">
          <a:xfrm>
            <a:off x="3267075" y="2452688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T</a:t>
            </a:r>
          </a:p>
          <a:p>
            <a:pPr algn="ctr"/>
            <a:r>
              <a:rPr lang="en-US" sz="1600">
                <a:latin typeface="Arial" charset="0"/>
              </a:rPr>
              <a:t>2</a:t>
            </a:r>
          </a:p>
        </p:txBody>
      </p:sp>
      <p:sp>
        <p:nvSpPr>
          <p:cNvPr id="22572" name="Oval 44"/>
          <p:cNvSpPr>
            <a:spLocks noChangeArrowheads="1"/>
          </p:cNvSpPr>
          <p:nvPr/>
        </p:nvSpPr>
        <p:spPr bwMode="auto">
          <a:xfrm>
            <a:off x="3248025" y="1290638"/>
            <a:ext cx="533400" cy="533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F</a:t>
            </a:r>
          </a:p>
          <a:p>
            <a:pPr algn="ctr"/>
            <a:r>
              <a:rPr lang="en-US" sz="1600">
                <a:latin typeface="Arial" charset="0"/>
              </a:rPr>
              <a:t>2</a:t>
            </a:r>
          </a:p>
        </p:txBody>
      </p:sp>
      <p:sp>
        <p:nvSpPr>
          <p:cNvPr id="22573" name="Oval 45"/>
          <p:cNvSpPr>
            <a:spLocks noChangeArrowheads="1"/>
          </p:cNvSpPr>
          <p:nvPr/>
        </p:nvSpPr>
        <p:spPr bwMode="auto">
          <a:xfrm>
            <a:off x="1247775" y="2281238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F</a:t>
            </a:r>
          </a:p>
          <a:p>
            <a:pPr algn="ctr"/>
            <a:r>
              <a:rPr lang="en-US" sz="1600">
                <a:latin typeface="Arial" charset="0"/>
              </a:rPr>
              <a:t>1</a:t>
            </a:r>
          </a:p>
        </p:txBody>
      </p:sp>
      <p:sp>
        <p:nvSpPr>
          <p:cNvPr id="22574" name="Oval 46"/>
          <p:cNvSpPr>
            <a:spLocks noChangeArrowheads="1"/>
          </p:cNvSpPr>
          <p:nvPr/>
        </p:nvSpPr>
        <p:spPr bwMode="auto">
          <a:xfrm>
            <a:off x="1095375" y="3652838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T</a:t>
            </a:r>
          </a:p>
          <a:p>
            <a:pPr algn="ctr"/>
            <a:r>
              <a:rPr lang="en-US" sz="1600">
                <a:latin typeface="Arial" charset="0"/>
              </a:rPr>
              <a:t>1</a:t>
            </a:r>
          </a:p>
        </p:txBody>
      </p:sp>
      <p:sp>
        <p:nvSpPr>
          <p:cNvPr id="22575" name="Oval 47"/>
          <p:cNvSpPr>
            <a:spLocks noChangeArrowheads="1"/>
          </p:cNvSpPr>
          <p:nvPr/>
        </p:nvSpPr>
        <p:spPr bwMode="auto">
          <a:xfrm>
            <a:off x="1781175" y="3652838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A</a:t>
            </a:r>
          </a:p>
          <a:p>
            <a:pPr algn="ctr"/>
            <a:r>
              <a:rPr lang="en-US" sz="1600">
                <a:latin typeface="Arial" charset="0"/>
              </a:rPr>
              <a:t>2</a:t>
            </a:r>
          </a:p>
        </p:txBody>
      </p:sp>
      <p:sp>
        <p:nvSpPr>
          <p:cNvPr id="22576" name="Line 48"/>
          <p:cNvSpPr>
            <a:spLocks noChangeShapeType="1"/>
          </p:cNvSpPr>
          <p:nvPr/>
        </p:nvSpPr>
        <p:spPr bwMode="auto">
          <a:xfrm flipH="1">
            <a:off x="2735263" y="1557338"/>
            <a:ext cx="50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7" name="Line 49"/>
          <p:cNvSpPr>
            <a:spLocks noChangeShapeType="1"/>
          </p:cNvSpPr>
          <p:nvPr/>
        </p:nvSpPr>
        <p:spPr bwMode="auto">
          <a:xfrm flipH="1">
            <a:off x="2735263" y="2730500"/>
            <a:ext cx="527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8" name="Line 50"/>
          <p:cNvSpPr>
            <a:spLocks noChangeShapeType="1"/>
          </p:cNvSpPr>
          <p:nvPr/>
        </p:nvSpPr>
        <p:spPr bwMode="auto">
          <a:xfrm flipH="1">
            <a:off x="5005388" y="3603625"/>
            <a:ext cx="365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9" name="Line 51"/>
          <p:cNvSpPr>
            <a:spLocks noChangeShapeType="1"/>
          </p:cNvSpPr>
          <p:nvPr/>
        </p:nvSpPr>
        <p:spPr bwMode="auto">
          <a:xfrm>
            <a:off x="6708775" y="6178550"/>
            <a:ext cx="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0" name="Line 52"/>
          <p:cNvSpPr>
            <a:spLocks noChangeShapeType="1"/>
          </p:cNvSpPr>
          <p:nvPr/>
        </p:nvSpPr>
        <p:spPr bwMode="auto">
          <a:xfrm>
            <a:off x="1520825" y="2833688"/>
            <a:ext cx="0" cy="487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1" name="Line 53"/>
          <p:cNvSpPr>
            <a:spLocks noChangeShapeType="1"/>
          </p:cNvSpPr>
          <p:nvPr/>
        </p:nvSpPr>
        <p:spPr bwMode="auto">
          <a:xfrm flipV="1">
            <a:off x="1358900" y="33401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2" name="Line 54"/>
          <p:cNvSpPr>
            <a:spLocks noChangeShapeType="1"/>
          </p:cNvSpPr>
          <p:nvPr/>
        </p:nvSpPr>
        <p:spPr bwMode="auto">
          <a:xfrm flipV="1">
            <a:off x="2047875" y="33401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3" name="Line 55"/>
          <p:cNvSpPr>
            <a:spLocks noChangeShapeType="1"/>
          </p:cNvSpPr>
          <p:nvPr/>
        </p:nvSpPr>
        <p:spPr bwMode="auto">
          <a:xfrm flipV="1">
            <a:off x="831850" y="2590800"/>
            <a:ext cx="0" cy="2841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4" name="Line 56"/>
          <p:cNvSpPr>
            <a:spLocks noChangeShapeType="1"/>
          </p:cNvSpPr>
          <p:nvPr/>
        </p:nvSpPr>
        <p:spPr bwMode="auto">
          <a:xfrm flipH="1">
            <a:off x="252413" y="258603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5" name="Text Box 57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14: CASCADE CONTROL</a:t>
            </a:r>
            <a:endParaRPr lang="en-US" sz="3200"/>
          </a:p>
        </p:txBody>
      </p:sp>
      <p:sp>
        <p:nvSpPr>
          <p:cNvPr id="22586" name="Line 58"/>
          <p:cNvSpPr>
            <a:spLocks noChangeShapeType="1"/>
          </p:cNvSpPr>
          <p:nvPr/>
        </p:nvSpPr>
        <p:spPr bwMode="auto">
          <a:xfrm flipV="1">
            <a:off x="6675438" y="3581400"/>
            <a:ext cx="0" cy="204787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7" name="Freeform 59"/>
          <p:cNvSpPr>
            <a:spLocks/>
          </p:cNvSpPr>
          <p:nvPr/>
        </p:nvSpPr>
        <p:spPr bwMode="auto">
          <a:xfrm>
            <a:off x="5937250" y="3587750"/>
            <a:ext cx="739775" cy="1588"/>
          </a:xfrm>
          <a:custGeom>
            <a:avLst/>
            <a:gdLst>
              <a:gd name="T0" fmla="*/ 466 w 466"/>
              <a:gd name="T1" fmla="*/ 0 h 1"/>
              <a:gd name="T2" fmla="*/ 0 w 46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66" h="1">
                <a:moveTo>
                  <a:pt x="466" y="0"/>
                </a:move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9" name="Freeform 61"/>
          <p:cNvSpPr>
            <a:spLocks/>
          </p:cNvSpPr>
          <p:nvPr/>
        </p:nvSpPr>
        <p:spPr bwMode="auto">
          <a:xfrm>
            <a:off x="5613400" y="1539875"/>
            <a:ext cx="9525" cy="1806575"/>
          </a:xfrm>
          <a:custGeom>
            <a:avLst/>
            <a:gdLst>
              <a:gd name="T0" fmla="*/ 6 w 6"/>
              <a:gd name="T1" fmla="*/ 1138 h 1138"/>
              <a:gd name="T2" fmla="*/ 0 w 6"/>
              <a:gd name="T3" fmla="*/ 0 h 113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138">
                <a:moveTo>
                  <a:pt x="6" y="1138"/>
                </a:move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90" name="Text Box 62"/>
          <p:cNvSpPr txBox="1">
            <a:spLocks noChangeArrowheads="1"/>
          </p:cNvSpPr>
          <p:nvPr/>
        </p:nvSpPr>
        <p:spPr bwMode="auto">
          <a:xfrm>
            <a:off x="7315200" y="5562600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SP</a:t>
            </a:r>
            <a:r>
              <a:rPr lang="en-US" sz="1800" b="1" baseline="-25000">
                <a:solidFill>
                  <a:schemeClr val="accent2"/>
                </a:solidFill>
              </a:rPr>
              <a:t>1</a:t>
            </a:r>
            <a:r>
              <a:rPr lang="en-US" sz="1800" b="1">
                <a:solidFill>
                  <a:schemeClr val="accent2"/>
                </a:solidFill>
              </a:rPr>
              <a:t> from</a:t>
            </a:r>
          </a:p>
          <a:p>
            <a:r>
              <a:rPr lang="en-US" sz="1800" b="1">
                <a:solidFill>
                  <a:schemeClr val="accent2"/>
                </a:solidFill>
              </a:rPr>
              <a:t> person</a:t>
            </a:r>
            <a:endParaRPr lang="en-US"/>
          </a:p>
        </p:txBody>
      </p:sp>
      <p:sp>
        <p:nvSpPr>
          <p:cNvPr id="22591" name="Text Box 63"/>
          <p:cNvSpPr txBox="1">
            <a:spLocks noChangeArrowheads="1"/>
          </p:cNvSpPr>
          <p:nvPr/>
        </p:nvSpPr>
        <p:spPr bwMode="auto">
          <a:xfrm>
            <a:off x="6751638" y="4267200"/>
            <a:ext cx="1228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SP</a:t>
            </a:r>
            <a:r>
              <a:rPr lang="en-US" sz="1800" b="1" baseline="-25000">
                <a:solidFill>
                  <a:schemeClr val="accent2"/>
                </a:solidFill>
              </a:rPr>
              <a:t>2</a:t>
            </a:r>
            <a:r>
              <a:rPr lang="en-US" sz="1800" b="1">
                <a:solidFill>
                  <a:schemeClr val="accent2"/>
                </a:solidFill>
              </a:rPr>
              <a:t> = MV</a:t>
            </a:r>
            <a:r>
              <a:rPr lang="en-US" sz="1800" b="1" baseline="-25000">
                <a:solidFill>
                  <a:schemeClr val="accent2"/>
                </a:solidFill>
              </a:rPr>
              <a:t>1</a:t>
            </a:r>
            <a:endParaRPr lang="en-US"/>
          </a:p>
        </p:txBody>
      </p:sp>
      <p:sp>
        <p:nvSpPr>
          <p:cNvPr id="22592" name="Text Box 64"/>
          <p:cNvSpPr txBox="1">
            <a:spLocks noChangeArrowheads="1"/>
          </p:cNvSpPr>
          <p:nvPr/>
        </p:nvSpPr>
        <p:spPr bwMode="auto">
          <a:xfrm>
            <a:off x="4313238" y="3429000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CV</a:t>
            </a:r>
            <a:r>
              <a:rPr lang="en-US" sz="1800" b="1" baseline="-25000">
                <a:solidFill>
                  <a:schemeClr val="accent2"/>
                </a:solidFill>
              </a:rPr>
              <a:t>2</a:t>
            </a:r>
            <a:r>
              <a:rPr lang="en-US" sz="1800" b="1">
                <a:solidFill>
                  <a:schemeClr val="accent2"/>
                </a:solidFill>
              </a:rPr>
              <a:t> </a:t>
            </a:r>
            <a:endParaRPr lang="en-US"/>
          </a:p>
        </p:txBody>
      </p:sp>
      <p:sp>
        <p:nvSpPr>
          <p:cNvPr id="22594" name="Text Box 66"/>
          <p:cNvSpPr txBox="1">
            <a:spLocks noChangeArrowheads="1"/>
          </p:cNvSpPr>
          <p:nvPr/>
        </p:nvSpPr>
        <p:spPr bwMode="auto">
          <a:xfrm>
            <a:off x="5913438" y="6019800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CV</a:t>
            </a:r>
            <a:r>
              <a:rPr lang="en-US" sz="1800" b="1" baseline="-25000">
                <a:solidFill>
                  <a:schemeClr val="accent2"/>
                </a:solidFill>
              </a:rPr>
              <a:t>1</a:t>
            </a:r>
            <a:r>
              <a:rPr lang="en-US" sz="1800" b="1">
                <a:solidFill>
                  <a:schemeClr val="accent2"/>
                </a:solidFill>
              </a:rPr>
              <a:t> </a:t>
            </a:r>
            <a:endParaRPr lang="en-US"/>
          </a:p>
        </p:txBody>
      </p:sp>
      <p:sp>
        <p:nvSpPr>
          <p:cNvPr id="22595" name="Line 67"/>
          <p:cNvSpPr>
            <a:spLocks noChangeShapeType="1"/>
          </p:cNvSpPr>
          <p:nvPr/>
        </p:nvSpPr>
        <p:spPr bwMode="auto">
          <a:xfrm flipH="1">
            <a:off x="7010400" y="5867400"/>
            <a:ext cx="228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98" name="Line 70"/>
          <p:cNvSpPr>
            <a:spLocks noChangeShapeType="1"/>
          </p:cNvSpPr>
          <p:nvPr/>
        </p:nvSpPr>
        <p:spPr bwMode="auto">
          <a:xfrm>
            <a:off x="3770313" y="1560513"/>
            <a:ext cx="184308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99" name="Text Box 71"/>
          <p:cNvSpPr txBox="1">
            <a:spLocks noChangeArrowheads="1"/>
          </p:cNvSpPr>
          <p:nvPr/>
        </p:nvSpPr>
        <p:spPr bwMode="auto">
          <a:xfrm>
            <a:off x="5791200" y="2133600"/>
            <a:ext cx="1228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SP</a:t>
            </a:r>
            <a:r>
              <a:rPr lang="en-US" sz="1800" b="1" baseline="-25000">
                <a:solidFill>
                  <a:schemeClr val="accent2"/>
                </a:solidFill>
              </a:rPr>
              <a:t>3</a:t>
            </a:r>
            <a:r>
              <a:rPr lang="en-US" sz="1800" b="1">
                <a:solidFill>
                  <a:schemeClr val="accent2"/>
                </a:solidFill>
              </a:rPr>
              <a:t> = MV</a:t>
            </a:r>
            <a:r>
              <a:rPr lang="en-US" sz="1800" b="1" baseline="-25000">
                <a:solidFill>
                  <a:schemeClr val="accent2"/>
                </a:solidFill>
              </a:rPr>
              <a:t>2</a:t>
            </a:r>
            <a:endParaRPr lang="en-US"/>
          </a:p>
        </p:txBody>
      </p:sp>
      <p:sp>
        <p:nvSpPr>
          <p:cNvPr id="22600" name="Text Box 72"/>
          <p:cNvSpPr txBox="1">
            <a:spLocks noChangeArrowheads="1"/>
          </p:cNvSpPr>
          <p:nvPr/>
        </p:nvSpPr>
        <p:spPr bwMode="auto">
          <a:xfrm>
            <a:off x="1981200" y="1371600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CV</a:t>
            </a:r>
            <a:r>
              <a:rPr lang="en-US" sz="1800" b="1" baseline="-25000">
                <a:solidFill>
                  <a:schemeClr val="accent2"/>
                </a:solidFill>
              </a:rPr>
              <a:t>3</a:t>
            </a:r>
            <a:r>
              <a:rPr lang="en-US" sz="1800" b="1">
                <a:solidFill>
                  <a:schemeClr val="accent2"/>
                </a:solidFill>
              </a:rPr>
              <a:t> </a:t>
            </a:r>
            <a:endParaRPr lang="en-US"/>
          </a:p>
        </p:txBody>
      </p:sp>
      <p:sp>
        <p:nvSpPr>
          <p:cNvPr id="22601" name="AutoShape 73"/>
          <p:cNvSpPr>
            <a:spLocks noChangeArrowheads="1"/>
          </p:cNvSpPr>
          <p:nvPr/>
        </p:nvSpPr>
        <p:spPr bwMode="auto">
          <a:xfrm>
            <a:off x="161925" y="4572000"/>
            <a:ext cx="2505075" cy="1751013"/>
          </a:xfrm>
          <a:prstGeom prst="wedgeRoundRectCallout">
            <a:avLst>
              <a:gd name="adj1" fmla="val 65653"/>
              <a:gd name="adj2" fmla="val -19356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No limit to number</a:t>
            </a:r>
          </a:p>
          <a:p>
            <a:pPr algn="ctr"/>
            <a:r>
              <a:rPr lang="en-US" sz="2000" b="1"/>
              <a:t>of levels of cascade!</a:t>
            </a:r>
          </a:p>
          <a:p>
            <a:pPr algn="ctr"/>
            <a:r>
              <a:rPr lang="en-US" sz="2000" b="1"/>
              <a:t>Each must </a:t>
            </a:r>
          </a:p>
          <a:p>
            <a:pPr algn="ctr"/>
            <a:r>
              <a:rPr lang="en-US" sz="2000" b="1"/>
              <a:t>meet criteria.</a:t>
            </a:r>
          </a:p>
        </p:txBody>
      </p:sp>
      <p:grpSp>
        <p:nvGrpSpPr>
          <p:cNvPr id="22602" name="Group 74"/>
          <p:cNvGrpSpPr>
            <a:grpSpLocks/>
          </p:cNvGrpSpPr>
          <p:nvPr/>
        </p:nvGrpSpPr>
        <p:grpSpPr bwMode="auto">
          <a:xfrm>
            <a:off x="3048000" y="4800600"/>
            <a:ext cx="701675" cy="1228725"/>
            <a:chOff x="528" y="3103"/>
            <a:chExt cx="442" cy="774"/>
          </a:xfrm>
        </p:grpSpPr>
        <p:sp>
          <p:nvSpPr>
            <p:cNvPr id="22603" name="Freeform 75"/>
            <p:cNvSpPr>
              <a:spLocks/>
            </p:cNvSpPr>
            <p:nvPr/>
          </p:nvSpPr>
          <p:spPr bwMode="auto">
            <a:xfrm>
              <a:off x="558" y="3134"/>
              <a:ext cx="151" cy="179"/>
            </a:xfrm>
            <a:custGeom>
              <a:avLst/>
              <a:gdLst>
                <a:gd name="T0" fmla="*/ 299 w 453"/>
                <a:gd name="T1" fmla="*/ 135 h 538"/>
                <a:gd name="T2" fmla="*/ 265 w 453"/>
                <a:gd name="T3" fmla="*/ 78 h 538"/>
                <a:gd name="T4" fmla="*/ 200 w 453"/>
                <a:gd name="T5" fmla="*/ 42 h 538"/>
                <a:gd name="T6" fmla="*/ 135 w 453"/>
                <a:gd name="T7" fmla="*/ 36 h 538"/>
                <a:gd name="T8" fmla="*/ 70 w 453"/>
                <a:gd name="T9" fmla="*/ 57 h 538"/>
                <a:gd name="T10" fmla="*/ 22 w 453"/>
                <a:gd name="T11" fmla="*/ 114 h 538"/>
                <a:gd name="T12" fmla="*/ 0 w 453"/>
                <a:gd name="T13" fmla="*/ 212 h 538"/>
                <a:gd name="T14" fmla="*/ 17 w 453"/>
                <a:gd name="T15" fmla="*/ 331 h 538"/>
                <a:gd name="T16" fmla="*/ 58 w 453"/>
                <a:gd name="T17" fmla="*/ 434 h 538"/>
                <a:gd name="T18" fmla="*/ 111 w 453"/>
                <a:gd name="T19" fmla="*/ 491 h 538"/>
                <a:gd name="T20" fmla="*/ 182 w 453"/>
                <a:gd name="T21" fmla="*/ 528 h 538"/>
                <a:gd name="T22" fmla="*/ 247 w 453"/>
                <a:gd name="T23" fmla="*/ 538 h 538"/>
                <a:gd name="T24" fmla="*/ 329 w 453"/>
                <a:gd name="T25" fmla="*/ 511 h 538"/>
                <a:gd name="T26" fmla="*/ 358 w 453"/>
                <a:gd name="T27" fmla="*/ 466 h 538"/>
                <a:gd name="T28" fmla="*/ 376 w 453"/>
                <a:gd name="T29" fmla="*/ 383 h 538"/>
                <a:gd name="T30" fmla="*/ 371 w 453"/>
                <a:gd name="T31" fmla="*/ 274 h 538"/>
                <a:gd name="T32" fmla="*/ 341 w 453"/>
                <a:gd name="T33" fmla="*/ 176 h 538"/>
                <a:gd name="T34" fmla="*/ 453 w 453"/>
                <a:gd name="T35" fmla="*/ 47 h 538"/>
                <a:gd name="T36" fmla="*/ 453 w 453"/>
                <a:gd name="T37" fmla="*/ 21 h 538"/>
                <a:gd name="T38" fmla="*/ 429 w 453"/>
                <a:gd name="T39" fmla="*/ 0 h 538"/>
                <a:gd name="T40" fmla="*/ 406 w 453"/>
                <a:gd name="T41" fmla="*/ 10 h 538"/>
                <a:gd name="T42" fmla="*/ 299 w 453"/>
                <a:gd name="T43" fmla="*/ 13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3" h="538">
                  <a:moveTo>
                    <a:pt x="299" y="135"/>
                  </a:moveTo>
                  <a:lnTo>
                    <a:pt x="265" y="78"/>
                  </a:lnTo>
                  <a:lnTo>
                    <a:pt x="200" y="42"/>
                  </a:lnTo>
                  <a:lnTo>
                    <a:pt x="135" y="36"/>
                  </a:lnTo>
                  <a:lnTo>
                    <a:pt x="70" y="57"/>
                  </a:lnTo>
                  <a:lnTo>
                    <a:pt x="22" y="114"/>
                  </a:lnTo>
                  <a:lnTo>
                    <a:pt x="0" y="212"/>
                  </a:lnTo>
                  <a:lnTo>
                    <a:pt x="17" y="331"/>
                  </a:lnTo>
                  <a:lnTo>
                    <a:pt x="58" y="434"/>
                  </a:lnTo>
                  <a:lnTo>
                    <a:pt x="111" y="491"/>
                  </a:lnTo>
                  <a:lnTo>
                    <a:pt x="182" y="528"/>
                  </a:lnTo>
                  <a:lnTo>
                    <a:pt x="247" y="538"/>
                  </a:lnTo>
                  <a:lnTo>
                    <a:pt x="329" y="511"/>
                  </a:lnTo>
                  <a:lnTo>
                    <a:pt x="358" y="466"/>
                  </a:lnTo>
                  <a:lnTo>
                    <a:pt x="376" y="383"/>
                  </a:lnTo>
                  <a:lnTo>
                    <a:pt x="371" y="274"/>
                  </a:lnTo>
                  <a:lnTo>
                    <a:pt x="341" y="176"/>
                  </a:lnTo>
                  <a:lnTo>
                    <a:pt x="453" y="47"/>
                  </a:lnTo>
                  <a:lnTo>
                    <a:pt x="453" y="21"/>
                  </a:lnTo>
                  <a:lnTo>
                    <a:pt x="429" y="0"/>
                  </a:lnTo>
                  <a:lnTo>
                    <a:pt x="406" y="10"/>
                  </a:lnTo>
                  <a:lnTo>
                    <a:pt x="299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4" name="Freeform 76"/>
            <p:cNvSpPr>
              <a:spLocks/>
            </p:cNvSpPr>
            <p:nvPr/>
          </p:nvSpPr>
          <p:spPr bwMode="auto">
            <a:xfrm rot="1793546">
              <a:off x="771" y="3103"/>
              <a:ext cx="199" cy="309"/>
            </a:xfrm>
            <a:custGeom>
              <a:avLst/>
              <a:gdLst>
                <a:gd name="T0" fmla="*/ 59 w 595"/>
                <a:gd name="T1" fmla="*/ 928 h 928"/>
                <a:gd name="T2" fmla="*/ 11 w 595"/>
                <a:gd name="T3" fmla="*/ 917 h 928"/>
                <a:gd name="T4" fmla="*/ 0 w 595"/>
                <a:gd name="T5" fmla="*/ 860 h 928"/>
                <a:gd name="T6" fmla="*/ 76 w 595"/>
                <a:gd name="T7" fmla="*/ 752 h 928"/>
                <a:gd name="T8" fmla="*/ 183 w 595"/>
                <a:gd name="T9" fmla="*/ 577 h 928"/>
                <a:gd name="T10" fmla="*/ 271 w 595"/>
                <a:gd name="T11" fmla="*/ 437 h 928"/>
                <a:gd name="T12" fmla="*/ 341 w 595"/>
                <a:gd name="T13" fmla="*/ 268 h 928"/>
                <a:gd name="T14" fmla="*/ 436 w 595"/>
                <a:gd name="T15" fmla="*/ 164 h 928"/>
                <a:gd name="T16" fmla="*/ 536 w 595"/>
                <a:gd name="T17" fmla="*/ 15 h 928"/>
                <a:gd name="T18" fmla="*/ 554 w 595"/>
                <a:gd name="T19" fmla="*/ 0 h 928"/>
                <a:gd name="T20" fmla="*/ 589 w 595"/>
                <a:gd name="T21" fmla="*/ 4 h 928"/>
                <a:gd name="T22" fmla="*/ 595 w 595"/>
                <a:gd name="T23" fmla="*/ 31 h 928"/>
                <a:gd name="T24" fmla="*/ 471 w 595"/>
                <a:gd name="T25" fmla="*/ 164 h 928"/>
                <a:gd name="T26" fmla="*/ 465 w 595"/>
                <a:gd name="T27" fmla="*/ 221 h 928"/>
                <a:gd name="T28" fmla="*/ 501 w 595"/>
                <a:gd name="T29" fmla="*/ 278 h 928"/>
                <a:gd name="T30" fmla="*/ 501 w 595"/>
                <a:gd name="T31" fmla="*/ 329 h 928"/>
                <a:gd name="T32" fmla="*/ 465 w 595"/>
                <a:gd name="T33" fmla="*/ 361 h 928"/>
                <a:gd name="T34" fmla="*/ 377 w 595"/>
                <a:gd name="T35" fmla="*/ 401 h 928"/>
                <a:gd name="T36" fmla="*/ 336 w 595"/>
                <a:gd name="T37" fmla="*/ 412 h 928"/>
                <a:gd name="T38" fmla="*/ 317 w 595"/>
                <a:gd name="T39" fmla="*/ 442 h 928"/>
                <a:gd name="T40" fmla="*/ 271 w 595"/>
                <a:gd name="T41" fmla="*/ 566 h 928"/>
                <a:gd name="T42" fmla="*/ 224 w 595"/>
                <a:gd name="T43" fmla="*/ 680 h 928"/>
                <a:gd name="T44" fmla="*/ 165 w 595"/>
                <a:gd name="T45" fmla="*/ 814 h 928"/>
                <a:gd name="T46" fmla="*/ 89 w 595"/>
                <a:gd name="T47" fmla="*/ 928 h 928"/>
                <a:gd name="T48" fmla="*/ 59 w 595"/>
                <a:gd name="T49" fmla="*/ 9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5" h="928">
                  <a:moveTo>
                    <a:pt x="59" y="928"/>
                  </a:moveTo>
                  <a:lnTo>
                    <a:pt x="11" y="917"/>
                  </a:lnTo>
                  <a:lnTo>
                    <a:pt x="0" y="860"/>
                  </a:lnTo>
                  <a:lnTo>
                    <a:pt x="76" y="752"/>
                  </a:lnTo>
                  <a:lnTo>
                    <a:pt x="183" y="577"/>
                  </a:lnTo>
                  <a:lnTo>
                    <a:pt x="271" y="437"/>
                  </a:lnTo>
                  <a:lnTo>
                    <a:pt x="341" y="268"/>
                  </a:lnTo>
                  <a:lnTo>
                    <a:pt x="436" y="164"/>
                  </a:lnTo>
                  <a:lnTo>
                    <a:pt x="536" y="15"/>
                  </a:lnTo>
                  <a:lnTo>
                    <a:pt x="554" y="0"/>
                  </a:lnTo>
                  <a:lnTo>
                    <a:pt x="589" y="4"/>
                  </a:lnTo>
                  <a:lnTo>
                    <a:pt x="595" y="31"/>
                  </a:lnTo>
                  <a:lnTo>
                    <a:pt x="471" y="164"/>
                  </a:lnTo>
                  <a:lnTo>
                    <a:pt x="465" y="221"/>
                  </a:lnTo>
                  <a:lnTo>
                    <a:pt x="501" y="278"/>
                  </a:lnTo>
                  <a:lnTo>
                    <a:pt x="501" y="329"/>
                  </a:lnTo>
                  <a:lnTo>
                    <a:pt x="465" y="361"/>
                  </a:lnTo>
                  <a:lnTo>
                    <a:pt x="377" y="401"/>
                  </a:lnTo>
                  <a:lnTo>
                    <a:pt x="336" y="412"/>
                  </a:lnTo>
                  <a:lnTo>
                    <a:pt x="317" y="442"/>
                  </a:lnTo>
                  <a:lnTo>
                    <a:pt x="271" y="566"/>
                  </a:lnTo>
                  <a:lnTo>
                    <a:pt x="224" y="680"/>
                  </a:lnTo>
                  <a:lnTo>
                    <a:pt x="165" y="814"/>
                  </a:lnTo>
                  <a:lnTo>
                    <a:pt x="89" y="928"/>
                  </a:lnTo>
                  <a:lnTo>
                    <a:pt x="59" y="9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5" name="Freeform 77"/>
            <p:cNvSpPr>
              <a:spLocks/>
            </p:cNvSpPr>
            <p:nvPr/>
          </p:nvSpPr>
          <p:spPr bwMode="auto">
            <a:xfrm>
              <a:off x="528" y="3340"/>
              <a:ext cx="117" cy="279"/>
            </a:xfrm>
            <a:custGeom>
              <a:avLst/>
              <a:gdLst>
                <a:gd name="T0" fmla="*/ 160 w 350"/>
                <a:gd name="T1" fmla="*/ 66 h 836"/>
                <a:gd name="T2" fmla="*/ 225 w 350"/>
                <a:gd name="T3" fmla="*/ 15 h 836"/>
                <a:gd name="T4" fmla="*/ 296 w 350"/>
                <a:gd name="T5" fmla="*/ 0 h 836"/>
                <a:gd name="T6" fmla="*/ 344 w 350"/>
                <a:gd name="T7" fmla="*/ 15 h 836"/>
                <a:gd name="T8" fmla="*/ 350 w 350"/>
                <a:gd name="T9" fmla="*/ 47 h 836"/>
                <a:gd name="T10" fmla="*/ 309 w 350"/>
                <a:gd name="T11" fmla="*/ 113 h 836"/>
                <a:gd name="T12" fmla="*/ 255 w 350"/>
                <a:gd name="T13" fmla="*/ 113 h 836"/>
                <a:gd name="T14" fmla="*/ 201 w 350"/>
                <a:gd name="T15" fmla="*/ 144 h 836"/>
                <a:gd name="T16" fmla="*/ 130 w 350"/>
                <a:gd name="T17" fmla="*/ 232 h 836"/>
                <a:gd name="T18" fmla="*/ 82 w 350"/>
                <a:gd name="T19" fmla="*/ 331 h 836"/>
                <a:gd name="T20" fmla="*/ 82 w 350"/>
                <a:gd name="T21" fmla="*/ 371 h 836"/>
                <a:gd name="T22" fmla="*/ 112 w 350"/>
                <a:gd name="T23" fmla="*/ 418 h 836"/>
                <a:gd name="T24" fmla="*/ 190 w 350"/>
                <a:gd name="T25" fmla="*/ 460 h 836"/>
                <a:gd name="T26" fmla="*/ 261 w 350"/>
                <a:gd name="T27" fmla="*/ 496 h 836"/>
                <a:gd name="T28" fmla="*/ 339 w 350"/>
                <a:gd name="T29" fmla="*/ 562 h 836"/>
                <a:gd name="T30" fmla="*/ 344 w 350"/>
                <a:gd name="T31" fmla="*/ 619 h 836"/>
                <a:gd name="T32" fmla="*/ 272 w 350"/>
                <a:gd name="T33" fmla="*/ 656 h 836"/>
                <a:gd name="T34" fmla="*/ 220 w 350"/>
                <a:gd name="T35" fmla="*/ 697 h 836"/>
                <a:gd name="T36" fmla="*/ 201 w 350"/>
                <a:gd name="T37" fmla="*/ 733 h 836"/>
                <a:gd name="T38" fmla="*/ 214 w 350"/>
                <a:gd name="T39" fmla="*/ 770 h 836"/>
                <a:gd name="T40" fmla="*/ 190 w 350"/>
                <a:gd name="T41" fmla="*/ 821 h 836"/>
                <a:gd name="T42" fmla="*/ 154 w 350"/>
                <a:gd name="T43" fmla="*/ 836 h 836"/>
                <a:gd name="T44" fmla="*/ 136 w 350"/>
                <a:gd name="T45" fmla="*/ 827 h 836"/>
                <a:gd name="T46" fmla="*/ 142 w 350"/>
                <a:gd name="T47" fmla="*/ 738 h 836"/>
                <a:gd name="T48" fmla="*/ 177 w 350"/>
                <a:gd name="T49" fmla="*/ 676 h 836"/>
                <a:gd name="T50" fmla="*/ 244 w 350"/>
                <a:gd name="T51" fmla="*/ 625 h 836"/>
                <a:gd name="T52" fmla="*/ 279 w 350"/>
                <a:gd name="T53" fmla="*/ 609 h 836"/>
                <a:gd name="T54" fmla="*/ 249 w 350"/>
                <a:gd name="T55" fmla="*/ 532 h 836"/>
                <a:gd name="T56" fmla="*/ 196 w 350"/>
                <a:gd name="T57" fmla="*/ 501 h 836"/>
                <a:gd name="T58" fmla="*/ 101 w 350"/>
                <a:gd name="T59" fmla="*/ 469 h 836"/>
                <a:gd name="T60" fmla="*/ 35 w 350"/>
                <a:gd name="T61" fmla="*/ 423 h 836"/>
                <a:gd name="T62" fmla="*/ 0 w 350"/>
                <a:gd name="T63" fmla="*/ 351 h 836"/>
                <a:gd name="T64" fmla="*/ 24 w 350"/>
                <a:gd name="T65" fmla="*/ 284 h 836"/>
                <a:gd name="T66" fmla="*/ 89 w 350"/>
                <a:gd name="T67" fmla="*/ 180 h 836"/>
                <a:gd name="T68" fmla="*/ 142 w 350"/>
                <a:gd name="T69" fmla="*/ 98 h 836"/>
                <a:gd name="T70" fmla="*/ 160 w 350"/>
                <a:gd name="T71" fmla="*/ 66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0" h="836">
                  <a:moveTo>
                    <a:pt x="160" y="66"/>
                  </a:moveTo>
                  <a:lnTo>
                    <a:pt x="225" y="15"/>
                  </a:lnTo>
                  <a:lnTo>
                    <a:pt x="296" y="0"/>
                  </a:lnTo>
                  <a:lnTo>
                    <a:pt x="344" y="15"/>
                  </a:lnTo>
                  <a:lnTo>
                    <a:pt x="350" y="47"/>
                  </a:lnTo>
                  <a:lnTo>
                    <a:pt x="309" y="113"/>
                  </a:lnTo>
                  <a:lnTo>
                    <a:pt x="255" y="113"/>
                  </a:lnTo>
                  <a:lnTo>
                    <a:pt x="201" y="144"/>
                  </a:lnTo>
                  <a:lnTo>
                    <a:pt x="130" y="232"/>
                  </a:lnTo>
                  <a:lnTo>
                    <a:pt x="82" y="331"/>
                  </a:lnTo>
                  <a:lnTo>
                    <a:pt x="82" y="371"/>
                  </a:lnTo>
                  <a:lnTo>
                    <a:pt x="112" y="418"/>
                  </a:lnTo>
                  <a:lnTo>
                    <a:pt x="190" y="460"/>
                  </a:lnTo>
                  <a:lnTo>
                    <a:pt x="261" y="496"/>
                  </a:lnTo>
                  <a:lnTo>
                    <a:pt x="339" y="562"/>
                  </a:lnTo>
                  <a:lnTo>
                    <a:pt x="344" y="619"/>
                  </a:lnTo>
                  <a:lnTo>
                    <a:pt x="272" y="656"/>
                  </a:lnTo>
                  <a:lnTo>
                    <a:pt x="220" y="697"/>
                  </a:lnTo>
                  <a:lnTo>
                    <a:pt x="201" y="733"/>
                  </a:lnTo>
                  <a:lnTo>
                    <a:pt x="214" y="770"/>
                  </a:lnTo>
                  <a:lnTo>
                    <a:pt x="190" y="821"/>
                  </a:lnTo>
                  <a:lnTo>
                    <a:pt x="154" y="836"/>
                  </a:lnTo>
                  <a:lnTo>
                    <a:pt x="136" y="827"/>
                  </a:lnTo>
                  <a:lnTo>
                    <a:pt x="142" y="738"/>
                  </a:lnTo>
                  <a:lnTo>
                    <a:pt x="177" y="676"/>
                  </a:lnTo>
                  <a:lnTo>
                    <a:pt x="244" y="625"/>
                  </a:lnTo>
                  <a:lnTo>
                    <a:pt x="279" y="609"/>
                  </a:lnTo>
                  <a:lnTo>
                    <a:pt x="249" y="532"/>
                  </a:lnTo>
                  <a:lnTo>
                    <a:pt x="196" y="501"/>
                  </a:lnTo>
                  <a:lnTo>
                    <a:pt x="101" y="469"/>
                  </a:lnTo>
                  <a:lnTo>
                    <a:pt x="35" y="423"/>
                  </a:lnTo>
                  <a:lnTo>
                    <a:pt x="0" y="351"/>
                  </a:lnTo>
                  <a:lnTo>
                    <a:pt x="24" y="284"/>
                  </a:lnTo>
                  <a:lnTo>
                    <a:pt x="89" y="180"/>
                  </a:lnTo>
                  <a:lnTo>
                    <a:pt x="142" y="98"/>
                  </a:lnTo>
                  <a:lnTo>
                    <a:pt x="16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6" name="Freeform 78"/>
            <p:cNvSpPr>
              <a:spLocks/>
            </p:cNvSpPr>
            <p:nvPr/>
          </p:nvSpPr>
          <p:spPr bwMode="auto">
            <a:xfrm>
              <a:off x="648" y="3318"/>
              <a:ext cx="122" cy="249"/>
            </a:xfrm>
            <a:custGeom>
              <a:avLst/>
              <a:gdLst>
                <a:gd name="T0" fmla="*/ 30 w 366"/>
                <a:gd name="T1" fmla="*/ 31 h 748"/>
                <a:gd name="T2" fmla="*/ 88 w 366"/>
                <a:gd name="T3" fmla="*/ 4 h 748"/>
                <a:gd name="T4" fmla="*/ 136 w 366"/>
                <a:gd name="T5" fmla="*/ 0 h 748"/>
                <a:gd name="T6" fmla="*/ 218 w 366"/>
                <a:gd name="T7" fmla="*/ 46 h 748"/>
                <a:gd name="T8" fmla="*/ 266 w 366"/>
                <a:gd name="T9" fmla="*/ 93 h 748"/>
                <a:gd name="T10" fmla="*/ 302 w 366"/>
                <a:gd name="T11" fmla="*/ 159 h 748"/>
                <a:gd name="T12" fmla="*/ 331 w 366"/>
                <a:gd name="T13" fmla="*/ 247 h 748"/>
                <a:gd name="T14" fmla="*/ 361 w 366"/>
                <a:gd name="T15" fmla="*/ 381 h 748"/>
                <a:gd name="T16" fmla="*/ 366 w 366"/>
                <a:gd name="T17" fmla="*/ 531 h 748"/>
                <a:gd name="T18" fmla="*/ 348 w 366"/>
                <a:gd name="T19" fmla="*/ 629 h 748"/>
                <a:gd name="T20" fmla="*/ 320 w 366"/>
                <a:gd name="T21" fmla="*/ 675 h 748"/>
                <a:gd name="T22" fmla="*/ 242 w 366"/>
                <a:gd name="T23" fmla="*/ 722 h 748"/>
                <a:gd name="T24" fmla="*/ 160 w 366"/>
                <a:gd name="T25" fmla="*/ 748 h 748"/>
                <a:gd name="T26" fmla="*/ 107 w 366"/>
                <a:gd name="T27" fmla="*/ 748 h 748"/>
                <a:gd name="T28" fmla="*/ 60 w 366"/>
                <a:gd name="T29" fmla="*/ 737 h 748"/>
                <a:gd name="T30" fmla="*/ 30 w 366"/>
                <a:gd name="T31" fmla="*/ 675 h 748"/>
                <a:gd name="T32" fmla="*/ 18 w 366"/>
                <a:gd name="T33" fmla="*/ 599 h 748"/>
                <a:gd name="T34" fmla="*/ 42 w 366"/>
                <a:gd name="T35" fmla="*/ 546 h 748"/>
                <a:gd name="T36" fmla="*/ 71 w 366"/>
                <a:gd name="T37" fmla="*/ 500 h 748"/>
                <a:gd name="T38" fmla="*/ 65 w 366"/>
                <a:gd name="T39" fmla="*/ 438 h 748"/>
                <a:gd name="T40" fmla="*/ 53 w 366"/>
                <a:gd name="T41" fmla="*/ 360 h 748"/>
                <a:gd name="T42" fmla="*/ 30 w 366"/>
                <a:gd name="T43" fmla="*/ 283 h 748"/>
                <a:gd name="T44" fmla="*/ 0 w 366"/>
                <a:gd name="T45" fmla="*/ 201 h 748"/>
                <a:gd name="T46" fmla="*/ 0 w 366"/>
                <a:gd name="T47" fmla="*/ 139 h 748"/>
                <a:gd name="T48" fmla="*/ 18 w 366"/>
                <a:gd name="T49" fmla="*/ 72 h 748"/>
                <a:gd name="T50" fmla="*/ 30 w 366"/>
                <a:gd name="T51" fmla="*/ 31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6" h="748">
                  <a:moveTo>
                    <a:pt x="30" y="31"/>
                  </a:moveTo>
                  <a:lnTo>
                    <a:pt x="88" y="4"/>
                  </a:lnTo>
                  <a:lnTo>
                    <a:pt x="136" y="0"/>
                  </a:lnTo>
                  <a:lnTo>
                    <a:pt x="218" y="46"/>
                  </a:lnTo>
                  <a:lnTo>
                    <a:pt x="266" y="93"/>
                  </a:lnTo>
                  <a:lnTo>
                    <a:pt x="302" y="159"/>
                  </a:lnTo>
                  <a:lnTo>
                    <a:pt x="331" y="247"/>
                  </a:lnTo>
                  <a:lnTo>
                    <a:pt x="361" y="381"/>
                  </a:lnTo>
                  <a:lnTo>
                    <a:pt x="366" y="531"/>
                  </a:lnTo>
                  <a:lnTo>
                    <a:pt x="348" y="629"/>
                  </a:lnTo>
                  <a:lnTo>
                    <a:pt x="320" y="675"/>
                  </a:lnTo>
                  <a:lnTo>
                    <a:pt x="242" y="722"/>
                  </a:lnTo>
                  <a:lnTo>
                    <a:pt x="160" y="748"/>
                  </a:lnTo>
                  <a:lnTo>
                    <a:pt x="107" y="748"/>
                  </a:lnTo>
                  <a:lnTo>
                    <a:pt x="60" y="737"/>
                  </a:lnTo>
                  <a:lnTo>
                    <a:pt x="30" y="675"/>
                  </a:lnTo>
                  <a:lnTo>
                    <a:pt x="18" y="599"/>
                  </a:lnTo>
                  <a:lnTo>
                    <a:pt x="42" y="546"/>
                  </a:lnTo>
                  <a:lnTo>
                    <a:pt x="71" y="500"/>
                  </a:lnTo>
                  <a:lnTo>
                    <a:pt x="65" y="438"/>
                  </a:lnTo>
                  <a:lnTo>
                    <a:pt x="53" y="360"/>
                  </a:lnTo>
                  <a:lnTo>
                    <a:pt x="30" y="283"/>
                  </a:lnTo>
                  <a:lnTo>
                    <a:pt x="0" y="201"/>
                  </a:lnTo>
                  <a:lnTo>
                    <a:pt x="0" y="139"/>
                  </a:lnTo>
                  <a:lnTo>
                    <a:pt x="18" y="72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7" name="Freeform 79"/>
            <p:cNvSpPr>
              <a:spLocks/>
            </p:cNvSpPr>
            <p:nvPr/>
          </p:nvSpPr>
          <p:spPr bwMode="auto">
            <a:xfrm>
              <a:off x="718" y="3517"/>
              <a:ext cx="159" cy="320"/>
            </a:xfrm>
            <a:custGeom>
              <a:avLst/>
              <a:gdLst>
                <a:gd name="T0" fmla="*/ 0 w 477"/>
                <a:gd name="T1" fmla="*/ 83 h 959"/>
                <a:gd name="T2" fmla="*/ 0 w 477"/>
                <a:gd name="T3" fmla="*/ 41 h 959"/>
                <a:gd name="T4" fmla="*/ 41 w 477"/>
                <a:gd name="T5" fmla="*/ 0 h 959"/>
                <a:gd name="T6" fmla="*/ 71 w 477"/>
                <a:gd name="T7" fmla="*/ 15 h 959"/>
                <a:gd name="T8" fmla="*/ 212 w 477"/>
                <a:gd name="T9" fmla="*/ 180 h 959"/>
                <a:gd name="T10" fmla="*/ 282 w 477"/>
                <a:gd name="T11" fmla="*/ 273 h 959"/>
                <a:gd name="T12" fmla="*/ 301 w 477"/>
                <a:gd name="T13" fmla="*/ 356 h 959"/>
                <a:gd name="T14" fmla="*/ 306 w 477"/>
                <a:gd name="T15" fmla="*/ 443 h 959"/>
                <a:gd name="T16" fmla="*/ 295 w 477"/>
                <a:gd name="T17" fmla="*/ 562 h 959"/>
                <a:gd name="T18" fmla="*/ 253 w 477"/>
                <a:gd name="T19" fmla="*/ 691 h 959"/>
                <a:gd name="T20" fmla="*/ 212 w 477"/>
                <a:gd name="T21" fmla="*/ 768 h 959"/>
                <a:gd name="T22" fmla="*/ 195 w 477"/>
                <a:gd name="T23" fmla="*/ 845 h 959"/>
                <a:gd name="T24" fmla="*/ 200 w 477"/>
                <a:gd name="T25" fmla="*/ 881 h 959"/>
                <a:gd name="T26" fmla="*/ 223 w 477"/>
                <a:gd name="T27" fmla="*/ 892 h 959"/>
                <a:gd name="T28" fmla="*/ 365 w 477"/>
                <a:gd name="T29" fmla="*/ 887 h 959"/>
                <a:gd name="T30" fmla="*/ 460 w 477"/>
                <a:gd name="T31" fmla="*/ 902 h 959"/>
                <a:gd name="T32" fmla="*/ 477 w 477"/>
                <a:gd name="T33" fmla="*/ 923 h 959"/>
                <a:gd name="T34" fmla="*/ 477 w 477"/>
                <a:gd name="T35" fmla="*/ 938 h 959"/>
                <a:gd name="T36" fmla="*/ 401 w 477"/>
                <a:gd name="T37" fmla="*/ 959 h 959"/>
                <a:gd name="T38" fmla="*/ 383 w 477"/>
                <a:gd name="T39" fmla="*/ 953 h 959"/>
                <a:gd name="T40" fmla="*/ 318 w 477"/>
                <a:gd name="T41" fmla="*/ 928 h 959"/>
                <a:gd name="T42" fmla="*/ 253 w 477"/>
                <a:gd name="T43" fmla="*/ 928 h 959"/>
                <a:gd name="T44" fmla="*/ 165 w 477"/>
                <a:gd name="T45" fmla="*/ 928 h 959"/>
                <a:gd name="T46" fmla="*/ 135 w 477"/>
                <a:gd name="T47" fmla="*/ 933 h 959"/>
                <a:gd name="T48" fmla="*/ 124 w 477"/>
                <a:gd name="T49" fmla="*/ 913 h 959"/>
                <a:gd name="T50" fmla="*/ 124 w 477"/>
                <a:gd name="T51" fmla="*/ 881 h 959"/>
                <a:gd name="T52" fmla="*/ 154 w 477"/>
                <a:gd name="T53" fmla="*/ 784 h 959"/>
                <a:gd name="T54" fmla="*/ 206 w 477"/>
                <a:gd name="T55" fmla="*/ 680 h 959"/>
                <a:gd name="T56" fmla="*/ 241 w 477"/>
                <a:gd name="T57" fmla="*/ 578 h 959"/>
                <a:gd name="T58" fmla="*/ 247 w 477"/>
                <a:gd name="T59" fmla="*/ 500 h 959"/>
                <a:gd name="T60" fmla="*/ 241 w 477"/>
                <a:gd name="T61" fmla="*/ 392 h 959"/>
                <a:gd name="T62" fmla="*/ 217 w 477"/>
                <a:gd name="T63" fmla="*/ 330 h 959"/>
                <a:gd name="T64" fmla="*/ 159 w 477"/>
                <a:gd name="T65" fmla="*/ 252 h 959"/>
                <a:gd name="T66" fmla="*/ 76 w 477"/>
                <a:gd name="T67" fmla="*/ 180 h 959"/>
                <a:gd name="T68" fmla="*/ 17 w 477"/>
                <a:gd name="T69" fmla="*/ 138 h 959"/>
                <a:gd name="T70" fmla="*/ 0 w 477"/>
                <a:gd name="T71" fmla="*/ 113 h 959"/>
                <a:gd name="T72" fmla="*/ 0 w 477"/>
                <a:gd name="T73" fmla="*/ 83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7" h="959">
                  <a:moveTo>
                    <a:pt x="0" y="83"/>
                  </a:moveTo>
                  <a:lnTo>
                    <a:pt x="0" y="41"/>
                  </a:lnTo>
                  <a:lnTo>
                    <a:pt x="41" y="0"/>
                  </a:lnTo>
                  <a:lnTo>
                    <a:pt x="71" y="15"/>
                  </a:lnTo>
                  <a:lnTo>
                    <a:pt x="212" y="180"/>
                  </a:lnTo>
                  <a:lnTo>
                    <a:pt x="282" y="273"/>
                  </a:lnTo>
                  <a:lnTo>
                    <a:pt x="301" y="356"/>
                  </a:lnTo>
                  <a:lnTo>
                    <a:pt x="306" y="443"/>
                  </a:lnTo>
                  <a:lnTo>
                    <a:pt x="295" y="562"/>
                  </a:lnTo>
                  <a:lnTo>
                    <a:pt x="253" y="691"/>
                  </a:lnTo>
                  <a:lnTo>
                    <a:pt x="212" y="768"/>
                  </a:lnTo>
                  <a:lnTo>
                    <a:pt x="195" y="845"/>
                  </a:lnTo>
                  <a:lnTo>
                    <a:pt x="200" y="881"/>
                  </a:lnTo>
                  <a:lnTo>
                    <a:pt x="223" y="892"/>
                  </a:lnTo>
                  <a:lnTo>
                    <a:pt x="365" y="887"/>
                  </a:lnTo>
                  <a:lnTo>
                    <a:pt x="460" y="902"/>
                  </a:lnTo>
                  <a:lnTo>
                    <a:pt x="477" y="923"/>
                  </a:lnTo>
                  <a:lnTo>
                    <a:pt x="477" y="938"/>
                  </a:lnTo>
                  <a:lnTo>
                    <a:pt x="401" y="959"/>
                  </a:lnTo>
                  <a:lnTo>
                    <a:pt x="383" y="953"/>
                  </a:lnTo>
                  <a:lnTo>
                    <a:pt x="318" y="928"/>
                  </a:lnTo>
                  <a:lnTo>
                    <a:pt x="253" y="928"/>
                  </a:lnTo>
                  <a:lnTo>
                    <a:pt x="165" y="928"/>
                  </a:lnTo>
                  <a:lnTo>
                    <a:pt x="135" y="933"/>
                  </a:lnTo>
                  <a:lnTo>
                    <a:pt x="124" y="913"/>
                  </a:lnTo>
                  <a:lnTo>
                    <a:pt x="124" y="881"/>
                  </a:lnTo>
                  <a:lnTo>
                    <a:pt x="154" y="784"/>
                  </a:lnTo>
                  <a:lnTo>
                    <a:pt x="206" y="680"/>
                  </a:lnTo>
                  <a:lnTo>
                    <a:pt x="241" y="578"/>
                  </a:lnTo>
                  <a:lnTo>
                    <a:pt x="247" y="500"/>
                  </a:lnTo>
                  <a:lnTo>
                    <a:pt x="241" y="392"/>
                  </a:lnTo>
                  <a:lnTo>
                    <a:pt x="217" y="330"/>
                  </a:lnTo>
                  <a:lnTo>
                    <a:pt x="159" y="252"/>
                  </a:lnTo>
                  <a:lnTo>
                    <a:pt x="76" y="180"/>
                  </a:lnTo>
                  <a:lnTo>
                    <a:pt x="17" y="138"/>
                  </a:lnTo>
                  <a:lnTo>
                    <a:pt x="0" y="11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8" name="Freeform 80"/>
            <p:cNvSpPr>
              <a:spLocks/>
            </p:cNvSpPr>
            <p:nvPr/>
          </p:nvSpPr>
          <p:spPr bwMode="auto">
            <a:xfrm>
              <a:off x="575" y="3535"/>
              <a:ext cx="133" cy="342"/>
            </a:xfrm>
            <a:custGeom>
              <a:avLst/>
              <a:gdLst>
                <a:gd name="T0" fmla="*/ 283 w 401"/>
                <a:gd name="T1" fmla="*/ 25 h 1026"/>
                <a:gd name="T2" fmla="*/ 318 w 401"/>
                <a:gd name="T3" fmla="*/ 0 h 1026"/>
                <a:gd name="T4" fmla="*/ 390 w 401"/>
                <a:gd name="T5" fmla="*/ 0 h 1026"/>
                <a:gd name="T6" fmla="*/ 401 w 401"/>
                <a:gd name="T7" fmla="*/ 31 h 1026"/>
                <a:gd name="T8" fmla="*/ 390 w 401"/>
                <a:gd name="T9" fmla="*/ 113 h 1026"/>
                <a:gd name="T10" fmla="*/ 325 w 401"/>
                <a:gd name="T11" fmla="*/ 216 h 1026"/>
                <a:gd name="T12" fmla="*/ 296 w 401"/>
                <a:gd name="T13" fmla="*/ 329 h 1026"/>
                <a:gd name="T14" fmla="*/ 283 w 401"/>
                <a:gd name="T15" fmla="*/ 469 h 1026"/>
                <a:gd name="T16" fmla="*/ 325 w 401"/>
                <a:gd name="T17" fmla="*/ 628 h 1026"/>
                <a:gd name="T18" fmla="*/ 378 w 401"/>
                <a:gd name="T19" fmla="*/ 783 h 1026"/>
                <a:gd name="T20" fmla="*/ 383 w 401"/>
                <a:gd name="T21" fmla="*/ 845 h 1026"/>
                <a:gd name="T22" fmla="*/ 360 w 401"/>
                <a:gd name="T23" fmla="*/ 865 h 1026"/>
                <a:gd name="T24" fmla="*/ 277 w 401"/>
                <a:gd name="T25" fmla="*/ 865 h 1026"/>
                <a:gd name="T26" fmla="*/ 195 w 401"/>
                <a:gd name="T27" fmla="*/ 892 h 1026"/>
                <a:gd name="T28" fmla="*/ 142 w 401"/>
                <a:gd name="T29" fmla="*/ 958 h 1026"/>
                <a:gd name="T30" fmla="*/ 95 w 401"/>
                <a:gd name="T31" fmla="*/ 1020 h 1026"/>
                <a:gd name="T32" fmla="*/ 71 w 401"/>
                <a:gd name="T33" fmla="*/ 1026 h 1026"/>
                <a:gd name="T34" fmla="*/ 0 w 401"/>
                <a:gd name="T35" fmla="*/ 989 h 1026"/>
                <a:gd name="T36" fmla="*/ 0 w 401"/>
                <a:gd name="T37" fmla="*/ 964 h 1026"/>
                <a:gd name="T38" fmla="*/ 95 w 401"/>
                <a:gd name="T39" fmla="*/ 892 h 1026"/>
                <a:gd name="T40" fmla="*/ 207 w 401"/>
                <a:gd name="T41" fmla="*/ 845 h 1026"/>
                <a:gd name="T42" fmla="*/ 296 w 401"/>
                <a:gd name="T43" fmla="*/ 819 h 1026"/>
                <a:gd name="T44" fmla="*/ 313 w 401"/>
                <a:gd name="T45" fmla="*/ 808 h 1026"/>
                <a:gd name="T46" fmla="*/ 307 w 401"/>
                <a:gd name="T47" fmla="*/ 763 h 1026"/>
                <a:gd name="T48" fmla="*/ 277 w 401"/>
                <a:gd name="T49" fmla="*/ 649 h 1026"/>
                <a:gd name="T50" fmla="*/ 242 w 401"/>
                <a:gd name="T51" fmla="*/ 520 h 1026"/>
                <a:gd name="T52" fmla="*/ 225 w 401"/>
                <a:gd name="T53" fmla="*/ 453 h 1026"/>
                <a:gd name="T54" fmla="*/ 219 w 401"/>
                <a:gd name="T55" fmla="*/ 376 h 1026"/>
                <a:gd name="T56" fmla="*/ 231 w 401"/>
                <a:gd name="T57" fmla="*/ 288 h 1026"/>
                <a:gd name="T58" fmla="*/ 253 w 401"/>
                <a:gd name="T59" fmla="*/ 144 h 1026"/>
                <a:gd name="T60" fmla="*/ 283 w 401"/>
                <a:gd name="T61" fmla="*/ 25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1" h="1026">
                  <a:moveTo>
                    <a:pt x="283" y="25"/>
                  </a:moveTo>
                  <a:lnTo>
                    <a:pt x="318" y="0"/>
                  </a:lnTo>
                  <a:lnTo>
                    <a:pt x="390" y="0"/>
                  </a:lnTo>
                  <a:lnTo>
                    <a:pt x="401" y="31"/>
                  </a:lnTo>
                  <a:lnTo>
                    <a:pt x="390" y="113"/>
                  </a:lnTo>
                  <a:lnTo>
                    <a:pt x="325" y="216"/>
                  </a:lnTo>
                  <a:lnTo>
                    <a:pt x="296" y="329"/>
                  </a:lnTo>
                  <a:lnTo>
                    <a:pt x="283" y="469"/>
                  </a:lnTo>
                  <a:lnTo>
                    <a:pt x="325" y="628"/>
                  </a:lnTo>
                  <a:lnTo>
                    <a:pt x="378" y="783"/>
                  </a:lnTo>
                  <a:lnTo>
                    <a:pt x="383" y="845"/>
                  </a:lnTo>
                  <a:lnTo>
                    <a:pt x="360" y="865"/>
                  </a:lnTo>
                  <a:lnTo>
                    <a:pt x="277" y="865"/>
                  </a:lnTo>
                  <a:lnTo>
                    <a:pt x="195" y="892"/>
                  </a:lnTo>
                  <a:lnTo>
                    <a:pt x="142" y="958"/>
                  </a:lnTo>
                  <a:lnTo>
                    <a:pt x="95" y="1020"/>
                  </a:lnTo>
                  <a:lnTo>
                    <a:pt x="71" y="1026"/>
                  </a:lnTo>
                  <a:lnTo>
                    <a:pt x="0" y="989"/>
                  </a:lnTo>
                  <a:lnTo>
                    <a:pt x="0" y="964"/>
                  </a:lnTo>
                  <a:lnTo>
                    <a:pt x="95" y="892"/>
                  </a:lnTo>
                  <a:lnTo>
                    <a:pt x="207" y="845"/>
                  </a:lnTo>
                  <a:lnTo>
                    <a:pt x="296" y="819"/>
                  </a:lnTo>
                  <a:lnTo>
                    <a:pt x="313" y="808"/>
                  </a:lnTo>
                  <a:lnTo>
                    <a:pt x="307" y="763"/>
                  </a:lnTo>
                  <a:lnTo>
                    <a:pt x="277" y="649"/>
                  </a:lnTo>
                  <a:lnTo>
                    <a:pt x="242" y="520"/>
                  </a:lnTo>
                  <a:lnTo>
                    <a:pt x="225" y="453"/>
                  </a:lnTo>
                  <a:lnTo>
                    <a:pt x="219" y="376"/>
                  </a:lnTo>
                  <a:lnTo>
                    <a:pt x="231" y="288"/>
                  </a:lnTo>
                  <a:lnTo>
                    <a:pt x="253" y="144"/>
                  </a:lnTo>
                  <a:lnTo>
                    <a:pt x="28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609" name="Line 81"/>
          <p:cNvSpPr>
            <a:spLocks noChangeShapeType="1"/>
          </p:cNvSpPr>
          <p:nvPr/>
        </p:nvSpPr>
        <p:spPr bwMode="auto">
          <a:xfrm>
            <a:off x="3505200" y="18288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10" name="Line 82"/>
          <p:cNvSpPr>
            <a:spLocks noChangeShapeType="1"/>
          </p:cNvSpPr>
          <p:nvPr/>
        </p:nvSpPr>
        <p:spPr bwMode="auto">
          <a:xfrm flipH="1">
            <a:off x="3222625" y="2311400"/>
            <a:ext cx="30321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11" name="Text Box 83"/>
          <p:cNvSpPr txBox="1">
            <a:spLocks noChangeArrowheads="1"/>
          </p:cNvSpPr>
          <p:nvPr/>
        </p:nvSpPr>
        <p:spPr bwMode="auto">
          <a:xfrm>
            <a:off x="3581400" y="198120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MV</a:t>
            </a:r>
            <a:r>
              <a:rPr lang="en-US" sz="1800" b="1" baseline="-25000">
                <a:solidFill>
                  <a:schemeClr val="accent2"/>
                </a:solidFill>
              </a:rPr>
              <a:t>3</a:t>
            </a:r>
            <a:endParaRPr lang="en-US"/>
          </a:p>
        </p:txBody>
      </p:sp>
      <p:sp>
        <p:nvSpPr>
          <p:cNvPr id="22612" name="Text Box 84"/>
          <p:cNvSpPr txBox="1">
            <a:spLocks noChangeArrowheads="1"/>
          </p:cNvSpPr>
          <p:nvPr/>
        </p:nvSpPr>
        <p:spPr bwMode="auto">
          <a:xfrm>
            <a:off x="5791200" y="1143000"/>
            <a:ext cx="3106738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Three-Level Cascade!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62000" y="2057400"/>
          <a:ext cx="13525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Clip" r:id="rId4" imgW="2701800" imgH="4019400" progId="MS_ClipArt_Gallery.5">
                  <p:embed/>
                </p:oleObj>
              </mc:Choice>
              <mc:Fallback>
                <p:oleObj name="Clip" r:id="rId4" imgW="2701800" imgH="4019400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13525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2590800" y="1600200"/>
            <a:ext cx="5867400" cy="685800"/>
          </a:xfrm>
          <a:prstGeom prst="wedgeRoundRectCallout">
            <a:avLst>
              <a:gd name="adj1" fmla="val -66208"/>
              <a:gd name="adj2" fmla="val 3402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Outline of the lesson.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14600" y="2819400"/>
            <a:ext cx="5791200" cy="3387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4813" indent="-404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191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A process challenge - improve performance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Cascade design rules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Good features and application guidelines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Several process examples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Analogy to management principle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14: CASCADE CONTROL</a:t>
            </a:r>
            <a:endParaRPr lang="en-US" sz="3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14: CASCADE CONTROL</a:t>
            </a:r>
            <a:endParaRPr lang="en-US" sz="320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701675" y="1066800"/>
            <a:ext cx="77724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Does cascade apply to instrumentation?  </a:t>
            </a:r>
            <a:r>
              <a:rPr lang="en-US" b="1">
                <a:solidFill>
                  <a:srgbClr val="FF0000"/>
                </a:solidFill>
              </a:rPr>
              <a:t>Yes, </a:t>
            </a:r>
            <a:r>
              <a:rPr lang="en-US" b="1"/>
              <a:t>a valve positioner is a </a:t>
            </a:r>
            <a:r>
              <a:rPr lang="en-US" b="1" u="sng"/>
              <a:t>secondary</a:t>
            </a:r>
            <a:r>
              <a:rPr lang="en-US" b="1"/>
              <a:t> that reduces effects of friction!!</a:t>
            </a:r>
            <a:endParaRPr lang="en-US"/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2484438" y="4403725"/>
            <a:ext cx="906462" cy="842963"/>
            <a:chOff x="1680" y="2544"/>
            <a:chExt cx="672" cy="672"/>
          </a:xfrm>
        </p:grpSpPr>
        <p:sp>
          <p:nvSpPr>
            <p:cNvPr id="23558" name="Oval 6"/>
            <p:cNvSpPr>
              <a:spLocks noChangeArrowheads="1"/>
            </p:cNvSpPr>
            <p:nvPr/>
          </p:nvSpPr>
          <p:spPr bwMode="auto">
            <a:xfrm>
              <a:off x="1680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9" name="Oval 7"/>
            <p:cNvSpPr>
              <a:spLocks noChangeArrowheads="1"/>
            </p:cNvSpPr>
            <p:nvPr/>
          </p:nvSpPr>
          <p:spPr bwMode="auto">
            <a:xfrm>
              <a:off x="1776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0" name="Oval 8"/>
            <p:cNvSpPr>
              <a:spLocks noChangeArrowheads="1"/>
            </p:cNvSpPr>
            <p:nvPr/>
          </p:nvSpPr>
          <p:spPr bwMode="auto">
            <a:xfrm>
              <a:off x="1872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1" name="Oval 9"/>
            <p:cNvSpPr>
              <a:spLocks noChangeArrowheads="1"/>
            </p:cNvSpPr>
            <p:nvPr/>
          </p:nvSpPr>
          <p:spPr bwMode="auto">
            <a:xfrm>
              <a:off x="1968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2" name="Oval 10"/>
            <p:cNvSpPr>
              <a:spLocks noChangeArrowheads="1"/>
            </p:cNvSpPr>
            <p:nvPr/>
          </p:nvSpPr>
          <p:spPr bwMode="auto">
            <a:xfrm>
              <a:off x="2064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3" name="Oval 11"/>
            <p:cNvSpPr>
              <a:spLocks noChangeArrowheads="1"/>
            </p:cNvSpPr>
            <p:nvPr/>
          </p:nvSpPr>
          <p:spPr bwMode="auto">
            <a:xfrm>
              <a:off x="2160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4" name="Line 12"/>
            <p:cNvSpPr>
              <a:spLocks noChangeShapeType="1"/>
            </p:cNvSpPr>
            <p:nvPr/>
          </p:nvSpPr>
          <p:spPr bwMode="auto">
            <a:xfrm>
              <a:off x="2339" y="268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Line 13"/>
            <p:cNvSpPr>
              <a:spLocks noChangeShapeType="1"/>
            </p:cNvSpPr>
            <p:nvPr/>
          </p:nvSpPr>
          <p:spPr bwMode="auto">
            <a:xfrm>
              <a:off x="1680" y="264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1965325" y="3136900"/>
            <a:ext cx="0" cy="1808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1965325" y="4945063"/>
            <a:ext cx="2008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 flipV="1">
            <a:off x="3973513" y="3436938"/>
            <a:ext cx="0" cy="150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AutoShape 17"/>
          <p:cNvSpPr>
            <a:spLocks noChangeArrowheads="1"/>
          </p:cNvSpPr>
          <p:nvPr/>
        </p:nvSpPr>
        <p:spPr bwMode="auto">
          <a:xfrm rot="5400000">
            <a:off x="4010819" y="3202781"/>
            <a:ext cx="180975" cy="322263"/>
          </a:xfrm>
          <a:prstGeom prst="can">
            <a:avLst>
              <a:gd name="adj" fmla="val 4451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 flipV="1">
            <a:off x="3973513" y="3076575"/>
            <a:ext cx="0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71" name="Group 19"/>
          <p:cNvGrpSpPr>
            <a:grpSpLocks/>
          </p:cNvGrpSpPr>
          <p:nvPr/>
        </p:nvGrpSpPr>
        <p:grpSpPr bwMode="auto">
          <a:xfrm>
            <a:off x="2484438" y="2895600"/>
            <a:ext cx="915987" cy="1146175"/>
            <a:chOff x="2010" y="480"/>
            <a:chExt cx="678" cy="912"/>
          </a:xfrm>
        </p:grpSpPr>
        <p:sp>
          <p:nvSpPr>
            <p:cNvPr id="23572" name="Line 20"/>
            <p:cNvSpPr>
              <a:spLocks noChangeShapeType="1"/>
            </p:cNvSpPr>
            <p:nvPr/>
          </p:nvSpPr>
          <p:spPr bwMode="auto">
            <a:xfrm>
              <a:off x="2352" y="480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Oval 21"/>
            <p:cNvSpPr>
              <a:spLocks noChangeArrowheads="1"/>
            </p:cNvSpPr>
            <p:nvPr/>
          </p:nvSpPr>
          <p:spPr bwMode="auto">
            <a:xfrm>
              <a:off x="2010" y="1152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Oval 22"/>
            <p:cNvSpPr>
              <a:spLocks noChangeArrowheads="1"/>
            </p:cNvSpPr>
            <p:nvPr/>
          </p:nvSpPr>
          <p:spPr bwMode="auto">
            <a:xfrm>
              <a:off x="2352" y="1152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75" name="Freeform 23"/>
          <p:cNvSpPr>
            <a:spLocks/>
          </p:cNvSpPr>
          <p:nvPr/>
        </p:nvSpPr>
        <p:spPr bwMode="auto">
          <a:xfrm>
            <a:off x="1968500" y="3352800"/>
            <a:ext cx="1965325" cy="115888"/>
          </a:xfrm>
          <a:custGeom>
            <a:avLst/>
            <a:gdLst>
              <a:gd name="T0" fmla="*/ 1456 w 1456"/>
              <a:gd name="T1" fmla="*/ 55 h 91"/>
              <a:gd name="T2" fmla="*/ 1187 w 1456"/>
              <a:gd name="T3" fmla="*/ 55 h 91"/>
              <a:gd name="T4" fmla="*/ 894 w 1456"/>
              <a:gd name="T5" fmla="*/ 4 h 91"/>
              <a:gd name="T6" fmla="*/ 792 w 1456"/>
              <a:gd name="T7" fmla="*/ 17 h 91"/>
              <a:gd name="T8" fmla="*/ 753 w 1456"/>
              <a:gd name="T9" fmla="*/ 29 h 91"/>
              <a:gd name="T10" fmla="*/ 575 w 1456"/>
              <a:gd name="T11" fmla="*/ 55 h 91"/>
              <a:gd name="T12" fmla="*/ 243 w 1456"/>
              <a:gd name="T13" fmla="*/ 29 h 91"/>
              <a:gd name="T14" fmla="*/ 0 w 1456"/>
              <a:gd name="T15" fmla="*/ 5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56" h="91">
                <a:moveTo>
                  <a:pt x="1456" y="55"/>
                </a:moveTo>
                <a:cubicBezTo>
                  <a:pt x="1349" y="0"/>
                  <a:pt x="1299" y="18"/>
                  <a:pt x="1187" y="55"/>
                </a:cubicBezTo>
                <a:cubicBezTo>
                  <a:pt x="880" y="37"/>
                  <a:pt x="1053" y="58"/>
                  <a:pt x="894" y="4"/>
                </a:cubicBezTo>
                <a:cubicBezTo>
                  <a:pt x="860" y="8"/>
                  <a:pt x="826" y="11"/>
                  <a:pt x="792" y="17"/>
                </a:cubicBezTo>
                <a:cubicBezTo>
                  <a:pt x="779" y="19"/>
                  <a:pt x="766" y="27"/>
                  <a:pt x="753" y="29"/>
                </a:cubicBezTo>
                <a:cubicBezTo>
                  <a:pt x="694" y="39"/>
                  <a:pt x="575" y="55"/>
                  <a:pt x="575" y="55"/>
                </a:cubicBezTo>
                <a:cubicBezTo>
                  <a:pt x="467" y="91"/>
                  <a:pt x="348" y="65"/>
                  <a:pt x="243" y="29"/>
                </a:cubicBezTo>
                <a:cubicBezTo>
                  <a:pt x="25" y="57"/>
                  <a:pt x="107" y="55"/>
                  <a:pt x="0" y="5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AutoShape 24"/>
          <p:cNvSpPr>
            <a:spLocks noChangeArrowheads="1"/>
          </p:cNvSpPr>
          <p:nvPr/>
        </p:nvSpPr>
        <p:spPr bwMode="auto">
          <a:xfrm>
            <a:off x="2808288" y="2835275"/>
            <a:ext cx="260350" cy="301625"/>
          </a:xfrm>
          <a:prstGeom prst="curvedRightArrow">
            <a:avLst>
              <a:gd name="adj1" fmla="val 1373"/>
              <a:gd name="adj2" fmla="val 46341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865188" y="2654300"/>
            <a:ext cx="1489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2354263" y="2654300"/>
            <a:ext cx="0" cy="60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4233863" y="3376613"/>
            <a:ext cx="2460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Oval 28"/>
          <p:cNvSpPr>
            <a:spLocks noChangeArrowheads="1"/>
          </p:cNvSpPr>
          <p:nvPr/>
        </p:nvSpPr>
        <p:spPr bwMode="auto">
          <a:xfrm>
            <a:off x="4621213" y="3617913"/>
            <a:ext cx="454025" cy="423862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Arial" charset="0"/>
              </a:rPr>
              <a:t>TC</a:t>
            </a:r>
          </a:p>
          <a:p>
            <a:pPr algn="ctr"/>
            <a:r>
              <a:rPr lang="en-US" sz="1400">
                <a:latin typeface="Arial" charset="0"/>
              </a:rPr>
              <a:t>2</a:t>
            </a:r>
          </a:p>
        </p:txBody>
      </p:sp>
      <p:sp>
        <p:nvSpPr>
          <p:cNvPr id="23581" name="Oval 29"/>
          <p:cNvSpPr>
            <a:spLocks noChangeArrowheads="1"/>
          </p:cNvSpPr>
          <p:nvPr/>
        </p:nvSpPr>
        <p:spPr bwMode="auto">
          <a:xfrm>
            <a:off x="995363" y="2895600"/>
            <a:ext cx="454025" cy="4206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Arial" charset="0"/>
              </a:rPr>
              <a:t>T</a:t>
            </a:r>
          </a:p>
          <a:p>
            <a:pPr algn="ctr"/>
            <a:r>
              <a:rPr lang="en-US" sz="1400">
                <a:latin typeface="Arial" charset="0"/>
              </a:rPr>
              <a:t>1</a:t>
            </a:r>
          </a:p>
        </p:txBody>
      </p:sp>
      <p:sp>
        <p:nvSpPr>
          <p:cNvPr id="23582" name="Oval 30"/>
          <p:cNvSpPr>
            <a:spLocks noChangeArrowheads="1"/>
          </p:cNvSpPr>
          <p:nvPr/>
        </p:nvSpPr>
        <p:spPr bwMode="auto">
          <a:xfrm>
            <a:off x="1449388" y="1990725"/>
            <a:ext cx="452437" cy="4222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Arial" charset="0"/>
              </a:rPr>
              <a:t>F</a:t>
            </a:r>
          </a:p>
          <a:p>
            <a:pPr algn="ctr"/>
            <a:r>
              <a:rPr lang="en-US" sz="1400">
                <a:latin typeface="Arial" charset="0"/>
              </a:rPr>
              <a:t>1</a:t>
            </a:r>
          </a:p>
        </p:txBody>
      </p:sp>
      <p:grpSp>
        <p:nvGrpSpPr>
          <p:cNvPr id="23583" name="Group 31"/>
          <p:cNvGrpSpPr>
            <a:grpSpLocks/>
          </p:cNvGrpSpPr>
          <p:nvPr/>
        </p:nvGrpSpPr>
        <p:grpSpPr bwMode="auto">
          <a:xfrm rot="5400000">
            <a:off x="3328194" y="5106194"/>
            <a:ext cx="301625" cy="582613"/>
            <a:chOff x="2736" y="1872"/>
            <a:chExt cx="240" cy="432"/>
          </a:xfrm>
        </p:grpSpPr>
        <p:sp>
          <p:nvSpPr>
            <p:cNvPr id="23584" name="Line 32"/>
            <p:cNvSpPr>
              <a:spLocks noChangeShapeType="1"/>
            </p:cNvSpPr>
            <p:nvPr/>
          </p:nvSpPr>
          <p:spPr bwMode="auto">
            <a:xfrm>
              <a:off x="273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5" name="Line 33"/>
            <p:cNvSpPr>
              <a:spLocks noChangeShapeType="1"/>
            </p:cNvSpPr>
            <p:nvPr/>
          </p:nvSpPr>
          <p:spPr bwMode="auto">
            <a:xfrm>
              <a:off x="297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6" name="Line 34"/>
            <p:cNvSpPr>
              <a:spLocks noChangeShapeType="1"/>
            </p:cNvSpPr>
            <p:nvPr/>
          </p:nvSpPr>
          <p:spPr bwMode="auto">
            <a:xfrm flipH="1"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Line 35"/>
            <p:cNvSpPr>
              <a:spLocks noChangeShapeType="1"/>
            </p:cNvSpPr>
            <p:nvPr/>
          </p:nvSpPr>
          <p:spPr bwMode="auto">
            <a:xfrm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8" name="Line 36"/>
            <p:cNvSpPr>
              <a:spLocks noChangeShapeType="1"/>
            </p:cNvSpPr>
            <p:nvPr/>
          </p:nvSpPr>
          <p:spPr bwMode="auto">
            <a:xfrm flipV="1">
              <a:off x="2853" y="1932"/>
              <a:ext cx="0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9" name="Line 37"/>
            <p:cNvSpPr>
              <a:spLocks noChangeShapeType="1"/>
            </p:cNvSpPr>
            <p:nvPr/>
          </p:nvSpPr>
          <p:spPr bwMode="auto">
            <a:xfrm>
              <a:off x="2781" y="192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0" name="AutoShape 38"/>
            <p:cNvSpPr>
              <a:spLocks noChangeArrowheads="1"/>
            </p:cNvSpPr>
            <p:nvPr/>
          </p:nvSpPr>
          <p:spPr bwMode="auto">
            <a:xfrm>
              <a:off x="2772" y="1872"/>
              <a:ext cx="159" cy="132"/>
            </a:xfrm>
            <a:custGeom>
              <a:avLst/>
              <a:gdLst>
                <a:gd name="G0" fmla="+- 10800 0 0"/>
                <a:gd name="G1" fmla="+- -11022851 0 0"/>
                <a:gd name="G2" fmla="+- 0 0 -11022851"/>
                <a:gd name="T0" fmla="*/ 0 256 1"/>
                <a:gd name="T1" fmla="*/ 180 256 1"/>
                <a:gd name="G3" fmla="+- -11022851 T0 T1"/>
                <a:gd name="T2" fmla="*/ 0 256 1"/>
                <a:gd name="T3" fmla="*/ 90 256 1"/>
                <a:gd name="G4" fmla="+- -11022851 T2 T3"/>
                <a:gd name="G5" fmla="*/ G4 2 1"/>
                <a:gd name="T4" fmla="*/ 90 256 1"/>
                <a:gd name="T5" fmla="*/ 0 256 1"/>
                <a:gd name="G6" fmla="+- -11022851 T4 T5"/>
                <a:gd name="G7" fmla="*/ G6 2 1"/>
                <a:gd name="G8" fmla="abs -11022851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800"/>
                <a:gd name="G18" fmla="*/ 10800 1 2"/>
                <a:gd name="G19" fmla="+- G18 5400 0"/>
                <a:gd name="G20" fmla="cos G19 -11022851"/>
                <a:gd name="G21" fmla="sin G19 -11022851"/>
                <a:gd name="G22" fmla="+- G20 10800 0"/>
                <a:gd name="G23" fmla="+- G21 10800 0"/>
                <a:gd name="G24" fmla="+- 10800 0 G20"/>
                <a:gd name="G25" fmla="+- 10800 10800 0"/>
                <a:gd name="G26" fmla="?: G9 G17 G25"/>
                <a:gd name="G27" fmla="?: G9 0 21600"/>
                <a:gd name="G28" fmla="cos 10800 -11022851"/>
                <a:gd name="G29" fmla="sin 10800 -11022851"/>
                <a:gd name="G30" fmla="sin 10800 -11022851"/>
                <a:gd name="G31" fmla="+- G28 10800 0"/>
                <a:gd name="G32" fmla="+- G29 10800 0"/>
                <a:gd name="G33" fmla="+- G30 10800 0"/>
                <a:gd name="G34" fmla="?: G4 0 G31"/>
                <a:gd name="G35" fmla="?: -11022851 G34 0"/>
                <a:gd name="G36" fmla="?: G6 G35 G31"/>
                <a:gd name="G37" fmla="+- 21600 0 G36"/>
                <a:gd name="G38" fmla="?: G4 0 G33"/>
                <a:gd name="G39" fmla="?: -11022851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28 w 21600"/>
                <a:gd name="T15" fmla="*/ 8590 h 21600"/>
                <a:gd name="T16" fmla="*/ 10800 w 21600"/>
                <a:gd name="T17" fmla="*/ 0 h 21600"/>
                <a:gd name="T18" fmla="*/ 21372 w 21600"/>
                <a:gd name="T19" fmla="*/ 85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228" y="8590"/>
                  </a:moveTo>
                  <a:cubicBezTo>
                    <a:pt x="1274" y="3585"/>
                    <a:pt x="5686" y="-1"/>
                    <a:pt x="10800" y="0"/>
                  </a:cubicBezTo>
                  <a:cubicBezTo>
                    <a:pt x="15913" y="0"/>
                    <a:pt x="20325" y="3585"/>
                    <a:pt x="21371" y="8590"/>
                  </a:cubicBezTo>
                  <a:cubicBezTo>
                    <a:pt x="20325" y="3585"/>
                    <a:pt x="15913" y="-1"/>
                    <a:pt x="10799" y="0"/>
                  </a:cubicBezTo>
                  <a:cubicBezTo>
                    <a:pt x="5686" y="0"/>
                    <a:pt x="1274" y="3585"/>
                    <a:pt x="228" y="859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91" name="Line 39"/>
          <p:cNvSpPr>
            <a:spLocks noChangeShapeType="1"/>
          </p:cNvSpPr>
          <p:nvPr/>
        </p:nvSpPr>
        <p:spPr bwMode="auto">
          <a:xfrm>
            <a:off x="3362325" y="5546725"/>
            <a:ext cx="0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Line 40"/>
          <p:cNvSpPr>
            <a:spLocks noChangeShapeType="1"/>
          </p:cNvSpPr>
          <p:nvPr/>
        </p:nvSpPr>
        <p:spPr bwMode="auto">
          <a:xfrm>
            <a:off x="3362325" y="6011863"/>
            <a:ext cx="1806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Line 42"/>
          <p:cNvSpPr>
            <a:spLocks noChangeShapeType="1"/>
          </p:cNvSpPr>
          <p:nvPr/>
        </p:nvSpPr>
        <p:spPr bwMode="auto">
          <a:xfrm flipV="1">
            <a:off x="4843463" y="3365500"/>
            <a:ext cx="0" cy="239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6" name="Line 44"/>
          <p:cNvSpPr>
            <a:spLocks noChangeShapeType="1"/>
          </p:cNvSpPr>
          <p:nvPr/>
        </p:nvSpPr>
        <p:spPr bwMode="auto">
          <a:xfrm flipV="1">
            <a:off x="1208088" y="2643188"/>
            <a:ext cx="0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Line 45"/>
          <p:cNvSpPr>
            <a:spLocks noChangeShapeType="1"/>
          </p:cNvSpPr>
          <p:nvPr/>
        </p:nvSpPr>
        <p:spPr bwMode="auto">
          <a:xfrm>
            <a:off x="1655763" y="2417763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8" name="Line 46"/>
          <p:cNvSpPr>
            <a:spLocks noChangeShapeType="1"/>
          </p:cNvSpPr>
          <p:nvPr/>
        </p:nvSpPr>
        <p:spPr bwMode="auto">
          <a:xfrm flipH="1">
            <a:off x="1346200" y="5192713"/>
            <a:ext cx="1136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9" name="Oval 47"/>
          <p:cNvSpPr>
            <a:spLocks noChangeArrowheads="1"/>
          </p:cNvSpPr>
          <p:nvPr/>
        </p:nvSpPr>
        <p:spPr bwMode="auto">
          <a:xfrm>
            <a:off x="1625600" y="5427663"/>
            <a:ext cx="452438" cy="4222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Arial" charset="0"/>
              </a:rPr>
              <a:t>T</a:t>
            </a:r>
          </a:p>
          <a:p>
            <a:pPr algn="ctr"/>
            <a:r>
              <a:rPr lang="en-US" sz="1400">
                <a:latin typeface="Arial" charset="0"/>
              </a:rPr>
              <a:t>3</a:t>
            </a:r>
          </a:p>
        </p:txBody>
      </p:sp>
      <p:sp>
        <p:nvSpPr>
          <p:cNvPr id="23600" name="Line 48"/>
          <p:cNvSpPr>
            <a:spLocks noChangeShapeType="1"/>
          </p:cNvSpPr>
          <p:nvPr/>
        </p:nvSpPr>
        <p:spPr bwMode="auto">
          <a:xfrm flipV="1">
            <a:off x="1846263" y="5173663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1" name="Oval 49"/>
          <p:cNvSpPr>
            <a:spLocks noChangeArrowheads="1"/>
          </p:cNvSpPr>
          <p:nvPr/>
        </p:nvSpPr>
        <p:spPr bwMode="auto">
          <a:xfrm>
            <a:off x="3521075" y="3255963"/>
            <a:ext cx="193675" cy="1809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2" name="Line 50"/>
          <p:cNvSpPr>
            <a:spLocks noChangeShapeType="1"/>
          </p:cNvSpPr>
          <p:nvPr/>
        </p:nvSpPr>
        <p:spPr bwMode="auto">
          <a:xfrm flipV="1">
            <a:off x="3619500" y="2305050"/>
            <a:ext cx="0" cy="947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3" name="Oval 51"/>
          <p:cNvSpPr>
            <a:spLocks noChangeArrowheads="1"/>
          </p:cNvSpPr>
          <p:nvPr/>
        </p:nvSpPr>
        <p:spPr bwMode="auto">
          <a:xfrm>
            <a:off x="3843338" y="2232025"/>
            <a:ext cx="454025" cy="4222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Arial" charset="0"/>
              </a:rPr>
              <a:t>L</a:t>
            </a:r>
          </a:p>
          <a:p>
            <a:pPr algn="ctr"/>
            <a:r>
              <a:rPr lang="en-US" sz="1400">
                <a:latin typeface="Arial" charset="0"/>
              </a:rPr>
              <a:t>1</a:t>
            </a:r>
          </a:p>
        </p:txBody>
      </p:sp>
      <p:sp>
        <p:nvSpPr>
          <p:cNvPr id="23604" name="Line 52"/>
          <p:cNvSpPr>
            <a:spLocks noChangeShapeType="1"/>
          </p:cNvSpPr>
          <p:nvPr/>
        </p:nvSpPr>
        <p:spPr bwMode="auto">
          <a:xfrm flipH="1">
            <a:off x="3619500" y="2433638"/>
            <a:ext cx="223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5" name="Freeform 53"/>
          <p:cNvSpPr>
            <a:spLocks/>
          </p:cNvSpPr>
          <p:nvPr/>
        </p:nvSpPr>
        <p:spPr bwMode="auto">
          <a:xfrm>
            <a:off x="4810125" y="4041775"/>
            <a:ext cx="6350" cy="1579563"/>
          </a:xfrm>
          <a:custGeom>
            <a:avLst/>
            <a:gdLst>
              <a:gd name="T0" fmla="*/ 4 w 4"/>
              <a:gd name="T1" fmla="*/ 0 h 995"/>
              <a:gd name="T2" fmla="*/ 0 w 4"/>
              <a:gd name="T3" fmla="*/ 995 h 99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" h="995">
                <a:moveTo>
                  <a:pt x="4" y="0"/>
                </a:moveTo>
                <a:lnTo>
                  <a:pt x="0" y="995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9" name="Text Box 57"/>
          <p:cNvSpPr txBox="1">
            <a:spLocks noChangeArrowheads="1"/>
          </p:cNvSpPr>
          <p:nvPr/>
        </p:nvSpPr>
        <p:spPr bwMode="auto">
          <a:xfrm>
            <a:off x="217488" y="2519363"/>
            <a:ext cx="500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feed</a:t>
            </a:r>
            <a:endParaRPr lang="en-US" sz="1400"/>
          </a:p>
        </p:txBody>
      </p:sp>
      <p:sp>
        <p:nvSpPr>
          <p:cNvPr id="23610" name="Text Box 58"/>
          <p:cNvSpPr txBox="1">
            <a:spLocks noChangeArrowheads="1"/>
          </p:cNvSpPr>
          <p:nvPr/>
        </p:nvSpPr>
        <p:spPr bwMode="auto">
          <a:xfrm>
            <a:off x="5786438" y="2940050"/>
            <a:ext cx="7858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product</a:t>
            </a:r>
            <a:endParaRPr lang="en-US" sz="1400"/>
          </a:p>
        </p:txBody>
      </p:sp>
      <p:sp>
        <p:nvSpPr>
          <p:cNvPr id="23611" name="Text Box 59"/>
          <p:cNvSpPr txBox="1">
            <a:spLocks noChangeArrowheads="1"/>
          </p:cNvSpPr>
          <p:nvPr/>
        </p:nvSpPr>
        <p:spPr bwMode="auto">
          <a:xfrm>
            <a:off x="3143250" y="6202363"/>
            <a:ext cx="1314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heating stream</a:t>
            </a:r>
            <a:endParaRPr lang="en-US" sz="1400"/>
          </a:p>
        </p:txBody>
      </p:sp>
      <p:sp>
        <p:nvSpPr>
          <p:cNvPr id="23612" name="Oval 60"/>
          <p:cNvSpPr>
            <a:spLocks noChangeArrowheads="1"/>
          </p:cNvSpPr>
          <p:nvPr/>
        </p:nvSpPr>
        <p:spPr bwMode="auto">
          <a:xfrm>
            <a:off x="3981450" y="5516563"/>
            <a:ext cx="228600" cy="2286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4" name="Line 62"/>
          <p:cNvSpPr>
            <a:spLocks noChangeShapeType="1"/>
          </p:cNvSpPr>
          <p:nvPr/>
        </p:nvSpPr>
        <p:spPr bwMode="auto">
          <a:xfrm flipH="1">
            <a:off x="3619500" y="5640388"/>
            <a:ext cx="361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5" name="Line 63"/>
          <p:cNvSpPr>
            <a:spLocks noChangeShapeType="1"/>
          </p:cNvSpPr>
          <p:nvPr/>
        </p:nvSpPr>
        <p:spPr bwMode="auto">
          <a:xfrm flipV="1">
            <a:off x="3619500" y="5402263"/>
            <a:ext cx="0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6" name="Line 64"/>
          <p:cNvSpPr>
            <a:spLocks noChangeShapeType="1"/>
          </p:cNvSpPr>
          <p:nvPr/>
        </p:nvSpPr>
        <p:spPr bwMode="auto">
          <a:xfrm>
            <a:off x="3752850" y="5364163"/>
            <a:ext cx="3238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7" name="Line 65"/>
          <p:cNvSpPr>
            <a:spLocks noChangeShapeType="1"/>
          </p:cNvSpPr>
          <p:nvPr/>
        </p:nvSpPr>
        <p:spPr bwMode="auto">
          <a:xfrm>
            <a:off x="4086225" y="5402263"/>
            <a:ext cx="0" cy="10477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8" name="Line 66"/>
          <p:cNvSpPr>
            <a:spLocks noChangeShapeType="1"/>
          </p:cNvSpPr>
          <p:nvPr/>
        </p:nvSpPr>
        <p:spPr bwMode="auto">
          <a:xfrm flipH="1">
            <a:off x="4210050" y="5621338"/>
            <a:ext cx="6000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9" name="Oval 67"/>
          <p:cNvSpPr>
            <a:spLocks noChangeArrowheads="1"/>
          </p:cNvSpPr>
          <p:nvPr/>
        </p:nvSpPr>
        <p:spPr bwMode="auto">
          <a:xfrm>
            <a:off x="3524250" y="5135563"/>
            <a:ext cx="838200" cy="8382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620" name="Text Box 68"/>
          <p:cNvSpPr txBox="1">
            <a:spLocks noChangeArrowheads="1"/>
          </p:cNvSpPr>
          <p:nvPr/>
        </p:nvSpPr>
        <p:spPr bwMode="auto">
          <a:xfrm>
            <a:off x="5486400" y="3581400"/>
            <a:ext cx="3429000" cy="2657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Valve positioner</a:t>
            </a:r>
            <a:r>
              <a:rPr lang="en-US" b="1"/>
              <a:t>: Measures the stem position and adjusts the air pressure to (closely) achieve the desired position.  This is located at the valve.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74" y="2362200"/>
            <a:ext cx="532447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14: CASCADE CONTROL</a:t>
            </a:r>
            <a:endParaRPr lang="en-US" sz="320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01675" y="1066800"/>
            <a:ext cx="77724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Does cascade apply to instrumentation?  </a:t>
            </a:r>
            <a:r>
              <a:rPr lang="en-US" b="1">
                <a:solidFill>
                  <a:srgbClr val="FF0000"/>
                </a:solidFill>
              </a:rPr>
              <a:t>Yes, </a:t>
            </a:r>
            <a:r>
              <a:rPr lang="en-US" b="1"/>
              <a:t>a valve positioner is a </a:t>
            </a:r>
            <a:r>
              <a:rPr lang="en-US" b="1" u="sng"/>
              <a:t>secondary</a:t>
            </a:r>
            <a:r>
              <a:rPr lang="en-US" b="1"/>
              <a:t> that reduces effects of friction!!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80045" y="614412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effectLst/>
                <a:latin typeface="Calibri"/>
                <a:ea typeface="Calibri"/>
                <a:cs typeface="Times New Roman"/>
              </a:rPr>
              <a:t>Kuphalt</a:t>
            </a:r>
            <a:r>
              <a:rPr lang="en-US" sz="1200" dirty="0" smtClean="0">
                <a:effectLst/>
                <a:latin typeface="Calibri"/>
                <a:ea typeface="Calibri"/>
                <a:cs typeface="Times New Roman"/>
              </a:rPr>
              <a:t>, T. (2012) Lessons in Industrial Instrumentation, </a:t>
            </a:r>
            <a:r>
              <a:rPr lang="en-US" sz="1200" u="sng" dirty="0" smtClean="0">
                <a:solidFill>
                  <a:srgbClr val="0000FF"/>
                </a:solidFill>
                <a:effectLst/>
                <a:latin typeface="Calibri"/>
                <a:ea typeface="Calibri"/>
                <a:cs typeface="Times New Roman"/>
                <a:hlinkClick r:id="rId3"/>
              </a:rPr>
              <a:t>http://www.openbookproject.net/books/socratic/sinst/</a:t>
            </a:r>
            <a:endParaRPr lang="en-US" sz="1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19516"/>
            <a:ext cx="32605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5603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381000" y="1600200"/>
          <a:ext cx="34036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Clip" r:id="rId3" imgW="3180600" imgH="3418920" progId="MS_ClipArt_Gallery.5">
                  <p:embed/>
                </p:oleObj>
              </mc:Choice>
              <mc:Fallback>
                <p:oleObj name="Clip" r:id="rId3" imgW="3180600" imgH="3418920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00200"/>
                        <a:ext cx="34036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14: CASCADE CONTROL</a:t>
            </a:r>
            <a:endParaRPr lang="en-US" sz="320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982453" y="1676400"/>
            <a:ext cx="4648200" cy="433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2250" indent="-2222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	</a:t>
            </a:r>
            <a:r>
              <a:rPr lang="en-US" b="1" dirty="0"/>
              <a:t>A cascade is a hierarchy, with decisions transmitted from upper to lower levels.</a:t>
            </a:r>
          </a:p>
          <a:p>
            <a:pPr>
              <a:spcBef>
                <a:spcPct val="50000"/>
              </a:spcBef>
            </a:pPr>
            <a:r>
              <a:rPr lang="en-US" b="1" dirty="0"/>
              <a:t>	</a:t>
            </a:r>
            <a:r>
              <a:rPr lang="en-US" b="1" dirty="0" smtClean="0"/>
              <a:t>What </a:t>
            </a:r>
            <a:r>
              <a:rPr lang="en-US" b="1" dirty="0"/>
              <a:t>are advantages of a hierarchy?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/>
              <a:t>What information should be transmitted up the hierarchy?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/>
              <a:t>What information should flow from secondary to primary in a cascade?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828800" y="1905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14:  CASCADE CONTROL WORKSHOP 1</a:t>
            </a:r>
            <a:endParaRPr lang="en-US"/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1524000" y="2362200"/>
            <a:ext cx="6556375" cy="4243388"/>
            <a:chOff x="144" y="336"/>
            <a:chExt cx="5427" cy="3699"/>
          </a:xfrm>
        </p:grpSpPr>
        <p:grpSp>
          <p:nvGrpSpPr>
            <p:cNvPr id="24580" name="Group 4"/>
            <p:cNvGrpSpPr>
              <a:grpSpLocks/>
            </p:cNvGrpSpPr>
            <p:nvPr/>
          </p:nvGrpSpPr>
          <p:grpSpPr bwMode="auto">
            <a:xfrm>
              <a:off x="2042" y="2457"/>
              <a:ext cx="760" cy="742"/>
              <a:chOff x="1680" y="2544"/>
              <a:chExt cx="672" cy="672"/>
            </a:xfrm>
          </p:grpSpPr>
          <p:sp>
            <p:nvSpPr>
              <p:cNvPr id="24581" name="Oval 5"/>
              <p:cNvSpPr>
                <a:spLocks noChangeArrowheads="1"/>
              </p:cNvSpPr>
              <p:nvPr/>
            </p:nvSpPr>
            <p:spPr bwMode="auto">
              <a:xfrm>
                <a:off x="1680" y="2544"/>
                <a:ext cx="192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2" name="Oval 6"/>
              <p:cNvSpPr>
                <a:spLocks noChangeArrowheads="1"/>
              </p:cNvSpPr>
              <p:nvPr/>
            </p:nvSpPr>
            <p:spPr bwMode="auto">
              <a:xfrm>
                <a:off x="1776" y="2544"/>
                <a:ext cx="192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3" name="Oval 7"/>
              <p:cNvSpPr>
                <a:spLocks noChangeArrowheads="1"/>
              </p:cNvSpPr>
              <p:nvPr/>
            </p:nvSpPr>
            <p:spPr bwMode="auto">
              <a:xfrm>
                <a:off x="1872" y="2544"/>
                <a:ext cx="192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4" name="Oval 8"/>
              <p:cNvSpPr>
                <a:spLocks noChangeArrowheads="1"/>
              </p:cNvSpPr>
              <p:nvPr/>
            </p:nvSpPr>
            <p:spPr bwMode="auto">
              <a:xfrm>
                <a:off x="1968" y="2544"/>
                <a:ext cx="192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5" name="Oval 9"/>
              <p:cNvSpPr>
                <a:spLocks noChangeArrowheads="1"/>
              </p:cNvSpPr>
              <p:nvPr/>
            </p:nvSpPr>
            <p:spPr bwMode="auto">
              <a:xfrm>
                <a:off x="2064" y="2544"/>
                <a:ext cx="192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6" name="Oval 10"/>
              <p:cNvSpPr>
                <a:spLocks noChangeArrowheads="1"/>
              </p:cNvSpPr>
              <p:nvPr/>
            </p:nvSpPr>
            <p:spPr bwMode="auto">
              <a:xfrm>
                <a:off x="2160" y="2544"/>
                <a:ext cx="192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7" name="Line 11"/>
              <p:cNvSpPr>
                <a:spLocks noChangeShapeType="1"/>
              </p:cNvSpPr>
              <p:nvPr/>
            </p:nvSpPr>
            <p:spPr bwMode="auto">
              <a:xfrm>
                <a:off x="2339" y="268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8" name="Line 12"/>
              <p:cNvSpPr>
                <a:spLocks noChangeShapeType="1"/>
              </p:cNvSpPr>
              <p:nvPr/>
            </p:nvSpPr>
            <p:spPr bwMode="auto">
              <a:xfrm>
                <a:off x="1680" y="2640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589" name="Line 13"/>
            <p:cNvSpPr>
              <a:spLocks noChangeShapeType="1"/>
            </p:cNvSpPr>
            <p:nvPr/>
          </p:nvSpPr>
          <p:spPr bwMode="auto">
            <a:xfrm>
              <a:off x="1608" y="1343"/>
              <a:ext cx="0" cy="15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0" name="Line 14"/>
            <p:cNvSpPr>
              <a:spLocks noChangeShapeType="1"/>
            </p:cNvSpPr>
            <p:nvPr/>
          </p:nvSpPr>
          <p:spPr bwMode="auto">
            <a:xfrm>
              <a:off x="1608" y="2934"/>
              <a:ext cx="16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1" name="Line 15"/>
            <p:cNvSpPr>
              <a:spLocks noChangeShapeType="1"/>
            </p:cNvSpPr>
            <p:nvPr/>
          </p:nvSpPr>
          <p:spPr bwMode="auto">
            <a:xfrm flipV="1">
              <a:off x="3290" y="1608"/>
              <a:ext cx="0" cy="13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2" name="AutoShape 16"/>
            <p:cNvSpPr>
              <a:spLocks noChangeArrowheads="1"/>
            </p:cNvSpPr>
            <p:nvPr/>
          </p:nvSpPr>
          <p:spPr bwMode="auto">
            <a:xfrm rot="5400000">
              <a:off x="3317" y="1408"/>
              <a:ext cx="159" cy="271"/>
            </a:xfrm>
            <a:prstGeom prst="can">
              <a:avLst>
                <a:gd name="adj" fmla="val 4261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Line 17"/>
            <p:cNvSpPr>
              <a:spLocks noChangeShapeType="1"/>
            </p:cNvSpPr>
            <p:nvPr/>
          </p:nvSpPr>
          <p:spPr bwMode="auto">
            <a:xfrm flipV="1">
              <a:off x="3290" y="129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594" name="Group 18"/>
            <p:cNvGrpSpPr>
              <a:grpSpLocks/>
            </p:cNvGrpSpPr>
            <p:nvPr/>
          </p:nvGrpSpPr>
          <p:grpSpPr bwMode="auto">
            <a:xfrm>
              <a:off x="2042" y="1131"/>
              <a:ext cx="767" cy="1008"/>
              <a:chOff x="2010" y="480"/>
              <a:chExt cx="678" cy="912"/>
            </a:xfrm>
          </p:grpSpPr>
          <p:sp>
            <p:nvSpPr>
              <p:cNvPr id="24595" name="Line 19"/>
              <p:cNvSpPr>
                <a:spLocks noChangeShapeType="1"/>
              </p:cNvSpPr>
              <p:nvPr/>
            </p:nvSpPr>
            <p:spPr bwMode="auto">
              <a:xfrm>
                <a:off x="2352" y="480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6" name="Oval 20"/>
              <p:cNvSpPr>
                <a:spLocks noChangeArrowheads="1"/>
              </p:cNvSpPr>
              <p:nvPr/>
            </p:nvSpPr>
            <p:spPr bwMode="auto">
              <a:xfrm>
                <a:off x="2010" y="1152"/>
                <a:ext cx="336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7" name="Oval 21"/>
              <p:cNvSpPr>
                <a:spLocks noChangeArrowheads="1"/>
              </p:cNvSpPr>
              <p:nvPr/>
            </p:nvSpPr>
            <p:spPr bwMode="auto">
              <a:xfrm>
                <a:off x="2352" y="1152"/>
                <a:ext cx="336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598" name="Freeform 22"/>
            <p:cNvSpPr>
              <a:spLocks/>
            </p:cNvSpPr>
            <p:nvPr/>
          </p:nvSpPr>
          <p:spPr bwMode="auto">
            <a:xfrm>
              <a:off x="1611" y="1534"/>
              <a:ext cx="1645" cy="101"/>
            </a:xfrm>
            <a:custGeom>
              <a:avLst/>
              <a:gdLst>
                <a:gd name="T0" fmla="*/ 1456 w 1456"/>
                <a:gd name="T1" fmla="*/ 55 h 91"/>
                <a:gd name="T2" fmla="*/ 1187 w 1456"/>
                <a:gd name="T3" fmla="*/ 55 h 91"/>
                <a:gd name="T4" fmla="*/ 894 w 1456"/>
                <a:gd name="T5" fmla="*/ 4 h 91"/>
                <a:gd name="T6" fmla="*/ 792 w 1456"/>
                <a:gd name="T7" fmla="*/ 17 h 91"/>
                <a:gd name="T8" fmla="*/ 753 w 1456"/>
                <a:gd name="T9" fmla="*/ 29 h 91"/>
                <a:gd name="T10" fmla="*/ 575 w 1456"/>
                <a:gd name="T11" fmla="*/ 55 h 91"/>
                <a:gd name="T12" fmla="*/ 243 w 1456"/>
                <a:gd name="T13" fmla="*/ 29 h 91"/>
                <a:gd name="T14" fmla="*/ 0 w 1456"/>
                <a:gd name="T15" fmla="*/ 5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6" h="91">
                  <a:moveTo>
                    <a:pt x="1456" y="55"/>
                  </a:moveTo>
                  <a:cubicBezTo>
                    <a:pt x="1349" y="0"/>
                    <a:pt x="1299" y="18"/>
                    <a:pt x="1187" y="55"/>
                  </a:cubicBezTo>
                  <a:cubicBezTo>
                    <a:pt x="880" y="37"/>
                    <a:pt x="1053" y="58"/>
                    <a:pt x="894" y="4"/>
                  </a:cubicBezTo>
                  <a:cubicBezTo>
                    <a:pt x="860" y="8"/>
                    <a:pt x="826" y="11"/>
                    <a:pt x="792" y="17"/>
                  </a:cubicBezTo>
                  <a:cubicBezTo>
                    <a:pt x="779" y="19"/>
                    <a:pt x="766" y="27"/>
                    <a:pt x="753" y="29"/>
                  </a:cubicBezTo>
                  <a:cubicBezTo>
                    <a:pt x="694" y="39"/>
                    <a:pt x="575" y="55"/>
                    <a:pt x="575" y="55"/>
                  </a:cubicBezTo>
                  <a:cubicBezTo>
                    <a:pt x="467" y="91"/>
                    <a:pt x="348" y="65"/>
                    <a:pt x="243" y="29"/>
                  </a:cubicBezTo>
                  <a:cubicBezTo>
                    <a:pt x="25" y="57"/>
                    <a:pt x="107" y="55"/>
                    <a:pt x="0" y="5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AutoShape 23"/>
            <p:cNvSpPr>
              <a:spLocks noChangeArrowheads="1"/>
            </p:cNvSpPr>
            <p:nvPr/>
          </p:nvSpPr>
          <p:spPr bwMode="auto">
            <a:xfrm>
              <a:off x="2314" y="1078"/>
              <a:ext cx="217" cy="265"/>
            </a:xfrm>
            <a:prstGeom prst="curvedRightArrow">
              <a:avLst>
                <a:gd name="adj1" fmla="val 1447"/>
                <a:gd name="adj2" fmla="val 48848"/>
                <a:gd name="adj3" fmla="val 333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Line 24"/>
            <p:cNvSpPr>
              <a:spLocks noChangeShapeType="1"/>
            </p:cNvSpPr>
            <p:nvPr/>
          </p:nvSpPr>
          <p:spPr bwMode="auto">
            <a:xfrm>
              <a:off x="686" y="919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Line 25"/>
            <p:cNvSpPr>
              <a:spLocks noChangeShapeType="1"/>
            </p:cNvSpPr>
            <p:nvPr/>
          </p:nvSpPr>
          <p:spPr bwMode="auto">
            <a:xfrm>
              <a:off x="1934" y="919"/>
              <a:ext cx="0" cy="5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Line 26"/>
            <p:cNvSpPr>
              <a:spLocks noChangeShapeType="1"/>
            </p:cNvSpPr>
            <p:nvPr/>
          </p:nvSpPr>
          <p:spPr bwMode="auto">
            <a:xfrm>
              <a:off x="3507" y="1555"/>
              <a:ext cx="20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3" name="Oval 27"/>
            <p:cNvSpPr>
              <a:spLocks noChangeArrowheads="1"/>
            </p:cNvSpPr>
            <p:nvPr/>
          </p:nvSpPr>
          <p:spPr bwMode="auto">
            <a:xfrm>
              <a:off x="3832" y="1767"/>
              <a:ext cx="380" cy="3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Arial" charset="0"/>
                </a:rPr>
                <a:t>TC</a:t>
              </a:r>
            </a:p>
            <a:p>
              <a:pPr algn="ctr"/>
              <a:r>
                <a:rPr lang="en-US" sz="1400">
                  <a:latin typeface="Arial" charset="0"/>
                </a:rPr>
                <a:t>2</a:t>
              </a:r>
            </a:p>
          </p:txBody>
        </p:sp>
        <p:sp>
          <p:nvSpPr>
            <p:cNvPr id="24604" name="Oval 28"/>
            <p:cNvSpPr>
              <a:spLocks noChangeArrowheads="1"/>
            </p:cNvSpPr>
            <p:nvPr/>
          </p:nvSpPr>
          <p:spPr bwMode="auto">
            <a:xfrm>
              <a:off x="795" y="1131"/>
              <a:ext cx="380" cy="3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Arial" charset="0"/>
                </a:rPr>
                <a:t>T</a:t>
              </a:r>
            </a:p>
            <a:p>
              <a:pPr algn="ctr"/>
              <a:r>
                <a:rPr lang="en-US" sz="1400">
                  <a:latin typeface="Arial" charset="0"/>
                </a:rPr>
                <a:t>1</a:t>
              </a:r>
            </a:p>
          </p:txBody>
        </p:sp>
        <p:sp>
          <p:nvSpPr>
            <p:cNvPr id="24605" name="Oval 29"/>
            <p:cNvSpPr>
              <a:spLocks noChangeArrowheads="1"/>
            </p:cNvSpPr>
            <p:nvPr/>
          </p:nvSpPr>
          <p:spPr bwMode="auto">
            <a:xfrm>
              <a:off x="1175" y="336"/>
              <a:ext cx="379" cy="3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Arial" charset="0"/>
                </a:rPr>
                <a:t>F</a:t>
              </a:r>
            </a:p>
            <a:p>
              <a:pPr algn="ctr"/>
              <a:r>
                <a:rPr lang="en-US" sz="1400">
                  <a:latin typeface="Arial" charset="0"/>
                </a:rPr>
                <a:t>1</a:t>
              </a:r>
            </a:p>
          </p:txBody>
        </p:sp>
        <p:grpSp>
          <p:nvGrpSpPr>
            <p:cNvPr id="24606" name="Group 30"/>
            <p:cNvGrpSpPr>
              <a:grpSpLocks/>
            </p:cNvGrpSpPr>
            <p:nvPr/>
          </p:nvGrpSpPr>
          <p:grpSpPr bwMode="auto">
            <a:xfrm rot="5400000">
              <a:off x="2742" y="3088"/>
              <a:ext cx="265" cy="488"/>
              <a:chOff x="2736" y="1872"/>
              <a:chExt cx="240" cy="432"/>
            </a:xfrm>
          </p:grpSpPr>
          <p:sp>
            <p:nvSpPr>
              <p:cNvPr id="24607" name="Line 31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8" name="Line 32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9" name="Line 33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0" name="Line 34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1" name="Line 35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2" name="Line 36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3" name="AutoShape 37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614" name="Line 38"/>
            <p:cNvSpPr>
              <a:spLocks noChangeShapeType="1"/>
            </p:cNvSpPr>
            <p:nvPr/>
          </p:nvSpPr>
          <p:spPr bwMode="auto">
            <a:xfrm>
              <a:off x="2777" y="3462"/>
              <a:ext cx="0" cy="3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Line 39"/>
            <p:cNvSpPr>
              <a:spLocks noChangeShapeType="1"/>
            </p:cNvSpPr>
            <p:nvPr/>
          </p:nvSpPr>
          <p:spPr bwMode="auto">
            <a:xfrm>
              <a:off x="2777" y="3871"/>
              <a:ext cx="15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6" name="Oval 40"/>
            <p:cNvSpPr>
              <a:spLocks noChangeArrowheads="1"/>
            </p:cNvSpPr>
            <p:nvPr/>
          </p:nvSpPr>
          <p:spPr bwMode="auto">
            <a:xfrm>
              <a:off x="3778" y="3146"/>
              <a:ext cx="380" cy="3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Arial" charset="0"/>
                </a:rPr>
                <a:t>F</a:t>
              </a:r>
            </a:p>
            <a:p>
              <a:pPr algn="ctr"/>
              <a:r>
                <a:rPr lang="en-US" sz="1400">
                  <a:latin typeface="Arial" charset="0"/>
                </a:rPr>
                <a:t>2</a:t>
              </a:r>
            </a:p>
          </p:txBody>
        </p:sp>
        <p:sp>
          <p:nvSpPr>
            <p:cNvPr id="24617" name="Line 41"/>
            <p:cNvSpPr>
              <a:spLocks noChangeShapeType="1"/>
            </p:cNvSpPr>
            <p:nvPr/>
          </p:nvSpPr>
          <p:spPr bwMode="auto">
            <a:xfrm flipV="1">
              <a:off x="4018" y="1544"/>
              <a:ext cx="0" cy="2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8" name="Line 42"/>
            <p:cNvSpPr>
              <a:spLocks noChangeShapeType="1"/>
            </p:cNvSpPr>
            <p:nvPr/>
          </p:nvSpPr>
          <p:spPr bwMode="auto">
            <a:xfrm>
              <a:off x="3945" y="3518"/>
              <a:ext cx="0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9" name="Line 43"/>
            <p:cNvSpPr>
              <a:spLocks noChangeShapeType="1"/>
            </p:cNvSpPr>
            <p:nvPr/>
          </p:nvSpPr>
          <p:spPr bwMode="auto">
            <a:xfrm flipV="1">
              <a:off x="973" y="909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0" name="Line 44"/>
            <p:cNvSpPr>
              <a:spLocks noChangeShapeType="1"/>
            </p:cNvSpPr>
            <p:nvPr/>
          </p:nvSpPr>
          <p:spPr bwMode="auto">
            <a:xfrm>
              <a:off x="1349" y="712"/>
              <a:ext cx="0" cy="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1" name="Line 45"/>
            <p:cNvSpPr>
              <a:spLocks noChangeShapeType="1"/>
            </p:cNvSpPr>
            <p:nvPr/>
          </p:nvSpPr>
          <p:spPr bwMode="auto">
            <a:xfrm flipH="1">
              <a:off x="1089" y="3151"/>
              <a:ext cx="9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2" name="Oval 46"/>
            <p:cNvSpPr>
              <a:spLocks noChangeArrowheads="1"/>
            </p:cNvSpPr>
            <p:nvPr/>
          </p:nvSpPr>
          <p:spPr bwMode="auto">
            <a:xfrm>
              <a:off x="1323" y="3358"/>
              <a:ext cx="379" cy="3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Arial" charset="0"/>
                </a:rPr>
                <a:t>T</a:t>
              </a:r>
            </a:p>
            <a:p>
              <a:pPr algn="ctr"/>
              <a:r>
                <a:rPr lang="en-US" sz="1400">
                  <a:latin typeface="Arial" charset="0"/>
                </a:rPr>
                <a:t>3</a:t>
              </a:r>
            </a:p>
          </p:txBody>
        </p:sp>
        <p:sp>
          <p:nvSpPr>
            <p:cNvPr id="24623" name="Line 47"/>
            <p:cNvSpPr>
              <a:spLocks noChangeShapeType="1"/>
            </p:cNvSpPr>
            <p:nvPr/>
          </p:nvSpPr>
          <p:spPr bwMode="auto">
            <a:xfrm flipV="1">
              <a:off x="1508" y="3135"/>
              <a:ext cx="0" cy="2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4" name="Oval 48"/>
            <p:cNvSpPr>
              <a:spLocks noChangeArrowheads="1"/>
            </p:cNvSpPr>
            <p:nvPr/>
          </p:nvSpPr>
          <p:spPr bwMode="auto">
            <a:xfrm>
              <a:off x="2910" y="1449"/>
              <a:ext cx="163" cy="159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5" name="Line 49"/>
            <p:cNvSpPr>
              <a:spLocks noChangeShapeType="1"/>
            </p:cNvSpPr>
            <p:nvPr/>
          </p:nvSpPr>
          <p:spPr bwMode="auto">
            <a:xfrm flipV="1">
              <a:off x="2993" y="613"/>
              <a:ext cx="0" cy="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6" name="Oval 50"/>
            <p:cNvSpPr>
              <a:spLocks noChangeArrowheads="1"/>
            </p:cNvSpPr>
            <p:nvPr/>
          </p:nvSpPr>
          <p:spPr bwMode="auto">
            <a:xfrm>
              <a:off x="3181" y="548"/>
              <a:ext cx="380" cy="3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Arial" charset="0"/>
                </a:rPr>
                <a:t>L</a:t>
              </a:r>
            </a:p>
            <a:p>
              <a:pPr algn="ctr"/>
              <a:r>
                <a:rPr lang="en-US" sz="1400">
                  <a:latin typeface="Arial" charset="0"/>
                </a:rPr>
                <a:t>1</a:t>
              </a:r>
            </a:p>
          </p:txBody>
        </p:sp>
        <p:sp>
          <p:nvSpPr>
            <p:cNvPr id="24627" name="Line 51"/>
            <p:cNvSpPr>
              <a:spLocks noChangeShapeType="1"/>
            </p:cNvSpPr>
            <p:nvPr/>
          </p:nvSpPr>
          <p:spPr bwMode="auto">
            <a:xfrm flipH="1">
              <a:off x="2993" y="726"/>
              <a:ext cx="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8" name="Line 52"/>
            <p:cNvSpPr>
              <a:spLocks noChangeShapeType="1"/>
            </p:cNvSpPr>
            <p:nvPr/>
          </p:nvSpPr>
          <p:spPr bwMode="auto">
            <a:xfrm>
              <a:off x="3995" y="2139"/>
              <a:ext cx="0" cy="7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9" name="Line 53"/>
            <p:cNvSpPr>
              <a:spLocks noChangeShapeType="1"/>
            </p:cNvSpPr>
            <p:nvPr/>
          </p:nvSpPr>
          <p:spPr bwMode="auto">
            <a:xfrm flipH="1">
              <a:off x="3507" y="2881"/>
              <a:ext cx="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0" name="Line 54"/>
            <p:cNvSpPr>
              <a:spLocks noChangeShapeType="1"/>
            </p:cNvSpPr>
            <p:nvPr/>
          </p:nvSpPr>
          <p:spPr bwMode="auto">
            <a:xfrm>
              <a:off x="3126" y="3330"/>
              <a:ext cx="3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1" name="Line 55"/>
            <p:cNvSpPr>
              <a:spLocks noChangeShapeType="1"/>
            </p:cNvSpPr>
            <p:nvPr/>
          </p:nvSpPr>
          <p:spPr bwMode="auto">
            <a:xfrm flipV="1">
              <a:off x="3515" y="2893"/>
              <a:ext cx="0" cy="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2" name="Text Box 56"/>
            <p:cNvSpPr txBox="1">
              <a:spLocks noChangeArrowheads="1"/>
            </p:cNvSpPr>
            <p:nvPr/>
          </p:nvSpPr>
          <p:spPr bwMode="auto">
            <a:xfrm>
              <a:off x="144" y="801"/>
              <a:ext cx="414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feed</a:t>
              </a:r>
              <a:endParaRPr lang="en-US" sz="1400"/>
            </a:p>
          </p:txBody>
        </p:sp>
        <p:sp>
          <p:nvSpPr>
            <p:cNvPr id="24633" name="Text Box 57"/>
            <p:cNvSpPr txBox="1">
              <a:spLocks noChangeArrowheads="1"/>
            </p:cNvSpPr>
            <p:nvPr/>
          </p:nvSpPr>
          <p:spPr bwMode="auto">
            <a:xfrm>
              <a:off x="4809" y="1170"/>
              <a:ext cx="650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product</a:t>
              </a:r>
              <a:endParaRPr lang="en-US" sz="1400"/>
            </a:p>
          </p:txBody>
        </p:sp>
        <p:sp>
          <p:nvSpPr>
            <p:cNvPr id="24634" name="Text Box 58"/>
            <p:cNvSpPr txBox="1">
              <a:spLocks noChangeArrowheads="1"/>
            </p:cNvSpPr>
            <p:nvPr/>
          </p:nvSpPr>
          <p:spPr bwMode="auto">
            <a:xfrm>
              <a:off x="4483" y="3769"/>
              <a:ext cx="1088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heating stream</a:t>
              </a:r>
              <a:endParaRPr lang="en-US" sz="1400"/>
            </a:p>
          </p:txBody>
        </p:sp>
      </p:grpSp>
      <p:sp>
        <p:nvSpPr>
          <p:cNvPr id="24635" name="Text Box 59"/>
          <p:cNvSpPr txBox="1">
            <a:spLocks noChangeArrowheads="1"/>
          </p:cNvSpPr>
          <p:nvPr/>
        </p:nvSpPr>
        <p:spPr bwMode="auto">
          <a:xfrm>
            <a:off x="746125" y="1066800"/>
            <a:ext cx="7772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Evaluate cascade control for a disturbance in the heating medium inlet temperature.  You may add a sensor but make no other changes to the equipment.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14:  CASCADE CONTROL WORKSHOP 2</a:t>
            </a:r>
            <a:endParaRPr lang="en-US"/>
          </a:p>
        </p:txBody>
      </p:sp>
      <p:grpSp>
        <p:nvGrpSpPr>
          <p:cNvPr id="28733" name="Group 61"/>
          <p:cNvGrpSpPr>
            <a:grpSpLocks/>
          </p:cNvGrpSpPr>
          <p:nvPr/>
        </p:nvGrpSpPr>
        <p:grpSpPr bwMode="auto">
          <a:xfrm>
            <a:off x="1447800" y="2438400"/>
            <a:ext cx="5791200" cy="3971925"/>
            <a:chOff x="336" y="864"/>
            <a:chExt cx="4800" cy="3387"/>
          </a:xfrm>
        </p:grpSpPr>
        <p:grpSp>
          <p:nvGrpSpPr>
            <p:cNvPr id="28734" name="Group 62"/>
            <p:cNvGrpSpPr>
              <a:grpSpLocks/>
            </p:cNvGrpSpPr>
            <p:nvPr/>
          </p:nvGrpSpPr>
          <p:grpSpPr bwMode="auto">
            <a:xfrm>
              <a:off x="2016" y="2784"/>
              <a:ext cx="672" cy="672"/>
              <a:chOff x="1680" y="2544"/>
              <a:chExt cx="672" cy="672"/>
            </a:xfrm>
          </p:grpSpPr>
          <p:sp>
            <p:nvSpPr>
              <p:cNvPr id="28735" name="Oval 63"/>
              <p:cNvSpPr>
                <a:spLocks noChangeArrowheads="1"/>
              </p:cNvSpPr>
              <p:nvPr/>
            </p:nvSpPr>
            <p:spPr bwMode="auto">
              <a:xfrm>
                <a:off x="1680" y="2544"/>
                <a:ext cx="192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6" name="Oval 64"/>
              <p:cNvSpPr>
                <a:spLocks noChangeArrowheads="1"/>
              </p:cNvSpPr>
              <p:nvPr/>
            </p:nvSpPr>
            <p:spPr bwMode="auto">
              <a:xfrm>
                <a:off x="1776" y="2544"/>
                <a:ext cx="192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7" name="Oval 65"/>
              <p:cNvSpPr>
                <a:spLocks noChangeArrowheads="1"/>
              </p:cNvSpPr>
              <p:nvPr/>
            </p:nvSpPr>
            <p:spPr bwMode="auto">
              <a:xfrm>
                <a:off x="1872" y="2544"/>
                <a:ext cx="192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8" name="Oval 66"/>
              <p:cNvSpPr>
                <a:spLocks noChangeArrowheads="1"/>
              </p:cNvSpPr>
              <p:nvPr/>
            </p:nvSpPr>
            <p:spPr bwMode="auto">
              <a:xfrm>
                <a:off x="1968" y="2544"/>
                <a:ext cx="192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9" name="Oval 67"/>
              <p:cNvSpPr>
                <a:spLocks noChangeArrowheads="1"/>
              </p:cNvSpPr>
              <p:nvPr/>
            </p:nvSpPr>
            <p:spPr bwMode="auto">
              <a:xfrm>
                <a:off x="2064" y="2544"/>
                <a:ext cx="192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0" name="Oval 68"/>
              <p:cNvSpPr>
                <a:spLocks noChangeArrowheads="1"/>
              </p:cNvSpPr>
              <p:nvPr/>
            </p:nvSpPr>
            <p:spPr bwMode="auto">
              <a:xfrm>
                <a:off x="2160" y="2544"/>
                <a:ext cx="192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1" name="Line 69"/>
              <p:cNvSpPr>
                <a:spLocks noChangeShapeType="1"/>
              </p:cNvSpPr>
              <p:nvPr/>
            </p:nvSpPr>
            <p:spPr bwMode="auto">
              <a:xfrm>
                <a:off x="2339" y="268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2" name="Line 70"/>
              <p:cNvSpPr>
                <a:spLocks noChangeShapeType="1"/>
              </p:cNvSpPr>
              <p:nvPr/>
            </p:nvSpPr>
            <p:spPr bwMode="auto">
              <a:xfrm>
                <a:off x="1680" y="2640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743" name="Line 71"/>
            <p:cNvSpPr>
              <a:spLocks noChangeShapeType="1"/>
            </p:cNvSpPr>
            <p:nvPr/>
          </p:nvSpPr>
          <p:spPr bwMode="auto">
            <a:xfrm>
              <a:off x="1632" y="1776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4" name="Line 72"/>
            <p:cNvSpPr>
              <a:spLocks noChangeShapeType="1"/>
            </p:cNvSpPr>
            <p:nvPr/>
          </p:nvSpPr>
          <p:spPr bwMode="auto">
            <a:xfrm>
              <a:off x="1632" y="3216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5" name="Line 73"/>
            <p:cNvSpPr>
              <a:spLocks noChangeShapeType="1"/>
            </p:cNvSpPr>
            <p:nvPr/>
          </p:nvSpPr>
          <p:spPr bwMode="auto">
            <a:xfrm flipV="1">
              <a:off x="3120" y="2016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6" name="AutoShape 74"/>
            <p:cNvSpPr>
              <a:spLocks noChangeArrowheads="1"/>
            </p:cNvSpPr>
            <p:nvPr/>
          </p:nvSpPr>
          <p:spPr bwMode="auto">
            <a:xfrm rot="5400000">
              <a:off x="3142" y="1837"/>
              <a:ext cx="144" cy="240"/>
            </a:xfrm>
            <a:prstGeom prst="can">
              <a:avLst>
                <a:gd name="adj" fmla="val 41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7" name="Line 75"/>
            <p:cNvSpPr>
              <a:spLocks noChangeShapeType="1"/>
            </p:cNvSpPr>
            <p:nvPr/>
          </p:nvSpPr>
          <p:spPr bwMode="auto">
            <a:xfrm flipV="1">
              <a:off x="312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748" name="Group 76"/>
            <p:cNvGrpSpPr>
              <a:grpSpLocks/>
            </p:cNvGrpSpPr>
            <p:nvPr/>
          </p:nvGrpSpPr>
          <p:grpSpPr bwMode="auto">
            <a:xfrm>
              <a:off x="2016" y="1584"/>
              <a:ext cx="678" cy="912"/>
              <a:chOff x="2010" y="480"/>
              <a:chExt cx="678" cy="912"/>
            </a:xfrm>
          </p:grpSpPr>
          <p:sp>
            <p:nvSpPr>
              <p:cNvPr id="28749" name="Line 77"/>
              <p:cNvSpPr>
                <a:spLocks noChangeShapeType="1"/>
              </p:cNvSpPr>
              <p:nvPr/>
            </p:nvSpPr>
            <p:spPr bwMode="auto">
              <a:xfrm>
                <a:off x="2352" y="480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50" name="Oval 78"/>
              <p:cNvSpPr>
                <a:spLocks noChangeArrowheads="1"/>
              </p:cNvSpPr>
              <p:nvPr/>
            </p:nvSpPr>
            <p:spPr bwMode="auto">
              <a:xfrm>
                <a:off x="2010" y="1152"/>
                <a:ext cx="336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51" name="Oval 79"/>
              <p:cNvSpPr>
                <a:spLocks noChangeArrowheads="1"/>
              </p:cNvSpPr>
              <p:nvPr/>
            </p:nvSpPr>
            <p:spPr bwMode="auto">
              <a:xfrm>
                <a:off x="2352" y="1152"/>
                <a:ext cx="336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752" name="Freeform 80"/>
            <p:cNvSpPr>
              <a:spLocks/>
            </p:cNvSpPr>
            <p:nvPr/>
          </p:nvSpPr>
          <p:spPr bwMode="auto">
            <a:xfrm>
              <a:off x="1634" y="1949"/>
              <a:ext cx="1456" cy="91"/>
            </a:xfrm>
            <a:custGeom>
              <a:avLst/>
              <a:gdLst>
                <a:gd name="T0" fmla="*/ 1456 w 1456"/>
                <a:gd name="T1" fmla="*/ 55 h 91"/>
                <a:gd name="T2" fmla="*/ 1187 w 1456"/>
                <a:gd name="T3" fmla="*/ 55 h 91"/>
                <a:gd name="T4" fmla="*/ 894 w 1456"/>
                <a:gd name="T5" fmla="*/ 4 h 91"/>
                <a:gd name="T6" fmla="*/ 792 w 1456"/>
                <a:gd name="T7" fmla="*/ 17 h 91"/>
                <a:gd name="T8" fmla="*/ 753 w 1456"/>
                <a:gd name="T9" fmla="*/ 29 h 91"/>
                <a:gd name="T10" fmla="*/ 575 w 1456"/>
                <a:gd name="T11" fmla="*/ 55 h 91"/>
                <a:gd name="T12" fmla="*/ 243 w 1456"/>
                <a:gd name="T13" fmla="*/ 29 h 91"/>
                <a:gd name="T14" fmla="*/ 0 w 1456"/>
                <a:gd name="T15" fmla="*/ 5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6" h="91">
                  <a:moveTo>
                    <a:pt x="1456" y="55"/>
                  </a:moveTo>
                  <a:cubicBezTo>
                    <a:pt x="1349" y="0"/>
                    <a:pt x="1299" y="18"/>
                    <a:pt x="1187" y="55"/>
                  </a:cubicBezTo>
                  <a:cubicBezTo>
                    <a:pt x="880" y="37"/>
                    <a:pt x="1053" y="58"/>
                    <a:pt x="894" y="4"/>
                  </a:cubicBezTo>
                  <a:cubicBezTo>
                    <a:pt x="860" y="8"/>
                    <a:pt x="826" y="11"/>
                    <a:pt x="792" y="17"/>
                  </a:cubicBezTo>
                  <a:cubicBezTo>
                    <a:pt x="779" y="19"/>
                    <a:pt x="766" y="27"/>
                    <a:pt x="753" y="29"/>
                  </a:cubicBezTo>
                  <a:cubicBezTo>
                    <a:pt x="694" y="39"/>
                    <a:pt x="575" y="55"/>
                    <a:pt x="575" y="55"/>
                  </a:cubicBezTo>
                  <a:cubicBezTo>
                    <a:pt x="467" y="91"/>
                    <a:pt x="348" y="65"/>
                    <a:pt x="243" y="29"/>
                  </a:cubicBezTo>
                  <a:cubicBezTo>
                    <a:pt x="25" y="57"/>
                    <a:pt x="107" y="55"/>
                    <a:pt x="0" y="5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3" name="AutoShape 81"/>
            <p:cNvSpPr>
              <a:spLocks noChangeArrowheads="1"/>
            </p:cNvSpPr>
            <p:nvPr/>
          </p:nvSpPr>
          <p:spPr bwMode="auto">
            <a:xfrm>
              <a:off x="2256" y="1536"/>
              <a:ext cx="192" cy="240"/>
            </a:xfrm>
            <a:prstGeom prst="curvedRightArrow">
              <a:avLst>
                <a:gd name="adj1" fmla="val 1481"/>
                <a:gd name="adj2" fmla="val 50000"/>
                <a:gd name="adj3" fmla="val 333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4" name="Line 82"/>
            <p:cNvSpPr>
              <a:spLocks noChangeShapeType="1"/>
            </p:cNvSpPr>
            <p:nvPr/>
          </p:nvSpPr>
          <p:spPr bwMode="auto">
            <a:xfrm>
              <a:off x="816" y="1392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5" name="Line 83"/>
            <p:cNvSpPr>
              <a:spLocks noChangeShapeType="1"/>
            </p:cNvSpPr>
            <p:nvPr/>
          </p:nvSpPr>
          <p:spPr bwMode="auto">
            <a:xfrm>
              <a:off x="1920" y="139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6" name="Line 84"/>
            <p:cNvSpPr>
              <a:spLocks noChangeShapeType="1"/>
            </p:cNvSpPr>
            <p:nvPr/>
          </p:nvSpPr>
          <p:spPr bwMode="auto">
            <a:xfrm>
              <a:off x="3312" y="1968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7" name="Oval 85"/>
            <p:cNvSpPr>
              <a:spLocks noChangeArrowheads="1"/>
            </p:cNvSpPr>
            <p:nvPr/>
          </p:nvSpPr>
          <p:spPr bwMode="auto">
            <a:xfrm>
              <a:off x="3600" y="2160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Arial" charset="0"/>
                </a:rPr>
                <a:t>TC</a:t>
              </a:r>
            </a:p>
            <a:p>
              <a:pPr algn="ctr"/>
              <a:r>
                <a:rPr lang="en-US" sz="1000">
                  <a:latin typeface="Arial" charset="0"/>
                </a:rPr>
                <a:t>2</a:t>
              </a:r>
            </a:p>
          </p:txBody>
        </p:sp>
        <p:sp>
          <p:nvSpPr>
            <p:cNvPr id="28758" name="Oval 86"/>
            <p:cNvSpPr>
              <a:spLocks noChangeArrowheads="1"/>
            </p:cNvSpPr>
            <p:nvPr/>
          </p:nvSpPr>
          <p:spPr bwMode="auto">
            <a:xfrm>
              <a:off x="912" y="1584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Arial" charset="0"/>
                </a:rPr>
                <a:t>T</a:t>
              </a:r>
            </a:p>
            <a:p>
              <a:pPr algn="ctr"/>
              <a:r>
                <a:rPr lang="en-US" sz="1000">
                  <a:latin typeface="Arial" charset="0"/>
                </a:rPr>
                <a:t>1</a:t>
              </a:r>
            </a:p>
          </p:txBody>
        </p:sp>
        <p:sp>
          <p:nvSpPr>
            <p:cNvPr id="28759" name="Oval 87"/>
            <p:cNvSpPr>
              <a:spLocks noChangeArrowheads="1"/>
            </p:cNvSpPr>
            <p:nvPr/>
          </p:nvSpPr>
          <p:spPr bwMode="auto">
            <a:xfrm>
              <a:off x="1248" y="864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Arial" charset="0"/>
                </a:rPr>
                <a:t>F</a:t>
              </a:r>
            </a:p>
            <a:p>
              <a:pPr algn="ctr"/>
              <a:r>
                <a:rPr lang="en-US" sz="1000">
                  <a:latin typeface="Arial" charset="0"/>
                </a:rPr>
                <a:t>1</a:t>
              </a:r>
            </a:p>
          </p:txBody>
        </p:sp>
        <p:grpSp>
          <p:nvGrpSpPr>
            <p:cNvPr id="28760" name="Group 88"/>
            <p:cNvGrpSpPr>
              <a:grpSpLocks/>
            </p:cNvGrpSpPr>
            <p:nvPr/>
          </p:nvGrpSpPr>
          <p:grpSpPr bwMode="auto">
            <a:xfrm rot="5400000">
              <a:off x="2633" y="3360"/>
              <a:ext cx="240" cy="432"/>
              <a:chOff x="2736" y="1872"/>
              <a:chExt cx="240" cy="432"/>
            </a:xfrm>
          </p:grpSpPr>
          <p:sp>
            <p:nvSpPr>
              <p:cNvPr id="28761" name="Line 89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2" name="Line 90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3" name="Line 91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4" name="Line 92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5" name="Line 93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6" name="Line 94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7" name="AutoShape 95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768" name="Line 96"/>
            <p:cNvSpPr>
              <a:spLocks noChangeShapeType="1"/>
            </p:cNvSpPr>
            <p:nvPr/>
          </p:nvSpPr>
          <p:spPr bwMode="auto">
            <a:xfrm>
              <a:off x="2666" y="3694"/>
              <a:ext cx="0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9" name="Line 97"/>
            <p:cNvSpPr>
              <a:spLocks noChangeShapeType="1"/>
            </p:cNvSpPr>
            <p:nvPr/>
          </p:nvSpPr>
          <p:spPr bwMode="auto">
            <a:xfrm>
              <a:off x="2666" y="4064"/>
              <a:ext cx="13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0" name="Oval 98"/>
            <p:cNvSpPr>
              <a:spLocks noChangeArrowheads="1"/>
            </p:cNvSpPr>
            <p:nvPr/>
          </p:nvSpPr>
          <p:spPr bwMode="auto">
            <a:xfrm>
              <a:off x="3552" y="3408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Arial" charset="0"/>
                </a:rPr>
                <a:t>FC</a:t>
              </a:r>
            </a:p>
            <a:p>
              <a:pPr algn="ctr"/>
              <a:r>
                <a:rPr lang="en-US" sz="1000">
                  <a:latin typeface="Arial" charset="0"/>
                </a:rPr>
                <a:t>2</a:t>
              </a:r>
            </a:p>
          </p:txBody>
        </p:sp>
        <p:sp>
          <p:nvSpPr>
            <p:cNvPr id="28771" name="Line 99"/>
            <p:cNvSpPr>
              <a:spLocks noChangeShapeType="1"/>
            </p:cNvSpPr>
            <p:nvPr/>
          </p:nvSpPr>
          <p:spPr bwMode="auto">
            <a:xfrm flipV="1">
              <a:off x="3764" y="1958"/>
              <a:ext cx="0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2" name="Line 100"/>
            <p:cNvSpPr>
              <a:spLocks noChangeShapeType="1"/>
            </p:cNvSpPr>
            <p:nvPr/>
          </p:nvSpPr>
          <p:spPr bwMode="auto">
            <a:xfrm>
              <a:off x="3700" y="3745"/>
              <a:ext cx="0" cy="3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3" name="Line 101"/>
            <p:cNvSpPr>
              <a:spLocks noChangeShapeType="1"/>
            </p:cNvSpPr>
            <p:nvPr/>
          </p:nvSpPr>
          <p:spPr bwMode="auto">
            <a:xfrm flipV="1">
              <a:off x="1070" y="1383"/>
              <a:ext cx="0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4" name="Line 102"/>
            <p:cNvSpPr>
              <a:spLocks noChangeShapeType="1"/>
            </p:cNvSpPr>
            <p:nvPr/>
          </p:nvSpPr>
          <p:spPr bwMode="auto">
            <a:xfrm>
              <a:off x="1402" y="12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5" name="Line 103"/>
            <p:cNvSpPr>
              <a:spLocks noChangeShapeType="1"/>
            </p:cNvSpPr>
            <p:nvPr/>
          </p:nvSpPr>
          <p:spPr bwMode="auto">
            <a:xfrm flipH="1">
              <a:off x="1172" y="3413"/>
              <a:ext cx="8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6" name="Oval 104"/>
            <p:cNvSpPr>
              <a:spLocks noChangeArrowheads="1"/>
            </p:cNvSpPr>
            <p:nvPr/>
          </p:nvSpPr>
          <p:spPr bwMode="auto">
            <a:xfrm>
              <a:off x="1379" y="3600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Arial" charset="0"/>
                </a:rPr>
                <a:t>T</a:t>
              </a:r>
            </a:p>
            <a:p>
              <a:pPr algn="ctr"/>
              <a:r>
                <a:rPr lang="en-US" sz="1000">
                  <a:latin typeface="Arial" charset="0"/>
                </a:rPr>
                <a:t>3</a:t>
              </a:r>
            </a:p>
          </p:txBody>
        </p:sp>
        <p:sp>
          <p:nvSpPr>
            <p:cNvPr id="28777" name="Line 105"/>
            <p:cNvSpPr>
              <a:spLocks noChangeShapeType="1"/>
            </p:cNvSpPr>
            <p:nvPr/>
          </p:nvSpPr>
          <p:spPr bwMode="auto">
            <a:xfrm flipV="1">
              <a:off x="1543" y="3398"/>
              <a:ext cx="0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8" name="Oval 106"/>
            <p:cNvSpPr>
              <a:spLocks noChangeArrowheads="1"/>
            </p:cNvSpPr>
            <p:nvPr/>
          </p:nvSpPr>
          <p:spPr bwMode="auto">
            <a:xfrm>
              <a:off x="2784" y="1872"/>
              <a:ext cx="144" cy="14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9" name="Line 107"/>
            <p:cNvSpPr>
              <a:spLocks noChangeShapeType="1"/>
            </p:cNvSpPr>
            <p:nvPr/>
          </p:nvSpPr>
          <p:spPr bwMode="auto">
            <a:xfrm flipV="1">
              <a:off x="2857" y="1115"/>
              <a:ext cx="0" cy="7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0" name="Oval 108"/>
            <p:cNvSpPr>
              <a:spLocks noChangeArrowheads="1"/>
            </p:cNvSpPr>
            <p:nvPr/>
          </p:nvSpPr>
          <p:spPr bwMode="auto">
            <a:xfrm>
              <a:off x="3024" y="1056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Arial" charset="0"/>
                </a:rPr>
                <a:t>L</a:t>
              </a:r>
            </a:p>
            <a:p>
              <a:pPr algn="ctr"/>
              <a:r>
                <a:rPr lang="en-US" sz="1000">
                  <a:latin typeface="Arial" charset="0"/>
                </a:rPr>
                <a:t>1</a:t>
              </a:r>
            </a:p>
          </p:txBody>
        </p:sp>
        <p:sp>
          <p:nvSpPr>
            <p:cNvPr id="28781" name="Line 109"/>
            <p:cNvSpPr>
              <a:spLocks noChangeShapeType="1"/>
            </p:cNvSpPr>
            <p:nvPr/>
          </p:nvSpPr>
          <p:spPr bwMode="auto">
            <a:xfrm flipH="1">
              <a:off x="2857" y="1217"/>
              <a:ext cx="1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2" name="Freeform 110"/>
            <p:cNvSpPr>
              <a:spLocks/>
            </p:cNvSpPr>
            <p:nvPr/>
          </p:nvSpPr>
          <p:spPr bwMode="auto">
            <a:xfrm>
              <a:off x="3741" y="2496"/>
              <a:ext cx="3" cy="926"/>
            </a:xfrm>
            <a:custGeom>
              <a:avLst/>
              <a:gdLst>
                <a:gd name="T0" fmla="*/ 3 w 3"/>
                <a:gd name="T1" fmla="*/ 0 h 926"/>
                <a:gd name="T2" fmla="*/ 0 w 3"/>
                <a:gd name="T3" fmla="*/ 926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926">
                  <a:moveTo>
                    <a:pt x="3" y="0"/>
                  </a:moveTo>
                  <a:lnTo>
                    <a:pt x="0" y="926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3" name="Freeform 111"/>
            <p:cNvSpPr>
              <a:spLocks/>
            </p:cNvSpPr>
            <p:nvPr/>
          </p:nvSpPr>
          <p:spPr bwMode="auto">
            <a:xfrm>
              <a:off x="2975" y="3575"/>
              <a:ext cx="574" cy="1"/>
            </a:xfrm>
            <a:custGeom>
              <a:avLst/>
              <a:gdLst>
                <a:gd name="T0" fmla="*/ 0 w 574"/>
                <a:gd name="T1" fmla="*/ 0 h 1"/>
                <a:gd name="T2" fmla="*/ 574 w 57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4" h="1">
                  <a:moveTo>
                    <a:pt x="0" y="0"/>
                  </a:moveTo>
                  <a:lnTo>
                    <a:pt x="57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4" name="Text Box 112"/>
            <p:cNvSpPr txBox="1">
              <a:spLocks noChangeArrowheads="1"/>
            </p:cNvSpPr>
            <p:nvPr/>
          </p:nvSpPr>
          <p:spPr bwMode="auto">
            <a:xfrm>
              <a:off x="336" y="1354"/>
              <a:ext cx="341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/>
                <a:t>feed</a:t>
              </a:r>
              <a:endParaRPr lang="en-US" sz="1000"/>
            </a:p>
          </p:txBody>
        </p:sp>
        <p:sp>
          <p:nvSpPr>
            <p:cNvPr id="28785" name="Text Box 113"/>
            <p:cNvSpPr txBox="1">
              <a:spLocks noChangeArrowheads="1"/>
            </p:cNvSpPr>
            <p:nvPr/>
          </p:nvSpPr>
          <p:spPr bwMode="auto">
            <a:xfrm>
              <a:off x="4465" y="1691"/>
              <a:ext cx="509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/>
                <a:t>product</a:t>
              </a:r>
              <a:endParaRPr lang="en-US" sz="1000"/>
            </a:p>
          </p:txBody>
        </p:sp>
        <p:sp>
          <p:nvSpPr>
            <p:cNvPr id="28786" name="Text Box 114"/>
            <p:cNvSpPr txBox="1">
              <a:spLocks noChangeArrowheads="1"/>
            </p:cNvSpPr>
            <p:nvPr/>
          </p:nvSpPr>
          <p:spPr bwMode="auto">
            <a:xfrm>
              <a:off x="4175" y="4043"/>
              <a:ext cx="824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/>
                <a:t>heating stream</a:t>
              </a:r>
              <a:endParaRPr lang="en-US" sz="1000"/>
            </a:p>
          </p:txBody>
        </p:sp>
        <p:sp>
          <p:nvSpPr>
            <p:cNvPr id="28787" name="Line 115"/>
            <p:cNvSpPr>
              <a:spLocks noChangeShapeType="1"/>
            </p:cNvSpPr>
            <p:nvPr/>
          </p:nvSpPr>
          <p:spPr bwMode="auto">
            <a:xfrm flipH="1">
              <a:off x="3936" y="230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8" name="Text Box 116"/>
            <p:cNvSpPr txBox="1">
              <a:spLocks noChangeArrowheads="1"/>
            </p:cNvSpPr>
            <p:nvPr/>
          </p:nvSpPr>
          <p:spPr bwMode="auto">
            <a:xfrm>
              <a:off x="4225" y="2266"/>
              <a:ext cx="804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accent2"/>
                  </a:solidFill>
                </a:rPr>
                <a:t>SP</a:t>
              </a:r>
              <a:r>
                <a:rPr lang="en-US" sz="1000" b="1" baseline="-25000">
                  <a:solidFill>
                    <a:schemeClr val="accent2"/>
                  </a:solidFill>
                </a:rPr>
                <a:t>1</a:t>
              </a:r>
              <a:r>
                <a:rPr lang="en-US" sz="1000" b="1">
                  <a:solidFill>
                    <a:schemeClr val="accent2"/>
                  </a:solidFill>
                </a:rPr>
                <a:t> for person</a:t>
              </a:r>
              <a:endParaRPr lang="en-US" sz="1000"/>
            </a:p>
          </p:txBody>
        </p:sp>
        <p:sp>
          <p:nvSpPr>
            <p:cNvPr id="28789" name="Text Box 117"/>
            <p:cNvSpPr txBox="1">
              <a:spLocks noChangeArrowheads="1"/>
            </p:cNvSpPr>
            <p:nvPr/>
          </p:nvSpPr>
          <p:spPr bwMode="auto">
            <a:xfrm>
              <a:off x="3794" y="2939"/>
              <a:ext cx="638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accent2"/>
                  </a:solidFill>
                </a:rPr>
                <a:t>SP</a:t>
              </a:r>
              <a:r>
                <a:rPr lang="en-US" sz="1000" b="1" baseline="-25000">
                  <a:solidFill>
                    <a:schemeClr val="accent2"/>
                  </a:solidFill>
                </a:rPr>
                <a:t>2</a:t>
              </a:r>
              <a:r>
                <a:rPr lang="en-US" sz="1000" b="1">
                  <a:solidFill>
                    <a:schemeClr val="accent2"/>
                  </a:solidFill>
                </a:rPr>
                <a:t> = MV</a:t>
              </a:r>
              <a:r>
                <a:rPr lang="en-US" sz="1000" b="1" baseline="-25000">
                  <a:solidFill>
                    <a:schemeClr val="accent2"/>
                  </a:solidFill>
                </a:rPr>
                <a:t>1</a:t>
              </a:r>
              <a:endParaRPr lang="en-US" sz="1000"/>
            </a:p>
          </p:txBody>
        </p:sp>
        <p:sp>
          <p:nvSpPr>
            <p:cNvPr id="28790" name="Text Box 118"/>
            <p:cNvSpPr txBox="1">
              <a:spLocks noChangeArrowheads="1"/>
            </p:cNvSpPr>
            <p:nvPr/>
          </p:nvSpPr>
          <p:spPr bwMode="auto">
            <a:xfrm>
              <a:off x="3839" y="3850"/>
              <a:ext cx="368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accent2"/>
                  </a:solidFill>
                </a:rPr>
                <a:t>CV</a:t>
              </a:r>
              <a:r>
                <a:rPr lang="en-US" sz="1000" b="1" baseline="-25000">
                  <a:solidFill>
                    <a:schemeClr val="accent2"/>
                  </a:solidFill>
                </a:rPr>
                <a:t>2</a:t>
              </a:r>
              <a:r>
                <a:rPr lang="en-US" sz="1000" b="1">
                  <a:solidFill>
                    <a:schemeClr val="accent2"/>
                  </a:solidFill>
                </a:rPr>
                <a:t> </a:t>
              </a:r>
              <a:endParaRPr lang="en-US" sz="1000"/>
            </a:p>
          </p:txBody>
        </p:sp>
        <p:sp>
          <p:nvSpPr>
            <p:cNvPr id="28791" name="Text Box 119"/>
            <p:cNvSpPr txBox="1">
              <a:spLocks noChangeArrowheads="1"/>
            </p:cNvSpPr>
            <p:nvPr/>
          </p:nvSpPr>
          <p:spPr bwMode="auto">
            <a:xfrm>
              <a:off x="3082" y="3710"/>
              <a:ext cx="366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accent2"/>
                  </a:solidFill>
                </a:rPr>
                <a:t>MV</a:t>
              </a:r>
              <a:r>
                <a:rPr lang="en-US" sz="1000" b="1" baseline="-25000">
                  <a:solidFill>
                    <a:schemeClr val="accent2"/>
                  </a:solidFill>
                </a:rPr>
                <a:t>2</a:t>
              </a:r>
              <a:endParaRPr lang="en-US" sz="1000"/>
            </a:p>
          </p:txBody>
        </p:sp>
        <p:sp>
          <p:nvSpPr>
            <p:cNvPr id="28792" name="Text Box 120"/>
            <p:cNvSpPr txBox="1">
              <a:spLocks noChangeArrowheads="1"/>
            </p:cNvSpPr>
            <p:nvPr/>
          </p:nvSpPr>
          <p:spPr bwMode="auto">
            <a:xfrm>
              <a:off x="3550" y="1786"/>
              <a:ext cx="369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accent2"/>
                  </a:solidFill>
                </a:rPr>
                <a:t>CV</a:t>
              </a:r>
              <a:r>
                <a:rPr lang="en-US" sz="1000" b="1" baseline="-25000">
                  <a:solidFill>
                    <a:schemeClr val="accent2"/>
                  </a:solidFill>
                </a:rPr>
                <a:t>1</a:t>
              </a:r>
              <a:r>
                <a:rPr lang="en-US" sz="1000" b="1">
                  <a:solidFill>
                    <a:schemeClr val="accent2"/>
                  </a:solidFill>
                </a:rPr>
                <a:t> </a:t>
              </a:r>
              <a:endParaRPr lang="en-US" sz="1000"/>
            </a:p>
          </p:txBody>
        </p:sp>
      </p:grpSp>
      <p:sp>
        <p:nvSpPr>
          <p:cNvPr id="28793" name="Text Box 121"/>
          <p:cNvSpPr txBox="1">
            <a:spLocks noChangeArrowheads="1"/>
          </p:cNvSpPr>
          <p:nvPr/>
        </p:nvSpPr>
        <p:spPr bwMode="auto">
          <a:xfrm>
            <a:off x="685800" y="1295400"/>
            <a:ext cx="7848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Prepare a detailed plan for tuning the two cascade controllers shown in the following sketch. 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2147888" y="2606675"/>
          <a:ext cx="5562600" cy="416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Slide" r:id="rId3" imgW="4548526" imgH="3407297" progId="PowerPoint.Slide.8">
                  <p:embed/>
                </p:oleObj>
              </mc:Choice>
              <mc:Fallback>
                <p:oleObj name="Slide" r:id="rId3" imgW="4548526" imgH="3407297" progId="PowerPoint.Slid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888" y="2606675"/>
                        <a:ext cx="5562600" cy="416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14:  CASCADE CONTROL WORKSHOP 3</a:t>
            </a:r>
            <a:endParaRPr lang="en-US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85800" y="1284288"/>
            <a:ext cx="7848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Prepare a flowchart for the calculations performed by the packed bed cascade controllers.  Show every calculation and use process variable symbols (e.g., A1), not generic symbols (CV</a:t>
            </a:r>
            <a:r>
              <a:rPr lang="en-US" b="1" baseline="-25000"/>
              <a:t>1</a:t>
            </a:r>
            <a:r>
              <a:rPr lang="en-US" b="1"/>
              <a:t>).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14:  CASCADE CONTROL WORKSHOP 4</a:t>
            </a:r>
            <a:endParaRPr lang="en-US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762000" y="1447800"/>
            <a:ext cx="78486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Identify process examples in which a valve positioner will improve performance and not improve performance.</a:t>
            </a:r>
          </a:p>
          <a:p>
            <a:pPr>
              <a:spcBef>
                <a:spcPct val="50000"/>
              </a:spcBef>
            </a:pPr>
            <a:endParaRPr lang="en-US" b="1"/>
          </a:p>
          <a:p>
            <a:pPr>
              <a:spcBef>
                <a:spcPct val="50000"/>
              </a:spcBef>
            </a:pPr>
            <a:r>
              <a:rPr lang="en-US" b="1"/>
              <a:t>Draw a sketch of each process and discuss your recommendation of whether or not to use a positioner.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85800" y="5257800"/>
            <a:ext cx="76200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Note:</a:t>
            </a:r>
            <a:r>
              <a:rPr lang="en-US" sz="2000" b="1"/>
              <a:t> Modern positioners provide diagnosis of the valve behavior that can be transmitted digitally for later evaluation.  This can be very useful in maintenance and trouble shooting.</a:t>
            </a: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685800" y="5029200"/>
          <a:ext cx="63658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Clip" r:id="rId3" imgW="1857240" imgH="3995640" progId="MS_ClipArt_Gallery.5">
                  <p:embed/>
                </p:oleObj>
              </mc:Choice>
              <mc:Fallback>
                <p:oleObj name="Clip" r:id="rId3" imgW="1857240" imgH="3995640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029200"/>
                        <a:ext cx="636588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1960563" y="4987925"/>
            <a:ext cx="6477000" cy="1676400"/>
          </a:xfrm>
          <a:prstGeom prst="wedgeRoundRectCallout">
            <a:avLst>
              <a:gd name="adj1" fmla="val -59880"/>
              <a:gd name="adj2" fmla="val -3267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8600" indent="-228600"/>
            <a:r>
              <a:rPr lang="en-US" sz="1800" b="1">
                <a:solidFill>
                  <a:schemeClr val="accent2"/>
                </a:solidFill>
              </a:rPr>
              <a:t>Lot’s of improvement</a:t>
            </a:r>
            <a:r>
              <a:rPr lang="en-US" sz="1800" b="1"/>
              <a:t>, but we need some more study!</a:t>
            </a:r>
          </a:p>
          <a:p>
            <a:pPr marL="228600" indent="-228600">
              <a:buFontTx/>
              <a:buChar char="•"/>
            </a:pPr>
            <a:r>
              <a:rPr lang="en-US" sz="1800" b="1"/>
              <a:t>Read the textbook</a:t>
            </a:r>
          </a:p>
          <a:p>
            <a:pPr marL="228600" indent="-228600">
              <a:buFontTx/>
              <a:buChar char="•"/>
            </a:pPr>
            <a:r>
              <a:rPr lang="en-US" sz="1800" b="1"/>
              <a:t>Review the notes, especially learning goals and workshop</a:t>
            </a:r>
          </a:p>
          <a:p>
            <a:pPr marL="228600" indent="-228600">
              <a:buFontTx/>
              <a:buChar char="•"/>
            </a:pPr>
            <a:r>
              <a:rPr lang="en-US" sz="1800" b="1"/>
              <a:t>Try out the self-study suggestions</a:t>
            </a:r>
          </a:p>
          <a:p>
            <a:pPr marL="228600" indent="-228600">
              <a:buFontTx/>
              <a:buChar char="•"/>
            </a:pPr>
            <a:r>
              <a:rPr lang="en-US" sz="1800" b="1"/>
              <a:t>Naturally, we’ll have an assignment!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14: CASCADE CONTROL</a:t>
            </a:r>
            <a:endParaRPr lang="en-US" sz="3200"/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762000" y="1524000"/>
          <a:ext cx="90328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Clip" r:id="rId5" imgW="2701800" imgH="4019400" progId="MS_ClipArt_Gallery.5">
                  <p:embed/>
                </p:oleObj>
              </mc:Choice>
              <mc:Fallback>
                <p:oleObj name="Clip" r:id="rId5" imgW="2701800" imgH="4019400" progId="MS_ClipArt_Gallery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24000"/>
                        <a:ext cx="903288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2590800" y="1295400"/>
            <a:ext cx="5867400" cy="914400"/>
          </a:xfrm>
          <a:prstGeom prst="wedgeRoundRectCallout">
            <a:avLst>
              <a:gd name="adj1" fmla="val -66560"/>
              <a:gd name="adj2" fmla="val -746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When I complete this chapter, I want to be </a:t>
            </a:r>
          </a:p>
          <a:p>
            <a:pPr algn="ctr"/>
            <a:r>
              <a:rPr lang="en-US" sz="2000" b="1"/>
              <a:t>able to do the following.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286000" y="2743200"/>
            <a:ext cx="6096000" cy="162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8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Identify situations for which cascade is a good control enhancement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Design cascade control using the five design rules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Apply the tuning procedure to cascade control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33400" y="527050"/>
            <a:ext cx="80010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14: LEARNING RESOURCES</a:t>
            </a:r>
            <a:endParaRPr lang="en-US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62000" y="1676400"/>
            <a:ext cx="75438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6725" indent="-466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810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 u="sng"/>
              <a:t>SITE PC-EDUCATION WEB </a:t>
            </a:r>
          </a:p>
          <a:p>
            <a:r>
              <a:rPr lang="en-US" b="1"/>
              <a:t>	- Instrumentation Notes</a:t>
            </a:r>
          </a:p>
          <a:p>
            <a:r>
              <a:rPr lang="en-US" b="1"/>
              <a:t>	- Interactive Learning Module 	(Chapter 14)</a:t>
            </a:r>
          </a:p>
          <a:p>
            <a:r>
              <a:rPr lang="en-US" b="1"/>
              <a:t>	- Tutorials (Chapter 14)</a:t>
            </a:r>
          </a:p>
          <a:p>
            <a:endParaRPr lang="en-US" b="1"/>
          </a:p>
          <a:p>
            <a:pPr>
              <a:buFontTx/>
              <a:buChar char="•"/>
            </a:pPr>
            <a:r>
              <a:rPr lang="en-US" b="1"/>
              <a:t>S_LOOP</a:t>
            </a:r>
          </a:p>
          <a:p>
            <a:r>
              <a:rPr lang="en-US" b="1"/>
              <a:t>	- Dynamic simulation of linear system</a:t>
            </a:r>
          </a:p>
          <a:p>
            <a:endParaRPr lang="en-US" b="1"/>
          </a:p>
          <a:p>
            <a:pPr>
              <a:buFontTx/>
              <a:buChar char="•"/>
            </a:pPr>
            <a:r>
              <a:rPr lang="en-US" b="1"/>
              <a:t>The Textbook, naturally, for many more examples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33400" y="527050"/>
            <a:ext cx="80010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14: SUGGESTIONS FOR SELF-STUDY</a:t>
            </a:r>
            <a:endParaRPr lang="en-US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17525" y="1524000"/>
            <a:ext cx="80772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06413" indent="-5064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65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795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1.	Prove that an integral mode is required for zero steady-state offset of the primary.</a:t>
            </a:r>
          </a:p>
          <a:p>
            <a:pPr>
              <a:spcBef>
                <a:spcPct val="50000"/>
              </a:spcBef>
            </a:pPr>
            <a:r>
              <a:rPr lang="en-US" b="1"/>
              <a:t>	Do we achieve zero offset for the secondary.  Why or why not?</a:t>
            </a:r>
          </a:p>
          <a:p>
            <a:pPr>
              <a:spcBef>
                <a:spcPct val="50000"/>
              </a:spcBef>
            </a:pPr>
            <a:r>
              <a:rPr lang="en-US" b="1"/>
              <a:t>	Is there any advantage for achieving zero offset for the secondary?</a:t>
            </a:r>
          </a:p>
          <a:p>
            <a:pPr>
              <a:spcBef>
                <a:spcPct val="50000"/>
              </a:spcBef>
            </a:pPr>
            <a:r>
              <a:rPr lang="en-US" b="1"/>
              <a:t>2.	Program a cascade control for one of the processes modelled in Chapters 3-5.</a:t>
            </a:r>
          </a:p>
          <a:p>
            <a:pPr>
              <a:spcBef>
                <a:spcPct val="50000"/>
              </a:spcBef>
            </a:pPr>
            <a:r>
              <a:rPr lang="en-US" b="1"/>
              <a:t>3. 	Determine a guideline for how much faster the secondary must be than the primary for cascade to function well.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3200400" y="4419600"/>
            <a:ext cx="1066800" cy="1066800"/>
            <a:chOff x="1680" y="2544"/>
            <a:chExt cx="672" cy="672"/>
          </a:xfrm>
        </p:grpSpPr>
        <p:sp>
          <p:nvSpPr>
            <p:cNvPr id="5122" name="Oval 2"/>
            <p:cNvSpPr>
              <a:spLocks noChangeArrowheads="1"/>
            </p:cNvSpPr>
            <p:nvPr/>
          </p:nvSpPr>
          <p:spPr bwMode="auto">
            <a:xfrm>
              <a:off x="1680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" name="Oval 3"/>
            <p:cNvSpPr>
              <a:spLocks noChangeArrowheads="1"/>
            </p:cNvSpPr>
            <p:nvPr/>
          </p:nvSpPr>
          <p:spPr bwMode="auto">
            <a:xfrm>
              <a:off x="1776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" name="Oval 4"/>
            <p:cNvSpPr>
              <a:spLocks noChangeArrowheads="1"/>
            </p:cNvSpPr>
            <p:nvPr/>
          </p:nvSpPr>
          <p:spPr bwMode="auto">
            <a:xfrm>
              <a:off x="1872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" name="Oval 5"/>
            <p:cNvSpPr>
              <a:spLocks noChangeArrowheads="1"/>
            </p:cNvSpPr>
            <p:nvPr/>
          </p:nvSpPr>
          <p:spPr bwMode="auto">
            <a:xfrm>
              <a:off x="1968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" name="Oval 6"/>
            <p:cNvSpPr>
              <a:spLocks noChangeArrowheads="1"/>
            </p:cNvSpPr>
            <p:nvPr/>
          </p:nvSpPr>
          <p:spPr bwMode="auto">
            <a:xfrm>
              <a:off x="2064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" name="Oval 7"/>
            <p:cNvSpPr>
              <a:spLocks noChangeArrowheads="1"/>
            </p:cNvSpPr>
            <p:nvPr/>
          </p:nvSpPr>
          <p:spPr bwMode="auto">
            <a:xfrm>
              <a:off x="2160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" name="Line 8"/>
            <p:cNvSpPr>
              <a:spLocks noChangeShapeType="1"/>
            </p:cNvSpPr>
            <p:nvPr/>
          </p:nvSpPr>
          <p:spPr bwMode="auto">
            <a:xfrm>
              <a:off x="2339" y="268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" name="Line 9"/>
            <p:cNvSpPr>
              <a:spLocks noChangeShapeType="1"/>
            </p:cNvSpPr>
            <p:nvPr/>
          </p:nvSpPr>
          <p:spPr bwMode="auto">
            <a:xfrm>
              <a:off x="1680" y="264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2590800" y="28194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2590800" y="5105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V="1">
            <a:off x="4953000" y="32004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 rot="5400000">
            <a:off x="4987925" y="2916238"/>
            <a:ext cx="228600" cy="381000"/>
          </a:xfrm>
          <a:prstGeom prst="can">
            <a:avLst>
              <a:gd name="adj" fmla="val 41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V="1">
            <a:off x="4953000" y="2743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42" name="Group 22"/>
          <p:cNvGrpSpPr>
            <a:grpSpLocks/>
          </p:cNvGrpSpPr>
          <p:nvPr/>
        </p:nvGrpSpPr>
        <p:grpSpPr bwMode="auto">
          <a:xfrm>
            <a:off x="3200400" y="2514600"/>
            <a:ext cx="1076325" cy="1447800"/>
            <a:chOff x="2010" y="480"/>
            <a:chExt cx="678" cy="912"/>
          </a:xfrm>
        </p:grpSpPr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>
              <a:off x="2352" y="480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Oval 17"/>
            <p:cNvSpPr>
              <a:spLocks noChangeArrowheads="1"/>
            </p:cNvSpPr>
            <p:nvPr/>
          </p:nvSpPr>
          <p:spPr bwMode="auto">
            <a:xfrm>
              <a:off x="2010" y="1152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Oval 18"/>
            <p:cNvSpPr>
              <a:spLocks noChangeArrowheads="1"/>
            </p:cNvSpPr>
            <p:nvPr/>
          </p:nvSpPr>
          <p:spPr bwMode="auto">
            <a:xfrm>
              <a:off x="2352" y="1152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41" name="Freeform 21"/>
          <p:cNvSpPr>
            <a:spLocks/>
          </p:cNvSpPr>
          <p:nvPr/>
        </p:nvSpPr>
        <p:spPr bwMode="auto">
          <a:xfrm>
            <a:off x="2593975" y="3094038"/>
            <a:ext cx="2311400" cy="144462"/>
          </a:xfrm>
          <a:custGeom>
            <a:avLst/>
            <a:gdLst>
              <a:gd name="T0" fmla="*/ 1456 w 1456"/>
              <a:gd name="T1" fmla="*/ 55 h 91"/>
              <a:gd name="T2" fmla="*/ 1187 w 1456"/>
              <a:gd name="T3" fmla="*/ 55 h 91"/>
              <a:gd name="T4" fmla="*/ 894 w 1456"/>
              <a:gd name="T5" fmla="*/ 4 h 91"/>
              <a:gd name="T6" fmla="*/ 792 w 1456"/>
              <a:gd name="T7" fmla="*/ 17 h 91"/>
              <a:gd name="T8" fmla="*/ 753 w 1456"/>
              <a:gd name="T9" fmla="*/ 29 h 91"/>
              <a:gd name="T10" fmla="*/ 575 w 1456"/>
              <a:gd name="T11" fmla="*/ 55 h 91"/>
              <a:gd name="T12" fmla="*/ 243 w 1456"/>
              <a:gd name="T13" fmla="*/ 29 h 91"/>
              <a:gd name="T14" fmla="*/ 0 w 1456"/>
              <a:gd name="T15" fmla="*/ 5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56" h="91">
                <a:moveTo>
                  <a:pt x="1456" y="55"/>
                </a:moveTo>
                <a:cubicBezTo>
                  <a:pt x="1349" y="0"/>
                  <a:pt x="1299" y="18"/>
                  <a:pt x="1187" y="55"/>
                </a:cubicBezTo>
                <a:cubicBezTo>
                  <a:pt x="880" y="37"/>
                  <a:pt x="1053" y="58"/>
                  <a:pt x="894" y="4"/>
                </a:cubicBezTo>
                <a:cubicBezTo>
                  <a:pt x="860" y="8"/>
                  <a:pt x="826" y="11"/>
                  <a:pt x="792" y="17"/>
                </a:cubicBezTo>
                <a:cubicBezTo>
                  <a:pt x="779" y="19"/>
                  <a:pt x="766" y="27"/>
                  <a:pt x="753" y="29"/>
                </a:cubicBezTo>
                <a:cubicBezTo>
                  <a:pt x="694" y="39"/>
                  <a:pt x="575" y="55"/>
                  <a:pt x="575" y="55"/>
                </a:cubicBezTo>
                <a:cubicBezTo>
                  <a:pt x="467" y="91"/>
                  <a:pt x="348" y="65"/>
                  <a:pt x="243" y="29"/>
                </a:cubicBezTo>
                <a:cubicBezTo>
                  <a:pt x="25" y="57"/>
                  <a:pt x="107" y="55"/>
                  <a:pt x="0" y="5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3" name="AutoShape 23"/>
          <p:cNvSpPr>
            <a:spLocks noChangeArrowheads="1"/>
          </p:cNvSpPr>
          <p:nvPr/>
        </p:nvSpPr>
        <p:spPr bwMode="auto">
          <a:xfrm>
            <a:off x="3581400" y="2438400"/>
            <a:ext cx="304800" cy="381000"/>
          </a:xfrm>
          <a:prstGeom prst="curvedRightArrow">
            <a:avLst>
              <a:gd name="adj1" fmla="val 1481"/>
              <a:gd name="adj2" fmla="val 50000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>
            <a:off x="1295400" y="2209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>
            <a:off x="3048000" y="2209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>
            <a:off x="5257800" y="31242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7" name="Oval 27"/>
          <p:cNvSpPr>
            <a:spLocks noChangeArrowheads="1"/>
          </p:cNvSpPr>
          <p:nvPr/>
        </p:nvSpPr>
        <p:spPr bwMode="auto">
          <a:xfrm>
            <a:off x="5715000" y="3429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TC</a:t>
            </a:r>
          </a:p>
          <a:p>
            <a:pPr algn="ctr"/>
            <a:r>
              <a:rPr lang="en-US" sz="1600">
                <a:latin typeface="Arial" charset="0"/>
              </a:rPr>
              <a:t>2</a:t>
            </a:r>
          </a:p>
        </p:txBody>
      </p:sp>
      <p:sp>
        <p:nvSpPr>
          <p:cNvPr id="5148" name="Oval 28"/>
          <p:cNvSpPr>
            <a:spLocks noChangeArrowheads="1"/>
          </p:cNvSpPr>
          <p:nvPr/>
        </p:nvSpPr>
        <p:spPr bwMode="auto">
          <a:xfrm>
            <a:off x="1447800" y="2514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T</a:t>
            </a:r>
          </a:p>
          <a:p>
            <a:pPr algn="ctr"/>
            <a:r>
              <a:rPr lang="en-US" sz="1600">
                <a:latin typeface="Arial" charset="0"/>
              </a:rPr>
              <a:t>1</a:t>
            </a:r>
          </a:p>
        </p:txBody>
      </p:sp>
      <p:sp>
        <p:nvSpPr>
          <p:cNvPr id="5149" name="Oval 29"/>
          <p:cNvSpPr>
            <a:spLocks noChangeArrowheads="1"/>
          </p:cNvSpPr>
          <p:nvPr/>
        </p:nvSpPr>
        <p:spPr bwMode="auto">
          <a:xfrm>
            <a:off x="1981200" y="1371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F</a:t>
            </a:r>
          </a:p>
          <a:p>
            <a:pPr algn="ctr"/>
            <a:r>
              <a:rPr lang="en-US" sz="1600">
                <a:latin typeface="Arial" charset="0"/>
              </a:rPr>
              <a:t>1</a:t>
            </a:r>
          </a:p>
        </p:txBody>
      </p:sp>
      <p:grpSp>
        <p:nvGrpSpPr>
          <p:cNvPr id="5150" name="Group 30"/>
          <p:cNvGrpSpPr>
            <a:grpSpLocks/>
          </p:cNvGrpSpPr>
          <p:nvPr/>
        </p:nvGrpSpPr>
        <p:grpSpPr bwMode="auto">
          <a:xfrm rot="5400000">
            <a:off x="4179888" y="5334000"/>
            <a:ext cx="381000" cy="685800"/>
            <a:chOff x="2736" y="1872"/>
            <a:chExt cx="240" cy="432"/>
          </a:xfrm>
        </p:grpSpPr>
        <p:sp>
          <p:nvSpPr>
            <p:cNvPr id="5151" name="Line 31"/>
            <p:cNvSpPr>
              <a:spLocks noChangeShapeType="1"/>
            </p:cNvSpPr>
            <p:nvPr/>
          </p:nvSpPr>
          <p:spPr bwMode="auto">
            <a:xfrm>
              <a:off x="273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2" name="Line 32"/>
            <p:cNvSpPr>
              <a:spLocks noChangeShapeType="1"/>
            </p:cNvSpPr>
            <p:nvPr/>
          </p:nvSpPr>
          <p:spPr bwMode="auto">
            <a:xfrm>
              <a:off x="297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3" name="Line 33"/>
            <p:cNvSpPr>
              <a:spLocks noChangeShapeType="1"/>
            </p:cNvSpPr>
            <p:nvPr/>
          </p:nvSpPr>
          <p:spPr bwMode="auto">
            <a:xfrm flipH="1"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Line 34"/>
            <p:cNvSpPr>
              <a:spLocks noChangeShapeType="1"/>
            </p:cNvSpPr>
            <p:nvPr/>
          </p:nvSpPr>
          <p:spPr bwMode="auto">
            <a:xfrm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5" name="Line 35"/>
            <p:cNvSpPr>
              <a:spLocks noChangeShapeType="1"/>
            </p:cNvSpPr>
            <p:nvPr/>
          </p:nvSpPr>
          <p:spPr bwMode="auto">
            <a:xfrm flipV="1">
              <a:off x="2853" y="1932"/>
              <a:ext cx="0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6" name="Line 36"/>
            <p:cNvSpPr>
              <a:spLocks noChangeShapeType="1"/>
            </p:cNvSpPr>
            <p:nvPr/>
          </p:nvSpPr>
          <p:spPr bwMode="auto">
            <a:xfrm>
              <a:off x="2781" y="192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7" name="AutoShape 37"/>
            <p:cNvSpPr>
              <a:spLocks noChangeArrowheads="1"/>
            </p:cNvSpPr>
            <p:nvPr/>
          </p:nvSpPr>
          <p:spPr bwMode="auto">
            <a:xfrm>
              <a:off x="2772" y="1872"/>
              <a:ext cx="159" cy="132"/>
            </a:xfrm>
            <a:custGeom>
              <a:avLst/>
              <a:gdLst>
                <a:gd name="G0" fmla="+- 10800 0 0"/>
                <a:gd name="G1" fmla="+- -11022851 0 0"/>
                <a:gd name="G2" fmla="+- 0 0 -11022851"/>
                <a:gd name="T0" fmla="*/ 0 256 1"/>
                <a:gd name="T1" fmla="*/ 180 256 1"/>
                <a:gd name="G3" fmla="+- -11022851 T0 T1"/>
                <a:gd name="T2" fmla="*/ 0 256 1"/>
                <a:gd name="T3" fmla="*/ 90 256 1"/>
                <a:gd name="G4" fmla="+- -11022851 T2 T3"/>
                <a:gd name="G5" fmla="*/ G4 2 1"/>
                <a:gd name="T4" fmla="*/ 90 256 1"/>
                <a:gd name="T5" fmla="*/ 0 256 1"/>
                <a:gd name="G6" fmla="+- -11022851 T4 T5"/>
                <a:gd name="G7" fmla="*/ G6 2 1"/>
                <a:gd name="G8" fmla="abs -11022851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800"/>
                <a:gd name="G18" fmla="*/ 10800 1 2"/>
                <a:gd name="G19" fmla="+- G18 5400 0"/>
                <a:gd name="G20" fmla="cos G19 -11022851"/>
                <a:gd name="G21" fmla="sin G19 -11022851"/>
                <a:gd name="G22" fmla="+- G20 10800 0"/>
                <a:gd name="G23" fmla="+- G21 10800 0"/>
                <a:gd name="G24" fmla="+- 10800 0 G20"/>
                <a:gd name="G25" fmla="+- 10800 10800 0"/>
                <a:gd name="G26" fmla="?: G9 G17 G25"/>
                <a:gd name="G27" fmla="?: G9 0 21600"/>
                <a:gd name="G28" fmla="cos 10800 -11022851"/>
                <a:gd name="G29" fmla="sin 10800 -11022851"/>
                <a:gd name="G30" fmla="sin 10800 -11022851"/>
                <a:gd name="G31" fmla="+- G28 10800 0"/>
                <a:gd name="G32" fmla="+- G29 10800 0"/>
                <a:gd name="G33" fmla="+- G30 10800 0"/>
                <a:gd name="G34" fmla="?: G4 0 G31"/>
                <a:gd name="G35" fmla="?: -11022851 G34 0"/>
                <a:gd name="G36" fmla="?: G6 G35 G31"/>
                <a:gd name="G37" fmla="+- 21600 0 G36"/>
                <a:gd name="G38" fmla="?: G4 0 G33"/>
                <a:gd name="G39" fmla="?: -11022851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28 w 21600"/>
                <a:gd name="T15" fmla="*/ 8590 h 21600"/>
                <a:gd name="T16" fmla="*/ 10800 w 21600"/>
                <a:gd name="T17" fmla="*/ 0 h 21600"/>
                <a:gd name="T18" fmla="*/ 21372 w 21600"/>
                <a:gd name="T19" fmla="*/ 85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228" y="8590"/>
                  </a:moveTo>
                  <a:cubicBezTo>
                    <a:pt x="1274" y="3585"/>
                    <a:pt x="5686" y="-1"/>
                    <a:pt x="10800" y="0"/>
                  </a:cubicBezTo>
                  <a:cubicBezTo>
                    <a:pt x="15913" y="0"/>
                    <a:pt x="20325" y="3585"/>
                    <a:pt x="21371" y="8590"/>
                  </a:cubicBezTo>
                  <a:cubicBezTo>
                    <a:pt x="20325" y="3585"/>
                    <a:pt x="15913" y="-1"/>
                    <a:pt x="10799" y="0"/>
                  </a:cubicBezTo>
                  <a:cubicBezTo>
                    <a:pt x="5686" y="0"/>
                    <a:pt x="1274" y="3585"/>
                    <a:pt x="228" y="859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58" name="Line 38"/>
          <p:cNvSpPr>
            <a:spLocks noChangeShapeType="1"/>
          </p:cNvSpPr>
          <p:nvPr/>
        </p:nvSpPr>
        <p:spPr bwMode="auto">
          <a:xfrm>
            <a:off x="4232275" y="5864225"/>
            <a:ext cx="0" cy="568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9" name="Line 39"/>
          <p:cNvSpPr>
            <a:spLocks noChangeShapeType="1"/>
          </p:cNvSpPr>
          <p:nvPr/>
        </p:nvSpPr>
        <p:spPr bwMode="auto">
          <a:xfrm>
            <a:off x="4232275" y="6451600"/>
            <a:ext cx="212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0" name="Oval 40"/>
          <p:cNvSpPr>
            <a:spLocks noChangeArrowheads="1"/>
          </p:cNvSpPr>
          <p:nvPr/>
        </p:nvSpPr>
        <p:spPr bwMode="auto">
          <a:xfrm>
            <a:off x="5638800" y="54102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F</a:t>
            </a:r>
          </a:p>
          <a:p>
            <a:pPr algn="ctr"/>
            <a:r>
              <a:rPr lang="en-US" sz="1600">
                <a:latin typeface="Arial" charset="0"/>
              </a:rPr>
              <a:t>2</a:t>
            </a:r>
          </a:p>
        </p:txBody>
      </p:sp>
      <p:sp>
        <p:nvSpPr>
          <p:cNvPr id="5161" name="Line 41"/>
          <p:cNvSpPr>
            <a:spLocks noChangeShapeType="1"/>
          </p:cNvSpPr>
          <p:nvPr/>
        </p:nvSpPr>
        <p:spPr bwMode="auto">
          <a:xfrm flipV="1">
            <a:off x="5975350" y="3108325"/>
            <a:ext cx="0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2" name="Line 42"/>
          <p:cNvSpPr>
            <a:spLocks noChangeShapeType="1"/>
          </p:cNvSpPr>
          <p:nvPr/>
        </p:nvSpPr>
        <p:spPr bwMode="auto">
          <a:xfrm>
            <a:off x="5873750" y="5945188"/>
            <a:ext cx="0" cy="527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3" name="Line 43"/>
          <p:cNvSpPr>
            <a:spLocks noChangeShapeType="1"/>
          </p:cNvSpPr>
          <p:nvPr/>
        </p:nvSpPr>
        <p:spPr bwMode="auto">
          <a:xfrm flipV="1">
            <a:off x="1698625" y="2195513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4" name="Line 44"/>
          <p:cNvSpPr>
            <a:spLocks noChangeShapeType="1"/>
          </p:cNvSpPr>
          <p:nvPr/>
        </p:nvSpPr>
        <p:spPr bwMode="auto">
          <a:xfrm>
            <a:off x="2225675" y="19113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5" name="Line 45"/>
          <p:cNvSpPr>
            <a:spLocks noChangeShapeType="1"/>
          </p:cNvSpPr>
          <p:nvPr/>
        </p:nvSpPr>
        <p:spPr bwMode="auto">
          <a:xfrm flipH="1">
            <a:off x="1860550" y="5418138"/>
            <a:ext cx="1338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6" name="Oval 46"/>
          <p:cNvSpPr>
            <a:spLocks noChangeArrowheads="1"/>
          </p:cNvSpPr>
          <p:nvPr/>
        </p:nvSpPr>
        <p:spPr bwMode="auto">
          <a:xfrm>
            <a:off x="2189163" y="5715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T</a:t>
            </a:r>
          </a:p>
          <a:p>
            <a:pPr algn="ctr"/>
            <a:r>
              <a:rPr lang="en-US" sz="1600">
                <a:latin typeface="Arial" charset="0"/>
              </a:rPr>
              <a:t>3</a:t>
            </a:r>
          </a:p>
        </p:txBody>
      </p:sp>
      <p:sp>
        <p:nvSpPr>
          <p:cNvPr id="5167" name="Line 47"/>
          <p:cNvSpPr>
            <a:spLocks noChangeShapeType="1"/>
          </p:cNvSpPr>
          <p:nvPr/>
        </p:nvSpPr>
        <p:spPr bwMode="auto">
          <a:xfrm flipV="1">
            <a:off x="2449513" y="5394325"/>
            <a:ext cx="0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8" name="Oval 48"/>
          <p:cNvSpPr>
            <a:spLocks noChangeArrowheads="1"/>
          </p:cNvSpPr>
          <p:nvPr/>
        </p:nvSpPr>
        <p:spPr bwMode="auto">
          <a:xfrm>
            <a:off x="4419600" y="2971800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9" name="Line 49"/>
          <p:cNvSpPr>
            <a:spLocks noChangeShapeType="1"/>
          </p:cNvSpPr>
          <p:nvPr/>
        </p:nvSpPr>
        <p:spPr bwMode="auto">
          <a:xfrm flipV="1">
            <a:off x="4535488" y="1770063"/>
            <a:ext cx="0" cy="1195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0" name="Oval 50"/>
          <p:cNvSpPr>
            <a:spLocks noChangeArrowheads="1"/>
          </p:cNvSpPr>
          <p:nvPr/>
        </p:nvSpPr>
        <p:spPr bwMode="auto">
          <a:xfrm>
            <a:off x="4800600" y="1676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L</a:t>
            </a:r>
          </a:p>
          <a:p>
            <a:pPr algn="ctr"/>
            <a:r>
              <a:rPr lang="en-US" sz="1600">
                <a:latin typeface="Arial" charset="0"/>
              </a:rPr>
              <a:t>1</a:t>
            </a:r>
          </a:p>
        </p:txBody>
      </p:sp>
      <p:sp>
        <p:nvSpPr>
          <p:cNvPr id="5171" name="Line 51"/>
          <p:cNvSpPr>
            <a:spLocks noChangeShapeType="1"/>
          </p:cNvSpPr>
          <p:nvPr/>
        </p:nvSpPr>
        <p:spPr bwMode="auto">
          <a:xfrm flipH="1">
            <a:off x="4535488" y="1931988"/>
            <a:ext cx="263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2" name="Line 52"/>
          <p:cNvSpPr>
            <a:spLocks noChangeShapeType="1"/>
          </p:cNvSpPr>
          <p:nvPr/>
        </p:nvSpPr>
        <p:spPr bwMode="auto">
          <a:xfrm>
            <a:off x="5943600" y="3962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3" name="Line 53"/>
          <p:cNvSpPr>
            <a:spLocks noChangeShapeType="1"/>
          </p:cNvSpPr>
          <p:nvPr/>
        </p:nvSpPr>
        <p:spPr bwMode="auto">
          <a:xfrm flipH="1">
            <a:off x="5257800" y="5029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6" name="Line 56"/>
          <p:cNvSpPr>
            <a:spLocks noChangeShapeType="1"/>
          </p:cNvSpPr>
          <p:nvPr/>
        </p:nvSpPr>
        <p:spPr bwMode="auto">
          <a:xfrm>
            <a:off x="4722813" y="5675313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7" name="Line 57"/>
          <p:cNvSpPr>
            <a:spLocks noChangeShapeType="1"/>
          </p:cNvSpPr>
          <p:nvPr/>
        </p:nvSpPr>
        <p:spPr bwMode="auto">
          <a:xfrm flipV="1">
            <a:off x="5268913" y="5046663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8" name="Text Box 58"/>
          <p:cNvSpPr txBox="1">
            <a:spLocks noChangeArrowheads="1"/>
          </p:cNvSpPr>
          <p:nvPr/>
        </p:nvSpPr>
        <p:spPr bwMode="auto">
          <a:xfrm>
            <a:off x="533400" y="1981200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/>
              <a:t>feed</a:t>
            </a:r>
            <a:endParaRPr lang="en-US"/>
          </a:p>
        </p:txBody>
      </p:sp>
      <p:sp>
        <p:nvSpPr>
          <p:cNvPr id="5179" name="Text Box 59"/>
          <p:cNvSpPr txBox="1">
            <a:spLocks noChangeArrowheads="1"/>
          </p:cNvSpPr>
          <p:nvPr/>
        </p:nvSpPr>
        <p:spPr bwMode="auto">
          <a:xfrm>
            <a:off x="7086600" y="25146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/>
              <a:t>product</a:t>
            </a:r>
            <a:endParaRPr lang="en-US"/>
          </a:p>
        </p:txBody>
      </p:sp>
      <p:sp>
        <p:nvSpPr>
          <p:cNvPr id="5180" name="Text Box 60"/>
          <p:cNvSpPr txBox="1">
            <a:spLocks noChangeArrowheads="1"/>
          </p:cNvSpPr>
          <p:nvPr/>
        </p:nvSpPr>
        <p:spPr bwMode="auto">
          <a:xfrm>
            <a:off x="6629400" y="6248400"/>
            <a:ext cx="1638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/>
              <a:t>heating stream</a:t>
            </a:r>
            <a:endParaRPr lang="en-US"/>
          </a:p>
        </p:txBody>
      </p:sp>
      <p:sp>
        <p:nvSpPr>
          <p:cNvPr id="5181" name="Text Box 61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14: CASCADE CONTROL</a:t>
            </a:r>
            <a:endParaRPr lang="en-US" sz="3200"/>
          </a:p>
        </p:txBody>
      </p:sp>
      <p:sp>
        <p:nvSpPr>
          <p:cNvPr id="5186" name="AutoShape 66"/>
          <p:cNvSpPr>
            <a:spLocks noChangeArrowheads="1"/>
          </p:cNvSpPr>
          <p:nvPr/>
        </p:nvSpPr>
        <p:spPr bwMode="auto">
          <a:xfrm>
            <a:off x="381000" y="3200400"/>
            <a:ext cx="1828800" cy="1447800"/>
          </a:xfrm>
          <a:prstGeom prst="wedgeRoundRectCallout">
            <a:avLst>
              <a:gd name="adj1" fmla="val -11630"/>
              <a:gd name="adj2" fmla="val 6995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Discuss this</a:t>
            </a:r>
          </a:p>
          <a:p>
            <a:pPr algn="ctr"/>
            <a:r>
              <a:rPr lang="en-US" sz="2000" b="1"/>
              <a:t>stirred tank</a:t>
            </a:r>
          </a:p>
          <a:p>
            <a:pPr algn="ctr"/>
            <a:r>
              <a:rPr lang="en-US" sz="2000" b="1"/>
              <a:t>heat exchanger.</a:t>
            </a:r>
          </a:p>
        </p:txBody>
      </p:sp>
      <p:grpSp>
        <p:nvGrpSpPr>
          <p:cNvPr id="5187" name="Group 67"/>
          <p:cNvGrpSpPr>
            <a:grpSpLocks/>
          </p:cNvGrpSpPr>
          <p:nvPr/>
        </p:nvGrpSpPr>
        <p:grpSpPr bwMode="auto">
          <a:xfrm>
            <a:off x="838200" y="4926013"/>
            <a:ext cx="701675" cy="1228725"/>
            <a:chOff x="528" y="3103"/>
            <a:chExt cx="442" cy="774"/>
          </a:xfrm>
        </p:grpSpPr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558" y="3134"/>
              <a:ext cx="151" cy="179"/>
            </a:xfrm>
            <a:custGeom>
              <a:avLst/>
              <a:gdLst>
                <a:gd name="T0" fmla="*/ 299 w 453"/>
                <a:gd name="T1" fmla="*/ 135 h 538"/>
                <a:gd name="T2" fmla="*/ 265 w 453"/>
                <a:gd name="T3" fmla="*/ 78 h 538"/>
                <a:gd name="T4" fmla="*/ 200 w 453"/>
                <a:gd name="T5" fmla="*/ 42 h 538"/>
                <a:gd name="T6" fmla="*/ 135 w 453"/>
                <a:gd name="T7" fmla="*/ 36 h 538"/>
                <a:gd name="T8" fmla="*/ 70 w 453"/>
                <a:gd name="T9" fmla="*/ 57 h 538"/>
                <a:gd name="T10" fmla="*/ 22 w 453"/>
                <a:gd name="T11" fmla="*/ 114 h 538"/>
                <a:gd name="T12" fmla="*/ 0 w 453"/>
                <a:gd name="T13" fmla="*/ 212 h 538"/>
                <a:gd name="T14" fmla="*/ 17 w 453"/>
                <a:gd name="T15" fmla="*/ 331 h 538"/>
                <a:gd name="T16" fmla="*/ 58 w 453"/>
                <a:gd name="T17" fmla="*/ 434 h 538"/>
                <a:gd name="T18" fmla="*/ 111 w 453"/>
                <a:gd name="T19" fmla="*/ 491 h 538"/>
                <a:gd name="T20" fmla="*/ 182 w 453"/>
                <a:gd name="T21" fmla="*/ 528 h 538"/>
                <a:gd name="T22" fmla="*/ 247 w 453"/>
                <a:gd name="T23" fmla="*/ 538 h 538"/>
                <a:gd name="T24" fmla="*/ 329 w 453"/>
                <a:gd name="T25" fmla="*/ 511 h 538"/>
                <a:gd name="T26" fmla="*/ 358 w 453"/>
                <a:gd name="T27" fmla="*/ 466 h 538"/>
                <a:gd name="T28" fmla="*/ 376 w 453"/>
                <a:gd name="T29" fmla="*/ 383 h 538"/>
                <a:gd name="T30" fmla="*/ 371 w 453"/>
                <a:gd name="T31" fmla="*/ 274 h 538"/>
                <a:gd name="T32" fmla="*/ 341 w 453"/>
                <a:gd name="T33" fmla="*/ 176 h 538"/>
                <a:gd name="T34" fmla="*/ 453 w 453"/>
                <a:gd name="T35" fmla="*/ 47 h 538"/>
                <a:gd name="T36" fmla="*/ 453 w 453"/>
                <a:gd name="T37" fmla="*/ 21 h 538"/>
                <a:gd name="T38" fmla="*/ 429 w 453"/>
                <a:gd name="T39" fmla="*/ 0 h 538"/>
                <a:gd name="T40" fmla="*/ 406 w 453"/>
                <a:gd name="T41" fmla="*/ 10 h 538"/>
                <a:gd name="T42" fmla="*/ 299 w 453"/>
                <a:gd name="T43" fmla="*/ 13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3" h="538">
                  <a:moveTo>
                    <a:pt x="299" y="135"/>
                  </a:moveTo>
                  <a:lnTo>
                    <a:pt x="265" y="78"/>
                  </a:lnTo>
                  <a:lnTo>
                    <a:pt x="200" y="42"/>
                  </a:lnTo>
                  <a:lnTo>
                    <a:pt x="135" y="36"/>
                  </a:lnTo>
                  <a:lnTo>
                    <a:pt x="70" y="57"/>
                  </a:lnTo>
                  <a:lnTo>
                    <a:pt x="22" y="114"/>
                  </a:lnTo>
                  <a:lnTo>
                    <a:pt x="0" y="212"/>
                  </a:lnTo>
                  <a:lnTo>
                    <a:pt x="17" y="331"/>
                  </a:lnTo>
                  <a:lnTo>
                    <a:pt x="58" y="434"/>
                  </a:lnTo>
                  <a:lnTo>
                    <a:pt x="111" y="491"/>
                  </a:lnTo>
                  <a:lnTo>
                    <a:pt x="182" y="528"/>
                  </a:lnTo>
                  <a:lnTo>
                    <a:pt x="247" y="538"/>
                  </a:lnTo>
                  <a:lnTo>
                    <a:pt x="329" y="511"/>
                  </a:lnTo>
                  <a:lnTo>
                    <a:pt x="358" y="466"/>
                  </a:lnTo>
                  <a:lnTo>
                    <a:pt x="376" y="383"/>
                  </a:lnTo>
                  <a:lnTo>
                    <a:pt x="371" y="274"/>
                  </a:lnTo>
                  <a:lnTo>
                    <a:pt x="341" y="176"/>
                  </a:lnTo>
                  <a:lnTo>
                    <a:pt x="453" y="47"/>
                  </a:lnTo>
                  <a:lnTo>
                    <a:pt x="453" y="21"/>
                  </a:lnTo>
                  <a:lnTo>
                    <a:pt x="429" y="0"/>
                  </a:lnTo>
                  <a:lnTo>
                    <a:pt x="406" y="10"/>
                  </a:lnTo>
                  <a:lnTo>
                    <a:pt x="299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 rot="1793546">
              <a:off x="771" y="3103"/>
              <a:ext cx="199" cy="309"/>
            </a:xfrm>
            <a:custGeom>
              <a:avLst/>
              <a:gdLst>
                <a:gd name="T0" fmla="*/ 59 w 595"/>
                <a:gd name="T1" fmla="*/ 928 h 928"/>
                <a:gd name="T2" fmla="*/ 11 w 595"/>
                <a:gd name="T3" fmla="*/ 917 h 928"/>
                <a:gd name="T4" fmla="*/ 0 w 595"/>
                <a:gd name="T5" fmla="*/ 860 h 928"/>
                <a:gd name="T6" fmla="*/ 76 w 595"/>
                <a:gd name="T7" fmla="*/ 752 h 928"/>
                <a:gd name="T8" fmla="*/ 183 w 595"/>
                <a:gd name="T9" fmla="*/ 577 h 928"/>
                <a:gd name="T10" fmla="*/ 271 w 595"/>
                <a:gd name="T11" fmla="*/ 437 h 928"/>
                <a:gd name="T12" fmla="*/ 341 w 595"/>
                <a:gd name="T13" fmla="*/ 268 h 928"/>
                <a:gd name="T14" fmla="*/ 436 w 595"/>
                <a:gd name="T15" fmla="*/ 164 h 928"/>
                <a:gd name="T16" fmla="*/ 536 w 595"/>
                <a:gd name="T17" fmla="*/ 15 h 928"/>
                <a:gd name="T18" fmla="*/ 554 w 595"/>
                <a:gd name="T19" fmla="*/ 0 h 928"/>
                <a:gd name="T20" fmla="*/ 589 w 595"/>
                <a:gd name="T21" fmla="*/ 4 h 928"/>
                <a:gd name="T22" fmla="*/ 595 w 595"/>
                <a:gd name="T23" fmla="*/ 31 h 928"/>
                <a:gd name="T24" fmla="*/ 471 w 595"/>
                <a:gd name="T25" fmla="*/ 164 h 928"/>
                <a:gd name="T26" fmla="*/ 465 w 595"/>
                <a:gd name="T27" fmla="*/ 221 h 928"/>
                <a:gd name="T28" fmla="*/ 501 w 595"/>
                <a:gd name="T29" fmla="*/ 278 h 928"/>
                <a:gd name="T30" fmla="*/ 501 w 595"/>
                <a:gd name="T31" fmla="*/ 329 h 928"/>
                <a:gd name="T32" fmla="*/ 465 w 595"/>
                <a:gd name="T33" fmla="*/ 361 h 928"/>
                <a:gd name="T34" fmla="*/ 377 w 595"/>
                <a:gd name="T35" fmla="*/ 401 h 928"/>
                <a:gd name="T36" fmla="*/ 336 w 595"/>
                <a:gd name="T37" fmla="*/ 412 h 928"/>
                <a:gd name="T38" fmla="*/ 317 w 595"/>
                <a:gd name="T39" fmla="*/ 442 h 928"/>
                <a:gd name="T40" fmla="*/ 271 w 595"/>
                <a:gd name="T41" fmla="*/ 566 h 928"/>
                <a:gd name="T42" fmla="*/ 224 w 595"/>
                <a:gd name="T43" fmla="*/ 680 h 928"/>
                <a:gd name="T44" fmla="*/ 165 w 595"/>
                <a:gd name="T45" fmla="*/ 814 h 928"/>
                <a:gd name="T46" fmla="*/ 89 w 595"/>
                <a:gd name="T47" fmla="*/ 928 h 928"/>
                <a:gd name="T48" fmla="*/ 59 w 595"/>
                <a:gd name="T49" fmla="*/ 9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5" h="928">
                  <a:moveTo>
                    <a:pt x="59" y="928"/>
                  </a:moveTo>
                  <a:lnTo>
                    <a:pt x="11" y="917"/>
                  </a:lnTo>
                  <a:lnTo>
                    <a:pt x="0" y="860"/>
                  </a:lnTo>
                  <a:lnTo>
                    <a:pt x="76" y="752"/>
                  </a:lnTo>
                  <a:lnTo>
                    <a:pt x="183" y="577"/>
                  </a:lnTo>
                  <a:lnTo>
                    <a:pt x="271" y="437"/>
                  </a:lnTo>
                  <a:lnTo>
                    <a:pt x="341" y="268"/>
                  </a:lnTo>
                  <a:lnTo>
                    <a:pt x="436" y="164"/>
                  </a:lnTo>
                  <a:lnTo>
                    <a:pt x="536" y="15"/>
                  </a:lnTo>
                  <a:lnTo>
                    <a:pt x="554" y="0"/>
                  </a:lnTo>
                  <a:lnTo>
                    <a:pt x="589" y="4"/>
                  </a:lnTo>
                  <a:lnTo>
                    <a:pt x="595" y="31"/>
                  </a:lnTo>
                  <a:lnTo>
                    <a:pt x="471" y="164"/>
                  </a:lnTo>
                  <a:lnTo>
                    <a:pt x="465" y="221"/>
                  </a:lnTo>
                  <a:lnTo>
                    <a:pt x="501" y="278"/>
                  </a:lnTo>
                  <a:lnTo>
                    <a:pt x="501" y="329"/>
                  </a:lnTo>
                  <a:lnTo>
                    <a:pt x="465" y="361"/>
                  </a:lnTo>
                  <a:lnTo>
                    <a:pt x="377" y="401"/>
                  </a:lnTo>
                  <a:lnTo>
                    <a:pt x="336" y="412"/>
                  </a:lnTo>
                  <a:lnTo>
                    <a:pt x="317" y="442"/>
                  </a:lnTo>
                  <a:lnTo>
                    <a:pt x="271" y="566"/>
                  </a:lnTo>
                  <a:lnTo>
                    <a:pt x="224" y="680"/>
                  </a:lnTo>
                  <a:lnTo>
                    <a:pt x="165" y="814"/>
                  </a:lnTo>
                  <a:lnTo>
                    <a:pt x="89" y="928"/>
                  </a:lnTo>
                  <a:lnTo>
                    <a:pt x="59" y="9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528" y="3340"/>
              <a:ext cx="117" cy="279"/>
            </a:xfrm>
            <a:custGeom>
              <a:avLst/>
              <a:gdLst>
                <a:gd name="T0" fmla="*/ 160 w 350"/>
                <a:gd name="T1" fmla="*/ 66 h 836"/>
                <a:gd name="T2" fmla="*/ 225 w 350"/>
                <a:gd name="T3" fmla="*/ 15 h 836"/>
                <a:gd name="T4" fmla="*/ 296 w 350"/>
                <a:gd name="T5" fmla="*/ 0 h 836"/>
                <a:gd name="T6" fmla="*/ 344 w 350"/>
                <a:gd name="T7" fmla="*/ 15 h 836"/>
                <a:gd name="T8" fmla="*/ 350 w 350"/>
                <a:gd name="T9" fmla="*/ 47 h 836"/>
                <a:gd name="T10" fmla="*/ 309 w 350"/>
                <a:gd name="T11" fmla="*/ 113 h 836"/>
                <a:gd name="T12" fmla="*/ 255 w 350"/>
                <a:gd name="T13" fmla="*/ 113 h 836"/>
                <a:gd name="T14" fmla="*/ 201 w 350"/>
                <a:gd name="T15" fmla="*/ 144 h 836"/>
                <a:gd name="T16" fmla="*/ 130 w 350"/>
                <a:gd name="T17" fmla="*/ 232 h 836"/>
                <a:gd name="T18" fmla="*/ 82 w 350"/>
                <a:gd name="T19" fmla="*/ 331 h 836"/>
                <a:gd name="T20" fmla="*/ 82 w 350"/>
                <a:gd name="T21" fmla="*/ 371 h 836"/>
                <a:gd name="T22" fmla="*/ 112 w 350"/>
                <a:gd name="T23" fmla="*/ 418 h 836"/>
                <a:gd name="T24" fmla="*/ 190 w 350"/>
                <a:gd name="T25" fmla="*/ 460 h 836"/>
                <a:gd name="T26" fmla="*/ 261 w 350"/>
                <a:gd name="T27" fmla="*/ 496 h 836"/>
                <a:gd name="T28" fmla="*/ 339 w 350"/>
                <a:gd name="T29" fmla="*/ 562 h 836"/>
                <a:gd name="T30" fmla="*/ 344 w 350"/>
                <a:gd name="T31" fmla="*/ 619 h 836"/>
                <a:gd name="T32" fmla="*/ 272 w 350"/>
                <a:gd name="T33" fmla="*/ 656 h 836"/>
                <a:gd name="T34" fmla="*/ 220 w 350"/>
                <a:gd name="T35" fmla="*/ 697 h 836"/>
                <a:gd name="T36" fmla="*/ 201 w 350"/>
                <a:gd name="T37" fmla="*/ 733 h 836"/>
                <a:gd name="T38" fmla="*/ 214 w 350"/>
                <a:gd name="T39" fmla="*/ 770 h 836"/>
                <a:gd name="T40" fmla="*/ 190 w 350"/>
                <a:gd name="T41" fmla="*/ 821 h 836"/>
                <a:gd name="T42" fmla="*/ 154 w 350"/>
                <a:gd name="T43" fmla="*/ 836 h 836"/>
                <a:gd name="T44" fmla="*/ 136 w 350"/>
                <a:gd name="T45" fmla="*/ 827 h 836"/>
                <a:gd name="T46" fmla="*/ 142 w 350"/>
                <a:gd name="T47" fmla="*/ 738 h 836"/>
                <a:gd name="T48" fmla="*/ 177 w 350"/>
                <a:gd name="T49" fmla="*/ 676 h 836"/>
                <a:gd name="T50" fmla="*/ 244 w 350"/>
                <a:gd name="T51" fmla="*/ 625 h 836"/>
                <a:gd name="T52" fmla="*/ 279 w 350"/>
                <a:gd name="T53" fmla="*/ 609 h 836"/>
                <a:gd name="T54" fmla="*/ 249 w 350"/>
                <a:gd name="T55" fmla="*/ 532 h 836"/>
                <a:gd name="T56" fmla="*/ 196 w 350"/>
                <a:gd name="T57" fmla="*/ 501 h 836"/>
                <a:gd name="T58" fmla="*/ 101 w 350"/>
                <a:gd name="T59" fmla="*/ 469 h 836"/>
                <a:gd name="T60" fmla="*/ 35 w 350"/>
                <a:gd name="T61" fmla="*/ 423 h 836"/>
                <a:gd name="T62" fmla="*/ 0 w 350"/>
                <a:gd name="T63" fmla="*/ 351 h 836"/>
                <a:gd name="T64" fmla="*/ 24 w 350"/>
                <a:gd name="T65" fmla="*/ 284 h 836"/>
                <a:gd name="T66" fmla="*/ 89 w 350"/>
                <a:gd name="T67" fmla="*/ 180 h 836"/>
                <a:gd name="T68" fmla="*/ 142 w 350"/>
                <a:gd name="T69" fmla="*/ 98 h 836"/>
                <a:gd name="T70" fmla="*/ 160 w 350"/>
                <a:gd name="T71" fmla="*/ 66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0" h="836">
                  <a:moveTo>
                    <a:pt x="160" y="66"/>
                  </a:moveTo>
                  <a:lnTo>
                    <a:pt x="225" y="15"/>
                  </a:lnTo>
                  <a:lnTo>
                    <a:pt x="296" y="0"/>
                  </a:lnTo>
                  <a:lnTo>
                    <a:pt x="344" y="15"/>
                  </a:lnTo>
                  <a:lnTo>
                    <a:pt x="350" y="47"/>
                  </a:lnTo>
                  <a:lnTo>
                    <a:pt x="309" y="113"/>
                  </a:lnTo>
                  <a:lnTo>
                    <a:pt x="255" y="113"/>
                  </a:lnTo>
                  <a:lnTo>
                    <a:pt x="201" y="144"/>
                  </a:lnTo>
                  <a:lnTo>
                    <a:pt x="130" y="232"/>
                  </a:lnTo>
                  <a:lnTo>
                    <a:pt x="82" y="331"/>
                  </a:lnTo>
                  <a:lnTo>
                    <a:pt x="82" y="371"/>
                  </a:lnTo>
                  <a:lnTo>
                    <a:pt x="112" y="418"/>
                  </a:lnTo>
                  <a:lnTo>
                    <a:pt x="190" y="460"/>
                  </a:lnTo>
                  <a:lnTo>
                    <a:pt x="261" y="496"/>
                  </a:lnTo>
                  <a:lnTo>
                    <a:pt x="339" y="562"/>
                  </a:lnTo>
                  <a:lnTo>
                    <a:pt x="344" y="619"/>
                  </a:lnTo>
                  <a:lnTo>
                    <a:pt x="272" y="656"/>
                  </a:lnTo>
                  <a:lnTo>
                    <a:pt x="220" y="697"/>
                  </a:lnTo>
                  <a:lnTo>
                    <a:pt x="201" y="733"/>
                  </a:lnTo>
                  <a:lnTo>
                    <a:pt x="214" y="770"/>
                  </a:lnTo>
                  <a:lnTo>
                    <a:pt x="190" y="821"/>
                  </a:lnTo>
                  <a:lnTo>
                    <a:pt x="154" y="836"/>
                  </a:lnTo>
                  <a:lnTo>
                    <a:pt x="136" y="827"/>
                  </a:lnTo>
                  <a:lnTo>
                    <a:pt x="142" y="738"/>
                  </a:lnTo>
                  <a:lnTo>
                    <a:pt x="177" y="676"/>
                  </a:lnTo>
                  <a:lnTo>
                    <a:pt x="244" y="625"/>
                  </a:lnTo>
                  <a:lnTo>
                    <a:pt x="279" y="609"/>
                  </a:lnTo>
                  <a:lnTo>
                    <a:pt x="249" y="532"/>
                  </a:lnTo>
                  <a:lnTo>
                    <a:pt x="196" y="501"/>
                  </a:lnTo>
                  <a:lnTo>
                    <a:pt x="101" y="469"/>
                  </a:lnTo>
                  <a:lnTo>
                    <a:pt x="35" y="423"/>
                  </a:lnTo>
                  <a:lnTo>
                    <a:pt x="0" y="351"/>
                  </a:lnTo>
                  <a:lnTo>
                    <a:pt x="24" y="284"/>
                  </a:lnTo>
                  <a:lnTo>
                    <a:pt x="89" y="180"/>
                  </a:lnTo>
                  <a:lnTo>
                    <a:pt x="142" y="98"/>
                  </a:lnTo>
                  <a:lnTo>
                    <a:pt x="16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1" name="Freeform 71"/>
            <p:cNvSpPr>
              <a:spLocks/>
            </p:cNvSpPr>
            <p:nvPr/>
          </p:nvSpPr>
          <p:spPr bwMode="auto">
            <a:xfrm>
              <a:off x="648" y="3318"/>
              <a:ext cx="122" cy="249"/>
            </a:xfrm>
            <a:custGeom>
              <a:avLst/>
              <a:gdLst>
                <a:gd name="T0" fmla="*/ 30 w 366"/>
                <a:gd name="T1" fmla="*/ 31 h 748"/>
                <a:gd name="T2" fmla="*/ 88 w 366"/>
                <a:gd name="T3" fmla="*/ 4 h 748"/>
                <a:gd name="T4" fmla="*/ 136 w 366"/>
                <a:gd name="T5" fmla="*/ 0 h 748"/>
                <a:gd name="T6" fmla="*/ 218 w 366"/>
                <a:gd name="T7" fmla="*/ 46 h 748"/>
                <a:gd name="T8" fmla="*/ 266 w 366"/>
                <a:gd name="T9" fmla="*/ 93 h 748"/>
                <a:gd name="T10" fmla="*/ 302 w 366"/>
                <a:gd name="T11" fmla="*/ 159 h 748"/>
                <a:gd name="T12" fmla="*/ 331 w 366"/>
                <a:gd name="T13" fmla="*/ 247 h 748"/>
                <a:gd name="T14" fmla="*/ 361 w 366"/>
                <a:gd name="T15" fmla="*/ 381 h 748"/>
                <a:gd name="T16" fmla="*/ 366 w 366"/>
                <a:gd name="T17" fmla="*/ 531 h 748"/>
                <a:gd name="T18" fmla="*/ 348 w 366"/>
                <a:gd name="T19" fmla="*/ 629 h 748"/>
                <a:gd name="T20" fmla="*/ 320 w 366"/>
                <a:gd name="T21" fmla="*/ 675 h 748"/>
                <a:gd name="T22" fmla="*/ 242 w 366"/>
                <a:gd name="T23" fmla="*/ 722 h 748"/>
                <a:gd name="T24" fmla="*/ 160 w 366"/>
                <a:gd name="T25" fmla="*/ 748 h 748"/>
                <a:gd name="T26" fmla="*/ 107 w 366"/>
                <a:gd name="T27" fmla="*/ 748 h 748"/>
                <a:gd name="T28" fmla="*/ 60 w 366"/>
                <a:gd name="T29" fmla="*/ 737 h 748"/>
                <a:gd name="T30" fmla="*/ 30 w 366"/>
                <a:gd name="T31" fmla="*/ 675 h 748"/>
                <a:gd name="T32" fmla="*/ 18 w 366"/>
                <a:gd name="T33" fmla="*/ 599 h 748"/>
                <a:gd name="T34" fmla="*/ 42 w 366"/>
                <a:gd name="T35" fmla="*/ 546 h 748"/>
                <a:gd name="T36" fmla="*/ 71 w 366"/>
                <a:gd name="T37" fmla="*/ 500 h 748"/>
                <a:gd name="T38" fmla="*/ 65 w 366"/>
                <a:gd name="T39" fmla="*/ 438 h 748"/>
                <a:gd name="T40" fmla="*/ 53 w 366"/>
                <a:gd name="T41" fmla="*/ 360 h 748"/>
                <a:gd name="T42" fmla="*/ 30 w 366"/>
                <a:gd name="T43" fmla="*/ 283 h 748"/>
                <a:gd name="T44" fmla="*/ 0 w 366"/>
                <a:gd name="T45" fmla="*/ 201 h 748"/>
                <a:gd name="T46" fmla="*/ 0 w 366"/>
                <a:gd name="T47" fmla="*/ 139 h 748"/>
                <a:gd name="T48" fmla="*/ 18 w 366"/>
                <a:gd name="T49" fmla="*/ 72 h 748"/>
                <a:gd name="T50" fmla="*/ 30 w 366"/>
                <a:gd name="T51" fmla="*/ 31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6" h="748">
                  <a:moveTo>
                    <a:pt x="30" y="31"/>
                  </a:moveTo>
                  <a:lnTo>
                    <a:pt x="88" y="4"/>
                  </a:lnTo>
                  <a:lnTo>
                    <a:pt x="136" y="0"/>
                  </a:lnTo>
                  <a:lnTo>
                    <a:pt x="218" y="46"/>
                  </a:lnTo>
                  <a:lnTo>
                    <a:pt x="266" y="93"/>
                  </a:lnTo>
                  <a:lnTo>
                    <a:pt x="302" y="159"/>
                  </a:lnTo>
                  <a:lnTo>
                    <a:pt x="331" y="247"/>
                  </a:lnTo>
                  <a:lnTo>
                    <a:pt x="361" y="381"/>
                  </a:lnTo>
                  <a:lnTo>
                    <a:pt x="366" y="531"/>
                  </a:lnTo>
                  <a:lnTo>
                    <a:pt x="348" y="629"/>
                  </a:lnTo>
                  <a:lnTo>
                    <a:pt x="320" y="675"/>
                  </a:lnTo>
                  <a:lnTo>
                    <a:pt x="242" y="722"/>
                  </a:lnTo>
                  <a:lnTo>
                    <a:pt x="160" y="748"/>
                  </a:lnTo>
                  <a:lnTo>
                    <a:pt x="107" y="748"/>
                  </a:lnTo>
                  <a:lnTo>
                    <a:pt x="60" y="737"/>
                  </a:lnTo>
                  <a:lnTo>
                    <a:pt x="30" y="675"/>
                  </a:lnTo>
                  <a:lnTo>
                    <a:pt x="18" y="599"/>
                  </a:lnTo>
                  <a:lnTo>
                    <a:pt x="42" y="546"/>
                  </a:lnTo>
                  <a:lnTo>
                    <a:pt x="71" y="500"/>
                  </a:lnTo>
                  <a:lnTo>
                    <a:pt x="65" y="438"/>
                  </a:lnTo>
                  <a:lnTo>
                    <a:pt x="53" y="360"/>
                  </a:lnTo>
                  <a:lnTo>
                    <a:pt x="30" y="283"/>
                  </a:lnTo>
                  <a:lnTo>
                    <a:pt x="0" y="201"/>
                  </a:lnTo>
                  <a:lnTo>
                    <a:pt x="0" y="139"/>
                  </a:lnTo>
                  <a:lnTo>
                    <a:pt x="18" y="72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auto">
            <a:xfrm>
              <a:off x="718" y="3517"/>
              <a:ext cx="159" cy="320"/>
            </a:xfrm>
            <a:custGeom>
              <a:avLst/>
              <a:gdLst>
                <a:gd name="T0" fmla="*/ 0 w 477"/>
                <a:gd name="T1" fmla="*/ 83 h 959"/>
                <a:gd name="T2" fmla="*/ 0 w 477"/>
                <a:gd name="T3" fmla="*/ 41 h 959"/>
                <a:gd name="T4" fmla="*/ 41 w 477"/>
                <a:gd name="T5" fmla="*/ 0 h 959"/>
                <a:gd name="T6" fmla="*/ 71 w 477"/>
                <a:gd name="T7" fmla="*/ 15 h 959"/>
                <a:gd name="T8" fmla="*/ 212 w 477"/>
                <a:gd name="T9" fmla="*/ 180 h 959"/>
                <a:gd name="T10" fmla="*/ 282 w 477"/>
                <a:gd name="T11" fmla="*/ 273 h 959"/>
                <a:gd name="T12" fmla="*/ 301 w 477"/>
                <a:gd name="T13" fmla="*/ 356 h 959"/>
                <a:gd name="T14" fmla="*/ 306 w 477"/>
                <a:gd name="T15" fmla="*/ 443 h 959"/>
                <a:gd name="T16" fmla="*/ 295 w 477"/>
                <a:gd name="T17" fmla="*/ 562 h 959"/>
                <a:gd name="T18" fmla="*/ 253 w 477"/>
                <a:gd name="T19" fmla="*/ 691 h 959"/>
                <a:gd name="T20" fmla="*/ 212 w 477"/>
                <a:gd name="T21" fmla="*/ 768 h 959"/>
                <a:gd name="T22" fmla="*/ 195 w 477"/>
                <a:gd name="T23" fmla="*/ 845 h 959"/>
                <a:gd name="T24" fmla="*/ 200 w 477"/>
                <a:gd name="T25" fmla="*/ 881 h 959"/>
                <a:gd name="T26" fmla="*/ 223 w 477"/>
                <a:gd name="T27" fmla="*/ 892 h 959"/>
                <a:gd name="T28" fmla="*/ 365 w 477"/>
                <a:gd name="T29" fmla="*/ 887 h 959"/>
                <a:gd name="T30" fmla="*/ 460 w 477"/>
                <a:gd name="T31" fmla="*/ 902 h 959"/>
                <a:gd name="T32" fmla="*/ 477 w 477"/>
                <a:gd name="T33" fmla="*/ 923 h 959"/>
                <a:gd name="T34" fmla="*/ 477 w 477"/>
                <a:gd name="T35" fmla="*/ 938 h 959"/>
                <a:gd name="T36" fmla="*/ 401 w 477"/>
                <a:gd name="T37" fmla="*/ 959 h 959"/>
                <a:gd name="T38" fmla="*/ 383 w 477"/>
                <a:gd name="T39" fmla="*/ 953 h 959"/>
                <a:gd name="T40" fmla="*/ 318 w 477"/>
                <a:gd name="T41" fmla="*/ 928 h 959"/>
                <a:gd name="T42" fmla="*/ 253 w 477"/>
                <a:gd name="T43" fmla="*/ 928 h 959"/>
                <a:gd name="T44" fmla="*/ 165 w 477"/>
                <a:gd name="T45" fmla="*/ 928 h 959"/>
                <a:gd name="T46" fmla="*/ 135 w 477"/>
                <a:gd name="T47" fmla="*/ 933 h 959"/>
                <a:gd name="T48" fmla="*/ 124 w 477"/>
                <a:gd name="T49" fmla="*/ 913 h 959"/>
                <a:gd name="T50" fmla="*/ 124 w 477"/>
                <a:gd name="T51" fmla="*/ 881 h 959"/>
                <a:gd name="T52" fmla="*/ 154 w 477"/>
                <a:gd name="T53" fmla="*/ 784 h 959"/>
                <a:gd name="T54" fmla="*/ 206 w 477"/>
                <a:gd name="T55" fmla="*/ 680 h 959"/>
                <a:gd name="T56" fmla="*/ 241 w 477"/>
                <a:gd name="T57" fmla="*/ 578 h 959"/>
                <a:gd name="T58" fmla="*/ 247 w 477"/>
                <a:gd name="T59" fmla="*/ 500 h 959"/>
                <a:gd name="T60" fmla="*/ 241 w 477"/>
                <a:gd name="T61" fmla="*/ 392 h 959"/>
                <a:gd name="T62" fmla="*/ 217 w 477"/>
                <a:gd name="T63" fmla="*/ 330 h 959"/>
                <a:gd name="T64" fmla="*/ 159 w 477"/>
                <a:gd name="T65" fmla="*/ 252 h 959"/>
                <a:gd name="T66" fmla="*/ 76 w 477"/>
                <a:gd name="T67" fmla="*/ 180 h 959"/>
                <a:gd name="T68" fmla="*/ 17 w 477"/>
                <a:gd name="T69" fmla="*/ 138 h 959"/>
                <a:gd name="T70" fmla="*/ 0 w 477"/>
                <a:gd name="T71" fmla="*/ 113 h 959"/>
                <a:gd name="T72" fmla="*/ 0 w 477"/>
                <a:gd name="T73" fmla="*/ 83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7" h="959">
                  <a:moveTo>
                    <a:pt x="0" y="83"/>
                  </a:moveTo>
                  <a:lnTo>
                    <a:pt x="0" y="41"/>
                  </a:lnTo>
                  <a:lnTo>
                    <a:pt x="41" y="0"/>
                  </a:lnTo>
                  <a:lnTo>
                    <a:pt x="71" y="15"/>
                  </a:lnTo>
                  <a:lnTo>
                    <a:pt x="212" y="180"/>
                  </a:lnTo>
                  <a:lnTo>
                    <a:pt x="282" y="273"/>
                  </a:lnTo>
                  <a:lnTo>
                    <a:pt x="301" y="356"/>
                  </a:lnTo>
                  <a:lnTo>
                    <a:pt x="306" y="443"/>
                  </a:lnTo>
                  <a:lnTo>
                    <a:pt x="295" y="562"/>
                  </a:lnTo>
                  <a:lnTo>
                    <a:pt x="253" y="691"/>
                  </a:lnTo>
                  <a:lnTo>
                    <a:pt x="212" y="768"/>
                  </a:lnTo>
                  <a:lnTo>
                    <a:pt x="195" y="845"/>
                  </a:lnTo>
                  <a:lnTo>
                    <a:pt x="200" y="881"/>
                  </a:lnTo>
                  <a:lnTo>
                    <a:pt x="223" y="892"/>
                  </a:lnTo>
                  <a:lnTo>
                    <a:pt x="365" y="887"/>
                  </a:lnTo>
                  <a:lnTo>
                    <a:pt x="460" y="902"/>
                  </a:lnTo>
                  <a:lnTo>
                    <a:pt x="477" y="923"/>
                  </a:lnTo>
                  <a:lnTo>
                    <a:pt x="477" y="938"/>
                  </a:lnTo>
                  <a:lnTo>
                    <a:pt x="401" y="959"/>
                  </a:lnTo>
                  <a:lnTo>
                    <a:pt x="383" y="953"/>
                  </a:lnTo>
                  <a:lnTo>
                    <a:pt x="318" y="928"/>
                  </a:lnTo>
                  <a:lnTo>
                    <a:pt x="253" y="928"/>
                  </a:lnTo>
                  <a:lnTo>
                    <a:pt x="165" y="928"/>
                  </a:lnTo>
                  <a:lnTo>
                    <a:pt x="135" y="933"/>
                  </a:lnTo>
                  <a:lnTo>
                    <a:pt x="124" y="913"/>
                  </a:lnTo>
                  <a:lnTo>
                    <a:pt x="124" y="881"/>
                  </a:lnTo>
                  <a:lnTo>
                    <a:pt x="154" y="784"/>
                  </a:lnTo>
                  <a:lnTo>
                    <a:pt x="206" y="680"/>
                  </a:lnTo>
                  <a:lnTo>
                    <a:pt x="241" y="578"/>
                  </a:lnTo>
                  <a:lnTo>
                    <a:pt x="247" y="500"/>
                  </a:lnTo>
                  <a:lnTo>
                    <a:pt x="241" y="392"/>
                  </a:lnTo>
                  <a:lnTo>
                    <a:pt x="217" y="330"/>
                  </a:lnTo>
                  <a:lnTo>
                    <a:pt x="159" y="252"/>
                  </a:lnTo>
                  <a:lnTo>
                    <a:pt x="76" y="180"/>
                  </a:lnTo>
                  <a:lnTo>
                    <a:pt x="17" y="138"/>
                  </a:lnTo>
                  <a:lnTo>
                    <a:pt x="0" y="11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3" name="Freeform 73"/>
            <p:cNvSpPr>
              <a:spLocks/>
            </p:cNvSpPr>
            <p:nvPr/>
          </p:nvSpPr>
          <p:spPr bwMode="auto">
            <a:xfrm>
              <a:off x="575" y="3535"/>
              <a:ext cx="133" cy="342"/>
            </a:xfrm>
            <a:custGeom>
              <a:avLst/>
              <a:gdLst>
                <a:gd name="T0" fmla="*/ 283 w 401"/>
                <a:gd name="T1" fmla="*/ 25 h 1026"/>
                <a:gd name="T2" fmla="*/ 318 w 401"/>
                <a:gd name="T3" fmla="*/ 0 h 1026"/>
                <a:gd name="T4" fmla="*/ 390 w 401"/>
                <a:gd name="T5" fmla="*/ 0 h 1026"/>
                <a:gd name="T6" fmla="*/ 401 w 401"/>
                <a:gd name="T7" fmla="*/ 31 h 1026"/>
                <a:gd name="T8" fmla="*/ 390 w 401"/>
                <a:gd name="T9" fmla="*/ 113 h 1026"/>
                <a:gd name="T10" fmla="*/ 325 w 401"/>
                <a:gd name="T11" fmla="*/ 216 h 1026"/>
                <a:gd name="T12" fmla="*/ 296 w 401"/>
                <a:gd name="T13" fmla="*/ 329 h 1026"/>
                <a:gd name="T14" fmla="*/ 283 w 401"/>
                <a:gd name="T15" fmla="*/ 469 h 1026"/>
                <a:gd name="T16" fmla="*/ 325 w 401"/>
                <a:gd name="T17" fmla="*/ 628 h 1026"/>
                <a:gd name="T18" fmla="*/ 378 w 401"/>
                <a:gd name="T19" fmla="*/ 783 h 1026"/>
                <a:gd name="T20" fmla="*/ 383 w 401"/>
                <a:gd name="T21" fmla="*/ 845 h 1026"/>
                <a:gd name="T22" fmla="*/ 360 w 401"/>
                <a:gd name="T23" fmla="*/ 865 h 1026"/>
                <a:gd name="T24" fmla="*/ 277 w 401"/>
                <a:gd name="T25" fmla="*/ 865 h 1026"/>
                <a:gd name="T26" fmla="*/ 195 w 401"/>
                <a:gd name="T27" fmla="*/ 892 h 1026"/>
                <a:gd name="T28" fmla="*/ 142 w 401"/>
                <a:gd name="T29" fmla="*/ 958 h 1026"/>
                <a:gd name="T30" fmla="*/ 95 w 401"/>
                <a:gd name="T31" fmla="*/ 1020 h 1026"/>
                <a:gd name="T32" fmla="*/ 71 w 401"/>
                <a:gd name="T33" fmla="*/ 1026 h 1026"/>
                <a:gd name="T34" fmla="*/ 0 w 401"/>
                <a:gd name="T35" fmla="*/ 989 h 1026"/>
                <a:gd name="T36" fmla="*/ 0 w 401"/>
                <a:gd name="T37" fmla="*/ 964 h 1026"/>
                <a:gd name="T38" fmla="*/ 95 w 401"/>
                <a:gd name="T39" fmla="*/ 892 h 1026"/>
                <a:gd name="T40" fmla="*/ 207 w 401"/>
                <a:gd name="T41" fmla="*/ 845 h 1026"/>
                <a:gd name="T42" fmla="*/ 296 w 401"/>
                <a:gd name="T43" fmla="*/ 819 h 1026"/>
                <a:gd name="T44" fmla="*/ 313 w 401"/>
                <a:gd name="T45" fmla="*/ 808 h 1026"/>
                <a:gd name="T46" fmla="*/ 307 w 401"/>
                <a:gd name="T47" fmla="*/ 763 h 1026"/>
                <a:gd name="T48" fmla="*/ 277 w 401"/>
                <a:gd name="T49" fmla="*/ 649 h 1026"/>
                <a:gd name="T50" fmla="*/ 242 w 401"/>
                <a:gd name="T51" fmla="*/ 520 h 1026"/>
                <a:gd name="T52" fmla="*/ 225 w 401"/>
                <a:gd name="T53" fmla="*/ 453 h 1026"/>
                <a:gd name="T54" fmla="*/ 219 w 401"/>
                <a:gd name="T55" fmla="*/ 376 h 1026"/>
                <a:gd name="T56" fmla="*/ 231 w 401"/>
                <a:gd name="T57" fmla="*/ 288 h 1026"/>
                <a:gd name="T58" fmla="*/ 253 w 401"/>
                <a:gd name="T59" fmla="*/ 144 h 1026"/>
                <a:gd name="T60" fmla="*/ 283 w 401"/>
                <a:gd name="T61" fmla="*/ 25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1" h="1026">
                  <a:moveTo>
                    <a:pt x="283" y="25"/>
                  </a:moveTo>
                  <a:lnTo>
                    <a:pt x="318" y="0"/>
                  </a:lnTo>
                  <a:lnTo>
                    <a:pt x="390" y="0"/>
                  </a:lnTo>
                  <a:lnTo>
                    <a:pt x="401" y="31"/>
                  </a:lnTo>
                  <a:lnTo>
                    <a:pt x="390" y="113"/>
                  </a:lnTo>
                  <a:lnTo>
                    <a:pt x="325" y="216"/>
                  </a:lnTo>
                  <a:lnTo>
                    <a:pt x="296" y="329"/>
                  </a:lnTo>
                  <a:lnTo>
                    <a:pt x="283" y="469"/>
                  </a:lnTo>
                  <a:lnTo>
                    <a:pt x="325" y="628"/>
                  </a:lnTo>
                  <a:lnTo>
                    <a:pt x="378" y="783"/>
                  </a:lnTo>
                  <a:lnTo>
                    <a:pt x="383" y="845"/>
                  </a:lnTo>
                  <a:lnTo>
                    <a:pt x="360" y="865"/>
                  </a:lnTo>
                  <a:lnTo>
                    <a:pt x="277" y="865"/>
                  </a:lnTo>
                  <a:lnTo>
                    <a:pt x="195" y="892"/>
                  </a:lnTo>
                  <a:lnTo>
                    <a:pt x="142" y="958"/>
                  </a:lnTo>
                  <a:lnTo>
                    <a:pt x="95" y="1020"/>
                  </a:lnTo>
                  <a:lnTo>
                    <a:pt x="71" y="1026"/>
                  </a:lnTo>
                  <a:lnTo>
                    <a:pt x="0" y="989"/>
                  </a:lnTo>
                  <a:lnTo>
                    <a:pt x="0" y="964"/>
                  </a:lnTo>
                  <a:lnTo>
                    <a:pt x="95" y="892"/>
                  </a:lnTo>
                  <a:lnTo>
                    <a:pt x="207" y="845"/>
                  </a:lnTo>
                  <a:lnTo>
                    <a:pt x="296" y="819"/>
                  </a:lnTo>
                  <a:lnTo>
                    <a:pt x="313" y="808"/>
                  </a:lnTo>
                  <a:lnTo>
                    <a:pt x="307" y="763"/>
                  </a:lnTo>
                  <a:lnTo>
                    <a:pt x="277" y="649"/>
                  </a:lnTo>
                  <a:lnTo>
                    <a:pt x="242" y="520"/>
                  </a:lnTo>
                  <a:lnTo>
                    <a:pt x="225" y="453"/>
                  </a:lnTo>
                  <a:lnTo>
                    <a:pt x="219" y="376"/>
                  </a:lnTo>
                  <a:lnTo>
                    <a:pt x="231" y="288"/>
                  </a:lnTo>
                  <a:lnTo>
                    <a:pt x="253" y="144"/>
                  </a:lnTo>
                  <a:lnTo>
                    <a:pt x="28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94" name="Line 74"/>
          <p:cNvSpPr>
            <a:spLocks noChangeShapeType="1"/>
          </p:cNvSpPr>
          <p:nvPr/>
        </p:nvSpPr>
        <p:spPr bwMode="auto">
          <a:xfrm flipH="1">
            <a:off x="6400800" y="3657600"/>
            <a:ext cx="533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95" name="Text Box 75"/>
          <p:cNvSpPr txBox="1">
            <a:spLocks noChangeArrowheads="1"/>
          </p:cNvSpPr>
          <p:nvPr/>
        </p:nvSpPr>
        <p:spPr bwMode="auto">
          <a:xfrm>
            <a:off x="7051675" y="3424238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PID controller</a:t>
            </a: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533400" y="527050"/>
            <a:ext cx="80010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14: SUGGESTIONS FOR SELF-STUDY</a:t>
            </a:r>
            <a:endParaRPr lang="en-US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17525" y="1524000"/>
            <a:ext cx="8077200" cy="423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06413" indent="-5064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65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795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4.	Using block diagram algebra, derive the transfer functions in textbook equations (14.6) to (14.8).</a:t>
            </a:r>
          </a:p>
          <a:p>
            <a:pPr>
              <a:spcBef>
                <a:spcPct val="50000"/>
              </a:spcBef>
            </a:pPr>
            <a:r>
              <a:rPr lang="en-US" b="1"/>
              <a:t>5.	Review the following publication to find other advantages for cascade control.</a:t>
            </a:r>
          </a:p>
          <a:p>
            <a:pPr>
              <a:spcBef>
                <a:spcPct val="50000"/>
              </a:spcBef>
            </a:pPr>
            <a:r>
              <a:rPr lang="en-US" b="1"/>
              <a:t>	</a:t>
            </a:r>
            <a:r>
              <a:rPr lang="en-US" sz="2000" b="1"/>
              <a:t>Verhaegen, S., When to use cascade control, </a:t>
            </a:r>
            <a:r>
              <a:rPr lang="en-US" sz="2000" b="1" i="1"/>
              <a:t>Intech</a:t>
            </a:r>
            <a:r>
              <a:rPr lang="en-US" sz="2000" b="1"/>
              <a:t>, 38-40 (Oct. 1991).</a:t>
            </a:r>
          </a:p>
          <a:p>
            <a:pPr>
              <a:spcBef>
                <a:spcPct val="50000"/>
              </a:spcBef>
            </a:pPr>
            <a:r>
              <a:rPr lang="en-US" b="1"/>
              <a:t>6.	Discuss applications of cascade control (hierarchical decision systems) in business, government, and university.  Explain advantages and disadvantages of these systems.</a:t>
            </a:r>
            <a:endParaRPr lang="en-US" sz="20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2" name="Rectangle 274"/>
          <p:cNvSpPr>
            <a:spLocks noChangeArrowheads="1"/>
          </p:cNvSpPr>
          <p:nvPr/>
        </p:nvSpPr>
        <p:spPr bwMode="auto">
          <a:xfrm>
            <a:off x="4876800" y="1066800"/>
            <a:ext cx="3962400" cy="24384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5" name="Text Box 57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14: CASCADE CONTROL</a:t>
            </a:r>
            <a:endParaRPr lang="en-US" sz="3200"/>
          </a:p>
        </p:txBody>
      </p:sp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2873375" y="4676775"/>
            <a:ext cx="939800" cy="942975"/>
            <a:chOff x="1680" y="2544"/>
            <a:chExt cx="672" cy="672"/>
          </a:xfrm>
        </p:grpSpPr>
        <p:sp>
          <p:nvSpPr>
            <p:cNvPr id="7171" name="Oval 3"/>
            <p:cNvSpPr>
              <a:spLocks noChangeArrowheads="1"/>
            </p:cNvSpPr>
            <p:nvPr/>
          </p:nvSpPr>
          <p:spPr bwMode="auto">
            <a:xfrm>
              <a:off x="1680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2" name="Oval 4"/>
            <p:cNvSpPr>
              <a:spLocks noChangeArrowheads="1"/>
            </p:cNvSpPr>
            <p:nvPr/>
          </p:nvSpPr>
          <p:spPr bwMode="auto">
            <a:xfrm>
              <a:off x="1776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3" name="Oval 5"/>
            <p:cNvSpPr>
              <a:spLocks noChangeArrowheads="1"/>
            </p:cNvSpPr>
            <p:nvPr/>
          </p:nvSpPr>
          <p:spPr bwMode="auto">
            <a:xfrm>
              <a:off x="1872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4" name="Oval 6"/>
            <p:cNvSpPr>
              <a:spLocks noChangeArrowheads="1"/>
            </p:cNvSpPr>
            <p:nvPr/>
          </p:nvSpPr>
          <p:spPr bwMode="auto">
            <a:xfrm>
              <a:off x="1968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5" name="Oval 7"/>
            <p:cNvSpPr>
              <a:spLocks noChangeArrowheads="1"/>
            </p:cNvSpPr>
            <p:nvPr/>
          </p:nvSpPr>
          <p:spPr bwMode="auto">
            <a:xfrm>
              <a:off x="2064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" name="Oval 8"/>
            <p:cNvSpPr>
              <a:spLocks noChangeArrowheads="1"/>
            </p:cNvSpPr>
            <p:nvPr/>
          </p:nvSpPr>
          <p:spPr bwMode="auto">
            <a:xfrm>
              <a:off x="2160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>
              <a:off x="2339" y="268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>
              <a:off x="1680" y="264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2336800" y="3260725"/>
            <a:ext cx="0" cy="2022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2336800" y="5283200"/>
            <a:ext cx="2079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V="1">
            <a:off x="4416425" y="3598863"/>
            <a:ext cx="0" cy="1684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 rot="5400000">
            <a:off x="4447382" y="3347244"/>
            <a:ext cx="201612" cy="336550"/>
          </a:xfrm>
          <a:prstGeom prst="can">
            <a:avLst>
              <a:gd name="adj" fmla="val 4173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V="1">
            <a:off x="4416425" y="3194050"/>
            <a:ext cx="0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84" name="Group 16"/>
          <p:cNvGrpSpPr>
            <a:grpSpLocks/>
          </p:cNvGrpSpPr>
          <p:nvPr/>
        </p:nvGrpSpPr>
        <p:grpSpPr bwMode="auto">
          <a:xfrm>
            <a:off x="2873375" y="2992438"/>
            <a:ext cx="947738" cy="1279525"/>
            <a:chOff x="2010" y="480"/>
            <a:chExt cx="678" cy="912"/>
          </a:xfrm>
        </p:grpSpPr>
        <p:sp>
          <p:nvSpPr>
            <p:cNvPr id="7185" name="Line 17"/>
            <p:cNvSpPr>
              <a:spLocks noChangeShapeType="1"/>
            </p:cNvSpPr>
            <p:nvPr/>
          </p:nvSpPr>
          <p:spPr bwMode="auto">
            <a:xfrm>
              <a:off x="2352" y="480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auto">
            <a:xfrm>
              <a:off x="2010" y="1152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Oval 19"/>
            <p:cNvSpPr>
              <a:spLocks noChangeArrowheads="1"/>
            </p:cNvSpPr>
            <p:nvPr/>
          </p:nvSpPr>
          <p:spPr bwMode="auto">
            <a:xfrm>
              <a:off x="2352" y="1152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88" name="Freeform 20"/>
          <p:cNvSpPr>
            <a:spLocks/>
          </p:cNvSpPr>
          <p:nvPr/>
        </p:nvSpPr>
        <p:spPr bwMode="auto">
          <a:xfrm>
            <a:off x="2338388" y="3503613"/>
            <a:ext cx="2036762" cy="128587"/>
          </a:xfrm>
          <a:custGeom>
            <a:avLst/>
            <a:gdLst>
              <a:gd name="T0" fmla="*/ 1456 w 1456"/>
              <a:gd name="T1" fmla="*/ 55 h 91"/>
              <a:gd name="T2" fmla="*/ 1187 w 1456"/>
              <a:gd name="T3" fmla="*/ 55 h 91"/>
              <a:gd name="T4" fmla="*/ 894 w 1456"/>
              <a:gd name="T5" fmla="*/ 4 h 91"/>
              <a:gd name="T6" fmla="*/ 792 w 1456"/>
              <a:gd name="T7" fmla="*/ 17 h 91"/>
              <a:gd name="T8" fmla="*/ 753 w 1456"/>
              <a:gd name="T9" fmla="*/ 29 h 91"/>
              <a:gd name="T10" fmla="*/ 575 w 1456"/>
              <a:gd name="T11" fmla="*/ 55 h 91"/>
              <a:gd name="T12" fmla="*/ 243 w 1456"/>
              <a:gd name="T13" fmla="*/ 29 h 91"/>
              <a:gd name="T14" fmla="*/ 0 w 1456"/>
              <a:gd name="T15" fmla="*/ 5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56" h="91">
                <a:moveTo>
                  <a:pt x="1456" y="55"/>
                </a:moveTo>
                <a:cubicBezTo>
                  <a:pt x="1349" y="0"/>
                  <a:pt x="1299" y="18"/>
                  <a:pt x="1187" y="55"/>
                </a:cubicBezTo>
                <a:cubicBezTo>
                  <a:pt x="880" y="37"/>
                  <a:pt x="1053" y="58"/>
                  <a:pt x="894" y="4"/>
                </a:cubicBezTo>
                <a:cubicBezTo>
                  <a:pt x="860" y="8"/>
                  <a:pt x="826" y="11"/>
                  <a:pt x="792" y="17"/>
                </a:cubicBezTo>
                <a:cubicBezTo>
                  <a:pt x="779" y="19"/>
                  <a:pt x="766" y="27"/>
                  <a:pt x="753" y="29"/>
                </a:cubicBezTo>
                <a:cubicBezTo>
                  <a:pt x="694" y="39"/>
                  <a:pt x="575" y="55"/>
                  <a:pt x="575" y="55"/>
                </a:cubicBezTo>
                <a:cubicBezTo>
                  <a:pt x="467" y="91"/>
                  <a:pt x="348" y="65"/>
                  <a:pt x="243" y="29"/>
                </a:cubicBezTo>
                <a:cubicBezTo>
                  <a:pt x="25" y="57"/>
                  <a:pt x="107" y="55"/>
                  <a:pt x="0" y="5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9" name="AutoShape 21"/>
          <p:cNvSpPr>
            <a:spLocks noChangeArrowheads="1"/>
          </p:cNvSpPr>
          <p:nvPr/>
        </p:nvSpPr>
        <p:spPr bwMode="auto">
          <a:xfrm>
            <a:off x="3208338" y="2924175"/>
            <a:ext cx="268287" cy="336550"/>
          </a:xfrm>
          <a:prstGeom prst="curvedRightArrow">
            <a:avLst>
              <a:gd name="adj1" fmla="val 1487"/>
              <a:gd name="adj2" fmla="val 50178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1195388" y="2722563"/>
            <a:ext cx="1543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2738438" y="2722563"/>
            <a:ext cx="0" cy="67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4684713" y="3530600"/>
            <a:ext cx="2551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3" name="Oval 25"/>
          <p:cNvSpPr>
            <a:spLocks noChangeArrowheads="1"/>
          </p:cNvSpPr>
          <p:nvPr/>
        </p:nvSpPr>
        <p:spPr bwMode="auto">
          <a:xfrm>
            <a:off x="5087938" y="3800475"/>
            <a:ext cx="469900" cy="471488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TC</a:t>
            </a:r>
          </a:p>
          <a:p>
            <a:pPr algn="ctr"/>
            <a:r>
              <a:rPr lang="en-US" sz="1600">
                <a:latin typeface="Arial" charset="0"/>
              </a:rPr>
              <a:t>2</a:t>
            </a:r>
          </a:p>
        </p:txBody>
      </p:sp>
      <p:sp>
        <p:nvSpPr>
          <p:cNvPr id="7194" name="Oval 26"/>
          <p:cNvSpPr>
            <a:spLocks noChangeArrowheads="1"/>
          </p:cNvSpPr>
          <p:nvPr/>
        </p:nvSpPr>
        <p:spPr bwMode="auto">
          <a:xfrm>
            <a:off x="1330325" y="2992438"/>
            <a:ext cx="469900" cy="4714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T</a:t>
            </a:r>
          </a:p>
          <a:p>
            <a:pPr algn="ctr"/>
            <a:r>
              <a:rPr lang="en-US" sz="1600">
                <a:latin typeface="Arial" charset="0"/>
              </a:rPr>
              <a:t>1</a:t>
            </a:r>
          </a:p>
        </p:txBody>
      </p:sp>
      <p:sp>
        <p:nvSpPr>
          <p:cNvPr id="7195" name="Oval 27"/>
          <p:cNvSpPr>
            <a:spLocks noChangeArrowheads="1"/>
          </p:cNvSpPr>
          <p:nvPr/>
        </p:nvSpPr>
        <p:spPr bwMode="auto">
          <a:xfrm>
            <a:off x="1800225" y="1981200"/>
            <a:ext cx="468313" cy="4714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F</a:t>
            </a:r>
          </a:p>
          <a:p>
            <a:pPr algn="ctr"/>
            <a:r>
              <a:rPr lang="en-US" sz="1600">
                <a:latin typeface="Arial" charset="0"/>
              </a:rPr>
              <a:t>1</a:t>
            </a:r>
          </a:p>
        </p:txBody>
      </p:sp>
      <p:grpSp>
        <p:nvGrpSpPr>
          <p:cNvPr id="7196" name="Group 28"/>
          <p:cNvGrpSpPr>
            <a:grpSpLocks/>
          </p:cNvGrpSpPr>
          <p:nvPr/>
        </p:nvGrpSpPr>
        <p:grpSpPr bwMode="auto">
          <a:xfrm rot="5400000">
            <a:off x="3735388" y="5486400"/>
            <a:ext cx="336550" cy="603250"/>
            <a:chOff x="2736" y="1872"/>
            <a:chExt cx="240" cy="432"/>
          </a:xfrm>
        </p:grpSpPr>
        <p:sp>
          <p:nvSpPr>
            <p:cNvPr id="7197" name="Line 29"/>
            <p:cNvSpPr>
              <a:spLocks noChangeShapeType="1"/>
            </p:cNvSpPr>
            <p:nvPr/>
          </p:nvSpPr>
          <p:spPr bwMode="auto">
            <a:xfrm>
              <a:off x="273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8" name="Line 30"/>
            <p:cNvSpPr>
              <a:spLocks noChangeShapeType="1"/>
            </p:cNvSpPr>
            <p:nvPr/>
          </p:nvSpPr>
          <p:spPr bwMode="auto">
            <a:xfrm>
              <a:off x="297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9" name="Line 31"/>
            <p:cNvSpPr>
              <a:spLocks noChangeShapeType="1"/>
            </p:cNvSpPr>
            <p:nvPr/>
          </p:nvSpPr>
          <p:spPr bwMode="auto">
            <a:xfrm flipH="1"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0" name="Line 32"/>
            <p:cNvSpPr>
              <a:spLocks noChangeShapeType="1"/>
            </p:cNvSpPr>
            <p:nvPr/>
          </p:nvSpPr>
          <p:spPr bwMode="auto">
            <a:xfrm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1" name="Line 33"/>
            <p:cNvSpPr>
              <a:spLocks noChangeShapeType="1"/>
            </p:cNvSpPr>
            <p:nvPr/>
          </p:nvSpPr>
          <p:spPr bwMode="auto">
            <a:xfrm flipV="1">
              <a:off x="2853" y="1932"/>
              <a:ext cx="0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Line 34"/>
            <p:cNvSpPr>
              <a:spLocks noChangeShapeType="1"/>
            </p:cNvSpPr>
            <p:nvPr/>
          </p:nvSpPr>
          <p:spPr bwMode="auto">
            <a:xfrm>
              <a:off x="2781" y="192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3" name="AutoShape 35"/>
            <p:cNvSpPr>
              <a:spLocks noChangeArrowheads="1"/>
            </p:cNvSpPr>
            <p:nvPr/>
          </p:nvSpPr>
          <p:spPr bwMode="auto">
            <a:xfrm>
              <a:off x="2772" y="1872"/>
              <a:ext cx="159" cy="132"/>
            </a:xfrm>
            <a:custGeom>
              <a:avLst/>
              <a:gdLst>
                <a:gd name="G0" fmla="+- 10800 0 0"/>
                <a:gd name="G1" fmla="+- -11022851 0 0"/>
                <a:gd name="G2" fmla="+- 0 0 -11022851"/>
                <a:gd name="T0" fmla="*/ 0 256 1"/>
                <a:gd name="T1" fmla="*/ 180 256 1"/>
                <a:gd name="G3" fmla="+- -11022851 T0 T1"/>
                <a:gd name="T2" fmla="*/ 0 256 1"/>
                <a:gd name="T3" fmla="*/ 90 256 1"/>
                <a:gd name="G4" fmla="+- -11022851 T2 T3"/>
                <a:gd name="G5" fmla="*/ G4 2 1"/>
                <a:gd name="T4" fmla="*/ 90 256 1"/>
                <a:gd name="T5" fmla="*/ 0 256 1"/>
                <a:gd name="G6" fmla="+- -11022851 T4 T5"/>
                <a:gd name="G7" fmla="*/ G6 2 1"/>
                <a:gd name="G8" fmla="abs -11022851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800"/>
                <a:gd name="G18" fmla="*/ 10800 1 2"/>
                <a:gd name="G19" fmla="+- G18 5400 0"/>
                <a:gd name="G20" fmla="cos G19 -11022851"/>
                <a:gd name="G21" fmla="sin G19 -11022851"/>
                <a:gd name="G22" fmla="+- G20 10800 0"/>
                <a:gd name="G23" fmla="+- G21 10800 0"/>
                <a:gd name="G24" fmla="+- 10800 0 G20"/>
                <a:gd name="G25" fmla="+- 10800 10800 0"/>
                <a:gd name="G26" fmla="?: G9 G17 G25"/>
                <a:gd name="G27" fmla="?: G9 0 21600"/>
                <a:gd name="G28" fmla="cos 10800 -11022851"/>
                <a:gd name="G29" fmla="sin 10800 -11022851"/>
                <a:gd name="G30" fmla="sin 10800 -11022851"/>
                <a:gd name="G31" fmla="+- G28 10800 0"/>
                <a:gd name="G32" fmla="+- G29 10800 0"/>
                <a:gd name="G33" fmla="+- G30 10800 0"/>
                <a:gd name="G34" fmla="?: G4 0 G31"/>
                <a:gd name="G35" fmla="?: -11022851 G34 0"/>
                <a:gd name="G36" fmla="?: G6 G35 G31"/>
                <a:gd name="G37" fmla="+- 21600 0 G36"/>
                <a:gd name="G38" fmla="?: G4 0 G33"/>
                <a:gd name="G39" fmla="?: -11022851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28 w 21600"/>
                <a:gd name="T15" fmla="*/ 8590 h 21600"/>
                <a:gd name="T16" fmla="*/ 10800 w 21600"/>
                <a:gd name="T17" fmla="*/ 0 h 21600"/>
                <a:gd name="T18" fmla="*/ 21372 w 21600"/>
                <a:gd name="T19" fmla="*/ 85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228" y="8590"/>
                  </a:moveTo>
                  <a:cubicBezTo>
                    <a:pt x="1274" y="3585"/>
                    <a:pt x="5686" y="-1"/>
                    <a:pt x="10800" y="0"/>
                  </a:cubicBezTo>
                  <a:cubicBezTo>
                    <a:pt x="15913" y="0"/>
                    <a:pt x="20325" y="3585"/>
                    <a:pt x="21371" y="8590"/>
                  </a:cubicBezTo>
                  <a:cubicBezTo>
                    <a:pt x="20325" y="3585"/>
                    <a:pt x="15913" y="-1"/>
                    <a:pt x="10799" y="0"/>
                  </a:cubicBezTo>
                  <a:cubicBezTo>
                    <a:pt x="5686" y="0"/>
                    <a:pt x="1274" y="3585"/>
                    <a:pt x="228" y="859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04" name="Line 36"/>
          <p:cNvSpPr>
            <a:spLocks noChangeShapeType="1"/>
          </p:cNvSpPr>
          <p:nvPr/>
        </p:nvSpPr>
        <p:spPr bwMode="auto">
          <a:xfrm>
            <a:off x="3781425" y="59531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>
            <a:off x="3781425" y="6472238"/>
            <a:ext cx="1874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6" name="Oval 38"/>
          <p:cNvSpPr>
            <a:spLocks noChangeArrowheads="1"/>
          </p:cNvSpPr>
          <p:nvPr/>
        </p:nvSpPr>
        <p:spPr bwMode="auto">
          <a:xfrm>
            <a:off x="5021263" y="5551488"/>
            <a:ext cx="469900" cy="4714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F</a:t>
            </a:r>
          </a:p>
          <a:p>
            <a:pPr algn="ctr"/>
            <a:r>
              <a:rPr lang="en-US" sz="1600">
                <a:latin typeface="Arial" charset="0"/>
              </a:rPr>
              <a:t>2</a:t>
            </a:r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 flipV="1">
            <a:off x="5316538" y="3516313"/>
            <a:ext cx="0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>
            <a:off x="5227638" y="6024563"/>
            <a:ext cx="0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 flipV="1">
            <a:off x="1550988" y="2709863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0" name="Line 42"/>
          <p:cNvSpPr>
            <a:spLocks noChangeShapeType="1"/>
          </p:cNvSpPr>
          <p:nvPr/>
        </p:nvSpPr>
        <p:spPr bwMode="auto">
          <a:xfrm>
            <a:off x="2014538" y="2459038"/>
            <a:ext cx="0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1" name="Line 43"/>
          <p:cNvSpPr>
            <a:spLocks noChangeShapeType="1"/>
          </p:cNvSpPr>
          <p:nvPr/>
        </p:nvSpPr>
        <p:spPr bwMode="auto">
          <a:xfrm flipH="1">
            <a:off x="1693863" y="5559425"/>
            <a:ext cx="117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2" name="Oval 44"/>
          <p:cNvSpPr>
            <a:spLocks noChangeArrowheads="1"/>
          </p:cNvSpPr>
          <p:nvPr/>
        </p:nvSpPr>
        <p:spPr bwMode="auto">
          <a:xfrm>
            <a:off x="1982788" y="5821363"/>
            <a:ext cx="469900" cy="4714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T</a:t>
            </a:r>
          </a:p>
          <a:p>
            <a:pPr algn="ctr"/>
            <a:r>
              <a:rPr lang="en-US" sz="1600">
                <a:latin typeface="Arial" charset="0"/>
              </a:rPr>
              <a:t>3</a:t>
            </a:r>
          </a:p>
        </p:txBody>
      </p:sp>
      <p:sp>
        <p:nvSpPr>
          <p:cNvPr id="7213" name="Line 45"/>
          <p:cNvSpPr>
            <a:spLocks noChangeShapeType="1"/>
          </p:cNvSpPr>
          <p:nvPr/>
        </p:nvSpPr>
        <p:spPr bwMode="auto">
          <a:xfrm flipV="1">
            <a:off x="2211388" y="5538788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4" name="Oval 46"/>
          <p:cNvSpPr>
            <a:spLocks noChangeArrowheads="1"/>
          </p:cNvSpPr>
          <p:nvPr/>
        </p:nvSpPr>
        <p:spPr bwMode="auto">
          <a:xfrm>
            <a:off x="3946525" y="3395663"/>
            <a:ext cx="201613" cy="203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5" name="Line 47"/>
          <p:cNvSpPr>
            <a:spLocks noChangeShapeType="1"/>
          </p:cNvSpPr>
          <p:nvPr/>
        </p:nvSpPr>
        <p:spPr bwMode="auto">
          <a:xfrm flipV="1">
            <a:off x="4049713" y="2333625"/>
            <a:ext cx="0" cy="1057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6" name="Oval 48"/>
          <p:cNvSpPr>
            <a:spLocks noChangeArrowheads="1"/>
          </p:cNvSpPr>
          <p:nvPr/>
        </p:nvSpPr>
        <p:spPr bwMode="auto">
          <a:xfrm>
            <a:off x="4283075" y="2251075"/>
            <a:ext cx="469900" cy="4714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L</a:t>
            </a:r>
          </a:p>
          <a:p>
            <a:pPr algn="ctr"/>
            <a:r>
              <a:rPr lang="en-US" sz="1600">
                <a:latin typeface="Arial" charset="0"/>
              </a:rPr>
              <a:t>1</a:t>
            </a:r>
          </a:p>
        </p:txBody>
      </p:sp>
      <p:sp>
        <p:nvSpPr>
          <p:cNvPr id="7217" name="Line 49"/>
          <p:cNvSpPr>
            <a:spLocks noChangeShapeType="1"/>
          </p:cNvSpPr>
          <p:nvPr/>
        </p:nvSpPr>
        <p:spPr bwMode="auto">
          <a:xfrm flipH="1">
            <a:off x="4049713" y="2476500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8" name="Line 50"/>
          <p:cNvSpPr>
            <a:spLocks noChangeShapeType="1"/>
          </p:cNvSpPr>
          <p:nvPr/>
        </p:nvSpPr>
        <p:spPr bwMode="auto">
          <a:xfrm>
            <a:off x="5289550" y="4271963"/>
            <a:ext cx="0" cy="942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" name="Line 51"/>
          <p:cNvSpPr>
            <a:spLocks noChangeShapeType="1"/>
          </p:cNvSpPr>
          <p:nvPr/>
        </p:nvSpPr>
        <p:spPr bwMode="auto">
          <a:xfrm flipH="1">
            <a:off x="4684713" y="5214938"/>
            <a:ext cx="6048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0" name="Line 52"/>
          <p:cNvSpPr>
            <a:spLocks noChangeShapeType="1"/>
          </p:cNvSpPr>
          <p:nvPr/>
        </p:nvSpPr>
        <p:spPr bwMode="auto">
          <a:xfrm>
            <a:off x="4214813" y="5786438"/>
            <a:ext cx="4810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1" name="Line 53"/>
          <p:cNvSpPr>
            <a:spLocks noChangeShapeType="1"/>
          </p:cNvSpPr>
          <p:nvPr/>
        </p:nvSpPr>
        <p:spPr bwMode="auto">
          <a:xfrm flipV="1">
            <a:off x="4695825" y="5230813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2" name="Text Box 54"/>
          <p:cNvSpPr txBox="1">
            <a:spLocks noChangeArrowheads="1"/>
          </p:cNvSpPr>
          <p:nvPr/>
        </p:nvSpPr>
        <p:spPr bwMode="auto">
          <a:xfrm>
            <a:off x="523875" y="2520950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/>
              <a:t>feed</a:t>
            </a:r>
            <a:endParaRPr lang="en-US"/>
          </a:p>
        </p:txBody>
      </p:sp>
      <p:sp>
        <p:nvSpPr>
          <p:cNvPr id="7224" name="Text Box 56"/>
          <p:cNvSpPr txBox="1">
            <a:spLocks noChangeArrowheads="1"/>
          </p:cNvSpPr>
          <p:nvPr/>
        </p:nvSpPr>
        <p:spPr bwMode="auto">
          <a:xfrm>
            <a:off x="5892800" y="6292850"/>
            <a:ext cx="1638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/>
              <a:t>heating stream</a:t>
            </a:r>
            <a:endParaRPr lang="en-US"/>
          </a:p>
        </p:txBody>
      </p:sp>
      <p:sp>
        <p:nvSpPr>
          <p:cNvPr id="7227" name="AutoShape 59"/>
          <p:cNvSpPr>
            <a:spLocks noChangeArrowheads="1"/>
          </p:cNvSpPr>
          <p:nvPr/>
        </p:nvSpPr>
        <p:spPr bwMode="auto">
          <a:xfrm>
            <a:off x="457200" y="3463925"/>
            <a:ext cx="1611313" cy="1684338"/>
          </a:xfrm>
          <a:prstGeom prst="wedgeRoundRectCallout">
            <a:avLst>
              <a:gd name="adj1" fmla="val -15796"/>
              <a:gd name="adj2" fmla="val 77917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Disturbance = </a:t>
            </a:r>
          </a:p>
          <a:p>
            <a:pPr algn="ctr"/>
            <a:r>
              <a:rPr lang="en-US" sz="1600" b="1"/>
              <a:t>heating pressure</a:t>
            </a:r>
          </a:p>
          <a:p>
            <a:pPr algn="ctr"/>
            <a:endParaRPr lang="en-US" sz="1600" b="1"/>
          </a:p>
          <a:p>
            <a:pPr algn="ctr"/>
            <a:r>
              <a:rPr lang="en-US" sz="1600" b="1">
                <a:solidFill>
                  <a:srgbClr val="FF0000"/>
                </a:solidFill>
              </a:rPr>
              <a:t>Control</a:t>
            </a:r>
          </a:p>
          <a:p>
            <a:pPr algn="ctr"/>
            <a:r>
              <a:rPr lang="en-US" sz="1600" b="1">
                <a:solidFill>
                  <a:srgbClr val="FF0000"/>
                </a:solidFill>
              </a:rPr>
              <a:t>performance</a:t>
            </a:r>
          </a:p>
          <a:p>
            <a:pPr algn="ctr"/>
            <a:r>
              <a:rPr lang="en-US" sz="1600" b="1">
                <a:solidFill>
                  <a:srgbClr val="FF0000"/>
                </a:solidFill>
              </a:rPr>
              <a:t>not acceptable!</a:t>
            </a:r>
          </a:p>
        </p:txBody>
      </p:sp>
      <p:sp>
        <p:nvSpPr>
          <p:cNvPr id="7228" name="Line 60"/>
          <p:cNvSpPr>
            <a:spLocks noChangeShapeType="1"/>
          </p:cNvSpPr>
          <p:nvPr/>
        </p:nvSpPr>
        <p:spPr bwMode="auto">
          <a:xfrm flipH="1">
            <a:off x="5557838" y="5754688"/>
            <a:ext cx="603250" cy="673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9" name="Line 61"/>
          <p:cNvSpPr>
            <a:spLocks noChangeShapeType="1"/>
          </p:cNvSpPr>
          <p:nvPr/>
        </p:nvSpPr>
        <p:spPr bwMode="auto">
          <a:xfrm flipH="1" flipV="1">
            <a:off x="5892800" y="5619750"/>
            <a:ext cx="268288" cy="1349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30" name="Line 62"/>
          <p:cNvSpPr>
            <a:spLocks noChangeShapeType="1"/>
          </p:cNvSpPr>
          <p:nvPr/>
        </p:nvSpPr>
        <p:spPr bwMode="auto">
          <a:xfrm flipV="1">
            <a:off x="5892800" y="5416550"/>
            <a:ext cx="201613" cy="203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31" name="Text Box 63"/>
          <p:cNvSpPr txBox="1">
            <a:spLocks noChangeArrowheads="1"/>
          </p:cNvSpPr>
          <p:nvPr/>
        </p:nvSpPr>
        <p:spPr bwMode="auto">
          <a:xfrm>
            <a:off x="6248400" y="5105400"/>
            <a:ext cx="1458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Pressure disturbance</a:t>
            </a:r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7441" name="Group 273"/>
          <p:cNvGrpSpPr>
            <a:grpSpLocks/>
          </p:cNvGrpSpPr>
          <p:nvPr/>
        </p:nvGrpSpPr>
        <p:grpSpPr bwMode="auto">
          <a:xfrm flipV="1">
            <a:off x="7543800" y="5257800"/>
            <a:ext cx="671513" cy="269875"/>
            <a:chOff x="4473" y="3285"/>
            <a:chExt cx="423" cy="170"/>
          </a:xfrm>
        </p:grpSpPr>
        <p:sp>
          <p:nvSpPr>
            <p:cNvPr id="7232" name="Line 64"/>
            <p:cNvSpPr>
              <a:spLocks noChangeShapeType="1"/>
            </p:cNvSpPr>
            <p:nvPr/>
          </p:nvSpPr>
          <p:spPr bwMode="auto">
            <a:xfrm>
              <a:off x="4473" y="3455"/>
              <a:ext cx="21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3" name="Line 65"/>
            <p:cNvSpPr>
              <a:spLocks noChangeShapeType="1"/>
            </p:cNvSpPr>
            <p:nvPr/>
          </p:nvSpPr>
          <p:spPr bwMode="auto">
            <a:xfrm flipV="1">
              <a:off x="4685" y="3285"/>
              <a:ext cx="0" cy="17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4" name="Line 66"/>
            <p:cNvSpPr>
              <a:spLocks noChangeShapeType="1"/>
            </p:cNvSpPr>
            <p:nvPr/>
          </p:nvSpPr>
          <p:spPr bwMode="auto">
            <a:xfrm>
              <a:off x="4685" y="3285"/>
              <a:ext cx="21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35" name="Group 67"/>
          <p:cNvGrpSpPr>
            <a:grpSpLocks/>
          </p:cNvGrpSpPr>
          <p:nvPr/>
        </p:nvGrpSpPr>
        <p:grpSpPr bwMode="auto">
          <a:xfrm>
            <a:off x="650875" y="5549900"/>
            <a:ext cx="617538" cy="1085850"/>
            <a:chOff x="528" y="3103"/>
            <a:chExt cx="442" cy="774"/>
          </a:xfrm>
        </p:grpSpPr>
        <p:sp>
          <p:nvSpPr>
            <p:cNvPr id="7236" name="Freeform 68"/>
            <p:cNvSpPr>
              <a:spLocks/>
            </p:cNvSpPr>
            <p:nvPr/>
          </p:nvSpPr>
          <p:spPr bwMode="auto">
            <a:xfrm>
              <a:off x="558" y="3134"/>
              <a:ext cx="151" cy="179"/>
            </a:xfrm>
            <a:custGeom>
              <a:avLst/>
              <a:gdLst>
                <a:gd name="T0" fmla="*/ 299 w 453"/>
                <a:gd name="T1" fmla="*/ 135 h 538"/>
                <a:gd name="T2" fmla="*/ 265 w 453"/>
                <a:gd name="T3" fmla="*/ 78 h 538"/>
                <a:gd name="T4" fmla="*/ 200 w 453"/>
                <a:gd name="T5" fmla="*/ 42 h 538"/>
                <a:gd name="T6" fmla="*/ 135 w 453"/>
                <a:gd name="T7" fmla="*/ 36 h 538"/>
                <a:gd name="T8" fmla="*/ 70 w 453"/>
                <a:gd name="T9" fmla="*/ 57 h 538"/>
                <a:gd name="T10" fmla="*/ 22 w 453"/>
                <a:gd name="T11" fmla="*/ 114 h 538"/>
                <a:gd name="T12" fmla="*/ 0 w 453"/>
                <a:gd name="T13" fmla="*/ 212 h 538"/>
                <a:gd name="T14" fmla="*/ 17 w 453"/>
                <a:gd name="T15" fmla="*/ 331 h 538"/>
                <a:gd name="T16" fmla="*/ 58 w 453"/>
                <a:gd name="T17" fmla="*/ 434 h 538"/>
                <a:gd name="T18" fmla="*/ 111 w 453"/>
                <a:gd name="T19" fmla="*/ 491 h 538"/>
                <a:gd name="T20" fmla="*/ 182 w 453"/>
                <a:gd name="T21" fmla="*/ 528 h 538"/>
                <a:gd name="T22" fmla="*/ 247 w 453"/>
                <a:gd name="T23" fmla="*/ 538 h 538"/>
                <a:gd name="T24" fmla="*/ 329 w 453"/>
                <a:gd name="T25" fmla="*/ 511 h 538"/>
                <a:gd name="T26" fmla="*/ 358 w 453"/>
                <a:gd name="T27" fmla="*/ 466 h 538"/>
                <a:gd name="T28" fmla="*/ 376 w 453"/>
                <a:gd name="T29" fmla="*/ 383 h 538"/>
                <a:gd name="T30" fmla="*/ 371 w 453"/>
                <a:gd name="T31" fmla="*/ 274 h 538"/>
                <a:gd name="T32" fmla="*/ 341 w 453"/>
                <a:gd name="T33" fmla="*/ 176 h 538"/>
                <a:gd name="T34" fmla="*/ 453 w 453"/>
                <a:gd name="T35" fmla="*/ 47 h 538"/>
                <a:gd name="T36" fmla="*/ 453 w 453"/>
                <a:gd name="T37" fmla="*/ 21 h 538"/>
                <a:gd name="T38" fmla="*/ 429 w 453"/>
                <a:gd name="T39" fmla="*/ 0 h 538"/>
                <a:gd name="T40" fmla="*/ 406 w 453"/>
                <a:gd name="T41" fmla="*/ 10 h 538"/>
                <a:gd name="T42" fmla="*/ 299 w 453"/>
                <a:gd name="T43" fmla="*/ 13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3" h="538">
                  <a:moveTo>
                    <a:pt x="299" y="135"/>
                  </a:moveTo>
                  <a:lnTo>
                    <a:pt x="265" y="78"/>
                  </a:lnTo>
                  <a:lnTo>
                    <a:pt x="200" y="42"/>
                  </a:lnTo>
                  <a:lnTo>
                    <a:pt x="135" y="36"/>
                  </a:lnTo>
                  <a:lnTo>
                    <a:pt x="70" y="57"/>
                  </a:lnTo>
                  <a:lnTo>
                    <a:pt x="22" y="114"/>
                  </a:lnTo>
                  <a:lnTo>
                    <a:pt x="0" y="212"/>
                  </a:lnTo>
                  <a:lnTo>
                    <a:pt x="17" y="331"/>
                  </a:lnTo>
                  <a:lnTo>
                    <a:pt x="58" y="434"/>
                  </a:lnTo>
                  <a:lnTo>
                    <a:pt x="111" y="491"/>
                  </a:lnTo>
                  <a:lnTo>
                    <a:pt x="182" y="528"/>
                  </a:lnTo>
                  <a:lnTo>
                    <a:pt x="247" y="538"/>
                  </a:lnTo>
                  <a:lnTo>
                    <a:pt x="329" y="511"/>
                  </a:lnTo>
                  <a:lnTo>
                    <a:pt x="358" y="466"/>
                  </a:lnTo>
                  <a:lnTo>
                    <a:pt x="376" y="383"/>
                  </a:lnTo>
                  <a:lnTo>
                    <a:pt x="371" y="274"/>
                  </a:lnTo>
                  <a:lnTo>
                    <a:pt x="341" y="176"/>
                  </a:lnTo>
                  <a:lnTo>
                    <a:pt x="453" y="47"/>
                  </a:lnTo>
                  <a:lnTo>
                    <a:pt x="453" y="21"/>
                  </a:lnTo>
                  <a:lnTo>
                    <a:pt x="429" y="0"/>
                  </a:lnTo>
                  <a:lnTo>
                    <a:pt x="406" y="10"/>
                  </a:lnTo>
                  <a:lnTo>
                    <a:pt x="299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7" name="Freeform 69"/>
            <p:cNvSpPr>
              <a:spLocks/>
            </p:cNvSpPr>
            <p:nvPr/>
          </p:nvSpPr>
          <p:spPr bwMode="auto">
            <a:xfrm rot="1793546">
              <a:off x="771" y="3103"/>
              <a:ext cx="199" cy="309"/>
            </a:xfrm>
            <a:custGeom>
              <a:avLst/>
              <a:gdLst>
                <a:gd name="T0" fmla="*/ 59 w 595"/>
                <a:gd name="T1" fmla="*/ 928 h 928"/>
                <a:gd name="T2" fmla="*/ 11 w 595"/>
                <a:gd name="T3" fmla="*/ 917 h 928"/>
                <a:gd name="T4" fmla="*/ 0 w 595"/>
                <a:gd name="T5" fmla="*/ 860 h 928"/>
                <a:gd name="T6" fmla="*/ 76 w 595"/>
                <a:gd name="T7" fmla="*/ 752 h 928"/>
                <a:gd name="T8" fmla="*/ 183 w 595"/>
                <a:gd name="T9" fmla="*/ 577 h 928"/>
                <a:gd name="T10" fmla="*/ 271 w 595"/>
                <a:gd name="T11" fmla="*/ 437 h 928"/>
                <a:gd name="T12" fmla="*/ 341 w 595"/>
                <a:gd name="T13" fmla="*/ 268 h 928"/>
                <a:gd name="T14" fmla="*/ 436 w 595"/>
                <a:gd name="T15" fmla="*/ 164 h 928"/>
                <a:gd name="T16" fmla="*/ 536 w 595"/>
                <a:gd name="T17" fmla="*/ 15 h 928"/>
                <a:gd name="T18" fmla="*/ 554 w 595"/>
                <a:gd name="T19" fmla="*/ 0 h 928"/>
                <a:gd name="T20" fmla="*/ 589 w 595"/>
                <a:gd name="T21" fmla="*/ 4 h 928"/>
                <a:gd name="T22" fmla="*/ 595 w 595"/>
                <a:gd name="T23" fmla="*/ 31 h 928"/>
                <a:gd name="T24" fmla="*/ 471 w 595"/>
                <a:gd name="T25" fmla="*/ 164 h 928"/>
                <a:gd name="T26" fmla="*/ 465 w 595"/>
                <a:gd name="T27" fmla="*/ 221 h 928"/>
                <a:gd name="T28" fmla="*/ 501 w 595"/>
                <a:gd name="T29" fmla="*/ 278 h 928"/>
                <a:gd name="T30" fmla="*/ 501 w 595"/>
                <a:gd name="T31" fmla="*/ 329 h 928"/>
                <a:gd name="T32" fmla="*/ 465 w 595"/>
                <a:gd name="T33" fmla="*/ 361 h 928"/>
                <a:gd name="T34" fmla="*/ 377 w 595"/>
                <a:gd name="T35" fmla="*/ 401 h 928"/>
                <a:gd name="T36" fmla="*/ 336 w 595"/>
                <a:gd name="T37" fmla="*/ 412 h 928"/>
                <a:gd name="T38" fmla="*/ 317 w 595"/>
                <a:gd name="T39" fmla="*/ 442 h 928"/>
                <a:gd name="T40" fmla="*/ 271 w 595"/>
                <a:gd name="T41" fmla="*/ 566 h 928"/>
                <a:gd name="T42" fmla="*/ 224 w 595"/>
                <a:gd name="T43" fmla="*/ 680 h 928"/>
                <a:gd name="T44" fmla="*/ 165 w 595"/>
                <a:gd name="T45" fmla="*/ 814 h 928"/>
                <a:gd name="T46" fmla="*/ 89 w 595"/>
                <a:gd name="T47" fmla="*/ 928 h 928"/>
                <a:gd name="T48" fmla="*/ 59 w 595"/>
                <a:gd name="T49" fmla="*/ 9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5" h="928">
                  <a:moveTo>
                    <a:pt x="59" y="928"/>
                  </a:moveTo>
                  <a:lnTo>
                    <a:pt x="11" y="917"/>
                  </a:lnTo>
                  <a:lnTo>
                    <a:pt x="0" y="860"/>
                  </a:lnTo>
                  <a:lnTo>
                    <a:pt x="76" y="752"/>
                  </a:lnTo>
                  <a:lnTo>
                    <a:pt x="183" y="577"/>
                  </a:lnTo>
                  <a:lnTo>
                    <a:pt x="271" y="437"/>
                  </a:lnTo>
                  <a:lnTo>
                    <a:pt x="341" y="268"/>
                  </a:lnTo>
                  <a:lnTo>
                    <a:pt x="436" y="164"/>
                  </a:lnTo>
                  <a:lnTo>
                    <a:pt x="536" y="15"/>
                  </a:lnTo>
                  <a:lnTo>
                    <a:pt x="554" y="0"/>
                  </a:lnTo>
                  <a:lnTo>
                    <a:pt x="589" y="4"/>
                  </a:lnTo>
                  <a:lnTo>
                    <a:pt x="595" y="31"/>
                  </a:lnTo>
                  <a:lnTo>
                    <a:pt x="471" y="164"/>
                  </a:lnTo>
                  <a:lnTo>
                    <a:pt x="465" y="221"/>
                  </a:lnTo>
                  <a:lnTo>
                    <a:pt x="501" y="278"/>
                  </a:lnTo>
                  <a:lnTo>
                    <a:pt x="501" y="329"/>
                  </a:lnTo>
                  <a:lnTo>
                    <a:pt x="465" y="361"/>
                  </a:lnTo>
                  <a:lnTo>
                    <a:pt x="377" y="401"/>
                  </a:lnTo>
                  <a:lnTo>
                    <a:pt x="336" y="412"/>
                  </a:lnTo>
                  <a:lnTo>
                    <a:pt x="317" y="442"/>
                  </a:lnTo>
                  <a:lnTo>
                    <a:pt x="271" y="566"/>
                  </a:lnTo>
                  <a:lnTo>
                    <a:pt x="224" y="680"/>
                  </a:lnTo>
                  <a:lnTo>
                    <a:pt x="165" y="814"/>
                  </a:lnTo>
                  <a:lnTo>
                    <a:pt x="89" y="928"/>
                  </a:lnTo>
                  <a:lnTo>
                    <a:pt x="59" y="9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8" name="Freeform 70"/>
            <p:cNvSpPr>
              <a:spLocks/>
            </p:cNvSpPr>
            <p:nvPr/>
          </p:nvSpPr>
          <p:spPr bwMode="auto">
            <a:xfrm>
              <a:off x="528" y="3340"/>
              <a:ext cx="117" cy="279"/>
            </a:xfrm>
            <a:custGeom>
              <a:avLst/>
              <a:gdLst>
                <a:gd name="T0" fmla="*/ 160 w 350"/>
                <a:gd name="T1" fmla="*/ 66 h 836"/>
                <a:gd name="T2" fmla="*/ 225 w 350"/>
                <a:gd name="T3" fmla="*/ 15 h 836"/>
                <a:gd name="T4" fmla="*/ 296 w 350"/>
                <a:gd name="T5" fmla="*/ 0 h 836"/>
                <a:gd name="T6" fmla="*/ 344 w 350"/>
                <a:gd name="T7" fmla="*/ 15 h 836"/>
                <a:gd name="T8" fmla="*/ 350 w 350"/>
                <a:gd name="T9" fmla="*/ 47 h 836"/>
                <a:gd name="T10" fmla="*/ 309 w 350"/>
                <a:gd name="T11" fmla="*/ 113 h 836"/>
                <a:gd name="T12" fmla="*/ 255 w 350"/>
                <a:gd name="T13" fmla="*/ 113 h 836"/>
                <a:gd name="T14" fmla="*/ 201 w 350"/>
                <a:gd name="T15" fmla="*/ 144 h 836"/>
                <a:gd name="T16" fmla="*/ 130 w 350"/>
                <a:gd name="T17" fmla="*/ 232 h 836"/>
                <a:gd name="T18" fmla="*/ 82 w 350"/>
                <a:gd name="T19" fmla="*/ 331 h 836"/>
                <a:gd name="T20" fmla="*/ 82 w 350"/>
                <a:gd name="T21" fmla="*/ 371 h 836"/>
                <a:gd name="T22" fmla="*/ 112 w 350"/>
                <a:gd name="T23" fmla="*/ 418 h 836"/>
                <a:gd name="T24" fmla="*/ 190 w 350"/>
                <a:gd name="T25" fmla="*/ 460 h 836"/>
                <a:gd name="T26" fmla="*/ 261 w 350"/>
                <a:gd name="T27" fmla="*/ 496 h 836"/>
                <a:gd name="T28" fmla="*/ 339 w 350"/>
                <a:gd name="T29" fmla="*/ 562 h 836"/>
                <a:gd name="T30" fmla="*/ 344 w 350"/>
                <a:gd name="T31" fmla="*/ 619 h 836"/>
                <a:gd name="T32" fmla="*/ 272 w 350"/>
                <a:gd name="T33" fmla="*/ 656 h 836"/>
                <a:gd name="T34" fmla="*/ 220 w 350"/>
                <a:gd name="T35" fmla="*/ 697 h 836"/>
                <a:gd name="T36" fmla="*/ 201 w 350"/>
                <a:gd name="T37" fmla="*/ 733 h 836"/>
                <a:gd name="T38" fmla="*/ 214 w 350"/>
                <a:gd name="T39" fmla="*/ 770 h 836"/>
                <a:gd name="T40" fmla="*/ 190 w 350"/>
                <a:gd name="T41" fmla="*/ 821 h 836"/>
                <a:gd name="T42" fmla="*/ 154 w 350"/>
                <a:gd name="T43" fmla="*/ 836 h 836"/>
                <a:gd name="T44" fmla="*/ 136 w 350"/>
                <a:gd name="T45" fmla="*/ 827 h 836"/>
                <a:gd name="T46" fmla="*/ 142 w 350"/>
                <a:gd name="T47" fmla="*/ 738 h 836"/>
                <a:gd name="T48" fmla="*/ 177 w 350"/>
                <a:gd name="T49" fmla="*/ 676 h 836"/>
                <a:gd name="T50" fmla="*/ 244 w 350"/>
                <a:gd name="T51" fmla="*/ 625 h 836"/>
                <a:gd name="T52" fmla="*/ 279 w 350"/>
                <a:gd name="T53" fmla="*/ 609 h 836"/>
                <a:gd name="T54" fmla="*/ 249 w 350"/>
                <a:gd name="T55" fmla="*/ 532 h 836"/>
                <a:gd name="T56" fmla="*/ 196 w 350"/>
                <a:gd name="T57" fmla="*/ 501 h 836"/>
                <a:gd name="T58" fmla="*/ 101 w 350"/>
                <a:gd name="T59" fmla="*/ 469 h 836"/>
                <a:gd name="T60" fmla="*/ 35 w 350"/>
                <a:gd name="T61" fmla="*/ 423 h 836"/>
                <a:gd name="T62" fmla="*/ 0 w 350"/>
                <a:gd name="T63" fmla="*/ 351 h 836"/>
                <a:gd name="T64" fmla="*/ 24 w 350"/>
                <a:gd name="T65" fmla="*/ 284 h 836"/>
                <a:gd name="T66" fmla="*/ 89 w 350"/>
                <a:gd name="T67" fmla="*/ 180 h 836"/>
                <a:gd name="T68" fmla="*/ 142 w 350"/>
                <a:gd name="T69" fmla="*/ 98 h 836"/>
                <a:gd name="T70" fmla="*/ 160 w 350"/>
                <a:gd name="T71" fmla="*/ 66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0" h="836">
                  <a:moveTo>
                    <a:pt x="160" y="66"/>
                  </a:moveTo>
                  <a:lnTo>
                    <a:pt x="225" y="15"/>
                  </a:lnTo>
                  <a:lnTo>
                    <a:pt x="296" y="0"/>
                  </a:lnTo>
                  <a:lnTo>
                    <a:pt x="344" y="15"/>
                  </a:lnTo>
                  <a:lnTo>
                    <a:pt x="350" y="47"/>
                  </a:lnTo>
                  <a:lnTo>
                    <a:pt x="309" y="113"/>
                  </a:lnTo>
                  <a:lnTo>
                    <a:pt x="255" y="113"/>
                  </a:lnTo>
                  <a:lnTo>
                    <a:pt x="201" y="144"/>
                  </a:lnTo>
                  <a:lnTo>
                    <a:pt x="130" y="232"/>
                  </a:lnTo>
                  <a:lnTo>
                    <a:pt x="82" y="331"/>
                  </a:lnTo>
                  <a:lnTo>
                    <a:pt x="82" y="371"/>
                  </a:lnTo>
                  <a:lnTo>
                    <a:pt x="112" y="418"/>
                  </a:lnTo>
                  <a:lnTo>
                    <a:pt x="190" y="460"/>
                  </a:lnTo>
                  <a:lnTo>
                    <a:pt x="261" y="496"/>
                  </a:lnTo>
                  <a:lnTo>
                    <a:pt x="339" y="562"/>
                  </a:lnTo>
                  <a:lnTo>
                    <a:pt x="344" y="619"/>
                  </a:lnTo>
                  <a:lnTo>
                    <a:pt x="272" y="656"/>
                  </a:lnTo>
                  <a:lnTo>
                    <a:pt x="220" y="697"/>
                  </a:lnTo>
                  <a:lnTo>
                    <a:pt x="201" y="733"/>
                  </a:lnTo>
                  <a:lnTo>
                    <a:pt x="214" y="770"/>
                  </a:lnTo>
                  <a:lnTo>
                    <a:pt x="190" y="821"/>
                  </a:lnTo>
                  <a:lnTo>
                    <a:pt x="154" y="836"/>
                  </a:lnTo>
                  <a:lnTo>
                    <a:pt x="136" y="827"/>
                  </a:lnTo>
                  <a:lnTo>
                    <a:pt x="142" y="738"/>
                  </a:lnTo>
                  <a:lnTo>
                    <a:pt x="177" y="676"/>
                  </a:lnTo>
                  <a:lnTo>
                    <a:pt x="244" y="625"/>
                  </a:lnTo>
                  <a:lnTo>
                    <a:pt x="279" y="609"/>
                  </a:lnTo>
                  <a:lnTo>
                    <a:pt x="249" y="532"/>
                  </a:lnTo>
                  <a:lnTo>
                    <a:pt x="196" y="501"/>
                  </a:lnTo>
                  <a:lnTo>
                    <a:pt x="101" y="469"/>
                  </a:lnTo>
                  <a:lnTo>
                    <a:pt x="35" y="423"/>
                  </a:lnTo>
                  <a:lnTo>
                    <a:pt x="0" y="351"/>
                  </a:lnTo>
                  <a:lnTo>
                    <a:pt x="24" y="284"/>
                  </a:lnTo>
                  <a:lnTo>
                    <a:pt x="89" y="180"/>
                  </a:lnTo>
                  <a:lnTo>
                    <a:pt x="142" y="98"/>
                  </a:lnTo>
                  <a:lnTo>
                    <a:pt x="16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9" name="Freeform 71"/>
            <p:cNvSpPr>
              <a:spLocks/>
            </p:cNvSpPr>
            <p:nvPr/>
          </p:nvSpPr>
          <p:spPr bwMode="auto">
            <a:xfrm>
              <a:off x="648" y="3318"/>
              <a:ext cx="122" cy="249"/>
            </a:xfrm>
            <a:custGeom>
              <a:avLst/>
              <a:gdLst>
                <a:gd name="T0" fmla="*/ 30 w 366"/>
                <a:gd name="T1" fmla="*/ 31 h 748"/>
                <a:gd name="T2" fmla="*/ 88 w 366"/>
                <a:gd name="T3" fmla="*/ 4 h 748"/>
                <a:gd name="T4" fmla="*/ 136 w 366"/>
                <a:gd name="T5" fmla="*/ 0 h 748"/>
                <a:gd name="T6" fmla="*/ 218 w 366"/>
                <a:gd name="T7" fmla="*/ 46 h 748"/>
                <a:gd name="T8" fmla="*/ 266 w 366"/>
                <a:gd name="T9" fmla="*/ 93 h 748"/>
                <a:gd name="T10" fmla="*/ 302 w 366"/>
                <a:gd name="T11" fmla="*/ 159 h 748"/>
                <a:gd name="T12" fmla="*/ 331 w 366"/>
                <a:gd name="T13" fmla="*/ 247 h 748"/>
                <a:gd name="T14" fmla="*/ 361 w 366"/>
                <a:gd name="T15" fmla="*/ 381 h 748"/>
                <a:gd name="T16" fmla="*/ 366 w 366"/>
                <a:gd name="T17" fmla="*/ 531 h 748"/>
                <a:gd name="T18" fmla="*/ 348 w 366"/>
                <a:gd name="T19" fmla="*/ 629 h 748"/>
                <a:gd name="T20" fmla="*/ 320 w 366"/>
                <a:gd name="T21" fmla="*/ 675 h 748"/>
                <a:gd name="T22" fmla="*/ 242 w 366"/>
                <a:gd name="T23" fmla="*/ 722 h 748"/>
                <a:gd name="T24" fmla="*/ 160 w 366"/>
                <a:gd name="T25" fmla="*/ 748 h 748"/>
                <a:gd name="T26" fmla="*/ 107 w 366"/>
                <a:gd name="T27" fmla="*/ 748 h 748"/>
                <a:gd name="T28" fmla="*/ 60 w 366"/>
                <a:gd name="T29" fmla="*/ 737 h 748"/>
                <a:gd name="T30" fmla="*/ 30 w 366"/>
                <a:gd name="T31" fmla="*/ 675 h 748"/>
                <a:gd name="T32" fmla="*/ 18 w 366"/>
                <a:gd name="T33" fmla="*/ 599 h 748"/>
                <a:gd name="T34" fmla="*/ 42 w 366"/>
                <a:gd name="T35" fmla="*/ 546 h 748"/>
                <a:gd name="T36" fmla="*/ 71 w 366"/>
                <a:gd name="T37" fmla="*/ 500 h 748"/>
                <a:gd name="T38" fmla="*/ 65 w 366"/>
                <a:gd name="T39" fmla="*/ 438 h 748"/>
                <a:gd name="T40" fmla="*/ 53 w 366"/>
                <a:gd name="T41" fmla="*/ 360 h 748"/>
                <a:gd name="T42" fmla="*/ 30 w 366"/>
                <a:gd name="T43" fmla="*/ 283 h 748"/>
                <a:gd name="T44" fmla="*/ 0 w 366"/>
                <a:gd name="T45" fmla="*/ 201 h 748"/>
                <a:gd name="T46" fmla="*/ 0 w 366"/>
                <a:gd name="T47" fmla="*/ 139 h 748"/>
                <a:gd name="T48" fmla="*/ 18 w 366"/>
                <a:gd name="T49" fmla="*/ 72 h 748"/>
                <a:gd name="T50" fmla="*/ 30 w 366"/>
                <a:gd name="T51" fmla="*/ 31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6" h="748">
                  <a:moveTo>
                    <a:pt x="30" y="31"/>
                  </a:moveTo>
                  <a:lnTo>
                    <a:pt x="88" y="4"/>
                  </a:lnTo>
                  <a:lnTo>
                    <a:pt x="136" y="0"/>
                  </a:lnTo>
                  <a:lnTo>
                    <a:pt x="218" y="46"/>
                  </a:lnTo>
                  <a:lnTo>
                    <a:pt x="266" y="93"/>
                  </a:lnTo>
                  <a:lnTo>
                    <a:pt x="302" y="159"/>
                  </a:lnTo>
                  <a:lnTo>
                    <a:pt x="331" y="247"/>
                  </a:lnTo>
                  <a:lnTo>
                    <a:pt x="361" y="381"/>
                  </a:lnTo>
                  <a:lnTo>
                    <a:pt x="366" y="531"/>
                  </a:lnTo>
                  <a:lnTo>
                    <a:pt x="348" y="629"/>
                  </a:lnTo>
                  <a:lnTo>
                    <a:pt x="320" y="675"/>
                  </a:lnTo>
                  <a:lnTo>
                    <a:pt x="242" y="722"/>
                  </a:lnTo>
                  <a:lnTo>
                    <a:pt x="160" y="748"/>
                  </a:lnTo>
                  <a:lnTo>
                    <a:pt x="107" y="748"/>
                  </a:lnTo>
                  <a:lnTo>
                    <a:pt x="60" y="737"/>
                  </a:lnTo>
                  <a:lnTo>
                    <a:pt x="30" y="675"/>
                  </a:lnTo>
                  <a:lnTo>
                    <a:pt x="18" y="599"/>
                  </a:lnTo>
                  <a:lnTo>
                    <a:pt x="42" y="546"/>
                  </a:lnTo>
                  <a:lnTo>
                    <a:pt x="71" y="500"/>
                  </a:lnTo>
                  <a:lnTo>
                    <a:pt x="65" y="438"/>
                  </a:lnTo>
                  <a:lnTo>
                    <a:pt x="53" y="360"/>
                  </a:lnTo>
                  <a:lnTo>
                    <a:pt x="30" y="283"/>
                  </a:lnTo>
                  <a:lnTo>
                    <a:pt x="0" y="201"/>
                  </a:lnTo>
                  <a:lnTo>
                    <a:pt x="0" y="139"/>
                  </a:lnTo>
                  <a:lnTo>
                    <a:pt x="18" y="72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0" name="Freeform 72"/>
            <p:cNvSpPr>
              <a:spLocks/>
            </p:cNvSpPr>
            <p:nvPr/>
          </p:nvSpPr>
          <p:spPr bwMode="auto">
            <a:xfrm>
              <a:off x="718" y="3517"/>
              <a:ext cx="159" cy="320"/>
            </a:xfrm>
            <a:custGeom>
              <a:avLst/>
              <a:gdLst>
                <a:gd name="T0" fmla="*/ 0 w 477"/>
                <a:gd name="T1" fmla="*/ 83 h 959"/>
                <a:gd name="T2" fmla="*/ 0 w 477"/>
                <a:gd name="T3" fmla="*/ 41 h 959"/>
                <a:gd name="T4" fmla="*/ 41 w 477"/>
                <a:gd name="T5" fmla="*/ 0 h 959"/>
                <a:gd name="T6" fmla="*/ 71 w 477"/>
                <a:gd name="T7" fmla="*/ 15 h 959"/>
                <a:gd name="T8" fmla="*/ 212 w 477"/>
                <a:gd name="T9" fmla="*/ 180 h 959"/>
                <a:gd name="T10" fmla="*/ 282 w 477"/>
                <a:gd name="T11" fmla="*/ 273 h 959"/>
                <a:gd name="T12" fmla="*/ 301 w 477"/>
                <a:gd name="T13" fmla="*/ 356 h 959"/>
                <a:gd name="T14" fmla="*/ 306 w 477"/>
                <a:gd name="T15" fmla="*/ 443 h 959"/>
                <a:gd name="T16" fmla="*/ 295 w 477"/>
                <a:gd name="T17" fmla="*/ 562 h 959"/>
                <a:gd name="T18" fmla="*/ 253 w 477"/>
                <a:gd name="T19" fmla="*/ 691 h 959"/>
                <a:gd name="T20" fmla="*/ 212 w 477"/>
                <a:gd name="T21" fmla="*/ 768 h 959"/>
                <a:gd name="T22" fmla="*/ 195 w 477"/>
                <a:gd name="T23" fmla="*/ 845 h 959"/>
                <a:gd name="T24" fmla="*/ 200 w 477"/>
                <a:gd name="T25" fmla="*/ 881 h 959"/>
                <a:gd name="T26" fmla="*/ 223 w 477"/>
                <a:gd name="T27" fmla="*/ 892 h 959"/>
                <a:gd name="T28" fmla="*/ 365 w 477"/>
                <a:gd name="T29" fmla="*/ 887 h 959"/>
                <a:gd name="T30" fmla="*/ 460 w 477"/>
                <a:gd name="T31" fmla="*/ 902 h 959"/>
                <a:gd name="T32" fmla="*/ 477 w 477"/>
                <a:gd name="T33" fmla="*/ 923 h 959"/>
                <a:gd name="T34" fmla="*/ 477 w 477"/>
                <a:gd name="T35" fmla="*/ 938 h 959"/>
                <a:gd name="T36" fmla="*/ 401 w 477"/>
                <a:gd name="T37" fmla="*/ 959 h 959"/>
                <a:gd name="T38" fmla="*/ 383 w 477"/>
                <a:gd name="T39" fmla="*/ 953 h 959"/>
                <a:gd name="T40" fmla="*/ 318 w 477"/>
                <a:gd name="T41" fmla="*/ 928 h 959"/>
                <a:gd name="T42" fmla="*/ 253 w 477"/>
                <a:gd name="T43" fmla="*/ 928 h 959"/>
                <a:gd name="T44" fmla="*/ 165 w 477"/>
                <a:gd name="T45" fmla="*/ 928 h 959"/>
                <a:gd name="T46" fmla="*/ 135 w 477"/>
                <a:gd name="T47" fmla="*/ 933 h 959"/>
                <a:gd name="T48" fmla="*/ 124 w 477"/>
                <a:gd name="T49" fmla="*/ 913 h 959"/>
                <a:gd name="T50" fmla="*/ 124 w 477"/>
                <a:gd name="T51" fmla="*/ 881 h 959"/>
                <a:gd name="T52" fmla="*/ 154 w 477"/>
                <a:gd name="T53" fmla="*/ 784 h 959"/>
                <a:gd name="T54" fmla="*/ 206 w 477"/>
                <a:gd name="T55" fmla="*/ 680 h 959"/>
                <a:gd name="T56" fmla="*/ 241 w 477"/>
                <a:gd name="T57" fmla="*/ 578 h 959"/>
                <a:gd name="T58" fmla="*/ 247 w 477"/>
                <a:gd name="T59" fmla="*/ 500 h 959"/>
                <a:gd name="T60" fmla="*/ 241 w 477"/>
                <a:gd name="T61" fmla="*/ 392 h 959"/>
                <a:gd name="T62" fmla="*/ 217 w 477"/>
                <a:gd name="T63" fmla="*/ 330 h 959"/>
                <a:gd name="T64" fmla="*/ 159 w 477"/>
                <a:gd name="T65" fmla="*/ 252 h 959"/>
                <a:gd name="T66" fmla="*/ 76 w 477"/>
                <a:gd name="T67" fmla="*/ 180 h 959"/>
                <a:gd name="T68" fmla="*/ 17 w 477"/>
                <a:gd name="T69" fmla="*/ 138 h 959"/>
                <a:gd name="T70" fmla="*/ 0 w 477"/>
                <a:gd name="T71" fmla="*/ 113 h 959"/>
                <a:gd name="T72" fmla="*/ 0 w 477"/>
                <a:gd name="T73" fmla="*/ 83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7" h="959">
                  <a:moveTo>
                    <a:pt x="0" y="83"/>
                  </a:moveTo>
                  <a:lnTo>
                    <a:pt x="0" y="41"/>
                  </a:lnTo>
                  <a:lnTo>
                    <a:pt x="41" y="0"/>
                  </a:lnTo>
                  <a:lnTo>
                    <a:pt x="71" y="15"/>
                  </a:lnTo>
                  <a:lnTo>
                    <a:pt x="212" y="180"/>
                  </a:lnTo>
                  <a:lnTo>
                    <a:pt x="282" y="273"/>
                  </a:lnTo>
                  <a:lnTo>
                    <a:pt x="301" y="356"/>
                  </a:lnTo>
                  <a:lnTo>
                    <a:pt x="306" y="443"/>
                  </a:lnTo>
                  <a:lnTo>
                    <a:pt x="295" y="562"/>
                  </a:lnTo>
                  <a:lnTo>
                    <a:pt x="253" y="691"/>
                  </a:lnTo>
                  <a:lnTo>
                    <a:pt x="212" y="768"/>
                  </a:lnTo>
                  <a:lnTo>
                    <a:pt x="195" y="845"/>
                  </a:lnTo>
                  <a:lnTo>
                    <a:pt x="200" y="881"/>
                  </a:lnTo>
                  <a:lnTo>
                    <a:pt x="223" y="892"/>
                  </a:lnTo>
                  <a:lnTo>
                    <a:pt x="365" y="887"/>
                  </a:lnTo>
                  <a:lnTo>
                    <a:pt x="460" y="902"/>
                  </a:lnTo>
                  <a:lnTo>
                    <a:pt x="477" y="923"/>
                  </a:lnTo>
                  <a:lnTo>
                    <a:pt x="477" y="938"/>
                  </a:lnTo>
                  <a:lnTo>
                    <a:pt x="401" y="959"/>
                  </a:lnTo>
                  <a:lnTo>
                    <a:pt x="383" y="953"/>
                  </a:lnTo>
                  <a:lnTo>
                    <a:pt x="318" y="928"/>
                  </a:lnTo>
                  <a:lnTo>
                    <a:pt x="253" y="928"/>
                  </a:lnTo>
                  <a:lnTo>
                    <a:pt x="165" y="928"/>
                  </a:lnTo>
                  <a:lnTo>
                    <a:pt x="135" y="933"/>
                  </a:lnTo>
                  <a:lnTo>
                    <a:pt x="124" y="913"/>
                  </a:lnTo>
                  <a:lnTo>
                    <a:pt x="124" y="881"/>
                  </a:lnTo>
                  <a:lnTo>
                    <a:pt x="154" y="784"/>
                  </a:lnTo>
                  <a:lnTo>
                    <a:pt x="206" y="680"/>
                  </a:lnTo>
                  <a:lnTo>
                    <a:pt x="241" y="578"/>
                  </a:lnTo>
                  <a:lnTo>
                    <a:pt x="247" y="500"/>
                  </a:lnTo>
                  <a:lnTo>
                    <a:pt x="241" y="392"/>
                  </a:lnTo>
                  <a:lnTo>
                    <a:pt x="217" y="330"/>
                  </a:lnTo>
                  <a:lnTo>
                    <a:pt x="159" y="252"/>
                  </a:lnTo>
                  <a:lnTo>
                    <a:pt x="76" y="180"/>
                  </a:lnTo>
                  <a:lnTo>
                    <a:pt x="17" y="138"/>
                  </a:lnTo>
                  <a:lnTo>
                    <a:pt x="0" y="11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1" name="Freeform 73"/>
            <p:cNvSpPr>
              <a:spLocks/>
            </p:cNvSpPr>
            <p:nvPr/>
          </p:nvSpPr>
          <p:spPr bwMode="auto">
            <a:xfrm>
              <a:off x="575" y="3535"/>
              <a:ext cx="133" cy="342"/>
            </a:xfrm>
            <a:custGeom>
              <a:avLst/>
              <a:gdLst>
                <a:gd name="T0" fmla="*/ 283 w 401"/>
                <a:gd name="T1" fmla="*/ 25 h 1026"/>
                <a:gd name="T2" fmla="*/ 318 w 401"/>
                <a:gd name="T3" fmla="*/ 0 h 1026"/>
                <a:gd name="T4" fmla="*/ 390 w 401"/>
                <a:gd name="T5" fmla="*/ 0 h 1026"/>
                <a:gd name="T6" fmla="*/ 401 w 401"/>
                <a:gd name="T7" fmla="*/ 31 h 1026"/>
                <a:gd name="T8" fmla="*/ 390 w 401"/>
                <a:gd name="T9" fmla="*/ 113 h 1026"/>
                <a:gd name="T10" fmla="*/ 325 w 401"/>
                <a:gd name="T11" fmla="*/ 216 h 1026"/>
                <a:gd name="T12" fmla="*/ 296 w 401"/>
                <a:gd name="T13" fmla="*/ 329 h 1026"/>
                <a:gd name="T14" fmla="*/ 283 w 401"/>
                <a:gd name="T15" fmla="*/ 469 h 1026"/>
                <a:gd name="T16" fmla="*/ 325 w 401"/>
                <a:gd name="T17" fmla="*/ 628 h 1026"/>
                <a:gd name="T18" fmla="*/ 378 w 401"/>
                <a:gd name="T19" fmla="*/ 783 h 1026"/>
                <a:gd name="T20" fmla="*/ 383 w 401"/>
                <a:gd name="T21" fmla="*/ 845 h 1026"/>
                <a:gd name="T22" fmla="*/ 360 w 401"/>
                <a:gd name="T23" fmla="*/ 865 h 1026"/>
                <a:gd name="T24" fmla="*/ 277 w 401"/>
                <a:gd name="T25" fmla="*/ 865 h 1026"/>
                <a:gd name="T26" fmla="*/ 195 w 401"/>
                <a:gd name="T27" fmla="*/ 892 h 1026"/>
                <a:gd name="T28" fmla="*/ 142 w 401"/>
                <a:gd name="T29" fmla="*/ 958 h 1026"/>
                <a:gd name="T30" fmla="*/ 95 w 401"/>
                <a:gd name="T31" fmla="*/ 1020 h 1026"/>
                <a:gd name="T32" fmla="*/ 71 w 401"/>
                <a:gd name="T33" fmla="*/ 1026 h 1026"/>
                <a:gd name="T34" fmla="*/ 0 w 401"/>
                <a:gd name="T35" fmla="*/ 989 h 1026"/>
                <a:gd name="T36" fmla="*/ 0 w 401"/>
                <a:gd name="T37" fmla="*/ 964 h 1026"/>
                <a:gd name="T38" fmla="*/ 95 w 401"/>
                <a:gd name="T39" fmla="*/ 892 h 1026"/>
                <a:gd name="T40" fmla="*/ 207 w 401"/>
                <a:gd name="T41" fmla="*/ 845 h 1026"/>
                <a:gd name="T42" fmla="*/ 296 w 401"/>
                <a:gd name="T43" fmla="*/ 819 h 1026"/>
                <a:gd name="T44" fmla="*/ 313 w 401"/>
                <a:gd name="T45" fmla="*/ 808 h 1026"/>
                <a:gd name="T46" fmla="*/ 307 w 401"/>
                <a:gd name="T47" fmla="*/ 763 h 1026"/>
                <a:gd name="T48" fmla="*/ 277 w 401"/>
                <a:gd name="T49" fmla="*/ 649 h 1026"/>
                <a:gd name="T50" fmla="*/ 242 w 401"/>
                <a:gd name="T51" fmla="*/ 520 h 1026"/>
                <a:gd name="T52" fmla="*/ 225 w 401"/>
                <a:gd name="T53" fmla="*/ 453 h 1026"/>
                <a:gd name="T54" fmla="*/ 219 w 401"/>
                <a:gd name="T55" fmla="*/ 376 h 1026"/>
                <a:gd name="T56" fmla="*/ 231 w 401"/>
                <a:gd name="T57" fmla="*/ 288 h 1026"/>
                <a:gd name="T58" fmla="*/ 253 w 401"/>
                <a:gd name="T59" fmla="*/ 144 h 1026"/>
                <a:gd name="T60" fmla="*/ 283 w 401"/>
                <a:gd name="T61" fmla="*/ 25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1" h="1026">
                  <a:moveTo>
                    <a:pt x="283" y="25"/>
                  </a:moveTo>
                  <a:lnTo>
                    <a:pt x="318" y="0"/>
                  </a:lnTo>
                  <a:lnTo>
                    <a:pt x="390" y="0"/>
                  </a:lnTo>
                  <a:lnTo>
                    <a:pt x="401" y="31"/>
                  </a:lnTo>
                  <a:lnTo>
                    <a:pt x="390" y="113"/>
                  </a:lnTo>
                  <a:lnTo>
                    <a:pt x="325" y="216"/>
                  </a:lnTo>
                  <a:lnTo>
                    <a:pt x="296" y="329"/>
                  </a:lnTo>
                  <a:lnTo>
                    <a:pt x="283" y="469"/>
                  </a:lnTo>
                  <a:lnTo>
                    <a:pt x="325" y="628"/>
                  </a:lnTo>
                  <a:lnTo>
                    <a:pt x="378" y="783"/>
                  </a:lnTo>
                  <a:lnTo>
                    <a:pt x="383" y="845"/>
                  </a:lnTo>
                  <a:lnTo>
                    <a:pt x="360" y="865"/>
                  </a:lnTo>
                  <a:lnTo>
                    <a:pt x="277" y="865"/>
                  </a:lnTo>
                  <a:lnTo>
                    <a:pt x="195" y="892"/>
                  </a:lnTo>
                  <a:lnTo>
                    <a:pt x="142" y="958"/>
                  </a:lnTo>
                  <a:lnTo>
                    <a:pt x="95" y="1020"/>
                  </a:lnTo>
                  <a:lnTo>
                    <a:pt x="71" y="1026"/>
                  </a:lnTo>
                  <a:lnTo>
                    <a:pt x="0" y="989"/>
                  </a:lnTo>
                  <a:lnTo>
                    <a:pt x="0" y="964"/>
                  </a:lnTo>
                  <a:lnTo>
                    <a:pt x="95" y="892"/>
                  </a:lnTo>
                  <a:lnTo>
                    <a:pt x="207" y="845"/>
                  </a:lnTo>
                  <a:lnTo>
                    <a:pt x="296" y="819"/>
                  </a:lnTo>
                  <a:lnTo>
                    <a:pt x="313" y="808"/>
                  </a:lnTo>
                  <a:lnTo>
                    <a:pt x="307" y="763"/>
                  </a:lnTo>
                  <a:lnTo>
                    <a:pt x="277" y="649"/>
                  </a:lnTo>
                  <a:lnTo>
                    <a:pt x="242" y="520"/>
                  </a:lnTo>
                  <a:lnTo>
                    <a:pt x="225" y="453"/>
                  </a:lnTo>
                  <a:lnTo>
                    <a:pt x="219" y="376"/>
                  </a:lnTo>
                  <a:lnTo>
                    <a:pt x="231" y="288"/>
                  </a:lnTo>
                  <a:lnTo>
                    <a:pt x="253" y="144"/>
                  </a:lnTo>
                  <a:lnTo>
                    <a:pt x="28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73" name="Group 205"/>
          <p:cNvGrpSpPr>
            <a:grpSpLocks/>
          </p:cNvGrpSpPr>
          <p:nvPr/>
        </p:nvGrpSpPr>
        <p:grpSpPr bwMode="auto">
          <a:xfrm>
            <a:off x="4876800" y="1143000"/>
            <a:ext cx="3878263" cy="2325688"/>
            <a:chOff x="2159" y="576"/>
            <a:chExt cx="2443" cy="1465"/>
          </a:xfrm>
        </p:grpSpPr>
        <p:grpSp>
          <p:nvGrpSpPr>
            <p:cNvPr id="7374" name="Group 206"/>
            <p:cNvGrpSpPr>
              <a:grpSpLocks/>
            </p:cNvGrpSpPr>
            <p:nvPr/>
          </p:nvGrpSpPr>
          <p:grpSpPr bwMode="auto">
            <a:xfrm>
              <a:off x="2159" y="576"/>
              <a:ext cx="2443" cy="1465"/>
              <a:chOff x="752" y="729"/>
              <a:chExt cx="1683" cy="1152"/>
            </a:xfrm>
          </p:grpSpPr>
          <p:sp>
            <p:nvSpPr>
              <p:cNvPr id="7375" name="Rectangle 207"/>
              <p:cNvSpPr>
                <a:spLocks noChangeArrowheads="1"/>
              </p:cNvSpPr>
              <p:nvPr/>
            </p:nvSpPr>
            <p:spPr bwMode="auto">
              <a:xfrm>
                <a:off x="850" y="859"/>
                <a:ext cx="1526" cy="9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" name="Rectangle 208"/>
              <p:cNvSpPr>
                <a:spLocks noChangeArrowheads="1"/>
              </p:cNvSpPr>
              <p:nvPr/>
            </p:nvSpPr>
            <p:spPr bwMode="auto">
              <a:xfrm>
                <a:off x="850" y="859"/>
                <a:ext cx="1526" cy="931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" name="Line 209"/>
              <p:cNvSpPr>
                <a:spLocks noChangeShapeType="1"/>
              </p:cNvSpPr>
              <p:nvPr/>
            </p:nvSpPr>
            <p:spPr bwMode="auto">
              <a:xfrm>
                <a:off x="850" y="859"/>
                <a:ext cx="15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" name="Freeform 210"/>
              <p:cNvSpPr>
                <a:spLocks/>
              </p:cNvSpPr>
              <p:nvPr/>
            </p:nvSpPr>
            <p:spPr bwMode="auto">
              <a:xfrm>
                <a:off x="850" y="859"/>
                <a:ext cx="1526" cy="931"/>
              </a:xfrm>
              <a:custGeom>
                <a:avLst/>
                <a:gdLst>
                  <a:gd name="T0" fmla="*/ 0 w 619"/>
                  <a:gd name="T1" fmla="*/ 164 h 164"/>
                  <a:gd name="T2" fmla="*/ 619 w 619"/>
                  <a:gd name="T3" fmla="*/ 164 h 164"/>
                  <a:gd name="T4" fmla="*/ 619 w 619"/>
                  <a:gd name="T5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9" h="164">
                    <a:moveTo>
                      <a:pt x="0" y="164"/>
                    </a:moveTo>
                    <a:lnTo>
                      <a:pt x="619" y="164"/>
                    </a:lnTo>
                    <a:lnTo>
                      <a:pt x="6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" name="Line 211"/>
              <p:cNvSpPr>
                <a:spLocks noChangeShapeType="1"/>
              </p:cNvSpPr>
              <p:nvPr/>
            </p:nvSpPr>
            <p:spPr bwMode="auto">
              <a:xfrm flipV="1">
                <a:off x="850" y="859"/>
                <a:ext cx="0" cy="9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" name="Line 212"/>
              <p:cNvSpPr>
                <a:spLocks noChangeShapeType="1"/>
              </p:cNvSpPr>
              <p:nvPr/>
            </p:nvSpPr>
            <p:spPr bwMode="auto">
              <a:xfrm>
                <a:off x="850" y="1790"/>
                <a:ext cx="15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" name="Line 213"/>
              <p:cNvSpPr>
                <a:spLocks noChangeShapeType="1"/>
              </p:cNvSpPr>
              <p:nvPr/>
            </p:nvSpPr>
            <p:spPr bwMode="auto">
              <a:xfrm flipV="1">
                <a:off x="850" y="859"/>
                <a:ext cx="0" cy="9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" name="Line 214"/>
              <p:cNvSpPr>
                <a:spLocks noChangeShapeType="1"/>
              </p:cNvSpPr>
              <p:nvPr/>
            </p:nvSpPr>
            <p:spPr bwMode="auto">
              <a:xfrm flipV="1">
                <a:off x="850" y="1756"/>
                <a:ext cx="0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3" name="Line 215"/>
              <p:cNvSpPr>
                <a:spLocks noChangeShapeType="1"/>
              </p:cNvSpPr>
              <p:nvPr/>
            </p:nvSpPr>
            <p:spPr bwMode="auto">
              <a:xfrm>
                <a:off x="850" y="859"/>
                <a:ext cx="0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4" name="Rectangle 216"/>
              <p:cNvSpPr>
                <a:spLocks noChangeArrowheads="1"/>
              </p:cNvSpPr>
              <p:nvPr/>
            </p:nvSpPr>
            <p:spPr bwMode="auto">
              <a:xfrm>
                <a:off x="842" y="1813"/>
                <a:ext cx="28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/>
              </a:p>
            </p:txBody>
          </p:sp>
          <p:sp>
            <p:nvSpPr>
              <p:cNvPr id="7385" name="Line 217"/>
              <p:cNvSpPr>
                <a:spLocks noChangeShapeType="1"/>
              </p:cNvSpPr>
              <p:nvPr/>
            </p:nvSpPr>
            <p:spPr bwMode="auto">
              <a:xfrm flipV="1">
                <a:off x="1002" y="1756"/>
                <a:ext cx="1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6" name="Line 218"/>
              <p:cNvSpPr>
                <a:spLocks noChangeShapeType="1"/>
              </p:cNvSpPr>
              <p:nvPr/>
            </p:nvSpPr>
            <p:spPr bwMode="auto">
              <a:xfrm>
                <a:off x="1002" y="859"/>
                <a:ext cx="1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7" name="Rectangle 219"/>
              <p:cNvSpPr>
                <a:spLocks noChangeArrowheads="1"/>
              </p:cNvSpPr>
              <p:nvPr/>
            </p:nvSpPr>
            <p:spPr bwMode="auto">
              <a:xfrm>
                <a:off x="985" y="1813"/>
                <a:ext cx="5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20</a:t>
                </a:r>
                <a:endParaRPr lang="en-US"/>
              </a:p>
            </p:txBody>
          </p:sp>
          <p:sp>
            <p:nvSpPr>
              <p:cNvPr id="7388" name="Line 220"/>
              <p:cNvSpPr>
                <a:spLocks noChangeShapeType="1"/>
              </p:cNvSpPr>
              <p:nvPr/>
            </p:nvSpPr>
            <p:spPr bwMode="auto">
              <a:xfrm flipV="1">
                <a:off x="1155" y="1756"/>
                <a:ext cx="1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9" name="Line 221"/>
              <p:cNvSpPr>
                <a:spLocks noChangeShapeType="1"/>
              </p:cNvSpPr>
              <p:nvPr/>
            </p:nvSpPr>
            <p:spPr bwMode="auto">
              <a:xfrm>
                <a:off x="1155" y="859"/>
                <a:ext cx="1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0" name="Rectangle 222"/>
              <p:cNvSpPr>
                <a:spLocks noChangeArrowheads="1"/>
              </p:cNvSpPr>
              <p:nvPr/>
            </p:nvSpPr>
            <p:spPr bwMode="auto">
              <a:xfrm>
                <a:off x="1138" y="1813"/>
                <a:ext cx="5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40</a:t>
                </a:r>
                <a:endParaRPr lang="en-US"/>
              </a:p>
            </p:txBody>
          </p:sp>
          <p:sp>
            <p:nvSpPr>
              <p:cNvPr id="7391" name="Line 223"/>
              <p:cNvSpPr>
                <a:spLocks noChangeShapeType="1"/>
              </p:cNvSpPr>
              <p:nvPr/>
            </p:nvSpPr>
            <p:spPr bwMode="auto">
              <a:xfrm flipV="1">
                <a:off x="1308" y="1756"/>
                <a:ext cx="1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2" name="Line 224"/>
              <p:cNvSpPr>
                <a:spLocks noChangeShapeType="1"/>
              </p:cNvSpPr>
              <p:nvPr/>
            </p:nvSpPr>
            <p:spPr bwMode="auto">
              <a:xfrm>
                <a:off x="1308" y="859"/>
                <a:ext cx="1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" name="Rectangle 225"/>
              <p:cNvSpPr>
                <a:spLocks noChangeArrowheads="1"/>
              </p:cNvSpPr>
              <p:nvPr/>
            </p:nvSpPr>
            <p:spPr bwMode="auto">
              <a:xfrm>
                <a:off x="1292" y="1813"/>
                <a:ext cx="5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60</a:t>
                </a:r>
                <a:endParaRPr lang="en-US"/>
              </a:p>
            </p:txBody>
          </p:sp>
          <p:sp>
            <p:nvSpPr>
              <p:cNvPr id="7394" name="Line 226"/>
              <p:cNvSpPr>
                <a:spLocks noChangeShapeType="1"/>
              </p:cNvSpPr>
              <p:nvPr/>
            </p:nvSpPr>
            <p:spPr bwMode="auto">
              <a:xfrm flipV="1">
                <a:off x="1461" y="1756"/>
                <a:ext cx="0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5" name="Line 227"/>
              <p:cNvSpPr>
                <a:spLocks noChangeShapeType="1"/>
              </p:cNvSpPr>
              <p:nvPr/>
            </p:nvSpPr>
            <p:spPr bwMode="auto">
              <a:xfrm>
                <a:off x="1461" y="859"/>
                <a:ext cx="0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6" name="Rectangle 228"/>
              <p:cNvSpPr>
                <a:spLocks noChangeArrowheads="1"/>
              </p:cNvSpPr>
              <p:nvPr/>
            </p:nvSpPr>
            <p:spPr bwMode="auto">
              <a:xfrm>
                <a:off x="1443" y="1813"/>
                <a:ext cx="5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80</a:t>
                </a:r>
                <a:endParaRPr lang="en-US"/>
              </a:p>
            </p:txBody>
          </p:sp>
          <p:sp>
            <p:nvSpPr>
              <p:cNvPr id="7397" name="Line 229"/>
              <p:cNvSpPr>
                <a:spLocks noChangeShapeType="1"/>
              </p:cNvSpPr>
              <p:nvPr/>
            </p:nvSpPr>
            <p:spPr bwMode="auto">
              <a:xfrm flipV="1">
                <a:off x="1614" y="1756"/>
                <a:ext cx="0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8" name="Line 230"/>
              <p:cNvSpPr>
                <a:spLocks noChangeShapeType="1"/>
              </p:cNvSpPr>
              <p:nvPr/>
            </p:nvSpPr>
            <p:spPr bwMode="auto">
              <a:xfrm>
                <a:off x="1614" y="859"/>
                <a:ext cx="0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9" name="Rectangle 231"/>
              <p:cNvSpPr>
                <a:spLocks noChangeArrowheads="1"/>
              </p:cNvSpPr>
              <p:nvPr/>
            </p:nvSpPr>
            <p:spPr bwMode="auto">
              <a:xfrm>
                <a:off x="1590" y="1813"/>
                <a:ext cx="82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100</a:t>
                </a:r>
                <a:endParaRPr lang="en-US"/>
              </a:p>
            </p:txBody>
          </p:sp>
          <p:sp>
            <p:nvSpPr>
              <p:cNvPr id="7400" name="Line 232"/>
              <p:cNvSpPr>
                <a:spLocks noChangeShapeType="1"/>
              </p:cNvSpPr>
              <p:nvPr/>
            </p:nvSpPr>
            <p:spPr bwMode="auto">
              <a:xfrm flipV="1">
                <a:off x="1764" y="1756"/>
                <a:ext cx="1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1" name="Line 233"/>
              <p:cNvSpPr>
                <a:spLocks noChangeShapeType="1"/>
              </p:cNvSpPr>
              <p:nvPr/>
            </p:nvSpPr>
            <p:spPr bwMode="auto">
              <a:xfrm>
                <a:off x="1764" y="859"/>
                <a:ext cx="1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2" name="Rectangle 234"/>
              <p:cNvSpPr>
                <a:spLocks noChangeArrowheads="1"/>
              </p:cNvSpPr>
              <p:nvPr/>
            </p:nvSpPr>
            <p:spPr bwMode="auto">
              <a:xfrm>
                <a:off x="1740" y="1813"/>
                <a:ext cx="83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120</a:t>
                </a:r>
                <a:endParaRPr lang="en-US"/>
              </a:p>
            </p:txBody>
          </p:sp>
          <p:sp>
            <p:nvSpPr>
              <p:cNvPr id="7403" name="Line 235"/>
              <p:cNvSpPr>
                <a:spLocks noChangeShapeType="1"/>
              </p:cNvSpPr>
              <p:nvPr/>
            </p:nvSpPr>
            <p:spPr bwMode="auto">
              <a:xfrm flipV="1">
                <a:off x="1918" y="1756"/>
                <a:ext cx="0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4" name="Line 236"/>
              <p:cNvSpPr>
                <a:spLocks noChangeShapeType="1"/>
              </p:cNvSpPr>
              <p:nvPr/>
            </p:nvSpPr>
            <p:spPr bwMode="auto">
              <a:xfrm>
                <a:off x="1918" y="859"/>
                <a:ext cx="0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5" name="Rectangle 237"/>
              <p:cNvSpPr>
                <a:spLocks noChangeArrowheads="1"/>
              </p:cNvSpPr>
              <p:nvPr/>
            </p:nvSpPr>
            <p:spPr bwMode="auto">
              <a:xfrm>
                <a:off x="1894" y="1813"/>
                <a:ext cx="83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140</a:t>
                </a:r>
                <a:endParaRPr lang="en-US"/>
              </a:p>
            </p:txBody>
          </p:sp>
          <p:sp>
            <p:nvSpPr>
              <p:cNvPr id="7406" name="Line 238"/>
              <p:cNvSpPr>
                <a:spLocks noChangeShapeType="1"/>
              </p:cNvSpPr>
              <p:nvPr/>
            </p:nvSpPr>
            <p:spPr bwMode="auto">
              <a:xfrm flipV="1">
                <a:off x="2070" y="1756"/>
                <a:ext cx="1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7" name="Line 239"/>
              <p:cNvSpPr>
                <a:spLocks noChangeShapeType="1"/>
              </p:cNvSpPr>
              <p:nvPr/>
            </p:nvSpPr>
            <p:spPr bwMode="auto">
              <a:xfrm>
                <a:off x="2070" y="859"/>
                <a:ext cx="1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8" name="Rectangle 240"/>
              <p:cNvSpPr>
                <a:spLocks noChangeArrowheads="1"/>
              </p:cNvSpPr>
              <p:nvPr/>
            </p:nvSpPr>
            <p:spPr bwMode="auto">
              <a:xfrm>
                <a:off x="2046" y="1813"/>
                <a:ext cx="82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160</a:t>
                </a:r>
                <a:endParaRPr lang="en-US"/>
              </a:p>
            </p:txBody>
          </p:sp>
          <p:sp>
            <p:nvSpPr>
              <p:cNvPr id="7409" name="Line 241"/>
              <p:cNvSpPr>
                <a:spLocks noChangeShapeType="1"/>
              </p:cNvSpPr>
              <p:nvPr/>
            </p:nvSpPr>
            <p:spPr bwMode="auto">
              <a:xfrm flipV="1">
                <a:off x="2223" y="1756"/>
                <a:ext cx="1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0" name="Line 242"/>
              <p:cNvSpPr>
                <a:spLocks noChangeShapeType="1"/>
              </p:cNvSpPr>
              <p:nvPr/>
            </p:nvSpPr>
            <p:spPr bwMode="auto">
              <a:xfrm>
                <a:off x="2223" y="859"/>
                <a:ext cx="1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1" name="Rectangle 243"/>
              <p:cNvSpPr>
                <a:spLocks noChangeArrowheads="1"/>
              </p:cNvSpPr>
              <p:nvPr/>
            </p:nvSpPr>
            <p:spPr bwMode="auto">
              <a:xfrm>
                <a:off x="2198" y="1813"/>
                <a:ext cx="83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180</a:t>
                </a:r>
                <a:endParaRPr lang="en-US"/>
              </a:p>
            </p:txBody>
          </p:sp>
          <p:sp>
            <p:nvSpPr>
              <p:cNvPr id="7412" name="Line 244"/>
              <p:cNvSpPr>
                <a:spLocks noChangeShapeType="1"/>
              </p:cNvSpPr>
              <p:nvPr/>
            </p:nvSpPr>
            <p:spPr bwMode="auto">
              <a:xfrm flipV="1">
                <a:off x="2376" y="1756"/>
                <a:ext cx="1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3" name="Line 245"/>
              <p:cNvSpPr>
                <a:spLocks noChangeShapeType="1"/>
              </p:cNvSpPr>
              <p:nvPr/>
            </p:nvSpPr>
            <p:spPr bwMode="auto">
              <a:xfrm>
                <a:off x="2376" y="859"/>
                <a:ext cx="1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4" name="Rectangle 246"/>
              <p:cNvSpPr>
                <a:spLocks noChangeArrowheads="1"/>
              </p:cNvSpPr>
              <p:nvPr/>
            </p:nvSpPr>
            <p:spPr bwMode="auto">
              <a:xfrm>
                <a:off x="2352" y="1813"/>
                <a:ext cx="83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200</a:t>
                </a:r>
                <a:endParaRPr lang="en-US"/>
              </a:p>
            </p:txBody>
          </p:sp>
          <p:sp>
            <p:nvSpPr>
              <p:cNvPr id="7415" name="Line 247"/>
              <p:cNvSpPr>
                <a:spLocks noChangeShapeType="1"/>
              </p:cNvSpPr>
              <p:nvPr/>
            </p:nvSpPr>
            <p:spPr bwMode="auto">
              <a:xfrm>
                <a:off x="850" y="1790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6" name="Line 248"/>
              <p:cNvSpPr>
                <a:spLocks noChangeShapeType="1"/>
              </p:cNvSpPr>
              <p:nvPr/>
            </p:nvSpPr>
            <p:spPr bwMode="auto">
              <a:xfrm flipH="1">
                <a:off x="2361" y="1790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7" name="Rectangle 249"/>
              <p:cNvSpPr>
                <a:spLocks noChangeArrowheads="1"/>
              </p:cNvSpPr>
              <p:nvPr/>
            </p:nvSpPr>
            <p:spPr bwMode="auto">
              <a:xfrm>
                <a:off x="804" y="1744"/>
                <a:ext cx="5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72</a:t>
                </a:r>
                <a:endParaRPr lang="en-US"/>
              </a:p>
            </p:txBody>
          </p:sp>
          <p:sp>
            <p:nvSpPr>
              <p:cNvPr id="7418" name="Line 250"/>
              <p:cNvSpPr>
                <a:spLocks noChangeShapeType="1"/>
              </p:cNvSpPr>
              <p:nvPr/>
            </p:nvSpPr>
            <p:spPr bwMode="auto">
              <a:xfrm>
                <a:off x="850" y="1557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9" name="Line 251"/>
              <p:cNvSpPr>
                <a:spLocks noChangeShapeType="1"/>
              </p:cNvSpPr>
              <p:nvPr/>
            </p:nvSpPr>
            <p:spPr bwMode="auto">
              <a:xfrm flipH="1">
                <a:off x="2361" y="1557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0" name="Rectangle 252"/>
              <p:cNvSpPr>
                <a:spLocks noChangeArrowheads="1"/>
              </p:cNvSpPr>
              <p:nvPr/>
            </p:nvSpPr>
            <p:spPr bwMode="auto">
              <a:xfrm>
                <a:off x="804" y="1512"/>
                <a:ext cx="5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73</a:t>
                </a:r>
                <a:endParaRPr lang="en-US"/>
              </a:p>
            </p:txBody>
          </p:sp>
          <p:sp>
            <p:nvSpPr>
              <p:cNvPr id="7421" name="Line 253"/>
              <p:cNvSpPr>
                <a:spLocks noChangeShapeType="1"/>
              </p:cNvSpPr>
              <p:nvPr/>
            </p:nvSpPr>
            <p:spPr bwMode="auto">
              <a:xfrm>
                <a:off x="850" y="1325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2" name="Line 254"/>
              <p:cNvSpPr>
                <a:spLocks noChangeShapeType="1"/>
              </p:cNvSpPr>
              <p:nvPr/>
            </p:nvSpPr>
            <p:spPr bwMode="auto">
              <a:xfrm flipH="1">
                <a:off x="2361" y="1325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3" name="Rectangle 255"/>
              <p:cNvSpPr>
                <a:spLocks noChangeArrowheads="1"/>
              </p:cNvSpPr>
              <p:nvPr/>
            </p:nvSpPr>
            <p:spPr bwMode="auto">
              <a:xfrm>
                <a:off x="804" y="1279"/>
                <a:ext cx="55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74</a:t>
                </a:r>
                <a:endParaRPr lang="en-US"/>
              </a:p>
            </p:txBody>
          </p:sp>
          <p:sp>
            <p:nvSpPr>
              <p:cNvPr id="7424" name="Line 256"/>
              <p:cNvSpPr>
                <a:spLocks noChangeShapeType="1"/>
              </p:cNvSpPr>
              <p:nvPr/>
            </p:nvSpPr>
            <p:spPr bwMode="auto">
              <a:xfrm>
                <a:off x="850" y="1092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5" name="Line 257"/>
              <p:cNvSpPr>
                <a:spLocks noChangeShapeType="1"/>
              </p:cNvSpPr>
              <p:nvPr/>
            </p:nvSpPr>
            <p:spPr bwMode="auto">
              <a:xfrm flipH="1">
                <a:off x="2361" y="1092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6" name="Rectangle 258"/>
              <p:cNvSpPr>
                <a:spLocks noChangeArrowheads="1"/>
              </p:cNvSpPr>
              <p:nvPr/>
            </p:nvSpPr>
            <p:spPr bwMode="auto">
              <a:xfrm>
                <a:off x="804" y="1047"/>
                <a:ext cx="55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75</a:t>
                </a:r>
                <a:endParaRPr lang="en-US"/>
              </a:p>
            </p:txBody>
          </p:sp>
          <p:sp>
            <p:nvSpPr>
              <p:cNvPr id="7427" name="Line 259"/>
              <p:cNvSpPr>
                <a:spLocks noChangeShapeType="1"/>
              </p:cNvSpPr>
              <p:nvPr/>
            </p:nvSpPr>
            <p:spPr bwMode="auto">
              <a:xfrm>
                <a:off x="850" y="859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8" name="Line 260"/>
              <p:cNvSpPr>
                <a:spLocks noChangeShapeType="1"/>
              </p:cNvSpPr>
              <p:nvPr/>
            </p:nvSpPr>
            <p:spPr bwMode="auto">
              <a:xfrm flipH="1">
                <a:off x="2361" y="859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9" name="Rectangle 261"/>
              <p:cNvSpPr>
                <a:spLocks noChangeArrowheads="1"/>
              </p:cNvSpPr>
              <p:nvPr/>
            </p:nvSpPr>
            <p:spPr bwMode="auto">
              <a:xfrm>
                <a:off x="804" y="814"/>
                <a:ext cx="5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76</a:t>
                </a:r>
                <a:endParaRPr lang="en-US"/>
              </a:p>
            </p:txBody>
          </p:sp>
          <p:sp>
            <p:nvSpPr>
              <p:cNvPr id="7430" name="Line 262"/>
              <p:cNvSpPr>
                <a:spLocks noChangeShapeType="1"/>
              </p:cNvSpPr>
              <p:nvPr/>
            </p:nvSpPr>
            <p:spPr bwMode="auto">
              <a:xfrm>
                <a:off x="850" y="859"/>
                <a:ext cx="15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1" name="Freeform 263"/>
              <p:cNvSpPr>
                <a:spLocks/>
              </p:cNvSpPr>
              <p:nvPr/>
            </p:nvSpPr>
            <p:spPr bwMode="auto">
              <a:xfrm>
                <a:off x="850" y="859"/>
                <a:ext cx="1526" cy="931"/>
              </a:xfrm>
              <a:custGeom>
                <a:avLst/>
                <a:gdLst>
                  <a:gd name="T0" fmla="*/ 0 w 619"/>
                  <a:gd name="T1" fmla="*/ 164 h 164"/>
                  <a:gd name="T2" fmla="*/ 619 w 619"/>
                  <a:gd name="T3" fmla="*/ 164 h 164"/>
                  <a:gd name="T4" fmla="*/ 619 w 619"/>
                  <a:gd name="T5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9" h="164">
                    <a:moveTo>
                      <a:pt x="0" y="164"/>
                    </a:moveTo>
                    <a:lnTo>
                      <a:pt x="619" y="164"/>
                    </a:lnTo>
                    <a:lnTo>
                      <a:pt x="6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2" name="Line 264"/>
              <p:cNvSpPr>
                <a:spLocks noChangeShapeType="1"/>
              </p:cNvSpPr>
              <p:nvPr/>
            </p:nvSpPr>
            <p:spPr bwMode="auto">
              <a:xfrm flipV="1">
                <a:off x="850" y="859"/>
                <a:ext cx="0" cy="9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3" name="Freeform 265"/>
              <p:cNvSpPr>
                <a:spLocks/>
              </p:cNvSpPr>
              <p:nvPr/>
            </p:nvSpPr>
            <p:spPr bwMode="auto">
              <a:xfrm>
                <a:off x="850" y="1012"/>
                <a:ext cx="1526" cy="727"/>
              </a:xfrm>
              <a:custGeom>
                <a:avLst/>
                <a:gdLst>
                  <a:gd name="T0" fmla="*/ 56 w 3491"/>
                  <a:gd name="T1" fmla="*/ 80 h 727"/>
                  <a:gd name="T2" fmla="*/ 118 w 3491"/>
                  <a:gd name="T3" fmla="*/ 80 h 727"/>
                  <a:gd name="T4" fmla="*/ 180 w 3491"/>
                  <a:gd name="T5" fmla="*/ 80 h 727"/>
                  <a:gd name="T6" fmla="*/ 242 w 3491"/>
                  <a:gd name="T7" fmla="*/ 80 h 727"/>
                  <a:gd name="T8" fmla="*/ 304 w 3491"/>
                  <a:gd name="T9" fmla="*/ 80 h 727"/>
                  <a:gd name="T10" fmla="*/ 366 w 3491"/>
                  <a:gd name="T11" fmla="*/ 80 h 727"/>
                  <a:gd name="T12" fmla="*/ 428 w 3491"/>
                  <a:gd name="T13" fmla="*/ 80 h 727"/>
                  <a:gd name="T14" fmla="*/ 490 w 3491"/>
                  <a:gd name="T15" fmla="*/ 108 h 727"/>
                  <a:gd name="T16" fmla="*/ 541 w 3491"/>
                  <a:gd name="T17" fmla="*/ 171 h 727"/>
                  <a:gd name="T18" fmla="*/ 586 w 3491"/>
                  <a:gd name="T19" fmla="*/ 233 h 727"/>
                  <a:gd name="T20" fmla="*/ 626 w 3491"/>
                  <a:gd name="T21" fmla="*/ 296 h 727"/>
                  <a:gd name="T22" fmla="*/ 665 w 3491"/>
                  <a:gd name="T23" fmla="*/ 358 h 727"/>
                  <a:gd name="T24" fmla="*/ 710 w 3491"/>
                  <a:gd name="T25" fmla="*/ 420 h 727"/>
                  <a:gd name="T26" fmla="*/ 750 w 3491"/>
                  <a:gd name="T27" fmla="*/ 483 h 727"/>
                  <a:gd name="T28" fmla="*/ 800 w 3491"/>
                  <a:gd name="T29" fmla="*/ 545 h 727"/>
                  <a:gd name="T30" fmla="*/ 851 w 3491"/>
                  <a:gd name="T31" fmla="*/ 608 h 727"/>
                  <a:gd name="T32" fmla="*/ 913 w 3491"/>
                  <a:gd name="T33" fmla="*/ 664 h 727"/>
                  <a:gd name="T34" fmla="*/ 975 w 3491"/>
                  <a:gd name="T35" fmla="*/ 704 h 727"/>
                  <a:gd name="T36" fmla="*/ 1037 w 3491"/>
                  <a:gd name="T37" fmla="*/ 721 h 727"/>
                  <a:gd name="T38" fmla="*/ 1099 w 3491"/>
                  <a:gd name="T39" fmla="*/ 721 h 727"/>
                  <a:gd name="T40" fmla="*/ 1161 w 3491"/>
                  <a:gd name="T41" fmla="*/ 710 h 727"/>
                  <a:gd name="T42" fmla="*/ 1223 w 3491"/>
                  <a:gd name="T43" fmla="*/ 681 h 727"/>
                  <a:gd name="T44" fmla="*/ 1285 w 3491"/>
                  <a:gd name="T45" fmla="*/ 642 h 727"/>
                  <a:gd name="T46" fmla="*/ 1348 w 3491"/>
                  <a:gd name="T47" fmla="*/ 596 h 727"/>
                  <a:gd name="T48" fmla="*/ 1410 w 3491"/>
                  <a:gd name="T49" fmla="*/ 540 h 727"/>
                  <a:gd name="T50" fmla="*/ 1472 w 3491"/>
                  <a:gd name="T51" fmla="*/ 477 h 727"/>
                  <a:gd name="T52" fmla="*/ 1534 w 3491"/>
                  <a:gd name="T53" fmla="*/ 420 h 727"/>
                  <a:gd name="T54" fmla="*/ 1596 w 3491"/>
                  <a:gd name="T55" fmla="*/ 358 h 727"/>
                  <a:gd name="T56" fmla="*/ 1658 w 3491"/>
                  <a:gd name="T57" fmla="*/ 301 h 727"/>
                  <a:gd name="T58" fmla="*/ 1720 w 3491"/>
                  <a:gd name="T59" fmla="*/ 244 h 727"/>
                  <a:gd name="T60" fmla="*/ 1782 w 3491"/>
                  <a:gd name="T61" fmla="*/ 193 h 727"/>
                  <a:gd name="T62" fmla="*/ 1844 w 3491"/>
                  <a:gd name="T63" fmla="*/ 148 h 727"/>
                  <a:gd name="T64" fmla="*/ 1906 w 3491"/>
                  <a:gd name="T65" fmla="*/ 114 h 727"/>
                  <a:gd name="T66" fmla="*/ 1968 w 3491"/>
                  <a:gd name="T67" fmla="*/ 80 h 727"/>
                  <a:gd name="T68" fmla="*/ 2030 w 3491"/>
                  <a:gd name="T69" fmla="*/ 52 h 727"/>
                  <a:gd name="T70" fmla="*/ 2092 w 3491"/>
                  <a:gd name="T71" fmla="*/ 35 h 727"/>
                  <a:gd name="T72" fmla="*/ 2154 w 3491"/>
                  <a:gd name="T73" fmla="*/ 18 h 727"/>
                  <a:gd name="T74" fmla="*/ 2216 w 3491"/>
                  <a:gd name="T75" fmla="*/ 6 h 727"/>
                  <a:gd name="T76" fmla="*/ 2278 w 3491"/>
                  <a:gd name="T77" fmla="*/ 6 h 727"/>
                  <a:gd name="T78" fmla="*/ 2340 w 3491"/>
                  <a:gd name="T79" fmla="*/ 0 h 727"/>
                  <a:gd name="T80" fmla="*/ 2402 w 3491"/>
                  <a:gd name="T81" fmla="*/ 6 h 727"/>
                  <a:gd name="T82" fmla="*/ 2464 w 3491"/>
                  <a:gd name="T83" fmla="*/ 12 h 727"/>
                  <a:gd name="T84" fmla="*/ 2526 w 3491"/>
                  <a:gd name="T85" fmla="*/ 18 h 727"/>
                  <a:gd name="T86" fmla="*/ 2588 w 3491"/>
                  <a:gd name="T87" fmla="*/ 23 h 727"/>
                  <a:gd name="T88" fmla="*/ 2650 w 3491"/>
                  <a:gd name="T89" fmla="*/ 35 h 727"/>
                  <a:gd name="T90" fmla="*/ 2712 w 3491"/>
                  <a:gd name="T91" fmla="*/ 40 h 727"/>
                  <a:gd name="T92" fmla="*/ 2774 w 3491"/>
                  <a:gd name="T93" fmla="*/ 52 h 727"/>
                  <a:gd name="T94" fmla="*/ 2836 w 3491"/>
                  <a:gd name="T95" fmla="*/ 57 h 727"/>
                  <a:gd name="T96" fmla="*/ 2899 w 3491"/>
                  <a:gd name="T97" fmla="*/ 69 h 727"/>
                  <a:gd name="T98" fmla="*/ 2961 w 3491"/>
                  <a:gd name="T99" fmla="*/ 74 h 727"/>
                  <a:gd name="T100" fmla="*/ 3023 w 3491"/>
                  <a:gd name="T101" fmla="*/ 80 h 727"/>
                  <a:gd name="T102" fmla="*/ 3085 w 3491"/>
                  <a:gd name="T103" fmla="*/ 86 h 727"/>
                  <a:gd name="T104" fmla="*/ 3147 w 3491"/>
                  <a:gd name="T105" fmla="*/ 91 h 727"/>
                  <a:gd name="T106" fmla="*/ 3209 w 3491"/>
                  <a:gd name="T107" fmla="*/ 91 h 727"/>
                  <a:gd name="T108" fmla="*/ 3271 w 3491"/>
                  <a:gd name="T109" fmla="*/ 97 h 727"/>
                  <a:gd name="T110" fmla="*/ 3333 w 3491"/>
                  <a:gd name="T111" fmla="*/ 97 h 727"/>
                  <a:gd name="T112" fmla="*/ 3395 w 3491"/>
                  <a:gd name="T113" fmla="*/ 97 h 727"/>
                  <a:gd name="T114" fmla="*/ 3457 w 3491"/>
                  <a:gd name="T115" fmla="*/ 97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491" h="727">
                    <a:moveTo>
                      <a:pt x="0" y="80"/>
                    </a:moveTo>
                    <a:lnTo>
                      <a:pt x="5" y="80"/>
                    </a:lnTo>
                    <a:lnTo>
                      <a:pt x="11" y="80"/>
                    </a:lnTo>
                    <a:lnTo>
                      <a:pt x="16" y="80"/>
                    </a:lnTo>
                    <a:lnTo>
                      <a:pt x="22" y="80"/>
                    </a:lnTo>
                    <a:lnTo>
                      <a:pt x="28" y="80"/>
                    </a:lnTo>
                    <a:lnTo>
                      <a:pt x="33" y="80"/>
                    </a:lnTo>
                    <a:lnTo>
                      <a:pt x="39" y="80"/>
                    </a:lnTo>
                    <a:lnTo>
                      <a:pt x="45" y="80"/>
                    </a:lnTo>
                    <a:lnTo>
                      <a:pt x="50" y="80"/>
                    </a:lnTo>
                    <a:lnTo>
                      <a:pt x="56" y="80"/>
                    </a:lnTo>
                    <a:lnTo>
                      <a:pt x="62" y="80"/>
                    </a:lnTo>
                    <a:lnTo>
                      <a:pt x="67" y="80"/>
                    </a:lnTo>
                    <a:lnTo>
                      <a:pt x="73" y="80"/>
                    </a:lnTo>
                    <a:lnTo>
                      <a:pt x="79" y="80"/>
                    </a:lnTo>
                    <a:lnTo>
                      <a:pt x="84" y="80"/>
                    </a:lnTo>
                    <a:lnTo>
                      <a:pt x="90" y="80"/>
                    </a:lnTo>
                    <a:lnTo>
                      <a:pt x="95" y="80"/>
                    </a:lnTo>
                    <a:lnTo>
                      <a:pt x="101" y="80"/>
                    </a:lnTo>
                    <a:lnTo>
                      <a:pt x="107" y="80"/>
                    </a:lnTo>
                    <a:lnTo>
                      <a:pt x="112" y="80"/>
                    </a:lnTo>
                    <a:lnTo>
                      <a:pt x="118" y="80"/>
                    </a:lnTo>
                    <a:lnTo>
                      <a:pt x="124" y="80"/>
                    </a:lnTo>
                    <a:lnTo>
                      <a:pt x="129" y="80"/>
                    </a:lnTo>
                    <a:lnTo>
                      <a:pt x="135" y="80"/>
                    </a:lnTo>
                    <a:lnTo>
                      <a:pt x="141" y="80"/>
                    </a:lnTo>
                    <a:lnTo>
                      <a:pt x="146" y="80"/>
                    </a:lnTo>
                    <a:lnTo>
                      <a:pt x="152" y="80"/>
                    </a:lnTo>
                    <a:lnTo>
                      <a:pt x="157" y="80"/>
                    </a:lnTo>
                    <a:lnTo>
                      <a:pt x="163" y="80"/>
                    </a:lnTo>
                    <a:lnTo>
                      <a:pt x="169" y="80"/>
                    </a:lnTo>
                    <a:lnTo>
                      <a:pt x="174" y="80"/>
                    </a:lnTo>
                    <a:lnTo>
                      <a:pt x="180" y="80"/>
                    </a:lnTo>
                    <a:lnTo>
                      <a:pt x="186" y="80"/>
                    </a:lnTo>
                    <a:lnTo>
                      <a:pt x="191" y="80"/>
                    </a:lnTo>
                    <a:lnTo>
                      <a:pt x="197" y="80"/>
                    </a:lnTo>
                    <a:lnTo>
                      <a:pt x="203" y="80"/>
                    </a:lnTo>
                    <a:lnTo>
                      <a:pt x="208" y="80"/>
                    </a:lnTo>
                    <a:lnTo>
                      <a:pt x="214" y="80"/>
                    </a:lnTo>
                    <a:lnTo>
                      <a:pt x="220" y="80"/>
                    </a:lnTo>
                    <a:lnTo>
                      <a:pt x="225" y="80"/>
                    </a:lnTo>
                    <a:lnTo>
                      <a:pt x="231" y="80"/>
                    </a:lnTo>
                    <a:lnTo>
                      <a:pt x="236" y="80"/>
                    </a:lnTo>
                    <a:lnTo>
                      <a:pt x="242" y="80"/>
                    </a:lnTo>
                    <a:lnTo>
                      <a:pt x="248" y="80"/>
                    </a:lnTo>
                    <a:lnTo>
                      <a:pt x="253" y="80"/>
                    </a:lnTo>
                    <a:lnTo>
                      <a:pt x="259" y="80"/>
                    </a:lnTo>
                    <a:lnTo>
                      <a:pt x="265" y="80"/>
                    </a:lnTo>
                    <a:lnTo>
                      <a:pt x="270" y="80"/>
                    </a:lnTo>
                    <a:lnTo>
                      <a:pt x="276" y="80"/>
                    </a:lnTo>
                    <a:lnTo>
                      <a:pt x="282" y="80"/>
                    </a:lnTo>
                    <a:lnTo>
                      <a:pt x="287" y="80"/>
                    </a:lnTo>
                    <a:lnTo>
                      <a:pt x="293" y="80"/>
                    </a:lnTo>
                    <a:lnTo>
                      <a:pt x="298" y="80"/>
                    </a:lnTo>
                    <a:lnTo>
                      <a:pt x="304" y="80"/>
                    </a:lnTo>
                    <a:lnTo>
                      <a:pt x="310" y="80"/>
                    </a:lnTo>
                    <a:lnTo>
                      <a:pt x="315" y="80"/>
                    </a:lnTo>
                    <a:lnTo>
                      <a:pt x="321" y="80"/>
                    </a:lnTo>
                    <a:lnTo>
                      <a:pt x="327" y="80"/>
                    </a:lnTo>
                    <a:lnTo>
                      <a:pt x="332" y="80"/>
                    </a:lnTo>
                    <a:lnTo>
                      <a:pt x="338" y="80"/>
                    </a:lnTo>
                    <a:lnTo>
                      <a:pt x="344" y="80"/>
                    </a:lnTo>
                    <a:lnTo>
                      <a:pt x="349" y="80"/>
                    </a:lnTo>
                    <a:lnTo>
                      <a:pt x="355" y="80"/>
                    </a:lnTo>
                    <a:lnTo>
                      <a:pt x="361" y="80"/>
                    </a:lnTo>
                    <a:lnTo>
                      <a:pt x="366" y="80"/>
                    </a:lnTo>
                    <a:lnTo>
                      <a:pt x="372" y="80"/>
                    </a:lnTo>
                    <a:lnTo>
                      <a:pt x="377" y="80"/>
                    </a:lnTo>
                    <a:lnTo>
                      <a:pt x="383" y="80"/>
                    </a:lnTo>
                    <a:lnTo>
                      <a:pt x="389" y="80"/>
                    </a:lnTo>
                    <a:lnTo>
                      <a:pt x="394" y="80"/>
                    </a:lnTo>
                    <a:lnTo>
                      <a:pt x="400" y="80"/>
                    </a:lnTo>
                    <a:lnTo>
                      <a:pt x="406" y="80"/>
                    </a:lnTo>
                    <a:lnTo>
                      <a:pt x="411" y="80"/>
                    </a:lnTo>
                    <a:lnTo>
                      <a:pt x="417" y="80"/>
                    </a:lnTo>
                    <a:lnTo>
                      <a:pt x="423" y="80"/>
                    </a:lnTo>
                    <a:lnTo>
                      <a:pt x="428" y="80"/>
                    </a:lnTo>
                    <a:lnTo>
                      <a:pt x="434" y="80"/>
                    </a:lnTo>
                    <a:lnTo>
                      <a:pt x="439" y="80"/>
                    </a:lnTo>
                    <a:lnTo>
                      <a:pt x="445" y="80"/>
                    </a:lnTo>
                    <a:lnTo>
                      <a:pt x="451" y="86"/>
                    </a:lnTo>
                    <a:lnTo>
                      <a:pt x="456" y="86"/>
                    </a:lnTo>
                    <a:lnTo>
                      <a:pt x="462" y="86"/>
                    </a:lnTo>
                    <a:lnTo>
                      <a:pt x="468" y="91"/>
                    </a:lnTo>
                    <a:lnTo>
                      <a:pt x="473" y="97"/>
                    </a:lnTo>
                    <a:lnTo>
                      <a:pt x="479" y="103"/>
                    </a:lnTo>
                    <a:lnTo>
                      <a:pt x="485" y="103"/>
                    </a:lnTo>
                    <a:lnTo>
                      <a:pt x="490" y="108"/>
                    </a:lnTo>
                    <a:lnTo>
                      <a:pt x="496" y="114"/>
                    </a:lnTo>
                    <a:lnTo>
                      <a:pt x="502" y="120"/>
                    </a:lnTo>
                    <a:lnTo>
                      <a:pt x="507" y="125"/>
                    </a:lnTo>
                    <a:lnTo>
                      <a:pt x="513" y="131"/>
                    </a:lnTo>
                    <a:lnTo>
                      <a:pt x="518" y="137"/>
                    </a:lnTo>
                    <a:lnTo>
                      <a:pt x="524" y="142"/>
                    </a:lnTo>
                    <a:lnTo>
                      <a:pt x="524" y="148"/>
                    </a:lnTo>
                    <a:lnTo>
                      <a:pt x="530" y="154"/>
                    </a:lnTo>
                    <a:lnTo>
                      <a:pt x="535" y="159"/>
                    </a:lnTo>
                    <a:lnTo>
                      <a:pt x="541" y="165"/>
                    </a:lnTo>
                    <a:lnTo>
                      <a:pt x="541" y="171"/>
                    </a:lnTo>
                    <a:lnTo>
                      <a:pt x="547" y="176"/>
                    </a:lnTo>
                    <a:lnTo>
                      <a:pt x="552" y="182"/>
                    </a:lnTo>
                    <a:lnTo>
                      <a:pt x="552" y="188"/>
                    </a:lnTo>
                    <a:lnTo>
                      <a:pt x="558" y="193"/>
                    </a:lnTo>
                    <a:lnTo>
                      <a:pt x="564" y="199"/>
                    </a:lnTo>
                    <a:lnTo>
                      <a:pt x="569" y="205"/>
                    </a:lnTo>
                    <a:lnTo>
                      <a:pt x="569" y="210"/>
                    </a:lnTo>
                    <a:lnTo>
                      <a:pt x="575" y="216"/>
                    </a:lnTo>
                    <a:lnTo>
                      <a:pt x="575" y="222"/>
                    </a:lnTo>
                    <a:lnTo>
                      <a:pt x="580" y="227"/>
                    </a:lnTo>
                    <a:lnTo>
                      <a:pt x="586" y="233"/>
                    </a:lnTo>
                    <a:lnTo>
                      <a:pt x="592" y="239"/>
                    </a:lnTo>
                    <a:lnTo>
                      <a:pt x="592" y="244"/>
                    </a:lnTo>
                    <a:lnTo>
                      <a:pt x="597" y="250"/>
                    </a:lnTo>
                    <a:lnTo>
                      <a:pt x="597" y="256"/>
                    </a:lnTo>
                    <a:lnTo>
                      <a:pt x="603" y="262"/>
                    </a:lnTo>
                    <a:lnTo>
                      <a:pt x="609" y="267"/>
                    </a:lnTo>
                    <a:lnTo>
                      <a:pt x="609" y="273"/>
                    </a:lnTo>
                    <a:lnTo>
                      <a:pt x="614" y="279"/>
                    </a:lnTo>
                    <a:lnTo>
                      <a:pt x="620" y="284"/>
                    </a:lnTo>
                    <a:lnTo>
                      <a:pt x="620" y="290"/>
                    </a:lnTo>
                    <a:lnTo>
                      <a:pt x="626" y="296"/>
                    </a:lnTo>
                    <a:lnTo>
                      <a:pt x="631" y="301"/>
                    </a:lnTo>
                    <a:lnTo>
                      <a:pt x="631" y="307"/>
                    </a:lnTo>
                    <a:lnTo>
                      <a:pt x="637" y="313"/>
                    </a:lnTo>
                    <a:lnTo>
                      <a:pt x="643" y="318"/>
                    </a:lnTo>
                    <a:lnTo>
                      <a:pt x="643" y="324"/>
                    </a:lnTo>
                    <a:lnTo>
                      <a:pt x="648" y="330"/>
                    </a:lnTo>
                    <a:lnTo>
                      <a:pt x="654" y="335"/>
                    </a:lnTo>
                    <a:lnTo>
                      <a:pt x="654" y="341"/>
                    </a:lnTo>
                    <a:lnTo>
                      <a:pt x="659" y="347"/>
                    </a:lnTo>
                    <a:lnTo>
                      <a:pt x="665" y="352"/>
                    </a:lnTo>
                    <a:lnTo>
                      <a:pt x="665" y="358"/>
                    </a:lnTo>
                    <a:lnTo>
                      <a:pt x="671" y="364"/>
                    </a:lnTo>
                    <a:lnTo>
                      <a:pt x="671" y="369"/>
                    </a:lnTo>
                    <a:lnTo>
                      <a:pt x="676" y="375"/>
                    </a:lnTo>
                    <a:lnTo>
                      <a:pt x="682" y="381"/>
                    </a:lnTo>
                    <a:lnTo>
                      <a:pt x="688" y="386"/>
                    </a:lnTo>
                    <a:lnTo>
                      <a:pt x="688" y="392"/>
                    </a:lnTo>
                    <a:lnTo>
                      <a:pt x="693" y="398"/>
                    </a:lnTo>
                    <a:lnTo>
                      <a:pt x="693" y="403"/>
                    </a:lnTo>
                    <a:lnTo>
                      <a:pt x="699" y="409"/>
                    </a:lnTo>
                    <a:lnTo>
                      <a:pt x="705" y="415"/>
                    </a:lnTo>
                    <a:lnTo>
                      <a:pt x="710" y="420"/>
                    </a:lnTo>
                    <a:lnTo>
                      <a:pt x="710" y="426"/>
                    </a:lnTo>
                    <a:lnTo>
                      <a:pt x="716" y="432"/>
                    </a:lnTo>
                    <a:lnTo>
                      <a:pt x="721" y="437"/>
                    </a:lnTo>
                    <a:lnTo>
                      <a:pt x="721" y="443"/>
                    </a:lnTo>
                    <a:lnTo>
                      <a:pt x="727" y="449"/>
                    </a:lnTo>
                    <a:lnTo>
                      <a:pt x="733" y="454"/>
                    </a:lnTo>
                    <a:lnTo>
                      <a:pt x="738" y="460"/>
                    </a:lnTo>
                    <a:lnTo>
                      <a:pt x="738" y="466"/>
                    </a:lnTo>
                    <a:lnTo>
                      <a:pt x="744" y="471"/>
                    </a:lnTo>
                    <a:lnTo>
                      <a:pt x="750" y="477"/>
                    </a:lnTo>
                    <a:lnTo>
                      <a:pt x="750" y="483"/>
                    </a:lnTo>
                    <a:lnTo>
                      <a:pt x="755" y="488"/>
                    </a:lnTo>
                    <a:lnTo>
                      <a:pt x="761" y="494"/>
                    </a:lnTo>
                    <a:lnTo>
                      <a:pt x="767" y="500"/>
                    </a:lnTo>
                    <a:lnTo>
                      <a:pt x="767" y="505"/>
                    </a:lnTo>
                    <a:lnTo>
                      <a:pt x="772" y="511"/>
                    </a:lnTo>
                    <a:lnTo>
                      <a:pt x="778" y="517"/>
                    </a:lnTo>
                    <a:lnTo>
                      <a:pt x="784" y="523"/>
                    </a:lnTo>
                    <a:lnTo>
                      <a:pt x="784" y="528"/>
                    </a:lnTo>
                    <a:lnTo>
                      <a:pt x="789" y="534"/>
                    </a:lnTo>
                    <a:lnTo>
                      <a:pt x="795" y="540"/>
                    </a:lnTo>
                    <a:lnTo>
                      <a:pt x="800" y="545"/>
                    </a:lnTo>
                    <a:lnTo>
                      <a:pt x="806" y="551"/>
                    </a:lnTo>
                    <a:lnTo>
                      <a:pt x="806" y="557"/>
                    </a:lnTo>
                    <a:lnTo>
                      <a:pt x="812" y="562"/>
                    </a:lnTo>
                    <a:lnTo>
                      <a:pt x="817" y="568"/>
                    </a:lnTo>
                    <a:lnTo>
                      <a:pt x="823" y="574"/>
                    </a:lnTo>
                    <a:lnTo>
                      <a:pt x="829" y="579"/>
                    </a:lnTo>
                    <a:lnTo>
                      <a:pt x="834" y="585"/>
                    </a:lnTo>
                    <a:lnTo>
                      <a:pt x="840" y="591"/>
                    </a:lnTo>
                    <a:lnTo>
                      <a:pt x="840" y="596"/>
                    </a:lnTo>
                    <a:lnTo>
                      <a:pt x="846" y="602"/>
                    </a:lnTo>
                    <a:lnTo>
                      <a:pt x="851" y="608"/>
                    </a:lnTo>
                    <a:lnTo>
                      <a:pt x="857" y="613"/>
                    </a:lnTo>
                    <a:lnTo>
                      <a:pt x="862" y="619"/>
                    </a:lnTo>
                    <a:lnTo>
                      <a:pt x="868" y="625"/>
                    </a:lnTo>
                    <a:lnTo>
                      <a:pt x="874" y="630"/>
                    </a:lnTo>
                    <a:lnTo>
                      <a:pt x="879" y="636"/>
                    </a:lnTo>
                    <a:lnTo>
                      <a:pt x="885" y="642"/>
                    </a:lnTo>
                    <a:lnTo>
                      <a:pt x="891" y="647"/>
                    </a:lnTo>
                    <a:lnTo>
                      <a:pt x="896" y="653"/>
                    </a:lnTo>
                    <a:lnTo>
                      <a:pt x="902" y="653"/>
                    </a:lnTo>
                    <a:lnTo>
                      <a:pt x="908" y="659"/>
                    </a:lnTo>
                    <a:lnTo>
                      <a:pt x="913" y="664"/>
                    </a:lnTo>
                    <a:lnTo>
                      <a:pt x="919" y="670"/>
                    </a:lnTo>
                    <a:lnTo>
                      <a:pt x="925" y="670"/>
                    </a:lnTo>
                    <a:lnTo>
                      <a:pt x="930" y="676"/>
                    </a:lnTo>
                    <a:lnTo>
                      <a:pt x="936" y="681"/>
                    </a:lnTo>
                    <a:lnTo>
                      <a:pt x="941" y="687"/>
                    </a:lnTo>
                    <a:lnTo>
                      <a:pt x="947" y="687"/>
                    </a:lnTo>
                    <a:lnTo>
                      <a:pt x="953" y="693"/>
                    </a:lnTo>
                    <a:lnTo>
                      <a:pt x="958" y="693"/>
                    </a:lnTo>
                    <a:lnTo>
                      <a:pt x="964" y="698"/>
                    </a:lnTo>
                    <a:lnTo>
                      <a:pt x="970" y="698"/>
                    </a:lnTo>
                    <a:lnTo>
                      <a:pt x="975" y="704"/>
                    </a:lnTo>
                    <a:lnTo>
                      <a:pt x="981" y="704"/>
                    </a:lnTo>
                    <a:lnTo>
                      <a:pt x="987" y="710"/>
                    </a:lnTo>
                    <a:lnTo>
                      <a:pt x="992" y="710"/>
                    </a:lnTo>
                    <a:lnTo>
                      <a:pt x="998" y="710"/>
                    </a:lnTo>
                    <a:lnTo>
                      <a:pt x="1003" y="715"/>
                    </a:lnTo>
                    <a:lnTo>
                      <a:pt x="1009" y="715"/>
                    </a:lnTo>
                    <a:lnTo>
                      <a:pt x="1015" y="715"/>
                    </a:lnTo>
                    <a:lnTo>
                      <a:pt x="1020" y="715"/>
                    </a:lnTo>
                    <a:lnTo>
                      <a:pt x="1026" y="721"/>
                    </a:lnTo>
                    <a:lnTo>
                      <a:pt x="1032" y="721"/>
                    </a:lnTo>
                    <a:lnTo>
                      <a:pt x="1037" y="721"/>
                    </a:lnTo>
                    <a:lnTo>
                      <a:pt x="1043" y="721"/>
                    </a:lnTo>
                    <a:lnTo>
                      <a:pt x="1049" y="721"/>
                    </a:lnTo>
                    <a:lnTo>
                      <a:pt x="1054" y="721"/>
                    </a:lnTo>
                    <a:lnTo>
                      <a:pt x="1060" y="727"/>
                    </a:lnTo>
                    <a:lnTo>
                      <a:pt x="1066" y="727"/>
                    </a:lnTo>
                    <a:lnTo>
                      <a:pt x="1071" y="727"/>
                    </a:lnTo>
                    <a:lnTo>
                      <a:pt x="1077" y="727"/>
                    </a:lnTo>
                    <a:lnTo>
                      <a:pt x="1082" y="727"/>
                    </a:lnTo>
                    <a:lnTo>
                      <a:pt x="1088" y="727"/>
                    </a:lnTo>
                    <a:lnTo>
                      <a:pt x="1094" y="727"/>
                    </a:lnTo>
                    <a:lnTo>
                      <a:pt x="1099" y="721"/>
                    </a:lnTo>
                    <a:lnTo>
                      <a:pt x="1105" y="721"/>
                    </a:lnTo>
                    <a:lnTo>
                      <a:pt x="1111" y="721"/>
                    </a:lnTo>
                    <a:lnTo>
                      <a:pt x="1116" y="721"/>
                    </a:lnTo>
                    <a:lnTo>
                      <a:pt x="1122" y="721"/>
                    </a:lnTo>
                    <a:lnTo>
                      <a:pt x="1128" y="721"/>
                    </a:lnTo>
                    <a:lnTo>
                      <a:pt x="1133" y="715"/>
                    </a:lnTo>
                    <a:lnTo>
                      <a:pt x="1139" y="715"/>
                    </a:lnTo>
                    <a:lnTo>
                      <a:pt x="1144" y="715"/>
                    </a:lnTo>
                    <a:lnTo>
                      <a:pt x="1150" y="715"/>
                    </a:lnTo>
                    <a:lnTo>
                      <a:pt x="1156" y="710"/>
                    </a:lnTo>
                    <a:lnTo>
                      <a:pt x="1161" y="710"/>
                    </a:lnTo>
                    <a:lnTo>
                      <a:pt x="1167" y="710"/>
                    </a:lnTo>
                    <a:lnTo>
                      <a:pt x="1173" y="704"/>
                    </a:lnTo>
                    <a:lnTo>
                      <a:pt x="1178" y="704"/>
                    </a:lnTo>
                    <a:lnTo>
                      <a:pt x="1184" y="698"/>
                    </a:lnTo>
                    <a:lnTo>
                      <a:pt x="1190" y="698"/>
                    </a:lnTo>
                    <a:lnTo>
                      <a:pt x="1195" y="698"/>
                    </a:lnTo>
                    <a:lnTo>
                      <a:pt x="1201" y="693"/>
                    </a:lnTo>
                    <a:lnTo>
                      <a:pt x="1207" y="693"/>
                    </a:lnTo>
                    <a:lnTo>
                      <a:pt x="1212" y="687"/>
                    </a:lnTo>
                    <a:lnTo>
                      <a:pt x="1218" y="687"/>
                    </a:lnTo>
                    <a:lnTo>
                      <a:pt x="1223" y="681"/>
                    </a:lnTo>
                    <a:lnTo>
                      <a:pt x="1229" y="681"/>
                    </a:lnTo>
                    <a:lnTo>
                      <a:pt x="1235" y="676"/>
                    </a:lnTo>
                    <a:lnTo>
                      <a:pt x="1240" y="670"/>
                    </a:lnTo>
                    <a:lnTo>
                      <a:pt x="1246" y="670"/>
                    </a:lnTo>
                    <a:lnTo>
                      <a:pt x="1252" y="664"/>
                    </a:lnTo>
                    <a:lnTo>
                      <a:pt x="1257" y="659"/>
                    </a:lnTo>
                    <a:lnTo>
                      <a:pt x="1263" y="659"/>
                    </a:lnTo>
                    <a:lnTo>
                      <a:pt x="1269" y="653"/>
                    </a:lnTo>
                    <a:lnTo>
                      <a:pt x="1274" y="653"/>
                    </a:lnTo>
                    <a:lnTo>
                      <a:pt x="1280" y="647"/>
                    </a:lnTo>
                    <a:lnTo>
                      <a:pt x="1285" y="642"/>
                    </a:lnTo>
                    <a:lnTo>
                      <a:pt x="1291" y="636"/>
                    </a:lnTo>
                    <a:lnTo>
                      <a:pt x="1297" y="636"/>
                    </a:lnTo>
                    <a:lnTo>
                      <a:pt x="1302" y="630"/>
                    </a:lnTo>
                    <a:lnTo>
                      <a:pt x="1308" y="625"/>
                    </a:lnTo>
                    <a:lnTo>
                      <a:pt x="1314" y="619"/>
                    </a:lnTo>
                    <a:lnTo>
                      <a:pt x="1319" y="619"/>
                    </a:lnTo>
                    <a:lnTo>
                      <a:pt x="1325" y="613"/>
                    </a:lnTo>
                    <a:lnTo>
                      <a:pt x="1331" y="608"/>
                    </a:lnTo>
                    <a:lnTo>
                      <a:pt x="1336" y="602"/>
                    </a:lnTo>
                    <a:lnTo>
                      <a:pt x="1342" y="596"/>
                    </a:lnTo>
                    <a:lnTo>
                      <a:pt x="1348" y="596"/>
                    </a:lnTo>
                    <a:lnTo>
                      <a:pt x="1353" y="591"/>
                    </a:lnTo>
                    <a:lnTo>
                      <a:pt x="1359" y="585"/>
                    </a:lnTo>
                    <a:lnTo>
                      <a:pt x="1364" y="579"/>
                    </a:lnTo>
                    <a:lnTo>
                      <a:pt x="1370" y="574"/>
                    </a:lnTo>
                    <a:lnTo>
                      <a:pt x="1376" y="568"/>
                    </a:lnTo>
                    <a:lnTo>
                      <a:pt x="1381" y="562"/>
                    </a:lnTo>
                    <a:lnTo>
                      <a:pt x="1387" y="557"/>
                    </a:lnTo>
                    <a:lnTo>
                      <a:pt x="1393" y="557"/>
                    </a:lnTo>
                    <a:lnTo>
                      <a:pt x="1398" y="551"/>
                    </a:lnTo>
                    <a:lnTo>
                      <a:pt x="1404" y="545"/>
                    </a:lnTo>
                    <a:lnTo>
                      <a:pt x="1410" y="540"/>
                    </a:lnTo>
                    <a:lnTo>
                      <a:pt x="1415" y="534"/>
                    </a:lnTo>
                    <a:lnTo>
                      <a:pt x="1421" y="528"/>
                    </a:lnTo>
                    <a:lnTo>
                      <a:pt x="1426" y="523"/>
                    </a:lnTo>
                    <a:lnTo>
                      <a:pt x="1432" y="517"/>
                    </a:lnTo>
                    <a:lnTo>
                      <a:pt x="1438" y="511"/>
                    </a:lnTo>
                    <a:lnTo>
                      <a:pt x="1443" y="505"/>
                    </a:lnTo>
                    <a:lnTo>
                      <a:pt x="1449" y="500"/>
                    </a:lnTo>
                    <a:lnTo>
                      <a:pt x="1455" y="494"/>
                    </a:lnTo>
                    <a:lnTo>
                      <a:pt x="1460" y="488"/>
                    </a:lnTo>
                    <a:lnTo>
                      <a:pt x="1466" y="483"/>
                    </a:lnTo>
                    <a:lnTo>
                      <a:pt x="1472" y="477"/>
                    </a:lnTo>
                    <a:lnTo>
                      <a:pt x="1477" y="471"/>
                    </a:lnTo>
                    <a:lnTo>
                      <a:pt x="1483" y="466"/>
                    </a:lnTo>
                    <a:lnTo>
                      <a:pt x="1489" y="460"/>
                    </a:lnTo>
                    <a:lnTo>
                      <a:pt x="1494" y="460"/>
                    </a:lnTo>
                    <a:lnTo>
                      <a:pt x="1500" y="454"/>
                    </a:lnTo>
                    <a:lnTo>
                      <a:pt x="1505" y="449"/>
                    </a:lnTo>
                    <a:lnTo>
                      <a:pt x="1511" y="443"/>
                    </a:lnTo>
                    <a:lnTo>
                      <a:pt x="1517" y="437"/>
                    </a:lnTo>
                    <a:lnTo>
                      <a:pt x="1522" y="432"/>
                    </a:lnTo>
                    <a:lnTo>
                      <a:pt x="1528" y="426"/>
                    </a:lnTo>
                    <a:lnTo>
                      <a:pt x="1534" y="420"/>
                    </a:lnTo>
                    <a:lnTo>
                      <a:pt x="1539" y="415"/>
                    </a:lnTo>
                    <a:lnTo>
                      <a:pt x="1545" y="409"/>
                    </a:lnTo>
                    <a:lnTo>
                      <a:pt x="1551" y="403"/>
                    </a:lnTo>
                    <a:lnTo>
                      <a:pt x="1556" y="398"/>
                    </a:lnTo>
                    <a:lnTo>
                      <a:pt x="1562" y="392"/>
                    </a:lnTo>
                    <a:lnTo>
                      <a:pt x="1567" y="386"/>
                    </a:lnTo>
                    <a:lnTo>
                      <a:pt x="1573" y="381"/>
                    </a:lnTo>
                    <a:lnTo>
                      <a:pt x="1579" y="375"/>
                    </a:lnTo>
                    <a:lnTo>
                      <a:pt x="1584" y="369"/>
                    </a:lnTo>
                    <a:lnTo>
                      <a:pt x="1590" y="364"/>
                    </a:lnTo>
                    <a:lnTo>
                      <a:pt x="1596" y="358"/>
                    </a:lnTo>
                    <a:lnTo>
                      <a:pt x="1601" y="352"/>
                    </a:lnTo>
                    <a:lnTo>
                      <a:pt x="1607" y="347"/>
                    </a:lnTo>
                    <a:lnTo>
                      <a:pt x="1613" y="341"/>
                    </a:lnTo>
                    <a:lnTo>
                      <a:pt x="1618" y="335"/>
                    </a:lnTo>
                    <a:lnTo>
                      <a:pt x="1624" y="330"/>
                    </a:lnTo>
                    <a:lnTo>
                      <a:pt x="1630" y="324"/>
                    </a:lnTo>
                    <a:lnTo>
                      <a:pt x="1635" y="318"/>
                    </a:lnTo>
                    <a:lnTo>
                      <a:pt x="1641" y="318"/>
                    </a:lnTo>
                    <a:lnTo>
                      <a:pt x="1646" y="313"/>
                    </a:lnTo>
                    <a:lnTo>
                      <a:pt x="1652" y="307"/>
                    </a:lnTo>
                    <a:lnTo>
                      <a:pt x="1658" y="301"/>
                    </a:lnTo>
                    <a:lnTo>
                      <a:pt x="1663" y="296"/>
                    </a:lnTo>
                    <a:lnTo>
                      <a:pt x="1669" y="290"/>
                    </a:lnTo>
                    <a:lnTo>
                      <a:pt x="1675" y="284"/>
                    </a:lnTo>
                    <a:lnTo>
                      <a:pt x="1680" y="279"/>
                    </a:lnTo>
                    <a:lnTo>
                      <a:pt x="1686" y="273"/>
                    </a:lnTo>
                    <a:lnTo>
                      <a:pt x="1692" y="273"/>
                    </a:lnTo>
                    <a:lnTo>
                      <a:pt x="1697" y="267"/>
                    </a:lnTo>
                    <a:lnTo>
                      <a:pt x="1703" y="262"/>
                    </a:lnTo>
                    <a:lnTo>
                      <a:pt x="1708" y="256"/>
                    </a:lnTo>
                    <a:lnTo>
                      <a:pt x="1714" y="250"/>
                    </a:lnTo>
                    <a:lnTo>
                      <a:pt x="1720" y="244"/>
                    </a:lnTo>
                    <a:lnTo>
                      <a:pt x="1725" y="239"/>
                    </a:lnTo>
                    <a:lnTo>
                      <a:pt x="1731" y="233"/>
                    </a:lnTo>
                    <a:lnTo>
                      <a:pt x="1737" y="233"/>
                    </a:lnTo>
                    <a:lnTo>
                      <a:pt x="1742" y="227"/>
                    </a:lnTo>
                    <a:lnTo>
                      <a:pt x="1748" y="222"/>
                    </a:lnTo>
                    <a:lnTo>
                      <a:pt x="1754" y="216"/>
                    </a:lnTo>
                    <a:lnTo>
                      <a:pt x="1759" y="210"/>
                    </a:lnTo>
                    <a:lnTo>
                      <a:pt x="1765" y="210"/>
                    </a:lnTo>
                    <a:lnTo>
                      <a:pt x="1771" y="205"/>
                    </a:lnTo>
                    <a:lnTo>
                      <a:pt x="1776" y="199"/>
                    </a:lnTo>
                    <a:lnTo>
                      <a:pt x="1782" y="193"/>
                    </a:lnTo>
                    <a:lnTo>
                      <a:pt x="1787" y="193"/>
                    </a:lnTo>
                    <a:lnTo>
                      <a:pt x="1793" y="188"/>
                    </a:lnTo>
                    <a:lnTo>
                      <a:pt x="1799" y="182"/>
                    </a:lnTo>
                    <a:lnTo>
                      <a:pt x="1804" y="176"/>
                    </a:lnTo>
                    <a:lnTo>
                      <a:pt x="1810" y="176"/>
                    </a:lnTo>
                    <a:lnTo>
                      <a:pt x="1816" y="171"/>
                    </a:lnTo>
                    <a:lnTo>
                      <a:pt x="1821" y="165"/>
                    </a:lnTo>
                    <a:lnTo>
                      <a:pt x="1827" y="159"/>
                    </a:lnTo>
                    <a:lnTo>
                      <a:pt x="1833" y="159"/>
                    </a:lnTo>
                    <a:lnTo>
                      <a:pt x="1838" y="154"/>
                    </a:lnTo>
                    <a:lnTo>
                      <a:pt x="1844" y="148"/>
                    </a:lnTo>
                    <a:lnTo>
                      <a:pt x="1849" y="148"/>
                    </a:lnTo>
                    <a:lnTo>
                      <a:pt x="1855" y="142"/>
                    </a:lnTo>
                    <a:lnTo>
                      <a:pt x="1861" y="142"/>
                    </a:lnTo>
                    <a:lnTo>
                      <a:pt x="1866" y="137"/>
                    </a:lnTo>
                    <a:lnTo>
                      <a:pt x="1872" y="131"/>
                    </a:lnTo>
                    <a:lnTo>
                      <a:pt x="1878" y="131"/>
                    </a:lnTo>
                    <a:lnTo>
                      <a:pt x="1883" y="125"/>
                    </a:lnTo>
                    <a:lnTo>
                      <a:pt x="1889" y="120"/>
                    </a:lnTo>
                    <a:lnTo>
                      <a:pt x="1895" y="120"/>
                    </a:lnTo>
                    <a:lnTo>
                      <a:pt x="1900" y="114"/>
                    </a:lnTo>
                    <a:lnTo>
                      <a:pt x="1906" y="114"/>
                    </a:lnTo>
                    <a:lnTo>
                      <a:pt x="1912" y="108"/>
                    </a:lnTo>
                    <a:lnTo>
                      <a:pt x="1917" y="103"/>
                    </a:lnTo>
                    <a:lnTo>
                      <a:pt x="1923" y="103"/>
                    </a:lnTo>
                    <a:lnTo>
                      <a:pt x="1928" y="97"/>
                    </a:lnTo>
                    <a:lnTo>
                      <a:pt x="1934" y="97"/>
                    </a:lnTo>
                    <a:lnTo>
                      <a:pt x="1940" y="91"/>
                    </a:lnTo>
                    <a:lnTo>
                      <a:pt x="1945" y="91"/>
                    </a:lnTo>
                    <a:lnTo>
                      <a:pt x="1951" y="86"/>
                    </a:lnTo>
                    <a:lnTo>
                      <a:pt x="1957" y="86"/>
                    </a:lnTo>
                    <a:lnTo>
                      <a:pt x="1962" y="80"/>
                    </a:lnTo>
                    <a:lnTo>
                      <a:pt x="1968" y="80"/>
                    </a:lnTo>
                    <a:lnTo>
                      <a:pt x="1974" y="74"/>
                    </a:lnTo>
                    <a:lnTo>
                      <a:pt x="1979" y="74"/>
                    </a:lnTo>
                    <a:lnTo>
                      <a:pt x="1985" y="74"/>
                    </a:lnTo>
                    <a:lnTo>
                      <a:pt x="1990" y="69"/>
                    </a:lnTo>
                    <a:lnTo>
                      <a:pt x="1996" y="69"/>
                    </a:lnTo>
                    <a:lnTo>
                      <a:pt x="2002" y="63"/>
                    </a:lnTo>
                    <a:lnTo>
                      <a:pt x="2007" y="63"/>
                    </a:lnTo>
                    <a:lnTo>
                      <a:pt x="2013" y="57"/>
                    </a:lnTo>
                    <a:lnTo>
                      <a:pt x="2019" y="57"/>
                    </a:lnTo>
                    <a:lnTo>
                      <a:pt x="2024" y="57"/>
                    </a:lnTo>
                    <a:lnTo>
                      <a:pt x="2030" y="52"/>
                    </a:lnTo>
                    <a:lnTo>
                      <a:pt x="2036" y="52"/>
                    </a:lnTo>
                    <a:lnTo>
                      <a:pt x="2041" y="52"/>
                    </a:lnTo>
                    <a:lnTo>
                      <a:pt x="2047" y="46"/>
                    </a:lnTo>
                    <a:lnTo>
                      <a:pt x="2053" y="46"/>
                    </a:lnTo>
                    <a:lnTo>
                      <a:pt x="2058" y="46"/>
                    </a:lnTo>
                    <a:lnTo>
                      <a:pt x="2064" y="40"/>
                    </a:lnTo>
                    <a:lnTo>
                      <a:pt x="2069" y="40"/>
                    </a:lnTo>
                    <a:lnTo>
                      <a:pt x="2075" y="40"/>
                    </a:lnTo>
                    <a:lnTo>
                      <a:pt x="2081" y="35"/>
                    </a:lnTo>
                    <a:lnTo>
                      <a:pt x="2086" y="35"/>
                    </a:lnTo>
                    <a:lnTo>
                      <a:pt x="2092" y="35"/>
                    </a:lnTo>
                    <a:lnTo>
                      <a:pt x="2098" y="29"/>
                    </a:lnTo>
                    <a:lnTo>
                      <a:pt x="2103" y="29"/>
                    </a:lnTo>
                    <a:lnTo>
                      <a:pt x="2109" y="29"/>
                    </a:lnTo>
                    <a:lnTo>
                      <a:pt x="2115" y="29"/>
                    </a:lnTo>
                    <a:lnTo>
                      <a:pt x="2120" y="23"/>
                    </a:lnTo>
                    <a:lnTo>
                      <a:pt x="2126" y="23"/>
                    </a:lnTo>
                    <a:lnTo>
                      <a:pt x="2131" y="23"/>
                    </a:lnTo>
                    <a:lnTo>
                      <a:pt x="2137" y="23"/>
                    </a:lnTo>
                    <a:lnTo>
                      <a:pt x="2143" y="23"/>
                    </a:lnTo>
                    <a:lnTo>
                      <a:pt x="2148" y="18"/>
                    </a:lnTo>
                    <a:lnTo>
                      <a:pt x="2154" y="18"/>
                    </a:lnTo>
                    <a:lnTo>
                      <a:pt x="2160" y="18"/>
                    </a:lnTo>
                    <a:lnTo>
                      <a:pt x="2165" y="18"/>
                    </a:lnTo>
                    <a:lnTo>
                      <a:pt x="2171" y="18"/>
                    </a:lnTo>
                    <a:lnTo>
                      <a:pt x="2177" y="12"/>
                    </a:lnTo>
                    <a:lnTo>
                      <a:pt x="2182" y="12"/>
                    </a:lnTo>
                    <a:lnTo>
                      <a:pt x="2188" y="12"/>
                    </a:lnTo>
                    <a:lnTo>
                      <a:pt x="2194" y="12"/>
                    </a:lnTo>
                    <a:lnTo>
                      <a:pt x="2199" y="12"/>
                    </a:lnTo>
                    <a:lnTo>
                      <a:pt x="2205" y="12"/>
                    </a:lnTo>
                    <a:lnTo>
                      <a:pt x="2210" y="12"/>
                    </a:lnTo>
                    <a:lnTo>
                      <a:pt x="2216" y="6"/>
                    </a:lnTo>
                    <a:lnTo>
                      <a:pt x="2222" y="6"/>
                    </a:lnTo>
                    <a:lnTo>
                      <a:pt x="2227" y="6"/>
                    </a:lnTo>
                    <a:lnTo>
                      <a:pt x="2233" y="6"/>
                    </a:lnTo>
                    <a:lnTo>
                      <a:pt x="2239" y="6"/>
                    </a:lnTo>
                    <a:lnTo>
                      <a:pt x="2244" y="6"/>
                    </a:lnTo>
                    <a:lnTo>
                      <a:pt x="2250" y="6"/>
                    </a:lnTo>
                    <a:lnTo>
                      <a:pt x="2256" y="6"/>
                    </a:lnTo>
                    <a:lnTo>
                      <a:pt x="2261" y="6"/>
                    </a:lnTo>
                    <a:lnTo>
                      <a:pt x="2267" y="6"/>
                    </a:lnTo>
                    <a:lnTo>
                      <a:pt x="2272" y="6"/>
                    </a:lnTo>
                    <a:lnTo>
                      <a:pt x="2278" y="6"/>
                    </a:lnTo>
                    <a:lnTo>
                      <a:pt x="2284" y="6"/>
                    </a:lnTo>
                    <a:lnTo>
                      <a:pt x="2289" y="6"/>
                    </a:lnTo>
                    <a:lnTo>
                      <a:pt x="2295" y="0"/>
                    </a:lnTo>
                    <a:lnTo>
                      <a:pt x="2301" y="0"/>
                    </a:lnTo>
                    <a:lnTo>
                      <a:pt x="2306" y="0"/>
                    </a:lnTo>
                    <a:lnTo>
                      <a:pt x="2312" y="0"/>
                    </a:lnTo>
                    <a:lnTo>
                      <a:pt x="2318" y="0"/>
                    </a:lnTo>
                    <a:lnTo>
                      <a:pt x="2323" y="0"/>
                    </a:lnTo>
                    <a:lnTo>
                      <a:pt x="2329" y="0"/>
                    </a:lnTo>
                    <a:lnTo>
                      <a:pt x="2335" y="0"/>
                    </a:lnTo>
                    <a:lnTo>
                      <a:pt x="2340" y="0"/>
                    </a:lnTo>
                    <a:lnTo>
                      <a:pt x="2346" y="0"/>
                    </a:lnTo>
                    <a:lnTo>
                      <a:pt x="2351" y="0"/>
                    </a:lnTo>
                    <a:lnTo>
                      <a:pt x="2357" y="0"/>
                    </a:lnTo>
                    <a:lnTo>
                      <a:pt x="2363" y="0"/>
                    </a:lnTo>
                    <a:lnTo>
                      <a:pt x="2368" y="6"/>
                    </a:lnTo>
                    <a:lnTo>
                      <a:pt x="2374" y="6"/>
                    </a:lnTo>
                    <a:lnTo>
                      <a:pt x="2380" y="6"/>
                    </a:lnTo>
                    <a:lnTo>
                      <a:pt x="2385" y="6"/>
                    </a:lnTo>
                    <a:lnTo>
                      <a:pt x="2391" y="6"/>
                    </a:lnTo>
                    <a:lnTo>
                      <a:pt x="2397" y="6"/>
                    </a:lnTo>
                    <a:lnTo>
                      <a:pt x="2402" y="6"/>
                    </a:lnTo>
                    <a:lnTo>
                      <a:pt x="2408" y="6"/>
                    </a:lnTo>
                    <a:lnTo>
                      <a:pt x="2413" y="6"/>
                    </a:lnTo>
                    <a:lnTo>
                      <a:pt x="2419" y="6"/>
                    </a:lnTo>
                    <a:lnTo>
                      <a:pt x="2425" y="6"/>
                    </a:lnTo>
                    <a:lnTo>
                      <a:pt x="2430" y="6"/>
                    </a:lnTo>
                    <a:lnTo>
                      <a:pt x="2436" y="6"/>
                    </a:lnTo>
                    <a:lnTo>
                      <a:pt x="2442" y="6"/>
                    </a:lnTo>
                    <a:lnTo>
                      <a:pt x="2447" y="6"/>
                    </a:lnTo>
                    <a:lnTo>
                      <a:pt x="2453" y="6"/>
                    </a:lnTo>
                    <a:lnTo>
                      <a:pt x="2459" y="12"/>
                    </a:lnTo>
                    <a:lnTo>
                      <a:pt x="2464" y="12"/>
                    </a:lnTo>
                    <a:lnTo>
                      <a:pt x="2470" y="12"/>
                    </a:lnTo>
                    <a:lnTo>
                      <a:pt x="2476" y="12"/>
                    </a:lnTo>
                    <a:lnTo>
                      <a:pt x="2481" y="12"/>
                    </a:lnTo>
                    <a:lnTo>
                      <a:pt x="2487" y="12"/>
                    </a:lnTo>
                    <a:lnTo>
                      <a:pt x="2492" y="12"/>
                    </a:lnTo>
                    <a:lnTo>
                      <a:pt x="2498" y="12"/>
                    </a:lnTo>
                    <a:lnTo>
                      <a:pt x="2504" y="12"/>
                    </a:lnTo>
                    <a:lnTo>
                      <a:pt x="2509" y="12"/>
                    </a:lnTo>
                    <a:lnTo>
                      <a:pt x="2515" y="18"/>
                    </a:lnTo>
                    <a:lnTo>
                      <a:pt x="2521" y="18"/>
                    </a:lnTo>
                    <a:lnTo>
                      <a:pt x="2526" y="18"/>
                    </a:lnTo>
                    <a:lnTo>
                      <a:pt x="2532" y="18"/>
                    </a:lnTo>
                    <a:lnTo>
                      <a:pt x="2538" y="18"/>
                    </a:lnTo>
                    <a:lnTo>
                      <a:pt x="2543" y="18"/>
                    </a:lnTo>
                    <a:lnTo>
                      <a:pt x="2549" y="18"/>
                    </a:lnTo>
                    <a:lnTo>
                      <a:pt x="2554" y="18"/>
                    </a:lnTo>
                    <a:lnTo>
                      <a:pt x="2560" y="18"/>
                    </a:lnTo>
                    <a:lnTo>
                      <a:pt x="2566" y="23"/>
                    </a:lnTo>
                    <a:lnTo>
                      <a:pt x="2571" y="23"/>
                    </a:lnTo>
                    <a:lnTo>
                      <a:pt x="2577" y="23"/>
                    </a:lnTo>
                    <a:lnTo>
                      <a:pt x="2583" y="23"/>
                    </a:lnTo>
                    <a:lnTo>
                      <a:pt x="2588" y="23"/>
                    </a:lnTo>
                    <a:lnTo>
                      <a:pt x="2594" y="23"/>
                    </a:lnTo>
                    <a:lnTo>
                      <a:pt x="2600" y="23"/>
                    </a:lnTo>
                    <a:lnTo>
                      <a:pt x="2605" y="29"/>
                    </a:lnTo>
                    <a:lnTo>
                      <a:pt x="2611" y="29"/>
                    </a:lnTo>
                    <a:lnTo>
                      <a:pt x="2617" y="29"/>
                    </a:lnTo>
                    <a:lnTo>
                      <a:pt x="2622" y="29"/>
                    </a:lnTo>
                    <a:lnTo>
                      <a:pt x="2628" y="29"/>
                    </a:lnTo>
                    <a:lnTo>
                      <a:pt x="2633" y="29"/>
                    </a:lnTo>
                    <a:lnTo>
                      <a:pt x="2639" y="29"/>
                    </a:lnTo>
                    <a:lnTo>
                      <a:pt x="2645" y="35"/>
                    </a:lnTo>
                    <a:lnTo>
                      <a:pt x="2650" y="35"/>
                    </a:lnTo>
                    <a:lnTo>
                      <a:pt x="2656" y="35"/>
                    </a:lnTo>
                    <a:lnTo>
                      <a:pt x="2662" y="35"/>
                    </a:lnTo>
                    <a:lnTo>
                      <a:pt x="2667" y="35"/>
                    </a:lnTo>
                    <a:lnTo>
                      <a:pt x="2673" y="35"/>
                    </a:lnTo>
                    <a:lnTo>
                      <a:pt x="2679" y="35"/>
                    </a:lnTo>
                    <a:lnTo>
                      <a:pt x="2684" y="40"/>
                    </a:lnTo>
                    <a:lnTo>
                      <a:pt x="2690" y="40"/>
                    </a:lnTo>
                    <a:lnTo>
                      <a:pt x="2695" y="40"/>
                    </a:lnTo>
                    <a:lnTo>
                      <a:pt x="2701" y="40"/>
                    </a:lnTo>
                    <a:lnTo>
                      <a:pt x="2707" y="40"/>
                    </a:lnTo>
                    <a:lnTo>
                      <a:pt x="2712" y="40"/>
                    </a:lnTo>
                    <a:lnTo>
                      <a:pt x="2718" y="40"/>
                    </a:lnTo>
                    <a:lnTo>
                      <a:pt x="2724" y="46"/>
                    </a:lnTo>
                    <a:lnTo>
                      <a:pt x="2729" y="46"/>
                    </a:lnTo>
                    <a:lnTo>
                      <a:pt x="2735" y="46"/>
                    </a:lnTo>
                    <a:lnTo>
                      <a:pt x="2741" y="46"/>
                    </a:lnTo>
                    <a:lnTo>
                      <a:pt x="2746" y="46"/>
                    </a:lnTo>
                    <a:lnTo>
                      <a:pt x="2752" y="46"/>
                    </a:lnTo>
                    <a:lnTo>
                      <a:pt x="2758" y="46"/>
                    </a:lnTo>
                    <a:lnTo>
                      <a:pt x="2763" y="52"/>
                    </a:lnTo>
                    <a:lnTo>
                      <a:pt x="2769" y="52"/>
                    </a:lnTo>
                    <a:lnTo>
                      <a:pt x="2774" y="52"/>
                    </a:lnTo>
                    <a:lnTo>
                      <a:pt x="2780" y="52"/>
                    </a:lnTo>
                    <a:lnTo>
                      <a:pt x="2786" y="52"/>
                    </a:lnTo>
                    <a:lnTo>
                      <a:pt x="2791" y="52"/>
                    </a:lnTo>
                    <a:lnTo>
                      <a:pt x="2797" y="52"/>
                    </a:lnTo>
                    <a:lnTo>
                      <a:pt x="2803" y="57"/>
                    </a:lnTo>
                    <a:lnTo>
                      <a:pt x="2808" y="57"/>
                    </a:lnTo>
                    <a:lnTo>
                      <a:pt x="2814" y="57"/>
                    </a:lnTo>
                    <a:lnTo>
                      <a:pt x="2820" y="57"/>
                    </a:lnTo>
                    <a:lnTo>
                      <a:pt x="2825" y="57"/>
                    </a:lnTo>
                    <a:lnTo>
                      <a:pt x="2831" y="57"/>
                    </a:lnTo>
                    <a:lnTo>
                      <a:pt x="2836" y="57"/>
                    </a:lnTo>
                    <a:lnTo>
                      <a:pt x="2842" y="57"/>
                    </a:lnTo>
                    <a:lnTo>
                      <a:pt x="2848" y="63"/>
                    </a:lnTo>
                    <a:lnTo>
                      <a:pt x="2853" y="63"/>
                    </a:lnTo>
                    <a:lnTo>
                      <a:pt x="2859" y="63"/>
                    </a:lnTo>
                    <a:lnTo>
                      <a:pt x="2865" y="63"/>
                    </a:lnTo>
                    <a:lnTo>
                      <a:pt x="2870" y="63"/>
                    </a:lnTo>
                    <a:lnTo>
                      <a:pt x="2876" y="63"/>
                    </a:lnTo>
                    <a:lnTo>
                      <a:pt x="2882" y="63"/>
                    </a:lnTo>
                    <a:lnTo>
                      <a:pt x="2887" y="63"/>
                    </a:lnTo>
                    <a:lnTo>
                      <a:pt x="2893" y="69"/>
                    </a:lnTo>
                    <a:lnTo>
                      <a:pt x="2899" y="69"/>
                    </a:lnTo>
                    <a:lnTo>
                      <a:pt x="2904" y="69"/>
                    </a:lnTo>
                    <a:lnTo>
                      <a:pt x="2910" y="69"/>
                    </a:lnTo>
                    <a:lnTo>
                      <a:pt x="2915" y="69"/>
                    </a:lnTo>
                    <a:lnTo>
                      <a:pt x="2921" y="69"/>
                    </a:lnTo>
                    <a:lnTo>
                      <a:pt x="2927" y="69"/>
                    </a:lnTo>
                    <a:lnTo>
                      <a:pt x="2932" y="69"/>
                    </a:lnTo>
                    <a:lnTo>
                      <a:pt x="2938" y="74"/>
                    </a:lnTo>
                    <a:lnTo>
                      <a:pt x="2944" y="74"/>
                    </a:lnTo>
                    <a:lnTo>
                      <a:pt x="2949" y="74"/>
                    </a:lnTo>
                    <a:lnTo>
                      <a:pt x="2955" y="74"/>
                    </a:lnTo>
                    <a:lnTo>
                      <a:pt x="2961" y="74"/>
                    </a:lnTo>
                    <a:lnTo>
                      <a:pt x="2966" y="74"/>
                    </a:lnTo>
                    <a:lnTo>
                      <a:pt x="2972" y="74"/>
                    </a:lnTo>
                    <a:lnTo>
                      <a:pt x="2977" y="74"/>
                    </a:lnTo>
                    <a:lnTo>
                      <a:pt x="2983" y="74"/>
                    </a:lnTo>
                    <a:lnTo>
                      <a:pt x="2989" y="80"/>
                    </a:lnTo>
                    <a:lnTo>
                      <a:pt x="2994" y="80"/>
                    </a:lnTo>
                    <a:lnTo>
                      <a:pt x="3000" y="80"/>
                    </a:lnTo>
                    <a:lnTo>
                      <a:pt x="3006" y="80"/>
                    </a:lnTo>
                    <a:lnTo>
                      <a:pt x="3011" y="80"/>
                    </a:lnTo>
                    <a:lnTo>
                      <a:pt x="3017" y="80"/>
                    </a:lnTo>
                    <a:lnTo>
                      <a:pt x="3023" y="80"/>
                    </a:lnTo>
                    <a:lnTo>
                      <a:pt x="3028" y="80"/>
                    </a:lnTo>
                    <a:lnTo>
                      <a:pt x="3034" y="80"/>
                    </a:lnTo>
                    <a:lnTo>
                      <a:pt x="3040" y="80"/>
                    </a:lnTo>
                    <a:lnTo>
                      <a:pt x="3045" y="80"/>
                    </a:lnTo>
                    <a:lnTo>
                      <a:pt x="3051" y="80"/>
                    </a:lnTo>
                    <a:lnTo>
                      <a:pt x="3056" y="86"/>
                    </a:lnTo>
                    <a:lnTo>
                      <a:pt x="3062" y="86"/>
                    </a:lnTo>
                    <a:lnTo>
                      <a:pt x="3068" y="86"/>
                    </a:lnTo>
                    <a:lnTo>
                      <a:pt x="3073" y="86"/>
                    </a:lnTo>
                    <a:lnTo>
                      <a:pt x="3079" y="86"/>
                    </a:lnTo>
                    <a:lnTo>
                      <a:pt x="3085" y="86"/>
                    </a:lnTo>
                    <a:lnTo>
                      <a:pt x="3090" y="86"/>
                    </a:lnTo>
                    <a:lnTo>
                      <a:pt x="3096" y="86"/>
                    </a:lnTo>
                    <a:lnTo>
                      <a:pt x="3102" y="86"/>
                    </a:lnTo>
                    <a:lnTo>
                      <a:pt x="3107" y="86"/>
                    </a:lnTo>
                    <a:lnTo>
                      <a:pt x="3113" y="86"/>
                    </a:lnTo>
                    <a:lnTo>
                      <a:pt x="3118" y="86"/>
                    </a:lnTo>
                    <a:lnTo>
                      <a:pt x="3124" y="86"/>
                    </a:lnTo>
                    <a:lnTo>
                      <a:pt x="3130" y="86"/>
                    </a:lnTo>
                    <a:lnTo>
                      <a:pt x="3135" y="91"/>
                    </a:lnTo>
                    <a:lnTo>
                      <a:pt x="3141" y="91"/>
                    </a:lnTo>
                    <a:lnTo>
                      <a:pt x="3147" y="91"/>
                    </a:lnTo>
                    <a:lnTo>
                      <a:pt x="3152" y="91"/>
                    </a:lnTo>
                    <a:lnTo>
                      <a:pt x="3158" y="91"/>
                    </a:lnTo>
                    <a:lnTo>
                      <a:pt x="3164" y="91"/>
                    </a:lnTo>
                    <a:lnTo>
                      <a:pt x="3169" y="91"/>
                    </a:lnTo>
                    <a:lnTo>
                      <a:pt x="3175" y="91"/>
                    </a:lnTo>
                    <a:lnTo>
                      <a:pt x="3181" y="91"/>
                    </a:lnTo>
                    <a:lnTo>
                      <a:pt x="3186" y="91"/>
                    </a:lnTo>
                    <a:lnTo>
                      <a:pt x="3192" y="91"/>
                    </a:lnTo>
                    <a:lnTo>
                      <a:pt x="3197" y="91"/>
                    </a:lnTo>
                    <a:lnTo>
                      <a:pt x="3203" y="91"/>
                    </a:lnTo>
                    <a:lnTo>
                      <a:pt x="3209" y="91"/>
                    </a:lnTo>
                    <a:lnTo>
                      <a:pt x="3214" y="91"/>
                    </a:lnTo>
                    <a:lnTo>
                      <a:pt x="3220" y="91"/>
                    </a:lnTo>
                    <a:lnTo>
                      <a:pt x="3226" y="91"/>
                    </a:lnTo>
                    <a:lnTo>
                      <a:pt x="3231" y="91"/>
                    </a:lnTo>
                    <a:lnTo>
                      <a:pt x="3237" y="91"/>
                    </a:lnTo>
                    <a:lnTo>
                      <a:pt x="3243" y="91"/>
                    </a:lnTo>
                    <a:lnTo>
                      <a:pt x="3248" y="91"/>
                    </a:lnTo>
                    <a:lnTo>
                      <a:pt x="3254" y="97"/>
                    </a:lnTo>
                    <a:lnTo>
                      <a:pt x="3259" y="97"/>
                    </a:lnTo>
                    <a:lnTo>
                      <a:pt x="3265" y="97"/>
                    </a:lnTo>
                    <a:lnTo>
                      <a:pt x="3271" y="97"/>
                    </a:lnTo>
                    <a:lnTo>
                      <a:pt x="3276" y="97"/>
                    </a:lnTo>
                    <a:lnTo>
                      <a:pt x="3282" y="97"/>
                    </a:lnTo>
                    <a:lnTo>
                      <a:pt x="3288" y="97"/>
                    </a:lnTo>
                    <a:lnTo>
                      <a:pt x="3293" y="97"/>
                    </a:lnTo>
                    <a:lnTo>
                      <a:pt x="3299" y="97"/>
                    </a:lnTo>
                    <a:lnTo>
                      <a:pt x="3305" y="97"/>
                    </a:lnTo>
                    <a:lnTo>
                      <a:pt x="3310" y="97"/>
                    </a:lnTo>
                    <a:lnTo>
                      <a:pt x="3316" y="97"/>
                    </a:lnTo>
                    <a:lnTo>
                      <a:pt x="3322" y="97"/>
                    </a:lnTo>
                    <a:lnTo>
                      <a:pt x="3327" y="97"/>
                    </a:lnTo>
                    <a:lnTo>
                      <a:pt x="3333" y="97"/>
                    </a:lnTo>
                    <a:lnTo>
                      <a:pt x="3338" y="97"/>
                    </a:lnTo>
                    <a:lnTo>
                      <a:pt x="3344" y="97"/>
                    </a:lnTo>
                    <a:lnTo>
                      <a:pt x="3350" y="97"/>
                    </a:lnTo>
                    <a:lnTo>
                      <a:pt x="3355" y="97"/>
                    </a:lnTo>
                    <a:lnTo>
                      <a:pt x="3361" y="97"/>
                    </a:lnTo>
                    <a:lnTo>
                      <a:pt x="3367" y="97"/>
                    </a:lnTo>
                    <a:lnTo>
                      <a:pt x="3372" y="97"/>
                    </a:lnTo>
                    <a:lnTo>
                      <a:pt x="3378" y="97"/>
                    </a:lnTo>
                    <a:lnTo>
                      <a:pt x="3384" y="97"/>
                    </a:lnTo>
                    <a:lnTo>
                      <a:pt x="3389" y="97"/>
                    </a:lnTo>
                    <a:lnTo>
                      <a:pt x="3395" y="97"/>
                    </a:lnTo>
                    <a:lnTo>
                      <a:pt x="3400" y="97"/>
                    </a:lnTo>
                    <a:lnTo>
                      <a:pt x="3406" y="97"/>
                    </a:lnTo>
                    <a:lnTo>
                      <a:pt x="3412" y="97"/>
                    </a:lnTo>
                    <a:lnTo>
                      <a:pt x="3417" y="97"/>
                    </a:lnTo>
                    <a:lnTo>
                      <a:pt x="3423" y="97"/>
                    </a:lnTo>
                    <a:lnTo>
                      <a:pt x="3429" y="97"/>
                    </a:lnTo>
                    <a:lnTo>
                      <a:pt x="3434" y="97"/>
                    </a:lnTo>
                    <a:lnTo>
                      <a:pt x="3440" y="97"/>
                    </a:lnTo>
                    <a:lnTo>
                      <a:pt x="3446" y="97"/>
                    </a:lnTo>
                    <a:lnTo>
                      <a:pt x="3451" y="97"/>
                    </a:lnTo>
                    <a:lnTo>
                      <a:pt x="3457" y="97"/>
                    </a:lnTo>
                    <a:lnTo>
                      <a:pt x="3463" y="97"/>
                    </a:lnTo>
                    <a:lnTo>
                      <a:pt x="3468" y="97"/>
                    </a:lnTo>
                    <a:lnTo>
                      <a:pt x="3474" y="97"/>
                    </a:lnTo>
                    <a:lnTo>
                      <a:pt x="3479" y="97"/>
                    </a:lnTo>
                    <a:lnTo>
                      <a:pt x="3485" y="97"/>
                    </a:lnTo>
                    <a:lnTo>
                      <a:pt x="3491" y="97"/>
                    </a:lnTo>
                  </a:path>
                </a:pathLst>
              </a:custGeom>
              <a:noFill/>
              <a:ln w="1905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4" name="Freeform 266"/>
              <p:cNvSpPr>
                <a:spLocks/>
              </p:cNvSpPr>
              <p:nvPr/>
            </p:nvSpPr>
            <p:spPr bwMode="auto">
              <a:xfrm>
                <a:off x="850" y="1092"/>
                <a:ext cx="1526" cy="1"/>
              </a:xfrm>
              <a:custGeom>
                <a:avLst/>
                <a:gdLst>
                  <a:gd name="T0" fmla="*/ 50 w 3491"/>
                  <a:gd name="T1" fmla="*/ 107 w 3491"/>
                  <a:gd name="T2" fmla="*/ 163 w 3491"/>
                  <a:gd name="T3" fmla="*/ 220 w 3491"/>
                  <a:gd name="T4" fmla="*/ 276 w 3491"/>
                  <a:gd name="T5" fmla="*/ 332 w 3491"/>
                  <a:gd name="T6" fmla="*/ 389 w 3491"/>
                  <a:gd name="T7" fmla="*/ 445 w 3491"/>
                  <a:gd name="T8" fmla="*/ 502 w 3491"/>
                  <a:gd name="T9" fmla="*/ 558 w 3491"/>
                  <a:gd name="T10" fmla="*/ 614 w 3491"/>
                  <a:gd name="T11" fmla="*/ 671 w 3491"/>
                  <a:gd name="T12" fmla="*/ 727 w 3491"/>
                  <a:gd name="T13" fmla="*/ 784 w 3491"/>
                  <a:gd name="T14" fmla="*/ 840 w 3491"/>
                  <a:gd name="T15" fmla="*/ 896 w 3491"/>
                  <a:gd name="T16" fmla="*/ 953 w 3491"/>
                  <a:gd name="T17" fmla="*/ 1009 w 3491"/>
                  <a:gd name="T18" fmla="*/ 1066 w 3491"/>
                  <a:gd name="T19" fmla="*/ 1122 w 3491"/>
                  <a:gd name="T20" fmla="*/ 1178 w 3491"/>
                  <a:gd name="T21" fmla="*/ 1235 w 3491"/>
                  <a:gd name="T22" fmla="*/ 1291 w 3491"/>
                  <a:gd name="T23" fmla="*/ 1348 w 3491"/>
                  <a:gd name="T24" fmla="*/ 1404 w 3491"/>
                  <a:gd name="T25" fmla="*/ 1460 w 3491"/>
                  <a:gd name="T26" fmla="*/ 1517 w 3491"/>
                  <a:gd name="T27" fmla="*/ 1573 w 3491"/>
                  <a:gd name="T28" fmla="*/ 1630 w 3491"/>
                  <a:gd name="T29" fmla="*/ 1686 w 3491"/>
                  <a:gd name="T30" fmla="*/ 1742 w 3491"/>
                  <a:gd name="T31" fmla="*/ 1799 w 3491"/>
                  <a:gd name="T32" fmla="*/ 1855 w 3491"/>
                  <a:gd name="T33" fmla="*/ 1912 w 3491"/>
                  <a:gd name="T34" fmla="*/ 1968 w 3491"/>
                  <a:gd name="T35" fmla="*/ 2024 w 3491"/>
                  <a:gd name="T36" fmla="*/ 2081 w 3491"/>
                  <a:gd name="T37" fmla="*/ 2137 w 3491"/>
                  <a:gd name="T38" fmla="*/ 2194 w 3491"/>
                  <a:gd name="T39" fmla="*/ 2250 w 3491"/>
                  <a:gd name="T40" fmla="*/ 2306 w 3491"/>
                  <a:gd name="T41" fmla="*/ 2363 w 3491"/>
                  <a:gd name="T42" fmla="*/ 2419 w 3491"/>
                  <a:gd name="T43" fmla="*/ 2476 w 3491"/>
                  <a:gd name="T44" fmla="*/ 2532 w 3491"/>
                  <a:gd name="T45" fmla="*/ 2588 w 3491"/>
                  <a:gd name="T46" fmla="*/ 2645 w 3491"/>
                  <a:gd name="T47" fmla="*/ 2701 w 3491"/>
                  <a:gd name="T48" fmla="*/ 2758 w 3491"/>
                  <a:gd name="T49" fmla="*/ 2814 w 3491"/>
                  <a:gd name="T50" fmla="*/ 2870 w 3491"/>
                  <a:gd name="T51" fmla="*/ 2927 w 3491"/>
                  <a:gd name="T52" fmla="*/ 2983 w 3491"/>
                  <a:gd name="T53" fmla="*/ 3040 w 3491"/>
                  <a:gd name="T54" fmla="*/ 3096 w 3491"/>
                  <a:gd name="T55" fmla="*/ 3152 w 3491"/>
                  <a:gd name="T56" fmla="*/ 3209 w 3491"/>
                  <a:gd name="T57" fmla="*/ 3265 w 3491"/>
                  <a:gd name="T58" fmla="*/ 3322 w 3491"/>
                  <a:gd name="T59" fmla="*/ 3378 w 3491"/>
                  <a:gd name="T60" fmla="*/ 3434 w 3491"/>
                  <a:gd name="T61" fmla="*/ 3491 w 34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  <a:cxn ang="0">
                    <a:pos x="T56" y="0"/>
                  </a:cxn>
                  <a:cxn ang="0">
                    <a:pos x="T57" y="0"/>
                  </a:cxn>
                  <a:cxn ang="0">
                    <a:pos x="T58" y="0"/>
                  </a:cxn>
                  <a:cxn ang="0">
                    <a:pos x="T59" y="0"/>
                  </a:cxn>
                  <a:cxn ang="0">
                    <a:pos x="T60" y="0"/>
                  </a:cxn>
                  <a:cxn ang="0">
                    <a:pos x="T61" y="0"/>
                  </a:cxn>
                </a:cxnLst>
                <a:rect l="0" t="0" r="r" b="b"/>
                <a:pathLst>
                  <a:path w="3491">
                    <a:moveTo>
                      <a:pt x="0" y="0"/>
                    </a:moveTo>
                    <a:lnTo>
                      <a:pt x="5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9" y="0"/>
                    </a:lnTo>
                    <a:lnTo>
                      <a:pt x="45" y="0"/>
                    </a:lnTo>
                    <a:lnTo>
                      <a:pt x="50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7" y="0"/>
                    </a:lnTo>
                    <a:lnTo>
                      <a:pt x="73" y="0"/>
                    </a:lnTo>
                    <a:lnTo>
                      <a:pt x="79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7" y="0"/>
                    </a:lnTo>
                    <a:lnTo>
                      <a:pt x="112" y="0"/>
                    </a:lnTo>
                    <a:lnTo>
                      <a:pt x="118" y="0"/>
                    </a:lnTo>
                    <a:lnTo>
                      <a:pt x="124" y="0"/>
                    </a:lnTo>
                    <a:lnTo>
                      <a:pt x="129" y="0"/>
                    </a:lnTo>
                    <a:lnTo>
                      <a:pt x="135" y="0"/>
                    </a:lnTo>
                    <a:lnTo>
                      <a:pt x="141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7" y="0"/>
                    </a:lnTo>
                    <a:lnTo>
                      <a:pt x="163" y="0"/>
                    </a:lnTo>
                    <a:lnTo>
                      <a:pt x="169" y="0"/>
                    </a:lnTo>
                    <a:lnTo>
                      <a:pt x="174" y="0"/>
                    </a:lnTo>
                    <a:lnTo>
                      <a:pt x="180" y="0"/>
                    </a:lnTo>
                    <a:lnTo>
                      <a:pt x="186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08" y="0"/>
                    </a:lnTo>
                    <a:lnTo>
                      <a:pt x="214" y="0"/>
                    </a:lnTo>
                    <a:lnTo>
                      <a:pt x="220" y="0"/>
                    </a:lnTo>
                    <a:lnTo>
                      <a:pt x="225" y="0"/>
                    </a:lnTo>
                    <a:lnTo>
                      <a:pt x="231" y="0"/>
                    </a:lnTo>
                    <a:lnTo>
                      <a:pt x="236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3" y="0"/>
                    </a:lnTo>
                    <a:lnTo>
                      <a:pt x="259" y="0"/>
                    </a:lnTo>
                    <a:lnTo>
                      <a:pt x="265" y="0"/>
                    </a:lnTo>
                    <a:lnTo>
                      <a:pt x="270" y="0"/>
                    </a:lnTo>
                    <a:lnTo>
                      <a:pt x="276" y="0"/>
                    </a:lnTo>
                    <a:lnTo>
                      <a:pt x="282" y="0"/>
                    </a:lnTo>
                    <a:lnTo>
                      <a:pt x="287" y="0"/>
                    </a:lnTo>
                    <a:lnTo>
                      <a:pt x="293" y="0"/>
                    </a:lnTo>
                    <a:lnTo>
                      <a:pt x="298" y="0"/>
                    </a:lnTo>
                    <a:lnTo>
                      <a:pt x="304" y="0"/>
                    </a:lnTo>
                    <a:lnTo>
                      <a:pt x="310" y="0"/>
                    </a:lnTo>
                    <a:lnTo>
                      <a:pt x="315" y="0"/>
                    </a:lnTo>
                    <a:lnTo>
                      <a:pt x="321" y="0"/>
                    </a:lnTo>
                    <a:lnTo>
                      <a:pt x="327" y="0"/>
                    </a:lnTo>
                    <a:lnTo>
                      <a:pt x="332" y="0"/>
                    </a:lnTo>
                    <a:lnTo>
                      <a:pt x="338" y="0"/>
                    </a:lnTo>
                    <a:lnTo>
                      <a:pt x="344" y="0"/>
                    </a:lnTo>
                    <a:lnTo>
                      <a:pt x="349" y="0"/>
                    </a:lnTo>
                    <a:lnTo>
                      <a:pt x="355" y="0"/>
                    </a:lnTo>
                    <a:lnTo>
                      <a:pt x="361" y="0"/>
                    </a:lnTo>
                    <a:lnTo>
                      <a:pt x="366" y="0"/>
                    </a:lnTo>
                    <a:lnTo>
                      <a:pt x="372" y="0"/>
                    </a:lnTo>
                    <a:lnTo>
                      <a:pt x="377" y="0"/>
                    </a:lnTo>
                    <a:lnTo>
                      <a:pt x="383" y="0"/>
                    </a:lnTo>
                    <a:lnTo>
                      <a:pt x="389" y="0"/>
                    </a:lnTo>
                    <a:lnTo>
                      <a:pt x="394" y="0"/>
                    </a:lnTo>
                    <a:lnTo>
                      <a:pt x="400" y="0"/>
                    </a:lnTo>
                    <a:lnTo>
                      <a:pt x="406" y="0"/>
                    </a:lnTo>
                    <a:lnTo>
                      <a:pt x="411" y="0"/>
                    </a:lnTo>
                    <a:lnTo>
                      <a:pt x="417" y="0"/>
                    </a:lnTo>
                    <a:lnTo>
                      <a:pt x="423" y="0"/>
                    </a:lnTo>
                    <a:lnTo>
                      <a:pt x="428" y="0"/>
                    </a:lnTo>
                    <a:lnTo>
                      <a:pt x="434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1" y="0"/>
                    </a:lnTo>
                    <a:lnTo>
                      <a:pt x="456" y="0"/>
                    </a:lnTo>
                    <a:lnTo>
                      <a:pt x="462" y="0"/>
                    </a:lnTo>
                    <a:lnTo>
                      <a:pt x="468" y="0"/>
                    </a:lnTo>
                    <a:lnTo>
                      <a:pt x="473" y="0"/>
                    </a:lnTo>
                    <a:lnTo>
                      <a:pt x="479" y="0"/>
                    </a:lnTo>
                    <a:lnTo>
                      <a:pt x="485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2" y="0"/>
                    </a:lnTo>
                    <a:lnTo>
                      <a:pt x="507" y="0"/>
                    </a:lnTo>
                    <a:lnTo>
                      <a:pt x="513" y="0"/>
                    </a:lnTo>
                    <a:lnTo>
                      <a:pt x="518" y="0"/>
                    </a:lnTo>
                    <a:lnTo>
                      <a:pt x="524" y="0"/>
                    </a:lnTo>
                    <a:lnTo>
                      <a:pt x="530" y="0"/>
                    </a:lnTo>
                    <a:lnTo>
                      <a:pt x="535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2" y="0"/>
                    </a:lnTo>
                    <a:lnTo>
                      <a:pt x="558" y="0"/>
                    </a:lnTo>
                    <a:lnTo>
                      <a:pt x="564" y="0"/>
                    </a:lnTo>
                    <a:lnTo>
                      <a:pt x="569" y="0"/>
                    </a:lnTo>
                    <a:lnTo>
                      <a:pt x="575" y="0"/>
                    </a:lnTo>
                    <a:lnTo>
                      <a:pt x="580" y="0"/>
                    </a:lnTo>
                    <a:lnTo>
                      <a:pt x="586" y="0"/>
                    </a:lnTo>
                    <a:lnTo>
                      <a:pt x="592" y="0"/>
                    </a:lnTo>
                    <a:lnTo>
                      <a:pt x="597" y="0"/>
                    </a:lnTo>
                    <a:lnTo>
                      <a:pt x="603" y="0"/>
                    </a:lnTo>
                    <a:lnTo>
                      <a:pt x="609" y="0"/>
                    </a:lnTo>
                    <a:lnTo>
                      <a:pt x="614" y="0"/>
                    </a:lnTo>
                    <a:lnTo>
                      <a:pt x="620" y="0"/>
                    </a:lnTo>
                    <a:lnTo>
                      <a:pt x="626" y="0"/>
                    </a:lnTo>
                    <a:lnTo>
                      <a:pt x="631" y="0"/>
                    </a:lnTo>
                    <a:lnTo>
                      <a:pt x="637" y="0"/>
                    </a:lnTo>
                    <a:lnTo>
                      <a:pt x="643" y="0"/>
                    </a:lnTo>
                    <a:lnTo>
                      <a:pt x="648" y="0"/>
                    </a:lnTo>
                    <a:lnTo>
                      <a:pt x="654" y="0"/>
                    </a:lnTo>
                    <a:lnTo>
                      <a:pt x="659" y="0"/>
                    </a:lnTo>
                    <a:lnTo>
                      <a:pt x="665" y="0"/>
                    </a:lnTo>
                    <a:lnTo>
                      <a:pt x="671" y="0"/>
                    </a:lnTo>
                    <a:lnTo>
                      <a:pt x="676" y="0"/>
                    </a:lnTo>
                    <a:lnTo>
                      <a:pt x="682" y="0"/>
                    </a:lnTo>
                    <a:lnTo>
                      <a:pt x="688" y="0"/>
                    </a:lnTo>
                    <a:lnTo>
                      <a:pt x="693" y="0"/>
                    </a:lnTo>
                    <a:lnTo>
                      <a:pt x="699" y="0"/>
                    </a:lnTo>
                    <a:lnTo>
                      <a:pt x="705" y="0"/>
                    </a:lnTo>
                    <a:lnTo>
                      <a:pt x="710" y="0"/>
                    </a:lnTo>
                    <a:lnTo>
                      <a:pt x="716" y="0"/>
                    </a:lnTo>
                    <a:lnTo>
                      <a:pt x="721" y="0"/>
                    </a:lnTo>
                    <a:lnTo>
                      <a:pt x="727" y="0"/>
                    </a:lnTo>
                    <a:lnTo>
                      <a:pt x="733" y="0"/>
                    </a:lnTo>
                    <a:lnTo>
                      <a:pt x="738" y="0"/>
                    </a:lnTo>
                    <a:lnTo>
                      <a:pt x="744" y="0"/>
                    </a:lnTo>
                    <a:lnTo>
                      <a:pt x="750" y="0"/>
                    </a:lnTo>
                    <a:lnTo>
                      <a:pt x="755" y="0"/>
                    </a:lnTo>
                    <a:lnTo>
                      <a:pt x="761" y="0"/>
                    </a:lnTo>
                    <a:lnTo>
                      <a:pt x="767" y="0"/>
                    </a:lnTo>
                    <a:lnTo>
                      <a:pt x="772" y="0"/>
                    </a:lnTo>
                    <a:lnTo>
                      <a:pt x="778" y="0"/>
                    </a:lnTo>
                    <a:lnTo>
                      <a:pt x="784" y="0"/>
                    </a:lnTo>
                    <a:lnTo>
                      <a:pt x="789" y="0"/>
                    </a:lnTo>
                    <a:lnTo>
                      <a:pt x="795" y="0"/>
                    </a:lnTo>
                    <a:lnTo>
                      <a:pt x="800" y="0"/>
                    </a:lnTo>
                    <a:lnTo>
                      <a:pt x="806" y="0"/>
                    </a:lnTo>
                    <a:lnTo>
                      <a:pt x="812" y="0"/>
                    </a:lnTo>
                    <a:lnTo>
                      <a:pt x="817" y="0"/>
                    </a:lnTo>
                    <a:lnTo>
                      <a:pt x="823" y="0"/>
                    </a:lnTo>
                    <a:lnTo>
                      <a:pt x="829" y="0"/>
                    </a:lnTo>
                    <a:lnTo>
                      <a:pt x="834" y="0"/>
                    </a:lnTo>
                    <a:lnTo>
                      <a:pt x="840" y="0"/>
                    </a:lnTo>
                    <a:lnTo>
                      <a:pt x="846" y="0"/>
                    </a:lnTo>
                    <a:lnTo>
                      <a:pt x="851" y="0"/>
                    </a:lnTo>
                    <a:lnTo>
                      <a:pt x="857" y="0"/>
                    </a:lnTo>
                    <a:lnTo>
                      <a:pt x="862" y="0"/>
                    </a:lnTo>
                    <a:lnTo>
                      <a:pt x="868" y="0"/>
                    </a:lnTo>
                    <a:lnTo>
                      <a:pt x="874" y="0"/>
                    </a:lnTo>
                    <a:lnTo>
                      <a:pt x="879" y="0"/>
                    </a:lnTo>
                    <a:lnTo>
                      <a:pt x="885" y="0"/>
                    </a:lnTo>
                    <a:lnTo>
                      <a:pt x="891" y="0"/>
                    </a:lnTo>
                    <a:lnTo>
                      <a:pt x="896" y="0"/>
                    </a:lnTo>
                    <a:lnTo>
                      <a:pt x="902" y="0"/>
                    </a:lnTo>
                    <a:lnTo>
                      <a:pt x="908" y="0"/>
                    </a:lnTo>
                    <a:lnTo>
                      <a:pt x="913" y="0"/>
                    </a:lnTo>
                    <a:lnTo>
                      <a:pt x="919" y="0"/>
                    </a:lnTo>
                    <a:lnTo>
                      <a:pt x="925" y="0"/>
                    </a:lnTo>
                    <a:lnTo>
                      <a:pt x="930" y="0"/>
                    </a:lnTo>
                    <a:lnTo>
                      <a:pt x="936" y="0"/>
                    </a:lnTo>
                    <a:lnTo>
                      <a:pt x="941" y="0"/>
                    </a:lnTo>
                    <a:lnTo>
                      <a:pt x="947" y="0"/>
                    </a:lnTo>
                    <a:lnTo>
                      <a:pt x="953" y="0"/>
                    </a:lnTo>
                    <a:lnTo>
                      <a:pt x="958" y="0"/>
                    </a:lnTo>
                    <a:lnTo>
                      <a:pt x="964" y="0"/>
                    </a:lnTo>
                    <a:lnTo>
                      <a:pt x="970" y="0"/>
                    </a:lnTo>
                    <a:lnTo>
                      <a:pt x="975" y="0"/>
                    </a:lnTo>
                    <a:lnTo>
                      <a:pt x="981" y="0"/>
                    </a:lnTo>
                    <a:lnTo>
                      <a:pt x="987" y="0"/>
                    </a:lnTo>
                    <a:lnTo>
                      <a:pt x="992" y="0"/>
                    </a:lnTo>
                    <a:lnTo>
                      <a:pt x="998" y="0"/>
                    </a:lnTo>
                    <a:lnTo>
                      <a:pt x="1003" y="0"/>
                    </a:lnTo>
                    <a:lnTo>
                      <a:pt x="1009" y="0"/>
                    </a:lnTo>
                    <a:lnTo>
                      <a:pt x="1015" y="0"/>
                    </a:lnTo>
                    <a:lnTo>
                      <a:pt x="1020" y="0"/>
                    </a:lnTo>
                    <a:lnTo>
                      <a:pt x="1026" y="0"/>
                    </a:lnTo>
                    <a:lnTo>
                      <a:pt x="1032" y="0"/>
                    </a:lnTo>
                    <a:lnTo>
                      <a:pt x="1037" y="0"/>
                    </a:lnTo>
                    <a:lnTo>
                      <a:pt x="1043" y="0"/>
                    </a:lnTo>
                    <a:lnTo>
                      <a:pt x="1049" y="0"/>
                    </a:lnTo>
                    <a:lnTo>
                      <a:pt x="1054" y="0"/>
                    </a:lnTo>
                    <a:lnTo>
                      <a:pt x="1060" y="0"/>
                    </a:lnTo>
                    <a:lnTo>
                      <a:pt x="1066" y="0"/>
                    </a:lnTo>
                    <a:lnTo>
                      <a:pt x="1071" y="0"/>
                    </a:lnTo>
                    <a:lnTo>
                      <a:pt x="1077" y="0"/>
                    </a:lnTo>
                    <a:lnTo>
                      <a:pt x="1082" y="0"/>
                    </a:lnTo>
                    <a:lnTo>
                      <a:pt x="1088" y="0"/>
                    </a:lnTo>
                    <a:lnTo>
                      <a:pt x="1094" y="0"/>
                    </a:lnTo>
                    <a:lnTo>
                      <a:pt x="1099" y="0"/>
                    </a:lnTo>
                    <a:lnTo>
                      <a:pt x="1105" y="0"/>
                    </a:lnTo>
                    <a:lnTo>
                      <a:pt x="1111" y="0"/>
                    </a:lnTo>
                    <a:lnTo>
                      <a:pt x="1116" y="0"/>
                    </a:lnTo>
                    <a:lnTo>
                      <a:pt x="1122" y="0"/>
                    </a:lnTo>
                    <a:lnTo>
                      <a:pt x="1128" y="0"/>
                    </a:lnTo>
                    <a:lnTo>
                      <a:pt x="1133" y="0"/>
                    </a:lnTo>
                    <a:lnTo>
                      <a:pt x="1139" y="0"/>
                    </a:lnTo>
                    <a:lnTo>
                      <a:pt x="1144" y="0"/>
                    </a:lnTo>
                    <a:lnTo>
                      <a:pt x="1150" y="0"/>
                    </a:lnTo>
                    <a:lnTo>
                      <a:pt x="1156" y="0"/>
                    </a:lnTo>
                    <a:lnTo>
                      <a:pt x="1161" y="0"/>
                    </a:lnTo>
                    <a:lnTo>
                      <a:pt x="1167" y="0"/>
                    </a:lnTo>
                    <a:lnTo>
                      <a:pt x="1173" y="0"/>
                    </a:lnTo>
                    <a:lnTo>
                      <a:pt x="1178" y="0"/>
                    </a:lnTo>
                    <a:lnTo>
                      <a:pt x="1184" y="0"/>
                    </a:lnTo>
                    <a:lnTo>
                      <a:pt x="1190" y="0"/>
                    </a:lnTo>
                    <a:lnTo>
                      <a:pt x="1195" y="0"/>
                    </a:lnTo>
                    <a:lnTo>
                      <a:pt x="1201" y="0"/>
                    </a:lnTo>
                    <a:lnTo>
                      <a:pt x="1207" y="0"/>
                    </a:lnTo>
                    <a:lnTo>
                      <a:pt x="1212" y="0"/>
                    </a:lnTo>
                    <a:lnTo>
                      <a:pt x="1218" y="0"/>
                    </a:lnTo>
                    <a:lnTo>
                      <a:pt x="1223" y="0"/>
                    </a:lnTo>
                    <a:lnTo>
                      <a:pt x="1229" y="0"/>
                    </a:lnTo>
                    <a:lnTo>
                      <a:pt x="1235" y="0"/>
                    </a:lnTo>
                    <a:lnTo>
                      <a:pt x="1240" y="0"/>
                    </a:lnTo>
                    <a:lnTo>
                      <a:pt x="1246" y="0"/>
                    </a:lnTo>
                    <a:lnTo>
                      <a:pt x="1252" y="0"/>
                    </a:lnTo>
                    <a:lnTo>
                      <a:pt x="1257" y="0"/>
                    </a:lnTo>
                    <a:lnTo>
                      <a:pt x="1263" y="0"/>
                    </a:lnTo>
                    <a:lnTo>
                      <a:pt x="1269" y="0"/>
                    </a:lnTo>
                    <a:lnTo>
                      <a:pt x="1274" y="0"/>
                    </a:lnTo>
                    <a:lnTo>
                      <a:pt x="1280" y="0"/>
                    </a:lnTo>
                    <a:lnTo>
                      <a:pt x="1285" y="0"/>
                    </a:lnTo>
                    <a:lnTo>
                      <a:pt x="1291" y="0"/>
                    </a:lnTo>
                    <a:lnTo>
                      <a:pt x="1297" y="0"/>
                    </a:lnTo>
                    <a:lnTo>
                      <a:pt x="1302" y="0"/>
                    </a:lnTo>
                    <a:lnTo>
                      <a:pt x="1308" y="0"/>
                    </a:lnTo>
                    <a:lnTo>
                      <a:pt x="1314" y="0"/>
                    </a:lnTo>
                    <a:lnTo>
                      <a:pt x="1319" y="0"/>
                    </a:lnTo>
                    <a:lnTo>
                      <a:pt x="1325" y="0"/>
                    </a:lnTo>
                    <a:lnTo>
                      <a:pt x="1331" y="0"/>
                    </a:lnTo>
                    <a:lnTo>
                      <a:pt x="1336" y="0"/>
                    </a:lnTo>
                    <a:lnTo>
                      <a:pt x="1342" y="0"/>
                    </a:lnTo>
                    <a:lnTo>
                      <a:pt x="1348" y="0"/>
                    </a:lnTo>
                    <a:lnTo>
                      <a:pt x="1353" y="0"/>
                    </a:lnTo>
                    <a:lnTo>
                      <a:pt x="1359" y="0"/>
                    </a:lnTo>
                    <a:lnTo>
                      <a:pt x="1364" y="0"/>
                    </a:lnTo>
                    <a:lnTo>
                      <a:pt x="1370" y="0"/>
                    </a:lnTo>
                    <a:lnTo>
                      <a:pt x="1376" y="0"/>
                    </a:lnTo>
                    <a:lnTo>
                      <a:pt x="1381" y="0"/>
                    </a:lnTo>
                    <a:lnTo>
                      <a:pt x="1387" y="0"/>
                    </a:lnTo>
                    <a:lnTo>
                      <a:pt x="1393" y="0"/>
                    </a:lnTo>
                    <a:lnTo>
                      <a:pt x="1398" y="0"/>
                    </a:lnTo>
                    <a:lnTo>
                      <a:pt x="1404" y="0"/>
                    </a:lnTo>
                    <a:lnTo>
                      <a:pt x="1410" y="0"/>
                    </a:lnTo>
                    <a:lnTo>
                      <a:pt x="1415" y="0"/>
                    </a:lnTo>
                    <a:lnTo>
                      <a:pt x="1421" y="0"/>
                    </a:lnTo>
                    <a:lnTo>
                      <a:pt x="1426" y="0"/>
                    </a:lnTo>
                    <a:lnTo>
                      <a:pt x="1432" y="0"/>
                    </a:lnTo>
                    <a:lnTo>
                      <a:pt x="1438" y="0"/>
                    </a:lnTo>
                    <a:lnTo>
                      <a:pt x="1443" y="0"/>
                    </a:lnTo>
                    <a:lnTo>
                      <a:pt x="1449" y="0"/>
                    </a:lnTo>
                    <a:lnTo>
                      <a:pt x="1455" y="0"/>
                    </a:lnTo>
                    <a:lnTo>
                      <a:pt x="1460" y="0"/>
                    </a:lnTo>
                    <a:lnTo>
                      <a:pt x="1466" y="0"/>
                    </a:lnTo>
                    <a:lnTo>
                      <a:pt x="1472" y="0"/>
                    </a:lnTo>
                    <a:lnTo>
                      <a:pt x="1477" y="0"/>
                    </a:lnTo>
                    <a:lnTo>
                      <a:pt x="1483" y="0"/>
                    </a:lnTo>
                    <a:lnTo>
                      <a:pt x="1489" y="0"/>
                    </a:lnTo>
                    <a:lnTo>
                      <a:pt x="1494" y="0"/>
                    </a:lnTo>
                    <a:lnTo>
                      <a:pt x="1500" y="0"/>
                    </a:lnTo>
                    <a:lnTo>
                      <a:pt x="1505" y="0"/>
                    </a:lnTo>
                    <a:lnTo>
                      <a:pt x="1511" y="0"/>
                    </a:lnTo>
                    <a:lnTo>
                      <a:pt x="1517" y="0"/>
                    </a:lnTo>
                    <a:lnTo>
                      <a:pt x="1522" y="0"/>
                    </a:lnTo>
                    <a:lnTo>
                      <a:pt x="1528" y="0"/>
                    </a:lnTo>
                    <a:lnTo>
                      <a:pt x="1534" y="0"/>
                    </a:lnTo>
                    <a:lnTo>
                      <a:pt x="1539" y="0"/>
                    </a:lnTo>
                    <a:lnTo>
                      <a:pt x="1545" y="0"/>
                    </a:lnTo>
                    <a:lnTo>
                      <a:pt x="1551" y="0"/>
                    </a:lnTo>
                    <a:lnTo>
                      <a:pt x="1556" y="0"/>
                    </a:lnTo>
                    <a:lnTo>
                      <a:pt x="1562" y="0"/>
                    </a:lnTo>
                    <a:lnTo>
                      <a:pt x="1567" y="0"/>
                    </a:lnTo>
                    <a:lnTo>
                      <a:pt x="1573" y="0"/>
                    </a:lnTo>
                    <a:lnTo>
                      <a:pt x="1579" y="0"/>
                    </a:lnTo>
                    <a:lnTo>
                      <a:pt x="1584" y="0"/>
                    </a:lnTo>
                    <a:lnTo>
                      <a:pt x="1590" y="0"/>
                    </a:lnTo>
                    <a:lnTo>
                      <a:pt x="1596" y="0"/>
                    </a:lnTo>
                    <a:lnTo>
                      <a:pt x="1601" y="0"/>
                    </a:lnTo>
                    <a:lnTo>
                      <a:pt x="1607" y="0"/>
                    </a:lnTo>
                    <a:lnTo>
                      <a:pt x="1613" y="0"/>
                    </a:lnTo>
                    <a:lnTo>
                      <a:pt x="1618" y="0"/>
                    </a:lnTo>
                    <a:lnTo>
                      <a:pt x="1624" y="0"/>
                    </a:lnTo>
                    <a:lnTo>
                      <a:pt x="1630" y="0"/>
                    </a:lnTo>
                    <a:lnTo>
                      <a:pt x="1635" y="0"/>
                    </a:lnTo>
                    <a:lnTo>
                      <a:pt x="1641" y="0"/>
                    </a:lnTo>
                    <a:lnTo>
                      <a:pt x="1646" y="0"/>
                    </a:lnTo>
                    <a:lnTo>
                      <a:pt x="1652" y="0"/>
                    </a:lnTo>
                    <a:lnTo>
                      <a:pt x="1658" y="0"/>
                    </a:lnTo>
                    <a:lnTo>
                      <a:pt x="1663" y="0"/>
                    </a:lnTo>
                    <a:lnTo>
                      <a:pt x="1669" y="0"/>
                    </a:lnTo>
                    <a:lnTo>
                      <a:pt x="1675" y="0"/>
                    </a:lnTo>
                    <a:lnTo>
                      <a:pt x="1680" y="0"/>
                    </a:lnTo>
                    <a:lnTo>
                      <a:pt x="1686" y="0"/>
                    </a:lnTo>
                    <a:lnTo>
                      <a:pt x="1692" y="0"/>
                    </a:lnTo>
                    <a:lnTo>
                      <a:pt x="1697" y="0"/>
                    </a:lnTo>
                    <a:lnTo>
                      <a:pt x="1703" y="0"/>
                    </a:lnTo>
                    <a:lnTo>
                      <a:pt x="1708" y="0"/>
                    </a:lnTo>
                    <a:lnTo>
                      <a:pt x="1714" y="0"/>
                    </a:lnTo>
                    <a:lnTo>
                      <a:pt x="1720" y="0"/>
                    </a:lnTo>
                    <a:lnTo>
                      <a:pt x="1725" y="0"/>
                    </a:lnTo>
                    <a:lnTo>
                      <a:pt x="1731" y="0"/>
                    </a:lnTo>
                    <a:lnTo>
                      <a:pt x="1737" y="0"/>
                    </a:lnTo>
                    <a:lnTo>
                      <a:pt x="1742" y="0"/>
                    </a:lnTo>
                    <a:lnTo>
                      <a:pt x="1748" y="0"/>
                    </a:lnTo>
                    <a:lnTo>
                      <a:pt x="1754" y="0"/>
                    </a:lnTo>
                    <a:lnTo>
                      <a:pt x="1759" y="0"/>
                    </a:lnTo>
                    <a:lnTo>
                      <a:pt x="1765" y="0"/>
                    </a:lnTo>
                    <a:lnTo>
                      <a:pt x="1771" y="0"/>
                    </a:lnTo>
                    <a:lnTo>
                      <a:pt x="1776" y="0"/>
                    </a:lnTo>
                    <a:lnTo>
                      <a:pt x="1782" y="0"/>
                    </a:lnTo>
                    <a:lnTo>
                      <a:pt x="1787" y="0"/>
                    </a:lnTo>
                    <a:lnTo>
                      <a:pt x="1793" y="0"/>
                    </a:lnTo>
                    <a:lnTo>
                      <a:pt x="1799" y="0"/>
                    </a:lnTo>
                    <a:lnTo>
                      <a:pt x="1804" y="0"/>
                    </a:lnTo>
                    <a:lnTo>
                      <a:pt x="1810" y="0"/>
                    </a:lnTo>
                    <a:lnTo>
                      <a:pt x="1816" y="0"/>
                    </a:lnTo>
                    <a:lnTo>
                      <a:pt x="1821" y="0"/>
                    </a:lnTo>
                    <a:lnTo>
                      <a:pt x="1827" y="0"/>
                    </a:lnTo>
                    <a:lnTo>
                      <a:pt x="1833" y="0"/>
                    </a:lnTo>
                    <a:lnTo>
                      <a:pt x="1838" y="0"/>
                    </a:lnTo>
                    <a:lnTo>
                      <a:pt x="1844" y="0"/>
                    </a:lnTo>
                    <a:lnTo>
                      <a:pt x="1849" y="0"/>
                    </a:lnTo>
                    <a:lnTo>
                      <a:pt x="1855" y="0"/>
                    </a:lnTo>
                    <a:lnTo>
                      <a:pt x="1861" y="0"/>
                    </a:lnTo>
                    <a:lnTo>
                      <a:pt x="1866" y="0"/>
                    </a:lnTo>
                    <a:lnTo>
                      <a:pt x="1872" y="0"/>
                    </a:lnTo>
                    <a:lnTo>
                      <a:pt x="1878" y="0"/>
                    </a:lnTo>
                    <a:lnTo>
                      <a:pt x="1883" y="0"/>
                    </a:lnTo>
                    <a:lnTo>
                      <a:pt x="1889" y="0"/>
                    </a:lnTo>
                    <a:lnTo>
                      <a:pt x="1895" y="0"/>
                    </a:lnTo>
                    <a:lnTo>
                      <a:pt x="1900" y="0"/>
                    </a:lnTo>
                    <a:lnTo>
                      <a:pt x="1906" y="0"/>
                    </a:lnTo>
                    <a:lnTo>
                      <a:pt x="1912" y="0"/>
                    </a:lnTo>
                    <a:lnTo>
                      <a:pt x="1917" y="0"/>
                    </a:lnTo>
                    <a:lnTo>
                      <a:pt x="1923" y="0"/>
                    </a:lnTo>
                    <a:lnTo>
                      <a:pt x="1928" y="0"/>
                    </a:lnTo>
                    <a:lnTo>
                      <a:pt x="1934" y="0"/>
                    </a:lnTo>
                    <a:lnTo>
                      <a:pt x="1940" y="0"/>
                    </a:lnTo>
                    <a:lnTo>
                      <a:pt x="1945" y="0"/>
                    </a:lnTo>
                    <a:lnTo>
                      <a:pt x="1951" y="0"/>
                    </a:lnTo>
                    <a:lnTo>
                      <a:pt x="1957" y="0"/>
                    </a:lnTo>
                    <a:lnTo>
                      <a:pt x="1962" y="0"/>
                    </a:lnTo>
                    <a:lnTo>
                      <a:pt x="1968" y="0"/>
                    </a:lnTo>
                    <a:lnTo>
                      <a:pt x="1974" y="0"/>
                    </a:lnTo>
                    <a:lnTo>
                      <a:pt x="1979" y="0"/>
                    </a:lnTo>
                    <a:lnTo>
                      <a:pt x="1985" y="0"/>
                    </a:lnTo>
                    <a:lnTo>
                      <a:pt x="1990" y="0"/>
                    </a:lnTo>
                    <a:lnTo>
                      <a:pt x="1996" y="0"/>
                    </a:lnTo>
                    <a:lnTo>
                      <a:pt x="2002" y="0"/>
                    </a:lnTo>
                    <a:lnTo>
                      <a:pt x="2007" y="0"/>
                    </a:lnTo>
                    <a:lnTo>
                      <a:pt x="2013" y="0"/>
                    </a:lnTo>
                    <a:lnTo>
                      <a:pt x="2019" y="0"/>
                    </a:lnTo>
                    <a:lnTo>
                      <a:pt x="2024" y="0"/>
                    </a:lnTo>
                    <a:lnTo>
                      <a:pt x="2030" y="0"/>
                    </a:lnTo>
                    <a:lnTo>
                      <a:pt x="2036" y="0"/>
                    </a:lnTo>
                    <a:lnTo>
                      <a:pt x="2041" y="0"/>
                    </a:lnTo>
                    <a:lnTo>
                      <a:pt x="2047" y="0"/>
                    </a:lnTo>
                    <a:lnTo>
                      <a:pt x="2053" y="0"/>
                    </a:lnTo>
                    <a:lnTo>
                      <a:pt x="2058" y="0"/>
                    </a:lnTo>
                    <a:lnTo>
                      <a:pt x="2064" y="0"/>
                    </a:lnTo>
                    <a:lnTo>
                      <a:pt x="2069" y="0"/>
                    </a:lnTo>
                    <a:lnTo>
                      <a:pt x="2075" y="0"/>
                    </a:lnTo>
                    <a:lnTo>
                      <a:pt x="2081" y="0"/>
                    </a:lnTo>
                    <a:lnTo>
                      <a:pt x="2086" y="0"/>
                    </a:lnTo>
                    <a:lnTo>
                      <a:pt x="2092" y="0"/>
                    </a:lnTo>
                    <a:lnTo>
                      <a:pt x="2098" y="0"/>
                    </a:lnTo>
                    <a:lnTo>
                      <a:pt x="2103" y="0"/>
                    </a:lnTo>
                    <a:lnTo>
                      <a:pt x="2109" y="0"/>
                    </a:lnTo>
                    <a:lnTo>
                      <a:pt x="2115" y="0"/>
                    </a:lnTo>
                    <a:lnTo>
                      <a:pt x="2120" y="0"/>
                    </a:lnTo>
                    <a:lnTo>
                      <a:pt x="2126" y="0"/>
                    </a:lnTo>
                    <a:lnTo>
                      <a:pt x="2131" y="0"/>
                    </a:lnTo>
                    <a:lnTo>
                      <a:pt x="2137" y="0"/>
                    </a:lnTo>
                    <a:lnTo>
                      <a:pt x="2143" y="0"/>
                    </a:lnTo>
                    <a:lnTo>
                      <a:pt x="2148" y="0"/>
                    </a:lnTo>
                    <a:lnTo>
                      <a:pt x="2154" y="0"/>
                    </a:lnTo>
                    <a:lnTo>
                      <a:pt x="2160" y="0"/>
                    </a:lnTo>
                    <a:lnTo>
                      <a:pt x="2165" y="0"/>
                    </a:lnTo>
                    <a:lnTo>
                      <a:pt x="2171" y="0"/>
                    </a:lnTo>
                    <a:lnTo>
                      <a:pt x="2177" y="0"/>
                    </a:lnTo>
                    <a:lnTo>
                      <a:pt x="2182" y="0"/>
                    </a:lnTo>
                    <a:lnTo>
                      <a:pt x="2188" y="0"/>
                    </a:lnTo>
                    <a:lnTo>
                      <a:pt x="2194" y="0"/>
                    </a:lnTo>
                    <a:lnTo>
                      <a:pt x="2199" y="0"/>
                    </a:lnTo>
                    <a:lnTo>
                      <a:pt x="2205" y="0"/>
                    </a:lnTo>
                    <a:lnTo>
                      <a:pt x="2210" y="0"/>
                    </a:lnTo>
                    <a:lnTo>
                      <a:pt x="2216" y="0"/>
                    </a:lnTo>
                    <a:lnTo>
                      <a:pt x="2222" y="0"/>
                    </a:lnTo>
                    <a:lnTo>
                      <a:pt x="2227" y="0"/>
                    </a:lnTo>
                    <a:lnTo>
                      <a:pt x="2233" y="0"/>
                    </a:lnTo>
                    <a:lnTo>
                      <a:pt x="2239" y="0"/>
                    </a:lnTo>
                    <a:lnTo>
                      <a:pt x="2244" y="0"/>
                    </a:lnTo>
                    <a:lnTo>
                      <a:pt x="2250" y="0"/>
                    </a:lnTo>
                    <a:lnTo>
                      <a:pt x="2256" y="0"/>
                    </a:lnTo>
                    <a:lnTo>
                      <a:pt x="2261" y="0"/>
                    </a:lnTo>
                    <a:lnTo>
                      <a:pt x="2267" y="0"/>
                    </a:lnTo>
                    <a:lnTo>
                      <a:pt x="2272" y="0"/>
                    </a:lnTo>
                    <a:lnTo>
                      <a:pt x="2278" y="0"/>
                    </a:lnTo>
                    <a:lnTo>
                      <a:pt x="2284" y="0"/>
                    </a:lnTo>
                    <a:lnTo>
                      <a:pt x="2289" y="0"/>
                    </a:lnTo>
                    <a:lnTo>
                      <a:pt x="2295" y="0"/>
                    </a:lnTo>
                    <a:lnTo>
                      <a:pt x="2301" y="0"/>
                    </a:lnTo>
                    <a:lnTo>
                      <a:pt x="2306" y="0"/>
                    </a:lnTo>
                    <a:lnTo>
                      <a:pt x="2312" y="0"/>
                    </a:lnTo>
                    <a:lnTo>
                      <a:pt x="2318" y="0"/>
                    </a:lnTo>
                    <a:lnTo>
                      <a:pt x="2323" y="0"/>
                    </a:lnTo>
                    <a:lnTo>
                      <a:pt x="2329" y="0"/>
                    </a:lnTo>
                    <a:lnTo>
                      <a:pt x="2335" y="0"/>
                    </a:lnTo>
                    <a:lnTo>
                      <a:pt x="2340" y="0"/>
                    </a:lnTo>
                    <a:lnTo>
                      <a:pt x="2346" y="0"/>
                    </a:lnTo>
                    <a:lnTo>
                      <a:pt x="2351" y="0"/>
                    </a:lnTo>
                    <a:lnTo>
                      <a:pt x="2357" y="0"/>
                    </a:lnTo>
                    <a:lnTo>
                      <a:pt x="2363" y="0"/>
                    </a:lnTo>
                    <a:lnTo>
                      <a:pt x="2368" y="0"/>
                    </a:lnTo>
                    <a:lnTo>
                      <a:pt x="2374" y="0"/>
                    </a:lnTo>
                    <a:lnTo>
                      <a:pt x="2380" y="0"/>
                    </a:lnTo>
                    <a:lnTo>
                      <a:pt x="2385" y="0"/>
                    </a:lnTo>
                    <a:lnTo>
                      <a:pt x="2391" y="0"/>
                    </a:lnTo>
                    <a:lnTo>
                      <a:pt x="2397" y="0"/>
                    </a:lnTo>
                    <a:lnTo>
                      <a:pt x="2402" y="0"/>
                    </a:lnTo>
                    <a:lnTo>
                      <a:pt x="2408" y="0"/>
                    </a:lnTo>
                    <a:lnTo>
                      <a:pt x="2413" y="0"/>
                    </a:lnTo>
                    <a:lnTo>
                      <a:pt x="2419" y="0"/>
                    </a:lnTo>
                    <a:lnTo>
                      <a:pt x="2425" y="0"/>
                    </a:lnTo>
                    <a:lnTo>
                      <a:pt x="2430" y="0"/>
                    </a:lnTo>
                    <a:lnTo>
                      <a:pt x="2436" y="0"/>
                    </a:lnTo>
                    <a:lnTo>
                      <a:pt x="2442" y="0"/>
                    </a:lnTo>
                    <a:lnTo>
                      <a:pt x="2447" y="0"/>
                    </a:lnTo>
                    <a:lnTo>
                      <a:pt x="2453" y="0"/>
                    </a:lnTo>
                    <a:lnTo>
                      <a:pt x="2459" y="0"/>
                    </a:lnTo>
                    <a:lnTo>
                      <a:pt x="2464" y="0"/>
                    </a:lnTo>
                    <a:lnTo>
                      <a:pt x="2470" y="0"/>
                    </a:lnTo>
                    <a:lnTo>
                      <a:pt x="2476" y="0"/>
                    </a:lnTo>
                    <a:lnTo>
                      <a:pt x="2481" y="0"/>
                    </a:lnTo>
                    <a:lnTo>
                      <a:pt x="2487" y="0"/>
                    </a:lnTo>
                    <a:lnTo>
                      <a:pt x="2492" y="0"/>
                    </a:lnTo>
                    <a:lnTo>
                      <a:pt x="2498" y="0"/>
                    </a:lnTo>
                    <a:lnTo>
                      <a:pt x="2504" y="0"/>
                    </a:lnTo>
                    <a:lnTo>
                      <a:pt x="2509" y="0"/>
                    </a:lnTo>
                    <a:lnTo>
                      <a:pt x="2515" y="0"/>
                    </a:lnTo>
                    <a:lnTo>
                      <a:pt x="2521" y="0"/>
                    </a:lnTo>
                    <a:lnTo>
                      <a:pt x="2526" y="0"/>
                    </a:lnTo>
                    <a:lnTo>
                      <a:pt x="2532" y="0"/>
                    </a:lnTo>
                    <a:lnTo>
                      <a:pt x="2538" y="0"/>
                    </a:lnTo>
                    <a:lnTo>
                      <a:pt x="2543" y="0"/>
                    </a:lnTo>
                    <a:lnTo>
                      <a:pt x="2549" y="0"/>
                    </a:lnTo>
                    <a:lnTo>
                      <a:pt x="2554" y="0"/>
                    </a:lnTo>
                    <a:lnTo>
                      <a:pt x="2560" y="0"/>
                    </a:lnTo>
                    <a:lnTo>
                      <a:pt x="2566" y="0"/>
                    </a:lnTo>
                    <a:lnTo>
                      <a:pt x="2571" y="0"/>
                    </a:lnTo>
                    <a:lnTo>
                      <a:pt x="2577" y="0"/>
                    </a:lnTo>
                    <a:lnTo>
                      <a:pt x="2583" y="0"/>
                    </a:lnTo>
                    <a:lnTo>
                      <a:pt x="2588" y="0"/>
                    </a:lnTo>
                    <a:lnTo>
                      <a:pt x="2594" y="0"/>
                    </a:lnTo>
                    <a:lnTo>
                      <a:pt x="2600" y="0"/>
                    </a:lnTo>
                    <a:lnTo>
                      <a:pt x="2605" y="0"/>
                    </a:lnTo>
                    <a:lnTo>
                      <a:pt x="2611" y="0"/>
                    </a:lnTo>
                    <a:lnTo>
                      <a:pt x="2617" y="0"/>
                    </a:lnTo>
                    <a:lnTo>
                      <a:pt x="2622" y="0"/>
                    </a:lnTo>
                    <a:lnTo>
                      <a:pt x="2628" y="0"/>
                    </a:lnTo>
                    <a:lnTo>
                      <a:pt x="2633" y="0"/>
                    </a:lnTo>
                    <a:lnTo>
                      <a:pt x="2639" y="0"/>
                    </a:lnTo>
                    <a:lnTo>
                      <a:pt x="2645" y="0"/>
                    </a:lnTo>
                    <a:lnTo>
                      <a:pt x="2650" y="0"/>
                    </a:lnTo>
                    <a:lnTo>
                      <a:pt x="2656" y="0"/>
                    </a:lnTo>
                    <a:lnTo>
                      <a:pt x="2662" y="0"/>
                    </a:lnTo>
                    <a:lnTo>
                      <a:pt x="2667" y="0"/>
                    </a:lnTo>
                    <a:lnTo>
                      <a:pt x="2673" y="0"/>
                    </a:lnTo>
                    <a:lnTo>
                      <a:pt x="2679" y="0"/>
                    </a:lnTo>
                    <a:lnTo>
                      <a:pt x="2684" y="0"/>
                    </a:lnTo>
                    <a:lnTo>
                      <a:pt x="2690" y="0"/>
                    </a:lnTo>
                    <a:lnTo>
                      <a:pt x="2695" y="0"/>
                    </a:lnTo>
                    <a:lnTo>
                      <a:pt x="2701" y="0"/>
                    </a:lnTo>
                    <a:lnTo>
                      <a:pt x="2707" y="0"/>
                    </a:lnTo>
                    <a:lnTo>
                      <a:pt x="2712" y="0"/>
                    </a:lnTo>
                    <a:lnTo>
                      <a:pt x="2718" y="0"/>
                    </a:lnTo>
                    <a:lnTo>
                      <a:pt x="2724" y="0"/>
                    </a:lnTo>
                    <a:lnTo>
                      <a:pt x="2729" y="0"/>
                    </a:lnTo>
                    <a:lnTo>
                      <a:pt x="2735" y="0"/>
                    </a:lnTo>
                    <a:lnTo>
                      <a:pt x="2741" y="0"/>
                    </a:lnTo>
                    <a:lnTo>
                      <a:pt x="2746" y="0"/>
                    </a:lnTo>
                    <a:lnTo>
                      <a:pt x="2752" y="0"/>
                    </a:lnTo>
                    <a:lnTo>
                      <a:pt x="2758" y="0"/>
                    </a:lnTo>
                    <a:lnTo>
                      <a:pt x="2763" y="0"/>
                    </a:lnTo>
                    <a:lnTo>
                      <a:pt x="2769" y="0"/>
                    </a:lnTo>
                    <a:lnTo>
                      <a:pt x="2774" y="0"/>
                    </a:lnTo>
                    <a:lnTo>
                      <a:pt x="2780" y="0"/>
                    </a:lnTo>
                    <a:lnTo>
                      <a:pt x="2786" y="0"/>
                    </a:lnTo>
                    <a:lnTo>
                      <a:pt x="2791" y="0"/>
                    </a:lnTo>
                    <a:lnTo>
                      <a:pt x="2797" y="0"/>
                    </a:lnTo>
                    <a:lnTo>
                      <a:pt x="2803" y="0"/>
                    </a:lnTo>
                    <a:lnTo>
                      <a:pt x="2808" y="0"/>
                    </a:lnTo>
                    <a:lnTo>
                      <a:pt x="2814" y="0"/>
                    </a:lnTo>
                    <a:lnTo>
                      <a:pt x="2820" y="0"/>
                    </a:lnTo>
                    <a:lnTo>
                      <a:pt x="2825" y="0"/>
                    </a:lnTo>
                    <a:lnTo>
                      <a:pt x="2831" y="0"/>
                    </a:lnTo>
                    <a:lnTo>
                      <a:pt x="2836" y="0"/>
                    </a:lnTo>
                    <a:lnTo>
                      <a:pt x="2842" y="0"/>
                    </a:lnTo>
                    <a:lnTo>
                      <a:pt x="2848" y="0"/>
                    </a:lnTo>
                    <a:lnTo>
                      <a:pt x="2853" y="0"/>
                    </a:lnTo>
                    <a:lnTo>
                      <a:pt x="2859" y="0"/>
                    </a:lnTo>
                    <a:lnTo>
                      <a:pt x="2865" y="0"/>
                    </a:lnTo>
                    <a:lnTo>
                      <a:pt x="2870" y="0"/>
                    </a:lnTo>
                    <a:lnTo>
                      <a:pt x="2876" y="0"/>
                    </a:lnTo>
                    <a:lnTo>
                      <a:pt x="2882" y="0"/>
                    </a:lnTo>
                    <a:lnTo>
                      <a:pt x="2887" y="0"/>
                    </a:lnTo>
                    <a:lnTo>
                      <a:pt x="2893" y="0"/>
                    </a:lnTo>
                    <a:lnTo>
                      <a:pt x="2899" y="0"/>
                    </a:lnTo>
                    <a:lnTo>
                      <a:pt x="2904" y="0"/>
                    </a:lnTo>
                    <a:lnTo>
                      <a:pt x="2910" y="0"/>
                    </a:lnTo>
                    <a:lnTo>
                      <a:pt x="2915" y="0"/>
                    </a:lnTo>
                    <a:lnTo>
                      <a:pt x="2921" y="0"/>
                    </a:lnTo>
                    <a:lnTo>
                      <a:pt x="2927" y="0"/>
                    </a:lnTo>
                    <a:lnTo>
                      <a:pt x="2932" y="0"/>
                    </a:lnTo>
                    <a:lnTo>
                      <a:pt x="2938" y="0"/>
                    </a:lnTo>
                    <a:lnTo>
                      <a:pt x="2944" y="0"/>
                    </a:lnTo>
                    <a:lnTo>
                      <a:pt x="2949" y="0"/>
                    </a:lnTo>
                    <a:lnTo>
                      <a:pt x="2955" y="0"/>
                    </a:lnTo>
                    <a:lnTo>
                      <a:pt x="2961" y="0"/>
                    </a:lnTo>
                    <a:lnTo>
                      <a:pt x="2966" y="0"/>
                    </a:lnTo>
                    <a:lnTo>
                      <a:pt x="2972" y="0"/>
                    </a:lnTo>
                    <a:lnTo>
                      <a:pt x="2977" y="0"/>
                    </a:lnTo>
                    <a:lnTo>
                      <a:pt x="2983" y="0"/>
                    </a:lnTo>
                    <a:lnTo>
                      <a:pt x="2989" y="0"/>
                    </a:lnTo>
                    <a:lnTo>
                      <a:pt x="2994" y="0"/>
                    </a:lnTo>
                    <a:lnTo>
                      <a:pt x="3000" y="0"/>
                    </a:lnTo>
                    <a:lnTo>
                      <a:pt x="3006" y="0"/>
                    </a:lnTo>
                    <a:lnTo>
                      <a:pt x="3011" y="0"/>
                    </a:lnTo>
                    <a:lnTo>
                      <a:pt x="3017" y="0"/>
                    </a:lnTo>
                    <a:lnTo>
                      <a:pt x="3023" y="0"/>
                    </a:lnTo>
                    <a:lnTo>
                      <a:pt x="3028" y="0"/>
                    </a:lnTo>
                    <a:lnTo>
                      <a:pt x="3034" y="0"/>
                    </a:lnTo>
                    <a:lnTo>
                      <a:pt x="3040" y="0"/>
                    </a:lnTo>
                    <a:lnTo>
                      <a:pt x="3045" y="0"/>
                    </a:lnTo>
                    <a:lnTo>
                      <a:pt x="3051" y="0"/>
                    </a:lnTo>
                    <a:lnTo>
                      <a:pt x="3056" y="0"/>
                    </a:lnTo>
                    <a:lnTo>
                      <a:pt x="3062" y="0"/>
                    </a:lnTo>
                    <a:lnTo>
                      <a:pt x="3068" y="0"/>
                    </a:lnTo>
                    <a:lnTo>
                      <a:pt x="3073" y="0"/>
                    </a:lnTo>
                    <a:lnTo>
                      <a:pt x="3079" y="0"/>
                    </a:lnTo>
                    <a:lnTo>
                      <a:pt x="3085" y="0"/>
                    </a:lnTo>
                    <a:lnTo>
                      <a:pt x="3090" y="0"/>
                    </a:lnTo>
                    <a:lnTo>
                      <a:pt x="3096" y="0"/>
                    </a:lnTo>
                    <a:lnTo>
                      <a:pt x="3102" y="0"/>
                    </a:lnTo>
                    <a:lnTo>
                      <a:pt x="3107" y="0"/>
                    </a:lnTo>
                    <a:lnTo>
                      <a:pt x="3113" y="0"/>
                    </a:lnTo>
                    <a:lnTo>
                      <a:pt x="3118" y="0"/>
                    </a:lnTo>
                    <a:lnTo>
                      <a:pt x="3124" y="0"/>
                    </a:lnTo>
                    <a:lnTo>
                      <a:pt x="3130" y="0"/>
                    </a:lnTo>
                    <a:lnTo>
                      <a:pt x="3135" y="0"/>
                    </a:lnTo>
                    <a:lnTo>
                      <a:pt x="3141" y="0"/>
                    </a:lnTo>
                    <a:lnTo>
                      <a:pt x="3147" y="0"/>
                    </a:lnTo>
                    <a:lnTo>
                      <a:pt x="3152" y="0"/>
                    </a:lnTo>
                    <a:lnTo>
                      <a:pt x="3158" y="0"/>
                    </a:lnTo>
                    <a:lnTo>
                      <a:pt x="3164" y="0"/>
                    </a:lnTo>
                    <a:lnTo>
                      <a:pt x="3169" y="0"/>
                    </a:lnTo>
                    <a:lnTo>
                      <a:pt x="3175" y="0"/>
                    </a:lnTo>
                    <a:lnTo>
                      <a:pt x="3181" y="0"/>
                    </a:lnTo>
                    <a:lnTo>
                      <a:pt x="3186" y="0"/>
                    </a:lnTo>
                    <a:lnTo>
                      <a:pt x="3192" y="0"/>
                    </a:lnTo>
                    <a:lnTo>
                      <a:pt x="3197" y="0"/>
                    </a:lnTo>
                    <a:lnTo>
                      <a:pt x="3203" y="0"/>
                    </a:lnTo>
                    <a:lnTo>
                      <a:pt x="3209" y="0"/>
                    </a:lnTo>
                    <a:lnTo>
                      <a:pt x="3214" y="0"/>
                    </a:lnTo>
                    <a:lnTo>
                      <a:pt x="3220" y="0"/>
                    </a:lnTo>
                    <a:lnTo>
                      <a:pt x="3226" y="0"/>
                    </a:lnTo>
                    <a:lnTo>
                      <a:pt x="3231" y="0"/>
                    </a:lnTo>
                    <a:lnTo>
                      <a:pt x="3237" y="0"/>
                    </a:lnTo>
                    <a:lnTo>
                      <a:pt x="3243" y="0"/>
                    </a:lnTo>
                    <a:lnTo>
                      <a:pt x="3248" y="0"/>
                    </a:lnTo>
                    <a:lnTo>
                      <a:pt x="3254" y="0"/>
                    </a:lnTo>
                    <a:lnTo>
                      <a:pt x="3259" y="0"/>
                    </a:lnTo>
                    <a:lnTo>
                      <a:pt x="3265" y="0"/>
                    </a:lnTo>
                    <a:lnTo>
                      <a:pt x="3271" y="0"/>
                    </a:lnTo>
                    <a:lnTo>
                      <a:pt x="3276" y="0"/>
                    </a:lnTo>
                    <a:lnTo>
                      <a:pt x="3282" y="0"/>
                    </a:lnTo>
                    <a:lnTo>
                      <a:pt x="3288" y="0"/>
                    </a:lnTo>
                    <a:lnTo>
                      <a:pt x="3293" y="0"/>
                    </a:lnTo>
                    <a:lnTo>
                      <a:pt x="3299" y="0"/>
                    </a:lnTo>
                    <a:lnTo>
                      <a:pt x="3305" y="0"/>
                    </a:lnTo>
                    <a:lnTo>
                      <a:pt x="3310" y="0"/>
                    </a:lnTo>
                    <a:lnTo>
                      <a:pt x="3316" y="0"/>
                    </a:lnTo>
                    <a:lnTo>
                      <a:pt x="3322" y="0"/>
                    </a:lnTo>
                    <a:lnTo>
                      <a:pt x="3327" y="0"/>
                    </a:lnTo>
                    <a:lnTo>
                      <a:pt x="3333" y="0"/>
                    </a:lnTo>
                    <a:lnTo>
                      <a:pt x="3338" y="0"/>
                    </a:lnTo>
                    <a:lnTo>
                      <a:pt x="3344" y="0"/>
                    </a:lnTo>
                    <a:lnTo>
                      <a:pt x="3350" y="0"/>
                    </a:lnTo>
                    <a:lnTo>
                      <a:pt x="3355" y="0"/>
                    </a:lnTo>
                    <a:lnTo>
                      <a:pt x="3361" y="0"/>
                    </a:lnTo>
                    <a:lnTo>
                      <a:pt x="3367" y="0"/>
                    </a:lnTo>
                    <a:lnTo>
                      <a:pt x="3372" y="0"/>
                    </a:lnTo>
                    <a:lnTo>
                      <a:pt x="3378" y="0"/>
                    </a:lnTo>
                    <a:lnTo>
                      <a:pt x="3384" y="0"/>
                    </a:lnTo>
                    <a:lnTo>
                      <a:pt x="3389" y="0"/>
                    </a:lnTo>
                    <a:lnTo>
                      <a:pt x="3395" y="0"/>
                    </a:lnTo>
                    <a:lnTo>
                      <a:pt x="3400" y="0"/>
                    </a:lnTo>
                    <a:lnTo>
                      <a:pt x="3406" y="0"/>
                    </a:lnTo>
                    <a:lnTo>
                      <a:pt x="3412" y="0"/>
                    </a:lnTo>
                    <a:lnTo>
                      <a:pt x="3417" y="0"/>
                    </a:lnTo>
                    <a:lnTo>
                      <a:pt x="3423" y="0"/>
                    </a:lnTo>
                    <a:lnTo>
                      <a:pt x="3429" y="0"/>
                    </a:lnTo>
                    <a:lnTo>
                      <a:pt x="3434" y="0"/>
                    </a:lnTo>
                    <a:lnTo>
                      <a:pt x="3440" y="0"/>
                    </a:lnTo>
                    <a:lnTo>
                      <a:pt x="3446" y="0"/>
                    </a:lnTo>
                    <a:lnTo>
                      <a:pt x="3451" y="0"/>
                    </a:lnTo>
                    <a:lnTo>
                      <a:pt x="3457" y="0"/>
                    </a:lnTo>
                    <a:lnTo>
                      <a:pt x="3463" y="0"/>
                    </a:lnTo>
                    <a:lnTo>
                      <a:pt x="3468" y="0"/>
                    </a:lnTo>
                    <a:lnTo>
                      <a:pt x="3474" y="0"/>
                    </a:lnTo>
                    <a:lnTo>
                      <a:pt x="3479" y="0"/>
                    </a:lnTo>
                    <a:lnTo>
                      <a:pt x="3485" y="0"/>
                    </a:lnTo>
                    <a:lnTo>
                      <a:pt x="3491" y="0"/>
                    </a:ln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5" name="Rectangle 267"/>
              <p:cNvSpPr>
                <a:spLocks noChangeArrowheads="1"/>
              </p:cNvSpPr>
              <p:nvPr/>
            </p:nvSpPr>
            <p:spPr bwMode="auto">
              <a:xfrm>
                <a:off x="1384" y="729"/>
                <a:ext cx="700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IAE = 147.9971 ISE = 285.4111</a:t>
                </a:r>
                <a:endParaRPr lang="en-US"/>
              </a:p>
            </p:txBody>
          </p:sp>
          <p:sp>
            <p:nvSpPr>
              <p:cNvPr id="7436" name="Rectangle 268"/>
              <p:cNvSpPr>
                <a:spLocks noChangeArrowheads="1"/>
              </p:cNvSpPr>
              <p:nvPr/>
            </p:nvSpPr>
            <p:spPr bwMode="auto">
              <a:xfrm rot="16200000">
                <a:off x="629" y="1341"/>
                <a:ext cx="305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temperature</a:t>
                </a:r>
                <a:endParaRPr lang="en-US"/>
              </a:p>
            </p:txBody>
          </p:sp>
          <p:sp>
            <p:nvSpPr>
              <p:cNvPr id="7437" name="Line 269"/>
              <p:cNvSpPr>
                <a:spLocks noChangeShapeType="1"/>
              </p:cNvSpPr>
              <p:nvPr/>
            </p:nvSpPr>
            <p:spPr bwMode="auto">
              <a:xfrm>
                <a:off x="845" y="1248"/>
                <a:ext cx="1532" cy="0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38" name="Text Box 270"/>
            <p:cNvSpPr txBox="1">
              <a:spLocks noChangeArrowheads="1"/>
            </p:cNvSpPr>
            <p:nvPr/>
          </p:nvSpPr>
          <p:spPr bwMode="auto">
            <a:xfrm>
              <a:off x="3456" y="1536"/>
              <a:ext cx="864" cy="256"/>
            </a:xfrm>
            <a:prstGeom prst="rect">
              <a:avLst/>
            </a:prstGeom>
            <a:noFill/>
            <a:ln w="952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minimum</a:t>
              </a:r>
              <a:endParaRPr lang="en-US"/>
            </a:p>
          </p:txBody>
        </p:sp>
        <p:sp>
          <p:nvSpPr>
            <p:cNvPr id="7439" name="Line 271"/>
            <p:cNvSpPr>
              <a:spLocks noChangeShapeType="1"/>
            </p:cNvSpPr>
            <p:nvPr/>
          </p:nvSpPr>
          <p:spPr bwMode="auto">
            <a:xfrm flipH="1" flipV="1">
              <a:off x="3744" y="1248"/>
              <a:ext cx="144" cy="28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40" name="Text Box 272"/>
          <p:cNvSpPr txBox="1">
            <a:spLocks noChangeArrowheads="1"/>
          </p:cNvSpPr>
          <p:nvPr/>
        </p:nvSpPr>
        <p:spPr bwMode="auto">
          <a:xfrm>
            <a:off x="685800" y="1143000"/>
            <a:ext cx="31242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Class exercise</a:t>
            </a:r>
            <a:r>
              <a:rPr lang="en-US" sz="2000" b="1"/>
              <a:t>: What do</a:t>
            </a:r>
          </a:p>
          <a:p>
            <a:r>
              <a:rPr lang="en-US" sz="2000" b="1"/>
              <a:t>	             we do?</a:t>
            </a:r>
          </a:p>
        </p:txBody>
      </p:sp>
      <p:sp>
        <p:nvSpPr>
          <p:cNvPr id="7443" name="Oval 275"/>
          <p:cNvSpPr>
            <a:spLocks noChangeArrowheads="1"/>
          </p:cNvSpPr>
          <p:nvPr/>
        </p:nvSpPr>
        <p:spPr bwMode="auto">
          <a:xfrm>
            <a:off x="5410200" y="1143000"/>
            <a:ext cx="609600" cy="6096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TC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7" name="Text Box 201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14: CASCADE CONTROL</a:t>
            </a:r>
            <a:endParaRPr lang="en-US" sz="3200"/>
          </a:p>
        </p:txBody>
      </p:sp>
      <p:graphicFrame>
        <p:nvGraphicFramePr>
          <p:cNvPr id="9418" name="Object 202"/>
          <p:cNvGraphicFramePr>
            <a:graphicFrameLocks noChangeAspect="1"/>
          </p:cNvGraphicFramePr>
          <p:nvPr/>
        </p:nvGraphicFramePr>
        <p:xfrm>
          <a:off x="4191000" y="990600"/>
          <a:ext cx="4549775" cy="340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" name="Slide" r:id="rId3" imgW="4548526" imgH="3407297" progId="PowerPoint.Slide.8">
                  <p:embed/>
                </p:oleObj>
              </mc:Choice>
              <mc:Fallback>
                <p:oleObj name="Slide" r:id="rId3" imgW="4548526" imgH="3407297" progId="PowerPoint.Slide.8">
                  <p:embed/>
                  <p:pic>
                    <p:nvPicPr>
                      <p:cNvPr id="0" name="Object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990600"/>
                        <a:ext cx="4549775" cy="340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19" name="Text Box 203"/>
          <p:cNvSpPr txBox="1">
            <a:spLocks noChangeArrowheads="1"/>
          </p:cNvSpPr>
          <p:nvPr/>
        </p:nvSpPr>
        <p:spPr bwMode="auto">
          <a:xfrm>
            <a:off x="762000" y="1219200"/>
            <a:ext cx="32766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2250" indent="-2222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	</a:t>
            </a:r>
            <a:r>
              <a:rPr lang="en-US" b="1" u="sng"/>
              <a:t>Let’s think about the process behavior.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Causal relationship from P disturbance to T (without control)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What measurable effect always occurs when P changes?</a:t>
            </a:r>
          </a:p>
        </p:txBody>
      </p:sp>
      <p:grpSp>
        <p:nvGrpSpPr>
          <p:cNvPr id="9423" name="Group 207"/>
          <p:cNvGrpSpPr>
            <a:grpSpLocks/>
          </p:cNvGrpSpPr>
          <p:nvPr/>
        </p:nvGrpSpPr>
        <p:grpSpPr bwMode="auto">
          <a:xfrm flipV="1">
            <a:off x="7696200" y="3581400"/>
            <a:ext cx="685800" cy="228600"/>
            <a:chOff x="4848" y="2256"/>
            <a:chExt cx="432" cy="144"/>
          </a:xfrm>
        </p:grpSpPr>
        <p:sp>
          <p:nvSpPr>
            <p:cNvPr id="9420" name="Line 204"/>
            <p:cNvSpPr>
              <a:spLocks noChangeShapeType="1"/>
            </p:cNvSpPr>
            <p:nvPr/>
          </p:nvSpPr>
          <p:spPr bwMode="auto">
            <a:xfrm>
              <a:off x="4848" y="24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" name="Line 205"/>
            <p:cNvSpPr>
              <a:spLocks noChangeShapeType="1"/>
            </p:cNvSpPr>
            <p:nvPr/>
          </p:nvSpPr>
          <p:spPr bwMode="auto">
            <a:xfrm flipV="1">
              <a:off x="5040" y="225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" name="Line 206"/>
            <p:cNvSpPr>
              <a:spLocks noChangeShapeType="1"/>
            </p:cNvSpPr>
            <p:nvPr/>
          </p:nvSpPr>
          <p:spPr bwMode="auto">
            <a:xfrm>
              <a:off x="5040" y="225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424" name="Text Box 208"/>
          <p:cNvSpPr txBox="1">
            <a:spLocks noChangeArrowheads="1"/>
          </p:cNvSpPr>
          <p:nvPr/>
        </p:nvSpPr>
        <p:spPr bwMode="auto">
          <a:xfrm>
            <a:off x="1752600" y="5105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b="1">
                <a:solidFill>
                  <a:schemeClr val="accent2"/>
                </a:solidFill>
              </a:rPr>
              <a:t>v (valve)  </a:t>
            </a:r>
            <a:r>
              <a:rPr lang="en-US" b="1">
                <a:solidFill>
                  <a:schemeClr val="accent2"/>
                </a:solidFill>
                <a:sym typeface="Symbol" pitchFamily="18" charset="2"/>
              </a:rPr>
              <a:t>    </a:t>
            </a: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??? </a:t>
            </a:r>
            <a:r>
              <a:rPr lang="en-US" b="1">
                <a:solidFill>
                  <a:schemeClr val="accent2"/>
                </a:solidFill>
                <a:sym typeface="Symbol" pitchFamily="18" charset="2"/>
              </a:rPr>
              <a:t>      Q     </a:t>
            </a:r>
            <a:r>
              <a:rPr lang="en-US" b="1">
                <a:solidFill>
                  <a:schemeClr val="accent2"/>
                </a:solidFill>
              </a:rPr>
              <a:t>    TC</a:t>
            </a:r>
          </a:p>
        </p:txBody>
      </p:sp>
      <p:sp>
        <p:nvSpPr>
          <p:cNvPr id="9425" name="Line 209"/>
          <p:cNvSpPr>
            <a:spLocks noChangeShapeType="1"/>
          </p:cNvSpPr>
          <p:nvPr/>
        </p:nvSpPr>
        <p:spPr bwMode="auto">
          <a:xfrm flipV="1">
            <a:off x="4038600" y="5486400"/>
            <a:ext cx="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6" name="Text Box 210"/>
          <p:cNvSpPr txBox="1">
            <a:spLocks noChangeArrowheads="1"/>
          </p:cNvSpPr>
          <p:nvPr/>
        </p:nvSpPr>
        <p:spPr bwMode="auto">
          <a:xfrm>
            <a:off x="3259138" y="5811838"/>
            <a:ext cx="175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        </a:t>
            </a:r>
            <a:r>
              <a:rPr lang="en-US" b="1">
                <a:solidFill>
                  <a:schemeClr val="accent2"/>
                </a:solidFill>
              </a:rPr>
              <a:t>P</a:t>
            </a:r>
          </a:p>
          <a:p>
            <a:r>
              <a:rPr lang="en-US" b="1">
                <a:solidFill>
                  <a:schemeClr val="accent2"/>
                </a:solidFill>
              </a:rPr>
              <a:t>(heating oil)</a:t>
            </a:r>
          </a:p>
        </p:txBody>
      </p:sp>
      <p:sp>
        <p:nvSpPr>
          <p:cNvPr id="9427" name="Text Box 211"/>
          <p:cNvSpPr txBox="1">
            <a:spLocks noChangeArrowheads="1"/>
          </p:cNvSpPr>
          <p:nvPr/>
        </p:nvSpPr>
        <p:spPr bwMode="auto">
          <a:xfrm>
            <a:off x="8077200" y="33528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/>
              <a:t>P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14: CASCADE CONTROL</a:t>
            </a:r>
            <a:endParaRPr lang="en-US" sz="3200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4191000" y="990600"/>
          <a:ext cx="4549775" cy="340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Slide" r:id="rId3" imgW="4548526" imgH="3407297" progId="PowerPoint.Slide.8">
                  <p:embed/>
                </p:oleObj>
              </mc:Choice>
              <mc:Fallback>
                <p:oleObj name="Slide" r:id="rId3" imgW="4548526" imgH="3407297" progId="PowerPoint.Slid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990600"/>
                        <a:ext cx="4549775" cy="340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62000" y="1219200"/>
            <a:ext cx="3276600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Let’s think about the process behavior.</a:t>
            </a:r>
          </a:p>
          <a:p>
            <a:pPr>
              <a:spcBef>
                <a:spcPct val="50000"/>
              </a:spcBef>
            </a:pPr>
            <a:endParaRPr lang="en-US" sz="1800" b="1"/>
          </a:p>
          <a:p>
            <a:pPr>
              <a:spcBef>
                <a:spcPct val="50000"/>
              </a:spcBef>
            </a:pPr>
            <a:r>
              <a:rPr lang="en-US" b="1"/>
              <a:t>If we can maintain this variable approximately constant, can we reduce the effect of the disturbance?</a:t>
            </a:r>
          </a:p>
        </p:txBody>
      </p:sp>
      <p:grpSp>
        <p:nvGrpSpPr>
          <p:cNvPr id="10245" name="Group 5"/>
          <p:cNvGrpSpPr>
            <a:grpSpLocks/>
          </p:cNvGrpSpPr>
          <p:nvPr/>
        </p:nvGrpSpPr>
        <p:grpSpPr bwMode="auto">
          <a:xfrm flipV="1">
            <a:off x="7696200" y="3581400"/>
            <a:ext cx="685800" cy="228600"/>
            <a:chOff x="4848" y="2256"/>
            <a:chExt cx="432" cy="144"/>
          </a:xfrm>
        </p:grpSpPr>
        <p:sp>
          <p:nvSpPr>
            <p:cNvPr id="10246" name="Line 6"/>
            <p:cNvSpPr>
              <a:spLocks noChangeShapeType="1"/>
            </p:cNvSpPr>
            <p:nvPr/>
          </p:nvSpPr>
          <p:spPr bwMode="auto">
            <a:xfrm>
              <a:off x="4848" y="24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 flipV="1">
              <a:off x="5040" y="225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5040" y="225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752600" y="5105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b="1">
                <a:solidFill>
                  <a:schemeClr val="accent2"/>
                </a:solidFill>
              </a:rPr>
              <a:t>v (valve)  </a:t>
            </a:r>
            <a:r>
              <a:rPr lang="en-US" b="1">
                <a:solidFill>
                  <a:schemeClr val="accent2"/>
                </a:solidFill>
                <a:sym typeface="Symbol" pitchFamily="18" charset="2"/>
              </a:rPr>
              <a:t>    </a:t>
            </a: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??? </a:t>
            </a:r>
            <a:r>
              <a:rPr lang="en-US" b="1">
                <a:solidFill>
                  <a:schemeClr val="accent2"/>
                </a:solidFill>
                <a:sym typeface="Symbol" pitchFamily="18" charset="2"/>
              </a:rPr>
              <a:t>      Q     </a:t>
            </a:r>
            <a:r>
              <a:rPr lang="en-US" b="1">
                <a:solidFill>
                  <a:schemeClr val="accent2"/>
                </a:solidFill>
              </a:rPr>
              <a:t>    TC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4038600" y="5486400"/>
            <a:ext cx="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259138" y="5811838"/>
            <a:ext cx="175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        </a:t>
            </a:r>
            <a:r>
              <a:rPr lang="en-US" b="1">
                <a:solidFill>
                  <a:schemeClr val="accent2"/>
                </a:solidFill>
              </a:rPr>
              <a:t>P</a:t>
            </a:r>
          </a:p>
          <a:p>
            <a:r>
              <a:rPr lang="en-US" b="1">
                <a:solidFill>
                  <a:schemeClr val="accent2"/>
                </a:solidFill>
              </a:rPr>
              <a:t>(heating oil)</a:t>
            </a:r>
          </a:p>
        </p:txBody>
      </p:sp>
      <p:sp>
        <p:nvSpPr>
          <p:cNvPr id="10252" name="Oval 12"/>
          <p:cNvSpPr>
            <a:spLocks noChangeArrowheads="1"/>
          </p:cNvSpPr>
          <p:nvPr/>
        </p:nvSpPr>
        <p:spPr bwMode="auto">
          <a:xfrm>
            <a:off x="3657600" y="5029200"/>
            <a:ext cx="762000" cy="60960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685800" y="2590800"/>
            <a:ext cx="3276600" cy="1905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3429000" y="4495800"/>
            <a:ext cx="3810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8077200" y="33528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/>
              <a:t>P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3200400" y="4419600"/>
            <a:ext cx="1066800" cy="1066800"/>
            <a:chOff x="1680" y="2544"/>
            <a:chExt cx="672" cy="672"/>
          </a:xfrm>
        </p:grpSpPr>
        <p:sp>
          <p:nvSpPr>
            <p:cNvPr id="48131" name="Oval 3"/>
            <p:cNvSpPr>
              <a:spLocks noChangeArrowheads="1"/>
            </p:cNvSpPr>
            <p:nvPr/>
          </p:nvSpPr>
          <p:spPr bwMode="auto">
            <a:xfrm>
              <a:off x="1680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2" name="Oval 4"/>
            <p:cNvSpPr>
              <a:spLocks noChangeArrowheads="1"/>
            </p:cNvSpPr>
            <p:nvPr/>
          </p:nvSpPr>
          <p:spPr bwMode="auto">
            <a:xfrm>
              <a:off x="1776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3" name="Oval 5"/>
            <p:cNvSpPr>
              <a:spLocks noChangeArrowheads="1"/>
            </p:cNvSpPr>
            <p:nvPr/>
          </p:nvSpPr>
          <p:spPr bwMode="auto">
            <a:xfrm>
              <a:off x="1872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4" name="Oval 6"/>
            <p:cNvSpPr>
              <a:spLocks noChangeArrowheads="1"/>
            </p:cNvSpPr>
            <p:nvPr/>
          </p:nvSpPr>
          <p:spPr bwMode="auto">
            <a:xfrm>
              <a:off x="1968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5" name="Oval 7"/>
            <p:cNvSpPr>
              <a:spLocks noChangeArrowheads="1"/>
            </p:cNvSpPr>
            <p:nvPr/>
          </p:nvSpPr>
          <p:spPr bwMode="auto">
            <a:xfrm>
              <a:off x="2064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6" name="Oval 8"/>
            <p:cNvSpPr>
              <a:spLocks noChangeArrowheads="1"/>
            </p:cNvSpPr>
            <p:nvPr/>
          </p:nvSpPr>
          <p:spPr bwMode="auto">
            <a:xfrm>
              <a:off x="2160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7" name="Line 9"/>
            <p:cNvSpPr>
              <a:spLocks noChangeShapeType="1"/>
            </p:cNvSpPr>
            <p:nvPr/>
          </p:nvSpPr>
          <p:spPr bwMode="auto">
            <a:xfrm>
              <a:off x="2339" y="268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8" name="Line 10"/>
            <p:cNvSpPr>
              <a:spLocks noChangeShapeType="1"/>
            </p:cNvSpPr>
            <p:nvPr/>
          </p:nvSpPr>
          <p:spPr bwMode="auto">
            <a:xfrm>
              <a:off x="1680" y="264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2590800" y="28194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>
            <a:off x="2590800" y="5105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 flipV="1">
            <a:off x="4953000" y="32004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2" name="AutoShape 14"/>
          <p:cNvSpPr>
            <a:spLocks noChangeArrowheads="1"/>
          </p:cNvSpPr>
          <p:nvPr/>
        </p:nvSpPr>
        <p:spPr bwMode="auto">
          <a:xfrm rot="5400000">
            <a:off x="4987925" y="2916238"/>
            <a:ext cx="228600" cy="381000"/>
          </a:xfrm>
          <a:prstGeom prst="can">
            <a:avLst>
              <a:gd name="adj" fmla="val 41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 flipV="1">
            <a:off x="4953000" y="2743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144" name="Group 16"/>
          <p:cNvGrpSpPr>
            <a:grpSpLocks/>
          </p:cNvGrpSpPr>
          <p:nvPr/>
        </p:nvGrpSpPr>
        <p:grpSpPr bwMode="auto">
          <a:xfrm>
            <a:off x="3200400" y="2514600"/>
            <a:ext cx="1076325" cy="1447800"/>
            <a:chOff x="2010" y="480"/>
            <a:chExt cx="678" cy="912"/>
          </a:xfrm>
        </p:grpSpPr>
        <p:sp>
          <p:nvSpPr>
            <p:cNvPr id="48145" name="Line 17"/>
            <p:cNvSpPr>
              <a:spLocks noChangeShapeType="1"/>
            </p:cNvSpPr>
            <p:nvPr/>
          </p:nvSpPr>
          <p:spPr bwMode="auto">
            <a:xfrm>
              <a:off x="2352" y="480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6" name="Oval 18"/>
            <p:cNvSpPr>
              <a:spLocks noChangeArrowheads="1"/>
            </p:cNvSpPr>
            <p:nvPr/>
          </p:nvSpPr>
          <p:spPr bwMode="auto">
            <a:xfrm>
              <a:off x="2010" y="1152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7" name="Oval 19"/>
            <p:cNvSpPr>
              <a:spLocks noChangeArrowheads="1"/>
            </p:cNvSpPr>
            <p:nvPr/>
          </p:nvSpPr>
          <p:spPr bwMode="auto">
            <a:xfrm>
              <a:off x="2352" y="1152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48" name="Freeform 20"/>
          <p:cNvSpPr>
            <a:spLocks/>
          </p:cNvSpPr>
          <p:nvPr/>
        </p:nvSpPr>
        <p:spPr bwMode="auto">
          <a:xfrm>
            <a:off x="2593975" y="3094038"/>
            <a:ext cx="2311400" cy="144462"/>
          </a:xfrm>
          <a:custGeom>
            <a:avLst/>
            <a:gdLst>
              <a:gd name="T0" fmla="*/ 1456 w 1456"/>
              <a:gd name="T1" fmla="*/ 55 h 91"/>
              <a:gd name="T2" fmla="*/ 1187 w 1456"/>
              <a:gd name="T3" fmla="*/ 55 h 91"/>
              <a:gd name="T4" fmla="*/ 894 w 1456"/>
              <a:gd name="T5" fmla="*/ 4 h 91"/>
              <a:gd name="T6" fmla="*/ 792 w 1456"/>
              <a:gd name="T7" fmla="*/ 17 h 91"/>
              <a:gd name="T8" fmla="*/ 753 w 1456"/>
              <a:gd name="T9" fmla="*/ 29 h 91"/>
              <a:gd name="T10" fmla="*/ 575 w 1456"/>
              <a:gd name="T11" fmla="*/ 55 h 91"/>
              <a:gd name="T12" fmla="*/ 243 w 1456"/>
              <a:gd name="T13" fmla="*/ 29 h 91"/>
              <a:gd name="T14" fmla="*/ 0 w 1456"/>
              <a:gd name="T15" fmla="*/ 5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56" h="91">
                <a:moveTo>
                  <a:pt x="1456" y="55"/>
                </a:moveTo>
                <a:cubicBezTo>
                  <a:pt x="1349" y="0"/>
                  <a:pt x="1299" y="18"/>
                  <a:pt x="1187" y="55"/>
                </a:cubicBezTo>
                <a:cubicBezTo>
                  <a:pt x="880" y="37"/>
                  <a:pt x="1053" y="58"/>
                  <a:pt x="894" y="4"/>
                </a:cubicBezTo>
                <a:cubicBezTo>
                  <a:pt x="860" y="8"/>
                  <a:pt x="826" y="11"/>
                  <a:pt x="792" y="17"/>
                </a:cubicBezTo>
                <a:cubicBezTo>
                  <a:pt x="779" y="19"/>
                  <a:pt x="766" y="27"/>
                  <a:pt x="753" y="29"/>
                </a:cubicBezTo>
                <a:cubicBezTo>
                  <a:pt x="694" y="39"/>
                  <a:pt x="575" y="55"/>
                  <a:pt x="575" y="55"/>
                </a:cubicBezTo>
                <a:cubicBezTo>
                  <a:pt x="467" y="91"/>
                  <a:pt x="348" y="65"/>
                  <a:pt x="243" y="29"/>
                </a:cubicBezTo>
                <a:cubicBezTo>
                  <a:pt x="25" y="57"/>
                  <a:pt x="107" y="55"/>
                  <a:pt x="0" y="5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9" name="AutoShape 21"/>
          <p:cNvSpPr>
            <a:spLocks noChangeArrowheads="1"/>
          </p:cNvSpPr>
          <p:nvPr/>
        </p:nvSpPr>
        <p:spPr bwMode="auto">
          <a:xfrm>
            <a:off x="3581400" y="2438400"/>
            <a:ext cx="304800" cy="381000"/>
          </a:xfrm>
          <a:prstGeom prst="curvedRightArrow">
            <a:avLst>
              <a:gd name="adj1" fmla="val 1481"/>
              <a:gd name="adj2" fmla="val 50000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0" name="Line 22"/>
          <p:cNvSpPr>
            <a:spLocks noChangeShapeType="1"/>
          </p:cNvSpPr>
          <p:nvPr/>
        </p:nvSpPr>
        <p:spPr bwMode="auto">
          <a:xfrm>
            <a:off x="1295400" y="2209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1" name="Line 23"/>
          <p:cNvSpPr>
            <a:spLocks noChangeShapeType="1"/>
          </p:cNvSpPr>
          <p:nvPr/>
        </p:nvSpPr>
        <p:spPr bwMode="auto">
          <a:xfrm>
            <a:off x="3048000" y="2209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2" name="Line 24"/>
          <p:cNvSpPr>
            <a:spLocks noChangeShapeType="1"/>
          </p:cNvSpPr>
          <p:nvPr/>
        </p:nvSpPr>
        <p:spPr bwMode="auto">
          <a:xfrm>
            <a:off x="5257800" y="31242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3" name="Oval 25"/>
          <p:cNvSpPr>
            <a:spLocks noChangeArrowheads="1"/>
          </p:cNvSpPr>
          <p:nvPr/>
        </p:nvSpPr>
        <p:spPr bwMode="auto">
          <a:xfrm>
            <a:off x="5715000" y="3429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TC</a:t>
            </a:r>
          </a:p>
          <a:p>
            <a:pPr algn="ctr"/>
            <a:r>
              <a:rPr lang="en-US" sz="1600">
                <a:latin typeface="Arial" charset="0"/>
              </a:rPr>
              <a:t>2</a:t>
            </a:r>
          </a:p>
        </p:txBody>
      </p:sp>
      <p:sp>
        <p:nvSpPr>
          <p:cNvPr id="48154" name="Oval 26"/>
          <p:cNvSpPr>
            <a:spLocks noChangeArrowheads="1"/>
          </p:cNvSpPr>
          <p:nvPr/>
        </p:nvSpPr>
        <p:spPr bwMode="auto">
          <a:xfrm>
            <a:off x="1447800" y="2514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T</a:t>
            </a:r>
          </a:p>
          <a:p>
            <a:pPr algn="ctr"/>
            <a:r>
              <a:rPr lang="en-US" sz="1600">
                <a:latin typeface="Arial" charset="0"/>
              </a:rPr>
              <a:t>1</a:t>
            </a:r>
          </a:p>
        </p:txBody>
      </p:sp>
      <p:sp>
        <p:nvSpPr>
          <p:cNvPr id="48155" name="Oval 27"/>
          <p:cNvSpPr>
            <a:spLocks noChangeArrowheads="1"/>
          </p:cNvSpPr>
          <p:nvPr/>
        </p:nvSpPr>
        <p:spPr bwMode="auto">
          <a:xfrm>
            <a:off x="1981200" y="1371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F</a:t>
            </a:r>
          </a:p>
          <a:p>
            <a:pPr algn="ctr"/>
            <a:r>
              <a:rPr lang="en-US" sz="1600">
                <a:latin typeface="Arial" charset="0"/>
              </a:rPr>
              <a:t>1</a:t>
            </a:r>
          </a:p>
        </p:txBody>
      </p:sp>
      <p:grpSp>
        <p:nvGrpSpPr>
          <p:cNvPr id="48156" name="Group 28"/>
          <p:cNvGrpSpPr>
            <a:grpSpLocks/>
          </p:cNvGrpSpPr>
          <p:nvPr/>
        </p:nvGrpSpPr>
        <p:grpSpPr bwMode="auto">
          <a:xfrm rot="5400000">
            <a:off x="4179888" y="5334000"/>
            <a:ext cx="381000" cy="685800"/>
            <a:chOff x="2736" y="1872"/>
            <a:chExt cx="240" cy="432"/>
          </a:xfrm>
        </p:grpSpPr>
        <p:sp>
          <p:nvSpPr>
            <p:cNvPr id="48157" name="Line 29"/>
            <p:cNvSpPr>
              <a:spLocks noChangeShapeType="1"/>
            </p:cNvSpPr>
            <p:nvPr/>
          </p:nvSpPr>
          <p:spPr bwMode="auto">
            <a:xfrm>
              <a:off x="273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8" name="Line 30"/>
            <p:cNvSpPr>
              <a:spLocks noChangeShapeType="1"/>
            </p:cNvSpPr>
            <p:nvPr/>
          </p:nvSpPr>
          <p:spPr bwMode="auto">
            <a:xfrm>
              <a:off x="297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9" name="Line 31"/>
            <p:cNvSpPr>
              <a:spLocks noChangeShapeType="1"/>
            </p:cNvSpPr>
            <p:nvPr/>
          </p:nvSpPr>
          <p:spPr bwMode="auto">
            <a:xfrm flipH="1"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0" name="Line 32"/>
            <p:cNvSpPr>
              <a:spLocks noChangeShapeType="1"/>
            </p:cNvSpPr>
            <p:nvPr/>
          </p:nvSpPr>
          <p:spPr bwMode="auto">
            <a:xfrm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1" name="Line 33"/>
            <p:cNvSpPr>
              <a:spLocks noChangeShapeType="1"/>
            </p:cNvSpPr>
            <p:nvPr/>
          </p:nvSpPr>
          <p:spPr bwMode="auto">
            <a:xfrm flipV="1">
              <a:off x="2853" y="1932"/>
              <a:ext cx="0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2" name="Line 34"/>
            <p:cNvSpPr>
              <a:spLocks noChangeShapeType="1"/>
            </p:cNvSpPr>
            <p:nvPr/>
          </p:nvSpPr>
          <p:spPr bwMode="auto">
            <a:xfrm>
              <a:off x="2781" y="192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3" name="AutoShape 35"/>
            <p:cNvSpPr>
              <a:spLocks noChangeArrowheads="1"/>
            </p:cNvSpPr>
            <p:nvPr/>
          </p:nvSpPr>
          <p:spPr bwMode="auto">
            <a:xfrm>
              <a:off x="2772" y="1872"/>
              <a:ext cx="159" cy="132"/>
            </a:xfrm>
            <a:custGeom>
              <a:avLst/>
              <a:gdLst>
                <a:gd name="G0" fmla="+- 10800 0 0"/>
                <a:gd name="G1" fmla="+- -11022851 0 0"/>
                <a:gd name="G2" fmla="+- 0 0 -11022851"/>
                <a:gd name="T0" fmla="*/ 0 256 1"/>
                <a:gd name="T1" fmla="*/ 180 256 1"/>
                <a:gd name="G3" fmla="+- -11022851 T0 T1"/>
                <a:gd name="T2" fmla="*/ 0 256 1"/>
                <a:gd name="T3" fmla="*/ 90 256 1"/>
                <a:gd name="G4" fmla="+- -11022851 T2 T3"/>
                <a:gd name="G5" fmla="*/ G4 2 1"/>
                <a:gd name="T4" fmla="*/ 90 256 1"/>
                <a:gd name="T5" fmla="*/ 0 256 1"/>
                <a:gd name="G6" fmla="+- -11022851 T4 T5"/>
                <a:gd name="G7" fmla="*/ G6 2 1"/>
                <a:gd name="G8" fmla="abs -11022851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800"/>
                <a:gd name="G18" fmla="*/ 10800 1 2"/>
                <a:gd name="G19" fmla="+- G18 5400 0"/>
                <a:gd name="G20" fmla="cos G19 -11022851"/>
                <a:gd name="G21" fmla="sin G19 -11022851"/>
                <a:gd name="G22" fmla="+- G20 10800 0"/>
                <a:gd name="G23" fmla="+- G21 10800 0"/>
                <a:gd name="G24" fmla="+- 10800 0 G20"/>
                <a:gd name="G25" fmla="+- 10800 10800 0"/>
                <a:gd name="G26" fmla="?: G9 G17 G25"/>
                <a:gd name="G27" fmla="?: G9 0 21600"/>
                <a:gd name="G28" fmla="cos 10800 -11022851"/>
                <a:gd name="G29" fmla="sin 10800 -11022851"/>
                <a:gd name="G30" fmla="sin 10800 -11022851"/>
                <a:gd name="G31" fmla="+- G28 10800 0"/>
                <a:gd name="G32" fmla="+- G29 10800 0"/>
                <a:gd name="G33" fmla="+- G30 10800 0"/>
                <a:gd name="G34" fmla="?: G4 0 G31"/>
                <a:gd name="G35" fmla="?: -11022851 G34 0"/>
                <a:gd name="G36" fmla="?: G6 G35 G31"/>
                <a:gd name="G37" fmla="+- 21600 0 G36"/>
                <a:gd name="G38" fmla="?: G4 0 G33"/>
                <a:gd name="G39" fmla="?: -11022851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28 w 21600"/>
                <a:gd name="T15" fmla="*/ 8590 h 21600"/>
                <a:gd name="T16" fmla="*/ 10800 w 21600"/>
                <a:gd name="T17" fmla="*/ 0 h 21600"/>
                <a:gd name="T18" fmla="*/ 21372 w 21600"/>
                <a:gd name="T19" fmla="*/ 85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228" y="8590"/>
                  </a:moveTo>
                  <a:cubicBezTo>
                    <a:pt x="1274" y="3585"/>
                    <a:pt x="5686" y="-1"/>
                    <a:pt x="10800" y="0"/>
                  </a:cubicBezTo>
                  <a:cubicBezTo>
                    <a:pt x="15913" y="0"/>
                    <a:pt x="20325" y="3585"/>
                    <a:pt x="21371" y="8590"/>
                  </a:cubicBezTo>
                  <a:cubicBezTo>
                    <a:pt x="20325" y="3585"/>
                    <a:pt x="15913" y="-1"/>
                    <a:pt x="10799" y="0"/>
                  </a:cubicBezTo>
                  <a:cubicBezTo>
                    <a:pt x="5686" y="0"/>
                    <a:pt x="1274" y="3585"/>
                    <a:pt x="228" y="859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64" name="Line 36"/>
          <p:cNvSpPr>
            <a:spLocks noChangeShapeType="1"/>
          </p:cNvSpPr>
          <p:nvPr/>
        </p:nvSpPr>
        <p:spPr bwMode="auto">
          <a:xfrm>
            <a:off x="4232275" y="5864225"/>
            <a:ext cx="0" cy="568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65" name="Line 37"/>
          <p:cNvSpPr>
            <a:spLocks noChangeShapeType="1"/>
          </p:cNvSpPr>
          <p:nvPr/>
        </p:nvSpPr>
        <p:spPr bwMode="auto">
          <a:xfrm>
            <a:off x="4232275" y="6451600"/>
            <a:ext cx="212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66" name="Oval 38"/>
          <p:cNvSpPr>
            <a:spLocks noChangeArrowheads="1"/>
          </p:cNvSpPr>
          <p:nvPr/>
        </p:nvSpPr>
        <p:spPr bwMode="auto">
          <a:xfrm>
            <a:off x="5638800" y="54102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F</a:t>
            </a:r>
          </a:p>
          <a:p>
            <a:pPr algn="ctr"/>
            <a:r>
              <a:rPr lang="en-US" sz="1600">
                <a:latin typeface="Arial" charset="0"/>
              </a:rPr>
              <a:t>2</a:t>
            </a:r>
          </a:p>
        </p:txBody>
      </p:sp>
      <p:sp>
        <p:nvSpPr>
          <p:cNvPr id="48167" name="Line 39"/>
          <p:cNvSpPr>
            <a:spLocks noChangeShapeType="1"/>
          </p:cNvSpPr>
          <p:nvPr/>
        </p:nvSpPr>
        <p:spPr bwMode="auto">
          <a:xfrm flipV="1">
            <a:off x="5975350" y="3108325"/>
            <a:ext cx="0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68" name="Line 40"/>
          <p:cNvSpPr>
            <a:spLocks noChangeShapeType="1"/>
          </p:cNvSpPr>
          <p:nvPr/>
        </p:nvSpPr>
        <p:spPr bwMode="auto">
          <a:xfrm>
            <a:off x="5873750" y="5945188"/>
            <a:ext cx="0" cy="527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69" name="Line 41"/>
          <p:cNvSpPr>
            <a:spLocks noChangeShapeType="1"/>
          </p:cNvSpPr>
          <p:nvPr/>
        </p:nvSpPr>
        <p:spPr bwMode="auto">
          <a:xfrm flipV="1">
            <a:off x="1698625" y="2195513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70" name="Line 42"/>
          <p:cNvSpPr>
            <a:spLocks noChangeShapeType="1"/>
          </p:cNvSpPr>
          <p:nvPr/>
        </p:nvSpPr>
        <p:spPr bwMode="auto">
          <a:xfrm>
            <a:off x="2225675" y="19113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71" name="Line 43"/>
          <p:cNvSpPr>
            <a:spLocks noChangeShapeType="1"/>
          </p:cNvSpPr>
          <p:nvPr/>
        </p:nvSpPr>
        <p:spPr bwMode="auto">
          <a:xfrm flipH="1">
            <a:off x="1860550" y="5418138"/>
            <a:ext cx="1338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72" name="Oval 44"/>
          <p:cNvSpPr>
            <a:spLocks noChangeArrowheads="1"/>
          </p:cNvSpPr>
          <p:nvPr/>
        </p:nvSpPr>
        <p:spPr bwMode="auto">
          <a:xfrm>
            <a:off x="2189163" y="5715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T</a:t>
            </a:r>
          </a:p>
          <a:p>
            <a:pPr algn="ctr"/>
            <a:r>
              <a:rPr lang="en-US" sz="1600">
                <a:latin typeface="Arial" charset="0"/>
              </a:rPr>
              <a:t>3</a:t>
            </a:r>
          </a:p>
        </p:txBody>
      </p:sp>
      <p:sp>
        <p:nvSpPr>
          <p:cNvPr id="48173" name="Line 45"/>
          <p:cNvSpPr>
            <a:spLocks noChangeShapeType="1"/>
          </p:cNvSpPr>
          <p:nvPr/>
        </p:nvSpPr>
        <p:spPr bwMode="auto">
          <a:xfrm flipV="1">
            <a:off x="2449513" y="5394325"/>
            <a:ext cx="0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74" name="Oval 46"/>
          <p:cNvSpPr>
            <a:spLocks noChangeArrowheads="1"/>
          </p:cNvSpPr>
          <p:nvPr/>
        </p:nvSpPr>
        <p:spPr bwMode="auto">
          <a:xfrm>
            <a:off x="4419600" y="2971800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75" name="Line 47"/>
          <p:cNvSpPr>
            <a:spLocks noChangeShapeType="1"/>
          </p:cNvSpPr>
          <p:nvPr/>
        </p:nvSpPr>
        <p:spPr bwMode="auto">
          <a:xfrm flipV="1">
            <a:off x="4535488" y="1770063"/>
            <a:ext cx="0" cy="1195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76" name="Oval 48"/>
          <p:cNvSpPr>
            <a:spLocks noChangeArrowheads="1"/>
          </p:cNvSpPr>
          <p:nvPr/>
        </p:nvSpPr>
        <p:spPr bwMode="auto">
          <a:xfrm>
            <a:off x="4800600" y="1676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L</a:t>
            </a:r>
          </a:p>
          <a:p>
            <a:pPr algn="ctr"/>
            <a:r>
              <a:rPr lang="en-US" sz="1600">
                <a:latin typeface="Arial" charset="0"/>
              </a:rPr>
              <a:t>1</a:t>
            </a:r>
          </a:p>
        </p:txBody>
      </p:sp>
      <p:sp>
        <p:nvSpPr>
          <p:cNvPr id="48177" name="Line 49"/>
          <p:cNvSpPr>
            <a:spLocks noChangeShapeType="1"/>
          </p:cNvSpPr>
          <p:nvPr/>
        </p:nvSpPr>
        <p:spPr bwMode="auto">
          <a:xfrm flipH="1">
            <a:off x="4535488" y="1931988"/>
            <a:ext cx="263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2" name="Text Box 54"/>
          <p:cNvSpPr txBox="1">
            <a:spLocks noChangeArrowheads="1"/>
          </p:cNvSpPr>
          <p:nvPr/>
        </p:nvSpPr>
        <p:spPr bwMode="auto">
          <a:xfrm>
            <a:off x="533400" y="1981200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/>
              <a:t>feed</a:t>
            </a:r>
            <a:endParaRPr lang="en-US"/>
          </a:p>
        </p:txBody>
      </p:sp>
      <p:sp>
        <p:nvSpPr>
          <p:cNvPr id="48183" name="Text Box 55"/>
          <p:cNvSpPr txBox="1">
            <a:spLocks noChangeArrowheads="1"/>
          </p:cNvSpPr>
          <p:nvPr/>
        </p:nvSpPr>
        <p:spPr bwMode="auto">
          <a:xfrm>
            <a:off x="7086600" y="25146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/>
              <a:t>product</a:t>
            </a:r>
            <a:endParaRPr lang="en-US"/>
          </a:p>
        </p:txBody>
      </p:sp>
      <p:sp>
        <p:nvSpPr>
          <p:cNvPr id="48184" name="Text Box 56"/>
          <p:cNvSpPr txBox="1">
            <a:spLocks noChangeArrowheads="1"/>
          </p:cNvSpPr>
          <p:nvPr/>
        </p:nvSpPr>
        <p:spPr bwMode="auto">
          <a:xfrm>
            <a:off x="6629400" y="6248400"/>
            <a:ext cx="1638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/>
              <a:t>heating stream</a:t>
            </a:r>
            <a:endParaRPr lang="en-US"/>
          </a:p>
        </p:txBody>
      </p:sp>
      <p:sp>
        <p:nvSpPr>
          <p:cNvPr id="48185" name="Text Box 57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14: CASCADE CONTROL</a:t>
            </a:r>
            <a:endParaRPr lang="en-US" sz="3200"/>
          </a:p>
        </p:txBody>
      </p:sp>
      <p:sp>
        <p:nvSpPr>
          <p:cNvPr id="48186" name="AutoShape 58"/>
          <p:cNvSpPr>
            <a:spLocks noChangeArrowheads="1"/>
          </p:cNvSpPr>
          <p:nvPr/>
        </p:nvSpPr>
        <p:spPr bwMode="auto">
          <a:xfrm>
            <a:off x="381000" y="3200400"/>
            <a:ext cx="1828800" cy="1447800"/>
          </a:xfrm>
          <a:prstGeom prst="wedgeRoundRectCallout">
            <a:avLst>
              <a:gd name="adj1" fmla="val -11630"/>
              <a:gd name="adj2" fmla="val 6995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Sketch a </a:t>
            </a:r>
          </a:p>
          <a:p>
            <a:pPr algn="ctr"/>
            <a:r>
              <a:rPr lang="en-US" sz="2000" b="1"/>
              <a:t>Proposal</a:t>
            </a:r>
          </a:p>
          <a:p>
            <a:pPr algn="ctr"/>
            <a:r>
              <a:rPr lang="en-US" sz="2000" b="1"/>
              <a:t>here.</a:t>
            </a:r>
          </a:p>
        </p:txBody>
      </p:sp>
      <p:grpSp>
        <p:nvGrpSpPr>
          <p:cNvPr id="48187" name="Group 59"/>
          <p:cNvGrpSpPr>
            <a:grpSpLocks/>
          </p:cNvGrpSpPr>
          <p:nvPr/>
        </p:nvGrpSpPr>
        <p:grpSpPr bwMode="auto">
          <a:xfrm>
            <a:off x="838200" y="4926013"/>
            <a:ext cx="701675" cy="1228725"/>
            <a:chOff x="528" y="3103"/>
            <a:chExt cx="442" cy="774"/>
          </a:xfrm>
        </p:grpSpPr>
        <p:sp>
          <p:nvSpPr>
            <p:cNvPr id="48188" name="Freeform 60"/>
            <p:cNvSpPr>
              <a:spLocks/>
            </p:cNvSpPr>
            <p:nvPr/>
          </p:nvSpPr>
          <p:spPr bwMode="auto">
            <a:xfrm>
              <a:off x="558" y="3134"/>
              <a:ext cx="151" cy="179"/>
            </a:xfrm>
            <a:custGeom>
              <a:avLst/>
              <a:gdLst>
                <a:gd name="T0" fmla="*/ 299 w 453"/>
                <a:gd name="T1" fmla="*/ 135 h 538"/>
                <a:gd name="T2" fmla="*/ 265 w 453"/>
                <a:gd name="T3" fmla="*/ 78 h 538"/>
                <a:gd name="T4" fmla="*/ 200 w 453"/>
                <a:gd name="T5" fmla="*/ 42 h 538"/>
                <a:gd name="T6" fmla="*/ 135 w 453"/>
                <a:gd name="T7" fmla="*/ 36 h 538"/>
                <a:gd name="T8" fmla="*/ 70 w 453"/>
                <a:gd name="T9" fmla="*/ 57 h 538"/>
                <a:gd name="T10" fmla="*/ 22 w 453"/>
                <a:gd name="T11" fmla="*/ 114 h 538"/>
                <a:gd name="T12" fmla="*/ 0 w 453"/>
                <a:gd name="T13" fmla="*/ 212 h 538"/>
                <a:gd name="T14" fmla="*/ 17 w 453"/>
                <a:gd name="T15" fmla="*/ 331 h 538"/>
                <a:gd name="T16" fmla="*/ 58 w 453"/>
                <a:gd name="T17" fmla="*/ 434 h 538"/>
                <a:gd name="T18" fmla="*/ 111 w 453"/>
                <a:gd name="T19" fmla="*/ 491 h 538"/>
                <a:gd name="T20" fmla="*/ 182 w 453"/>
                <a:gd name="T21" fmla="*/ 528 h 538"/>
                <a:gd name="T22" fmla="*/ 247 w 453"/>
                <a:gd name="T23" fmla="*/ 538 h 538"/>
                <a:gd name="T24" fmla="*/ 329 w 453"/>
                <a:gd name="T25" fmla="*/ 511 h 538"/>
                <a:gd name="T26" fmla="*/ 358 w 453"/>
                <a:gd name="T27" fmla="*/ 466 h 538"/>
                <a:gd name="T28" fmla="*/ 376 w 453"/>
                <a:gd name="T29" fmla="*/ 383 h 538"/>
                <a:gd name="T30" fmla="*/ 371 w 453"/>
                <a:gd name="T31" fmla="*/ 274 h 538"/>
                <a:gd name="T32" fmla="*/ 341 w 453"/>
                <a:gd name="T33" fmla="*/ 176 h 538"/>
                <a:gd name="T34" fmla="*/ 453 w 453"/>
                <a:gd name="T35" fmla="*/ 47 h 538"/>
                <a:gd name="T36" fmla="*/ 453 w 453"/>
                <a:gd name="T37" fmla="*/ 21 h 538"/>
                <a:gd name="T38" fmla="*/ 429 w 453"/>
                <a:gd name="T39" fmla="*/ 0 h 538"/>
                <a:gd name="T40" fmla="*/ 406 w 453"/>
                <a:gd name="T41" fmla="*/ 10 h 538"/>
                <a:gd name="T42" fmla="*/ 299 w 453"/>
                <a:gd name="T43" fmla="*/ 13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3" h="538">
                  <a:moveTo>
                    <a:pt x="299" y="135"/>
                  </a:moveTo>
                  <a:lnTo>
                    <a:pt x="265" y="78"/>
                  </a:lnTo>
                  <a:lnTo>
                    <a:pt x="200" y="42"/>
                  </a:lnTo>
                  <a:lnTo>
                    <a:pt x="135" y="36"/>
                  </a:lnTo>
                  <a:lnTo>
                    <a:pt x="70" y="57"/>
                  </a:lnTo>
                  <a:lnTo>
                    <a:pt x="22" y="114"/>
                  </a:lnTo>
                  <a:lnTo>
                    <a:pt x="0" y="212"/>
                  </a:lnTo>
                  <a:lnTo>
                    <a:pt x="17" y="331"/>
                  </a:lnTo>
                  <a:lnTo>
                    <a:pt x="58" y="434"/>
                  </a:lnTo>
                  <a:lnTo>
                    <a:pt x="111" y="491"/>
                  </a:lnTo>
                  <a:lnTo>
                    <a:pt x="182" y="528"/>
                  </a:lnTo>
                  <a:lnTo>
                    <a:pt x="247" y="538"/>
                  </a:lnTo>
                  <a:lnTo>
                    <a:pt x="329" y="511"/>
                  </a:lnTo>
                  <a:lnTo>
                    <a:pt x="358" y="466"/>
                  </a:lnTo>
                  <a:lnTo>
                    <a:pt x="376" y="383"/>
                  </a:lnTo>
                  <a:lnTo>
                    <a:pt x="371" y="274"/>
                  </a:lnTo>
                  <a:lnTo>
                    <a:pt x="341" y="176"/>
                  </a:lnTo>
                  <a:lnTo>
                    <a:pt x="453" y="47"/>
                  </a:lnTo>
                  <a:lnTo>
                    <a:pt x="453" y="21"/>
                  </a:lnTo>
                  <a:lnTo>
                    <a:pt x="429" y="0"/>
                  </a:lnTo>
                  <a:lnTo>
                    <a:pt x="406" y="10"/>
                  </a:lnTo>
                  <a:lnTo>
                    <a:pt x="299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9" name="Freeform 61"/>
            <p:cNvSpPr>
              <a:spLocks/>
            </p:cNvSpPr>
            <p:nvPr/>
          </p:nvSpPr>
          <p:spPr bwMode="auto">
            <a:xfrm rot="1793546">
              <a:off x="771" y="3103"/>
              <a:ext cx="199" cy="309"/>
            </a:xfrm>
            <a:custGeom>
              <a:avLst/>
              <a:gdLst>
                <a:gd name="T0" fmla="*/ 59 w 595"/>
                <a:gd name="T1" fmla="*/ 928 h 928"/>
                <a:gd name="T2" fmla="*/ 11 w 595"/>
                <a:gd name="T3" fmla="*/ 917 h 928"/>
                <a:gd name="T4" fmla="*/ 0 w 595"/>
                <a:gd name="T5" fmla="*/ 860 h 928"/>
                <a:gd name="T6" fmla="*/ 76 w 595"/>
                <a:gd name="T7" fmla="*/ 752 h 928"/>
                <a:gd name="T8" fmla="*/ 183 w 595"/>
                <a:gd name="T9" fmla="*/ 577 h 928"/>
                <a:gd name="T10" fmla="*/ 271 w 595"/>
                <a:gd name="T11" fmla="*/ 437 h 928"/>
                <a:gd name="T12" fmla="*/ 341 w 595"/>
                <a:gd name="T13" fmla="*/ 268 h 928"/>
                <a:gd name="T14" fmla="*/ 436 w 595"/>
                <a:gd name="T15" fmla="*/ 164 h 928"/>
                <a:gd name="T16" fmla="*/ 536 w 595"/>
                <a:gd name="T17" fmla="*/ 15 h 928"/>
                <a:gd name="T18" fmla="*/ 554 w 595"/>
                <a:gd name="T19" fmla="*/ 0 h 928"/>
                <a:gd name="T20" fmla="*/ 589 w 595"/>
                <a:gd name="T21" fmla="*/ 4 h 928"/>
                <a:gd name="T22" fmla="*/ 595 w 595"/>
                <a:gd name="T23" fmla="*/ 31 h 928"/>
                <a:gd name="T24" fmla="*/ 471 w 595"/>
                <a:gd name="T25" fmla="*/ 164 h 928"/>
                <a:gd name="T26" fmla="*/ 465 w 595"/>
                <a:gd name="T27" fmla="*/ 221 h 928"/>
                <a:gd name="T28" fmla="*/ 501 w 595"/>
                <a:gd name="T29" fmla="*/ 278 h 928"/>
                <a:gd name="T30" fmla="*/ 501 w 595"/>
                <a:gd name="T31" fmla="*/ 329 h 928"/>
                <a:gd name="T32" fmla="*/ 465 w 595"/>
                <a:gd name="T33" fmla="*/ 361 h 928"/>
                <a:gd name="T34" fmla="*/ 377 w 595"/>
                <a:gd name="T35" fmla="*/ 401 h 928"/>
                <a:gd name="T36" fmla="*/ 336 w 595"/>
                <a:gd name="T37" fmla="*/ 412 h 928"/>
                <a:gd name="T38" fmla="*/ 317 w 595"/>
                <a:gd name="T39" fmla="*/ 442 h 928"/>
                <a:gd name="T40" fmla="*/ 271 w 595"/>
                <a:gd name="T41" fmla="*/ 566 h 928"/>
                <a:gd name="T42" fmla="*/ 224 w 595"/>
                <a:gd name="T43" fmla="*/ 680 h 928"/>
                <a:gd name="T44" fmla="*/ 165 w 595"/>
                <a:gd name="T45" fmla="*/ 814 h 928"/>
                <a:gd name="T46" fmla="*/ 89 w 595"/>
                <a:gd name="T47" fmla="*/ 928 h 928"/>
                <a:gd name="T48" fmla="*/ 59 w 595"/>
                <a:gd name="T49" fmla="*/ 9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5" h="928">
                  <a:moveTo>
                    <a:pt x="59" y="928"/>
                  </a:moveTo>
                  <a:lnTo>
                    <a:pt x="11" y="917"/>
                  </a:lnTo>
                  <a:lnTo>
                    <a:pt x="0" y="860"/>
                  </a:lnTo>
                  <a:lnTo>
                    <a:pt x="76" y="752"/>
                  </a:lnTo>
                  <a:lnTo>
                    <a:pt x="183" y="577"/>
                  </a:lnTo>
                  <a:lnTo>
                    <a:pt x="271" y="437"/>
                  </a:lnTo>
                  <a:lnTo>
                    <a:pt x="341" y="268"/>
                  </a:lnTo>
                  <a:lnTo>
                    <a:pt x="436" y="164"/>
                  </a:lnTo>
                  <a:lnTo>
                    <a:pt x="536" y="15"/>
                  </a:lnTo>
                  <a:lnTo>
                    <a:pt x="554" y="0"/>
                  </a:lnTo>
                  <a:lnTo>
                    <a:pt x="589" y="4"/>
                  </a:lnTo>
                  <a:lnTo>
                    <a:pt x="595" y="31"/>
                  </a:lnTo>
                  <a:lnTo>
                    <a:pt x="471" y="164"/>
                  </a:lnTo>
                  <a:lnTo>
                    <a:pt x="465" y="221"/>
                  </a:lnTo>
                  <a:lnTo>
                    <a:pt x="501" y="278"/>
                  </a:lnTo>
                  <a:lnTo>
                    <a:pt x="501" y="329"/>
                  </a:lnTo>
                  <a:lnTo>
                    <a:pt x="465" y="361"/>
                  </a:lnTo>
                  <a:lnTo>
                    <a:pt x="377" y="401"/>
                  </a:lnTo>
                  <a:lnTo>
                    <a:pt x="336" y="412"/>
                  </a:lnTo>
                  <a:lnTo>
                    <a:pt x="317" y="442"/>
                  </a:lnTo>
                  <a:lnTo>
                    <a:pt x="271" y="566"/>
                  </a:lnTo>
                  <a:lnTo>
                    <a:pt x="224" y="680"/>
                  </a:lnTo>
                  <a:lnTo>
                    <a:pt x="165" y="814"/>
                  </a:lnTo>
                  <a:lnTo>
                    <a:pt x="89" y="928"/>
                  </a:lnTo>
                  <a:lnTo>
                    <a:pt x="59" y="9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0" name="Freeform 62"/>
            <p:cNvSpPr>
              <a:spLocks/>
            </p:cNvSpPr>
            <p:nvPr/>
          </p:nvSpPr>
          <p:spPr bwMode="auto">
            <a:xfrm>
              <a:off x="528" y="3340"/>
              <a:ext cx="117" cy="279"/>
            </a:xfrm>
            <a:custGeom>
              <a:avLst/>
              <a:gdLst>
                <a:gd name="T0" fmla="*/ 160 w 350"/>
                <a:gd name="T1" fmla="*/ 66 h 836"/>
                <a:gd name="T2" fmla="*/ 225 w 350"/>
                <a:gd name="T3" fmla="*/ 15 h 836"/>
                <a:gd name="T4" fmla="*/ 296 w 350"/>
                <a:gd name="T5" fmla="*/ 0 h 836"/>
                <a:gd name="T6" fmla="*/ 344 w 350"/>
                <a:gd name="T7" fmla="*/ 15 h 836"/>
                <a:gd name="T8" fmla="*/ 350 w 350"/>
                <a:gd name="T9" fmla="*/ 47 h 836"/>
                <a:gd name="T10" fmla="*/ 309 w 350"/>
                <a:gd name="T11" fmla="*/ 113 h 836"/>
                <a:gd name="T12" fmla="*/ 255 w 350"/>
                <a:gd name="T13" fmla="*/ 113 h 836"/>
                <a:gd name="T14" fmla="*/ 201 w 350"/>
                <a:gd name="T15" fmla="*/ 144 h 836"/>
                <a:gd name="T16" fmla="*/ 130 w 350"/>
                <a:gd name="T17" fmla="*/ 232 h 836"/>
                <a:gd name="T18" fmla="*/ 82 w 350"/>
                <a:gd name="T19" fmla="*/ 331 h 836"/>
                <a:gd name="T20" fmla="*/ 82 w 350"/>
                <a:gd name="T21" fmla="*/ 371 h 836"/>
                <a:gd name="T22" fmla="*/ 112 w 350"/>
                <a:gd name="T23" fmla="*/ 418 h 836"/>
                <a:gd name="T24" fmla="*/ 190 w 350"/>
                <a:gd name="T25" fmla="*/ 460 h 836"/>
                <a:gd name="T26" fmla="*/ 261 w 350"/>
                <a:gd name="T27" fmla="*/ 496 h 836"/>
                <a:gd name="T28" fmla="*/ 339 w 350"/>
                <a:gd name="T29" fmla="*/ 562 h 836"/>
                <a:gd name="T30" fmla="*/ 344 w 350"/>
                <a:gd name="T31" fmla="*/ 619 h 836"/>
                <a:gd name="T32" fmla="*/ 272 w 350"/>
                <a:gd name="T33" fmla="*/ 656 h 836"/>
                <a:gd name="T34" fmla="*/ 220 w 350"/>
                <a:gd name="T35" fmla="*/ 697 h 836"/>
                <a:gd name="T36" fmla="*/ 201 w 350"/>
                <a:gd name="T37" fmla="*/ 733 h 836"/>
                <a:gd name="T38" fmla="*/ 214 w 350"/>
                <a:gd name="T39" fmla="*/ 770 h 836"/>
                <a:gd name="T40" fmla="*/ 190 w 350"/>
                <a:gd name="T41" fmla="*/ 821 h 836"/>
                <a:gd name="T42" fmla="*/ 154 w 350"/>
                <a:gd name="T43" fmla="*/ 836 h 836"/>
                <a:gd name="T44" fmla="*/ 136 w 350"/>
                <a:gd name="T45" fmla="*/ 827 h 836"/>
                <a:gd name="T46" fmla="*/ 142 w 350"/>
                <a:gd name="T47" fmla="*/ 738 h 836"/>
                <a:gd name="T48" fmla="*/ 177 w 350"/>
                <a:gd name="T49" fmla="*/ 676 h 836"/>
                <a:gd name="T50" fmla="*/ 244 w 350"/>
                <a:gd name="T51" fmla="*/ 625 h 836"/>
                <a:gd name="T52" fmla="*/ 279 w 350"/>
                <a:gd name="T53" fmla="*/ 609 h 836"/>
                <a:gd name="T54" fmla="*/ 249 w 350"/>
                <a:gd name="T55" fmla="*/ 532 h 836"/>
                <a:gd name="T56" fmla="*/ 196 w 350"/>
                <a:gd name="T57" fmla="*/ 501 h 836"/>
                <a:gd name="T58" fmla="*/ 101 w 350"/>
                <a:gd name="T59" fmla="*/ 469 h 836"/>
                <a:gd name="T60" fmla="*/ 35 w 350"/>
                <a:gd name="T61" fmla="*/ 423 h 836"/>
                <a:gd name="T62" fmla="*/ 0 w 350"/>
                <a:gd name="T63" fmla="*/ 351 h 836"/>
                <a:gd name="T64" fmla="*/ 24 w 350"/>
                <a:gd name="T65" fmla="*/ 284 h 836"/>
                <a:gd name="T66" fmla="*/ 89 w 350"/>
                <a:gd name="T67" fmla="*/ 180 h 836"/>
                <a:gd name="T68" fmla="*/ 142 w 350"/>
                <a:gd name="T69" fmla="*/ 98 h 836"/>
                <a:gd name="T70" fmla="*/ 160 w 350"/>
                <a:gd name="T71" fmla="*/ 66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0" h="836">
                  <a:moveTo>
                    <a:pt x="160" y="66"/>
                  </a:moveTo>
                  <a:lnTo>
                    <a:pt x="225" y="15"/>
                  </a:lnTo>
                  <a:lnTo>
                    <a:pt x="296" y="0"/>
                  </a:lnTo>
                  <a:lnTo>
                    <a:pt x="344" y="15"/>
                  </a:lnTo>
                  <a:lnTo>
                    <a:pt x="350" y="47"/>
                  </a:lnTo>
                  <a:lnTo>
                    <a:pt x="309" y="113"/>
                  </a:lnTo>
                  <a:lnTo>
                    <a:pt x="255" y="113"/>
                  </a:lnTo>
                  <a:lnTo>
                    <a:pt x="201" y="144"/>
                  </a:lnTo>
                  <a:lnTo>
                    <a:pt x="130" y="232"/>
                  </a:lnTo>
                  <a:lnTo>
                    <a:pt x="82" y="331"/>
                  </a:lnTo>
                  <a:lnTo>
                    <a:pt x="82" y="371"/>
                  </a:lnTo>
                  <a:lnTo>
                    <a:pt x="112" y="418"/>
                  </a:lnTo>
                  <a:lnTo>
                    <a:pt x="190" y="460"/>
                  </a:lnTo>
                  <a:lnTo>
                    <a:pt x="261" y="496"/>
                  </a:lnTo>
                  <a:lnTo>
                    <a:pt x="339" y="562"/>
                  </a:lnTo>
                  <a:lnTo>
                    <a:pt x="344" y="619"/>
                  </a:lnTo>
                  <a:lnTo>
                    <a:pt x="272" y="656"/>
                  </a:lnTo>
                  <a:lnTo>
                    <a:pt x="220" y="697"/>
                  </a:lnTo>
                  <a:lnTo>
                    <a:pt x="201" y="733"/>
                  </a:lnTo>
                  <a:lnTo>
                    <a:pt x="214" y="770"/>
                  </a:lnTo>
                  <a:lnTo>
                    <a:pt x="190" y="821"/>
                  </a:lnTo>
                  <a:lnTo>
                    <a:pt x="154" y="836"/>
                  </a:lnTo>
                  <a:lnTo>
                    <a:pt x="136" y="827"/>
                  </a:lnTo>
                  <a:lnTo>
                    <a:pt x="142" y="738"/>
                  </a:lnTo>
                  <a:lnTo>
                    <a:pt x="177" y="676"/>
                  </a:lnTo>
                  <a:lnTo>
                    <a:pt x="244" y="625"/>
                  </a:lnTo>
                  <a:lnTo>
                    <a:pt x="279" y="609"/>
                  </a:lnTo>
                  <a:lnTo>
                    <a:pt x="249" y="532"/>
                  </a:lnTo>
                  <a:lnTo>
                    <a:pt x="196" y="501"/>
                  </a:lnTo>
                  <a:lnTo>
                    <a:pt x="101" y="469"/>
                  </a:lnTo>
                  <a:lnTo>
                    <a:pt x="35" y="423"/>
                  </a:lnTo>
                  <a:lnTo>
                    <a:pt x="0" y="351"/>
                  </a:lnTo>
                  <a:lnTo>
                    <a:pt x="24" y="284"/>
                  </a:lnTo>
                  <a:lnTo>
                    <a:pt x="89" y="180"/>
                  </a:lnTo>
                  <a:lnTo>
                    <a:pt x="142" y="98"/>
                  </a:lnTo>
                  <a:lnTo>
                    <a:pt x="16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1" name="Freeform 63"/>
            <p:cNvSpPr>
              <a:spLocks/>
            </p:cNvSpPr>
            <p:nvPr/>
          </p:nvSpPr>
          <p:spPr bwMode="auto">
            <a:xfrm>
              <a:off x="648" y="3318"/>
              <a:ext cx="122" cy="249"/>
            </a:xfrm>
            <a:custGeom>
              <a:avLst/>
              <a:gdLst>
                <a:gd name="T0" fmla="*/ 30 w 366"/>
                <a:gd name="T1" fmla="*/ 31 h 748"/>
                <a:gd name="T2" fmla="*/ 88 w 366"/>
                <a:gd name="T3" fmla="*/ 4 h 748"/>
                <a:gd name="T4" fmla="*/ 136 w 366"/>
                <a:gd name="T5" fmla="*/ 0 h 748"/>
                <a:gd name="T6" fmla="*/ 218 w 366"/>
                <a:gd name="T7" fmla="*/ 46 h 748"/>
                <a:gd name="T8" fmla="*/ 266 w 366"/>
                <a:gd name="T9" fmla="*/ 93 h 748"/>
                <a:gd name="T10" fmla="*/ 302 w 366"/>
                <a:gd name="T11" fmla="*/ 159 h 748"/>
                <a:gd name="T12" fmla="*/ 331 w 366"/>
                <a:gd name="T13" fmla="*/ 247 h 748"/>
                <a:gd name="T14" fmla="*/ 361 w 366"/>
                <a:gd name="T15" fmla="*/ 381 h 748"/>
                <a:gd name="T16" fmla="*/ 366 w 366"/>
                <a:gd name="T17" fmla="*/ 531 h 748"/>
                <a:gd name="T18" fmla="*/ 348 w 366"/>
                <a:gd name="T19" fmla="*/ 629 h 748"/>
                <a:gd name="T20" fmla="*/ 320 w 366"/>
                <a:gd name="T21" fmla="*/ 675 h 748"/>
                <a:gd name="T22" fmla="*/ 242 w 366"/>
                <a:gd name="T23" fmla="*/ 722 h 748"/>
                <a:gd name="T24" fmla="*/ 160 w 366"/>
                <a:gd name="T25" fmla="*/ 748 h 748"/>
                <a:gd name="T26" fmla="*/ 107 w 366"/>
                <a:gd name="T27" fmla="*/ 748 h 748"/>
                <a:gd name="T28" fmla="*/ 60 w 366"/>
                <a:gd name="T29" fmla="*/ 737 h 748"/>
                <a:gd name="T30" fmla="*/ 30 w 366"/>
                <a:gd name="T31" fmla="*/ 675 h 748"/>
                <a:gd name="T32" fmla="*/ 18 w 366"/>
                <a:gd name="T33" fmla="*/ 599 h 748"/>
                <a:gd name="T34" fmla="*/ 42 w 366"/>
                <a:gd name="T35" fmla="*/ 546 h 748"/>
                <a:gd name="T36" fmla="*/ 71 w 366"/>
                <a:gd name="T37" fmla="*/ 500 h 748"/>
                <a:gd name="T38" fmla="*/ 65 w 366"/>
                <a:gd name="T39" fmla="*/ 438 h 748"/>
                <a:gd name="T40" fmla="*/ 53 w 366"/>
                <a:gd name="T41" fmla="*/ 360 h 748"/>
                <a:gd name="T42" fmla="*/ 30 w 366"/>
                <a:gd name="T43" fmla="*/ 283 h 748"/>
                <a:gd name="T44" fmla="*/ 0 w 366"/>
                <a:gd name="T45" fmla="*/ 201 h 748"/>
                <a:gd name="T46" fmla="*/ 0 w 366"/>
                <a:gd name="T47" fmla="*/ 139 h 748"/>
                <a:gd name="T48" fmla="*/ 18 w 366"/>
                <a:gd name="T49" fmla="*/ 72 h 748"/>
                <a:gd name="T50" fmla="*/ 30 w 366"/>
                <a:gd name="T51" fmla="*/ 31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6" h="748">
                  <a:moveTo>
                    <a:pt x="30" y="31"/>
                  </a:moveTo>
                  <a:lnTo>
                    <a:pt x="88" y="4"/>
                  </a:lnTo>
                  <a:lnTo>
                    <a:pt x="136" y="0"/>
                  </a:lnTo>
                  <a:lnTo>
                    <a:pt x="218" y="46"/>
                  </a:lnTo>
                  <a:lnTo>
                    <a:pt x="266" y="93"/>
                  </a:lnTo>
                  <a:lnTo>
                    <a:pt x="302" y="159"/>
                  </a:lnTo>
                  <a:lnTo>
                    <a:pt x="331" y="247"/>
                  </a:lnTo>
                  <a:lnTo>
                    <a:pt x="361" y="381"/>
                  </a:lnTo>
                  <a:lnTo>
                    <a:pt x="366" y="531"/>
                  </a:lnTo>
                  <a:lnTo>
                    <a:pt x="348" y="629"/>
                  </a:lnTo>
                  <a:lnTo>
                    <a:pt x="320" y="675"/>
                  </a:lnTo>
                  <a:lnTo>
                    <a:pt x="242" y="722"/>
                  </a:lnTo>
                  <a:lnTo>
                    <a:pt x="160" y="748"/>
                  </a:lnTo>
                  <a:lnTo>
                    <a:pt x="107" y="748"/>
                  </a:lnTo>
                  <a:lnTo>
                    <a:pt x="60" y="737"/>
                  </a:lnTo>
                  <a:lnTo>
                    <a:pt x="30" y="675"/>
                  </a:lnTo>
                  <a:lnTo>
                    <a:pt x="18" y="599"/>
                  </a:lnTo>
                  <a:lnTo>
                    <a:pt x="42" y="546"/>
                  </a:lnTo>
                  <a:lnTo>
                    <a:pt x="71" y="500"/>
                  </a:lnTo>
                  <a:lnTo>
                    <a:pt x="65" y="438"/>
                  </a:lnTo>
                  <a:lnTo>
                    <a:pt x="53" y="360"/>
                  </a:lnTo>
                  <a:lnTo>
                    <a:pt x="30" y="283"/>
                  </a:lnTo>
                  <a:lnTo>
                    <a:pt x="0" y="201"/>
                  </a:lnTo>
                  <a:lnTo>
                    <a:pt x="0" y="139"/>
                  </a:lnTo>
                  <a:lnTo>
                    <a:pt x="18" y="72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2" name="Freeform 64"/>
            <p:cNvSpPr>
              <a:spLocks/>
            </p:cNvSpPr>
            <p:nvPr/>
          </p:nvSpPr>
          <p:spPr bwMode="auto">
            <a:xfrm>
              <a:off x="718" y="3517"/>
              <a:ext cx="159" cy="320"/>
            </a:xfrm>
            <a:custGeom>
              <a:avLst/>
              <a:gdLst>
                <a:gd name="T0" fmla="*/ 0 w 477"/>
                <a:gd name="T1" fmla="*/ 83 h 959"/>
                <a:gd name="T2" fmla="*/ 0 w 477"/>
                <a:gd name="T3" fmla="*/ 41 h 959"/>
                <a:gd name="T4" fmla="*/ 41 w 477"/>
                <a:gd name="T5" fmla="*/ 0 h 959"/>
                <a:gd name="T6" fmla="*/ 71 w 477"/>
                <a:gd name="T7" fmla="*/ 15 h 959"/>
                <a:gd name="T8" fmla="*/ 212 w 477"/>
                <a:gd name="T9" fmla="*/ 180 h 959"/>
                <a:gd name="T10" fmla="*/ 282 w 477"/>
                <a:gd name="T11" fmla="*/ 273 h 959"/>
                <a:gd name="T12" fmla="*/ 301 w 477"/>
                <a:gd name="T13" fmla="*/ 356 h 959"/>
                <a:gd name="T14" fmla="*/ 306 w 477"/>
                <a:gd name="T15" fmla="*/ 443 h 959"/>
                <a:gd name="T16" fmla="*/ 295 w 477"/>
                <a:gd name="T17" fmla="*/ 562 h 959"/>
                <a:gd name="T18" fmla="*/ 253 w 477"/>
                <a:gd name="T19" fmla="*/ 691 h 959"/>
                <a:gd name="T20" fmla="*/ 212 w 477"/>
                <a:gd name="T21" fmla="*/ 768 h 959"/>
                <a:gd name="T22" fmla="*/ 195 w 477"/>
                <a:gd name="T23" fmla="*/ 845 h 959"/>
                <a:gd name="T24" fmla="*/ 200 w 477"/>
                <a:gd name="T25" fmla="*/ 881 h 959"/>
                <a:gd name="T26" fmla="*/ 223 w 477"/>
                <a:gd name="T27" fmla="*/ 892 h 959"/>
                <a:gd name="T28" fmla="*/ 365 w 477"/>
                <a:gd name="T29" fmla="*/ 887 h 959"/>
                <a:gd name="T30" fmla="*/ 460 w 477"/>
                <a:gd name="T31" fmla="*/ 902 h 959"/>
                <a:gd name="T32" fmla="*/ 477 w 477"/>
                <a:gd name="T33" fmla="*/ 923 h 959"/>
                <a:gd name="T34" fmla="*/ 477 w 477"/>
                <a:gd name="T35" fmla="*/ 938 h 959"/>
                <a:gd name="T36" fmla="*/ 401 w 477"/>
                <a:gd name="T37" fmla="*/ 959 h 959"/>
                <a:gd name="T38" fmla="*/ 383 w 477"/>
                <a:gd name="T39" fmla="*/ 953 h 959"/>
                <a:gd name="T40" fmla="*/ 318 w 477"/>
                <a:gd name="T41" fmla="*/ 928 h 959"/>
                <a:gd name="T42" fmla="*/ 253 w 477"/>
                <a:gd name="T43" fmla="*/ 928 h 959"/>
                <a:gd name="T44" fmla="*/ 165 w 477"/>
                <a:gd name="T45" fmla="*/ 928 h 959"/>
                <a:gd name="T46" fmla="*/ 135 w 477"/>
                <a:gd name="T47" fmla="*/ 933 h 959"/>
                <a:gd name="T48" fmla="*/ 124 w 477"/>
                <a:gd name="T49" fmla="*/ 913 h 959"/>
                <a:gd name="T50" fmla="*/ 124 w 477"/>
                <a:gd name="T51" fmla="*/ 881 h 959"/>
                <a:gd name="T52" fmla="*/ 154 w 477"/>
                <a:gd name="T53" fmla="*/ 784 h 959"/>
                <a:gd name="T54" fmla="*/ 206 w 477"/>
                <a:gd name="T55" fmla="*/ 680 h 959"/>
                <a:gd name="T56" fmla="*/ 241 w 477"/>
                <a:gd name="T57" fmla="*/ 578 h 959"/>
                <a:gd name="T58" fmla="*/ 247 w 477"/>
                <a:gd name="T59" fmla="*/ 500 h 959"/>
                <a:gd name="T60" fmla="*/ 241 w 477"/>
                <a:gd name="T61" fmla="*/ 392 h 959"/>
                <a:gd name="T62" fmla="*/ 217 w 477"/>
                <a:gd name="T63" fmla="*/ 330 h 959"/>
                <a:gd name="T64" fmla="*/ 159 w 477"/>
                <a:gd name="T65" fmla="*/ 252 h 959"/>
                <a:gd name="T66" fmla="*/ 76 w 477"/>
                <a:gd name="T67" fmla="*/ 180 h 959"/>
                <a:gd name="T68" fmla="*/ 17 w 477"/>
                <a:gd name="T69" fmla="*/ 138 h 959"/>
                <a:gd name="T70" fmla="*/ 0 w 477"/>
                <a:gd name="T71" fmla="*/ 113 h 959"/>
                <a:gd name="T72" fmla="*/ 0 w 477"/>
                <a:gd name="T73" fmla="*/ 83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7" h="959">
                  <a:moveTo>
                    <a:pt x="0" y="83"/>
                  </a:moveTo>
                  <a:lnTo>
                    <a:pt x="0" y="41"/>
                  </a:lnTo>
                  <a:lnTo>
                    <a:pt x="41" y="0"/>
                  </a:lnTo>
                  <a:lnTo>
                    <a:pt x="71" y="15"/>
                  </a:lnTo>
                  <a:lnTo>
                    <a:pt x="212" y="180"/>
                  </a:lnTo>
                  <a:lnTo>
                    <a:pt x="282" y="273"/>
                  </a:lnTo>
                  <a:lnTo>
                    <a:pt x="301" y="356"/>
                  </a:lnTo>
                  <a:lnTo>
                    <a:pt x="306" y="443"/>
                  </a:lnTo>
                  <a:lnTo>
                    <a:pt x="295" y="562"/>
                  </a:lnTo>
                  <a:lnTo>
                    <a:pt x="253" y="691"/>
                  </a:lnTo>
                  <a:lnTo>
                    <a:pt x="212" y="768"/>
                  </a:lnTo>
                  <a:lnTo>
                    <a:pt x="195" y="845"/>
                  </a:lnTo>
                  <a:lnTo>
                    <a:pt x="200" y="881"/>
                  </a:lnTo>
                  <a:lnTo>
                    <a:pt x="223" y="892"/>
                  </a:lnTo>
                  <a:lnTo>
                    <a:pt x="365" y="887"/>
                  </a:lnTo>
                  <a:lnTo>
                    <a:pt x="460" y="902"/>
                  </a:lnTo>
                  <a:lnTo>
                    <a:pt x="477" y="923"/>
                  </a:lnTo>
                  <a:lnTo>
                    <a:pt x="477" y="938"/>
                  </a:lnTo>
                  <a:lnTo>
                    <a:pt x="401" y="959"/>
                  </a:lnTo>
                  <a:lnTo>
                    <a:pt x="383" y="953"/>
                  </a:lnTo>
                  <a:lnTo>
                    <a:pt x="318" y="928"/>
                  </a:lnTo>
                  <a:lnTo>
                    <a:pt x="253" y="928"/>
                  </a:lnTo>
                  <a:lnTo>
                    <a:pt x="165" y="928"/>
                  </a:lnTo>
                  <a:lnTo>
                    <a:pt x="135" y="933"/>
                  </a:lnTo>
                  <a:lnTo>
                    <a:pt x="124" y="913"/>
                  </a:lnTo>
                  <a:lnTo>
                    <a:pt x="124" y="881"/>
                  </a:lnTo>
                  <a:lnTo>
                    <a:pt x="154" y="784"/>
                  </a:lnTo>
                  <a:lnTo>
                    <a:pt x="206" y="680"/>
                  </a:lnTo>
                  <a:lnTo>
                    <a:pt x="241" y="578"/>
                  </a:lnTo>
                  <a:lnTo>
                    <a:pt x="247" y="500"/>
                  </a:lnTo>
                  <a:lnTo>
                    <a:pt x="241" y="392"/>
                  </a:lnTo>
                  <a:lnTo>
                    <a:pt x="217" y="330"/>
                  </a:lnTo>
                  <a:lnTo>
                    <a:pt x="159" y="252"/>
                  </a:lnTo>
                  <a:lnTo>
                    <a:pt x="76" y="180"/>
                  </a:lnTo>
                  <a:lnTo>
                    <a:pt x="17" y="138"/>
                  </a:lnTo>
                  <a:lnTo>
                    <a:pt x="0" y="11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3" name="Freeform 65"/>
            <p:cNvSpPr>
              <a:spLocks/>
            </p:cNvSpPr>
            <p:nvPr/>
          </p:nvSpPr>
          <p:spPr bwMode="auto">
            <a:xfrm>
              <a:off x="575" y="3535"/>
              <a:ext cx="133" cy="342"/>
            </a:xfrm>
            <a:custGeom>
              <a:avLst/>
              <a:gdLst>
                <a:gd name="T0" fmla="*/ 283 w 401"/>
                <a:gd name="T1" fmla="*/ 25 h 1026"/>
                <a:gd name="T2" fmla="*/ 318 w 401"/>
                <a:gd name="T3" fmla="*/ 0 h 1026"/>
                <a:gd name="T4" fmla="*/ 390 w 401"/>
                <a:gd name="T5" fmla="*/ 0 h 1026"/>
                <a:gd name="T6" fmla="*/ 401 w 401"/>
                <a:gd name="T7" fmla="*/ 31 h 1026"/>
                <a:gd name="T8" fmla="*/ 390 w 401"/>
                <a:gd name="T9" fmla="*/ 113 h 1026"/>
                <a:gd name="T10" fmla="*/ 325 w 401"/>
                <a:gd name="T11" fmla="*/ 216 h 1026"/>
                <a:gd name="T12" fmla="*/ 296 w 401"/>
                <a:gd name="T13" fmla="*/ 329 h 1026"/>
                <a:gd name="T14" fmla="*/ 283 w 401"/>
                <a:gd name="T15" fmla="*/ 469 h 1026"/>
                <a:gd name="T16" fmla="*/ 325 w 401"/>
                <a:gd name="T17" fmla="*/ 628 h 1026"/>
                <a:gd name="T18" fmla="*/ 378 w 401"/>
                <a:gd name="T19" fmla="*/ 783 h 1026"/>
                <a:gd name="T20" fmla="*/ 383 w 401"/>
                <a:gd name="T21" fmla="*/ 845 h 1026"/>
                <a:gd name="T22" fmla="*/ 360 w 401"/>
                <a:gd name="T23" fmla="*/ 865 h 1026"/>
                <a:gd name="T24" fmla="*/ 277 w 401"/>
                <a:gd name="T25" fmla="*/ 865 h 1026"/>
                <a:gd name="T26" fmla="*/ 195 w 401"/>
                <a:gd name="T27" fmla="*/ 892 h 1026"/>
                <a:gd name="T28" fmla="*/ 142 w 401"/>
                <a:gd name="T29" fmla="*/ 958 h 1026"/>
                <a:gd name="T30" fmla="*/ 95 w 401"/>
                <a:gd name="T31" fmla="*/ 1020 h 1026"/>
                <a:gd name="T32" fmla="*/ 71 w 401"/>
                <a:gd name="T33" fmla="*/ 1026 h 1026"/>
                <a:gd name="T34" fmla="*/ 0 w 401"/>
                <a:gd name="T35" fmla="*/ 989 h 1026"/>
                <a:gd name="T36" fmla="*/ 0 w 401"/>
                <a:gd name="T37" fmla="*/ 964 h 1026"/>
                <a:gd name="T38" fmla="*/ 95 w 401"/>
                <a:gd name="T39" fmla="*/ 892 h 1026"/>
                <a:gd name="T40" fmla="*/ 207 w 401"/>
                <a:gd name="T41" fmla="*/ 845 h 1026"/>
                <a:gd name="T42" fmla="*/ 296 w 401"/>
                <a:gd name="T43" fmla="*/ 819 h 1026"/>
                <a:gd name="T44" fmla="*/ 313 w 401"/>
                <a:gd name="T45" fmla="*/ 808 h 1026"/>
                <a:gd name="T46" fmla="*/ 307 w 401"/>
                <a:gd name="T47" fmla="*/ 763 h 1026"/>
                <a:gd name="T48" fmla="*/ 277 w 401"/>
                <a:gd name="T49" fmla="*/ 649 h 1026"/>
                <a:gd name="T50" fmla="*/ 242 w 401"/>
                <a:gd name="T51" fmla="*/ 520 h 1026"/>
                <a:gd name="T52" fmla="*/ 225 w 401"/>
                <a:gd name="T53" fmla="*/ 453 h 1026"/>
                <a:gd name="T54" fmla="*/ 219 w 401"/>
                <a:gd name="T55" fmla="*/ 376 h 1026"/>
                <a:gd name="T56" fmla="*/ 231 w 401"/>
                <a:gd name="T57" fmla="*/ 288 h 1026"/>
                <a:gd name="T58" fmla="*/ 253 w 401"/>
                <a:gd name="T59" fmla="*/ 144 h 1026"/>
                <a:gd name="T60" fmla="*/ 283 w 401"/>
                <a:gd name="T61" fmla="*/ 25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1" h="1026">
                  <a:moveTo>
                    <a:pt x="283" y="25"/>
                  </a:moveTo>
                  <a:lnTo>
                    <a:pt x="318" y="0"/>
                  </a:lnTo>
                  <a:lnTo>
                    <a:pt x="390" y="0"/>
                  </a:lnTo>
                  <a:lnTo>
                    <a:pt x="401" y="31"/>
                  </a:lnTo>
                  <a:lnTo>
                    <a:pt x="390" y="113"/>
                  </a:lnTo>
                  <a:lnTo>
                    <a:pt x="325" y="216"/>
                  </a:lnTo>
                  <a:lnTo>
                    <a:pt x="296" y="329"/>
                  </a:lnTo>
                  <a:lnTo>
                    <a:pt x="283" y="469"/>
                  </a:lnTo>
                  <a:lnTo>
                    <a:pt x="325" y="628"/>
                  </a:lnTo>
                  <a:lnTo>
                    <a:pt x="378" y="783"/>
                  </a:lnTo>
                  <a:lnTo>
                    <a:pt x="383" y="845"/>
                  </a:lnTo>
                  <a:lnTo>
                    <a:pt x="360" y="865"/>
                  </a:lnTo>
                  <a:lnTo>
                    <a:pt x="277" y="865"/>
                  </a:lnTo>
                  <a:lnTo>
                    <a:pt x="195" y="892"/>
                  </a:lnTo>
                  <a:lnTo>
                    <a:pt x="142" y="958"/>
                  </a:lnTo>
                  <a:lnTo>
                    <a:pt x="95" y="1020"/>
                  </a:lnTo>
                  <a:lnTo>
                    <a:pt x="71" y="1026"/>
                  </a:lnTo>
                  <a:lnTo>
                    <a:pt x="0" y="989"/>
                  </a:lnTo>
                  <a:lnTo>
                    <a:pt x="0" y="964"/>
                  </a:lnTo>
                  <a:lnTo>
                    <a:pt x="95" y="892"/>
                  </a:lnTo>
                  <a:lnTo>
                    <a:pt x="207" y="845"/>
                  </a:lnTo>
                  <a:lnTo>
                    <a:pt x="296" y="819"/>
                  </a:lnTo>
                  <a:lnTo>
                    <a:pt x="313" y="808"/>
                  </a:lnTo>
                  <a:lnTo>
                    <a:pt x="307" y="763"/>
                  </a:lnTo>
                  <a:lnTo>
                    <a:pt x="277" y="649"/>
                  </a:lnTo>
                  <a:lnTo>
                    <a:pt x="242" y="520"/>
                  </a:lnTo>
                  <a:lnTo>
                    <a:pt x="225" y="453"/>
                  </a:lnTo>
                  <a:lnTo>
                    <a:pt x="219" y="376"/>
                  </a:lnTo>
                  <a:lnTo>
                    <a:pt x="231" y="288"/>
                  </a:lnTo>
                  <a:lnTo>
                    <a:pt x="253" y="144"/>
                  </a:lnTo>
                  <a:lnTo>
                    <a:pt x="28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94" name="Line 66"/>
          <p:cNvSpPr>
            <a:spLocks noChangeShapeType="1"/>
          </p:cNvSpPr>
          <p:nvPr/>
        </p:nvSpPr>
        <p:spPr bwMode="auto">
          <a:xfrm flipH="1">
            <a:off x="6400800" y="3657600"/>
            <a:ext cx="533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95" name="Text Box 67"/>
          <p:cNvSpPr txBox="1">
            <a:spLocks noChangeArrowheads="1"/>
          </p:cNvSpPr>
          <p:nvPr/>
        </p:nvSpPr>
        <p:spPr bwMode="auto">
          <a:xfrm>
            <a:off x="7051675" y="3424238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PID controller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3200400" y="4419600"/>
            <a:ext cx="1066800" cy="1066800"/>
            <a:chOff x="1680" y="2544"/>
            <a:chExt cx="672" cy="672"/>
          </a:xfrm>
        </p:grpSpPr>
        <p:sp>
          <p:nvSpPr>
            <p:cNvPr id="8195" name="Oval 3"/>
            <p:cNvSpPr>
              <a:spLocks noChangeArrowheads="1"/>
            </p:cNvSpPr>
            <p:nvPr/>
          </p:nvSpPr>
          <p:spPr bwMode="auto">
            <a:xfrm>
              <a:off x="1680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" name="Oval 4"/>
            <p:cNvSpPr>
              <a:spLocks noChangeArrowheads="1"/>
            </p:cNvSpPr>
            <p:nvPr/>
          </p:nvSpPr>
          <p:spPr bwMode="auto">
            <a:xfrm>
              <a:off x="1776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" name="Oval 5"/>
            <p:cNvSpPr>
              <a:spLocks noChangeArrowheads="1"/>
            </p:cNvSpPr>
            <p:nvPr/>
          </p:nvSpPr>
          <p:spPr bwMode="auto">
            <a:xfrm>
              <a:off x="1872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" name="Oval 6"/>
            <p:cNvSpPr>
              <a:spLocks noChangeArrowheads="1"/>
            </p:cNvSpPr>
            <p:nvPr/>
          </p:nvSpPr>
          <p:spPr bwMode="auto">
            <a:xfrm>
              <a:off x="1968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" name="Oval 7"/>
            <p:cNvSpPr>
              <a:spLocks noChangeArrowheads="1"/>
            </p:cNvSpPr>
            <p:nvPr/>
          </p:nvSpPr>
          <p:spPr bwMode="auto">
            <a:xfrm>
              <a:off x="2064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0" name="Oval 8"/>
            <p:cNvSpPr>
              <a:spLocks noChangeArrowheads="1"/>
            </p:cNvSpPr>
            <p:nvPr/>
          </p:nvSpPr>
          <p:spPr bwMode="auto">
            <a:xfrm>
              <a:off x="2160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" name="Line 9"/>
            <p:cNvSpPr>
              <a:spLocks noChangeShapeType="1"/>
            </p:cNvSpPr>
            <p:nvPr/>
          </p:nvSpPr>
          <p:spPr bwMode="auto">
            <a:xfrm>
              <a:off x="2339" y="268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2" name="Line 10"/>
            <p:cNvSpPr>
              <a:spLocks noChangeShapeType="1"/>
            </p:cNvSpPr>
            <p:nvPr/>
          </p:nvSpPr>
          <p:spPr bwMode="auto">
            <a:xfrm>
              <a:off x="1680" y="264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2590800" y="28194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2590800" y="5105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V="1">
            <a:off x="4953000" y="32004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 rot="5400000">
            <a:off x="4987925" y="2916238"/>
            <a:ext cx="228600" cy="381000"/>
          </a:xfrm>
          <a:prstGeom prst="can">
            <a:avLst>
              <a:gd name="adj" fmla="val 41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V="1">
            <a:off x="4953000" y="2743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08" name="Group 16"/>
          <p:cNvGrpSpPr>
            <a:grpSpLocks/>
          </p:cNvGrpSpPr>
          <p:nvPr/>
        </p:nvGrpSpPr>
        <p:grpSpPr bwMode="auto">
          <a:xfrm>
            <a:off x="3200400" y="2514600"/>
            <a:ext cx="1076325" cy="1447800"/>
            <a:chOff x="2010" y="480"/>
            <a:chExt cx="678" cy="912"/>
          </a:xfrm>
        </p:grpSpPr>
        <p:sp>
          <p:nvSpPr>
            <p:cNvPr id="8209" name="Line 17"/>
            <p:cNvSpPr>
              <a:spLocks noChangeShapeType="1"/>
            </p:cNvSpPr>
            <p:nvPr/>
          </p:nvSpPr>
          <p:spPr bwMode="auto">
            <a:xfrm>
              <a:off x="2352" y="480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Oval 18"/>
            <p:cNvSpPr>
              <a:spLocks noChangeArrowheads="1"/>
            </p:cNvSpPr>
            <p:nvPr/>
          </p:nvSpPr>
          <p:spPr bwMode="auto">
            <a:xfrm>
              <a:off x="2010" y="1152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Oval 19"/>
            <p:cNvSpPr>
              <a:spLocks noChangeArrowheads="1"/>
            </p:cNvSpPr>
            <p:nvPr/>
          </p:nvSpPr>
          <p:spPr bwMode="auto">
            <a:xfrm>
              <a:off x="2352" y="1152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12" name="Freeform 20"/>
          <p:cNvSpPr>
            <a:spLocks/>
          </p:cNvSpPr>
          <p:nvPr/>
        </p:nvSpPr>
        <p:spPr bwMode="auto">
          <a:xfrm>
            <a:off x="2593975" y="3094038"/>
            <a:ext cx="2311400" cy="144462"/>
          </a:xfrm>
          <a:custGeom>
            <a:avLst/>
            <a:gdLst>
              <a:gd name="T0" fmla="*/ 1456 w 1456"/>
              <a:gd name="T1" fmla="*/ 55 h 91"/>
              <a:gd name="T2" fmla="*/ 1187 w 1456"/>
              <a:gd name="T3" fmla="*/ 55 h 91"/>
              <a:gd name="T4" fmla="*/ 894 w 1456"/>
              <a:gd name="T5" fmla="*/ 4 h 91"/>
              <a:gd name="T6" fmla="*/ 792 w 1456"/>
              <a:gd name="T7" fmla="*/ 17 h 91"/>
              <a:gd name="T8" fmla="*/ 753 w 1456"/>
              <a:gd name="T9" fmla="*/ 29 h 91"/>
              <a:gd name="T10" fmla="*/ 575 w 1456"/>
              <a:gd name="T11" fmla="*/ 55 h 91"/>
              <a:gd name="T12" fmla="*/ 243 w 1456"/>
              <a:gd name="T13" fmla="*/ 29 h 91"/>
              <a:gd name="T14" fmla="*/ 0 w 1456"/>
              <a:gd name="T15" fmla="*/ 5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56" h="91">
                <a:moveTo>
                  <a:pt x="1456" y="55"/>
                </a:moveTo>
                <a:cubicBezTo>
                  <a:pt x="1349" y="0"/>
                  <a:pt x="1299" y="18"/>
                  <a:pt x="1187" y="55"/>
                </a:cubicBezTo>
                <a:cubicBezTo>
                  <a:pt x="880" y="37"/>
                  <a:pt x="1053" y="58"/>
                  <a:pt x="894" y="4"/>
                </a:cubicBezTo>
                <a:cubicBezTo>
                  <a:pt x="860" y="8"/>
                  <a:pt x="826" y="11"/>
                  <a:pt x="792" y="17"/>
                </a:cubicBezTo>
                <a:cubicBezTo>
                  <a:pt x="779" y="19"/>
                  <a:pt x="766" y="27"/>
                  <a:pt x="753" y="29"/>
                </a:cubicBezTo>
                <a:cubicBezTo>
                  <a:pt x="694" y="39"/>
                  <a:pt x="575" y="55"/>
                  <a:pt x="575" y="55"/>
                </a:cubicBezTo>
                <a:cubicBezTo>
                  <a:pt x="467" y="91"/>
                  <a:pt x="348" y="65"/>
                  <a:pt x="243" y="29"/>
                </a:cubicBezTo>
                <a:cubicBezTo>
                  <a:pt x="25" y="57"/>
                  <a:pt x="107" y="55"/>
                  <a:pt x="0" y="5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AutoShape 21"/>
          <p:cNvSpPr>
            <a:spLocks noChangeArrowheads="1"/>
          </p:cNvSpPr>
          <p:nvPr/>
        </p:nvSpPr>
        <p:spPr bwMode="auto">
          <a:xfrm>
            <a:off x="3581400" y="2438400"/>
            <a:ext cx="304800" cy="381000"/>
          </a:xfrm>
          <a:prstGeom prst="curvedRightArrow">
            <a:avLst>
              <a:gd name="adj1" fmla="val 1481"/>
              <a:gd name="adj2" fmla="val 50000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1295400" y="2209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>
            <a:off x="3048000" y="2209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5257800" y="31242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Oval 25"/>
          <p:cNvSpPr>
            <a:spLocks noChangeArrowheads="1"/>
          </p:cNvSpPr>
          <p:nvPr/>
        </p:nvSpPr>
        <p:spPr bwMode="auto">
          <a:xfrm>
            <a:off x="5715000" y="3429000"/>
            <a:ext cx="533400" cy="533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TC</a:t>
            </a:r>
          </a:p>
          <a:p>
            <a:pPr algn="ctr"/>
            <a:r>
              <a:rPr lang="en-US" sz="1600">
                <a:latin typeface="Arial" charset="0"/>
              </a:rPr>
              <a:t>2</a:t>
            </a:r>
          </a:p>
        </p:txBody>
      </p:sp>
      <p:sp>
        <p:nvSpPr>
          <p:cNvPr id="8218" name="Oval 26"/>
          <p:cNvSpPr>
            <a:spLocks noChangeArrowheads="1"/>
          </p:cNvSpPr>
          <p:nvPr/>
        </p:nvSpPr>
        <p:spPr bwMode="auto">
          <a:xfrm>
            <a:off x="1447800" y="2514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T</a:t>
            </a:r>
          </a:p>
          <a:p>
            <a:pPr algn="ctr"/>
            <a:r>
              <a:rPr lang="en-US" sz="1600">
                <a:latin typeface="Arial" charset="0"/>
              </a:rPr>
              <a:t>1</a:t>
            </a:r>
          </a:p>
        </p:txBody>
      </p:sp>
      <p:sp>
        <p:nvSpPr>
          <p:cNvPr id="8219" name="Oval 27"/>
          <p:cNvSpPr>
            <a:spLocks noChangeArrowheads="1"/>
          </p:cNvSpPr>
          <p:nvPr/>
        </p:nvSpPr>
        <p:spPr bwMode="auto">
          <a:xfrm>
            <a:off x="1981200" y="1371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F</a:t>
            </a:r>
          </a:p>
          <a:p>
            <a:pPr algn="ctr"/>
            <a:r>
              <a:rPr lang="en-US" sz="1600">
                <a:latin typeface="Arial" charset="0"/>
              </a:rPr>
              <a:t>1</a:t>
            </a:r>
          </a:p>
        </p:txBody>
      </p:sp>
      <p:grpSp>
        <p:nvGrpSpPr>
          <p:cNvPr id="8220" name="Group 28"/>
          <p:cNvGrpSpPr>
            <a:grpSpLocks/>
          </p:cNvGrpSpPr>
          <p:nvPr/>
        </p:nvGrpSpPr>
        <p:grpSpPr bwMode="auto">
          <a:xfrm rot="5400000">
            <a:off x="4179888" y="5334000"/>
            <a:ext cx="381000" cy="685800"/>
            <a:chOff x="2736" y="1872"/>
            <a:chExt cx="240" cy="432"/>
          </a:xfrm>
        </p:grpSpPr>
        <p:sp>
          <p:nvSpPr>
            <p:cNvPr id="8221" name="Line 29"/>
            <p:cNvSpPr>
              <a:spLocks noChangeShapeType="1"/>
            </p:cNvSpPr>
            <p:nvPr/>
          </p:nvSpPr>
          <p:spPr bwMode="auto">
            <a:xfrm>
              <a:off x="273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2" name="Line 30"/>
            <p:cNvSpPr>
              <a:spLocks noChangeShapeType="1"/>
            </p:cNvSpPr>
            <p:nvPr/>
          </p:nvSpPr>
          <p:spPr bwMode="auto">
            <a:xfrm>
              <a:off x="297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3" name="Line 31"/>
            <p:cNvSpPr>
              <a:spLocks noChangeShapeType="1"/>
            </p:cNvSpPr>
            <p:nvPr/>
          </p:nvSpPr>
          <p:spPr bwMode="auto">
            <a:xfrm flipH="1"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4" name="Line 32"/>
            <p:cNvSpPr>
              <a:spLocks noChangeShapeType="1"/>
            </p:cNvSpPr>
            <p:nvPr/>
          </p:nvSpPr>
          <p:spPr bwMode="auto">
            <a:xfrm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5" name="Line 33"/>
            <p:cNvSpPr>
              <a:spLocks noChangeShapeType="1"/>
            </p:cNvSpPr>
            <p:nvPr/>
          </p:nvSpPr>
          <p:spPr bwMode="auto">
            <a:xfrm flipV="1">
              <a:off x="2853" y="1932"/>
              <a:ext cx="0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6" name="Line 34"/>
            <p:cNvSpPr>
              <a:spLocks noChangeShapeType="1"/>
            </p:cNvSpPr>
            <p:nvPr/>
          </p:nvSpPr>
          <p:spPr bwMode="auto">
            <a:xfrm>
              <a:off x="2781" y="192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7" name="AutoShape 35"/>
            <p:cNvSpPr>
              <a:spLocks noChangeArrowheads="1"/>
            </p:cNvSpPr>
            <p:nvPr/>
          </p:nvSpPr>
          <p:spPr bwMode="auto">
            <a:xfrm>
              <a:off x="2772" y="1872"/>
              <a:ext cx="159" cy="132"/>
            </a:xfrm>
            <a:custGeom>
              <a:avLst/>
              <a:gdLst>
                <a:gd name="G0" fmla="+- 10800 0 0"/>
                <a:gd name="G1" fmla="+- -11022851 0 0"/>
                <a:gd name="G2" fmla="+- 0 0 -11022851"/>
                <a:gd name="T0" fmla="*/ 0 256 1"/>
                <a:gd name="T1" fmla="*/ 180 256 1"/>
                <a:gd name="G3" fmla="+- -11022851 T0 T1"/>
                <a:gd name="T2" fmla="*/ 0 256 1"/>
                <a:gd name="T3" fmla="*/ 90 256 1"/>
                <a:gd name="G4" fmla="+- -11022851 T2 T3"/>
                <a:gd name="G5" fmla="*/ G4 2 1"/>
                <a:gd name="T4" fmla="*/ 90 256 1"/>
                <a:gd name="T5" fmla="*/ 0 256 1"/>
                <a:gd name="G6" fmla="+- -11022851 T4 T5"/>
                <a:gd name="G7" fmla="*/ G6 2 1"/>
                <a:gd name="G8" fmla="abs -11022851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800"/>
                <a:gd name="G18" fmla="*/ 10800 1 2"/>
                <a:gd name="G19" fmla="+- G18 5400 0"/>
                <a:gd name="G20" fmla="cos G19 -11022851"/>
                <a:gd name="G21" fmla="sin G19 -11022851"/>
                <a:gd name="G22" fmla="+- G20 10800 0"/>
                <a:gd name="G23" fmla="+- G21 10800 0"/>
                <a:gd name="G24" fmla="+- 10800 0 G20"/>
                <a:gd name="G25" fmla="+- 10800 10800 0"/>
                <a:gd name="G26" fmla="?: G9 G17 G25"/>
                <a:gd name="G27" fmla="?: G9 0 21600"/>
                <a:gd name="G28" fmla="cos 10800 -11022851"/>
                <a:gd name="G29" fmla="sin 10800 -11022851"/>
                <a:gd name="G30" fmla="sin 10800 -11022851"/>
                <a:gd name="G31" fmla="+- G28 10800 0"/>
                <a:gd name="G32" fmla="+- G29 10800 0"/>
                <a:gd name="G33" fmla="+- G30 10800 0"/>
                <a:gd name="G34" fmla="?: G4 0 G31"/>
                <a:gd name="G35" fmla="?: -11022851 G34 0"/>
                <a:gd name="G36" fmla="?: G6 G35 G31"/>
                <a:gd name="G37" fmla="+- 21600 0 G36"/>
                <a:gd name="G38" fmla="?: G4 0 G33"/>
                <a:gd name="G39" fmla="?: -11022851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28 w 21600"/>
                <a:gd name="T15" fmla="*/ 8590 h 21600"/>
                <a:gd name="T16" fmla="*/ 10800 w 21600"/>
                <a:gd name="T17" fmla="*/ 0 h 21600"/>
                <a:gd name="T18" fmla="*/ 21372 w 21600"/>
                <a:gd name="T19" fmla="*/ 85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228" y="8590"/>
                  </a:moveTo>
                  <a:cubicBezTo>
                    <a:pt x="1274" y="3585"/>
                    <a:pt x="5686" y="-1"/>
                    <a:pt x="10800" y="0"/>
                  </a:cubicBezTo>
                  <a:cubicBezTo>
                    <a:pt x="15913" y="0"/>
                    <a:pt x="20325" y="3585"/>
                    <a:pt x="21371" y="8590"/>
                  </a:cubicBezTo>
                  <a:cubicBezTo>
                    <a:pt x="20325" y="3585"/>
                    <a:pt x="15913" y="-1"/>
                    <a:pt x="10799" y="0"/>
                  </a:cubicBezTo>
                  <a:cubicBezTo>
                    <a:pt x="5686" y="0"/>
                    <a:pt x="1274" y="3585"/>
                    <a:pt x="228" y="859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28" name="Line 36"/>
          <p:cNvSpPr>
            <a:spLocks noChangeShapeType="1"/>
          </p:cNvSpPr>
          <p:nvPr/>
        </p:nvSpPr>
        <p:spPr bwMode="auto">
          <a:xfrm>
            <a:off x="4232275" y="5864225"/>
            <a:ext cx="0" cy="568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9" name="Line 37"/>
          <p:cNvSpPr>
            <a:spLocks noChangeShapeType="1"/>
          </p:cNvSpPr>
          <p:nvPr/>
        </p:nvSpPr>
        <p:spPr bwMode="auto">
          <a:xfrm>
            <a:off x="4232275" y="6451600"/>
            <a:ext cx="212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0" name="Oval 38"/>
          <p:cNvSpPr>
            <a:spLocks noChangeArrowheads="1"/>
          </p:cNvSpPr>
          <p:nvPr/>
        </p:nvSpPr>
        <p:spPr bwMode="auto">
          <a:xfrm>
            <a:off x="5638800" y="5410200"/>
            <a:ext cx="533400" cy="533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FC</a:t>
            </a:r>
          </a:p>
          <a:p>
            <a:pPr algn="ctr"/>
            <a:r>
              <a:rPr lang="en-US" sz="1600">
                <a:latin typeface="Arial" charset="0"/>
              </a:rPr>
              <a:t>2</a:t>
            </a:r>
          </a:p>
        </p:txBody>
      </p:sp>
      <p:sp>
        <p:nvSpPr>
          <p:cNvPr id="8231" name="Line 39"/>
          <p:cNvSpPr>
            <a:spLocks noChangeShapeType="1"/>
          </p:cNvSpPr>
          <p:nvPr/>
        </p:nvSpPr>
        <p:spPr bwMode="auto">
          <a:xfrm flipV="1">
            <a:off x="5975350" y="3108325"/>
            <a:ext cx="0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2" name="Line 40"/>
          <p:cNvSpPr>
            <a:spLocks noChangeShapeType="1"/>
          </p:cNvSpPr>
          <p:nvPr/>
        </p:nvSpPr>
        <p:spPr bwMode="auto">
          <a:xfrm>
            <a:off x="5873750" y="5945188"/>
            <a:ext cx="0" cy="527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3" name="Line 41"/>
          <p:cNvSpPr>
            <a:spLocks noChangeShapeType="1"/>
          </p:cNvSpPr>
          <p:nvPr/>
        </p:nvSpPr>
        <p:spPr bwMode="auto">
          <a:xfrm flipV="1">
            <a:off x="1698625" y="2195513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4" name="Line 42"/>
          <p:cNvSpPr>
            <a:spLocks noChangeShapeType="1"/>
          </p:cNvSpPr>
          <p:nvPr/>
        </p:nvSpPr>
        <p:spPr bwMode="auto">
          <a:xfrm>
            <a:off x="2225675" y="19113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5" name="Line 43"/>
          <p:cNvSpPr>
            <a:spLocks noChangeShapeType="1"/>
          </p:cNvSpPr>
          <p:nvPr/>
        </p:nvSpPr>
        <p:spPr bwMode="auto">
          <a:xfrm flipH="1">
            <a:off x="1860550" y="5418138"/>
            <a:ext cx="1338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6" name="Oval 44"/>
          <p:cNvSpPr>
            <a:spLocks noChangeArrowheads="1"/>
          </p:cNvSpPr>
          <p:nvPr/>
        </p:nvSpPr>
        <p:spPr bwMode="auto">
          <a:xfrm>
            <a:off x="2189163" y="5715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T</a:t>
            </a:r>
          </a:p>
          <a:p>
            <a:pPr algn="ctr"/>
            <a:r>
              <a:rPr lang="en-US" sz="1600">
                <a:latin typeface="Arial" charset="0"/>
              </a:rPr>
              <a:t>3</a:t>
            </a:r>
          </a:p>
        </p:txBody>
      </p:sp>
      <p:sp>
        <p:nvSpPr>
          <p:cNvPr id="8237" name="Line 45"/>
          <p:cNvSpPr>
            <a:spLocks noChangeShapeType="1"/>
          </p:cNvSpPr>
          <p:nvPr/>
        </p:nvSpPr>
        <p:spPr bwMode="auto">
          <a:xfrm flipV="1">
            <a:off x="2449513" y="5394325"/>
            <a:ext cx="0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8" name="Oval 46"/>
          <p:cNvSpPr>
            <a:spLocks noChangeArrowheads="1"/>
          </p:cNvSpPr>
          <p:nvPr/>
        </p:nvSpPr>
        <p:spPr bwMode="auto">
          <a:xfrm>
            <a:off x="4419600" y="2971800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9" name="Line 47"/>
          <p:cNvSpPr>
            <a:spLocks noChangeShapeType="1"/>
          </p:cNvSpPr>
          <p:nvPr/>
        </p:nvSpPr>
        <p:spPr bwMode="auto">
          <a:xfrm flipV="1">
            <a:off x="4535488" y="1770063"/>
            <a:ext cx="0" cy="1195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0" name="Oval 48"/>
          <p:cNvSpPr>
            <a:spLocks noChangeArrowheads="1"/>
          </p:cNvSpPr>
          <p:nvPr/>
        </p:nvSpPr>
        <p:spPr bwMode="auto">
          <a:xfrm>
            <a:off x="4800600" y="1676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L</a:t>
            </a:r>
          </a:p>
          <a:p>
            <a:pPr algn="ctr"/>
            <a:r>
              <a:rPr lang="en-US" sz="1600">
                <a:latin typeface="Arial" charset="0"/>
              </a:rPr>
              <a:t>1</a:t>
            </a:r>
          </a:p>
        </p:txBody>
      </p:sp>
      <p:sp>
        <p:nvSpPr>
          <p:cNvPr id="8241" name="Line 49"/>
          <p:cNvSpPr>
            <a:spLocks noChangeShapeType="1"/>
          </p:cNvSpPr>
          <p:nvPr/>
        </p:nvSpPr>
        <p:spPr bwMode="auto">
          <a:xfrm flipH="1">
            <a:off x="4535488" y="1931988"/>
            <a:ext cx="263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2" name="Freeform 50"/>
          <p:cNvSpPr>
            <a:spLocks/>
          </p:cNvSpPr>
          <p:nvPr/>
        </p:nvSpPr>
        <p:spPr bwMode="auto">
          <a:xfrm>
            <a:off x="5938838" y="3962400"/>
            <a:ext cx="4762" cy="1470025"/>
          </a:xfrm>
          <a:custGeom>
            <a:avLst/>
            <a:gdLst>
              <a:gd name="T0" fmla="*/ 3 w 3"/>
              <a:gd name="T1" fmla="*/ 0 h 926"/>
              <a:gd name="T2" fmla="*/ 0 w 3"/>
              <a:gd name="T3" fmla="*/ 926 h 92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" h="926">
                <a:moveTo>
                  <a:pt x="3" y="0"/>
                </a:moveTo>
                <a:lnTo>
                  <a:pt x="0" y="926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4" name="Freeform 52"/>
          <p:cNvSpPr>
            <a:spLocks/>
          </p:cNvSpPr>
          <p:nvPr/>
        </p:nvSpPr>
        <p:spPr bwMode="auto">
          <a:xfrm>
            <a:off x="4722813" y="5675313"/>
            <a:ext cx="911225" cy="1587"/>
          </a:xfrm>
          <a:custGeom>
            <a:avLst/>
            <a:gdLst>
              <a:gd name="T0" fmla="*/ 0 w 574"/>
              <a:gd name="T1" fmla="*/ 0 h 1"/>
              <a:gd name="T2" fmla="*/ 574 w 574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74" h="1">
                <a:moveTo>
                  <a:pt x="0" y="0"/>
                </a:moveTo>
                <a:lnTo>
                  <a:pt x="574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6" name="Text Box 54"/>
          <p:cNvSpPr txBox="1">
            <a:spLocks noChangeArrowheads="1"/>
          </p:cNvSpPr>
          <p:nvPr/>
        </p:nvSpPr>
        <p:spPr bwMode="auto">
          <a:xfrm>
            <a:off x="533400" y="1981200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/>
              <a:t>feed</a:t>
            </a:r>
            <a:endParaRPr lang="en-US"/>
          </a:p>
        </p:txBody>
      </p:sp>
      <p:sp>
        <p:nvSpPr>
          <p:cNvPr id="8247" name="Text Box 55"/>
          <p:cNvSpPr txBox="1">
            <a:spLocks noChangeArrowheads="1"/>
          </p:cNvSpPr>
          <p:nvPr/>
        </p:nvSpPr>
        <p:spPr bwMode="auto">
          <a:xfrm>
            <a:off x="7086600" y="25146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/>
              <a:t>product</a:t>
            </a:r>
            <a:endParaRPr lang="en-US"/>
          </a:p>
        </p:txBody>
      </p:sp>
      <p:sp>
        <p:nvSpPr>
          <p:cNvPr id="8248" name="Text Box 56"/>
          <p:cNvSpPr txBox="1">
            <a:spLocks noChangeArrowheads="1"/>
          </p:cNvSpPr>
          <p:nvPr/>
        </p:nvSpPr>
        <p:spPr bwMode="auto">
          <a:xfrm>
            <a:off x="6629400" y="6248400"/>
            <a:ext cx="1638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/>
              <a:t>heating stream</a:t>
            </a:r>
            <a:endParaRPr lang="en-US"/>
          </a:p>
        </p:txBody>
      </p:sp>
      <p:sp>
        <p:nvSpPr>
          <p:cNvPr id="8249" name="Text Box 57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14: CASCADE CONTROL</a:t>
            </a:r>
            <a:endParaRPr lang="en-US" sz="3200"/>
          </a:p>
        </p:txBody>
      </p:sp>
      <p:grpSp>
        <p:nvGrpSpPr>
          <p:cNvPr id="8263" name="Group 71"/>
          <p:cNvGrpSpPr>
            <a:grpSpLocks/>
          </p:cNvGrpSpPr>
          <p:nvPr/>
        </p:nvGrpSpPr>
        <p:grpSpPr bwMode="auto">
          <a:xfrm>
            <a:off x="838200" y="4926013"/>
            <a:ext cx="701675" cy="1228725"/>
            <a:chOff x="528" y="3103"/>
            <a:chExt cx="442" cy="774"/>
          </a:xfrm>
        </p:grpSpPr>
        <p:sp>
          <p:nvSpPr>
            <p:cNvPr id="8257" name="Freeform 65"/>
            <p:cNvSpPr>
              <a:spLocks/>
            </p:cNvSpPr>
            <p:nvPr/>
          </p:nvSpPr>
          <p:spPr bwMode="auto">
            <a:xfrm>
              <a:off x="558" y="3134"/>
              <a:ext cx="151" cy="179"/>
            </a:xfrm>
            <a:custGeom>
              <a:avLst/>
              <a:gdLst>
                <a:gd name="T0" fmla="*/ 299 w 453"/>
                <a:gd name="T1" fmla="*/ 135 h 538"/>
                <a:gd name="T2" fmla="*/ 265 w 453"/>
                <a:gd name="T3" fmla="*/ 78 h 538"/>
                <a:gd name="T4" fmla="*/ 200 w 453"/>
                <a:gd name="T5" fmla="*/ 42 h 538"/>
                <a:gd name="T6" fmla="*/ 135 w 453"/>
                <a:gd name="T7" fmla="*/ 36 h 538"/>
                <a:gd name="T8" fmla="*/ 70 w 453"/>
                <a:gd name="T9" fmla="*/ 57 h 538"/>
                <a:gd name="T10" fmla="*/ 22 w 453"/>
                <a:gd name="T11" fmla="*/ 114 h 538"/>
                <a:gd name="T12" fmla="*/ 0 w 453"/>
                <a:gd name="T13" fmla="*/ 212 h 538"/>
                <a:gd name="T14" fmla="*/ 17 w 453"/>
                <a:gd name="T15" fmla="*/ 331 h 538"/>
                <a:gd name="T16" fmla="*/ 58 w 453"/>
                <a:gd name="T17" fmla="*/ 434 h 538"/>
                <a:gd name="T18" fmla="*/ 111 w 453"/>
                <a:gd name="T19" fmla="*/ 491 h 538"/>
                <a:gd name="T20" fmla="*/ 182 w 453"/>
                <a:gd name="T21" fmla="*/ 528 h 538"/>
                <a:gd name="T22" fmla="*/ 247 w 453"/>
                <a:gd name="T23" fmla="*/ 538 h 538"/>
                <a:gd name="T24" fmla="*/ 329 w 453"/>
                <a:gd name="T25" fmla="*/ 511 h 538"/>
                <a:gd name="T26" fmla="*/ 358 w 453"/>
                <a:gd name="T27" fmla="*/ 466 h 538"/>
                <a:gd name="T28" fmla="*/ 376 w 453"/>
                <a:gd name="T29" fmla="*/ 383 h 538"/>
                <a:gd name="T30" fmla="*/ 371 w 453"/>
                <a:gd name="T31" fmla="*/ 274 h 538"/>
                <a:gd name="T32" fmla="*/ 341 w 453"/>
                <a:gd name="T33" fmla="*/ 176 h 538"/>
                <a:gd name="T34" fmla="*/ 453 w 453"/>
                <a:gd name="T35" fmla="*/ 47 h 538"/>
                <a:gd name="T36" fmla="*/ 453 w 453"/>
                <a:gd name="T37" fmla="*/ 21 h 538"/>
                <a:gd name="T38" fmla="*/ 429 w 453"/>
                <a:gd name="T39" fmla="*/ 0 h 538"/>
                <a:gd name="T40" fmla="*/ 406 w 453"/>
                <a:gd name="T41" fmla="*/ 10 h 538"/>
                <a:gd name="T42" fmla="*/ 299 w 453"/>
                <a:gd name="T43" fmla="*/ 13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3" h="538">
                  <a:moveTo>
                    <a:pt x="299" y="135"/>
                  </a:moveTo>
                  <a:lnTo>
                    <a:pt x="265" y="78"/>
                  </a:lnTo>
                  <a:lnTo>
                    <a:pt x="200" y="42"/>
                  </a:lnTo>
                  <a:lnTo>
                    <a:pt x="135" y="36"/>
                  </a:lnTo>
                  <a:lnTo>
                    <a:pt x="70" y="57"/>
                  </a:lnTo>
                  <a:lnTo>
                    <a:pt x="22" y="114"/>
                  </a:lnTo>
                  <a:lnTo>
                    <a:pt x="0" y="212"/>
                  </a:lnTo>
                  <a:lnTo>
                    <a:pt x="17" y="331"/>
                  </a:lnTo>
                  <a:lnTo>
                    <a:pt x="58" y="434"/>
                  </a:lnTo>
                  <a:lnTo>
                    <a:pt x="111" y="491"/>
                  </a:lnTo>
                  <a:lnTo>
                    <a:pt x="182" y="528"/>
                  </a:lnTo>
                  <a:lnTo>
                    <a:pt x="247" y="538"/>
                  </a:lnTo>
                  <a:lnTo>
                    <a:pt x="329" y="511"/>
                  </a:lnTo>
                  <a:lnTo>
                    <a:pt x="358" y="466"/>
                  </a:lnTo>
                  <a:lnTo>
                    <a:pt x="376" y="383"/>
                  </a:lnTo>
                  <a:lnTo>
                    <a:pt x="371" y="274"/>
                  </a:lnTo>
                  <a:lnTo>
                    <a:pt x="341" y="176"/>
                  </a:lnTo>
                  <a:lnTo>
                    <a:pt x="453" y="47"/>
                  </a:lnTo>
                  <a:lnTo>
                    <a:pt x="453" y="21"/>
                  </a:lnTo>
                  <a:lnTo>
                    <a:pt x="429" y="0"/>
                  </a:lnTo>
                  <a:lnTo>
                    <a:pt x="406" y="10"/>
                  </a:lnTo>
                  <a:lnTo>
                    <a:pt x="299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8" name="Freeform 66"/>
            <p:cNvSpPr>
              <a:spLocks/>
            </p:cNvSpPr>
            <p:nvPr/>
          </p:nvSpPr>
          <p:spPr bwMode="auto">
            <a:xfrm rot="1793546">
              <a:off x="771" y="3103"/>
              <a:ext cx="199" cy="309"/>
            </a:xfrm>
            <a:custGeom>
              <a:avLst/>
              <a:gdLst>
                <a:gd name="T0" fmla="*/ 59 w 595"/>
                <a:gd name="T1" fmla="*/ 928 h 928"/>
                <a:gd name="T2" fmla="*/ 11 w 595"/>
                <a:gd name="T3" fmla="*/ 917 h 928"/>
                <a:gd name="T4" fmla="*/ 0 w 595"/>
                <a:gd name="T5" fmla="*/ 860 h 928"/>
                <a:gd name="T6" fmla="*/ 76 w 595"/>
                <a:gd name="T7" fmla="*/ 752 h 928"/>
                <a:gd name="T8" fmla="*/ 183 w 595"/>
                <a:gd name="T9" fmla="*/ 577 h 928"/>
                <a:gd name="T10" fmla="*/ 271 w 595"/>
                <a:gd name="T11" fmla="*/ 437 h 928"/>
                <a:gd name="T12" fmla="*/ 341 w 595"/>
                <a:gd name="T13" fmla="*/ 268 h 928"/>
                <a:gd name="T14" fmla="*/ 436 w 595"/>
                <a:gd name="T15" fmla="*/ 164 h 928"/>
                <a:gd name="T16" fmla="*/ 536 w 595"/>
                <a:gd name="T17" fmla="*/ 15 h 928"/>
                <a:gd name="T18" fmla="*/ 554 w 595"/>
                <a:gd name="T19" fmla="*/ 0 h 928"/>
                <a:gd name="T20" fmla="*/ 589 w 595"/>
                <a:gd name="T21" fmla="*/ 4 h 928"/>
                <a:gd name="T22" fmla="*/ 595 w 595"/>
                <a:gd name="T23" fmla="*/ 31 h 928"/>
                <a:gd name="T24" fmla="*/ 471 w 595"/>
                <a:gd name="T25" fmla="*/ 164 h 928"/>
                <a:gd name="T26" fmla="*/ 465 w 595"/>
                <a:gd name="T27" fmla="*/ 221 h 928"/>
                <a:gd name="T28" fmla="*/ 501 w 595"/>
                <a:gd name="T29" fmla="*/ 278 h 928"/>
                <a:gd name="T30" fmla="*/ 501 w 595"/>
                <a:gd name="T31" fmla="*/ 329 h 928"/>
                <a:gd name="T32" fmla="*/ 465 w 595"/>
                <a:gd name="T33" fmla="*/ 361 h 928"/>
                <a:gd name="T34" fmla="*/ 377 w 595"/>
                <a:gd name="T35" fmla="*/ 401 h 928"/>
                <a:gd name="T36" fmla="*/ 336 w 595"/>
                <a:gd name="T37" fmla="*/ 412 h 928"/>
                <a:gd name="T38" fmla="*/ 317 w 595"/>
                <a:gd name="T39" fmla="*/ 442 h 928"/>
                <a:gd name="T40" fmla="*/ 271 w 595"/>
                <a:gd name="T41" fmla="*/ 566 h 928"/>
                <a:gd name="T42" fmla="*/ 224 w 595"/>
                <a:gd name="T43" fmla="*/ 680 h 928"/>
                <a:gd name="T44" fmla="*/ 165 w 595"/>
                <a:gd name="T45" fmla="*/ 814 h 928"/>
                <a:gd name="T46" fmla="*/ 89 w 595"/>
                <a:gd name="T47" fmla="*/ 928 h 928"/>
                <a:gd name="T48" fmla="*/ 59 w 595"/>
                <a:gd name="T49" fmla="*/ 9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5" h="928">
                  <a:moveTo>
                    <a:pt x="59" y="928"/>
                  </a:moveTo>
                  <a:lnTo>
                    <a:pt x="11" y="917"/>
                  </a:lnTo>
                  <a:lnTo>
                    <a:pt x="0" y="860"/>
                  </a:lnTo>
                  <a:lnTo>
                    <a:pt x="76" y="752"/>
                  </a:lnTo>
                  <a:lnTo>
                    <a:pt x="183" y="577"/>
                  </a:lnTo>
                  <a:lnTo>
                    <a:pt x="271" y="437"/>
                  </a:lnTo>
                  <a:lnTo>
                    <a:pt x="341" y="268"/>
                  </a:lnTo>
                  <a:lnTo>
                    <a:pt x="436" y="164"/>
                  </a:lnTo>
                  <a:lnTo>
                    <a:pt x="536" y="15"/>
                  </a:lnTo>
                  <a:lnTo>
                    <a:pt x="554" y="0"/>
                  </a:lnTo>
                  <a:lnTo>
                    <a:pt x="589" y="4"/>
                  </a:lnTo>
                  <a:lnTo>
                    <a:pt x="595" y="31"/>
                  </a:lnTo>
                  <a:lnTo>
                    <a:pt x="471" y="164"/>
                  </a:lnTo>
                  <a:lnTo>
                    <a:pt x="465" y="221"/>
                  </a:lnTo>
                  <a:lnTo>
                    <a:pt x="501" y="278"/>
                  </a:lnTo>
                  <a:lnTo>
                    <a:pt x="501" y="329"/>
                  </a:lnTo>
                  <a:lnTo>
                    <a:pt x="465" y="361"/>
                  </a:lnTo>
                  <a:lnTo>
                    <a:pt x="377" y="401"/>
                  </a:lnTo>
                  <a:lnTo>
                    <a:pt x="336" y="412"/>
                  </a:lnTo>
                  <a:lnTo>
                    <a:pt x="317" y="442"/>
                  </a:lnTo>
                  <a:lnTo>
                    <a:pt x="271" y="566"/>
                  </a:lnTo>
                  <a:lnTo>
                    <a:pt x="224" y="680"/>
                  </a:lnTo>
                  <a:lnTo>
                    <a:pt x="165" y="814"/>
                  </a:lnTo>
                  <a:lnTo>
                    <a:pt x="89" y="928"/>
                  </a:lnTo>
                  <a:lnTo>
                    <a:pt x="59" y="9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9" name="Freeform 67"/>
            <p:cNvSpPr>
              <a:spLocks/>
            </p:cNvSpPr>
            <p:nvPr/>
          </p:nvSpPr>
          <p:spPr bwMode="auto">
            <a:xfrm>
              <a:off x="528" y="3340"/>
              <a:ext cx="117" cy="279"/>
            </a:xfrm>
            <a:custGeom>
              <a:avLst/>
              <a:gdLst>
                <a:gd name="T0" fmla="*/ 160 w 350"/>
                <a:gd name="T1" fmla="*/ 66 h 836"/>
                <a:gd name="T2" fmla="*/ 225 w 350"/>
                <a:gd name="T3" fmla="*/ 15 h 836"/>
                <a:gd name="T4" fmla="*/ 296 w 350"/>
                <a:gd name="T5" fmla="*/ 0 h 836"/>
                <a:gd name="T6" fmla="*/ 344 w 350"/>
                <a:gd name="T7" fmla="*/ 15 h 836"/>
                <a:gd name="T8" fmla="*/ 350 w 350"/>
                <a:gd name="T9" fmla="*/ 47 h 836"/>
                <a:gd name="T10" fmla="*/ 309 w 350"/>
                <a:gd name="T11" fmla="*/ 113 h 836"/>
                <a:gd name="T12" fmla="*/ 255 w 350"/>
                <a:gd name="T13" fmla="*/ 113 h 836"/>
                <a:gd name="T14" fmla="*/ 201 w 350"/>
                <a:gd name="T15" fmla="*/ 144 h 836"/>
                <a:gd name="T16" fmla="*/ 130 w 350"/>
                <a:gd name="T17" fmla="*/ 232 h 836"/>
                <a:gd name="T18" fmla="*/ 82 w 350"/>
                <a:gd name="T19" fmla="*/ 331 h 836"/>
                <a:gd name="T20" fmla="*/ 82 w 350"/>
                <a:gd name="T21" fmla="*/ 371 h 836"/>
                <a:gd name="T22" fmla="*/ 112 w 350"/>
                <a:gd name="T23" fmla="*/ 418 h 836"/>
                <a:gd name="T24" fmla="*/ 190 w 350"/>
                <a:gd name="T25" fmla="*/ 460 h 836"/>
                <a:gd name="T26" fmla="*/ 261 w 350"/>
                <a:gd name="T27" fmla="*/ 496 h 836"/>
                <a:gd name="T28" fmla="*/ 339 w 350"/>
                <a:gd name="T29" fmla="*/ 562 h 836"/>
                <a:gd name="T30" fmla="*/ 344 w 350"/>
                <a:gd name="T31" fmla="*/ 619 h 836"/>
                <a:gd name="T32" fmla="*/ 272 w 350"/>
                <a:gd name="T33" fmla="*/ 656 h 836"/>
                <a:gd name="T34" fmla="*/ 220 w 350"/>
                <a:gd name="T35" fmla="*/ 697 h 836"/>
                <a:gd name="T36" fmla="*/ 201 w 350"/>
                <a:gd name="T37" fmla="*/ 733 h 836"/>
                <a:gd name="T38" fmla="*/ 214 w 350"/>
                <a:gd name="T39" fmla="*/ 770 h 836"/>
                <a:gd name="T40" fmla="*/ 190 w 350"/>
                <a:gd name="T41" fmla="*/ 821 h 836"/>
                <a:gd name="T42" fmla="*/ 154 w 350"/>
                <a:gd name="T43" fmla="*/ 836 h 836"/>
                <a:gd name="T44" fmla="*/ 136 w 350"/>
                <a:gd name="T45" fmla="*/ 827 h 836"/>
                <a:gd name="T46" fmla="*/ 142 w 350"/>
                <a:gd name="T47" fmla="*/ 738 h 836"/>
                <a:gd name="T48" fmla="*/ 177 w 350"/>
                <a:gd name="T49" fmla="*/ 676 h 836"/>
                <a:gd name="T50" fmla="*/ 244 w 350"/>
                <a:gd name="T51" fmla="*/ 625 h 836"/>
                <a:gd name="T52" fmla="*/ 279 w 350"/>
                <a:gd name="T53" fmla="*/ 609 h 836"/>
                <a:gd name="T54" fmla="*/ 249 w 350"/>
                <a:gd name="T55" fmla="*/ 532 h 836"/>
                <a:gd name="T56" fmla="*/ 196 w 350"/>
                <a:gd name="T57" fmla="*/ 501 h 836"/>
                <a:gd name="T58" fmla="*/ 101 w 350"/>
                <a:gd name="T59" fmla="*/ 469 h 836"/>
                <a:gd name="T60" fmla="*/ 35 w 350"/>
                <a:gd name="T61" fmla="*/ 423 h 836"/>
                <a:gd name="T62" fmla="*/ 0 w 350"/>
                <a:gd name="T63" fmla="*/ 351 h 836"/>
                <a:gd name="T64" fmla="*/ 24 w 350"/>
                <a:gd name="T65" fmla="*/ 284 h 836"/>
                <a:gd name="T66" fmla="*/ 89 w 350"/>
                <a:gd name="T67" fmla="*/ 180 h 836"/>
                <a:gd name="T68" fmla="*/ 142 w 350"/>
                <a:gd name="T69" fmla="*/ 98 h 836"/>
                <a:gd name="T70" fmla="*/ 160 w 350"/>
                <a:gd name="T71" fmla="*/ 66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0" h="836">
                  <a:moveTo>
                    <a:pt x="160" y="66"/>
                  </a:moveTo>
                  <a:lnTo>
                    <a:pt x="225" y="15"/>
                  </a:lnTo>
                  <a:lnTo>
                    <a:pt x="296" y="0"/>
                  </a:lnTo>
                  <a:lnTo>
                    <a:pt x="344" y="15"/>
                  </a:lnTo>
                  <a:lnTo>
                    <a:pt x="350" y="47"/>
                  </a:lnTo>
                  <a:lnTo>
                    <a:pt x="309" y="113"/>
                  </a:lnTo>
                  <a:lnTo>
                    <a:pt x="255" y="113"/>
                  </a:lnTo>
                  <a:lnTo>
                    <a:pt x="201" y="144"/>
                  </a:lnTo>
                  <a:lnTo>
                    <a:pt x="130" y="232"/>
                  </a:lnTo>
                  <a:lnTo>
                    <a:pt x="82" y="331"/>
                  </a:lnTo>
                  <a:lnTo>
                    <a:pt x="82" y="371"/>
                  </a:lnTo>
                  <a:lnTo>
                    <a:pt x="112" y="418"/>
                  </a:lnTo>
                  <a:lnTo>
                    <a:pt x="190" y="460"/>
                  </a:lnTo>
                  <a:lnTo>
                    <a:pt x="261" y="496"/>
                  </a:lnTo>
                  <a:lnTo>
                    <a:pt x="339" y="562"/>
                  </a:lnTo>
                  <a:lnTo>
                    <a:pt x="344" y="619"/>
                  </a:lnTo>
                  <a:lnTo>
                    <a:pt x="272" y="656"/>
                  </a:lnTo>
                  <a:lnTo>
                    <a:pt x="220" y="697"/>
                  </a:lnTo>
                  <a:lnTo>
                    <a:pt x="201" y="733"/>
                  </a:lnTo>
                  <a:lnTo>
                    <a:pt x="214" y="770"/>
                  </a:lnTo>
                  <a:lnTo>
                    <a:pt x="190" y="821"/>
                  </a:lnTo>
                  <a:lnTo>
                    <a:pt x="154" y="836"/>
                  </a:lnTo>
                  <a:lnTo>
                    <a:pt x="136" y="827"/>
                  </a:lnTo>
                  <a:lnTo>
                    <a:pt x="142" y="738"/>
                  </a:lnTo>
                  <a:lnTo>
                    <a:pt x="177" y="676"/>
                  </a:lnTo>
                  <a:lnTo>
                    <a:pt x="244" y="625"/>
                  </a:lnTo>
                  <a:lnTo>
                    <a:pt x="279" y="609"/>
                  </a:lnTo>
                  <a:lnTo>
                    <a:pt x="249" y="532"/>
                  </a:lnTo>
                  <a:lnTo>
                    <a:pt x="196" y="501"/>
                  </a:lnTo>
                  <a:lnTo>
                    <a:pt x="101" y="469"/>
                  </a:lnTo>
                  <a:lnTo>
                    <a:pt x="35" y="423"/>
                  </a:lnTo>
                  <a:lnTo>
                    <a:pt x="0" y="351"/>
                  </a:lnTo>
                  <a:lnTo>
                    <a:pt x="24" y="284"/>
                  </a:lnTo>
                  <a:lnTo>
                    <a:pt x="89" y="180"/>
                  </a:lnTo>
                  <a:lnTo>
                    <a:pt x="142" y="98"/>
                  </a:lnTo>
                  <a:lnTo>
                    <a:pt x="16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0" name="Freeform 68"/>
            <p:cNvSpPr>
              <a:spLocks/>
            </p:cNvSpPr>
            <p:nvPr/>
          </p:nvSpPr>
          <p:spPr bwMode="auto">
            <a:xfrm>
              <a:off x="648" y="3318"/>
              <a:ext cx="122" cy="249"/>
            </a:xfrm>
            <a:custGeom>
              <a:avLst/>
              <a:gdLst>
                <a:gd name="T0" fmla="*/ 30 w 366"/>
                <a:gd name="T1" fmla="*/ 31 h 748"/>
                <a:gd name="T2" fmla="*/ 88 w 366"/>
                <a:gd name="T3" fmla="*/ 4 h 748"/>
                <a:gd name="T4" fmla="*/ 136 w 366"/>
                <a:gd name="T5" fmla="*/ 0 h 748"/>
                <a:gd name="T6" fmla="*/ 218 w 366"/>
                <a:gd name="T7" fmla="*/ 46 h 748"/>
                <a:gd name="T8" fmla="*/ 266 w 366"/>
                <a:gd name="T9" fmla="*/ 93 h 748"/>
                <a:gd name="T10" fmla="*/ 302 w 366"/>
                <a:gd name="T11" fmla="*/ 159 h 748"/>
                <a:gd name="T12" fmla="*/ 331 w 366"/>
                <a:gd name="T13" fmla="*/ 247 h 748"/>
                <a:gd name="T14" fmla="*/ 361 w 366"/>
                <a:gd name="T15" fmla="*/ 381 h 748"/>
                <a:gd name="T16" fmla="*/ 366 w 366"/>
                <a:gd name="T17" fmla="*/ 531 h 748"/>
                <a:gd name="T18" fmla="*/ 348 w 366"/>
                <a:gd name="T19" fmla="*/ 629 h 748"/>
                <a:gd name="T20" fmla="*/ 320 w 366"/>
                <a:gd name="T21" fmla="*/ 675 h 748"/>
                <a:gd name="T22" fmla="*/ 242 w 366"/>
                <a:gd name="T23" fmla="*/ 722 h 748"/>
                <a:gd name="T24" fmla="*/ 160 w 366"/>
                <a:gd name="T25" fmla="*/ 748 h 748"/>
                <a:gd name="T26" fmla="*/ 107 w 366"/>
                <a:gd name="T27" fmla="*/ 748 h 748"/>
                <a:gd name="T28" fmla="*/ 60 w 366"/>
                <a:gd name="T29" fmla="*/ 737 h 748"/>
                <a:gd name="T30" fmla="*/ 30 w 366"/>
                <a:gd name="T31" fmla="*/ 675 h 748"/>
                <a:gd name="T32" fmla="*/ 18 w 366"/>
                <a:gd name="T33" fmla="*/ 599 h 748"/>
                <a:gd name="T34" fmla="*/ 42 w 366"/>
                <a:gd name="T35" fmla="*/ 546 h 748"/>
                <a:gd name="T36" fmla="*/ 71 w 366"/>
                <a:gd name="T37" fmla="*/ 500 h 748"/>
                <a:gd name="T38" fmla="*/ 65 w 366"/>
                <a:gd name="T39" fmla="*/ 438 h 748"/>
                <a:gd name="T40" fmla="*/ 53 w 366"/>
                <a:gd name="T41" fmla="*/ 360 h 748"/>
                <a:gd name="T42" fmla="*/ 30 w 366"/>
                <a:gd name="T43" fmla="*/ 283 h 748"/>
                <a:gd name="T44" fmla="*/ 0 w 366"/>
                <a:gd name="T45" fmla="*/ 201 h 748"/>
                <a:gd name="T46" fmla="*/ 0 w 366"/>
                <a:gd name="T47" fmla="*/ 139 h 748"/>
                <a:gd name="T48" fmla="*/ 18 w 366"/>
                <a:gd name="T49" fmla="*/ 72 h 748"/>
                <a:gd name="T50" fmla="*/ 30 w 366"/>
                <a:gd name="T51" fmla="*/ 31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6" h="748">
                  <a:moveTo>
                    <a:pt x="30" y="31"/>
                  </a:moveTo>
                  <a:lnTo>
                    <a:pt x="88" y="4"/>
                  </a:lnTo>
                  <a:lnTo>
                    <a:pt x="136" y="0"/>
                  </a:lnTo>
                  <a:lnTo>
                    <a:pt x="218" y="46"/>
                  </a:lnTo>
                  <a:lnTo>
                    <a:pt x="266" y="93"/>
                  </a:lnTo>
                  <a:lnTo>
                    <a:pt x="302" y="159"/>
                  </a:lnTo>
                  <a:lnTo>
                    <a:pt x="331" y="247"/>
                  </a:lnTo>
                  <a:lnTo>
                    <a:pt x="361" y="381"/>
                  </a:lnTo>
                  <a:lnTo>
                    <a:pt x="366" y="531"/>
                  </a:lnTo>
                  <a:lnTo>
                    <a:pt x="348" y="629"/>
                  </a:lnTo>
                  <a:lnTo>
                    <a:pt x="320" y="675"/>
                  </a:lnTo>
                  <a:lnTo>
                    <a:pt x="242" y="722"/>
                  </a:lnTo>
                  <a:lnTo>
                    <a:pt x="160" y="748"/>
                  </a:lnTo>
                  <a:lnTo>
                    <a:pt x="107" y="748"/>
                  </a:lnTo>
                  <a:lnTo>
                    <a:pt x="60" y="737"/>
                  </a:lnTo>
                  <a:lnTo>
                    <a:pt x="30" y="675"/>
                  </a:lnTo>
                  <a:lnTo>
                    <a:pt x="18" y="599"/>
                  </a:lnTo>
                  <a:lnTo>
                    <a:pt x="42" y="546"/>
                  </a:lnTo>
                  <a:lnTo>
                    <a:pt x="71" y="500"/>
                  </a:lnTo>
                  <a:lnTo>
                    <a:pt x="65" y="438"/>
                  </a:lnTo>
                  <a:lnTo>
                    <a:pt x="53" y="360"/>
                  </a:lnTo>
                  <a:lnTo>
                    <a:pt x="30" y="283"/>
                  </a:lnTo>
                  <a:lnTo>
                    <a:pt x="0" y="201"/>
                  </a:lnTo>
                  <a:lnTo>
                    <a:pt x="0" y="139"/>
                  </a:lnTo>
                  <a:lnTo>
                    <a:pt x="18" y="72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1" name="Freeform 69"/>
            <p:cNvSpPr>
              <a:spLocks/>
            </p:cNvSpPr>
            <p:nvPr/>
          </p:nvSpPr>
          <p:spPr bwMode="auto">
            <a:xfrm>
              <a:off x="718" y="3517"/>
              <a:ext cx="159" cy="320"/>
            </a:xfrm>
            <a:custGeom>
              <a:avLst/>
              <a:gdLst>
                <a:gd name="T0" fmla="*/ 0 w 477"/>
                <a:gd name="T1" fmla="*/ 83 h 959"/>
                <a:gd name="T2" fmla="*/ 0 w 477"/>
                <a:gd name="T3" fmla="*/ 41 h 959"/>
                <a:gd name="T4" fmla="*/ 41 w 477"/>
                <a:gd name="T5" fmla="*/ 0 h 959"/>
                <a:gd name="T6" fmla="*/ 71 w 477"/>
                <a:gd name="T7" fmla="*/ 15 h 959"/>
                <a:gd name="T8" fmla="*/ 212 w 477"/>
                <a:gd name="T9" fmla="*/ 180 h 959"/>
                <a:gd name="T10" fmla="*/ 282 w 477"/>
                <a:gd name="T11" fmla="*/ 273 h 959"/>
                <a:gd name="T12" fmla="*/ 301 w 477"/>
                <a:gd name="T13" fmla="*/ 356 h 959"/>
                <a:gd name="T14" fmla="*/ 306 w 477"/>
                <a:gd name="T15" fmla="*/ 443 h 959"/>
                <a:gd name="T16" fmla="*/ 295 w 477"/>
                <a:gd name="T17" fmla="*/ 562 h 959"/>
                <a:gd name="T18" fmla="*/ 253 w 477"/>
                <a:gd name="T19" fmla="*/ 691 h 959"/>
                <a:gd name="T20" fmla="*/ 212 w 477"/>
                <a:gd name="T21" fmla="*/ 768 h 959"/>
                <a:gd name="T22" fmla="*/ 195 w 477"/>
                <a:gd name="T23" fmla="*/ 845 h 959"/>
                <a:gd name="T24" fmla="*/ 200 w 477"/>
                <a:gd name="T25" fmla="*/ 881 h 959"/>
                <a:gd name="T26" fmla="*/ 223 w 477"/>
                <a:gd name="T27" fmla="*/ 892 h 959"/>
                <a:gd name="T28" fmla="*/ 365 w 477"/>
                <a:gd name="T29" fmla="*/ 887 h 959"/>
                <a:gd name="T30" fmla="*/ 460 w 477"/>
                <a:gd name="T31" fmla="*/ 902 h 959"/>
                <a:gd name="T32" fmla="*/ 477 w 477"/>
                <a:gd name="T33" fmla="*/ 923 h 959"/>
                <a:gd name="T34" fmla="*/ 477 w 477"/>
                <a:gd name="T35" fmla="*/ 938 h 959"/>
                <a:gd name="T36" fmla="*/ 401 w 477"/>
                <a:gd name="T37" fmla="*/ 959 h 959"/>
                <a:gd name="T38" fmla="*/ 383 w 477"/>
                <a:gd name="T39" fmla="*/ 953 h 959"/>
                <a:gd name="T40" fmla="*/ 318 w 477"/>
                <a:gd name="T41" fmla="*/ 928 h 959"/>
                <a:gd name="T42" fmla="*/ 253 w 477"/>
                <a:gd name="T43" fmla="*/ 928 h 959"/>
                <a:gd name="T44" fmla="*/ 165 w 477"/>
                <a:gd name="T45" fmla="*/ 928 h 959"/>
                <a:gd name="T46" fmla="*/ 135 w 477"/>
                <a:gd name="T47" fmla="*/ 933 h 959"/>
                <a:gd name="T48" fmla="*/ 124 w 477"/>
                <a:gd name="T49" fmla="*/ 913 h 959"/>
                <a:gd name="T50" fmla="*/ 124 w 477"/>
                <a:gd name="T51" fmla="*/ 881 h 959"/>
                <a:gd name="T52" fmla="*/ 154 w 477"/>
                <a:gd name="T53" fmla="*/ 784 h 959"/>
                <a:gd name="T54" fmla="*/ 206 w 477"/>
                <a:gd name="T55" fmla="*/ 680 h 959"/>
                <a:gd name="T56" fmla="*/ 241 w 477"/>
                <a:gd name="T57" fmla="*/ 578 h 959"/>
                <a:gd name="T58" fmla="*/ 247 w 477"/>
                <a:gd name="T59" fmla="*/ 500 h 959"/>
                <a:gd name="T60" fmla="*/ 241 w 477"/>
                <a:gd name="T61" fmla="*/ 392 h 959"/>
                <a:gd name="T62" fmla="*/ 217 w 477"/>
                <a:gd name="T63" fmla="*/ 330 h 959"/>
                <a:gd name="T64" fmla="*/ 159 w 477"/>
                <a:gd name="T65" fmla="*/ 252 h 959"/>
                <a:gd name="T66" fmla="*/ 76 w 477"/>
                <a:gd name="T67" fmla="*/ 180 h 959"/>
                <a:gd name="T68" fmla="*/ 17 w 477"/>
                <a:gd name="T69" fmla="*/ 138 h 959"/>
                <a:gd name="T70" fmla="*/ 0 w 477"/>
                <a:gd name="T71" fmla="*/ 113 h 959"/>
                <a:gd name="T72" fmla="*/ 0 w 477"/>
                <a:gd name="T73" fmla="*/ 83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7" h="959">
                  <a:moveTo>
                    <a:pt x="0" y="83"/>
                  </a:moveTo>
                  <a:lnTo>
                    <a:pt x="0" y="41"/>
                  </a:lnTo>
                  <a:lnTo>
                    <a:pt x="41" y="0"/>
                  </a:lnTo>
                  <a:lnTo>
                    <a:pt x="71" y="15"/>
                  </a:lnTo>
                  <a:lnTo>
                    <a:pt x="212" y="180"/>
                  </a:lnTo>
                  <a:lnTo>
                    <a:pt x="282" y="273"/>
                  </a:lnTo>
                  <a:lnTo>
                    <a:pt x="301" y="356"/>
                  </a:lnTo>
                  <a:lnTo>
                    <a:pt x="306" y="443"/>
                  </a:lnTo>
                  <a:lnTo>
                    <a:pt x="295" y="562"/>
                  </a:lnTo>
                  <a:lnTo>
                    <a:pt x="253" y="691"/>
                  </a:lnTo>
                  <a:lnTo>
                    <a:pt x="212" y="768"/>
                  </a:lnTo>
                  <a:lnTo>
                    <a:pt x="195" y="845"/>
                  </a:lnTo>
                  <a:lnTo>
                    <a:pt x="200" y="881"/>
                  </a:lnTo>
                  <a:lnTo>
                    <a:pt x="223" y="892"/>
                  </a:lnTo>
                  <a:lnTo>
                    <a:pt x="365" y="887"/>
                  </a:lnTo>
                  <a:lnTo>
                    <a:pt x="460" y="902"/>
                  </a:lnTo>
                  <a:lnTo>
                    <a:pt x="477" y="923"/>
                  </a:lnTo>
                  <a:lnTo>
                    <a:pt x="477" y="938"/>
                  </a:lnTo>
                  <a:lnTo>
                    <a:pt x="401" y="959"/>
                  </a:lnTo>
                  <a:lnTo>
                    <a:pt x="383" y="953"/>
                  </a:lnTo>
                  <a:lnTo>
                    <a:pt x="318" y="928"/>
                  </a:lnTo>
                  <a:lnTo>
                    <a:pt x="253" y="928"/>
                  </a:lnTo>
                  <a:lnTo>
                    <a:pt x="165" y="928"/>
                  </a:lnTo>
                  <a:lnTo>
                    <a:pt x="135" y="933"/>
                  </a:lnTo>
                  <a:lnTo>
                    <a:pt x="124" y="913"/>
                  </a:lnTo>
                  <a:lnTo>
                    <a:pt x="124" y="881"/>
                  </a:lnTo>
                  <a:lnTo>
                    <a:pt x="154" y="784"/>
                  </a:lnTo>
                  <a:lnTo>
                    <a:pt x="206" y="680"/>
                  </a:lnTo>
                  <a:lnTo>
                    <a:pt x="241" y="578"/>
                  </a:lnTo>
                  <a:lnTo>
                    <a:pt x="247" y="500"/>
                  </a:lnTo>
                  <a:lnTo>
                    <a:pt x="241" y="392"/>
                  </a:lnTo>
                  <a:lnTo>
                    <a:pt x="217" y="330"/>
                  </a:lnTo>
                  <a:lnTo>
                    <a:pt x="159" y="252"/>
                  </a:lnTo>
                  <a:lnTo>
                    <a:pt x="76" y="180"/>
                  </a:lnTo>
                  <a:lnTo>
                    <a:pt x="17" y="138"/>
                  </a:lnTo>
                  <a:lnTo>
                    <a:pt x="0" y="11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2" name="Freeform 70"/>
            <p:cNvSpPr>
              <a:spLocks/>
            </p:cNvSpPr>
            <p:nvPr/>
          </p:nvSpPr>
          <p:spPr bwMode="auto">
            <a:xfrm>
              <a:off x="575" y="3535"/>
              <a:ext cx="133" cy="342"/>
            </a:xfrm>
            <a:custGeom>
              <a:avLst/>
              <a:gdLst>
                <a:gd name="T0" fmla="*/ 283 w 401"/>
                <a:gd name="T1" fmla="*/ 25 h 1026"/>
                <a:gd name="T2" fmla="*/ 318 w 401"/>
                <a:gd name="T3" fmla="*/ 0 h 1026"/>
                <a:gd name="T4" fmla="*/ 390 w 401"/>
                <a:gd name="T5" fmla="*/ 0 h 1026"/>
                <a:gd name="T6" fmla="*/ 401 w 401"/>
                <a:gd name="T7" fmla="*/ 31 h 1026"/>
                <a:gd name="T8" fmla="*/ 390 w 401"/>
                <a:gd name="T9" fmla="*/ 113 h 1026"/>
                <a:gd name="T10" fmla="*/ 325 w 401"/>
                <a:gd name="T11" fmla="*/ 216 h 1026"/>
                <a:gd name="T12" fmla="*/ 296 w 401"/>
                <a:gd name="T13" fmla="*/ 329 h 1026"/>
                <a:gd name="T14" fmla="*/ 283 w 401"/>
                <a:gd name="T15" fmla="*/ 469 h 1026"/>
                <a:gd name="T16" fmla="*/ 325 w 401"/>
                <a:gd name="T17" fmla="*/ 628 h 1026"/>
                <a:gd name="T18" fmla="*/ 378 w 401"/>
                <a:gd name="T19" fmla="*/ 783 h 1026"/>
                <a:gd name="T20" fmla="*/ 383 w 401"/>
                <a:gd name="T21" fmla="*/ 845 h 1026"/>
                <a:gd name="T22" fmla="*/ 360 w 401"/>
                <a:gd name="T23" fmla="*/ 865 h 1026"/>
                <a:gd name="T24" fmla="*/ 277 w 401"/>
                <a:gd name="T25" fmla="*/ 865 h 1026"/>
                <a:gd name="T26" fmla="*/ 195 w 401"/>
                <a:gd name="T27" fmla="*/ 892 h 1026"/>
                <a:gd name="T28" fmla="*/ 142 w 401"/>
                <a:gd name="T29" fmla="*/ 958 h 1026"/>
                <a:gd name="T30" fmla="*/ 95 w 401"/>
                <a:gd name="T31" fmla="*/ 1020 h 1026"/>
                <a:gd name="T32" fmla="*/ 71 w 401"/>
                <a:gd name="T33" fmla="*/ 1026 h 1026"/>
                <a:gd name="T34" fmla="*/ 0 w 401"/>
                <a:gd name="T35" fmla="*/ 989 h 1026"/>
                <a:gd name="T36" fmla="*/ 0 w 401"/>
                <a:gd name="T37" fmla="*/ 964 h 1026"/>
                <a:gd name="T38" fmla="*/ 95 w 401"/>
                <a:gd name="T39" fmla="*/ 892 h 1026"/>
                <a:gd name="T40" fmla="*/ 207 w 401"/>
                <a:gd name="T41" fmla="*/ 845 h 1026"/>
                <a:gd name="T42" fmla="*/ 296 w 401"/>
                <a:gd name="T43" fmla="*/ 819 h 1026"/>
                <a:gd name="T44" fmla="*/ 313 w 401"/>
                <a:gd name="T45" fmla="*/ 808 h 1026"/>
                <a:gd name="T46" fmla="*/ 307 w 401"/>
                <a:gd name="T47" fmla="*/ 763 h 1026"/>
                <a:gd name="T48" fmla="*/ 277 w 401"/>
                <a:gd name="T49" fmla="*/ 649 h 1026"/>
                <a:gd name="T50" fmla="*/ 242 w 401"/>
                <a:gd name="T51" fmla="*/ 520 h 1026"/>
                <a:gd name="T52" fmla="*/ 225 w 401"/>
                <a:gd name="T53" fmla="*/ 453 h 1026"/>
                <a:gd name="T54" fmla="*/ 219 w 401"/>
                <a:gd name="T55" fmla="*/ 376 h 1026"/>
                <a:gd name="T56" fmla="*/ 231 w 401"/>
                <a:gd name="T57" fmla="*/ 288 h 1026"/>
                <a:gd name="T58" fmla="*/ 253 w 401"/>
                <a:gd name="T59" fmla="*/ 144 h 1026"/>
                <a:gd name="T60" fmla="*/ 283 w 401"/>
                <a:gd name="T61" fmla="*/ 25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1" h="1026">
                  <a:moveTo>
                    <a:pt x="283" y="25"/>
                  </a:moveTo>
                  <a:lnTo>
                    <a:pt x="318" y="0"/>
                  </a:lnTo>
                  <a:lnTo>
                    <a:pt x="390" y="0"/>
                  </a:lnTo>
                  <a:lnTo>
                    <a:pt x="401" y="31"/>
                  </a:lnTo>
                  <a:lnTo>
                    <a:pt x="390" y="113"/>
                  </a:lnTo>
                  <a:lnTo>
                    <a:pt x="325" y="216"/>
                  </a:lnTo>
                  <a:lnTo>
                    <a:pt x="296" y="329"/>
                  </a:lnTo>
                  <a:lnTo>
                    <a:pt x="283" y="469"/>
                  </a:lnTo>
                  <a:lnTo>
                    <a:pt x="325" y="628"/>
                  </a:lnTo>
                  <a:lnTo>
                    <a:pt x="378" y="783"/>
                  </a:lnTo>
                  <a:lnTo>
                    <a:pt x="383" y="845"/>
                  </a:lnTo>
                  <a:lnTo>
                    <a:pt x="360" y="865"/>
                  </a:lnTo>
                  <a:lnTo>
                    <a:pt x="277" y="865"/>
                  </a:lnTo>
                  <a:lnTo>
                    <a:pt x="195" y="892"/>
                  </a:lnTo>
                  <a:lnTo>
                    <a:pt x="142" y="958"/>
                  </a:lnTo>
                  <a:lnTo>
                    <a:pt x="95" y="1020"/>
                  </a:lnTo>
                  <a:lnTo>
                    <a:pt x="71" y="1026"/>
                  </a:lnTo>
                  <a:lnTo>
                    <a:pt x="0" y="989"/>
                  </a:lnTo>
                  <a:lnTo>
                    <a:pt x="0" y="964"/>
                  </a:lnTo>
                  <a:lnTo>
                    <a:pt x="95" y="892"/>
                  </a:lnTo>
                  <a:lnTo>
                    <a:pt x="207" y="845"/>
                  </a:lnTo>
                  <a:lnTo>
                    <a:pt x="296" y="819"/>
                  </a:lnTo>
                  <a:lnTo>
                    <a:pt x="313" y="808"/>
                  </a:lnTo>
                  <a:lnTo>
                    <a:pt x="307" y="763"/>
                  </a:lnTo>
                  <a:lnTo>
                    <a:pt x="277" y="649"/>
                  </a:lnTo>
                  <a:lnTo>
                    <a:pt x="242" y="520"/>
                  </a:lnTo>
                  <a:lnTo>
                    <a:pt x="225" y="453"/>
                  </a:lnTo>
                  <a:lnTo>
                    <a:pt x="219" y="376"/>
                  </a:lnTo>
                  <a:lnTo>
                    <a:pt x="231" y="288"/>
                  </a:lnTo>
                  <a:lnTo>
                    <a:pt x="253" y="144"/>
                  </a:lnTo>
                  <a:lnTo>
                    <a:pt x="28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51" name="AutoShape 59"/>
          <p:cNvSpPr>
            <a:spLocks noChangeArrowheads="1"/>
          </p:cNvSpPr>
          <p:nvPr/>
        </p:nvSpPr>
        <p:spPr bwMode="auto">
          <a:xfrm>
            <a:off x="381000" y="3200400"/>
            <a:ext cx="1828800" cy="1447800"/>
          </a:xfrm>
          <a:prstGeom prst="wedgeRoundRectCallout">
            <a:avLst>
              <a:gd name="adj1" fmla="val -11630"/>
              <a:gd name="adj2" fmla="val 6995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Key variables</a:t>
            </a:r>
          </a:p>
          <a:p>
            <a:pPr algn="ctr"/>
            <a:r>
              <a:rPr lang="en-US" sz="2000" b="1"/>
              <a:t>for the two</a:t>
            </a:r>
          </a:p>
          <a:p>
            <a:pPr algn="ctr"/>
            <a:r>
              <a:rPr lang="en-US" sz="2000" b="1"/>
              <a:t>PID controllers.</a:t>
            </a:r>
          </a:p>
        </p:txBody>
      </p:sp>
      <p:sp>
        <p:nvSpPr>
          <p:cNvPr id="8252" name="Line 60"/>
          <p:cNvSpPr>
            <a:spLocks noChangeShapeType="1"/>
          </p:cNvSpPr>
          <p:nvPr/>
        </p:nvSpPr>
        <p:spPr bwMode="auto">
          <a:xfrm flipH="1">
            <a:off x="6248400" y="3657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53" name="Text Box 61"/>
          <p:cNvSpPr txBox="1">
            <a:spLocks noChangeArrowheads="1"/>
          </p:cNvSpPr>
          <p:nvPr/>
        </p:nvSpPr>
        <p:spPr bwMode="auto">
          <a:xfrm>
            <a:off x="6705600" y="3429000"/>
            <a:ext cx="178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SP</a:t>
            </a:r>
            <a:r>
              <a:rPr lang="en-US" sz="1800" b="1" baseline="-25000">
                <a:solidFill>
                  <a:schemeClr val="accent2"/>
                </a:solidFill>
              </a:rPr>
              <a:t>1</a:t>
            </a:r>
            <a:r>
              <a:rPr lang="en-US" sz="1800" b="1">
                <a:solidFill>
                  <a:schemeClr val="accent2"/>
                </a:solidFill>
              </a:rPr>
              <a:t> from person</a:t>
            </a:r>
            <a:endParaRPr lang="en-US"/>
          </a:p>
        </p:txBody>
      </p:sp>
      <p:sp>
        <p:nvSpPr>
          <p:cNvPr id="8254" name="Text Box 62"/>
          <p:cNvSpPr txBox="1">
            <a:spLocks noChangeArrowheads="1"/>
          </p:cNvSpPr>
          <p:nvPr/>
        </p:nvSpPr>
        <p:spPr bwMode="auto">
          <a:xfrm>
            <a:off x="6019800" y="4495800"/>
            <a:ext cx="1228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SP</a:t>
            </a:r>
            <a:r>
              <a:rPr lang="en-US" sz="1800" b="1" baseline="-25000">
                <a:solidFill>
                  <a:schemeClr val="accent2"/>
                </a:solidFill>
              </a:rPr>
              <a:t>2</a:t>
            </a:r>
            <a:r>
              <a:rPr lang="en-US" sz="1800" b="1">
                <a:solidFill>
                  <a:schemeClr val="accent2"/>
                </a:solidFill>
              </a:rPr>
              <a:t> = MV</a:t>
            </a:r>
            <a:r>
              <a:rPr lang="en-US" sz="1800" b="1" baseline="-25000">
                <a:solidFill>
                  <a:schemeClr val="accent2"/>
                </a:solidFill>
              </a:rPr>
              <a:t>1</a:t>
            </a:r>
            <a:endParaRPr lang="en-US"/>
          </a:p>
        </p:txBody>
      </p:sp>
      <p:sp>
        <p:nvSpPr>
          <p:cNvPr id="8255" name="Text Box 63"/>
          <p:cNvSpPr txBox="1">
            <a:spLocks noChangeArrowheads="1"/>
          </p:cNvSpPr>
          <p:nvPr/>
        </p:nvSpPr>
        <p:spPr bwMode="auto">
          <a:xfrm>
            <a:off x="6096000" y="5943600"/>
            <a:ext cx="1031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F2=CV</a:t>
            </a:r>
            <a:r>
              <a:rPr lang="en-US" sz="1800" b="1" baseline="-25000">
                <a:solidFill>
                  <a:schemeClr val="accent2"/>
                </a:solidFill>
              </a:rPr>
              <a:t>2</a:t>
            </a:r>
            <a:r>
              <a:rPr lang="en-US" sz="1800" b="1">
                <a:solidFill>
                  <a:schemeClr val="accent2"/>
                </a:solidFill>
              </a:rPr>
              <a:t> </a:t>
            </a:r>
            <a:endParaRPr lang="en-US"/>
          </a:p>
        </p:txBody>
      </p:sp>
      <p:sp>
        <p:nvSpPr>
          <p:cNvPr id="8256" name="Text Box 64"/>
          <p:cNvSpPr txBox="1">
            <a:spLocks noChangeArrowheads="1"/>
          </p:cNvSpPr>
          <p:nvPr/>
        </p:nvSpPr>
        <p:spPr bwMode="auto">
          <a:xfrm>
            <a:off x="4800600" y="5715000"/>
            <a:ext cx="885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v=MV</a:t>
            </a:r>
            <a:r>
              <a:rPr lang="en-US" sz="1800" b="1" baseline="-25000">
                <a:solidFill>
                  <a:schemeClr val="accent2"/>
                </a:solidFill>
              </a:rPr>
              <a:t>2</a:t>
            </a:r>
            <a:endParaRPr lang="en-US"/>
          </a:p>
        </p:txBody>
      </p:sp>
      <p:sp>
        <p:nvSpPr>
          <p:cNvPr id="8264" name="Text Box 72"/>
          <p:cNvSpPr txBox="1">
            <a:spLocks noChangeArrowheads="1"/>
          </p:cNvSpPr>
          <p:nvPr/>
        </p:nvSpPr>
        <p:spPr bwMode="auto">
          <a:xfrm>
            <a:off x="5638800" y="2667000"/>
            <a:ext cx="1101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 T2=CV</a:t>
            </a:r>
            <a:r>
              <a:rPr lang="en-US" sz="1800" b="1" baseline="-25000">
                <a:solidFill>
                  <a:schemeClr val="accent2"/>
                </a:solidFill>
              </a:rPr>
              <a:t>1</a:t>
            </a:r>
            <a:r>
              <a:rPr lang="en-US" sz="1800" b="1">
                <a:solidFill>
                  <a:schemeClr val="accent2"/>
                </a:solidFill>
              </a:rPr>
              <a:t> </a:t>
            </a:r>
            <a:endParaRPr lang="en-US"/>
          </a:p>
        </p:txBody>
      </p:sp>
      <p:sp>
        <p:nvSpPr>
          <p:cNvPr id="8265" name="Text Box 73"/>
          <p:cNvSpPr txBox="1">
            <a:spLocks noChangeArrowheads="1"/>
          </p:cNvSpPr>
          <p:nvPr/>
        </p:nvSpPr>
        <p:spPr bwMode="auto">
          <a:xfrm>
            <a:off x="2667000" y="990600"/>
            <a:ext cx="38862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A New Control Structure!!</a:t>
            </a:r>
          </a:p>
        </p:txBody>
      </p:sp>
      <p:sp>
        <p:nvSpPr>
          <p:cNvPr id="8266" name="Text Box 74"/>
          <p:cNvSpPr txBox="1">
            <a:spLocks noChangeArrowheads="1"/>
          </p:cNvSpPr>
          <p:nvPr/>
        </p:nvSpPr>
        <p:spPr bwMode="auto">
          <a:xfrm>
            <a:off x="4724400" y="3505200"/>
            <a:ext cx="914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</a:rPr>
              <a:t>primary</a:t>
            </a:r>
            <a:endParaRPr lang="en-US"/>
          </a:p>
        </p:txBody>
      </p:sp>
      <p:sp>
        <p:nvSpPr>
          <p:cNvPr id="8267" name="Text Box 75"/>
          <p:cNvSpPr txBox="1">
            <a:spLocks noChangeArrowheads="1"/>
          </p:cNvSpPr>
          <p:nvPr/>
        </p:nvSpPr>
        <p:spPr bwMode="auto">
          <a:xfrm>
            <a:off x="6477000" y="5486400"/>
            <a:ext cx="1143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</a:rPr>
              <a:t>secondary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1225</TotalTime>
  <Words>1909</Words>
  <Application>Microsoft Office PowerPoint</Application>
  <PresentationFormat>On-screen Show (4:3)</PresentationFormat>
  <Paragraphs>676</Paragraphs>
  <Slides>40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Blank Presentation</vt:lpstr>
      <vt:lpstr>Clip</vt:lpstr>
      <vt:lpstr>Slide</vt:lpstr>
      <vt:lpstr>Equation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E. Marlin</dc:creator>
  <cp:lastModifiedBy>marlint</cp:lastModifiedBy>
  <cp:revision>32</cp:revision>
  <cp:lastPrinted>2002-12-22T19:12:16Z</cp:lastPrinted>
  <dcterms:created xsi:type="dcterms:W3CDTF">2002-12-20T02:46:43Z</dcterms:created>
  <dcterms:modified xsi:type="dcterms:W3CDTF">2013-06-25T00:59:42Z</dcterms:modified>
</cp:coreProperties>
</file>